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sldIdLst>
    <p:sldId id="351" r:id="rId2"/>
    <p:sldId id="277"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a:srgbClr val="8F0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624" autoAdjust="0"/>
  </p:normalViewPr>
  <p:slideViewPr>
    <p:cSldViewPr>
      <p:cViewPr>
        <p:scale>
          <a:sx n="87" d="100"/>
          <a:sy n="87" d="100"/>
        </p:scale>
        <p:origin x="-7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25C45-668F-4BC3-A9B7-25168A94D259}" type="datetimeFigureOut">
              <a:rPr lang="en-US" smtClean="0"/>
              <a:pPr/>
              <a:t>29/08/2020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58D9C-4D43-4E39-AE1A-5C4D44E2577B}" type="slidenum">
              <a:rPr lang="en-US" smtClean="0"/>
              <a:pPr/>
              <a:t>‹#›</a:t>
            </a:fld>
            <a:endParaRPr lang="en-US"/>
          </a:p>
        </p:txBody>
      </p:sp>
    </p:spTree>
    <p:extLst>
      <p:ext uri="{BB962C8B-B14F-4D97-AF65-F5344CB8AC3E}">
        <p14:creationId xmlns:p14="http://schemas.microsoft.com/office/powerpoint/2010/main" val="209014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l">
              <a:lnSpc>
                <a:spcPct val="115000"/>
              </a:lnSpc>
              <a:spcBef>
                <a:spcPts val="0"/>
              </a:spcBef>
              <a:spcAft>
                <a:spcPts val="1000"/>
              </a:spcAft>
              <a:tabLst>
                <a:tab pos="342900" algn="l"/>
                <a:tab pos="622300" algn="l"/>
                <a:tab pos="914400" algn="l"/>
                <a:tab pos="1714500" algn="r"/>
                <a:tab pos="1828800" algn="l"/>
                <a:tab pos="1993900" algn="l"/>
                <a:tab pos="4114800" algn="r"/>
                <a:tab pos="457200" algn="l"/>
              </a:tabLst>
            </a:pPr>
            <a:r>
              <a:rPr lang="en-US" sz="1200" b="1" dirty="0" smtClean="0">
                <a:solidFill>
                  <a:srgbClr val="000000"/>
                </a:solidFill>
                <a:effectLst/>
                <a:latin typeface="Segoe UI"/>
                <a:ea typeface="Calibri"/>
                <a:cs typeface="Segoe UI"/>
              </a:rPr>
              <a:t>Water as a Base: </a:t>
            </a:r>
            <a:r>
              <a:rPr lang="en-US" sz="1200" dirty="0" smtClean="0">
                <a:solidFill>
                  <a:srgbClr val="000000"/>
                </a:solidFill>
                <a:effectLst/>
                <a:latin typeface="Segoe UI"/>
                <a:ea typeface="Calibri"/>
                <a:cs typeface="Segoe UI"/>
              </a:rPr>
              <a:t>Water acts as a base in presence of acid.</a:t>
            </a:r>
            <a:endParaRPr lang="en-US" sz="1200" dirty="0" smtClean="0">
              <a:solidFill>
                <a:srgbClr val="000000"/>
              </a:solidFill>
              <a:effectLst/>
              <a:latin typeface="Segoe UI"/>
              <a:ea typeface="Times New Roman"/>
              <a:cs typeface="Times New Roman"/>
            </a:endParaRPr>
          </a:p>
          <a:p>
            <a:pPr marL="0" marR="0" algn="ctr">
              <a:lnSpc>
                <a:spcPct val="115000"/>
              </a:lnSpc>
              <a:spcBef>
                <a:spcPts val="0"/>
              </a:spcBef>
              <a:spcAft>
                <a:spcPts val="1000"/>
              </a:spcAft>
              <a:tabLst>
                <a:tab pos="342900" algn="l"/>
                <a:tab pos="622300" algn="l"/>
                <a:tab pos="914400" algn="l"/>
                <a:tab pos="1714500" algn="r"/>
                <a:tab pos="1828800" algn="l"/>
                <a:tab pos="1993900" algn="l"/>
                <a:tab pos="4114800" algn="r"/>
                <a:tab pos="457200" algn="l"/>
              </a:tabLst>
            </a:pPr>
            <a:r>
              <a:rPr lang="en-US" sz="1600" dirty="0" smtClean="0">
                <a:solidFill>
                  <a:srgbClr val="000000"/>
                </a:solidFill>
                <a:effectLst/>
                <a:latin typeface="Segoe UI"/>
                <a:ea typeface="Calibri"/>
                <a:cs typeface="Segoe UI"/>
              </a:rPr>
              <a:t>H</a:t>
            </a:r>
            <a:r>
              <a:rPr lang="en-US" sz="1600" baseline="-25000" dirty="0" smtClean="0">
                <a:solidFill>
                  <a:srgbClr val="000000"/>
                </a:solidFill>
                <a:effectLst/>
                <a:latin typeface="Segoe UI"/>
                <a:ea typeface="Calibri"/>
                <a:cs typeface="Segoe UI"/>
              </a:rPr>
              <a:t>2</a:t>
            </a:r>
            <a:r>
              <a:rPr lang="en-US" sz="1600" dirty="0" smtClean="0">
                <a:solidFill>
                  <a:srgbClr val="000000"/>
                </a:solidFill>
                <a:effectLst/>
                <a:latin typeface="Segoe UI"/>
                <a:ea typeface="Calibri"/>
                <a:cs typeface="Segoe UI"/>
              </a:rPr>
              <a:t>O + HCl</a:t>
            </a:r>
            <a:r>
              <a:rPr lang="en-US" sz="1200" dirty="0" smtClean="0">
                <a:solidFill>
                  <a:srgbClr val="000000"/>
                </a:solidFill>
                <a:effectLst/>
                <a:latin typeface="Segoe UI"/>
                <a:ea typeface="Calibri"/>
                <a:cs typeface="Segoe UI"/>
              </a:rPr>
              <a:t>     </a:t>
            </a:r>
            <a:r>
              <a:rPr lang="en-US" sz="1600" dirty="0" smtClean="0">
                <a:solidFill>
                  <a:srgbClr val="000000"/>
                </a:solidFill>
                <a:effectLst/>
                <a:latin typeface="Segoe UI"/>
                <a:ea typeface="Calibri"/>
                <a:cs typeface="Segoe UI"/>
              </a:rPr>
              <a:t>H</a:t>
            </a:r>
            <a:r>
              <a:rPr lang="en-US" sz="1600" baseline="-25000" dirty="0" smtClean="0">
                <a:solidFill>
                  <a:srgbClr val="000000"/>
                </a:solidFill>
                <a:effectLst/>
                <a:latin typeface="Segoe UI"/>
                <a:ea typeface="Calibri"/>
                <a:cs typeface="Segoe UI"/>
              </a:rPr>
              <a:t>3</a:t>
            </a:r>
            <a:r>
              <a:rPr lang="en-US" sz="1600" dirty="0" smtClean="0">
                <a:solidFill>
                  <a:srgbClr val="000000"/>
                </a:solidFill>
                <a:effectLst/>
                <a:latin typeface="Segoe UI"/>
                <a:ea typeface="Calibri"/>
                <a:cs typeface="Segoe UI"/>
              </a:rPr>
              <a:t>O</a:t>
            </a:r>
            <a:r>
              <a:rPr lang="en-US" sz="1600" baseline="30000" dirty="0" smtClean="0">
                <a:solidFill>
                  <a:srgbClr val="000000"/>
                </a:solidFill>
                <a:effectLst/>
                <a:latin typeface="Segoe UI"/>
                <a:ea typeface="Calibri"/>
                <a:cs typeface="Segoe UI"/>
              </a:rPr>
              <a:t> +</a:t>
            </a:r>
            <a:r>
              <a:rPr lang="en-US" sz="1600" dirty="0" smtClean="0">
                <a:solidFill>
                  <a:srgbClr val="000000"/>
                </a:solidFill>
                <a:effectLst/>
                <a:latin typeface="Segoe UI"/>
                <a:ea typeface="Calibri"/>
                <a:cs typeface="Segoe UI"/>
              </a:rPr>
              <a:t> + </a:t>
            </a:r>
            <a:r>
              <a:rPr lang="en-US" sz="1600" dirty="0" err="1" smtClean="0">
                <a:solidFill>
                  <a:srgbClr val="000000"/>
                </a:solidFill>
                <a:effectLst/>
                <a:latin typeface="Segoe UI"/>
                <a:ea typeface="Calibri"/>
                <a:cs typeface="Segoe UI"/>
              </a:rPr>
              <a:t>Cl</a:t>
            </a:r>
            <a:r>
              <a:rPr lang="en-US" sz="1600" baseline="30000" dirty="0" smtClean="0">
                <a:solidFill>
                  <a:srgbClr val="000000"/>
                </a:solidFill>
                <a:effectLst/>
                <a:latin typeface="Segoe UI"/>
                <a:ea typeface="Calibri"/>
                <a:cs typeface="Segoe UI"/>
              </a:rPr>
              <a:t>-</a:t>
            </a:r>
            <a:endParaRPr lang="en-US" sz="1200" dirty="0" smtClean="0">
              <a:solidFill>
                <a:srgbClr val="000000"/>
              </a:solidFill>
              <a:effectLst/>
              <a:latin typeface="Segoe UI"/>
              <a:ea typeface="Times New Roman"/>
              <a:cs typeface="Times New Roman"/>
            </a:endParaRPr>
          </a:p>
          <a:p>
            <a:pPr marL="0" marR="0" indent="457200" algn="l">
              <a:lnSpc>
                <a:spcPct val="115000"/>
              </a:lnSpc>
              <a:spcBef>
                <a:spcPts val="0"/>
              </a:spcBef>
              <a:spcAft>
                <a:spcPts val="1000"/>
              </a:spcAft>
              <a:tabLst>
                <a:tab pos="342900" algn="l"/>
                <a:tab pos="622300" algn="l"/>
                <a:tab pos="914400" algn="l"/>
                <a:tab pos="1714500" algn="r"/>
                <a:tab pos="1828800" algn="l"/>
                <a:tab pos="1993900" algn="l"/>
                <a:tab pos="4114800" algn="r"/>
                <a:tab pos="457200" algn="l"/>
              </a:tabLst>
            </a:pPr>
            <a:r>
              <a:rPr lang="en-US" sz="1200" b="1" dirty="0" smtClean="0">
                <a:solidFill>
                  <a:srgbClr val="000000"/>
                </a:solidFill>
                <a:effectLst/>
                <a:latin typeface="Segoe UI"/>
                <a:ea typeface="Calibri"/>
                <a:cs typeface="Segoe UI"/>
              </a:rPr>
              <a:t>            Base</a:t>
            </a:r>
            <a:r>
              <a:rPr lang="en-US" sz="1200" b="1" baseline="-25000" dirty="0" smtClean="0">
                <a:solidFill>
                  <a:srgbClr val="000000"/>
                </a:solidFill>
                <a:effectLst/>
                <a:latin typeface="Segoe UI"/>
                <a:ea typeface="Calibri"/>
                <a:cs typeface="Segoe UI"/>
              </a:rPr>
              <a:t>1</a:t>
            </a:r>
            <a:r>
              <a:rPr lang="en-US" sz="1200" b="1" dirty="0" smtClean="0">
                <a:solidFill>
                  <a:srgbClr val="000000"/>
                </a:solidFill>
                <a:effectLst/>
                <a:latin typeface="Segoe UI"/>
                <a:ea typeface="Calibri"/>
                <a:cs typeface="Segoe UI"/>
              </a:rPr>
              <a:t>         Acid</a:t>
            </a:r>
            <a:r>
              <a:rPr lang="en-US" sz="1200" b="1" baseline="-25000" dirty="0" smtClean="0">
                <a:solidFill>
                  <a:srgbClr val="000000"/>
                </a:solidFill>
                <a:effectLst/>
                <a:latin typeface="Segoe UI"/>
                <a:ea typeface="Calibri"/>
                <a:cs typeface="Segoe UI"/>
              </a:rPr>
              <a:t>2</a:t>
            </a:r>
            <a:r>
              <a:rPr lang="en-US" sz="1200" b="1" dirty="0" smtClean="0">
                <a:solidFill>
                  <a:srgbClr val="000000"/>
                </a:solidFill>
                <a:effectLst/>
                <a:latin typeface="Segoe UI"/>
                <a:ea typeface="Calibri"/>
                <a:cs typeface="Segoe UI"/>
              </a:rPr>
              <a:t>                 Acid</a:t>
            </a:r>
            <a:r>
              <a:rPr lang="en-US" sz="1200" b="1" baseline="-25000" dirty="0" smtClean="0">
                <a:solidFill>
                  <a:srgbClr val="000000"/>
                </a:solidFill>
                <a:effectLst/>
                <a:latin typeface="Segoe UI"/>
                <a:ea typeface="Calibri"/>
                <a:cs typeface="Segoe UI"/>
              </a:rPr>
              <a:t>1</a:t>
            </a:r>
            <a:r>
              <a:rPr lang="en-US" sz="1200" b="1" dirty="0" smtClean="0">
                <a:solidFill>
                  <a:srgbClr val="000000"/>
                </a:solidFill>
                <a:effectLst/>
                <a:latin typeface="Segoe UI"/>
                <a:ea typeface="Calibri"/>
                <a:cs typeface="Segoe UI"/>
              </a:rPr>
              <a:t>         Base</a:t>
            </a:r>
            <a:r>
              <a:rPr lang="en-US" sz="1200" b="1" baseline="-25000" dirty="0" smtClean="0">
                <a:solidFill>
                  <a:srgbClr val="000000"/>
                </a:solidFill>
                <a:effectLst/>
                <a:latin typeface="Segoe UI"/>
                <a:ea typeface="Calibri"/>
                <a:cs typeface="Segoe UI"/>
              </a:rPr>
              <a:t>2</a:t>
            </a:r>
            <a:endParaRPr lang="en-US" sz="1200" dirty="0" smtClean="0">
              <a:solidFill>
                <a:srgbClr val="000000"/>
              </a:solidFill>
              <a:effectLst/>
              <a:latin typeface="Segoe UI"/>
              <a:ea typeface="Times New Roman"/>
              <a:cs typeface="Times New Roman"/>
            </a:endParaRPr>
          </a:p>
          <a:p>
            <a:pPr marL="0" marR="0" indent="457200" algn="l">
              <a:lnSpc>
                <a:spcPct val="115000"/>
              </a:lnSpc>
              <a:spcBef>
                <a:spcPts val="0"/>
              </a:spcBef>
              <a:spcAft>
                <a:spcPts val="1000"/>
              </a:spcAft>
              <a:tabLst>
                <a:tab pos="342900" algn="l"/>
                <a:tab pos="622300" algn="l"/>
                <a:tab pos="914400" algn="l"/>
                <a:tab pos="1714500" algn="r"/>
                <a:tab pos="1828800" algn="l"/>
                <a:tab pos="1993900" algn="l"/>
                <a:tab pos="4114800" algn="r"/>
                <a:tab pos="457200" algn="l"/>
              </a:tabLst>
            </a:pPr>
            <a:r>
              <a:rPr lang="en-US" sz="1200" b="1" dirty="0" smtClean="0">
                <a:solidFill>
                  <a:srgbClr val="000000"/>
                </a:solidFill>
                <a:effectLst/>
                <a:latin typeface="Segoe UI"/>
                <a:ea typeface="Calibri"/>
                <a:cs typeface="Segoe UI"/>
              </a:rPr>
              <a:t> </a:t>
            </a:r>
            <a:endParaRPr lang="en-US" sz="1200" dirty="0" smtClean="0">
              <a:solidFill>
                <a:srgbClr val="000000"/>
              </a:solidFill>
              <a:effectLst/>
              <a:latin typeface="Segoe UI"/>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1EF58D9C-4D43-4E39-AE1A-5C4D44E2577B}" type="slidenum">
              <a:rPr lang="en-US" smtClean="0"/>
              <a:pPr/>
              <a:t>9</a:t>
            </a:fld>
            <a:endParaRPr lang="en-US"/>
          </a:p>
        </p:txBody>
      </p:sp>
    </p:spTree>
    <p:extLst>
      <p:ext uri="{BB962C8B-B14F-4D97-AF65-F5344CB8AC3E}">
        <p14:creationId xmlns:p14="http://schemas.microsoft.com/office/powerpoint/2010/main" val="207992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58D9C-4D43-4E39-AE1A-5C4D44E2577B}" type="slidenum">
              <a:rPr lang="en-US" smtClean="0"/>
              <a:pPr/>
              <a:t>22</a:t>
            </a:fld>
            <a:endParaRPr lang="en-US"/>
          </a:p>
        </p:txBody>
      </p:sp>
    </p:spTree>
    <p:extLst>
      <p:ext uri="{BB962C8B-B14F-4D97-AF65-F5344CB8AC3E}">
        <p14:creationId xmlns:p14="http://schemas.microsoft.com/office/powerpoint/2010/main" val="22855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58D9C-4D43-4E39-AE1A-5C4D44E2577B}" type="slidenum">
              <a:rPr lang="en-US" smtClean="0"/>
              <a:pPr/>
              <a:t>36</a:t>
            </a:fld>
            <a:endParaRPr lang="en-US"/>
          </a:p>
        </p:txBody>
      </p:sp>
    </p:spTree>
    <p:extLst>
      <p:ext uri="{BB962C8B-B14F-4D97-AF65-F5344CB8AC3E}">
        <p14:creationId xmlns:p14="http://schemas.microsoft.com/office/powerpoint/2010/main" val="66713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9A1585-814E-40BF-92B6-5B4B2EE97EE9}" type="datetimeFigureOut">
              <a:rPr lang="en-US" smtClean="0">
                <a:solidFill>
                  <a:srgbClr val="D2D2D2">
                    <a:shade val="90000"/>
                  </a:srgbClr>
                </a:solidFill>
              </a:rPr>
              <a:pPr/>
              <a:t>29/08/2020</a:t>
            </a:fld>
            <a:endParaRPr lang="en-US">
              <a:solidFill>
                <a:srgbClr val="D2D2D2">
                  <a:shade val="90000"/>
                </a:srgbClr>
              </a:solidFill>
            </a:endParaRPr>
          </a:p>
        </p:txBody>
      </p:sp>
      <p:sp>
        <p:nvSpPr>
          <p:cNvPr id="5" name="Footer Placeholder 4"/>
          <p:cNvSpPr>
            <a:spLocks noGrp="1"/>
          </p:cNvSpPr>
          <p:nvPr>
            <p:ph type="ftr" sz="quarter" idx="11"/>
          </p:nvPr>
        </p:nvSpPr>
        <p:spPr/>
        <p:txBody>
          <a:bodyPr/>
          <a:lstStyle/>
          <a:p>
            <a:endParaRPr lang="en-US">
              <a:solidFill>
                <a:srgbClr val="D2D2D2">
                  <a:shade val="90000"/>
                </a:srgbClr>
              </a:solidFill>
            </a:endParaRPr>
          </a:p>
        </p:txBody>
      </p:sp>
      <p:sp>
        <p:nvSpPr>
          <p:cNvPr id="6" name="Slide Number Placeholder 5"/>
          <p:cNvSpPr>
            <a:spLocks noGrp="1"/>
          </p:cNvSpPr>
          <p:nvPr>
            <p:ph type="sldNum" sz="quarter" idx="12"/>
          </p:nvPr>
        </p:nvSpPr>
        <p:spPr/>
        <p:txBody>
          <a:bodyPr/>
          <a:lstStyle/>
          <a:p>
            <a:fld id="{5A9872A6-959E-4930-8A0D-9A1F67DF571A}" type="slidenum">
              <a:rPr lang="en-US" smtClean="0">
                <a:solidFill>
                  <a:srgbClr val="D2D2D2">
                    <a:shade val="90000"/>
                  </a:srgbClr>
                </a:solidFill>
              </a:rPr>
              <a:pPr/>
              <a:t>‹#›</a:t>
            </a:fld>
            <a:endParaRPr lang="en-US">
              <a:solidFill>
                <a:srgbClr val="D2D2D2">
                  <a:shade val="90000"/>
                </a:srgbClr>
              </a:solidFill>
            </a:endParaRPr>
          </a:p>
        </p:txBody>
      </p:sp>
    </p:spTree>
    <p:extLst>
      <p:ext uri="{BB962C8B-B14F-4D97-AF65-F5344CB8AC3E}">
        <p14:creationId xmlns:p14="http://schemas.microsoft.com/office/powerpoint/2010/main" val="3927357987"/>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5" name="Footer Placeholder 4"/>
          <p:cNvSpPr>
            <a:spLocks noGrp="1"/>
          </p:cNvSpPr>
          <p:nvPr>
            <p:ph type="ftr" sz="quarter" idx="11"/>
          </p:nvPr>
        </p:nvSpPr>
        <p:spPr/>
        <p:txBody>
          <a:bodyPr/>
          <a:lstStyle/>
          <a:p>
            <a:endParaRPr lang="en-US">
              <a:solidFill>
                <a:srgbClr val="666666">
                  <a:shade val="90000"/>
                </a:srgbClr>
              </a:solidFill>
            </a:endParaRPr>
          </a:p>
        </p:txBody>
      </p:sp>
      <p:sp>
        <p:nvSpPr>
          <p:cNvPr id="6" name="Slide Number Placeholder 5"/>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1104978149"/>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5" name="Footer Placeholder 4"/>
          <p:cNvSpPr>
            <a:spLocks noGrp="1"/>
          </p:cNvSpPr>
          <p:nvPr>
            <p:ph type="ftr" sz="quarter" idx="11"/>
          </p:nvPr>
        </p:nvSpPr>
        <p:spPr/>
        <p:txBody>
          <a:bodyPr/>
          <a:lstStyle/>
          <a:p>
            <a:endParaRPr lang="en-US">
              <a:solidFill>
                <a:srgbClr val="666666">
                  <a:shade val="90000"/>
                </a:srgbClr>
              </a:solidFill>
            </a:endParaRPr>
          </a:p>
        </p:txBody>
      </p:sp>
      <p:sp>
        <p:nvSpPr>
          <p:cNvPr id="6" name="Slide Number Placeholder 5"/>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2546547102"/>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5" name="Footer Placeholder 4"/>
          <p:cNvSpPr>
            <a:spLocks noGrp="1"/>
          </p:cNvSpPr>
          <p:nvPr>
            <p:ph type="ftr" sz="quarter" idx="11"/>
          </p:nvPr>
        </p:nvSpPr>
        <p:spPr/>
        <p:txBody>
          <a:bodyPr/>
          <a:lstStyle/>
          <a:p>
            <a:endParaRPr lang="en-US">
              <a:solidFill>
                <a:srgbClr val="666666">
                  <a:shade val="90000"/>
                </a:srgbClr>
              </a:solidFill>
            </a:endParaRPr>
          </a:p>
        </p:txBody>
      </p:sp>
      <p:sp>
        <p:nvSpPr>
          <p:cNvPr id="6" name="Slide Number Placeholder 5"/>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953370789"/>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A1585-814E-40BF-92B6-5B4B2EE97EE9}" type="datetimeFigureOut">
              <a:rPr lang="en-US" smtClean="0">
                <a:solidFill>
                  <a:srgbClr val="D2D2D2">
                    <a:shade val="90000"/>
                  </a:srgbClr>
                </a:solidFill>
              </a:rPr>
              <a:pPr/>
              <a:t>29/08/2020</a:t>
            </a:fld>
            <a:endParaRPr lang="en-US">
              <a:solidFill>
                <a:srgbClr val="D2D2D2">
                  <a:shade val="90000"/>
                </a:srgbClr>
              </a:solidFill>
            </a:endParaRPr>
          </a:p>
        </p:txBody>
      </p:sp>
      <p:sp>
        <p:nvSpPr>
          <p:cNvPr id="5" name="Footer Placeholder 4"/>
          <p:cNvSpPr>
            <a:spLocks noGrp="1"/>
          </p:cNvSpPr>
          <p:nvPr>
            <p:ph type="ftr" sz="quarter" idx="11"/>
          </p:nvPr>
        </p:nvSpPr>
        <p:spPr/>
        <p:txBody>
          <a:bodyPr/>
          <a:lstStyle/>
          <a:p>
            <a:endParaRPr lang="en-US">
              <a:solidFill>
                <a:srgbClr val="D2D2D2">
                  <a:shade val="90000"/>
                </a:srgbClr>
              </a:solidFill>
            </a:endParaRPr>
          </a:p>
        </p:txBody>
      </p:sp>
      <p:sp>
        <p:nvSpPr>
          <p:cNvPr id="6" name="Slide Number Placeholder 5"/>
          <p:cNvSpPr>
            <a:spLocks noGrp="1"/>
          </p:cNvSpPr>
          <p:nvPr>
            <p:ph type="sldNum" sz="quarter" idx="12"/>
          </p:nvPr>
        </p:nvSpPr>
        <p:spPr/>
        <p:txBody>
          <a:bodyPr/>
          <a:lstStyle/>
          <a:p>
            <a:fld id="{5A9872A6-959E-4930-8A0D-9A1F67DF571A}" type="slidenum">
              <a:rPr lang="en-US" smtClean="0">
                <a:solidFill>
                  <a:srgbClr val="D2D2D2">
                    <a:shade val="90000"/>
                  </a:srgbClr>
                </a:solidFill>
              </a:rPr>
              <a:pPr/>
              <a:t>‹#›</a:t>
            </a:fld>
            <a:endParaRPr lang="en-US">
              <a:solidFill>
                <a:srgbClr val="D2D2D2">
                  <a:shade val="90000"/>
                </a:srgbClr>
              </a:solidFill>
            </a:endParaRPr>
          </a:p>
        </p:txBody>
      </p:sp>
    </p:spTree>
    <p:extLst>
      <p:ext uri="{BB962C8B-B14F-4D97-AF65-F5344CB8AC3E}">
        <p14:creationId xmlns:p14="http://schemas.microsoft.com/office/powerpoint/2010/main" val="207414485"/>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6" name="Footer Placeholder 5"/>
          <p:cNvSpPr>
            <a:spLocks noGrp="1"/>
          </p:cNvSpPr>
          <p:nvPr>
            <p:ph type="ftr" sz="quarter" idx="11"/>
          </p:nvPr>
        </p:nvSpPr>
        <p:spPr/>
        <p:txBody>
          <a:bodyPr/>
          <a:lstStyle/>
          <a:p>
            <a:endParaRPr lang="en-US">
              <a:solidFill>
                <a:srgbClr val="666666">
                  <a:shade val="90000"/>
                </a:srgbClr>
              </a:solidFill>
            </a:endParaRPr>
          </a:p>
        </p:txBody>
      </p:sp>
      <p:sp>
        <p:nvSpPr>
          <p:cNvPr id="7" name="Slide Number Placeholder 6"/>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2960030434"/>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8" name="Footer Placeholder 7"/>
          <p:cNvSpPr>
            <a:spLocks noGrp="1"/>
          </p:cNvSpPr>
          <p:nvPr>
            <p:ph type="ftr" sz="quarter" idx="11"/>
          </p:nvPr>
        </p:nvSpPr>
        <p:spPr/>
        <p:txBody>
          <a:bodyPr/>
          <a:lstStyle/>
          <a:p>
            <a:endParaRPr lang="en-US">
              <a:solidFill>
                <a:srgbClr val="666666">
                  <a:shade val="90000"/>
                </a:srgbClr>
              </a:solidFill>
            </a:endParaRPr>
          </a:p>
        </p:txBody>
      </p:sp>
      <p:sp>
        <p:nvSpPr>
          <p:cNvPr id="9" name="Slide Number Placeholder 8"/>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226235954"/>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4" name="Footer Placeholder 3"/>
          <p:cNvSpPr>
            <a:spLocks noGrp="1"/>
          </p:cNvSpPr>
          <p:nvPr>
            <p:ph type="ftr" sz="quarter" idx="11"/>
          </p:nvPr>
        </p:nvSpPr>
        <p:spPr/>
        <p:txBody>
          <a:bodyPr/>
          <a:lstStyle/>
          <a:p>
            <a:endParaRPr lang="en-US">
              <a:solidFill>
                <a:srgbClr val="666666">
                  <a:shade val="90000"/>
                </a:srgbClr>
              </a:solidFill>
            </a:endParaRPr>
          </a:p>
        </p:txBody>
      </p:sp>
      <p:sp>
        <p:nvSpPr>
          <p:cNvPr id="5" name="Slide Number Placeholder 4"/>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682958993"/>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3" name="Footer Placeholder 2"/>
          <p:cNvSpPr>
            <a:spLocks noGrp="1"/>
          </p:cNvSpPr>
          <p:nvPr>
            <p:ph type="ftr" sz="quarter" idx="11"/>
          </p:nvPr>
        </p:nvSpPr>
        <p:spPr/>
        <p:txBody>
          <a:bodyPr/>
          <a:lstStyle/>
          <a:p>
            <a:endParaRPr lang="en-US">
              <a:solidFill>
                <a:srgbClr val="666666">
                  <a:shade val="90000"/>
                </a:srgbClr>
              </a:solidFill>
            </a:endParaRPr>
          </a:p>
        </p:txBody>
      </p:sp>
      <p:sp>
        <p:nvSpPr>
          <p:cNvPr id="4" name="Slide Number Placeholder 3"/>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292942243"/>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6" name="Footer Placeholder 5"/>
          <p:cNvSpPr>
            <a:spLocks noGrp="1"/>
          </p:cNvSpPr>
          <p:nvPr>
            <p:ph type="ftr" sz="quarter" idx="11"/>
          </p:nvPr>
        </p:nvSpPr>
        <p:spPr/>
        <p:txBody>
          <a:bodyPr/>
          <a:lstStyle/>
          <a:p>
            <a:endParaRPr lang="en-US">
              <a:solidFill>
                <a:srgbClr val="666666">
                  <a:shade val="90000"/>
                </a:srgbClr>
              </a:solidFill>
            </a:endParaRPr>
          </a:p>
        </p:txBody>
      </p:sp>
      <p:sp>
        <p:nvSpPr>
          <p:cNvPr id="7" name="Slide Number Placeholder 6"/>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3395611792"/>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6" name="Footer Placeholder 5"/>
          <p:cNvSpPr>
            <a:spLocks noGrp="1"/>
          </p:cNvSpPr>
          <p:nvPr>
            <p:ph type="ftr" sz="quarter" idx="11"/>
          </p:nvPr>
        </p:nvSpPr>
        <p:spPr/>
        <p:txBody>
          <a:bodyPr/>
          <a:lstStyle/>
          <a:p>
            <a:endParaRPr lang="en-US">
              <a:solidFill>
                <a:srgbClr val="666666">
                  <a:shade val="90000"/>
                </a:srgbClr>
              </a:solidFill>
            </a:endParaRPr>
          </a:p>
        </p:txBody>
      </p:sp>
      <p:sp>
        <p:nvSpPr>
          <p:cNvPr id="7" name="Slide Number Placeholder 6"/>
          <p:cNvSpPr>
            <a:spLocks noGrp="1"/>
          </p:cNvSpPr>
          <p:nvPr>
            <p:ph type="sldNum" sz="quarter" idx="12"/>
          </p:nvPr>
        </p:nvSpPr>
        <p:spPr/>
        <p:txBody>
          <a:body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932495902"/>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A1585-814E-40BF-92B6-5B4B2EE97EE9}" type="datetimeFigureOut">
              <a:rPr lang="en-US" smtClean="0">
                <a:solidFill>
                  <a:srgbClr val="666666">
                    <a:shade val="90000"/>
                  </a:srgbClr>
                </a:solidFill>
              </a:rPr>
              <a:pPr/>
              <a:t>29/08/2020</a:t>
            </a:fld>
            <a:endParaRPr lang="en-US">
              <a:solidFill>
                <a:srgbClr val="666666">
                  <a:shade val="9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66666">
                  <a:shade val="9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872A6-959E-4930-8A0D-9A1F67DF571A}" type="slidenum">
              <a:rPr lang="en-US" smtClean="0">
                <a:solidFill>
                  <a:srgbClr val="666666">
                    <a:shade val="90000"/>
                  </a:srgbClr>
                </a:solidFill>
              </a:rPr>
              <a:pPr/>
              <a:t>‹#›</a:t>
            </a:fld>
            <a:endParaRPr lang="en-US">
              <a:solidFill>
                <a:srgbClr val="666666">
                  <a:shade val="90000"/>
                </a:srgbClr>
              </a:solidFill>
            </a:endParaRPr>
          </a:p>
        </p:txBody>
      </p:sp>
    </p:spTree>
    <p:extLst>
      <p:ext uri="{BB962C8B-B14F-4D97-AF65-F5344CB8AC3E}">
        <p14:creationId xmlns:p14="http://schemas.microsoft.com/office/powerpoint/2010/main" val="5467579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00577"/>
            <a:ext cx="8299518" cy="1458861"/>
          </a:xfrm>
          <a:prstGeom prst="rect">
            <a:avLst/>
          </a:prstGeom>
          <a:solidFill>
            <a:schemeClr val="accent1">
              <a:lumMod val="20000"/>
              <a:lumOff val="80000"/>
              <a:alpha val="94000"/>
            </a:schemeClr>
          </a:solidFill>
          <a:ln w="3175">
            <a:solidFill>
              <a:schemeClr val="tx1"/>
            </a:solidFill>
          </a:ln>
        </p:spPr>
        <p:txBody>
          <a:bodyPr wrap="square" lIns="91440" tIns="45720" rIns="91440" bIns="45720" anchor="ctr">
            <a:spAutoFit/>
          </a:bodyPr>
          <a:lstStyle/>
          <a:p>
            <a:pPr marL="274320" lvl="0" indent="-274320">
              <a:spcBef>
                <a:spcPct val="20000"/>
              </a:spcBef>
              <a:buClr>
                <a:srgbClr val="9C007F"/>
              </a:buClr>
              <a:buSzPct val="95000"/>
            </a:pPr>
            <a:r>
              <a:rPr lang="en-US" sz="3600" dirty="0" smtClean="0">
                <a:solidFill>
                  <a:schemeClr val="accent6"/>
                </a:solidFill>
                <a:latin typeface="BernhardMod BT" pitchFamily="18" charset="0"/>
              </a:rPr>
              <a:t>Prof.</a:t>
            </a:r>
            <a:r>
              <a:rPr lang="en-US" sz="3600" dirty="0" smtClean="0">
                <a:solidFill>
                  <a:schemeClr val="accent3">
                    <a:lumMod val="60000"/>
                    <a:lumOff val="40000"/>
                  </a:schemeClr>
                </a:solidFill>
                <a:latin typeface="BernhardMod BT" pitchFamily="18" charset="0"/>
              </a:rPr>
              <a:t> </a:t>
            </a:r>
            <a:r>
              <a:rPr lang="en-US" sz="3600" b="1" dirty="0" smtClean="0">
                <a:ln w="31550" cmpd="sng">
                  <a:gradFill>
                    <a:gsLst>
                      <a:gs pos="70000">
                        <a:srgbClr val="00349E">
                          <a:shade val="50000"/>
                          <a:satMod val="190000"/>
                        </a:srgbClr>
                      </a:gs>
                      <a:gs pos="0">
                        <a:srgbClr val="00349E">
                          <a:tint val="77000"/>
                          <a:satMod val="180000"/>
                        </a:srgbClr>
                      </a:gs>
                    </a:gsLst>
                    <a:lin ang="5400000"/>
                  </a:gradFill>
                  <a:prstDash val="solid"/>
                </a:ln>
                <a:solidFill>
                  <a:schemeClr val="accent3">
                    <a:lumMod val="60000"/>
                    <a:lumOff val="40000"/>
                  </a:schemeClr>
                </a:solidFill>
                <a:effectLst>
                  <a:outerShdw blurRad="50800" dist="40000" dir="5400000" algn="tl" rotWithShape="0">
                    <a:srgbClr val="000000">
                      <a:shade val="5000"/>
                      <a:satMod val="120000"/>
                      <a:alpha val="33000"/>
                    </a:srgbClr>
                  </a:outerShdw>
                </a:effectLst>
              </a:rPr>
              <a:t>Dr. Dnyandev. N. Zambare</a:t>
            </a:r>
            <a:br>
              <a:rPr lang="en-US" sz="3600" b="1" dirty="0" smtClean="0">
                <a:ln w="31550" cmpd="sng">
                  <a:gradFill>
                    <a:gsLst>
                      <a:gs pos="70000">
                        <a:srgbClr val="00349E">
                          <a:shade val="50000"/>
                          <a:satMod val="190000"/>
                        </a:srgbClr>
                      </a:gs>
                      <a:gs pos="0">
                        <a:srgbClr val="00349E">
                          <a:tint val="77000"/>
                          <a:satMod val="180000"/>
                        </a:srgbClr>
                      </a:gs>
                    </a:gsLst>
                    <a:lin ang="5400000"/>
                  </a:gradFill>
                  <a:prstDash val="solid"/>
                </a:ln>
                <a:solidFill>
                  <a:schemeClr val="accent3">
                    <a:lumMod val="60000"/>
                    <a:lumOff val="40000"/>
                  </a:schemeClr>
                </a:solidFill>
                <a:effectLst>
                  <a:outerShdw blurRad="50800" dist="40000" dir="5400000" algn="tl" rotWithShape="0">
                    <a:srgbClr val="000000">
                      <a:shade val="5000"/>
                      <a:satMod val="120000"/>
                      <a:alpha val="33000"/>
                    </a:srgbClr>
                  </a:outerShdw>
                </a:effectLst>
              </a:rPr>
            </a:br>
            <a:r>
              <a:rPr lang="en-US" sz="2400" b="1" dirty="0" smtClean="0">
                <a:ln w="31550" cmpd="sng">
                  <a:gradFill>
                    <a:gsLst>
                      <a:gs pos="70000">
                        <a:srgbClr val="00349E">
                          <a:shade val="50000"/>
                          <a:satMod val="190000"/>
                        </a:srgbClr>
                      </a:gs>
                      <a:gs pos="0">
                        <a:srgbClr val="00349E">
                          <a:tint val="77000"/>
                          <a:satMod val="180000"/>
                        </a:srgb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t>                                                            (M. Sc. Ph. </a:t>
            </a:r>
            <a:r>
              <a:rPr lang="en-US" sz="2400" b="1" smtClean="0">
                <a:ln w="31550" cmpd="sng">
                  <a:gradFill>
                    <a:gsLst>
                      <a:gs pos="70000">
                        <a:srgbClr val="00349E">
                          <a:shade val="50000"/>
                          <a:satMod val="190000"/>
                        </a:srgbClr>
                      </a:gs>
                      <a:gs pos="0">
                        <a:srgbClr val="00349E">
                          <a:tint val="77000"/>
                          <a:satMod val="180000"/>
                        </a:srgb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t>D.)</a:t>
            </a:r>
            <a:endParaRPr lang="en-US" sz="2400" b="1" dirty="0" smtClean="0">
              <a:ln w="31550" cmpd="sng">
                <a:gradFill>
                  <a:gsLst>
                    <a:gs pos="70000">
                      <a:srgbClr val="00349E">
                        <a:shade val="50000"/>
                        <a:satMod val="190000"/>
                      </a:srgbClr>
                    </a:gs>
                    <a:gs pos="0">
                      <a:srgbClr val="00349E">
                        <a:tint val="77000"/>
                        <a:satMod val="180000"/>
                      </a:srgb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endParaRPr>
          </a:p>
          <a:p>
            <a:pPr marL="274320" lvl="0" indent="-274320">
              <a:spcBef>
                <a:spcPct val="20000"/>
              </a:spcBef>
              <a:buClr>
                <a:srgbClr val="9C007F"/>
              </a:buClr>
              <a:buSzPct val="95000"/>
            </a:pPr>
            <a:endParaRPr lang="en-US" sz="2400" b="1" dirty="0">
              <a:ln w="31550" cmpd="sng">
                <a:gradFill>
                  <a:gsLst>
                    <a:gs pos="70000">
                      <a:srgbClr val="00349E">
                        <a:shade val="50000"/>
                        <a:satMod val="190000"/>
                      </a:srgbClr>
                    </a:gs>
                    <a:gs pos="0">
                      <a:srgbClr val="00349E">
                        <a:tint val="77000"/>
                        <a:satMod val="180000"/>
                      </a:srgb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endParaRPr>
          </a:p>
        </p:txBody>
      </p:sp>
      <p:pic>
        <p:nvPicPr>
          <p:cNvPr id="7" name="Picture 6" descr="000_0809.JPG"/>
          <p:cNvPicPr>
            <a:picLocks noChangeAspect="1"/>
          </p:cNvPicPr>
          <p:nvPr/>
        </p:nvPicPr>
        <p:blipFill>
          <a:blip r:embed="rId2"/>
          <a:stretch>
            <a:fillRect/>
          </a:stretch>
        </p:blipFill>
        <p:spPr>
          <a:xfrm>
            <a:off x="304800" y="2406498"/>
            <a:ext cx="8375718" cy="4446437"/>
          </a:xfrm>
          <a:prstGeom prst="rect">
            <a:avLst/>
          </a:prstGeom>
          <a:ln w="3175">
            <a:solidFill>
              <a:schemeClr val="tx1"/>
            </a:solidFill>
          </a:ln>
        </p:spPr>
      </p:pic>
      <p:sp>
        <p:nvSpPr>
          <p:cNvPr id="2" name="Rectangle 1"/>
          <p:cNvSpPr/>
          <p:nvPr/>
        </p:nvSpPr>
        <p:spPr>
          <a:xfrm>
            <a:off x="1371600" y="5331761"/>
            <a:ext cx="3886200" cy="1397306"/>
          </a:xfrm>
          <a:prstGeom prst="rect">
            <a:avLst/>
          </a:prstGeom>
        </p:spPr>
        <p:txBody>
          <a:bodyPr wrap="square">
            <a:spAutoFit/>
          </a:bodyPr>
          <a:lstStyle/>
          <a:p>
            <a:pPr marL="274320" lvl="0" indent="-274320" algn="ctr">
              <a:spcBef>
                <a:spcPct val="20000"/>
              </a:spcBef>
              <a:buClr>
                <a:srgbClr val="9C007F"/>
              </a:buClr>
              <a:buSzPct val="95000"/>
            </a:pPr>
            <a:r>
              <a:rPr lang="en-US" dirty="0" smtClean="0">
                <a:solidFill>
                  <a:schemeClr val="accent1">
                    <a:lumMod val="50000"/>
                  </a:schemeClr>
                </a:solidFill>
              </a:rPr>
              <a:t>           </a:t>
            </a:r>
            <a:r>
              <a:rPr lang="en-US" sz="2000" dirty="0" smtClean="0">
                <a:solidFill>
                  <a:srgbClr val="002060"/>
                </a:solidFill>
              </a:rPr>
              <a:t>Department </a:t>
            </a:r>
            <a:r>
              <a:rPr lang="en-US" sz="2000" dirty="0">
                <a:solidFill>
                  <a:srgbClr val="002060"/>
                </a:solidFill>
              </a:rPr>
              <a:t>of chemistry</a:t>
            </a:r>
          </a:p>
          <a:p>
            <a:pPr marL="274320" lvl="0" indent="-274320" algn="ctr">
              <a:spcBef>
                <a:spcPct val="20000"/>
              </a:spcBef>
              <a:buClr>
                <a:srgbClr val="9C007F"/>
              </a:buClr>
              <a:buSzPct val="95000"/>
            </a:pPr>
            <a:r>
              <a:rPr lang="en-US" b="1" dirty="0">
                <a:solidFill>
                  <a:srgbClr val="8F0D2C"/>
                </a:solidFill>
                <a:latin typeface="Baskerville Old Face" pitchFamily="18" charset="0"/>
              </a:rPr>
              <a:t>        </a:t>
            </a:r>
            <a:r>
              <a:rPr lang="en-US" b="1" dirty="0" err="1">
                <a:solidFill>
                  <a:srgbClr val="8F0D2C"/>
                </a:solidFill>
                <a:latin typeface="Baskerville Old Face" pitchFamily="18" charset="0"/>
              </a:rPr>
              <a:t>Kisan</a:t>
            </a:r>
            <a:r>
              <a:rPr lang="en-US" b="1" dirty="0">
                <a:solidFill>
                  <a:srgbClr val="8F0D2C"/>
                </a:solidFill>
                <a:latin typeface="Baskerville Old Face" pitchFamily="18" charset="0"/>
              </a:rPr>
              <a:t> Veer Mahavidyalaya, Wai.</a:t>
            </a:r>
          </a:p>
          <a:p>
            <a:pPr marL="274320" lvl="0" indent="-274320" algn="ctr">
              <a:spcBef>
                <a:spcPct val="20000"/>
              </a:spcBef>
              <a:buClr>
                <a:srgbClr val="9C007F"/>
              </a:buClr>
              <a:buSzPct val="95000"/>
            </a:pPr>
            <a:r>
              <a:rPr lang="en-US" dirty="0">
                <a:solidFill>
                  <a:srgbClr val="8F0D2C"/>
                </a:solidFill>
              </a:rPr>
              <a:t>          </a:t>
            </a:r>
            <a:r>
              <a:rPr lang="en-US" dirty="0" err="1">
                <a:solidFill>
                  <a:srgbClr val="8F0D2C"/>
                </a:solidFill>
              </a:rPr>
              <a:t>Dist</a:t>
            </a:r>
            <a:r>
              <a:rPr lang="en-US" dirty="0">
                <a:solidFill>
                  <a:srgbClr val="8F0D2C"/>
                </a:solidFill>
              </a:rPr>
              <a:t>- </a:t>
            </a:r>
            <a:r>
              <a:rPr lang="en-US" dirty="0" err="1">
                <a:solidFill>
                  <a:srgbClr val="8F0D2C"/>
                </a:solidFill>
              </a:rPr>
              <a:t>Satara</a:t>
            </a:r>
            <a:r>
              <a:rPr lang="en-US" dirty="0">
                <a:solidFill>
                  <a:srgbClr val="8F0D2C"/>
                </a:solidFill>
              </a:rPr>
              <a:t> pin- 412803</a:t>
            </a:r>
          </a:p>
          <a:p>
            <a:pPr marL="274320" lvl="0" indent="-274320" algn="ctr">
              <a:spcBef>
                <a:spcPct val="20000"/>
              </a:spcBef>
              <a:buClr>
                <a:srgbClr val="9C007F"/>
              </a:buClr>
              <a:buSzPct val="95000"/>
            </a:pPr>
            <a:r>
              <a:rPr lang="en-US" dirty="0">
                <a:solidFill>
                  <a:srgbClr val="8F0D2C"/>
                </a:solidFill>
              </a:rPr>
              <a:t>            Mob. no.-9890891947</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2664" y="3962400"/>
            <a:ext cx="167785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1274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685800"/>
            <a:ext cx="8991600" cy="3744423"/>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00"/>
                </a:solidFill>
                <a:latin typeface="+mj-lt"/>
                <a:ea typeface="Calibri"/>
                <a:cs typeface="Segoe UI"/>
              </a:rPr>
              <a:t>Merits:</a:t>
            </a:r>
            <a:r>
              <a:rPr lang="en-US" sz="1400" dirty="0">
                <a:solidFill>
                  <a:srgbClr val="FF0000"/>
                </a:solidFill>
                <a:latin typeface="+mj-lt"/>
                <a:ea typeface="Calibri"/>
                <a:cs typeface="Segoe UI"/>
              </a:rPr>
              <a:t> </a:t>
            </a:r>
            <a:endParaRPr lang="en-US" sz="1400" dirty="0">
              <a:solidFill>
                <a:srgbClr val="FF0000"/>
              </a:solidFill>
              <a:latin typeface="+mj-lt"/>
              <a:ea typeface="Times New Roman"/>
              <a:cs typeface="Times New Roman"/>
            </a:endParaRPr>
          </a:p>
          <a:p>
            <a:pPr>
              <a:lnSpc>
                <a:spcPts val="1500"/>
              </a:lnSpc>
              <a:spcAft>
                <a:spcPts val="1000"/>
              </a:spcAft>
              <a:tabLst>
                <a:tab pos="254000" algn="l"/>
                <a:tab pos="571500" algn="l"/>
                <a:tab pos="2032000" algn="r"/>
                <a:tab pos="2095500" algn="l"/>
                <a:tab pos="2222500" algn="l"/>
                <a:tab pos="5486400" algn="r"/>
              </a:tabLst>
            </a:pPr>
            <a:r>
              <a:rPr lang="en-US" sz="1400" dirty="0">
                <a:latin typeface="+mj-lt"/>
                <a:cs typeface="Segoe UI"/>
              </a:rPr>
              <a:t>1. This theory applies to proton transfer </a:t>
            </a:r>
            <a:r>
              <a:rPr lang="en-US" sz="1400" dirty="0" err="1">
                <a:latin typeface="+mj-lt"/>
                <a:cs typeface="Segoe UI"/>
              </a:rPr>
              <a:t>behaviour</a:t>
            </a:r>
            <a:r>
              <a:rPr lang="en-US" sz="1400" dirty="0">
                <a:latin typeface="+mj-lt"/>
                <a:cs typeface="Segoe UI"/>
              </a:rPr>
              <a:t> in any solvent or even in no solvent at all.</a:t>
            </a:r>
            <a:endParaRPr lang="en-US" sz="1400" dirty="0">
              <a:latin typeface="+mj-lt"/>
            </a:endParaRPr>
          </a:p>
          <a:p>
            <a:pPr>
              <a:lnSpc>
                <a:spcPts val="1500"/>
              </a:lnSpc>
              <a:spcAft>
                <a:spcPts val="1000"/>
              </a:spcAft>
              <a:tabLst>
                <a:tab pos="254000" algn="l"/>
                <a:tab pos="571500" algn="l"/>
                <a:tab pos="2032000" algn="r"/>
                <a:tab pos="2095500" algn="l"/>
                <a:tab pos="2222500" algn="l"/>
                <a:tab pos="5486400" algn="r"/>
              </a:tabLst>
            </a:pPr>
            <a:r>
              <a:rPr lang="en-US" sz="1400" dirty="0">
                <a:latin typeface="+mj-lt"/>
                <a:cs typeface="Segoe UI"/>
              </a:rPr>
              <a:t>2. The concept covers a large number and variety of substances under base, for example, hydroxide ion, amide ion, </a:t>
            </a:r>
            <a:r>
              <a:rPr lang="en-US" sz="1400" dirty="0" err="1">
                <a:latin typeface="+mj-lt"/>
                <a:cs typeface="Segoe UI"/>
              </a:rPr>
              <a:t>ethoxide</a:t>
            </a:r>
            <a:r>
              <a:rPr lang="en-US" sz="1400" dirty="0">
                <a:latin typeface="+mj-lt"/>
                <a:cs typeface="Segoe UI"/>
              </a:rPr>
              <a:t> ion, pyridine, alcohols and many others.</a:t>
            </a:r>
            <a:endParaRPr lang="en-US" sz="1400" dirty="0">
              <a:latin typeface="+mj-lt"/>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mj-lt"/>
                <a:ea typeface="Times New Roman"/>
                <a:cs typeface="Segoe UI"/>
              </a:rPr>
              <a:t>3. </a:t>
            </a:r>
            <a:r>
              <a:rPr lang="en-US" sz="1400" dirty="0" err="1">
                <a:solidFill>
                  <a:srgbClr val="000000"/>
                </a:solidFill>
                <a:latin typeface="+mj-lt"/>
                <a:ea typeface="Times New Roman"/>
                <a:cs typeface="Segoe UI"/>
              </a:rPr>
              <a:t>Bronsted</a:t>
            </a:r>
            <a:r>
              <a:rPr lang="en-US" sz="1400" dirty="0">
                <a:solidFill>
                  <a:srgbClr val="000000"/>
                </a:solidFill>
                <a:latin typeface="+mj-lt"/>
                <a:ea typeface="Times New Roman"/>
                <a:cs typeface="Segoe UI"/>
              </a:rPr>
              <a:t>-Lowry concept is useful in accounting for the hydrolysis of salt        solutions</a:t>
            </a:r>
            <a:endParaRPr lang="en-US" sz="1400" dirty="0">
              <a:solidFill>
                <a:srgbClr val="000000"/>
              </a:solidFill>
              <a:latin typeface="+mj-lt"/>
              <a:ea typeface="Times New Roman"/>
              <a:cs typeface="Times New Roman"/>
            </a:endParaRPr>
          </a:p>
          <a:p>
            <a:pPr>
              <a:lnSpc>
                <a:spcPct val="115000"/>
              </a:lnSpc>
              <a:spcAft>
                <a:spcPts val="1000"/>
              </a:spcAft>
              <a:tabLst>
                <a:tab pos="457200" algn="l"/>
              </a:tabLst>
            </a:pPr>
            <a:r>
              <a:rPr lang="en-US" sz="1400" dirty="0">
                <a:latin typeface="+mj-lt"/>
                <a:ea typeface="Calibri"/>
                <a:cs typeface="Segoe UI"/>
              </a:rPr>
              <a:t>4. The protonic concept includes a large variety of substances: cations, anions, salts, protonic solvents etc. in the realm of acid and bases as outlined above.</a:t>
            </a:r>
            <a:endParaRPr lang="en-US" sz="1400" dirty="0">
              <a:latin typeface="+mj-lt"/>
            </a:endParaRPr>
          </a:p>
          <a:p>
            <a:pPr>
              <a:lnSpc>
                <a:spcPct val="115000"/>
              </a:lnSpc>
              <a:spcAft>
                <a:spcPts val="1000"/>
              </a:spcAft>
              <a:tabLst>
                <a:tab pos="457200" algn="l"/>
              </a:tabLst>
            </a:pPr>
            <a:r>
              <a:rPr lang="en-US" sz="1400" dirty="0">
                <a:latin typeface="+mj-lt"/>
                <a:ea typeface="Calibri"/>
                <a:cs typeface="Segoe UI"/>
              </a:rPr>
              <a:t>5. Relative strengths of acids and bases can be expressed in terms of dissociation constants or </a:t>
            </a:r>
            <a:r>
              <a:rPr lang="en-US" sz="1400" dirty="0" err="1">
                <a:latin typeface="+mj-lt"/>
                <a:ea typeface="Calibri"/>
                <a:cs typeface="Segoe UI"/>
              </a:rPr>
              <a:t>pK</a:t>
            </a:r>
            <a:r>
              <a:rPr lang="en-US" sz="1400" baseline="-25000" dirty="0" err="1">
                <a:latin typeface="+mj-lt"/>
                <a:ea typeface="Calibri"/>
                <a:cs typeface="Segoe UI"/>
              </a:rPr>
              <a:t>a</a:t>
            </a:r>
            <a:r>
              <a:rPr lang="en-US" sz="1400" dirty="0">
                <a:latin typeface="+mj-lt"/>
                <a:ea typeface="Calibri"/>
                <a:cs typeface="Segoe UI"/>
              </a:rPr>
              <a:t> and </a:t>
            </a:r>
            <a:r>
              <a:rPr lang="en-US" sz="1400" dirty="0" err="1">
                <a:latin typeface="+mj-lt"/>
                <a:ea typeface="Calibri"/>
                <a:cs typeface="Segoe UI"/>
              </a:rPr>
              <a:t>pK</a:t>
            </a:r>
            <a:r>
              <a:rPr lang="en-US" sz="1400" baseline="-25000" dirty="0" err="1">
                <a:latin typeface="+mj-lt"/>
                <a:ea typeface="Calibri"/>
                <a:cs typeface="Segoe UI"/>
              </a:rPr>
              <a:t>b</a:t>
            </a:r>
            <a:r>
              <a:rPr lang="en-US" sz="1400" baseline="-25000" dirty="0">
                <a:latin typeface="+mj-lt"/>
                <a:ea typeface="Calibri"/>
                <a:cs typeface="Segoe UI"/>
              </a:rPr>
              <a:t>. </a:t>
            </a:r>
            <a:endParaRPr lang="en-US" sz="1400" dirty="0">
              <a:latin typeface="+mj-lt"/>
            </a:endParaRPr>
          </a:p>
          <a:p>
            <a:pPr>
              <a:lnSpc>
                <a:spcPts val="1500"/>
              </a:lnSpc>
              <a:spcAft>
                <a:spcPts val="1000"/>
              </a:spcAft>
              <a:tabLst>
                <a:tab pos="254000" algn="l"/>
                <a:tab pos="571500" algn="l"/>
                <a:tab pos="2032000" algn="r"/>
                <a:tab pos="2095500" algn="l"/>
                <a:tab pos="2222500" algn="l"/>
                <a:tab pos="5486400" algn="r"/>
              </a:tabLst>
            </a:pPr>
            <a:r>
              <a:rPr lang="en-US" sz="1400" dirty="0">
                <a:latin typeface="+mj-lt"/>
                <a:cs typeface="Segoe UI"/>
              </a:rPr>
              <a:t>6. This theory applies to proton transfer </a:t>
            </a:r>
            <a:r>
              <a:rPr lang="en-US" sz="1400" dirty="0" err="1">
                <a:latin typeface="+mj-lt"/>
                <a:cs typeface="Segoe UI"/>
              </a:rPr>
              <a:t>behaviour</a:t>
            </a:r>
            <a:r>
              <a:rPr lang="en-US" sz="1400" dirty="0">
                <a:latin typeface="+mj-lt"/>
                <a:cs typeface="Segoe UI"/>
              </a:rPr>
              <a:t> in any solvent or even in no solvent at all.</a:t>
            </a:r>
            <a:endParaRPr lang="en-US" sz="1400" dirty="0">
              <a:latin typeface="+mj-lt"/>
            </a:endParaRPr>
          </a:p>
          <a:p>
            <a:pPr>
              <a:lnSpc>
                <a:spcPts val="1500"/>
              </a:lnSpc>
              <a:spcAft>
                <a:spcPts val="1000"/>
              </a:spcAft>
              <a:tabLst>
                <a:tab pos="254000" algn="l"/>
                <a:tab pos="571500" algn="l"/>
                <a:tab pos="2032000" algn="r"/>
                <a:tab pos="2095500" algn="l"/>
                <a:tab pos="2222500" algn="l"/>
                <a:tab pos="5486400" algn="r"/>
              </a:tabLst>
            </a:pPr>
            <a:r>
              <a:rPr lang="en-US" sz="1400" dirty="0">
                <a:latin typeface="+mj-lt"/>
                <a:cs typeface="Segoe UI"/>
              </a:rPr>
              <a:t>7. The concept covers a large number and variety of substances under base, for example, hydroxide ion, amide ion, </a:t>
            </a:r>
            <a:r>
              <a:rPr lang="en-US" sz="1400" dirty="0" err="1">
                <a:latin typeface="+mj-lt"/>
                <a:cs typeface="Segoe UI"/>
              </a:rPr>
              <a:t>ethoxide</a:t>
            </a:r>
            <a:r>
              <a:rPr lang="en-US" sz="1400" dirty="0">
                <a:latin typeface="+mj-lt"/>
                <a:cs typeface="Segoe UI"/>
              </a:rPr>
              <a:t> ion, pyridine, alcohols and many others.</a:t>
            </a:r>
            <a:endParaRPr lang="en-US" sz="1400" dirty="0">
              <a:latin typeface="+mj-lt"/>
            </a:endParaRPr>
          </a:p>
          <a:p>
            <a:pPr>
              <a:lnSpc>
                <a:spcPct val="115000"/>
              </a:lnSpc>
              <a:spcAft>
                <a:spcPts val="1000"/>
              </a:spcAft>
              <a:tabLst>
                <a:tab pos="457200" algn="l"/>
              </a:tabLst>
            </a:pPr>
            <a:r>
              <a:rPr lang="en-US" sz="1400" dirty="0">
                <a:latin typeface="+mj-lt"/>
                <a:cs typeface="Segoe UI"/>
              </a:rPr>
              <a:t>8 .</a:t>
            </a:r>
            <a:r>
              <a:rPr lang="en-US" sz="1400" dirty="0" err="1">
                <a:latin typeface="+mj-lt"/>
                <a:cs typeface="Segoe UI"/>
              </a:rPr>
              <a:t>Bronsted</a:t>
            </a:r>
            <a:r>
              <a:rPr lang="en-US" sz="1400" dirty="0">
                <a:latin typeface="+mj-lt"/>
                <a:cs typeface="Segoe UI"/>
              </a:rPr>
              <a:t>-Lowry concept is useful in accounting for the hydrolysis of salt        solutions</a:t>
            </a:r>
            <a:endParaRPr lang="en-US" sz="1400" dirty="0">
              <a:effectLst/>
              <a:latin typeface="+mj-lt"/>
            </a:endParaRPr>
          </a:p>
        </p:txBody>
      </p:sp>
      <p:sp>
        <p:nvSpPr>
          <p:cNvPr id="3" name="Rectangle 2"/>
          <p:cNvSpPr/>
          <p:nvPr/>
        </p:nvSpPr>
        <p:spPr>
          <a:xfrm>
            <a:off x="293914" y="4444464"/>
            <a:ext cx="8610600" cy="1702517"/>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FF0066"/>
                </a:solidFill>
                <a:ea typeface="Calibri"/>
                <a:cs typeface="Segoe UI"/>
              </a:rPr>
              <a:t>Demerits</a:t>
            </a:r>
            <a:r>
              <a:rPr lang="en-US" sz="1200" b="1" dirty="0">
                <a:solidFill>
                  <a:srgbClr val="000000"/>
                </a:solidFill>
                <a:ea typeface="Calibri"/>
                <a:cs typeface="Segoe UI"/>
              </a:rPr>
              <a:t>:</a:t>
            </a:r>
            <a:r>
              <a:rPr lang="en-US" sz="1200" dirty="0">
                <a:solidFill>
                  <a:srgbClr val="000000"/>
                </a:solidFill>
                <a:ea typeface="Calibri"/>
                <a:cs typeface="Segoe UI"/>
              </a:rPr>
              <a:t> </a:t>
            </a:r>
            <a:endParaRPr lang="en-US" sz="1200" dirty="0">
              <a:solidFill>
                <a:srgbClr val="000000"/>
              </a:solidFill>
              <a:ea typeface="Times New Roman"/>
              <a:cs typeface="Times New Roman"/>
            </a:endParaRPr>
          </a:p>
          <a:p>
            <a:pPr>
              <a:lnSpc>
                <a:spcPct val="115000"/>
              </a:lnSpc>
              <a:spcAft>
                <a:spcPts val="1000"/>
              </a:spcAft>
              <a:tabLst>
                <a:tab pos="457200" algn="l"/>
              </a:tabLst>
            </a:pPr>
            <a:r>
              <a:rPr lang="en-US" sz="1200" dirty="0">
                <a:ea typeface="Calibri"/>
                <a:cs typeface="Segoe UI"/>
              </a:rPr>
              <a:t>1. It fails to explain role of non-protonic substances such as AlCl</a:t>
            </a:r>
            <a:r>
              <a:rPr lang="en-US" sz="1200" baseline="-25000" dirty="0">
                <a:ea typeface="Calibri"/>
                <a:cs typeface="Segoe UI"/>
              </a:rPr>
              <a:t>3</a:t>
            </a:r>
            <a:r>
              <a:rPr lang="en-US" sz="1200" dirty="0">
                <a:ea typeface="Calibri"/>
                <a:cs typeface="Segoe UI"/>
              </a:rPr>
              <a:t>, BF</a:t>
            </a:r>
            <a:r>
              <a:rPr lang="en-US" sz="1200" baseline="-25000" dirty="0">
                <a:ea typeface="Calibri"/>
                <a:cs typeface="Segoe UI"/>
              </a:rPr>
              <a:t>3</a:t>
            </a:r>
            <a:r>
              <a:rPr lang="en-US" sz="1200" dirty="0">
                <a:ea typeface="Calibri"/>
                <a:cs typeface="Segoe UI"/>
              </a:rPr>
              <a:t>, SO</a:t>
            </a:r>
            <a:r>
              <a:rPr lang="en-US" sz="1200" baseline="-25000" dirty="0">
                <a:ea typeface="Calibri"/>
                <a:cs typeface="Segoe UI"/>
              </a:rPr>
              <a:t>3</a:t>
            </a:r>
            <a:r>
              <a:rPr lang="en-US" sz="1200" dirty="0">
                <a:ea typeface="Calibri"/>
                <a:cs typeface="Segoe UI"/>
              </a:rPr>
              <a:t>, SO</a:t>
            </a:r>
            <a:r>
              <a:rPr lang="en-US" sz="1200" baseline="-25000" dirty="0">
                <a:ea typeface="Calibri"/>
                <a:cs typeface="Segoe UI"/>
              </a:rPr>
              <a:t>2</a:t>
            </a:r>
            <a:r>
              <a:rPr lang="en-US" sz="1200" dirty="0">
                <a:ea typeface="Calibri"/>
                <a:cs typeface="Segoe UI"/>
              </a:rPr>
              <a:t>, POCl</a:t>
            </a:r>
            <a:r>
              <a:rPr lang="en-US" sz="1200" baseline="-25000" dirty="0">
                <a:ea typeface="Calibri"/>
                <a:cs typeface="Segoe UI"/>
              </a:rPr>
              <a:t>3</a:t>
            </a:r>
            <a:r>
              <a:rPr lang="en-US" sz="1200" dirty="0">
                <a:ea typeface="Calibri"/>
                <a:cs typeface="Segoe UI"/>
              </a:rPr>
              <a:t>, SOCl</a:t>
            </a:r>
            <a:r>
              <a:rPr lang="en-US" sz="1200" baseline="-25000" dirty="0">
                <a:ea typeface="Calibri"/>
                <a:cs typeface="Segoe UI"/>
              </a:rPr>
              <a:t>2</a:t>
            </a:r>
            <a:r>
              <a:rPr lang="en-US" sz="1200" dirty="0">
                <a:ea typeface="Calibri"/>
                <a:cs typeface="Segoe UI"/>
              </a:rPr>
              <a:t>, COCl</a:t>
            </a:r>
            <a:r>
              <a:rPr lang="en-US" sz="1200" baseline="-25000" dirty="0">
                <a:ea typeface="Calibri"/>
                <a:cs typeface="Segoe UI"/>
              </a:rPr>
              <a:t>2</a:t>
            </a:r>
            <a:r>
              <a:rPr lang="en-US" sz="1200" dirty="0">
                <a:ea typeface="Calibri"/>
                <a:cs typeface="Segoe UI"/>
              </a:rPr>
              <a:t>, etc. </a:t>
            </a:r>
            <a:endParaRPr lang="en-US" sz="1200" dirty="0"/>
          </a:p>
          <a:p>
            <a:pPr>
              <a:lnSpc>
                <a:spcPct val="115000"/>
              </a:lnSpc>
              <a:spcAft>
                <a:spcPts val="1000"/>
              </a:spcAft>
              <a:tabLst>
                <a:tab pos="457200" algn="l"/>
              </a:tabLst>
            </a:pPr>
            <a:r>
              <a:rPr lang="en-US" sz="1200" dirty="0">
                <a:ea typeface="Calibri"/>
                <a:cs typeface="Segoe UI"/>
              </a:rPr>
              <a:t>2. Secondly, the acidity or basicity of the substance depend largely on the nature of the solvent according to this concept.</a:t>
            </a:r>
            <a:endParaRPr lang="en-US" sz="1200" dirty="0"/>
          </a:p>
          <a:p>
            <a:pPr>
              <a:lnSpc>
                <a:spcPct val="115000"/>
              </a:lnSpc>
              <a:spcAft>
                <a:spcPts val="1000"/>
              </a:spcAft>
              <a:tabLst>
                <a:tab pos="457200" algn="l"/>
              </a:tabLst>
            </a:pPr>
            <a:r>
              <a:rPr lang="en-US" sz="1200" dirty="0">
                <a:ea typeface="Calibri"/>
                <a:cs typeface="Segoe UI"/>
              </a:rPr>
              <a:t>3. </a:t>
            </a:r>
            <a:r>
              <a:rPr lang="en-US" sz="1200" dirty="0" err="1">
                <a:ea typeface="Calibri"/>
                <a:cs typeface="Segoe UI"/>
              </a:rPr>
              <a:t>Bronsted</a:t>
            </a:r>
            <a:r>
              <a:rPr lang="en-US" sz="1200" dirty="0">
                <a:ea typeface="Calibri"/>
                <a:cs typeface="Segoe UI"/>
              </a:rPr>
              <a:t> concept fails to account high temperature reactions and the acidic / basic behavior of metallic oxide having no protons.</a:t>
            </a:r>
            <a:endParaRPr lang="en-US" sz="1200" dirty="0"/>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200" dirty="0">
                <a:solidFill>
                  <a:srgbClr val="000000"/>
                </a:solidFill>
                <a:ea typeface="Calibri"/>
                <a:cs typeface="Segoe UI"/>
              </a:rPr>
              <a:t>4. This concept cannot explain acid-base reaction in non protonic solvents like liq. BF</a:t>
            </a:r>
            <a:r>
              <a:rPr lang="en-US" sz="1200" baseline="-25000" dirty="0">
                <a:solidFill>
                  <a:srgbClr val="000000"/>
                </a:solidFill>
                <a:ea typeface="Calibri"/>
                <a:cs typeface="Segoe UI"/>
              </a:rPr>
              <a:t>3, </a:t>
            </a:r>
            <a:r>
              <a:rPr lang="en-US" sz="1200" dirty="0">
                <a:solidFill>
                  <a:srgbClr val="000000"/>
                </a:solidFill>
                <a:ea typeface="Calibri"/>
                <a:cs typeface="Segoe UI"/>
              </a:rPr>
              <a:t>liq. SO</a:t>
            </a:r>
            <a:r>
              <a:rPr lang="en-US" sz="1200" baseline="-25000" dirty="0">
                <a:solidFill>
                  <a:srgbClr val="000000"/>
                </a:solidFill>
                <a:ea typeface="Calibri"/>
                <a:cs typeface="Segoe UI"/>
              </a:rPr>
              <a:t>2</a:t>
            </a:r>
            <a:r>
              <a:rPr lang="en-US" sz="1200" dirty="0">
                <a:solidFill>
                  <a:srgbClr val="000000"/>
                </a:solidFill>
                <a:ea typeface="Calibri"/>
                <a:cs typeface="Segoe UI"/>
              </a:rPr>
              <a:t> etc. </a:t>
            </a:r>
            <a:endParaRPr lang="en-US" sz="1200" dirty="0">
              <a:solidFill>
                <a:srgbClr val="000000"/>
              </a:solidFill>
              <a:effectLst/>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0"/>
            <a:ext cx="8763000" cy="3565848"/>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B050"/>
                </a:solidFill>
                <a:latin typeface="Segoe UI"/>
                <a:ea typeface="Calibri"/>
                <a:cs typeface="Segoe UI"/>
              </a:rPr>
              <a:t>3. The Lewis Concept (The electronic theory)</a:t>
            </a:r>
            <a:r>
              <a:rPr lang="en-US" sz="1400" dirty="0">
                <a:solidFill>
                  <a:srgbClr val="00B050"/>
                </a:solidFill>
                <a:latin typeface="Segoe UI"/>
                <a:ea typeface="Calibri"/>
                <a:cs typeface="Segoe UI"/>
              </a:rPr>
              <a:t>  </a:t>
            </a:r>
            <a:endParaRPr lang="en-US" sz="1400" dirty="0">
              <a:solidFill>
                <a:srgbClr val="00B05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B050"/>
                </a:solidFill>
                <a:latin typeface="Segoe UI"/>
                <a:ea typeface="Calibri"/>
                <a:cs typeface="Segoe UI"/>
              </a:rPr>
              <a:t>(The Electron – Donor - Acceptor System) The Lewis Definition:</a:t>
            </a:r>
            <a:r>
              <a:rPr lang="en-US" sz="1400" dirty="0">
                <a:solidFill>
                  <a:srgbClr val="00B050"/>
                </a:solidFill>
                <a:latin typeface="Segoe UI"/>
                <a:ea typeface="Calibri"/>
                <a:cs typeface="Segoe UI"/>
              </a:rPr>
              <a:t> </a:t>
            </a:r>
            <a:endParaRPr lang="en-US" sz="1400" dirty="0">
              <a:solidFill>
                <a:srgbClr val="00B05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Introduction</a:t>
            </a:r>
            <a:r>
              <a:rPr lang="en-US" sz="1400" dirty="0">
                <a:solidFill>
                  <a:srgbClr val="FF0066"/>
                </a:solidFill>
                <a:latin typeface="Segoe UI"/>
                <a:ea typeface="Calibri"/>
                <a:cs typeface="Segoe UI"/>
              </a:rPr>
              <a:t>: </a:t>
            </a:r>
            <a:endParaRPr lang="en-US" sz="1400" dirty="0">
              <a:solidFill>
                <a:srgbClr val="FF0066"/>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In 1923, G.N. Lewis, Professor of chemistry at the University of California, Berkeley: broadened the scope of the acid-base concept on the fundamental aspects namely, the electronic theory of </a:t>
            </a:r>
            <a:r>
              <a:rPr lang="en-US" sz="1400" dirty="0" err="1">
                <a:solidFill>
                  <a:srgbClr val="000000"/>
                </a:solidFill>
                <a:latin typeface="Segoe UI"/>
                <a:ea typeface="Calibri"/>
                <a:cs typeface="Segoe UI"/>
              </a:rPr>
              <a:t>valency</a:t>
            </a:r>
            <a:r>
              <a:rPr lang="en-US" sz="1400" dirty="0">
                <a:solidFill>
                  <a:srgbClr val="000000"/>
                </a:solidFill>
                <a:latin typeface="Segoe UI"/>
                <a:ea typeface="Calibri"/>
                <a:cs typeface="Segoe UI"/>
              </a:rPr>
              <a:t> This was rather the most general and useful of all the definitions as it was independent of any element or any given combination of elements, the presence of Ions, the presence or absence of solvent etc. </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Calibri"/>
                <a:cs typeface="Segoe UI"/>
              </a:rPr>
              <a:t>Definition (The Electron Shell Game)</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According to Lewis,</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i="1" dirty="0">
                <a:solidFill>
                  <a:srgbClr val="000000"/>
                </a:solidFill>
                <a:latin typeface="Segoe UI"/>
                <a:ea typeface="Calibri"/>
                <a:cs typeface="Segoe UI"/>
              </a:rPr>
              <a:t>“An acid is any species that can accept a pair of electrons to form a covalent bond; and a base is any species that can donate a pair of electrons to establish a (co-ordinate) covalent bond.”</a:t>
            </a:r>
            <a:endParaRPr lang="en-US" sz="1400" dirty="0">
              <a:solidFill>
                <a:srgbClr val="000000"/>
              </a:solidFill>
              <a:effectLst/>
              <a:latin typeface="Segoe UI"/>
              <a:ea typeface="Times New Roman"/>
              <a:cs typeface="Times New Roman"/>
            </a:endParaRPr>
          </a:p>
        </p:txBody>
      </p:sp>
      <p:sp>
        <p:nvSpPr>
          <p:cNvPr id="5" name="Rectangle 4"/>
          <p:cNvSpPr/>
          <p:nvPr/>
        </p:nvSpPr>
        <p:spPr>
          <a:xfrm>
            <a:off x="337457" y="4327848"/>
            <a:ext cx="8458200" cy="683777"/>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2060"/>
                </a:solidFill>
                <a:latin typeface="Segoe UI"/>
                <a:ea typeface="Calibri"/>
                <a:cs typeface="Segoe UI"/>
              </a:rPr>
              <a:t>Acid:</a:t>
            </a:r>
            <a:r>
              <a:rPr lang="en-US" sz="1400" dirty="0">
                <a:solidFill>
                  <a:srgbClr val="002060"/>
                </a:solidFill>
                <a:latin typeface="Segoe UI"/>
                <a:ea typeface="Calibri"/>
                <a:cs typeface="Segoe UI"/>
              </a:rPr>
              <a:t> In short “A Lewis acid is an electron pair-acceptor”</a:t>
            </a:r>
            <a:endParaRPr lang="en-US" sz="1400" dirty="0">
              <a:solidFill>
                <a:srgbClr val="002060"/>
              </a:solidFill>
              <a:latin typeface="Segoe UI"/>
              <a:ea typeface="Times New Roman"/>
              <a:cs typeface="Times New Roman"/>
            </a:endParaRPr>
          </a:p>
          <a:p>
            <a:r>
              <a:rPr lang="en-US" sz="1400" b="1" dirty="0">
                <a:solidFill>
                  <a:srgbClr val="002060"/>
                </a:solidFill>
                <a:latin typeface="Segoe UI"/>
                <a:ea typeface="Calibri"/>
              </a:rPr>
              <a:t>Base :</a:t>
            </a:r>
            <a:r>
              <a:rPr lang="en-US" sz="1400" dirty="0">
                <a:solidFill>
                  <a:srgbClr val="002060"/>
                </a:solidFill>
                <a:latin typeface="Segoe UI"/>
                <a:ea typeface="Calibri"/>
              </a:rPr>
              <a:t> In short “ A Lewis base is an electron pair-Donor”.</a:t>
            </a:r>
            <a:endParaRPr lang="en-US" sz="1400" dirty="0">
              <a:solidFill>
                <a:srgbClr val="002060"/>
              </a:solidFill>
            </a:endParaRPr>
          </a:p>
        </p:txBody>
      </p:sp>
      <p:pic>
        <p:nvPicPr>
          <p:cNvPr id="205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327848"/>
            <a:ext cx="3352800" cy="167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2410403"/>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Calibri"/>
                <a:cs typeface="Segoe UI"/>
              </a:rPr>
              <a:t>Classification of Lewis acids and bases</a:t>
            </a:r>
            <a:r>
              <a:rPr lang="en-US" dirty="0">
                <a:solidFill>
                  <a:srgbClr val="FF0066"/>
                </a:solidFill>
                <a:latin typeface="Segoe UI"/>
                <a:ea typeface="Calibri"/>
                <a:cs typeface="Segoe UI"/>
              </a:rPr>
              <a:t>:</a:t>
            </a:r>
            <a:endParaRPr lang="en-US" dirty="0">
              <a:solidFill>
                <a:srgbClr val="FF0066"/>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(a) Lewis Acids:</a:t>
            </a:r>
            <a:endParaRPr lang="en-US" sz="1400" dirty="0">
              <a:solidFill>
                <a:srgbClr val="FF0066"/>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Lewis acids are electron pair acceptors. Lewis acids, should therefore possess an empty orbital which may accommodate a pair of electrons. Lewis acids are classified as:</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(i)Electron Deficient Molecules:</a:t>
            </a:r>
            <a:endParaRPr lang="en-US" sz="1400" dirty="0">
              <a:solidFill>
                <a:srgbClr val="FF0066"/>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This is the most important class of Lewis acid where compounds have central atom with incomplete Octet, hence electron seeking.e.g.BF</a:t>
            </a:r>
            <a:r>
              <a:rPr lang="en-US" sz="1400" baseline="-25000" dirty="0">
                <a:solidFill>
                  <a:srgbClr val="000000"/>
                </a:solidFill>
                <a:latin typeface="Segoe UI"/>
                <a:ea typeface="Calibri"/>
                <a:cs typeface="Segoe UI"/>
              </a:rPr>
              <a:t>3,</a:t>
            </a:r>
            <a:r>
              <a:rPr lang="en-US" sz="1400" dirty="0">
                <a:solidFill>
                  <a:srgbClr val="000000"/>
                </a:solidFill>
                <a:latin typeface="Segoe UI"/>
                <a:ea typeface="Calibri"/>
                <a:cs typeface="Segoe UI"/>
              </a:rPr>
              <a:t> AlCl</a:t>
            </a:r>
            <a:r>
              <a:rPr lang="en-US" sz="1400" baseline="-25000" dirty="0">
                <a:solidFill>
                  <a:srgbClr val="000000"/>
                </a:solidFill>
                <a:latin typeface="Segoe UI"/>
                <a:ea typeface="Calibri"/>
                <a:cs typeface="Segoe UI"/>
              </a:rPr>
              <a:t>3, </a:t>
            </a:r>
            <a:r>
              <a:rPr lang="en-US" sz="1400" dirty="0">
                <a:solidFill>
                  <a:srgbClr val="000000"/>
                </a:solidFill>
                <a:latin typeface="Segoe UI"/>
                <a:ea typeface="Calibri"/>
                <a:cs typeface="Segoe UI"/>
              </a:rPr>
              <a:t>SnCl</a:t>
            </a:r>
            <a:r>
              <a:rPr lang="en-US" sz="1400" baseline="-25000" dirty="0">
                <a:solidFill>
                  <a:srgbClr val="000000"/>
                </a:solidFill>
                <a:latin typeface="Segoe UI"/>
                <a:ea typeface="Calibri"/>
                <a:cs typeface="Segoe UI"/>
              </a:rPr>
              <a:t>2, </a:t>
            </a:r>
            <a:r>
              <a:rPr lang="en-US" sz="1400" dirty="0">
                <a:solidFill>
                  <a:srgbClr val="000000"/>
                </a:solidFill>
                <a:latin typeface="Segoe UI"/>
                <a:ea typeface="Calibri"/>
                <a:cs typeface="Segoe UI"/>
              </a:rPr>
              <a:t>PCl</a:t>
            </a:r>
            <a:r>
              <a:rPr lang="en-US" sz="1400" baseline="-25000" dirty="0">
                <a:solidFill>
                  <a:srgbClr val="000000"/>
                </a:solidFill>
                <a:latin typeface="Segoe UI"/>
                <a:ea typeface="Calibri"/>
                <a:cs typeface="Segoe UI"/>
              </a:rPr>
              <a:t>3</a:t>
            </a:r>
            <a:endParaRPr lang="en-US" sz="1400" dirty="0">
              <a:solidFill>
                <a:srgbClr val="000000"/>
              </a:solidFill>
              <a:effectLst/>
              <a:latin typeface="Segoe UI"/>
              <a:ea typeface="Times New Roman"/>
              <a:cs typeface="Times New Roman"/>
            </a:endParaRPr>
          </a:p>
        </p:txBody>
      </p:sp>
      <p:pic>
        <p:nvPicPr>
          <p:cNvPr id="3074"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671660"/>
            <a:ext cx="5105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763000" cy="1694566"/>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Calibri"/>
                <a:cs typeface="Segoe UI"/>
              </a:rPr>
              <a:t>(ii)Simple Cations:</a:t>
            </a:r>
            <a:r>
              <a:rPr lang="en-US" sz="1400" dirty="0">
                <a:solidFill>
                  <a:srgbClr val="000000"/>
                </a:solidFill>
                <a:latin typeface="Segoe UI"/>
                <a:ea typeface="Calibri"/>
                <a:cs typeface="Segoe UI"/>
              </a:rPr>
              <a:t> </a:t>
            </a:r>
            <a:endParaRPr lang="en-US" sz="1400" dirty="0">
              <a:solidFill>
                <a:srgbClr val="000000"/>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All simple cations having incomplete orbitals accept electrons from </a:t>
            </a:r>
            <a:r>
              <a:rPr lang="en-US" sz="1400" dirty="0" err="1">
                <a:solidFill>
                  <a:srgbClr val="000000"/>
                </a:solidFill>
                <a:latin typeface="Segoe UI"/>
                <a:ea typeface="Calibri"/>
                <a:cs typeface="Segoe UI"/>
              </a:rPr>
              <a:t>legands</a:t>
            </a:r>
            <a:r>
              <a:rPr lang="en-US" sz="1400" dirty="0">
                <a:solidFill>
                  <a:srgbClr val="000000"/>
                </a:solidFill>
                <a:latin typeface="Segoe UI"/>
                <a:ea typeface="Calibri"/>
                <a:cs typeface="Segoe UI"/>
              </a:rPr>
              <a:t> and act as Lewis acids. Ions of transitional elements are all Lewis acids. e.g. Ag</a:t>
            </a:r>
            <a:r>
              <a:rPr lang="en-US" sz="1400" baseline="30000" dirty="0">
                <a:solidFill>
                  <a:srgbClr val="000000"/>
                </a:solidFill>
                <a:latin typeface="Segoe UI"/>
                <a:ea typeface="Calibri"/>
                <a:cs typeface="Segoe UI"/>
              </a:rPr>
              <a:t>+</a:t>
            </a:r>
            <a:r>
              <a:rPr lang="en-US" sz="1400" dirty="0">
                <a:solidFill>
                  <a:srgbClr val="000000"/>
                </a:solidFill>
                <a:latin typeface="Segoe UI"/>
                <a:ea typeface="Calibri"/>
                <a:cs typeface="Segoe UI"/>
              </a:rPr>
              <a:t>,Ni</a:t>
            </a:r>
            <a:r>
              <a:rPr lang="en-US" sz="1400" baseline="30000" dirty="0">
                <a:solidFill>
                  <a:srgbClr val="000000"/>
                </a:solidFill>
                <a:latin typeface="Segoe UI"/>
                <a:ea typeface="Calibri"/>
                <a:cs typeface="Segoe UI"/>
              </a:rPr>
              <a:t>+2</a:t>
            </a:r>
            <a:r>
              <a:rPr lang="en-US" sz="1400" dirty="0">
                <a:solidFill>
                  <a:srgbClr val="000000"/>
                </a:solidFill>
                <a:latin typeface="Segoe UI"/>
                <a:ea typeface="Calibri"/>
                <a:cs typeface="Segoe UI"/>
              </a:rPr>
              <a:t>,Zn</a:t>
            </a:r>
            <a:r>
              <a:rPr lang="en-US" sz="1400" baseline="30000" dirty="0">
                <a:solidFill>
                  <a:srgbClr val="000000"/>
                </a:solidFill>
                <a:latin typeface="Segoe UI"/>
                <a:ea typeface="Calibri"/>
                <a:cs typeface="Segoe UI"/>
              </a:rPr>
              <a:t>+2</a:t>
            </a:r>
            <a:r>
              <a:rPr lang="en-US" sz="1400" dirty="0">
                <a:solidFill>
                  <a:srgbClr val="000000"/>
                </a:solidFill>
                <a:latin typeface="Segoe UI"/>
                <a:ea typeface="Calibri"/>
                <a:cs typeface="Segoe UI"/>
              </a:rPr>
              <a:t>, Co</a:t>
            </a:r>
            <a:r>
              <a:rPr lang="en-US" sz="1400" baseline="30000" dirty="0">
                <a:solidFill>
                  <a:srgbClr val="000000"/>
                </a:solidFill>
                <a:latin typeface="Segoe UI"/>
                <a:ea typeface="Calibri"/>
                <a:cs typeface="Segoe UI"/>
              </a:rPr>
              <a:t>+3</a:t>
            </a:r>
            <a:r>
              <a:rPr lang="en-US" sz="1400" dirty="0">
                <a:solidFill>
                  <a:srgbClr val="000000"/>
                </a:solidFill>
                <a:latin typeface="Segoe UI"/>
                <a:ea typeface="Calibri"/>
                <a:cs typeface="Segoe UI"/>
              </a:rPr>
              <a:t>,Th</a:t>
            </a:r>
            <a:r>
              <a:rPr lang="en-US" sz="1400" baseline="30000" dirty="0">
                <a:solidFill>
                  <a:srgbClr val="000000"/>
                </a:solidFill>
                <a:latin typeface="Segoe UI"/>
                <a:ea typeface="Calibri"/>
                <a:cs typeface="Segoe UI"/>
              </a:rPr>
              <a:t>+4</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Calibri"/>
                <a:cs typeface="Segoe UI"/>
              </a:rPr>
              <a:t>(iii) Molecules in which central atom has one or more double bonds:</a:t>
            </a:r>
            <a:r>
              <a:rPr lang="en-US" sz="1400" dirty="0">
                <a:solidFill>
                  <a:srgbClr val="000000"/>
                </a:solidFill>
                <a:latin typeface="Segoe UI"/>
                <a:ea typeface="Calibri"/>
                <a:cs typeface="Segoe UI"/>
              </a:rPr>
              <a:t> </a:t>
            </a:r>
            <a:endParaRPr lang="en-US" sz="1400" dirty="0">
              <a:solidFill>
                <a:srgbClr val="000000"/>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The compounds (except C = C) having multiple bonds act as Lewis acids.</a:t>
            </a:r>
            <a:endParaRPr lang="en-US" sz="1400" dirty="0">
              <a:solidFill>
                <a:srgbClr val="000000"/>
              </a:solidFill>
              <a:effectLst/>
              <a:latin typeface="Segoe UI"/>
              <a:ea typeface="Times New Roman"/>
              <a:cs typeface="Times New Roman"/>
            </a:endParaRPr>
          </a:p>
        </p:txBody>
      </p:sp>
      <p:pic>
        <p:nvPicPr>
          <p:cNvPr id="4098"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23166"/>
            <a:ext cx="4267200" cy="180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3914" y="3583504"/>
            <a:ext cx="8305800" cy="814325"/>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a:t>
            </a:r>
            <a:r>
              <a:rPr lang="en-US" sz="1400" b="1" dirty="0">
                <a:solidFill>
                  <a:srgbClr val="000000"/>
                </a:solidFill>
                <a:latin typeface="Segoe UI"/>
                <a:ea typeface="Calibri"/>
                <a:cs typeface="Segoe UI"/>
              </a:rPr>
              <a:t>iv)Molecules in which the central atom has one or more </a:t>
            </a:r>
            <a:r>
              <a:rPr lang="en-US" sz="1400" b="1" dirty="0" err="1">
                <a:solidFill>
                  <a:srgbClr val="000000"/>
                </a:solidFill>
                <a:latin typeface="Segoe UI"/>
                <a:ea typeface="Calibri"/>
                <a:cs typeface="Segoe UI"/>
              </a:rPr>
              <a:t>multipule</a:t>
            </a:r>
            <a:r>
              <a:rPr lang="en-US" sz="1400" b="1" dirty="0">
                <a:solidFill>
                  <a:srgbClr val="000000"/>
                </a:solidFill>
                <a:latin typeface="Segoe UI"/>
                <a:ea typeface="Calibri"/>
                <a:cs typeface="Segoe UI"/>
              </a:rPr>
              <a:t> bonds</a:t>
            </a:r>
            <a:r>
              <a:rPr lang="en-US" sz="1400" dirty="0">
                <a:solidFill>
                  <a:srgbClr val="000000"/>
                </a:solidFill>
                <a:latin typeface="Segoe UI"/>
                <a:ea typeface="Calibri"/>
                <a:cs typeface="Segoe UI"/>
              </a:rPr>
              <a:t> with more electronegative atoms .Similarly, elements with electron sextant such as </a:t>
            </a:r>
            <a:r>
              <a:rPr lang="en-US" sz="1400" dirty="0" smtClean="0">
                <a:solidFill>
                  <a:srgbClr val="000000"/>
                </a:solidFill>
                <a:latin typeface="Segoe UI"/>
                <a:ea typeface="Calibri"/>
                <a:cs typeface="Segoe UI"/>
              </a:rPr>
              <a:t>S,O </a:t>
            </a:r>
            <a:r>
              <a:rPr lang="en-US" sz="1400" dirty="0">
                <a:solidFill>
                  <a:srgbClr val="000000"/>
                </a:solidFill>
                <a:latin typeface="Segoe UI"/>
                <a:ea typeface="Calibri"/>
                <a:cs typeface="Segoe UI"/>
              </a:rPr>
              <a:t>can accept electron pairs in co-ordination process and act as Lewis acids.</a:t>
            </a:r>
            <a:endParaRPr lang="en-US" sz="1400" dirty="0">
              <a:solidFill>
                <a:srgbClr val="000000"/>
              </a:solidFill>
              <a:effectLst/>
              <a:latin typeface="Segoe UI"/>
              <a:ea typeface="Times New Roman"/>
              <a:cs typeface="Times New Roman"/>
            </a:endParaRPr>
          </a:p>
        </p:txBody>
      </p:sp>
      <p:pic>
        <p:nvPicPr>
          <p:cNvPr id="4099"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114800"/>
            <a:ext cx="4038600" cy="22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8915"/>
            <a:ext cx="8229600" cy="2822568"/>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Lewis Bases:</a:t>
            </a:r>
            <a:r>
              <a:rPr lang="en-US" sz="1400" dirty="0">
                <a:solidFill>
                  <a:srgbClr val="FF0066"/>
                </a:solidFill>
                <a:latin typeface="Segoe UI"/>
                <a:ea typeface="Calibri"/>
                <a:cs typeface="Segoe UI"/>
              </a:rPr>
              <a:t> </a:t>
            </a:r>
            <a:endParaRPr lang="en-US" sz="1400" dirty="0">
              <a:solidFill>
                <a:srgbClr val="FF0066"/>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 Lewis base which can be classified as:</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00"/>
                </a:solidFill>
                <a:latin typeface="Segoe UI"/>
                <a:ea typeface="Calibri"/>
                <a:cs typeface="Segoe UI"/>
              </a:rPr>
              <a:t>(i)Neutral molecules</a:t>
            </a:r>
            <a:r>
              <a:rPr lang="en-US" sz="1400" b="1" dirty="0">
                <a:solidFill>
                  <a:srgbClr val="000000"/>
                </a:solidFill>
                <a:latin typeface="Segoe UI"/>
                <a:ea typeface="Calibri"/>
                <a:cs typeface="Segoe UI"/>
              </a:rPr>
              <a:t>:</a:t>
            </a:r>
            <a:r>
              <a:rPr lang="en-US" sz="1400" dirty="0">
                <a:solidFill>
                  <a:srgbClr val="000000"/>
                </a:solidFill>
                <a:latin typeface="Segoe UI"/>
                <a:ea typeface="Calibri"/>
                <a:cs typeface="Segoe UI"/>
              </a:rPr>
              <a:t> Molecules containing 15</a:t>
            </a:r>
            <a:r>
              <a:rPr lang="en-US" sz="1400" baseline="30000" dirty="0">
                <a:solidFill>
                  <a:srgbClr val="000000"/>
                </a:solidFill>
                <a:latin typeface="Segoe UI"/>
                <a:ea typeface="Calibri"/>
                <a:cs typeface="Segoe UI"/>
              </a:rPr>
              <a:t>th</a:t>
            </a:r>
            <a:r>
              <a:rPr lang="en-US" sz="1400" dirty="0">
                <a:solidFill>
                  <a:srgbClr val="000000"/>
                </a:solidFill>
                <a:latin typeface="Segoe UI"/>
                <a:ea typeface="Calibri"/>
                <a:cs typeface="Segoe UI"/>
              </a:rPr>
              <a:t>(V</a:t>
            </a:r>
            <a:r>
              <a:rPr lang="en-US" sz="1400" baseline="-25000" dirty="0">
                <a:solidFill>
                  <a:srgbClr val="000000"/>
                </a:solidFill>
                <a:latin typeface="Segoe UI"/>
                <a:ea typeface="Calibri"/>
                <a:cs typeface="Segoe UI"/>
              </a:rPr>
              <a:t>A</a:t>
            </a:r>
            <a:r>
              <a:rPr lang="en-US" sz="1400" dirty="0">
                <a:solidFill>
                  <a:srgbClr val="000000"/>
                </a:solidFill>
                <a:latin typeface="Segoe UI"/>
                <a:ea typeface="Calibri"/>
                <a:cs typeface="Segoe UI"/>
              </a:rPr>
              <a:t>) and 16</a:t>
            </a:r>
            <a:r>
              <a:rPr lang="en-US" sz="1400" baseline="30000" dirty="0">
                <a:solidFill>
                  <a:srgbClr val="000000"/>
                </a:solidFill>
                <a:latin typeface="Segoe UI"/>
                <a:ea typeface="Calibri"/>
                <a:cs typeface="Segoe UI"/>
              </a:rPr>
              <a:t>th</a:t>
            </a:r>
            <a:r>
              <a:rPr lang="en-US" sz="1400" dirty="0">
                <a:solidFill>
                  <a:srgbClr val="000000"/>
                </a:solidFill>
                <a:latin typeface="Segoe UI"/>
                <a:ea typeface="Calibri"/>
                <a:cs typeface="Segoe UI"/>
              </a:rPr>
              <a:t> (VI</a:t>
            </a:r>
            <a:r>
              <a:rPr lang="en-US" sz="1400" baseline="-25000" dirty="0">
                <a:solidFill>
                  <a:srgbClr val="000000"/>
                </a:solidFill>
                <a:latin typeface="Segoe UI"/>
                <a:ea typeface="Calibri"/>
                <a:cs typeface="Segoe UI"/>
              </a:rPr>
              <a:t>A</a:t>
            </a:r>
            <a:r>
              <a:rPr lang="en-US" sz="1400" dirty="0">
                <a:solidFill>
                  <a:srgbClr val="000000"/>
                </a:solidFill>
                <a:latin typeface="Segoe UI"/>
                <a:ea typeface="Calibri"/>
                <a:cs typeface="Segoe UI"/>
              </a:rPr>
              <a:t>) group atoms, having lone pair of electrons act as Lewis bases </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e.g. :NH</a:t>
            </a:r>
            <a:r>
              <a:rPr lang="en-US" sz="1400" baseline="-25000" dirty="0">
                <a:solidFill>
                  <a:srgbClr val="000000"/>
                </a:solidFill>
                <a:latin typeface="Segoe UI"/>
                <a:ea typeface="Calibri"/>
                <a:cs typeface="Segoe UI"/>
              </a:rPr>
              <a:t>3, </a:t>
            </a:r>
            <a:r>
              <a:rPr lang="en-US" sz="1400" dirty="0">
                <a:solidFill>
                  <a:srgbClr val="000000"/>
                </a:solidFill>
                <a:latin typeface="Segoe UI"/>
                <a:ea typeface="Calibri"/>
                <a:cs typeface="Segoe UI"/>
              </a:rPr>
              <a:t>H</a:t>
            </a:r>
            <a:r>
              <a:rPr lang="en-US" sz="1400" baseline="-25000" dirty="0">
                <a:solidFill>
                  <a:srgbClr val="000000"/>
                </a:solidFill>
                <a:latin typeface="Segoe UI"/>
                <a:ea typeface="Calibri"/>
                <a:cs typeface="Segoe UI"/>
              </a:rPr>
              <a:t>2</a:t>
            </a:r>
            <a:r>
              <a:rPr lang="en-US" sz="1400" dirty="0">
                <a:solidFill>
                  <a:srgbClr val="000000"/>
                </a:solidFill>
                <a:latin typeface="Segoe UI"/>
                <a:ea typeface="Calibri"/>
                <a:cs typeface="Segoe UI"/>
              </a:rPr>
              <a:t>:O:,C:O:</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00"/>
                </a:solidFill>
                <a:latin typeface="Segoe UI"/>
                <a:ea typeface="Calibri"/>
                <a:cs typeface="Segoe UI"/>
              </a:rPr>
              <a:t>(ii)Anions</a:t>
            </a:r>
            <a:r>
              <a:rPr lang="en-US" sz="1400" dirty="0">
                <a:solidFill>
                  <a:srgbClr val="000000"/>
                </a:solidFill>
                <a:latin typeface="Segoe UI"/>
                <a:ea typeface="Calibri"/>
                <a:cs typeface="Segoe UI"/>
              </a:rPr>
              <a:t>: almost all negative ions act as the Lewis bases.</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e.g. </a:t>
            </a:r>
            <a:r>
              <a:rPr lang="en-US" sz="1400" dirty="0" err="1">
                <a:solidFill>
                  <a:srgbClr val="000000"/>
                </a:solidFill>
                <a:latin typeface="Segoe UI"/>
                <a:ea typeface="Calibri"/>
                <a:cs typeface="Segoe UI"/>
              </a:rPr>
              <a:t>Cl</a:t>
            </a:r>
            <a:r>
              <a:rPr lang="en-US" sz="1400" baseline="30000" dirty="0">
                <a:solidFill>
                  <a:srgbClr val="000000"/>
                </a:solidFill>
                <a:latin typeface="Segoe UI"/>
                <a:ea typeface="Calibri"/>
                <a:cs typeface="Segoe UI"/>
              </a:rPr>
              <a:t>-</a:t>
            </a:r>
            <a:r>
              <a:rPr lang="en-US" sz="1400" dirty="0">
                <a:solidFill>
                  <a:srgbClr val="000000"/>
                </a:solidFill>
                <a:latin typeface="Segoe UI"/>
                <a:ea typeface="Calibri"/>
                <a:cs typeface="Segoe UI"/>
              </a:rPr>
              <a:t>, Br</a:t>
            </a:r>
            <a:r>
              <a:rPr lang="en-US" sz="1400" baseline="30000" dirty="0">
                <a:solidFill>
                  <a:srgbClr val="000000"/>
                </a:solidFill>
                <a:latin typeface="Segoe UI"/>
                <a:ea typeface="Calibri"/>
                <a:cs typeface="Segoe UI"/>
              </a:rPr>
              <a:t>-</a:t>
            </a:r>
            <a:r>
              <a:rPr lang="en-US" sz="1400" dirty="0">
                <a:solidFill>
                  <a:srgbClr val="000000"/>
                </a:solidFill>
                <a:latin typeface="Segoe UI"/>
                <a:ea typeface="Calibri"/>
                <a:cs typeface="Segoe UI"/>
              </a:rPr>
              <a:t>, I</a:t>
            </a:r>
            <a:r>
              <a:rPr lang="en-US" sz="1400" baseline="30000" dirty="0">
                <a:solidFill>
                  <a:srgbClr val="000000"/>
                </a:solidFill>
                <a:latin typeface="Segoe UI"/>
                <a:ea typeface="Calibri"/>
                <a:cs typeface="Segoe UI"/>
              </a:rPr>
              <a:t>-</a:t>
            </a:r>
            <a:r>
              <a:rPr lang="en-US" sz="1400" dirty="0">
                <a:solidFill>
                  <a:srgbClr val="000000"/>
                </a:solidFill>
                <a:latin typeface="Segoe UI"/>
                <a:ea typeface="Calibri"/>
                <a:cs typeface="Segoe UI"/>
              </a:rPr>
              <a:t>, H</a:t>
            </a:r>
            <a:r>
              <a:rPr lang="en-US" sz="1400" baseline="30000" dirty="0">
                <a:solidFill>
                  <a:srgbClr val="000000"/>
                </a:solidFill>
                <a:latin typeface="Segoe UI"/>
                <a:ea typeface="Calibri"/>
                <a:cs typeface="Segoe UI"/>
              </a:rPr>
              <a:t>-</a:t>
            </a:r>
            <a:r>
              <a:rPr lang="en-US" sz="1400" dirty="0">
                <a:solidFill>
                  <a:srgbClr val="000000"/>
                </a:solidFill>
                <a:latin typeface="Segoe UI"/>
                <a:ea typeface="Calibri"/>
                <a:cs typeface="Segoe UI"/>
              </a:rPr>
              <a:t>, S</a:t>
            </a:r>
            <a:r>
              <a:rPr lang="en-US" sz="1400" baseline="30000" dirty="0">
                <a:solidFill>
                  <a:srgbClr val="000000"/>
                </a:solidFill>
                <a:latin typeface="Segoe UI"/>
                <a:ea typeface="Calibri"/>
                <a:cs typeface="Segoe UI"/>
              </a:rPr>
              <a:t>2-</a:t>
            </a:r>
            <a:r>
              <a:rPr lang="en-US" sz="1400" dirty="0">
                <a:solidFill>
                  <a:srgbClr val="000000"/>
                </a:solidFill>
                <a:latin typeface="Segoe UI"/>
                <a:ea typeface="Calibri"/>
                <a:cs typeface="Segoe UI"/>
              </a:rPr>
              <a:t>, SO</a:t>
            </a:r>
            <a:r>
              <a:rPr lang="en-US" sz="1400" baseline="-25000" dirty="0">
                <a:solidFill>
                  <a:srgbClr val="000000"/>
                </a:solidFill>
                <a:latin typeface="Segoe UI"/>
                <a:ea typeface="Calibri"/>
                <a:cs typeface="Segoe UI"/>
              </a:rPr>
              <a:t>3</a:t>
            </a:r>
            <a:r>
              <a:rPr lang="en-US" sz="1400" baseline="30000" dirty="0">
                <a:solidFill>
                  <a:srgbClr val="000000"/>
                </a:solidFill>
                <a:latin typeface="Segoe UI"/>
                <a:ea typeface="Calibri"/>
                <a:cs typeface="Segoe UI"/>
              </a:rPr>
              <a:t>2-</a:t>
            </a:r>
            <a:r>
              <a:rPr lang="en-US" sz="1400" dirty="0">
                <a:solidFill>
                  <a:srgbClr val="000000"/>
                </a:solidFill>
                <a:latin typeface="Segoe UI"/>
                <a:ea typeface="Calibri"/>
                <a:cs typeface="Segoe UI"/>
              </a:rPr>
              <a:t> etc.</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00"/>
                </a:solidFill>
                <a:latin typeface="Segoe UI"/>
                <a:ea typeface="Calibri"/>
                <a:cs typeface="Segoe UI"/>
              </a:rPr>
              <a:t>(iii)Compounds with (C = C</a:t>
            </a:r>
            <a:r>
              <a:rPr lang="en-US" sz="1400" b="1" dirty="0">
                <a:solidFill>
                  <a:srgbClr val="000000"/>
                </a:solidFill>
                <a:latin typeface="Segoe UI"/>
                <a:ea typeface="Calibri"/>
                <a:cs typeface="Segoe UI"/>
              </a:rPr>
              <a:t>)</a:t>
            </a:r>
            <a:r>
              <a:rPr lang="en-US" sz="1400" dirty="0">
                <a:solidFill>
                  <a:srgbClr val="000000"/>
                </a:solidFill>
                <a:latin typeface="Segoe UI"/>
                <a:ea typeface="Calibri"/>
                <a:cs typeface="Segoe UI"/>
              </a:rPr>
              <a:t> Carbon-Carbon double bonds.</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381000" y="2978826"/>
            <a:ext cx="8077200" cy="3587136"/>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000" dirty="0">
                <a:solidFill>
                  <a:srgbClr val="000000"/>
                </a:solidFill>
                <a:latin typeface="Segoe UI"/>
                <a:ea typeface="Calibri"/>
                <a:cs typeface="Segoe UI"/>
              </a:rPr>
              <a:t>e.g. </a:t>
            </a:r>
            <a:r>
              <a:rPr lang="en-US" sz="1400" dirty="0">
                <a:solidFill>
                  <a:srgbClr val="000000"/>
                </a:solidFill>
                <a:latin typeface="Segoe UI"/>
                <a:ea typeface="Calibri"/>
                <a:cs typeface="Segoe UI"/>
              </a:rPr>
              <a:t>Alkanes, alkynes, benzene, acetylene etc. act as Lewis bases.</a:t>
            </a:r>
            <a:endParaRPr lang="en-US" sz="14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7030A0"/>
                </a:solidFill>
                <a:latin typeface="Segoe UI"/>
                <a:ea typeface="Calibri"/>
                <a:cs typeface="Segoe UI"/>
              </a:rPr>
              <a:t>Merits:</a:t>
            </a:r>
            <a:r>
              <a:rPr lang="en-US" sz="1400" dirty="0">
                <a:solidFill>
                  <a:srgbClr val="7030A0"/>
                </a:solidFill>
                <a:latin typeface="Segoe UI"/>
                <a:ea typeface="Calibri"/>
                <a:cs typeface="Segoe UI"/>
              </a:rPr>
              <a:t> </a:t>
            </a:r>
            <a:endParaRPr lang="en-US" sz="1400" dirty="0">
              <a:solidFill>
                <a:srgbClr val="7030A0"/>
              </a:solidFill>
              <a:latin typeface="Segoe UI"/>
              <a:ea typeface="Times New Roman"/>
              <a:cs typeface="Times New Roman"/>
            </a:endParaRPr>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Lewis theory is an improvement over the </a:t>
            </a:r>
            <a:r>
              <a:rPr lang="en-US" sz="1400" dirty="0" err="1">
                <a:ea typeface="Calibri"/>
                <a:cs typeface="Segoe UI"/>
              </a:rPr>
              <a:t>Bronsted</a:t>
            </a:r>
            <a:r>
              <a:rPr lang="en-US" sz="1400" dirty="0">
                <a:ea typeface="Calibri"/>
                <a:cs typeface="Segoe UI"/>
              </a:rPr>
              <a:t> theory. It covers almost all the </a:t>
            </a:r>
            <a:r>
              <a:rPr lang="en-US" sz="1400" dirty="0" err="1">
                <a:ea typeface="Calibri"/>
                <a:cs typeface="Segoe UI"/>
              </a:rPr>
              <a:t>Bronsted</a:t>
            </a:r>
            <a:r>
              <a:rPr lang="en-US" sz="1400" dirty="0">
                <a:ea typeface="Calibri"/>
                <a:cs typeface="Segoe UI"/>
              </a:rPr>
              <a:t> acid and bases, at the same time include the non-protonic substances.</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Lewis acid and bases can be titrated to an end point using a </a:t>
            </a:r>
            <a:r>
              <a:rPr lang="en-US" sz="1400" dirty="0" err="1">
                <a:ea typeface="Calibri"/>
                <a:cs typeface="Segoe UI"/>
              </a:rPr>
              <a:t>colour</a:t>
            </a:r>
            <a:r>
              <a:rPr lang="en-US" sz="1400" dirty="0">
                <a:ea typeface="Calibri"/>
                <a:cs typeface="Segoe UI"/>
              </a:rPr>
              <a:t>-indicator and strength can be evaluated.</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It includes complex-formation by metals, under acid base reaction.</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It introduce a Parallelism between acid-base character and oxidizing reducing power of a substance.</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It is with great generality. It accounts for gas phase, high temperature and non-solvent reactions as neutralization process. It can be applied to almost all problems. Because of such generalizations, Lewis concept has to face certain limitations.</a:t>
            </a:r>
            <a:endParaRPr lang="en-US" sz="1400" dirty="0">
              <a:effectLst/>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1" y="457200"/>
            <a:ext cx="8610600" cy="3494290"/>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600" b="1" dirty="0">
                <a:solidFill>
                  <a:srgbClr val="FF0066"/>
                </a:solidFill>
                <a:latin typeface="Segoe UI"/>
                <a:ea typeface="Calibri"/>
                <a:cs typeface="Segoe UI"/>
              </a:rPr>
              <a:t>Demerits:</a:t>
            </a:r>
            <a:r>
              <a:rPr lang="en-US" sz="1600" dirty="0">
                <a:solidFill>
                  <a:srgbClr val="FF0066"/>
                </a:solidFill>
                <a:latin typeface="Segoe UI"/>
                <a:ea typeface="Calibri"/>
                <a:cs typeface="Segoe UI"/>
              </a:rPr>
              <a:t> </a:t>
            </a:r>
            <a:endParaRPr lang="en-US" sz="1600" dirty="0">
              <a:solidFill>
                <a:srgbClr val="FF0066"/>
              </a:solidFill>
              <a:latin typeface="Segoe UI"/>
              <a:ea typeface="Times New Roman"/>
              <a:cs typeface="Times New Roman"/>
            </a:endParaRPr>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Almost all reactions become acid-base reactions under electron-donor-acceptor-system, which appears to be </a:t>
            </a:r>
            <a:r>
              <a:rPr lang="en-US" sz="1400" dirty="0" err="1">
                <a:ea typeface="Calibri"/>
                <a:cs typeface="Segoe UI"/>
              </a:rPr>
              <a:t>unlogical</a:t>
            </a:r>
            <a:r>
              <a:rPr lang="en-US" sz="1400" dirty="0">
                <a:ea typeface="Calibri"/>
                <a:cs typeface="Segoe UI"/>
              </a:rPr>
              <a:t>.</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This theory fails to account relative strength of acids and bases</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There is no uniform scale of acid or base strength, since the strength of an acid or a base is not constant, and varies from one solvent to another, and also from one reaction to another. E.g. Be(II) is stronger acid than Cu(II) if [BeF</a:t>
            </a:r>
            <a:r>
              <a:rPr lang="en-US" sz="1400" baseline="-25000" dirty="0">
                <a:ea typeface="Calibri"/>
                <a:cs typeface="Segoe UI"/>
              </a:rPr>
              <a:t>4</a:t>
            </a:r>
            <a:r>
              <a:rPr lang="en-US" sz="1400" dirty="0">
                <a:ea typeface="Calibri"/>
                <a:cs typeface="Segoe UI"/>
              </a:rPr>
              <a:t>]</a:t>
            </a:r>
            <a:r>
              <a:rPr lang="en-US" sz="1400" baseline="30000" dirty="0">
                <a:ea typeface="Calibri"/>
                <a:cs typeface="Segoe UI"/>
              </a:rPr>
              <a:t>2-</a:t>
            </a:r>
            <a:r>
              <a:rPr lang="en-US" sz="1400" dirty="0">
                <a:ea typeface="Calibri"/>
                <a:cs typeface="Segoe UI"/>
              </a:rPr>
              <a:t> and [Cu F</a:t>
            </a:r>
            <a:r>
              <a:rPr lang="en-US" sz="1400" baseline="-25000" dirty="0">
                <a:ea typeface="Calibri"/>
                <a:cs typeface="Segoe UI"/>
              </a:rPr>
              <a:t>4</a:t>
            </a:r>
            <a:r>
              <a:rPr lang="en-US" sz="1400" dirty="0">
                <a:ea typeface="Calibri"/>
                <a:cs typeface="Segoe UI"/>
              </a:rPr>
              <a:t>]</a:t>
            </a:r>
            <a:r>
              <a:rPr lang="en-US" sz="1400" baseline="30000" dirty="0">
                <a:ea typeface="Calibri"/>
                <a:cs typeface="Segoe UI"/>
              </a:rPr>
              <a:t>2-</a:t>
            </a:r>
            <a:r>
              <a:rPr lang="en-US" sz="1400" dirty="0">
                <a:ea typeface="Calibri"/>
                <a:cs typeface="Segoe UI"/>
              </a:rPr>
              <a:t> are compared. But when [Cu(NH</a:t>
            </a:r>
            <a:r>
              <a:rPr lang="en-US" sz="1400" baseline="-25000" dirty="0">
                <a:ea typeface="Calibri"/>
                <a:cs typeface="Segoe UI"/>
              </a:rPr>
              <a:t>3</a:t>
            </a:r>
            <a:r>
              <a:rPr lang="en-US" sz="1400" dirty="0">
                <a:ea typeface="Calibri"/>
                <a:cs typeface="Segoe UI"/>
              </a:rPr>
              <a:t>)</a:t>
            </a:r>
            <a:r>
              <a:rPr lang="en-US" sz="1400" baseline="-25000" dirty="0">
                <a:ea typeface="Calibri"/>
                <a:cs typeface="Segoe UI"/>
              </a:rPr>
              <a:t>4</a:t>
            </a:r>
            <a:r>
              <a:rPr lang="en-US" sz="1400" dirty="0">
                <a:ea typeface="Calibri"/>
                <a:cs typeface="Segoe UI"/>
              </a:rPr>
              <a:t>]</a:t>
            </a:r>
            <a:r>
              <a:rPr lang="en-US" sz="1400" baseline="30000" dirty="0">
                <a:ea typeface="Calibri"/>
                <a:cs typeface="Segoe UI"/>
              </a:rPr>
              <a:t>2+</a:t>
            </a:r>
            <a:r>
              <a:rPr lang="en-US" sz="1400" dirty="0">
                <a:ea typeface="Calibri"/>
                <a:cs typeface="Segoe UI"/>
              </a:rPr>
              <a:t> and [Be(NH</a:t>
            </a:r>
            <a:r>
              <a:rPr lang="en-US" sz="1400" baseline="-25000" dirty="0">
                <a:ea typeface="Calibri"/>
                <a:cs typeface="Segoe UI"/>
              </a:rPr>
              <a:t>3</a:t>
            </a:r>
            <a:r>
              <a:rPr lang="en-US" sz="1400" dirty="0">
                <a:ea typeface="Calibri"/>
                <a:cs typeface="Segoe UI"/>
              </a:rPr>
              <a:t>)</a:t>
            </a:r>
            <a:r>
              <a:rPr lang="en-US" sz="1400" baseline="-25000" dirty="0">
                <a:ea typeface="Calibri"/>
                <a:cs typeface="Segoe UI"/>
              </a:rPr>
              <a:t>4</a:t>
            </a:r>
            <a:r>
              <a:rPr lang="en-US" sz="1400" dirty="0">
                <a:ea typeface="Calibri"/>
                <a:cs typeface="Segoe UI"/>
              </a:rPr>
              <a:t>]</a:t>
            </a:r>
            <a:r>
              <a:rPr lang="en-US" sz="1400" baseline="30000" dirty="0">
                <a:ea typeface="Calibri"/>
                <a:cs typeface="Segoe UI"/>
              </a:rPr>
              <a:t>2+</a:t>
            </a:r>
            <a:r>
              <a:rPr lang="en-US" sz="1400" dirty="0">
                <a:ea typeface="Calibri"/>
                <a:cs typeface="Segoe UI"/>
              </a:rPr>
              <a:t> are compared, Cu(II) appears to be a Stronger Lewis acid, where [Cu(NH</a:t>
            </a:r>
            <a:r>
              <a:rPr lang="en-US" sz="1400" baseline="-25000" dirty="0">
                <a:ea typeface="Calibri"/>
                <a:cs typeface="Segoe UI"/>
              </a:rPr>
              <a:t>3</a:t>
            </a:r>
            <a:r>
              <a:rPr lang="en-US" sz="1400" dirty="0">
                <a:ea typeface="Calibri"/>
                <a:cs typeface="Segoe UI"/>
              </a:rPr>
              <a:t>)</a:t>
            </a:r>
            <a:r>
              <a:rPr lang="en-US" sz="1400" baseline="-25000" dirty="0">
                <a:ea typeface="Calibri"/>
                <a:cs typeface="Segoe UI"/>
              </a:rPr>
              <a:t>4</a:t>
            </a:r>
            <a:r>
              <a:rPr lang="en-US" sz="1400" dirty="0">
                <a:ea typeface="Calibri"/>
                <a:cs typeface="Segoe UI"/>
              </a:rPr>
              <a:t>]</a:t>
            </a:r>
            <a:r>
              <a:rPr lang="en-US" sz="1400" baseline="30000" dirty="0">
                <a:ea typeface="Calibri"/>
                <a:cs typeface="Segoe UI"/>
              </a:rPr>
              <a:t>2+</a:t>
            </a:r>
            <a:r>
              <a:rPr lang="en-US" sz="1400" dirty="0">
                <a:ea typeface="Calibri"/>
                <a:cs typeface="Segoe UI"/>
              </a:rPr>
              <a:t>  is more stable.</a:t>
            </a:r>
            <a:endParaRPr lang="en-US" sz="1400" dirty="0"/>
          </a:p>
          <a:p>
            <a:pPr marL="342900" lvl="0" indent="-342900">
              <a:lnSpc>
                <a:spcPct val="115000"/>
              </a:lnSpc>
              <a:spcAft>
                <a:spcPts val="1000"/>
              </a:spcAft>
              <a:buSzPts val="1000"/>
              <a:buFont typeface="+mj-lt"/>
              <a:buAutoNum type="romanLcParenBoth"/>
              <a:tabLst>
                <a:tab pos="457200" algn="l"/>
              </a:tabLst>
            </a:pPr>
            <a:r>
              <a:rPr lang="en-US" sz="1400" dirty="0">
                <a:ea typeface="Calibri"/>
                <a:cs typeface="Segoe UI"/>
              </a:rPr>
              <a:t>According to the Lewis approach acid base reactions should be fast. But this is not so in practice, for number of reactions, due to Kinetic factor</a:t>
            </a:r>
            <a:endParaRPr lang="en-US" sz="1400" dirty="0"/>
          </a:p>
          <a:p>
            <a:pPr>
              <a:lnSpc>
                <a:spcPct val="115000"/>
              </a:lnSpc>
              <a:spcAft>
                <a:spcPts val="1000"/>
              </a:spcAft>
              <a:tabLst>
                <a:tab pos="457200" algn="l"/>
              </a:tabLst>
            </a:pPr>
            <a:r>
              <a:rPr lang="en-US" sz="1400" dirty="0">
                <a:ea typeface="Calibri"/>
                <a:cs typeface="Segoe UI"/>
              </a:rPr>
              <a:t>               e.g. Cr</a:t>
            </a:r>
            <a:r>
              <a:rPr lang="en-US" sz="1400" baseline="30000" dirty="0">
                <a:ea typeface="Calibri"/>
                <a:cs typeface="Segoe UI"/>
              </a:rPr>
              <a:t>3+</a:t>
            </a:r>
            <a:r>
              <a:rPr lang="en-US" sz="1400" dirty="0">
                <a:ea typeface="Calibri"/>
                <a:cs typeface="Segoe UI"/>
              </a:rPr>
              <a:t> + 6NH</a:t>
            </a:r>
            <a:r>
              <a:rPr lang="en-US" sz="1400" baseline="-25000" dirty="0">
                <a:ea typeface="Calibri"/>
                <a:cs typeface="Segoe UI"/>
              </a:rPr>
              <a:t>3</a:t>
            </a:r>
            <a:r>
              <a:rPr lang="en-US" sz="1400" dirty="0">
                <a:ea typeface="Calibri"/>
                <a:cs typeface="Segoe UI"/>
              </a:rPr>
              <a:t> → [Cr(NH</a:t>
            </a:r>
            <a:r>
              <a:rPr lang="en-US" sz="1400" baseline="-25000" dirty="0">
                <a:ea typeface="Calibri"/>
                <a:cs typeface="Segoe UI"/>
              </a:rPr>
              <a:t>3</a:t>
            </a:r>
            <a:r>
              <a:rPr lang="en-US" sz="1400" dirty="0">
                <a:ea typeface="Calibri"/>
                <a:cs typeface="Segoe UI"/>
              </a:rPr>
              <a:t>)</a:t>
            </a:r>
            <a:r>
              <a:rPr lang="en-US" sz="1400" baseline="-25000" dirty="0">
                <a:ea typeface="Calibri"/>
                <a:cs typeface="Segoe UI"/>
              </a:rPr>
              <a:t>6</a:t>
            </a:r>
            <a:r>
              <a:rPr lang="en-US" sz="1400" dirty="0">
                <a:ea typeface="Calibri"/>
                <a:cs typeface="Segoe UI"/>
              </a:rPr>
              <a:t>]</a:t>
            </a:r>
            <a:r>
              <a:rPr lang="en-US" sz="1400" baseline="30000" dirty="0">
                <a:ea typeface="Calibri"/>
                <a:cs typeface="Segoe UI"/>
              </a:rPr>
              <a:t>3+</a:t>
            </a:r>
            <a:r>
              <a:rPr lang="en-US" sz="1400" dirty="0">
                <a:ea typeface="Calibri"/>
                <a:cs typeface="Segoe UI"/>
              </a:rPr>
              <a:t> is slow.</a:t>
            </a:r>
            <a:endParaRPr lang="en-US" sz="1400" dirty="0">
              <a:effectLst/>
            </a:endParaRPr>
          </a:p>
        </p:txBody>
      </p:sp>
      <p:sp>
        <p:nvSpPr>
          <p:cNvPr id="3" name="Rectangle 2"/>
          <p:cNvSpPr/>
          <p:nvPr/>
        </p:nvSpPr>
        <p:spPr>
          <a:xfrm>
            <a:off x="272142" y="3951490"/>
            <a:ext cx="8512629" cy="2596095"/>
          </a:xfrm>
          <a:prstGeom prst="rect">
            <a:avLst/>
          </a:prstGeom>
        </p:spPr>
        <p:txBody>
          <a:bodyPr wrap="square">
            <a:spAutoFit/>
          </a:bodyPr>
          <a:lstStyle/>
          <a:p>
            <a:pPr lvl="0">
              <a:lnSpc>
                <a:spcPct val="115000"/>
              </a:lnSpc>
              <a:spcAft>
                <a:spcPts val="1000"/>
              </a:spcAft>
              <a:buSzPts val="1000"/>
              <a:tabLst>
                <a:tab pos="457200" algn="l"/>
              </a:tabLst>
            </a:pPr>
            <a:r>
              <a:rPr lang="en-US" sz="1400" dirty="0" smtClean="0">
                <a:ea typeface="Calibri"/>
                <a:cs typeface="Segoe UI"/>
              </a:rPr>
              <a:t> (v) As </a:t>
            </a:r>
            <a:r>
              <a:rPr lang="en-US" sz="1400" dirty="0">
                <a:ea typeface="Calibri"/>
                <a:cs typeface="Segoe UI"/>
              </a:rPr>
              <a:t>for as catalytic activities are concerned, there is no harmony between the protonic acid and Lewis acid. the </a:t>
            </a:r>
            <a:r>
              <a:rPr lang="en-US" sz="1400" dirty="0" smtClean="0">
                <a:ea typeface="Calibri"/>
                <a:cs typeface="Segoe UI"/>
              </a:rPr>
              <a:t> </a:t>
            </a:r>
            <a:endParaRPr lang="en-US" sz="1400" b="1" dirty="0" smtClean="0">
              <a:ea typeface="Calibri"/>
              <a:cs typeface="Segoe UI"/>
            </a:endParaRPr>
          </a:p>
          <a:p>
            <a:pPr lvl="0">
              <a:lnSpc>
                <a:spcPct val="115000"/>
              </a:lnSpc>
              <a:spcAft>
                <a:spcPts val="1000"/>
              </a:spcAft>
              <a:buSzPts val="1000"/>
              <a:tabLst>
                <a:tab pos="457200" algn="l"/>
              </a:tabLst>
            </a:pPr>
            <a:r>
              <a:rPr lang="en-US" sz="1400" dirty="0" smtClean="0">
                <a:ea typeface="Calibri"/>
                <a:cs typeface="Segoe UI"/>
              </a:rPr>
              <a:t>       reactions </a:t>
            </a:r>
            <a:r>
              <a:rPr lang="en-US" sz="1400" dirty="0">
                <a:ea typeface="Calibri"/>
                <a:cs typeface="Segoe UI"/>
              </a:rPr>
              <a:t>catalyzed by Lewis acids are generally not </a:t>
            </a:r>
            <a:r>
              <a:rPr lang="en-US" sz="1400" dirty="0" err="1">
                <a:ea typeface="Calibri"/>
                <a:cs typeface="Segoe UI"/>
              </a:rPr>
              <a:t>catalysed</a:t>
            </a:r>
            <a:r>
              <a:rPr lang="en-US" sz="1400" dirty="0">
                <a:ea typeface="Calibri"/>
                <a:cs typeface="Segoe UI"/>
              </a:rPr>
              <a:t> by the protonic acids.</a:t>
            </a:r>
            <a:endParaRPr lang="en-US" sz="1400" dirty="0"/>
          </a:p>
          <a:p>
            <a:pPr lvl="0">
              <a:lnSpc>
                <a:spcPct val="115000"/>
              </a:lnSpc>
              <a:spcAft>
                <a:spcPts val="1000"/>
              </a:spcAft>
              <a:buSzPts val="1000"/>
              <a:tabLst>
                <a:tab pos="457200" algn="l"/>
              </a:tabLst>
            </a:pPr>
            <a:r>
              <a:rPr lang="en-US" sz="1400" dirty="0" smtClean="0">
                <a:ea typeface="Calibri"/>
                <a:cs typeface="Segoe UI"/>
              </a:rPr>
              <a:t>   (vi)The </a:t>
            </a:r>
            <a:r>
              <a:rPr lang="en-US" sz="1400" dirty="0">
                <a:ea typeface="Calibri"/>
                <a:cs typeface="Segoe UI"/>
              </a:rPr>
              <a:t>conventional protonic acids like HCl or H</a:t>
            </a:r>
            <a:r>
              <a:rPr lang="en-US" sz="1400" baseline="-25000" dirty="0">
                <a:ea typeface="Calibri"/>
                <a:cs typeface="Segoe UI"/>
              </a:rPr>
              <a:t>2</a:t>
            </a:r>
            <a:r>
              <a:rPr lang="en-US" sz="1400" dirty="0">
                <a:ea typeface="Calibri"/>
                <a:cs typeface="Segoe UI"/>
              </a:rPr>
              <a:t>SO</a:t>
            </a:r>
            <a:r>
              <a:rPr lang="en-US" sz="1400" baseline="-25000" dirty="0">
                <a:ea typeface="Calibri"/>
                <a:cs typeface="Segoe UI"/>
              </a:rPr>
              <a:t>4 </a:t>
            </a:r>
            <a:r>
              <a:rPr lang="en-US" sz="1400" dirty="0">
                <a:ea typeface="Calibri"/>
                <a:cs typeface="Segoe UI"/>
              </a:rPr>
              <a:t>are not covered directly as Lewis acids. The substances </a:t>
            </a:r>
            <a:r>
              <a:rPr lang="en-US" sz="1400" dirty="0" smtClean="0">
                <a:ea typeface="Calibri"/>
                <a:cs typeface="Segoe UI"/>
              </a:rPr>
              <a:t>like</a:t>
            </a:r>
          </a:p>
          <a:p>
            <a:pPr lvl="0">
              <a:lnSpc>
                <a:spcPct val="115000"/>
              </a:lnSpc>
              <a:spcAft>
                <a:spcPts val="1000"/>
              </a:spcAft>
              <a:buSzPts val="1000"/>
              <a:tabLst>
                <a:tab pos="457200" algn="l"/>
              </a:tabLst>
            </a:pPr>
            <a:r>
              <a:rPr lang="en-US" sz="1400" dirty="0">
                <a:ea typeface="Calibri"/>
                <a:cs typeface="Segoe UI"/>
              </a:rPr>
              <a:t> </a:t>
            </a:r>
            <a:r>
              <a:rPr lang="en-US" sz="1400" dirty="0" smtClean="0">
                <a:ea typeface="Calibri"/>
                <a:cs typeface="Segoe UI"/>
              </a:rPr>
              <a:t>       </a:t>
            </a:r>
            <a:r>
              <a:rPr lang="en-US" sz="1400" dirty="0">
                <a:ea typeface="Calibri"/>
                <a:cs typeface="Segoe UI"/>
              </a:rPr>
              <a:t>metal ions, BF</a:t>
            </a:r>
            <a:r>
              <a:rPr lang="en-US" sz="1400" baseline="-25000" dirty="0">
                <a:ea typeface="Calibri"/>
                <a:cs typeface="Segoe UI"/>
              </a:rPr>
              <a:t>3</a:t>
            </a:r>
            <a:r>
              <a:rPr lang="en-US" sz="1400" dirty="0">
                <a:ea typeface="Calibri"/>
                <a:cs typeface="Segoe UI"/>
              </a:rPr>
              <a:t>, etc. normally not considered as acids are called Lewis acid. For many reactions, no </a:t>
            </a:r>
            <a:r>
              <a:rPr lang="en-US" sz="1400" dirty="0" smtClean="0">
                <a:ea typeface="Calibri"/>
                <a:cs typeface="Segoe UI"/>
              </a:rPr>
              <a:t>explanation   </a:t>
            </a:r>
          </a:p>
          <a:p>
            <a:pPr lvl="0">
              <a:lnSpc>
                <a:spcPct val="115000"/>
              </a:lnSpc>
              <a:spcAft>
                <a:spcPts val="1000"/>
              </a:spcAft>
              <a:buSzPts val="1000"/>
              <a:tabLst>
                <a:tab pos="457200" algn="l"/>
              </a:tabLst>
            </a:pPr>
            <a:r>
              <a:rPr lang="en-US" sz="1400" dirty="0" smtClean="0">
                <a:ea typeface="Calibri"/>
                <a:cs typeface="Segoe UI"/>
              </a:rPr>
              <a:t>         is </a:t>
            </a:r>
            <a:r>
              <a:rPr lang="en-US" sz="1400" dirty="0">
                <a:ea typeface="Calibri"/>
                <a:cs typeface="Segoe UI"/>
              </a:rPr>
              <a:t>sought by Lewis concept.</a:t>
            </a:r>
            <a:endParaRPr lang="en-US" sz="1400" dirty="0"/>
          </a:p>
          <a:p>
            <a:pPr marL="228600" indent="457200">
              <a:lnSpc>
                <a:spcPct val="115000"/>
              </a:lnSpc>
              <a:spcAft>
                <a:spcPts val="1000"/>
              </a:spcAft>
              <a:tabLst>
                <a:tab pos="457200" algn="l"/>
              </a:tabLst>
            </a:pPr>
            <a:r>
              <a:rPr lang="en-US" sz="1400" dirty="0">
                <a:ea typeface="Calibri"/>
                <a:cs typeface="Segoe UI"/>
              </a:rPr>
              <a:t>e.g. Ni + 4CO → Ni(CO)</a:t>
            </a:r>
            <a:r>
              <a:rPr lang="en-US" sz="1400" baseline="-25000" dirty="0">
                <a:ea typeface="Calibri"/>
                <a:cs typeface="Segoe UI"/>
              </a:rPr>
              <a:t>4</a:t>
            </a:r>
            <a:endParaRPr lang="en-US" sz="1400" dirty="0"/>
          </a:p>
          <a:p>
            <a:pPr>
              <a:lnSpc>
                <a:spcPct val="115000"/>
              </a:lnSpc>
              <a:spcAft>
                <a:spcPts val="1000"/>
              </a:spcAft>
              <a:tabLst>
                <a:tab pos="457200" algn="l"/>
              </a:tabLst>
            </a:pPr>
            <a:r>
              <a:rPr lang="en-US" sz="1400" dirty="0">
                <a:ea typeface="Calibri"/>
                <a:cs typeface="Segoe UI"/>
              </a:rPr>
              <a:t>     		  O + C</a:t>
            </a:r>
            <a:r>
              <a:rPr lang="en-US" sz="1400" baseline="-25000" dirty="0">
                <a:ea typeface="Calibri"/>
                <a:cs typeface="Segoe UI"/>
              </a:rPr>
              <a:t>6</a:t>
            </a:r>
            <a:r>
              <a:rPr lang="en-US" sz="1400" dirty="0">
                <a:ea typeface="Calibri"/>
                <a:cs typeface="Segoe UI"/>
              </a:rPr>
              <a:t>H</a:t>
            </a:r>
            <a:r>
              <a:rPr lang="en-US" sz="1400" baseline="-25000" dirty="0">
                <a:ea typeface="Calibri"/>
                <a:cs typeface="Segoe UI"/>
              </a:rPr>
              <a:t>5</a:t>
            </a:r>
            <a:r>
              <a:rPr lang="en-US" sz="1400" dirty="0">
                <a:ea typeface="Calibri"/>
                <a:cs typeface="Segoe UI"/>
              </a:rPr>
              <a:t>N → C</a:t>
            </a:r>
            <a:r>
              <a:rPr lang="en-US" sz="1400" baseline="-25000" dirty="0">
                <a:ea typeface="Calibri"/>
                <a:cs typeface="Segoe UI"/>
              </a:rPr>
              <a:t>6</a:t>
            </a:r>
            <a:r>
              <a:rPr lang="en-US" sz="1400" dirty="0">
                <a:ea typeface="Calibri"/>
                <a:cs typeface="Segoe UI"/>
              </a:rPr>
              <a:t>H</a:t>
            </a:r>
            <a:r>
              <a:rPr lang="en-US" sz="1400" baseline="-25000" dirty="0">
                <a:ea typeface="Calibri"/>
                <a:cs typeface="Segoe UI"/>
              </a:rPr>
              <a:t>5</a:t>
            </a:r>
            <a:r>
              <a:rPr lang="en-US" sz="1400" dirty="0">
                <a:ea typeface="Calibri"/>
                <a:cs typeface="Segoe UI"/>
              </a:rPr>
              <a:t>N: → O(Pyridine oxide)</a:t>
            </a:r>
            <a:endParaRPr lang="en-US" sz="1400" dirty="0">
              <a:effectLst/>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5901"/>
            <a:ext cx="8686800" cy="2600712"/>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2400" b="1" dirty="0">
                <a:solidFill>
                  <a:srgbClr val="000000"/>
                </a:solidFill>
                <a:latin typeface="Segoe UI"/>
                <a:ea typeface="Calibri"/>
                <a:cs typeface="Segoe UI"/>
              </a:rPr>
              <a:t>4. The Lux flood definition: the Lux flood concept</a:t>
            </a:r>
            <a:endParaRPr lang="en-US"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600" b="1" dirty="0">
                <a:solidFill>
                  <a:srgbClr val="000000"/>
                </a:solidFill>
                <a:latin typeface="Segoe UI"/>
                <a:ea typeface="Calibri"/>
                <a:cs typeface="Segoe UI"/>
              </a:rPr>
              <a:t>(The non protonic concept) Oxide Ion theory </a:t>
            </a:r>
            <a:endParaRPr lang="en-US" sz="1600" dirty="0">
              <a:solidFill>
                <a:srgbClr val="000000"/>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600" dirty="0">
                <a:solidFill>
                  <a:srgbClr val="000000"/>
                </a:solidFill>
                <a:latin typeface="Segoe UI"/>
                <a:ea typeface="Calibri"/>
                <a:cs typeface="Segoe UI"/>
              </a:rPr>
              <a:t>The </a:t>
            </a:r>
            <a:r>
              <a:rPr lang="en-US" sz="1600" dirty="0" err="1">
                <a:solidFill>
                  <a:srgbClr val="000000"/>
                </a:solidFill>
                <a:latin typeface="Segoe UI"/>
                <a:ea typeface="Calibri"/>
                <a:cs typeface="Segoe UI"/>
              </a:rPr>
              <a:t>Bronsted</a:t>
            </a:r>
            <a:r>
              <a:rPr lang="en-US" sz="1600" dirty="0">
                <a:solidFill>
                  <a:srgbClr val="000000"/>
                </a:solidFill>
                <a:latin typeface="Segoe UI"/>
                <a:ea typeface="Calibri"/>
                <a:cs typeface="Segoe UI"/>
              </a:rPr>
              <a:t> concept fails to account acidic and basic character of oxides. This was the basis for Lux to put forth his concept of acids and bases in 1939. Flood and his co-workers extended the Lux concept to other systems. Hence the theory carries the name Lux-Flood Concept or oxide Ion theory .According to Lux Flood acids and bases are defined as,</a:t>
            </a:r>
            <a:endParaRPr lang="en-US" sz="1600"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600" b="1" dirty="0">
                <a:solidFill>
                  <a:srgbClr val="000000"/>
                </a:solidFill>
                <a:latin typeface="Segoe UI"/>
                <a:ea typeface="Calibri"/>
                <a:cs typeface="Segoe UI"/>
              </a:rPr>
              <a:t>Acid :</a:t>
            </a:r>
            <a:r>
              <a:rPr lang="en-US" sz="1600" dirty="0">
                <a:solidFill>
                  <a:srgbClr val="000000"/>
                </a:solidFill>
                <a:latin typeface="Segoe UI"/>
                <a:ea typeface="Calibri"/>
                <a:cs typeface="Segoe UI"/>
              </a:rPr>
              <a:t>  acids are oxides which accept oxygen, or the substance which accept oxide ion or anion</a:t>
            </a:r>
            <a:endParaRPr lang="en-US" sz="1600" dirty="0">
              <a:solidFill>
                <a:srgbClr val="000000"/>
              </a:solidFill>
              <a:effectLst/>
              <a:latin typeface="Segoe UI"/>
              <a:ea typeface="Times New Roman"/>
              <a:cs typeface="Times New Roman"/>
            </a:endParaRPr>
          </a:p>
        </p:txBody>
      </p:sp>
      <p:pic>
        <p:nvPicPr>
          <p:cNvPr id="512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158384"/>
            <a:ext cx="4001456" cy="164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7328" y="4655418"/>
            <a:ext cx="8534400" cy="634341"/>
          </a:xfrm>
          <a:prstGeom prst="rect">
            <a:avLst/>
          </a:prstGeom>
        </p:spPr>
        <p:txBody>
          <a:bodyPr wrap="square">
            <a:spAutoFit/>
          </a:bodyPr>
          <a:lstStyle/>
          <a:p>
            <a:pPr>
              <a:lnSpc>
                <a:spcPct val="115000"/>
              </a:lnSpc>
              <a:tabLst>
                <a:tab pos="342900" algn="l"/>
                <a:tab pos="622300" algn="l"/>
                <a:tab pos="914400" algn="l"/>
                <a:tab pos="1714500" algn="r"/>
                <a:tab pos="1828800" algn="l"/>
                <a:tab pos="1993900" algn="l"/>
                <a:tab pos="4114800" algn="r"/>
                <a:tab pos="457200" algn="l"/>
              </a:tabLst>
            </a:pPr>
            <a:r>
              <a:rPr lang="en-US" sz="1600" b="1" dirty="0">
                <a:solidFill>
                  <a:srgbClr val="000000"/>
                </a:solidFill>
                <a:latin typeface="Segoe UI"/>
                <a:ea typeface="Calibri"/>
                <a:cs typeface="Segoe UI"/>
              </a:rPr>
              <a:t>Base :</a:t>
            </a:r>
            <a:r>
              <a:rPr lang="en-US" sz="1600" dirty="0">
                <a:solidFill>
                  <a:srgbClr val="000000"/>
                </a:solidFill>
                <a:latin typeface="Segoe UI"/>
                <a:ea typeface="Calibri"/>
                <a:cs typeface="Segoe UI"/>
              </a:rPr>
              <a:t>  bases are oxides which donates oxygen, or the substance which donate oxide ion or </a:t>
            </a:r>
            <a:r>
              <a:rPr lang="en-US" sz="1600" dirty="0" err="1">
                <a:solidFill>
                  <a:srgbClr val="000000"/>
                </a:solidFill>
                <a:latin typeface="Segoe UI"/>
                <a:ea typeface="Calibri"/>
                <a:cs typeface="Segoe UI"/>
              </a:rPr>
              <a:t>cation</a:t>
            </a:r>
            <a:endParaRPr lang="en-US" sz="1600" dirty="0">
              <a:solidFill>
                <a:srgbClr val="000000"/>
              </a:solidFill>
              <a:effectLst/>
              <a:latin typeface="Segoe UI"/>
              <a:ea typeface="Times New Roman"/>
              <a:cs typeface="Times New Roman"/>
            </a:endParaRPr>
          </a:p>
        </p:txBody>
      </p:sp>
      <p:sp>
        <p:nvSpPr>
          <p:cNvPr id="10" name="Rectangle 9"/>
          <p:cNvSpPr/>
          <p:nvPr/>
        </p:nvSpPr>
        <p:spPr>
          <a:xfrm>
            <a:off x="2133599" y="5147530"/>
            <a:ext cx="4724400" cy="451406"/>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CaO</a:t>
            </a:r>
            <a:r>
              <a:rPr lang="en-US" sz="1400" dirty="0">
                <a:solidFill>
                  <a:srgbClr val="000000"/>
                </a:solidFill>
                <a:latin typeface="Segoe UI"/>
                <a:ea typeface="Times New Roman"/>
                <a:cs typeface="Segoe UI"/>
              </a:rPr>
              <a:t>  +  SiO</a:t>
            </a:r>
            <a:r>
              <a:rPr lang="en-US" sz="1400" baseline="-25000" dirty="0">
                <a:solidFill>
                  <a:srgbClr val="000000"/>
                </a:solidFill>
                <a:latin typeface="Segoe UI"/>
                <a:ea typeface="Times New Roman"/>
                <a:cs typeface="Segoe UI"/>
              </a:rPr>
              <a:t>2 </a:t>
            </a:r>
            <a:r>
              <a:rPr lang="en-US" sz="1400"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sym typeface="Symbol"/>
              </a:rPr>
              <a:t></a:t>
            </a:r>
            <a:r>
              <a:rPr lang="en-US" sz="1400" dirty="0">
                <a:solidFill>
                  <a:srgbClr val="000000"/>
                </a:solidFill>
                <a:latin typeface="Segoe UI"/>
                <a:ea typeface="Times New Roman"/>
                <a:cs typeface="Segoe UI"/>
              </a:rPr>
              <a:t>  CaSiO</a:t>
            </a:r>
            <a:r>
              <a:rPr lang="en-US" sz="1400" baseline="-25000" dirty="0">
                <a:solidFill>
                  <a:srgbClr val="000000"/>
                </a:solidFill>
                <a:latin typeface="Segoe UI"/>
                <a:ea typeface="Times New Roman"/>
                <a:cs typeface="Segoe UI"/>
              </a:rPr>
              <a:t>3</a:t>
            </a:r>
            <a:endParaRPr lang="en-US" sz="1400" dirty="0">
              <a:solidFill>
                <a:srgbClr val="000000"/>
              </a:solidFill>
              <a:latin typeface="Segoe UI"/>
              <a:ea typeface="Times New Roman"/>
              <a:cs typeface="Times New Roman"/>
            </a:endParaRPr>
          </a:p>
          <a:p>
            <a:pPr>
              <a:lnSpc>
                <a:spcPts val="1500"/>
              </a:lnSpc>
              <a:spcAft>
                <a:spcPts val="1000"/>
              </a:spcAft>
              <a:tabLst>
                <a:tab pos="254000" algn="l"/>
                <a:tab pos="571500" algn="l"/>
                <a:tab pos="2032000" algn="r"/>
                <a:tab pos="2095500" algn="l"/>
                <a:tab pos="2222500" algn="l"/>
                <a:tab pos="5486400" algn="r"/>
              </a:tabLst>
            </a:pPr>
            <a:r>
              <a:rPr lang="en-US" sz="1400" baseline="-25000" dirty="0">
                <a:cs typeface="Segoe UI"/>
              </a:rPr>
              <a:t> </a:t>
            </a:r>
            <a:r>
              <a:rPr lang="en-US" sz="1400" dirty="0">
                <a:cs typeface="Segoe UI"/>
              </a:rPr>
              <a:t>  Base      Acid</a:t>
            </a:r>
            <a:endParaRPr lang="en-US" sz="1400" dirty="0"/>
          </a:p>
        </p:txBody>
      </p:sp>
      <p:sp>
        <p:nvSpPr>
          <p:cNvPr id="11" name="Rectangle 10"/>
          <p:cNvSpPr/>
          <p:nvPr/>
        </p:nvSpPr>
        <p:spPr>
          <a:xfrm>
            <a:off x="397328" y="5638800"/>
            <a:ext cx="8196943" cy="425758"/>
          </a:xfrm>
          <a:prstGeom prst="rect">
            <a:avLst/>
          </a:prstGeom>
        </p:spPr>
        <p:txBody>
          <a:bodyPr wrap="square">
            <a:spAutoFit/>
          </a:bodyPr>
          <a:lstStyle/>
          <a:p>
            <a:pPr indent="457200" algn="just">
              <a:lnSpc>
                <a:spcPts val="1300"/>
              </a:lnSpc>
              <a:spcAft>
                <a:spcPts val="1000"/>
              </a:spcAft>
              <a:tabLst>
                <a:tab pos="342900" algn="l"/>
                <a:tab pos="622300" algn="l"/>
                <a:tab pos="914400" algn="l"/>
                <a:tab pos="1714500" algn="r"/>
                <a:tab pos="1828800" algn="l"/>
                <a:tab pos="1993900" algn="l"/>
                <a:tab pos="4114800" algn="r"/>
                <a:tab pos="457200" algn="l"/>
              </a:tabLst>
            </a:pPr>
            <a:r>
              <a:rPr lang="en-US" sz="1600" dirty="0">
                <a:solidFill>
                  <a:srgbClr val="000000"/>
                </a:solidFill>
                <a:latin typeface="Segoe UI"/>
                <a:ea typeface="Times New Roman"/>
                <a:cs typeface="Times New Roman"/>
              </a:rPr>
              <a:t>The substances showing tendency to loose and gain an  oxide ions are termed as amphoteric.</a:t>
            </a:r>
            <a:endParaRPr lang="en-US" sz="16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533400"/>
            <a:ext cx="25431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5" y="1355271"/>
            <a:ext cx="2552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2133600"/>
            <a:ext cx="8534400" cy="1801519"/>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Calibri"/>
                <a:cs typeface="Segoe UI"/>
              </a:rPr>
              <a:t>According to Lux-Flood, a substance is amphoteric</a:t>
            </a:r>
            <a:r>
              <a:rPr lang="en-US" sz="1400" dirty="0">
                <a:solidFill>
                  <a:srgbClr val="000000"/>
                </a:solidFill>
                <a:latin typeface="Segoe UI"/>
                <a:ea typeface="Calibri"/>
                <a:cs typeface="Segoe UI"/>
              </a:rPr>
              <a:t> if it shows both tendencies of taking up and giving up oxide ion.</a:t>
            </a:r>
            <a:endParaRPr lang="en-US" sz="1400" dirty="0">
              <a:solidFill>
                <a:srgbClr val="000000"/>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In other words, an acid is any species which gains oxide ions and a base is any species which gives a oxide ions; (an acid is oxide Ion acceptor, and a base is oxide ion Donor).</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390525" algn="l"/>
                <a:tab pos="2057400" algn="ctr"/>
              </a:tabLst>
            </a:pPr>
            <a:r>
              <a:rPr lang="en-US" sz="1400" dirty="0">
                <a:solidFill>
                  <a:srgbClr val="000000"/>
                </a:solidFill>
                <a:latin typeface="Segoe UI"/>
                <a:ea typeface="Calibri"/>
                <a:cs typeface="Segoe UI"/>
              </a:rPr>
              <a:t>		</a:t>
            </a:r>
            <a:r>
              <a:rPr lang="en-US" sz="1400" dirty="0" smtClean="0">
                <a:solidFill>
                  <a:srgbClr val="000000"/>
                </a:solidFill>
                <a:latin typeface="Segoe UI"/>
                <a:ea typeface="Calibri"/>
                <a:cs typeface="Segoe UI"/>
              </a:rPr>
              <a:t>              Acid </a:t>
            </a:r>
            <a:r>
              <a:rPr lang="en-US" sz="1400" dirty="0">
                <a:solidFill>
                  <a:srgbClr val="000000"/>
                </a:solidFill>
                <a:latin typeface="Segoe UI"/>
                <a:ea typeface="Calibri"/>
                <a:cs typeface="Segoe UI"/>
              </a:rPr>
              <a:t>+ Oxide ion → </a:t>
            </a:r>
            <a:r>
              <a:rPr lang="en-US" sz="1400" dirty="0" smtClean="0">
                <a:solidFill>
                  <a:srgbClr val="000000"/>
                </a:solidFill>
                <a:latin typeface="Segoe UI"/>
                <a:ea typeface="Calibri"/>
                <a:cs typeface="Segoe UI"/>
              </a:rPr>
              <a:t>Base</a:t>
            </a:r>
            <a:endParaRPr lang="en-US" sz="1400" dirty="0" smtClean="0">
              <a:solidFill>
                <a:srgbClr val="000000"/>
              </a:solidFill>
              <a:latin typeface="Segoe UI"/>
              <a:ea typeface="Calibri"/>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390525" algn="l"/>
                <a:tab pos="2057400" algn="ctr"/>
              </a:tabLst>
            </a:pPr>
            <a:r>
              <a:rPr lang="en-US" sz="1400" dirty="0">
                <a:solidFill>
                  <a:srgbClr val="000000"/>
                </a:solidFill>
                <a:latin typeface="Segoe UI"/>
                <a:ea typeface="Calibri"/>
                <a:cs typeface="Times New Roman"/>
              </a:rPr>
              <a:t> </a:t>
            </a:r>
            <a:r>
              <a:rPr lang="en-US" sz="1400" dirty="0" smtClean="0">
                <a:solidFill>
                  <a:srgbClr val="000000"/>
                </a:solidFill>
                <a:latin typeface="Segoe UI"/>
                <a:ea typeface="Calibri"/>
                <a:cs typeface="Times New Roman"/>
              </a:rPr>
              <a:t>                         </a:t>
            </a:r>
            <a:r>
              <a:rPr lang="en-US" sz="1400" dirty="0" smtClean="0">
                <a:solidFill>
                  <a:srgbClr val="000000"/>
                </a:solidFill>
                <a:latin typeface="Segoe UI"/>
                <a:ea typeface="Calibri"/>
                <a:cs typeface="Segoe UI"/>
              </a:rPr>
              <a:t>Ca</a:t>
            </a:r>
            <a:r>
              <a:rPr lang="en-US" sz="1400" baseline="30000" dirty="0" smtClean="0">
                <a:solidFill>
                  <a:srgbClr val="000000"/>
                </a:solidFill>
                <a:latin typeface="Segoe UI"/>
                <a:ea typeface="Calibri"/>
                <a:cs typeface="Segoe UI"/>
              </a:rPr>
              <a:t>2</a:t>
            </a:r>
            <a:r>
              <a:rPr lang="en-US" sz="1400" baseline="30000" dirty="0">
                <a:solidFill>
                  <a:srgbClr val="000000"/>
                </a:solidFill>
                <a:latin typeface="Segoe UI"/>
                <a:ea typeface="Calibri"/>
                <a:cs typeface="Segoe UI"/>
              </a:rPr>
              <a:t>+</a:t>
            </a:r>
            <a:r>
              <a:rPr lang="en-US" sz="1400" dirty="0">
                <a:solidFill>
                  <a:srgbClr val="000000"/>
                </a:solidFill>
                <a:latin typeface="Segoe UI"/>
                <a:ea typeface="Calibri"/>
                <a:cs typeface="Segoe UI"/>
              </a:rPr>
              <a:t> </a:t>
            </a:r>
            <a:r>
              <a:rPr lang="en-US" sz="1400" dirty="0" smtClean="0">
                <a:solidFill>
                  <a:srgbClr val="000000"/>
                </a:solidFill>
                <a:latin typeface="Segoe UI"/>
                <a:ea typeface="Calibri"/>
                <a:cs typeface="Segoe UI"/>
              </a:rPr>
              <a:t>  +      </a:t>
            </a:r>
            <a:r>
              <a:rPr lang="en-US" sz="1400" dirty="0">
                <a:solidFill>
                  <a:srgbClr val="000000"/>
                </a:solidFill>
                <a:latin typeface="Segoe UI"/>
                <a:ea typeface="Calibri"/>
                <a:cs typeface="Segoe UI"/>
              </a:rPr>
              <a:t>O</a:t>
            </a:r>
            <a:r>
              <a:rPr lang="en-US" sz="1400" baseline="30000" dirty="0">
                <a:solidFill>
                  <a:srgbClr val="000000"/>
                </a:solidFill>
                <a:latin typeface="Segoe UI"/>
                <a:ea typeface="Calibri"/>
                <a:cs typeface="Segoe UI"/>
              </a:rPr>
              <a:t>2-</a:t>
            </a:r>
            <a:r>
              <a:rPr lang="en-US" sz="1400" dirty="0">
                <a:solidFill>
                  <a:srgbClr val="000000"/>
                </a:solidFill>
                <a:latin typeface="Segoe UI"/>
                <a:ea typeface="Calibri"/>
                <a:cs typeface="Segoe UI"/>
              </a:rPr>
              <a:t> </a:t>
            </a:r>
            <a:r>
              <a:rPr lang="en-US" sz="1400" dirty="0" smtClean="0">
                <a:solidFill>
                  <a:srgbClr val="000000"/>
                </a:solidFill>
                <a:latin typeface="Segoe UI"/>
                <a:ea typeface="Calibri"/>
                <a:cs typeface="Segoe UI"/>
              </a:rPr>
              <a:t>   → </a:t>
            </a:r>
            <a:r>
              <a:rPr lang="en-US" sz="1400" dirty="0" err="1">
                <a:solidFill>
                  <a:srgbClr val="000000"/>
                </a:solidFill>
                <a:latin typeface="Segoe UI"/>
                <a:ea typeface="Calibri"/>
                <a:cs typeface="Segoe UI"/>
              </a:rPr>
              <a:t>CaO</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442232" y="3950861"/>
            <a:ext cx="4572000" cy="553998"/>
          </a:xfrm>
          <a:prstGeom prst="rect">
            <a:avLst/>
          </a:prstGeom>
        </p:spPr>
        <p:txBody>
          <a:bodyPr>
            <a:spAutoFit/>
          </a:bodyPr>
          <a:lstStyle/>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SO</a:t>
            </a:r>
            <a:r>
              <a:rPr lang="en-US" sz="1400" baseline="-25000" dirty="0">
                <a:solidFill>
                  <a:srgbClr val="000000"/>
                </a:solidFill>
                <a:latin typeface="Segoe UI"/>
                <a:ea typeface="Calibri"/>
                <a:cs typeface="Segoe UI"/>
              </a:rPr>
              <a:t>2</a:t>
            </a:r>
            <a:r>
              <a:rPr lang="en-US" sz="1400" dirty="0">
                <a:solidFill>
                  <a:srgbClr val="000000"/>
                </a:solidFill>
                <a:latin typeface="Segoe UI"/>
                <a:ea typeface="Calibri"/>
                <a:cs typeface="Segoe UI"/>
              </a:rPr>
              <a:t> + </a:t>
            </a:r>
            <a:r>
              <a:rPr lang="en-US" sz="1400" dirty="0" smtClean="0">
                <a:solidFill>
                  <a:srgbClr val="000000"/>
                </a:solidFill>
                <a:latin typeface="Segoe UI"/>
                <a:ea typeface="Calibri"/>
                <a:cs typeface="Segoe UI"/>
              </a:rPr>
              <a:t>O</a:t>
            </a:r>
            <a:r>
              <a:rPr lang="en-US" sz="1400" baseline="30000" dirty="0" smtClean="0">
                <a:solidFill>
                  <a:srgbClr val="000000"/>
                </a:solidFill>
                <a:latin typeface="Segoe UI"/>
                <a:ea typeface="Calibri"/>
                <a:cs typeface="Segoe UI"/>
              </a:rPr>
              <a:t>2-</a:t>
            </a:r>
            <a:r>
              <a:rPr lang="en-US" sz="1400" dirty="0" smtClean="0">
                <a:solidFill>
                  <a:srgbClr val="000000"/>
                </a:solidFill>
                <a:latin typeface="Segoe UI"/>
                <a:ea typeface="Calibri"/>
                <a:cs typeface="Segoe UI"/>
              </a:rPr>
              <a:t> → </a:t>
            </a:r>
            <a:r>
              <a:rPr lang="en-US" sz="1400" dirty="0">
                <a:solidFill>
                  <a:srgbClr val="000000"/>
                </a:solidFill>
                <a:latin typeface="Segoe UI"/>
                <a:ea typeface="Calibri"/>
                <a:cs typeface="Segoe UI"/>
              </a:rPr>
              <a:t>SO</a:t>
            </a:r>
            <a:r>
              <a:rPr lang="en-US" sz="1400" baseline="-25000" dirty="0">
                <a:solidFill>
                  <a:srgbClr val="000000"/>
                </a:solidFill>
                <a:latin typeface="Segoe UI"/>
                <a:ea typeface="Calibri"/>
                <a:cs typeface="Segoe UI"/>
              </a:rPr>
              <a:t>3</a:t>
            </a:r>
            <a:r>
              <a:rPr lang="en-US" sz="1400" baseline="30000" dirty="0">
                <a:solidFill>
                  <a:srgbClr val="000000"/>
                </a:solidFill>
                <a:latin typeface="Segoe UI"/>
                <a:ea typeface="Calibri"/>
                <a:cs typeface="Segoe UI"/>
              </a:rPr>
              <a:t>2-</a:t>
            </a:r>
            <a:endParaRPr lang="en-US" sz="1400" dirty="0">
              <a:solidFill>
                <a:srgbClr val="000000"/>
              </a:solidFill>
              <a:latin typeface="Segoe UI"/>
              <a:ea typeface="Times New Roman"/>
              <a:cs typeface="Times New Roman"/>
            </a:endParaRPr>
          </a:p>
          <a:p>
            <a:pPr algn="ct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SO</a:t>
            </a:r>
            <a:r>
              <a:rPr lang="en-US" sz="1400" baseline="-25000" dirty="0">
                <a:solidFill>
                  <a:srgbClr val="000000"/>
                </a:solidFill>
                <a:latin typeface="Segoe UI"/>
                <a:ea typeface="Calibri"/>
                <a:cs typeface="Segoe UI"/>
              </a:rPr>
              <a:t>3</a:t>
            </a:r>
            <a:r>
              <a:rPr lang="en-US" sz="1400" dirty="0">
                <a:solidFill>
                  <a:srgbClr val="000000"/>
                </a:solidFill>
                <a:latin typeface="Segoe UI"/>
                <a:ea typeface="Calibri"/>
                <a:cs typeface="Segoe UI"/>
              </a:rPr>
              <a:t> + O</a:t>
            </a:r>
            <a:r>
              <a:rPr lang="en-US" sz="1400" baseline="30000" dirty="0">
                <a:solidFill>
                  <a:srgbClr val="000000"/>
                </a:solidFill>
                <a:latin typeface="Segoe UI"/>
                <a:ea typeface="Calibri"/>
                <a:cs typeface="Segoe UI"/>
              </a:rPr>
              <a:t>2-</a:t>
            </a:r>
            <a:r>
              <a:rPr lang="en-US" sz="1400" dirty="0">
                <a:solidFill>
                  <a:srgbClr val="000000"/>
                </a:solidFill>
                <a:latin typeface="Segoe UI"/>
                <a:ea typeface="Calibri"/>
                <a:cs typeface="Segoe UI"/>
              </a:rPr>
              <a:t> → SO</a:t>
            </a:r>
            <a:r>
              <a:rPr lang="en-US" sz="1400" baseline="-25000" dirty="0">
                <a:solidFill>
                  <a:srgbClr val="000000"/>
                </a:solidFill>
                <a:latin typeface="Segoe UI"/>
                <a:ea typeface="Calibri"/>
                <a:cs typeface="Segoe UI"/>
              </a:rPr>
              <a:t>4</a:t>
            </a:r>
            <a:r>
              <a:rPr lang="en-US" sz="1400" baseline="30000" dirty="0">
                <a:solidFill>
                  <a:srgbClr val="000000"/>
                </a:solidFill>
                <a:latin typeface="Segoe UI"/>
                <a:ea typeface="Calibri"/>
                <a:cs typeface="Segoe UI"/>
              </a:rPr>
              <a:t>2-</a:t>
            </a:r>
            <a:endParaRPr lang="en-US" sz="1400" dirty="0">
              <a:solidFill>
                <a:srgbClr val="000000"/>
              </a:solidFill>
              <a:effectLst/>
              <a:latin typeface="Segoe UI"/>
              <a:ea typeface="Times New Roman"/>
              <a:cs typeface="Times New Roman"/>
            </a:endParaRPr>
          </a:p>
        </p:txBody>
      </p:sp>
      <p:sp>
        <p:nvSpPr>
          <p:cNvPr id="4" name="Rectangle 3"/>
          <p:cNvSpPr/>
          <p:nvPr/>
        </p:nvSpPr>
        <p:spPr>
          <a:xfrm>
            <a:off x="409575" y="4520636"/>
            <a:ext cx="8244568" cy="1182375"/>
          </a:xfrm>
          <a:prstGeom prst="rect">
            <a:avLst/>
          </a:prstGeom>
        </p:spPr>
        <p:txBody>
          <a:bodyPr wrap="square">
            <a:spAutoFit/>
          </a:bodyPr>
          <a:lstStyle/>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The system is much useful in dealing with anhydrous reactions in fused melts of oxides, and similar higher temperature reactions, commonly found in Metallurgy and ceramics.</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 Limitation:</a:t>
            </a:r>
            <a:endParaRPr lang="en-US" sz="1400" dirty="0">
              <a:solidFill>
                <a:srgbClr val="FF0066"/>
              </a:solidFill>
              <a:latin typeface="Segoe UI"/>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(i) The protonic concept being very limited, Lux-Flood concept is obviously much limited.</a:t>
            </a:r>
            <a:endParaRPr lang="en-US" sz="1400" dirty="0">
              <a:solidFill>
                <a:srgbClr val="000000"/>
              </a:solidFill>
              <a:latin typeface="Segoe UI"/>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Calibri"/>
                <a:cs typeface="Segoe UI"/>
              </a:rPr>
              <a:t>(ii) </a:t>
            </a:r>
            <a:r>
              <a:rPr lang="en-US" sz="1400" dirty="0" err="1">
                <a:solidFill>
                  <a:srgbClr val="000000"/>
                </a:solidFill>
                <a:latin typeface="Segoe UI"/>
                <a:ea typeface="Calibri"/>
                <a:cs typeface="Segoe UI"/>
              </a:rPr>
              <a:t>Autoionisation</a:t>
            </a:r>
            <a:r>
              <a:rPr lang="en-US" sz="1400" dirty="0">
                <a:solidFill>
                  <a:srgbClr val="000000"/>
                </a:solidFill>
                <a:latin typeface="Segoe UI"/>
                <a:ea typeface="Calibri"/>
                <a:cs typeface="Segoe UI"/>
              </a:rPr>
              <a:t> is very difficult in many cases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857" y="324404"/>
            <a:ext cx="7924800" cy="463012"/>
          </a:xfrm>
          <a:prstGeom prst="rect">
            <a:avLst/>
          </a:prstGeom>
        </p:spPr>
        <p:txBody>
          <a:bodyPr wrap="square">
            <a:spAutoFit/>
          </a:bodyPr>
          <a:lstStyle/>
          <a:p>
            <a:pPr marR="0" lvl="1" algn="ctr">
              <a:lnSpc>
                <a:spcPct val="150000"/>
              </a:lnSpc>
              <a:spcBef>
                <a:spcPts val="0"/>
              </a:spcBef>
              <a:spcAft>
                <a:spcPts val="0"/>
              </a:spcAft>
            </a:pPr>
            <a:r>
              <a:rPr lang="en-US" b="1" dirty="0" smtClean="0">
                <a:solidFill>
                  <a:srgbClr val="FF0066"/>
                </a:solidFill>
                <a:latin typeface="Segoe UI Symbol"/>
                <a:ea typeface="Times New Roman"/>
                <a:cs typeface="Times New Roman"/>
              </a:rPr>
              <a:t>1.2 Hard </a:t>
            </a:r>
            <a:r>
              <a:rPr lang="en-US" b="1" dirty="0">
                <a:solidFill>
                  <a:srgbClr val="FF0066"/>
                </a:solidFill>
                <a:latin typeface="Segoe UI Symbol"/>
                <a:ea typeface="Times New Roman"/>
                <a:cs typeface="Times New Roman"/>
              </a:rPr>
              <a:t>and Soft Acids and Bases. (HSAB Concept) :</a:t>
            </a:r>
            <a:endParaRPr lang="en-US" sz="2400" dirty="0">
              <a:solidFill>
                <a:srgbClr val="FF0066"/>
              </a:solidFill>
              <a:ea typeface="Times New Roman"/>
              <a:cs typeface="Times New Roman"/>
            </a:endParaRPr>
          </a:p>
        </p:txBody>
      </p:sp>
      <p:sp>
        <p:nvSpPr>
          <p:cNvPr id="5" name="Rectangle 4"/>
          <p:cNvSpPr/>
          <p:nvPr/>
        </p:nvSpPr>
        <p:spPr>
          <a:xfrm>
            <a:off x="457200" y="787416"/>
            <a:ext cx="8382000" cy="255704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a typeface="Times New Roman"/>
                <a:cs typeface="Segoe UI"/>
              </a:rPr>
              <a:t>In 1958, this was done by </a:t>
            </a:r>
            <a:r>
              <a:rPr lang="en-IN" sz="1400" dirty="0" err="1">
                <a:solidFill>
                  <a:srgbClr val="000000"/>
                </a:solidFill>
                <a:ea typeface="Times New Roman"/>
                <a:cs typeface="Segoe UI"/>
              </a:rPr>
              <a:t>Ahrland</a:t>
            </a:r>
            <a:r>
              <a:rPr lang="en-IN" sz="1400" dirty="0">
                <a:solidFill>
                  <a:srgbClr val="000000"/>
                </a:solidFill>
                <a:ea typeface="Times New Roman"/>
                <a:cs typeface="Segoe UI"/>
              </a:rPr>
              <a:t>, </a:t>
            </a:r>
            <a:r>
              <a:rPr lang="en-IN" sz="1400" dirty="0" err="1">
                <a:solidFill>
                  <a:srgbClr val="000000"/>
                </a:solidFill>
                <a:ea typeface="Times New Roman"/>
                <a:cs typeface="Segoe UI"/>
              </a:rPr>
              <a:t>Chatt</a:t>
            </a:r>
            <a:r>
              <a:rPr lang="en-IN" sz="1400" dirty="0">
                <a:solidFill>
                  <a:srgbClr val="000000"/>
                </a:solidFill>
                <a:ea typeface="Times New Roman"/>
                <a:cs typeface="Segoe UI"/>
              </a:rPr>
              <a:t> and Davies by classifying acids or bases into general categories : Class 'a' and Class 'b'. According to them the two categories of metal ions (Lewis acids) are as follows : </a:t>
            </a:r>
            <a:endParaRPr lang="en-US" sz="14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ea typeface="Times New Roman"/>
                <a:cs typeface="Segoe UI"/>
              </a:rPr>
              <a:t>(i)	Class (a) : </a:t>
            </a:r>
            <a:endParaRPr lang="en-US" sz="14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a typeface="Times New Roman"/>
                <a:cs typeface="Segoe UI"/>
              </a:rPr>
              <a:t>	The metal ions which prefer to form stable complexes with the ligands having donor atoms of first members of group 15</a:t>
            </a:r>
            <a:r>
              <a:rPr lang="en-IN" sz="1400" baseline="30000" dirty="0">
                <a:solidFill>
                  <a:srgbClr val="000000"/>
                </a:solidFill>
                <a:ea typeface="Times New Roman"/>
                <a:cs typeface="Segoe UI"/>
              </a:rPr>
              <a:t>th</a:t>
            </a:r>
            <a:r>
              <a:rPr lang="en-IN" sz="1400" dirty="0">
                <a:solidFill>
                  <a:srgbClr val="000000"/>
                </a:solidFill>
                <a:ea typeface="Times New Roman"/>
                <a:cs typeface="Segoe UI"/>
              </a:rPr>
              <a:t> (N), 16</a:t>
            </a:r>
            <a:r>
              <a:rPr lang="en-IN" sz="1400" baseline="30000" dirty="0">
                <a:solidFill>
                  <a:srgbClr val="000000"/>
                </a:solidFill>
                <a:ea typeface="Times New Roman"/>
                <a:cs typeface="Segoe UI"/>
              </a:rPr>
              <a:t>th</a:t>
            </a:r>
            <a:r>
              <a:rPr lang="en-IN" sz="1400" dirty="0">
                <a:solidFill>
                  <a:srgbClr val="000000"/>
                </a:solidFill>
                <a:ea typeface="Times New Roman"/>
                <a:cs typeface="Segoe UI"/>
              </a:rPr>
              <a:t> (O) and 17</a:t>
            </a:r>
            <a:r>
              <a:rPr lang="en-IN" sz="1400" baseline="30000" dirty="0">
                <a:solidFill>
                  <a:srgbClr val="000000"/>
                </a:solidFill>
                <a:ea typeface="Times New Roman"/>
                <a:cs typeface="Segoe UI"/>
              </a:rPr>
              <a:t>th</a:t>
            </a:r>
            <a:r>
              <a:rPr lang="en-IN" sz="1400" dirty="0">
                <a:solidFill>
                  <a:srgbClr val="000000"/>
                </a:solidFill>
                <a:ea typeface="Times New Roman"/>
                <a:cs typeface="Segoe UI"/>
              </a:rPr>
              <a:t> (F) in the periodic table. </a:t>
            </a:r>
            <a:endParaRPr lang="en-US" sz="14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ea typeface="Times New Roman"/>
                <a:cs typeface="Segoe UI"/>
              </a:rPr>
              <a:t>	Examples : </a:t>
            </a:r>
            <a:r>
              <a:rPr lang="en-IN" sz="1400" dirty="0">
                <a:solidFill>
                  <a:srgbClr val="000000"/>
                </a:solidFill>
                <a:ea typeface="Times New Roman"/>
                <a:cs typeface="Segoe UI"/>
              </a:rPr>
              <a:t>Alkali metals, alkaline earth metals and the first row transition metals in high oxidation state (e.g. Fe</a:t>
            </a:r>
            <a:r>
              <a:rPr lang="en-IN" sz="1400" baseline="30000" dirty="0">
                <a:solidFill>
                  <a:srgbClr val="000000"/>
                </a:solidFill>
                <a:ea typeface="Times New Roman"/>
                <a:cs typeface="Segoe UI"/>
              </a:rPr>
              <a:t>3+</a:t>
            </a:r>
            <a:r>
              <a:rPr lang="en-IN" sz="1400" dirty="0">
                <a:solidFill>
                  <a:srgbClr val="000000"/>
                </a:solidFill>
                <a:ea typeface="Times New Roman"/>
                <a:cs typeface="Segoe UI"/>
              </a:rPr>
              <a:t>, Co</a:t>
            </a:r>
            <a:r>
              <a:rPr lang="en-IN" sz="1400" baseline="30000" dirty="0">
                <a:solidFill>
                  <a:srgbClr val="000000"/>
                </a:solidFill>
                <a:ea typeface="Times New Roman"/>
                <a:cs typeface="Segoe UI"/>
              </a:rPr>
              <a:t>3+</a:t>
            </a:r>
            <a:r>
              <a:rPr lang="en-IN" sz="1400" dirty="0">
                <a:solidFill>
                  <a:srgbClr val="000000"/>
                </a:solidFill>
                <a:ea typeface="Times New Roman"/>
                <a:cs typeface="Segoe UI"/>
              </a:rPr>
              <a:t> etc. belong to class (a) acids).</a:t>
            </a:r>
            <a:endParaRPr lang="en-US" sz="14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ea typeface="Times New Roman"/>
                <a:cs typeface="Segoe UI"/>
              </a:rPr>
              <a:t>(ii) 	Class (b) : </a:t>
            </a:r>
            <a:endParaRPr lang="en-US" sz="14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a typeface="Times New Roman"/>
                <a:cs typeface="Segoe UI"/>
              </a:rPr>
              <a:t>	The other metal ions which prefer to form their most stable complexes with the ligands having donor atoms of lower members of group 15</a:t>
            </a:r>
            <a:r>
              <a:rPr lang="en-IN" sz="1400" baseline="30000" dirty="0">
                <a:solidFill>
                  <a:srgbClr val="000000"/>
                </a:solidFill>
                <a:ea typeface="Times New Roman"/>
                <a:cs typeface="Segoe UI"/>
              </a:rPr>
              <a:t>th</a:t>
            </a:r>
            <a:r>
              <a:rPr lang="en-IN" sz="1400" dirty="0">
                <a:solidFill>
                  <a:srgbClr val="000000"/>
                </a:solidFill>
                <a:ea typeface="Times New Roman"/>
                <a:cs typeface="Segoe UI"/>
              </a:rPr>
              <a:t> (P, As, </a:t>
            </a:r>
            <a:r>
              <a:rPr lang="en-IN" sz="1400" dirty="0" err="1">
                <a:solidFill>
                  <a:srgbClr val="000000"/>
                </a:solidFill>
                <a:ea typeface="Times New Roman"/>
                <a:cs typeface="Segoe UI"/>
              </a:rPr>
              <a:t>Sb</a:t>
            </a:r>
            <a:r>
              <a:rPr lang="en-IN" sz="1400" dirty="0">
                <a:solidFill>
                  <a:srgbClr val="000000"/>
                </a:solidFill>
                <a:ea typeface="Times New Roman"/>
                <a:cs typeface="Segoe UI"/>
              </a:rPr>
              <a:t>), 16</a:t>
            </a:r>
            <a:r>
              <a:rPr lang="en-IN" sz="1400" baseline="30000" dirty="0">
                <a:solidFill>
                  <a:srgbClr val="000000"/>
                </a:solidFill>
                <a:ea typeface="Times New Roman"/>
                <a:cs typeface="Segoe UI"/>
              </a:rPr>
              <a:t>th</a:t>
            </a:r>
            <a:r>
              <a:rPr lang="en-IN" sz="1400" dirty="0">
                <a:solidFill>
                  <a:srgbClr val="000000"/>
                </a:solidFill>
                <a:ea typeface="Times New Roman"/>
                <a:cs typeface="Segoe UI"/>
              </a:rPr>
              <a:t> (S, Se, </a:t>
            </a:r>
            <a:r>
              <a:rPr lang="en-IN" sz="1400" dirty="0" err="1">
                <a:solidFill>
                  <a:srgbClr val="000000"/>
                </a:solidFill>
                <a:ea typeface="Times New Roman"/>
                <a:cs typeface="Segoe UI"/>
              </a:rPr>
              <a:t>Te</a:t>
            </a:r>
            <a:r>
              <a:rPr lang="en-IN" sz="1400" dirty="0">
                <a:solidFill>
                  <a:srgbClr val="000000"/>
                </a:solidFill>
                <a:ea typeface="Times New Roman"/>
                <a:cs typeface="Segoe UI"/>
              </a:rPr>
              <a:t>), and 17</a:t>
            </a:r>
            <a:r>
              <a:rPr lang="en-IN" sz="1400" baseline="30000" dirty="0">
                <a:solidFill>
                  <a:srgbClr val="000000"/>
                </a:solidFill>
                <a:ea typeface="Times New Roman"/>
                <a:cs typeface="Segoe UI"/>
              </a:rPr>
              <a:t>th</a:t>
            </a:r>
            <a:r>
              <a:rPr lang="en-IN" sz="1400" dirty="0">
                <a:solidFill>
                  <a:srgbClr val="000000"/>
                </a:solidFill>
                <a:ea typeface="Times New Roman"/>
                <a:cs typeface="Segoe UI"/>
              </a:rPr>
              <a:t> (</a:t>
            </a:r>
            <a:r>
              <a:rPr lang="en-IN" sz="1400" dirty="0" err="1">
                <a:solidFill>
                  <a:srgbClr val="000000"/>
                </a:solidFill>
                <a:ea typeface="Times New Roman"/>
                <a:cs typeface="Segoe UI"/>
              </a:rPr>
              <a:t>Cl</a:t>
            </a:r>
            <a:r>
              <a:rPr lang="en-IN" sz="1400" dirty="0">
                <a:solidFill>
                  <a:srgbClr val="000000"/>
                </a:solidFill>
                <a:ea typeface="Times New Roman"/>
                <a:cs typeface="Segoe UI"/>
              </a:rPr>
              <a:t>, Br, I) in the periodic table. </a:t>
            </a:r>
            <a:endParaRPr lang="en-US" sz="14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a typeface="Times New Roman"/>
                <a:cs typeface="Segoe UI"/>
              </a:rPr>
              <a:t>	Lighter transition elements in low oxidation state and heavier transition elements, say Cu</a:t>
            </a:r>
            <a:r>
              <a:rPr lang="en-IN" sz="1400" baseline="30000" dirty="0">
                <a:solidFill>
                  <a:srgbClr val="000000"/>
                </a:solidFill>
                <a:ea typeface="Times New Roman"/>
                <a:cs typeface="Segoe UI"/>
              </a:rPr>
              <a:t>+</a:t>
            </a:r>
            <a:r>
              <a:rPr lang="en-IN" sz="1400" dirty="0">
                <a:solidFill>
                  <a:srgbClr val="000000"/>
                </a:solidFill>
                <a:ea typeface="Times New Roman"/>
                <a:cs typeface="Segoe UI"/>
              </a:rPr>
              <a:t>, Ag</a:t>
            </a:r>
            <a:r>
              <a:rPr lang="en-IN" sz="1400" baseline="30000" dirty="0">
                <a:solidFill>
                  <a:srgbClr val="000000"/>
                </a:solidFill>
                <a:ea typeface="Times New Roman"/>
                <a:cs typeface="Segoe UI"/>
              </a:rPr>
              <a:t>+</a:t>
            </a:r>
            <a:r>
              <a:rPr lang="en-IN" sz="1400" dirty="0">
                <a:solidFill>
                  <a:srgbClr val="000000"/>
                </a:solidFill>
                <a:ea typeface="Times New Roman"/>
                <a:cs typeface="Segoe UI"/>
              </a:rPr>
              <a:t>, Hg</a:t>
            </a:r>
            <a:r>
              <a:rPr lang="en-IN" sz="1400" baseline="30000" dirty="0">
                <a:solidFill>
                  <a:srgbClr val="000000"/>
                </a:solidFill>
                <a:ea typeface="Times New Roman"/>
                <a:cs typeface="Segoe UI"/>
              </a:rPr>
              <a:t>+</a:t>
            </a:r>
            <a:r>
              <a:rPr lang="en-IN" sz="1400" dirty="0">
                <a:solidFill>
                  <a:srgbClr val="000000"/>
                </a:solidFill>
                <a:ea typeface="Times New Roman"/>
                <a:cs typeface="Segoe UI"/>
              </a:rPr>
              <a:t>, Pt</a:t>
            </a:r>
            <a:r>
              <a:rPr lang="en-IN" sz="1400" baseline="30000" dirty="0">
                <a:solidFill>
                  <a:srgbClr val="000000"/>
                </a:solidFill>
                <a:ea typeface="Times New Roman"/>
                <a:cs typeface="Segoe UI"/>
              </a:rPr>
              <a:t>2+</a:t>
            </a:r>
            <a:r>
              <a:rPr lang="en-IN" sz="1400" dirty="0">
                <a:solidFill>
                  <a:srgbClr val="000000"/>
                </a:solidFill>
                <a:ea typeface="Times New Roman"/>
                <a:cs typeface="Segoe UI"/>
              </a:rPr>
              <a:t>, Pd</a:t>
            </a:r>
            <a:r>
              <a:rPr lang="en-IN" sz="1400" baseline="30000" dirty="0">
                <a:solidFill>
                  <a:srgbClr val="000000"/>
                </a:solidFill>
                <a:ea typeface="Times New Roman"/>
                <a:cs typeface="Segoe UI"/>
              </a:rPr>
              <a:t>2+</a:t>
            </a:r>
            <a:r>
              <a:rPr lang="en-IN" sz="1400" dirty="0">
                <a:solidFill>
                  <a:srgbClr val="000000"/>
                </a:solidFill>
                <a:ea typeface="Times New Roman"/>
                <a:cs typeface="Segoe UI"/>
              </a:rPr>
              <a:t> etc. act as class (b) acids.</a:t>
            </a:r>
            <a:endParaRPr lang="en-US" sz="1400" dirty="0">
              <a:solidFill>
                <a:srgbClr val="000000"/>
              </a:solidFill>
              <a:effectLst/>
              <a:ea typeface="Times New Roman"/>
              <a:cs typeface="Times New Roman"/>
            </a:endParaRPr>
          </a:p>
        </p:txBody>
      </p:sp>
      <p:sp>
        <p:nvSpPr>
          <p:cNvPr id="6" name="Rectangle 5"/>
          <p:cNvSpPr/>
          <p:nvPr/>
        </p:nvSpPr>
        <p:spPr>
          <a:xfrm>
            <a:off x="370114" y="3344463"/>
            <a:ext cx="8534400" cy="3250121"/>
          </a:xfrm>
          <a:prstGeom prst="rect">
            <a:avLst/>
          </a:prstGeom>
        </p:spPr>
        <p:txBody>
          <a:bodyPr wrap="square">
            <a:spAutoFit/>
          </a:bodyPr>
          <a:lstStyle/>
          <a:p>
            <a:pPr algn="just">
              <a:lnSpc>
                <a:spcPts val="1300"/>
              </a:lnSpc>
              <a:spcBef>
                <a:spcPts val="200"/>
              </a:spcBef>
              <a:spcAft>
                <a:spcPts val="100"/>
              </a:spcAft>
              <a:tabLst>
                <a:tab pos="342900" algn="l"/>
                <a:tab pos="622300" algn="l"/>
                <a:tab pos="914400" algn="l"/>
                <a:tab pos="1714500" algn="r"/>
                <a:tab pos="1828800" algn="l"/>
                <a:tab pos="1993900" algn="l"/>
                <a:tab pos="4114800" algn="r"/>
              </a:tabLst>
            </a:pPr>
            <a:r>
              <a:rPr lang="en-IN" sz="1400" b="1" dirty="0">
                <a:solidFill>
                  <a:srgbClr val="000000"/>
                </a:solidFill>
                <a:latin typeface="Segoe UI"/>
                <a:ea typeface="Times New Roman"/>
                <a:cs typeface="Segoe UI"/>
              </a:rPr>
              <a:t>(i) Hard acids : </a:t>
            </a:r>
            <a:r>
              <a:rPr lang="en-IN" sz="1400" dirty="0">
                <a:solidFill>
                  <a:srgbClr val="000000"/>
                </a:solidFill>
                <a:latin typeface="Segoe UI"/>
                <a:ea typeface="Times New Roman"/>
                <a:cs typeface="Segoe UI"/>
              </a:rPr>
              <a:t>The class ‘a’ metal ions  which are smaller in size , less polarisable, lighter in weight, prefer to combine with </a:t>
            </a:r>
            <a:r>
              <a:rPr lang="en-IN" sz="1400" b="1" dirty="0">
                <a:solidFill>
                  <a:srgbClr val="000000"/>
                </a:solidFill>
                <a:latin typeface="Segoe UI"/>
                <a:ea typeface="Times New Roman"/>
                <a:cs typeface="Segoe UI"/>
              </a:rPr>
              <a:t>Class ‘b’ ligands or hard bases </a:t>
            </a:r>
            <a:r>
              <a:rPr lang="en-IN" sz="1400" dirty="0">
                <a:solidFill>
                  <a:srgbClr val="000000"/>
                </a:solidFill>
                <a:latin typeface="Segoe UI"/>
                <a:ea typeface="Times New Roman"/>
                <a:cs typeface="Segoe UI"/>
              </a:rPr>
              <a:t>non-metals . Pearson called such metal ions as Hard Acids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IN" sz="1400" b="1" dirty="0">
                <a:solidFill>
                  <a:srgbClr val="000000"/>
                </a:solidFill>
                <a:latin typeface="Segoe UI"/>
                <a:ea typeface="Times New Roman"/>
                <a:cs typeface="Segoe UI"/>
              </a:rPr>
              <a:t>(ii) hard bases   :</a:t>
            </a:r>
            <a:r>
              <a:rPr lang="en-IN" sz="1400" dirty="0">
                <a:solidFill>
                  <a:srgbClr val="000000"/>
                </a:solidFill>
                <a:latin typeface="Segoe UI"/>
                <a:ea typeface="Times New Roman"/>
                <a:cs typeface="Segoe UI"/>
              </a:rPr>
              <a:t> The class ‘a’ ligands having high electronegativity, less </a:t>
            </a:r>
            <a:r>
              <a:rPr lang="en-IN" sz="1400" dirty="0" err="1">
                <a:solidFill>
                  <a:srgbClr val="000000"/>
                </a:solidFill>
                <a:latin typeface="Segoe UI"/>
                <a:ea typeface="Times New Roman"/>
                <a:cs typeface="Segoe UI"/>
              </a:rPr>
              <a:t>polarisability,small</a:t>
            </a:r>
            <a:r>
              <a:rPr lang="en-IN" sz="1400" dirty="0">
                <a:solidFill>
                  <a:srgbClr val="000000"/>
                </a:solidFill>
                <a:latin typeface="Segoe UI"/>
                <a:ea typeface="Times New Roman"/>
                <a:cs typeface="Segoe UI"/>
              </a:rPr>
              <a:t> size, which prefer to bin with hard acid and gives stable </a:t>
            </a:r>
            <a:r>
              <a:rPr lang="en-IN" sz="1400" dirty="0" err="1">
                <a:solidFill>
                  <a:srgbClr val="000000"/>
                </a:solidFill>
                <a:latin typeface="Segoe UI"/>
                <a:ea typeface="Times New Roman"/>
                <a:cs typeface="Segoe UI"/>
              </a:rPr>
              <a:t>complexar</a:t>
            </a:r>
            <a:r>
              <a:rPr lang="en-IN" sz="1400" dirty="0">
                <a:solidFill>
                  <a:srgbClr val="000000"/>
                </a:solidFill>
                <a:latin typeface="Segoe UI"/>
                <a:ea typeface="Times New Roman"/>
                <a:cs typeface="Segoe UI"/>
              </a:rPr>
              <a:t> called as hard bases </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IN" sz="1400" b="1" dirty="0">
                <a:solidFill>
                  <a:srgbClr val="000000"/>
                </a:solidFill>
                <a:latin typeface="Segoe UI"/>
                <a:ea typeface="Times New Roman"/>
                <a:cs typeface="Segoe UI"/>
              </a:rPr>
              <a:t>(iii)  Soft acids :</a:t>
            </a:r>
            <a:r>
              <a:rPr lang="en-IN" sz="1400" dirty="0">
                <a:solidFill>
                  <a:srgbClr val="000000"/>
                </a:solidFill>
                <a:latin typeface="Segoe UI"/>
                <a:ea typeface="Times New Roman"/>
                <a:cs typeface="Segoe UI"/>
              </a:rPr>
              <a:t> The class ‘b’ metal ions having large size, more  </a:t>
            </a:r>
            <a:r>
              <a:rPr lang="en-IN" sz="1400" dirty="0" err="1">
                <a:solidFill>
                  <a:srgbClr val="000000"/>
                </a:solidFill>
                <a:latin typeface="Segoe UI"/>
                <a:ea typeface="Times New Roman"/>
                <a:cs typeface="Segoe UI"/>
              </a:rPr>
              <a:t>polarisability,zero</a:t>
            </a:r>
            <a:r>
              <a:rPr lang="en-IN" sz="1400" dirty="0">
                <a:solidFill>
                  <a:srgbClr val="000000"/>
                </a:solidFill>
                <a:latin typeface="Segoe UI"/>
                <a:ea typeface="Times New Roman"/>
                <a:cs typeface="Segoe UI"/>
              </a:rPr>
              <a:t> or low positive oxidation state, prefer to combine with non-metals or ligands having similar properties. Pearson called such metal ions as soft acids and the ligands as soft bases.</a:t>
            </a:r>
            <a:endParaRPr lang="en-US" sz="1400" dirty="0">
              <a:solidFill>
                <a:srgbClr val="000000"/>
              </a:solidFill>
              <a:latin typeface="Segoe UI"/>
              <a:ea typeface="Times New Roman"/>
              <a:cs typeface="Times New Roman"/>
            </a:endParaRPr>
          </a:p>
          <a:p>
            <a:pPr algn="just">
              <a:lnSpc>
                <a:spcPct val="115000"/>
              </a:lnSpc>
              <a:spcAft>
                <a:spcPts val="1000"/>
              </a:spcAft>
              <a:tabLst>
                <a:tab pos="342900" algn="l"/>
                <a:tab pos="622300" algn="l"/>
                <a:tab pos="914400" algn="l"/>
                <a:tab pos="1714500" algn="r"/>
                <a:tab pos="1828800" algn="l"/>
                <a:tab pos="1993900" algn="l"/>
                <a:tab pos="4114800" algn="r"/>
                <a:tab pos="457200" algn="l"/>
              </a:tabLst>
            </a:pPr>
            <a:r>
              <a:rPr lang="en-IN" sz="1400" b="1" dirty="0">
                <a:solidFill>
                  <a:srgbClr val="000000"/>
                </a:solidFill>
                <a:latin typeface="Segoe UI"/>
                <a:ea typeface="Times New Roman"/>
                <a:cs typeface="Segoe UI"/>
              </a:rPr>
              <a:t>(iv) Soft bases:</a:t>
            </a:r>
            <a:r>
              <a:rPr lang="en-IN" sz="1400" dirty="0">
                <a:solidFill>
                  <a:srgbClr val="000000"/>
                </a:solidFill>
                <a:latin typeface="Segoe UI"/>
                <a:ea typeface="Times New Roman"/>
                <a:cs typeface="Segoe UI"/>
              </a:rPr>
              <a:t> The class ‘b’ ligands having less electronegativity, more </a:t>
            </a:r>
            <a:r>
              <a:rPr lang="en-IN" sz="1400" dirty="0" err="1">
                <a:solidFill>
                  <a:srgbClr val="000000"/>
                </a:solidFill>
                <a:latin typeface="Segoe UI"/>
                <a:ea typeface="Times New Roman"/>
                <a:cs typeface="Segoe UI"/>
              </a:rPr>
              <a:t>polarisability</a:t>
            </a:r>
            <a:r>
              <a:rPr lang="en-IN" sz="1400" dirty="0">
                <a:solidFill>
                  <a:srgbClr val="000000"/>
                </a:solidFill>
                <a:latin typeface="Segoe UI"/>
                <a:ea typeface="Times New Roman"/>
                <a:cs typeface="Segoe UI"/>
              </a:rPr>
              <a:t>, bigger size, which prefer to bind  with soft acid and gives stable </a:t>
            </a:r>
            <a:r>
              <a:rPr lang="en-IN" sz="1400" dirty="0" err="1">
                <a:solidFill>
                  <a:srgbClr val="000000"/>
                </a:solidFill>
                <a:latin typeface="Segoe UI"/>
                <a:ea typeface="Times New Roman"/>
                <a:cs typeface="Segoe UI"/>
              </a:rPr>
              <a:t>complexar</a:t>
            </a:r>
            <a:r>
              <a:rPr lang="en-IN" sz="1400" dirty="0">
                <a:solidFill>
                  <a:srgbClr val="000000"/>
                </a:solidFill>
                <a:latin typeface="Segoe UI"/>
                <a:ea typeface="Times New Roman"/>
                <a:cs typeface="Segoe UI"/>
              </a:rPr>
              <a:t> called as soft bases</a:t>
            </a:r>
            <a:endParaRPr lang="en-US" sz="1400" dirty="0">
              <a:solidFill>
                <a:srgbClr val="000000"/>
              </a:solidFill>
              <a:latin typeface="Segoe UI"/>
              <a:ea typeface="Times New Roman"/>
              <a:cs typeface="Times New Roman"/>
            </a:endParaRPr>
          </a:p>
          <a:p>
            <a:pPr algn="just">
              <a:lnSpc>
                <a:spcPts val="1300"/>
              </a:lnSpc>
              <a:spcBef>
                <a:spcPts val="200"/>
              </a:spcBef>
              <a:spcAft>
                <a:spcPts val="100"/>
              </a:spcAft>
              <a:tabLst>
                <a:tab pos="342900" algn="l"/>
                <a:tab pos="622300" algn="l"/>
                <a:tab pos="914400" algn="l"/>
                <a:tab pos="1714500" algn="r"/>
                <a:tab pos="1828800" algn="l"/>
                <a:tab pos="1993900" algn="l"/>
                <a:tab pos="4114800" algn="r"/>
              </a:tabLst>
            </a:pPr>
            <a:r>
              <a:rPr lang="en-IN" sz="1400" b="1" dirty="0">
                <a:solidFill>
                  <a:srgbClr val="000000"/>
                </a:solidFill>
                <a:latin typeface="Segoe UI"/>
                <a:ea typeface="Times New Roman"/>
                <a:cs typeface="Segoe UI"/>
              </a:rPr>
              <a:t>(v) </a:t>
            </a:r>
            <a:r>
              <a:rPr lang="en-IN" sz="1400" b="1" dirty="0" err="1">
                <a:solidFill>
                  <a:srgbClr val="000000"/>
                </a:solidFill>
                <a:latin typeface="Segoe UI"/>
                <a:ea typeface="Times New Roman"/>
                <a:cs typeface="Segoe UI"/>
              </a:rPr>
              <a:t>Borderlined</a:t>
            </a:r>
            <a:r>
              <a:rPr lang="en-IN" sz="1400" b="1" dirty="0">
                <a:solidFill>
                  <a:srgbClr val="000000"/>
                </a:solidFill>
                <a:latin typeface="Segoe UI"/>
                <a:ea typeface="Times New Roman"/>
                <a:cs typeface="Segoe UI"/>
              </a:rPr>
              <a:t> acids and bases</a:t>
            </a:r>
            <a:r>
              <a:rPr lang="en-IN" sz="1400" dirty="0">
                <a:solidFill>
                  <a:srgbClr val="000000"/>
                </a:solidFill>
                <a:latin typeface="Segoe UI"/>
                <a:ea typeface="Times New Roman"/>
                <a:cs typeface="Segoe UI"/>
              </a:rPr>
              <a:t>: The acids and bases having properties in between hard and soft acids and bases are called as </a:t>
            </a:r>
            <a:r>
              <a:rPr lang="en-IN" sz="1400" dirty="0" err="1">
                <a:solidFill>
                  <a:srgbClr val="000000"/>
                </a:solidFill>
                <a:latin typeface="Segoe UI"/>
                <a:ea typeface="Times New Roman"/>
                <a:cs typeface="Segoe UI"/>
              </a:rPr>
              <a:t>borderlined</a:t>
            </a:r>
            <a:r>
              <a:rPr lang="en-IN" sz="1400" dirty="0">
                <a:solidFill>
                  <a:srgbClr val="000000"/>
                </a:solidFill>
                <a:latin typeface="Segoe UI"/>
                <a:ea typeface="Times New Roman"/>
                <a:cs typeface="Segoe UI"/>
              </a:rPr>
              <a:t> acids and bases</a:t>
            </a:r>
            <a:r>
              <a:rPr lang="en-IN" sz="1400" dirty="0">
                <a:solidFill>
                  <a:srgbClr val="000000"/>
                </a:solidFill>
                <a:latin typeface="Segoe UI Symbol"/>
                <a:ea typeface="Times New Roman"/>
                <a:cs typeface="Segoe UI"/>
              </a:rPr>
              <a:t> The details of distinguishing features of hard and soft acids and bases are summarized in </a:t>
            </a:r>
            <a:r>
              <a:rPr lang="en-IN" sz="1400" cap="all" dirty="0">
                <a:solidFill>
                  <a:srgbClr val="000000"/>
                </a:solidFill>
                <a:latin typeface="Segoe UI Symbol"/>
                <a:ea typeface="Times New Roman"/>
                <a:cs typeface="Segoe UI"/>
              </a:rPr>
              <a:t>t</a:t>
            </a:r>
            <a:r>
              <a:rPr lang="en-IN" sz="1400" dirty="0">
                <a:solidFill>
                  <a:srgbClr val="000000"/>
                </a:solidFill>
                <a:latin typeface="Segoe UI Symbol"/>
                <a:ea typeface="Times New Roman"/>
                <a:cs typeface="Segoe UI"/>
              </a:rPr>
              <a:t>able 1.1</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10836556"/>
              </p:ext>
            </p:extLst>
          </p:nvPr>
        </p:nvGraphicFramePr>
        <p:xfrm>
          <a:off x="990600" y="533400"/>
          <a:ext cx="6629400" cy="1828800"/>
        </p:xfrm>
        <a:graphic>
          <a:graphicData uri="http://schemas.openxmlformats.org/drawingml/2006/table">
            <a:tbl>
              <a:tblPr firstRow="1" firstCol="1" bandRow="1"/>
              <a:tblGrid>
                <a:gridCol w="2116032"/>
                <a:gridCol w="1972027"/>
                <a:gridCol w="2541341"/>
              </a:tblGrid>
              <a:tr h="237867">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dirty="0">
                          <a:solidFill>
                            <a:srgbClr val="000000"/>
                          </a:solidFill>
                          <a:effectLst/>
                          <a:latin typeface="Segoe UI Symbol"/>
                          <a:ea typeface="Times New Roman"/>
                          <a:cs typeface="Segoe UI"/>
                        </a:rPr>
                        <a:t>Hard</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Borderline</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Soft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0933">
                <a:tc>
                  <a:txBody>
                    <a:bodyPr/>
                    <a:lstStyle/>
                    <a:p>
                      <a:pPr marL="0" marR="0" algn="l">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1.	Alkali metals :           </a:t>
                      </a:r>
                      <a:r>
                        <a:rPr lang="en-IN" sz="1000">
                          <a:solidFill>
                            <a:srgbClr val="000000"/>
                          </a:solidFill>
                          <a:effectLst/>
                          <a:latin typeface="Segoe UI Symbol"/>
                          <a:ea typeface="Times New Roman"/>
                          <a:cs typeface="Segoe UI"/>
                        </a:rPr>
                        <a:t>H</a:t>
                      </a:r>
                      <a:r>
                        <a:rPr lang="en-IN" sz="1000" baseline="30000">
                          <a:solidFill>
                            <a:srgbClr val="000000"/>
                          </a:solidFill>
                          <a:effectLst/>
                          <a:latin typeface="Segoe UI Symbol"/>
                          <a:ea typeface="Times New Roman"/>
                          <a:cs typeface="Segoe UI"/>
                        </a:rPr>
                        <a:t>+</a:t>
                      </a:r>
                      <a:r>
                        <a:rPr lang="en-IN" sz="1000">
                          <a:solidFill>
                            <a:srgbClr val="000000"/>
                          </a:solidFill>
                          <a:effectLst/>
                          <a:latin typeface="Segoe UI Symbol"/>
                          <a:ea typeface="Times New Roman"/>
                          <a:cs typeface="Segoe UI"/>
                        </a:rPr>
                        <a:t>, Li</a:t>
                      </a:r>
                      <a:r>
                        <a:rPr lang="en-IN" sz="1000" baseline="30000">
                          <a:solidFill>
                            <a:srgbClr val="000000"/>
                          </a:solidFill>
                          <a:effectLst/>
                          <a:latin typeface="Segoe UI Symbol"/>
                          <a:ea typeface="Times New Roman"/>
                          <a:cs typeface="Segoe UI"/>
                        </a:rPr>
                        <a:t>+</a:t>
                      </a:r>
                      <a:r>
                        <a:rPr lang="en-IN" sz="1000">
                          <a:solidFill>
                            <a:srgbClr val="000000"/>
                          </a:solidFill>
                          <a:effectLst/>
                          <a:latin typeface="Segoe UI Symbol"/>
                          <a:ea typeface="Times New Roman"/>
                          <a:cs typeface="Segoe UI"/>
                        </a:rPr>
                        <a:t>, Na</a:t>
                      </a:r>
                      <a:r>
                        <a:rPr lang="en-IN" sz="1000" baseline="30000">
                          <a:solidFill>
                            <a:srgbClr val="000000"/>
                          </a:solidFill>
                          <a:effectLst/>
                          <a:latin typeface="Segoe UI Symbol"/>
                          <a:ea typeface="Times New Roman"/>
                          <a:cs typeface="Segoe UI"/>
                        </a:rPr>
                        <a:t>+</a:t>
                      </a:r>
                      <a:r>
                        <a:rPr lang="en-IN" sz="1000">
                          <a:solidFill>
                            <a:srgbClr val="000000"/>
                          </a:solidFill>
                          <a:effectLst/>
                          <a:latin typeface="Segoe UI Symbol"/>
                          <a:ea typeface="Times New Roman"/>
                          <a:cs typeface="Segoe UI"/>
                        </a:rPr>
                        <a:t>, K</a:t>
                      </a:r>
                      <a:r>
                        <a:rPr lang="en-IN" sz="1000" baseline="30000">
                          <a:solidFill>
                            <a:srgbClr val="000000"/>
                          </a:solidFill>
                          <a:effectLst/>
                          <a:latin typeface="Segoe UI Symbol"/>
                          <a:ea typeface="Times New Roman"/>
                          <a:cs typeface="Segoe UI"/>
                        </a:rPr>
                        <a:t>+</a:t>
                      </a:r>
                      <a:r>
                        <a:rPr lang="en-IN" sz="1000">
                          <a:solidFill>
                            <a:srgbClr val="000000"/>
                          </a:solidFill>
                          <a:effectLst/>
                          <a:latin typeface="Segoe UI Symbol"/>
                          <a:ea typeface="Times New Roman"/>
                          <a:cs typeface="Segoe UI"/>
                        </a:rPr>
                        <a:t>.</a:t>
                      </a:r>
                      <a:endParaRPr lang="en-US" sz="1000">
                        <a:solidFill>
                          <a:srgbClr val="000000"/>
                        </a:solidFill>
                        <a:effectLst/>
                        <a:latin typeface="Segoe UI"/>
                        <a:ea typeface="Times New Roman"/>
                        <a:cs typeface="Times New Roman"/>
                      </a:endParaRPr>
                    </a:p>
                    <a:p>
                      <a:pPr marL="0" marR="0" algn="l">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2.	Alkaline earth metals : </a:t>
                      </a:r>
                      <a:r>
                        <a:rPr lang="en-IN" sz="1000">
                          <a:solidFill>
                            <a:srgbClr val="000000"/>
                          </a:solidFill>
                          <a:effectLst/>
                          <a:latin typeface="Segoe UI Symbol"/>
                          <a:ea typeface="Times New Roman"/>
                          <a:cs typeface="Segoe UI"/>
                        </a:rPr>
                        <a:t>Be</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Mg</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Ca</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Sr</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a:t>
                      </a:r>
                      <a:endParaRPr lang="en-US" sz="1000">
                        <a:solidFill>
                          <a:srgbClr val="000000"/>
                        </a:solidFill>
                        <a:effectLst/>
                        <a:latin typeface="Segoe UI"/>
                        <a:ea typeface="Times New Roman"/>
                        <a:cs typeface="Times New Roman"/>
                      </a:endParaRPr>
                    </a:p>
                    <a:p>
                      <a:pPr marL="0" marR="0" algn="l">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3.	Lighter transition metals : </a:t>
                      </a:r>
                      <a:r>
                        <a:rPr lang="en-IN" sz="1000">
                          <a:solidFill>
                            <a:srgbClr val="000000"/>
                          </a:solidFill>
                          <a:effectLst/>
                          <a:latin typeface="Segoe UI Symbol"/>
                          <a:ea typeface="Times New Roman"/>
                          <a:cs typeface="Segoe UI"/>
                        </a:rPr>
                        <a:t>Co</a:t>
                      </a:r>
                      <a:r>
                        <a:rPr lang="en-IN" sz="1000" baseline="30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Cr</a:t>
                      </a:r>
                      <a:r>
                        <a:rPr lang="en-IN" sz="1000" baseline="30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Al</a:t>
                      </a:r>
                      <a:r>
                        <a:rPr lang="en-IN" sz="1000" baseline="30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La</a:t>
                      </a:r>
                      <a:r>
                        <a:rPr lang="en-IN" sz="1000" baseline="30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Ce</a:t>
                      </a:r>
                      <a:r>
                        <a:rPr lang="en-IN" sz="1000" baseline="30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SO</a:t>
                      </a:r>
                      <a:r>
                        <a:rPr lang="en-IN" sz="1000" baseline="-25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BF</a:t>
                      </a:r>
                      <a:r>
                        <a:rPr lang="en-IN" sz="1000" baseline="-25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 BCl</a:t>
                      </a:r>
                      <a:r>
                        <a:rPr lang="en-IN" sz="1000" baseline="-25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Fe</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Co</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Ni</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Cu</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Zn</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Pb</a:t>
                      </a:r>
                      <a:r>
                        <a:rPr lang="en-IN" sz="1000" baseline="30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SO</a:t>
                      </a:r>
                      <a:r>
                        <a:rPr lang="en-IN" sz="1000" baseline="-25000">
                          <a:solidFill>
                            <a:srgbClr val="000000"/>
                          </a:solidFill>
                          <a:effectLst/>
                          <a:latin typeface="Segoe UI Symbol"/>
                          <a:ea typeface="Times New Roman"/>
                          <a:cs typeface="Segoe UI"/>
                        </a:rPr>
                        <a:t>2</a:t>
                      </a:r>
                      <a:r>
                        <a:rPr lang="en-IN" sz="1000">
                          <a:solidFill>
                            <a:srgbClr val="000000"/>
                          </a:solidFill>
                          <a:effectLst/>
                          <a:latin typeface="Segoe UI Symbol"/>
                          <a:ea typeface="Times New Roman"/>
                          <a:cs typeface="Segoe UI"/>
                        </a:rPr>
                        <a:t>, BBr</a:t>
                      </a:r>
                      <a:r>
                        <a:rPr lang="en-IN" sz="1000" baseline="-25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a:t>
                      </a:r>
                      <a:endParaRPr lang="en-US" sz="1000">
                        <a:solidFill>
                          <a:srgbClr val="000000"/>
                        </a:solidFill>
                        <a:effectLst/>
                        <a:latin typeface="Segoe UI"/>
                        <a:ea typeface="Times New Roman"/>
                        <a:cs typeface="Times New Roman"/>
                      </a:endParaRPr>
                    </a:p>
                    <a:p>
                      <a:pPr marL="0" marR="0" algn="l">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dirty="0">
                          <a:solidFill>
                            <a:srgbClr val="000000"/>
                          </a:solidFill>
                          <a:effectLst/>
                          <a:latin typeface="Segoe UI Symbol"/>
                          <a:ea typeface="Times New Roman"/>
                          <a:cs typeface="Segoe UI"/>
                        </a:rPr>
                        <a:t>Heavier transition metals</a:t>
                      </a:r>
                      <a:r>
                        <a:rPr lang="en-IN" sz="1000" dirty="0">
                          <a:solidFill>
                            <a:srgbClr val="000000"/>
                          </a:solidFill>
                          <a:effectLst/>
                          <a:latin typeface="Segoe UI Symbol"/>
                          <a:ea typeface="Times New Roman"/>
                          <a:cs typeface="Segoe UI"/>
                        </a:rPr>
                        <a:t> having zero or low oxidation state metals : Cu</a:t>
                      </a:r>
                      <a:r>
                        <a:rPr lang="en-IN" sz="1000" baseline="30000" dirty="0">
                          <a:solidFill>
                            <a:srgbClr val="000000"/>
                          </a:solidFill>
                          <a:effectLst/>
                          <a:latin typeface="Segoe UI Symbol"/>
                          <a:ea typeface="Times New Roman"/>
                          <a:cs typeface="Segoe UI"/>
                        </a:rPr>
                        <a:t>+</a:t>
                      </a:r>
                      <a:r>
                        <a:rPr lang="en-IN" sz="1000" dirty="0">
                          <a:solidFill>
                            <a:srgbClr val="000000"/>
                          </a:solidFill>
                          <a:effectLst/>
                          <a:latin typeface="Segoe UI Symbol"/>
                          <a:ea typeface="Times New Roman"/>
                          <a:cs typeface="Segoe UI"/>
                        </a:rPr>
                        <a:t>, Ag</a:t>
                      </a:r>
                      <a:r>
                        <a:rPr lang="en-IN" sz="1000" baseline="30000" dirty="0">
                          <a:solidFill>
                            <a:srgbClr val="000000"/>
                          </a:solidFill>
                          <a:effectLst/>
                          <a:latin typeface="Segoe UI Symbol"/>
                          <a:ea typeface="Times New Roman"/>
                          <a:cs typeface="Segoe UI"/>
                        </a:rPr>
                        <a:t>+</a:t>
                      </a:r>
                      <a:r>
                        <a:rPr lang="en-IN" sz="1000" dirty="0">
                          <a:solidFill>
                            <a:srgbClr val="000000"/>
                          </a:solidFill>
                          <a:effectLst/>
                          <a:latin typeface="Segoe UI Symbol"/>
                          <a:ea typeface="Times New Roman"/>
                          <a:cs typeface="Segoe UI"/>
                        </a:rPr>
                        <a:t>, Au</a:t>
                      </a:r>
                      <a:r>
                        <a:rPr lang="en-IN" sz="1000" baseline="30000" dirty="0">
                          <a:solidFill>
                            <a:srgbClr val="000000"/>
                          </a:solidFill>
                          <a:effectLst/>
                          <a:latin typeface="Segoe UI Symbol"/>
                          <a:ea typeface="Times New Roman"/>
                          <a:cs typeface="Segoe UI"/>
                        </a:rPr>
                        <a:t>+</a:t>
                      </a:r>
                      <a:r>
                        <a:rPr lang="en-IN" sz="1000" dirty="0">
                          <a:solidFill>
                            <a:srgbClr val="000000"/>
                          </a:solidFill>
                          <a:effectLst/>
                          <a:latin typeface="Segoe UI Symbol"/>
                          <a:ea typeface="Times New Roman"/>
                          <a:cs typeface="Segoe UI"/>
                        </a:rPr>
                        <a:t>, Ti</a:t>
                      </a:r>
                      <a:r>
                        <a:rPr lang="en-IN" sz="1000" baseline="30000" dirty="0">
                          <a:solidFill>
                            <a:srgbClr val="000000"/>
                          </a:solidFill>
                          <a:effectLst/>
                          <a:latin typeface="Segoe UI Symbol"/>
                          <a:ea typeface="Times New Roman"/>
                          <a:cs typeface="Segoe UI"/>
                        </a:rPr>
                        <a:t>+</a:t>
                      </a:r>
                      <a:r>
                        <a:rPr lang="en-IN" sz="1000" dirty="0">
                          <a:solidFill>
                            <a:srgbClr val="000000"/>
                          </a:solidFill>
                          <a:effectLst/>
                          <a:latin typeface="Segoe UI Symbol"/>
                          <a:ea typeface="Times New Roman"/>
                          <a:cs typeface="Segoe UI"/>
                        </a:rPr>
                        <a:t>, Hg</a:t>
                      </a:r>
                      <a:r>
                        <a:rPr lang="en-IN" sz="1000" baseline="30000" dirty="0">
                          <a:solidFill>
                            <a:srgbClr val="000000"/>
                          </a:solidFill>
                          <a:effectLst/>
                          <a:latin typeface="Segoe UI Symbol"/>
                          <a:ea typeface="Times New Roman"/>
                          <a:cs typeface="Segoe UI"/>
                        </a:rPr>
                        <a:t>+</a:t>
                      </a:r>
                      <a:r>
                        <a:rPr lang="en-IN" sz="1000" dirty="0">
                          <a:solidFill>
                            <a:srgbClr val="000000"/>
                          </a:solidFill>
                          <a:effectLst/>
                          <a:latin typeface="Segoe UI Symbol"/>
                          <a:ea typeface="Times New Roman"/>
                          <a:cs typeface="Segoe UI"/>
                        </a:rPr>
                        <a:t>, Pd</a:t>
                      </a:r>
                      <a:r>
                        <a:rPr lang="en-IN" sz="1000" baseline="30000" dirty="0">
                          <a:solidFill>
                            <a:srgbClr val="000000"/>
                          </a:solidFill>
                          <a:effectLst/>
                          <a:latin typeface="Segoe UI Symbol"/>
                          <a:ea typeface="Times New Roman"/>
                          <a:cs typeface="Segoe UI"/>
                        </a:rPr>
                        <a:t>2+</a:t>
                      </a:r>
                      <a:r>
                        <a:rPr lang="en-IN" sz="1000" dirty="0">
                          <a:solidFill>
                            <a:srgbClr val="000000"/>
                          </a:solidFill>
                          <a:effectLst/>
                          <a:latin typeface="Segoe UI Symbol"/>
                          <a:ea typeface="Times New Roman"/>
                          <a:cs typeface="Segoe UI"/>
                        </a:rPr>
                        <a:t>, Cd</a:t>
                      </a:r>
                      <a:r>
                        <a:rPr lang="en-IN" sz="1000" baseline="30000" dirty="0">
                          <a:solidFill>
                            <a:srgbClr val="000000"/>
                          </a:solidFill>
                          <a:effectLst/>
                          <a:latin typeface="Segoe UI Symbol"/>
                          <a:ea typeface="Times New Roman"/>
                          <a:cs typeface="Segoe UI"/>
                        </a:rPr>
                        <a:t>2+</a:t>
                      </a:r>
                      <a:r>
                        <a:rPr lang="en-IN" sz="1000" dirty="0">
                          <a:solidFill>
                            <a:srgbClr val="000000"/>
                          </a:solidFill>
                          <a:effectLst/>
                          <a:latin typeface="Segoe UI Symbol"/>
                          <a:ea typeface="Times New Roman"/>
                          <a:cs typeface="Segoe UI"/>
                        </a:rPr>
                        <a:t>, Pt</a:t>
                      </a:r>
                      <a:r>
                        <a:rPr lang="en-IN" sz="1000" baseline="30000" dirty="0">
                          <a:solidFill>
                            <a:srgbClr val="000000"/>
                          </a:solidFill>
                          <a:effectLst/>
                          <a:latin typeface="Segoe UI Symbol"/>
                          <a:ea typeface="Times New Roman"/>
                          <a:cs typeface="Segoe UI"/>
                        </a:rPr>
                        <a:t>2+</a:t>
                      </a:r>
                      <a:r>
                        <a:rPr lang="en-IN" sz="1000" dirty="0">
                          <a:solidFill>
                            <a:srgbClr val="000000"/>
                          </a:solidFill>
                          <a:effectLst/>
                          <a:latin typeface="Segoe UI Symbol"/>
                          <a:ea typeface="Times New Roman"/>
                          <a:cs typeface="Segoe UI"/>
                        </a:rPr>
                        <a:t>, Hg</a:t>
                      </a:r>
                      <a:r>
                        <a:rPr lang="en-IN" sz="1000" baseline="30000" dirty="0">
                          <a:solidFill>
                            <a:srgbClr val="000000"/>
                          </a:solidFill>
                          <a:effectLst/>
                          <a:latin typeface="Segoe UI Symbol"/>
                          <a:ea typeface="Times New Roman"/>
                          <a:cs typeface="Segoe UI"/>
                        </a:rPr>
                        <a:t>2+</a:t>
                      </a:r>
                      <a:r>
                        <a:rPr lang="en-IN" sz="1000" dirty="0">
                          <a:solidFill>
                            <a:srgbClr val="000000"/>
                          </a:solidFill>
                          <a:effectLst/>
                          <a:latin typeface="Segoe UI Symbol"/>
                          <a:ea typeface="Times New Roman"/>
                          <a:cs typeface="Segoe UI"/>
                        </a:rPr>
                        <a:t>, BH</a:t>
                      </a:r>
                      <a:r>
                        <a:rPr lang="en-IN" sz="1000" baseline="-25000" dirty="0">
                          <a:solidFill>
                            <a:srgbClr val="000000"/>
                          </a:solidFill>
                          <a:effectLst/>
                          <a:latin typeface="Segoe UI Symbol"/>
                          <a:ea typeface="Times New Roman"/>
                          <a:cs typeface="Segoe UI"/>
                        </a:rPr>
                        <a:t>3</a:t>
                      </a:r>
                      <a:r>
                        <a:rPr lang="en-IN" sz="1000" dirty="0">
                          <a:solidFill>
                            <a:srgbClr val="000000"/>
                          </a:solidFill>
                          <a:effectLst/>
                          <a:latin typeface="Segoe UI Symbol"/>
                          <a:ea typeface="Times New Roman"/>
                          <a:cs typeface="Segoe UI"/>
                        </a:rPr>
                        <a:t>, Br</a:t>
                      </a:r>
                      <a:r>
                        <a:rPr lang="en-IN" sz="1000" baseline="-25000" dirty="0">
                          <a:solidFill>
                            <a:srgbClr val="000000"/>
                          </a:solidFill>
                          <a:effectLst/>
                          <a:latin typeface="Segoe UI Symbol"/>
                          <a:ea typeface="Times New Roman"/>
                          <a:cs typeface="Segoe UI"/>
                        </a:rPr>
                        <a:t>2</a:t>
                      </a:r>
                      <a:r>
                        <a:rPr lang="en-IN" sz="1000" dirty="0">
                          <a:solidFill>
                            <a:srgbClr val="000000"/>
                          </a:solidFill>
                          <a:effectLst/>
                          <a:latin typeface="Segoe UI Symbol"/>
                          <a:ea typeface="Times New Roman"/>
                          <a:cs typeface="Segoe UI"/>
                        </a:rPr>
                        <a:t>, Br</a:t>
                      </a:r>
                      <a:r>
                        <a:rPr lang="en-IN" sz="1000" baseline="30000" dirty="0">
                          <a:solidFill>
                            <a:srgbClr val="000000"/>
                          </a:solidFill>
                          <a:effectLst/>
                          <a:latin typeface="Segoe UI Symbol"/>
                          <a:ea typeface="Times New Roman"/>
                          <a:cs typeface="Segoe UI"/>
                        </a:rPr>
                        <a:t>+</a:t>
                      </a:r>
                      <a:r>
                        <a:rPr lang="en-IN" sz="1000" dirty="0">
                          <a:solidFill>
                            <a:srgbClr val="000000"/>
                          </a:solidFill>
                          <a:effectLst/>
                          <a:latin typeface="Segoe UI Symbol"/>
                          <a:ea typeface="Times New Roman"/>
                          <a:cs typeface="Segoe UI"/>
                        </a:rPr>
                        <a:t>.</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11484645"/>
              </p:ext>
            </p:extLst>
          </p:nvPr>
        </p:nvGraphicFramePr>
        <p:xfrm>
          <a:off x="914400" y="2719387"/>
          <a:ext cx="6705600" cy="3529014"/>
        </p:xfrm>
        <a:graphic>
          <a:graphicData uri="http://schemas.openxmlformats.org/drawingml/2006/table">
            <a:tbl>
              <a:tblPr firstRow="1" firstCol="1" bandRow="1"/>
              <a:tblGrid>
                <a:gridCol w="3054350"/>
                <a:gridCol w="3651250"/>
              </a:tblGrid>
              <a:tr h="628426">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988695" algn="ctr"/>
                          <a:tab pos="1485900" algn="r"/>
                          <a:tab pos="1600200" algn="ctr"/>
                          <a:tab pos="1714500" algn="l"/>
                          <a:tab pos="5486400" algn="r"/>
                        </a:tabLst>
                      </a:pPr>
                      <a:r>
                        <a:rPr lang="en-IN" sz="1000" b="1" dirty="0">
                          <a:solidFill>
                            <a:srgbClr val="000000"/>
                          </a:solidFill>
                          <a:effectLst/>
                          <a:latin typeface="Segoe UI Symbol"/>
                          <a:ea typeface="Times New Roman"/>
                          <a:cs typeface="Segoe UI"/>
                        </a:rPr>
                        <a:t>			Hard</a:t>
                      </a:r>
                      <a:endParaRPr lang="en-US" sz="1000" dirty="0">
                        <a:solidFill>
                          <a:srgbClr val="000000"/>
                        </a:solidFill>
                        <a:effectLst/>
                        <a:latin typeface="Segoe UI"/>
                        <a:ea typeface="Times New Roman"/>
                        <a:cs typeface="Times New Roman"/>
                      </a:endParaRPr>
                    </a:p>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dirty="0">
                          <a:solidFill>
                            <a:srgbClr val="000000"/>
                          </a:solidFill>
                          <a:effectLst/>
                          <a:latin typeface="Segoe UI Symbol"/>
                          <a:ea typeface="Times New Roman"/>
                          <a:cs typeface="Segoe UI"/>
                        </a:rPr>
                        <a:t>Acceptor atoms are marked by </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Soft</a:t>
                      </a:r>
                      <a:endParaRPr lang="en-US" sz="1000">
                        <a:solidFill>
                          <a:srgbClr val="000000"/>
                        </a:solidFill>
                        <a:effectLst/>
                        <a:latin typeface="Segoe UI"/>
                        <a:ea typeface="Times New Roman"/>
                        <a:cs typeface="Times New Roman"/>
                      </a:endParaRPr>
                    </a:p>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Acceptor atoms are marked by </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74">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1.	Small size.	</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dirty="0">
                          <a:solidFill>
                            <a:srgbClr val="000000"/>
                          </a:solidFill>
                          <a:effectLst/>
                          <a:latin typeface="Segoe UI Symbol"/>
                          <a:ea typeface="Times New Roman"/>
                          <a:cs typeface="Segoe UI"/>
                        </a:rPr>
                        <a:t>1.	Large size.</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74">
                <a:tc>
                  <a:txBody>
                    <a:bodyPr/>
                    <a:lstStyle/>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2.	High positive oxidation state.	</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2.	Zero or low positive oxidation state.</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773">
                <a:tc>
                  <a:txBody>
                    <a:bodyPr/>
                    <a:lstStyle/>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3.	Absence of any outer electrons which are easily excited to higher states.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3.	Presence of several excitable valence shell electrons.</a:t>
                      </a:r>
                      <a:endParaRPr lang="en-US" sz="1000">
                        <a:solidFill>
                          <a:srgbClr val="000000"/>
                        </a:solidFill>
                        <a:effectLst/>
                        <a:latin typeface="Segoe UI"/>
                        <a:ea typeface="Times New Roman"/>
                        <a:cs typeface="Times New Roman"/>
                      </a:endParaRPr>
                    </a:p>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 </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74">
                <a:tc>
                  <a:txBody>
                    <a:bodyPr/>
                    <a:lstStyle/>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4.	Absence of d-electrons.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100"/>
                        </a:spcBef>
                        <a:spcAft>
                          <a:spcPts val="1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4.	With nearly full d-electrons.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74">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5.	Usually light metal ions.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5.	Mostly heavy metal ions.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919">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dirty="0">
                          <a:solidFill>
                            <a:srgbClr val="000000"/>
                          </a:solidFill>
                          <a:effectLst/>
                          <a:latin typeface="Segoe UI Symbol"/>
                          <a:ea typeface="Times New Roman"/>
                          <a:cs typeface="Segoe UI"/>
                        </a:rPr>
                        <a:t>6.	Known as Lewis acids which are not easily polarisable and prefer to coordinate with hard bases. </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200"/>
                        </a:spcBef>
                        <a:spcAft>
                          <a:spcPts val="200"/>
                        </a:spcAft>
                        <a:tabLst>
                          <a:tab pos="342900" algn="l"/>
                          <a:tab pos="622300" algn="l"/>
                          <a:tab pos="914400" algn="l"/>
                          <a:tab pos="1714500" algn="r"/>
                          <a:tab pos="1828800" algn="l"/>
                          <a:tab pos="1993900" algn="l"/>
                          <a:tab pos="4114800" algn="r"/>
                          <a:tab pos="160020" algn="l"/>
                          <a:tab pos="457200" algn="l"/>
                          <a:tab pos="1485900" algn="r"/>
                          <a:tab pos="1600200" algn="ctr"/>
                          <a:tab pos="1714500" algn="l"/>
                          <a:tab pos="5486400" algn="r"/>
                        </a:tabLst>
                      </a:pPr>
                      <a:r>
                        <a:rPr lang="en-IN" sz="1000" dirty="0">
                          <a:solidFill>
                            <a:srgbClr val="000000"/>
                          </a:solidFill>
                          <a:effectLst/>
                          <a:latin typeface="Segoe UI Symbol"/>
                          <a:ea typeface="Times New Roman"/>
                          <a:cs typeface="Segoe UI"/>
                        </a:rPr>
                        <a:t>6.	Known as Lewis acids which are easily polarisable and prefer to coordinate with soft bases.</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914400" y="2427000"/>
            <a:ext cx="6324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0338"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600" b="1" i="0" u="none" strike="noStrike" cap="none" normalizeH="0" baseline="0" dirty="0" smtClean="0">
                <a:ln>
                  <a:noFill/>
                </a:ln>
                <a:solidFill>
                  <a:srgbClr val="FF0000"/>
                </a:solidFill>
                <a:effectLst/>
                <a:latin typeface="Segoe UI Symbol" pitchFamily="34" charset="0"/>
                <a:ea typeface="Times New Roman" pitchFamily="18" charset="0"/>
                <a:cs typeface="Segoe UI" pitchFamily="34" charset="0"/>
              </a:rPr>
              <a:t>Features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93367"/>
            <a:ext cx="8001000" cy="259045"/>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736600" algn="l"/>
                <a:tab pos="4114800" algn="r"/>
              </a:tabLst>
            </a:pPr>
            <a:r>
              <a:rPr lang="en-US" sz="3200" dirty="0" smtClean="0">
                <a:solidFill>
                  <a:srgbClr val="FF0066"/>
                </a:solidFill>
                <a:latin typeface="Kabel Ult BT"/>
                <a:ea typeface="Times New Roman"/>
                <a:cs typeface="Times New Roman"/>
              </a:rPr>
              <a:t>1.Acid, Bases and Non-aqueous Solvent</a:t>
            </a:r>
            <a:endParaRPr lang="en-US" sz="3200" dirty="0">
              <a:solidFill>
                <a:srgbClr val="FF0066"/>
              </a:solidFill>
              <a:effectLst/>
              <a:latin typeface="Segoe UI"/>
              <a:ea typeface="Times New Roman"/>
              <a:cs typeface="Times New Roman"/>
            </a:endParaRPr>
          </a:p>
        </p:txBody>
      </p:sp>
      <p:sp>
        <p:nvSpPr>
          <p:cNvPr id="3" name="Rectangle 2"/>
          <p:cNvSpPr/>
          <p:nvPr/>
        </p:nvSpPr>
        <p:spPr>
          <a:xfrm>
            <a:off x="705593" y="974183"/>
            <a:ext cx="7467600" cy="6068328"/>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US" sz="1600" dirty="0">
              <a:solidFill>
                <a:srgbClr val="000000"/>
              </a:solidFill>
              <a:latin typeface="+mj-lt"/>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1600" b="1" i="1" dirty="0">
                <a:solidFill>
                  <a:srgbClr val="000000"/>
                </a:solidFill>
                <a:latin typeface="+mj-lt"/>
                <a:ea typeface="Times New Roman"/>
                <a:cs typeface="Arial"/>
              </a:rPr>
              <a:t>Contents …</a:t>
            </a:r>
            <a:r>
              <a:rPr lang="en-IN" sz="1600" dirty="0">
                <a:solidFill>
                  <a:srgbClr val="000000"/>
                </a:solidFill>
                <a:latin typeface="+mj-lt"/>
                <a:ea typeface="Times New Roman"/>
                <a:cs typeface="Times New Roman"/>
              </a:rPr>
              <a:t>                               </a:t>
            </a:r>
            <a:r>
              <a:rPr lang="en-US" sz="1600" b="1" dirty="0">
                <a:solidFill>
                  <a:srgbClr val="000000"/>
                </a:solidFill>
                <a:latin typeface="+mj-lt"/>
                <a:ea typeface="Times New Roman"/>
                <a:cs typeface="Segoe UI"/>
              </a:rPr>
              <a:t>	[8]</a:t>
            </a:r>
            <a:endParaRPr lang="en-US" sz="1600" dirty="0">
              <a:solidFill>
                <a:srgbClr val="000000"/>
              </a:solidFill>
              <a:latin typeface="+mj-lt"/>
              <a:ea typeface="Times New Roman"/>
              <a:cs typeface="Times New Roman"/>
            </a:endParaRPr>
          </a:p>
          <a:p>
            <a:pPr marR="0" lvl="1">
              <a:lnSpc>
                <a:spcPct val="150000"/>
              </a:lnSpc>
              <a:spcBef>
                <a:spcPts val="0"/>
              </a:spcBef>
              <a:spcAft>
                <a:spcPts val="0"/>
              </a:spcAft>
            </a:pPr>
            <a:r>
              <a:rPr lang="en-US" sz="1600" dirty="0" smtClean="0">
                <a:solidFill>
                  <a:srgbClr val="FF0066"/>
                </a:solidFill>
                <a:latin typeface="+mj-lt"/>
                <a:ea typeface="Times New Roman"/>
                <a:cs typeface="Times New Roman"/>
              </a:rPr>
              <a:t>1.1.Introduction </a:t>
            </a:r>
            <a:r>
              <a:rPr lang="en-US" sz="1600" dirty="0">
                <a:solidFill>
                  <a:srgbClr val="FF0066"/>
                </a:solidFill>
                <a:latin typeface="+mj-lt"/>
                <a:ea typeface="Times New Roman"/>
                <a:cs typeface="Times New Roman"/>
              </a:rPr>
              <a:t>to theories of Acids and </a:t>
            </a:r>
            <a:r>
              <a:rPr lang="en-US" sz="1600" dirty="0" smtClean="0">
                <a:solidFill>
                  <a:srgbClr val="FF0066"/>
                </a:solidFill>
                <a:latin typeface="+mj-lt"/>
                <a:ea typeface="Times New Roman"/>
                <a:cs typeface="Times New Roman"/>
              </a:rPr>
              <a:t>Bases</a:t>
            </a:r>
            <a:r>
              <a:rPr lang="en-US" sz="1600" dirty="0" smtClean="0">
                <a:solidFill>
                  <a:srgbClr val="000000"/>
                </a:solidFill>
                <a:latin typeface="+mj-lt"/>
                <a:ea typeface="Times New Roman"/>
                <a:cs typeface="Times New Roman"/>
              </a:rPr>
              <a:t>-</a:t>
            </a:r>
          </a:p>
          <a:p>
            <a:pPr marR="0" lvl="1">
              <a:lnSpc>
                <a:spcPct val="150000"/>
              </a:lnSpc>
              <a:spcBef>
                <a:spcPts val="0"/>
              </a:spcBef>
              <a:spcAft>
                <a:spcPts val="0"/>
              </a:spcAft>
            </a:pPr>
            <a:r>
              <a:rPr lang="en-US" sz="1600" dirty="0">
                <a:solidFill>
                  <a:srgbClr val="000000"/>
                </a:solidFill>
                <a:latin typeface="+mj-lt"/>
                <a:ea typeface="Times New Roman"/>
                <a:cs typeface="Times New Roman"/>
              </a:rPr>
              <a:t>	</a:t>
            </a:r>
            <a:r>
              <a:rPr lang="en-US" sz="1600" dirty="0" smtClean="0">
                <a:solidFill>
                  <a:srgbClr val="00B050"/>
                </a:solidFill>
                <a:latin typeface="+mj-lt"/>
                <a:ea typeface="Times New Roman"/>
                <a:cs typeface="Times New Roman"/>
              </a:rPr>
              <a:t>1.1.1.Arrhenius </a:t>
            </a:r>
            <a:r>
              <a:rPr lang="en-US" sz="1600" dirty="0">
                <a:solidFill>
                  <a:srgbClr val="00B050"/>
                </a:solidFill>
                <a:latin typeface="+mj-lt"/>
                <a:ea typeface="Times New Roman"/>
                <a:cs typeface="Times New Roman"/>
              </a:rPr>
              <a:t>concept, </a:t>
            </a:r>
            <a:endParaRPr lang="en-US" sz="1600" dirty="0" smtClean="0">
              <a:solidFill>
                <a:srgbClr val="00B050"/>
              </a:solidFill>
              <a:latin typeface="+mj-lt"/>
              <a:ea typeface="Times New Roman"/>
              <a:cs typeface="Times New Roman"/>
            </a:endParaRPr>
          </a:p>
          <a:p>
            <a:pPr marR="0" lvl="1">
              <a:lnSpc>
                <a:spcPct val="150000"/>
              </a:lnSpc>
              <a:spcBef>
                <a:spcPts val="0"/>
              </a:spcBef>
              <a:spcAft>
                <a:spcPts val="0"/>
              </a:spcAft>
            </a:pPr>
            <a:r>
              <a:rPr lang="en-US" sz="1600" dirty="0">
                <a:solidFill>
                  <a:srgbClr val="00B050"/>
                </a:solidFill>
                <a:latin typeface="+mj-lt"/>
                <a:ea typeface="Times New Roman"/>
                <a:cs typeface="Times New Roman"/>
              </a:rPr>
              <a:t>	</a:t>
            </a:r>
            <a:r>
              <a:rPr lang="en-US" sz="1600" dirty="0" smtClean="0">
                <a:solidFill>
                  <a:srgbClr val="00B050"/>
                </a:solidFill>
                <a:latin typeface="+mj-lt"/>
                <a:ea typeface="Times New Roman"/>
                <a:cs typeface="Times New Roman"/>
              </a:rPr>
              <a:t>1.1.2.Bronsted-Lowry </a:t>
            </a:r>
            <a:r>
              <a:rPr lang="en-US" sz="1600" dirty="0">
                <a:solidFill>
                  <a:srgbClr val="00B050"/>
                </a:solidFill>
                <a:latin typeface="+mj-lt"/>
                <a:ea typeface="Times New Roman"/>
                <a:cs typeface="Times New Roman"/>
              </a:rPr>
              <a:t>concept, </a:t>
            </a:r>
            <a:endParaRPr lang="en-US" sz="1600" dirty="0" smtClean="0">
              <a:solidFill>
                <a:srgbClr val="00B050"/>
              </a:solidFill>
              <a:latin typeface="+mj-lt"/>
              <a:ea typeface="Times New Roman"/>
              <a:cs typeface="Times New Roman"/>
            </a:endParaRPr>
          </a:p>
          <a:p>
            <a:pPr marR="0" lvl="1">
              <a:lnSpc>
                <a:spcPct val="150000"/>
              </a:lnSpc>
              <a:spcBef>
                <a:spcPts val="0"/>
              </a:spcBef>
              <a:spcAft>
                <a:spcPts val="0"/>
              </a:spcAft>
            </a:pPr>
            <a:r>
              <a:rPr lang="en-US" sz="1600" dirty="0">
                <a:solidFill>
                  <a:srgbClr val="00B050"/>
                </a:solidFill>
                <a:latin typeface="+mj-lt"/>
                <a:ea typeface="Times New Roman"/>
                <a:cs typeface="Times New Roman"/>
              </a:rPr>
              <a:t>	</a:t>
            </a:r>
            <a:r>
              <a:rPr lang="en-US" sz="1600" dirty="0" smtClean="0">
                <a:solidFill>
                  <a:srgbClr val="00B050"/>
                </a:solidFill>
                <a:latin typeface="+mj-lt"/>
                <a:ea typeface="Times New Roman"/>
                <a:cs typeface="Times New Roman"/>
              </a:rPr>
              <a:t>1.1.3.Lewis </a:t>
            </a:r>
            <a:r>
              <a:rPr lang="en-US" sz="1600" dirty="0">
                <a:solidFill>
                  <a:srgbClr val="00B050"/>
                </a:solidFill>
                <a:latin typeface="+mj-lt"/>
                <a:ea typeface="Times New Roman"/>
                <a:cs typeface="Times New Roman"/>
              </a:rPr>
              <a:t>Concept, </a:t>
            </a:r>
            <a:r>
              <a:rPr lang="en-US" sz="1600" dirty="0" smtClean="0">
                <a:solidFill>
                  <a:srgbClr val="00B050"/>
                </a:solidFill>
                <a:latin typeface="+mj-lt"/>
                <a:ea typeface="Times New Roman"/>
                <a:cs typeface="Times New Roman"/>
              </a:rPr>
              <a:t> </a:t>
            </a:r>
          </a:p>
          <a:p>
            <a:pPr marR="0" lvl="1">
              <a:lnSpc>
                <a:spcPct val="150000"/>
              </a:lnSpc>
              <a:spcBef>
                <a:spcPts val="0"/>
              </a:spcBef>
              <a:spcAft>
                <a:spcPts val="0"/>
              </a:spcAft>
            </a:pPr>
            <a:r>
              <a:rPr lang="en-US" sz="1600" dirty="0">
                <a:solidFill>
                  <a:srgbClr val="00B050"/>
                </a:solidFill>
                <a:latin typeface="+mj-lt"/>
                <a:ea typeface="Times New Roman"/>
                <a:cs typeface="Times New Roman"/>
              </a:rPr>
              <a:t>	</a:t>
            </a:r>
            <a:r>
              <a:rPr lang="en-US" sz="1600" dirty="0" smtClean="0">
                <a:solidFill>
                  <a:srgbClr val="00B050"/>
                </a:solidFill>
                <a:latin typeface="+mj-lt"/>
                <a:ea typeface="Times New Roman"/>
                <a:cs typeface="Times New Roman"/>
              </a:rPr>
              <a:t>1.1.4.Lux-Flood </a:t>
            </a:r>
            <a:r>
              <a:rPr lang="en-US" sz="1600" dirty="0">
                <a:solidFill>
                  <a:srgbClr val="00B050"/>
                </a:solidFill>
                <a:latin typeface="+mj-lt"/>
                <a:ea typeface="Times New Roman"/>
                <a:cs typeface="Times New Roman"/>
              </a:rPr>
              <a:t>Concept (definition and examples)</a:t>
            </a:r>
          </a:p>
          <a:p>
            <a:pPr marR="0" lvl="1">
              <a:lnSpc>
                <a:spcPct val="150000"/>
              </a:lnSpc>
              <a:spcBef>
                <a:spcPts val="0"/>
              </a:spcBef>
              <a:spcAft>
                <a:spcPts val="0"/>
              </a:spcAft>
            </a:pPr>
            <a:r>
              <a:rPr lang="en-US" sz="1600" dirty="0" smtClean="0">
                <a:solidFill>
                  <a:srgbClr val="FF0066"/>
                </a:solidFill>
                <a:latin typeface="+mj-lt"/>
                <a:ea typeface="Times New Roman"/>
                <a:cs typeface="Times New Roman"/>
              </a:rPr>
              <a:t>1.2Hard </a:t>
            </a:r>
            <a:r>
              <a:rPr lang="en-US" sz="1600" dirty="0">
                <a:solidFill>
                  <a:srgbClr val="FF0066"/>
                </a:solidFill>
                <a:latin typeface="+mj-lt"/>
                <a:ea typeface="Times New Roman"/>
                <a:cs typeface="Times New Roman"/>
              </a:rPr>
              <a:t>and Soft Acids and Bases. (HSAB Concept</a:t>
            </a:r>
            <a:r>
              <a:rPr lang="en-US" sz="1600" dirty="0">
                <a:solidFill>
                  <a:srgbClr val="000000"/>
                </a:solidFill>
                <a:latin typeface="+mj-lt"/>
                <a:ea typeface="Times New Roman"/>
                <a:cs typeface="Times New Roman"/>
              </a:rPr>
              <a:t>)</a:t>
            </a:r>
          </a:p>
          <a:p>
            <a:pPr marL="228600" marR="0">
              <a:lnSpc>
                <a:spcPct val="150000"/>
              </a:lnSpc>
              <a:spcBef>
                <a:spcPts val="0"/>
              </a:spcBef>
              <a:spcAft>
                <a:spcPts val="0"/>
              </a:spcAft>
            </a:pPr>
            <a:r>
              <a:rPr lang="en-US" sz="1600" dirty="0" smtClean="0">
                <a:solidFill>
                  <a:srgbClr val="000000"/>
                </a:solidFill>
                <a:latin typeface="+mj-lt"/>
                <a:ea typeface="Times New Roman"/>
                <a:cs typeface="Times New Roman"/>
              </a:rPr>
              <a:t>	</a:t>
            </a:r>
            <a:r>
              <a:rPr lang="en-US" sz="1600" dirty="0" smtClean="0">
                <a:solidFill>
                  <a:srgbClr val="00B050"/>
                </a:solidFill>
                <a:latin typeface="+mj-lt"/>
                <a:ea typeface="Times New Roman"/>
                <a:cs typeface="Times New Roman"/>
              </a:rPr>
              <a:t>1.2.1. </a:t>
            </a:r>
            <a:r>
              <a:rPr lang="en-US" sz="1600" dirty="0">
                <a:solidFill>
                  <a:srgbClr val="00B050"/>
                </a:solidFill>
                <a:latin typeface="+mj-lt"/>
                <a:ea typeface="Times New Roman"/>
                <a:cs typeface="Times New Roman"/>
              </a:rPr>
              <a:t>Classification of acids and bases as hard, soft and borderline.</a:t>
            </a:r>
          </a:p>
          <a:p>
            <a:pPr marR="0" lvl="2">
              <a:lnSpc>
                <a:spcPct val="150000"/>
              </a:lnSpc>
              <a:spcBef>
                <a:spcPts val="0"/>
              </a:spcBef>
              <a:spcAft>
                <a:spcPts val="0"/>
              </a:spcAft>
            </a:pPr>
            <a:r>
              <a:rPr lang="en-US" sz="1600" dirty="0" smtClean="0">
                <a:solidFill>
                  <a:srgbClr val="00B050"/>
                </a:solidFill>
                <a:latin typeface="+mj-lt"/>
                <a:ea typeface="Times New Roman"/>
                <a:cs typeface="Times New Roman"/>
              </a:rPr>
              <a:t>1.2.2. Pearson’s </a:t>
            </a:r>
            <a:r>
              <a:rPr lang="en-US" sz="1600" dirty="0">
                <a:solidFill>
                  <a:srgbClr val="00B050"/>
                </a:solidFill>
                <a:latin typeface="+mj-lt"/>
                <a:ea typeface="Times New Roman"/>
                <a:cs typeface="Times New Roman"/>
              </a:rPr>
              <a:t>HSAB concept.</a:t>
            </a:r>
          </a:p>
          <a:p>
            <a:pPr marR="0" lvl="2">
              <a:lnSpc>
                <a:spcPct val="150000"/>
              </a:lnSpc>
              <a:spcBef>
                <a:spcPts val="0"/>
              </a:spcBef>
              <a:spcAft>
                <a:spcPts val="0"/>
              </a:spcAft>
            </a:pPr>
            <a:r>
              <a:rPr lang="en-US" sz="1600" dirty="0">
                <a:solidFill>
                  <a:srgbClr val="00B050"/>
                </a:solidFill>
                <a:latin typeface="+mj-lt"/>
                <a:ea typeface="Times New Roman"/>
                <a:cs typeface="Times New Roman"/>
              </a:rPr>
              <a:t>1</a:t>
            </a:r>
            <a:r>
              <a:rPr lang="en-US" sz="1600" dirty="0" smtClean="0">
                <a:solidFill>
                  <a:srgbClr val="00B050"/>
                </a:solidFill>
                <a:latin typeface="+mj-lt"/>
                <a:ea typeface="Times New Roman"/>
                <a:cs typeface="Times New Roman"/>
              </a:rPr>
              <a:t>.2.3. Acid–Base </a:t>
            </a:r>
            <a:r>
              <a:rPr lang="en-US" sz="1600" dirty="0">
                <a:solidFill>
                  <a:srgbClr val="00B050"/>
                </a:solidFill>
                <a:latin typeface="+mj-lt"/>
                <a:ea typeface="Times New Roman"/>
                <a:cs typeface="Times New Roman"/>
              </a:rPr>
              <a:t>strength and hardness-softness.</a:t>
            </a:r>
          </a:p>
          <a:p>
            <a:pPr marR="0" lvl="2">
              <a:lnSpc>
                <a:spcPct val="150000"/>
              </a:lnSpc>
              <a:spcBef>
                <a:spcPts val="0"/>
              </a:spcBef>
              <a:spcAft>
                <a:spcPts val="0"/>
              </a:spcAft>
            </a:pPr>
            <a:r>
              <a:rPr lang="en-US" sz="1600" dirty="0" smtClean="0">
                <a:solidFill>
                  <a:srgbClr val="00B050"/>
                </a:solidFill>
                <a:latin typeface="+mj-lt"/>
                <a:ea typeface="Times New Roman"/>
                <a:cs typeface="Times New Roman"/>
              </a:rPr>
              <a:t>1.2.4. Applications </a:t>
            </a:r>
            <a:r>
              <a:rPr lang="en-US" sz="1600" dirty="0">
                <a:solidFill>
                  <a:srgbClr val="00B050"/>
                </a:solidFill>
                <a:latin typeface="+mj-lt"/>
                <a:ea typeface="Times New Roman"/>
                <a:cs typeface="Times New Roman"/>
              </a:rPr>
              <a:t>and limitations of HSAB principle.</a:t>
            </a:r>
          </a:p>
          <a:p>
            <a:pPr marR="0" lvl="1">
              <a:lnSpc>
                <a:spcPct val="150000"/>
              </a:lnSpc>
              <a:spcBef>
                <a:spcPts val="0"/>
              </a:spcBef>
              <a:spcAft>
                <a:spcPts val="0"/>
              </a:spcAft>
            </a:pPr>
            <a:r>
              <a:rPr lang="en-US" sz="1600" dirty="0" smtClean="0">
                <a:solidFill>
                  <a:srgbClr val="FF0066"/>
                </a:solidFill>
                <a:latin typeface="+mj-lt"/>
                <a:ea typeface="Times New Roman"/>
                <a:cs typeface="Times New Roman"/>
              </a:rPr>
              <a:t>1.3Chemistry </a:t>
            </a:r>
            <a:r>
              <a:rPr lang="en-US" sz="1600" dirty="0">
                <a:solidFill>
                  <a:srgbClr val="FF0066"/>
                </a:solidFill>
                <a:latin typeface="+mj-lt"/>
                <a:ea typeface="Times New Roman"/>
                <a:cs typeface="Times New Roman"/>
              </a:rPr>
              <a:t>of </a:t>
            </a:r>
            <a:r>
              <a:rPr lang="en-US" sz="1600" dirty="0" smtClean="0">
                <a:solidFill>
                  <a:srgbClr val="FF0066"/>
                </a:solidFill>
                <a:latin typeface="+mj-lt"/>
                <a:ea typeface="Times New Roman"/>
                <a:cs typeface="Times New Roman"/>
              </a:rPr>
              <a:t>Non-aqueous </a:t>
            </a:r>
            <a:r>
              <a:rPr lang="en-US" sz="1600" dirty="0">
                <a:solidFill>
                  <a:srgbClr val="FF0066"/>
                </a:solidFill>
                <a:latin typeface="+mj-lt"/>
                <a:ea typeface="Times New Roman"/>
                <a:cs typeface="Times New Roman"/>
              </a:rPr>
              <a:t>Solvents.</a:t>
            </a:r>
          </a:p>
          <a:p>
            <a:pPr marR="0" lvl="2">
              <a:lnSpc>
                <a:spcPct val="150000"/>
              </a:lnSpc>
              <a:spcBef>
                <a:spcPts val="0"/>
              </a:spcBef>
              <a:spcAft>
                <a:spcPts val="0"/>
              </a:spcAft>
            </a:pPr>
            <a:r>
              <a:rPr lang="en-US" sz="1600" dirty="0" smtClean="0">
                <a:solidFill>
                  <a:srgbClr val="00B050"/>
                </a:solidFill>
                <a:latin typeface="+mj-lt"/>
                <a:ea typeface="Times New Roman"/>
                <a:cs typeface="Times New Roman"/>
              </a:rPr>
              <a:t>1.3.1. Introduction</a:t>
            </a:r>
            <a:r>
              <a:rPr lang="en-US" sz="1600" dirty="0">
                <a:solidFill>
                  <a:srgbClr val="00B050"/>
                </a:solidFill>
                <a:latin typeface="+mj-lt"/>
                <a:ea typeface="Times New Roman"/>
                <a:cs typeface="Times New Roman"/>
              </a:rPr>
              <a:t>, definition and characteristics of solvents.</a:t>
            </a:r>
          </a:p>
          <a:p>
            <a:pPr marR="0" lvl="2">
              <a:lnSpc>
                <a:spcPct val="150000"/>
              </a:lnSpc>
              <a:spcBef>
                <a:spcPts val="0"/>
              </a:spcBef>
              <a:spcAft>
                <a:spcPts val="0"/>
              </a:spcAft>
            </a:pPr>
            <a:r>
              <a:rPr lang="en-US" sz="1600" dirty="0" smtClean="0">
                <a:solidFill>
                  <a:srgbClr val="00B050"/>
                </a:solidFill>
                <a:latin typeface="+mj-lt"/>
                <a:ea typeface="Times New Roman"/>
                <a:cs typeface="Times New Roman"/>
              </a:rPr>
              <a:t>1.3.2.Classification </a:t>
            </a:r>
            <a:r>
              <a:rPr lang="en-US" sz="1600" dirty="0">
                <a:solidFill>
                  <a:srgbClr val="00B050"/>
                </a:solidFill>
                <a:latin typeface="+mj-lt"/>
                <a:ea typeface="Times New Roman"/>
                <a:cs typeface="Times New Roman"/>
              </a:rPr>
              <a:t>of solvents.</a:t>
            </a:r>
          </a:p>
          <a:p>
            <a:pPr>
              <a:lnSpc>
                <a:spcPct val="150000"/>
              </a:lnSpc>
            </a:pPr>
            <a:r>
              <a:rPr lang="en-US" sz="1600" dirty="0">
                <a:solidFill>
                  <a:srgbClr val="00B050"/>
                </a:solidFill>
                <a:latin typeface="+mj-lt"/>
                <a:ea typeface="Times New Roman"/>
                <a:cs typeface="Times New Roman"/>
              </a:rPr>
              <a:t>    </a:t>
            </a:r>
            <a:r>
              <a:rPr lang="en-US" sz="1600" dirty="0" smtClean="0">
                <a:solidFill>
                  <a:srgbClr val="00B050"/>
                </a:solidFill>
                <a:latin typeface="+mj-lt"/>
                <a:ea typeface="Times New Roman"/>
                <a:cs typeface="Times New Roman"/>
              </a:rPr>
              <a:t>	 </a:t>
            </a:r>
            <a:r>
              <a:rPr lang="en-US" sz="1600" dirty="0">
                <a:solidFill>
                  <a:srgbClr val="00B050"/>
                </a:solidFill>
                <a:latin typeface="+mj-lt"/>
                <a:ea typeface="Times New Roman"/>
                <a:cs typeface="Times New Roman"/>
              </a:rPr>
              <a:t>1.3.3 Physical properties and Acid-Base reactions in Liquid Ammonia(NH</a:t>
            </a:r>
            <a:r>
              <a:rPr lang="en-US" sz="1600" baseline="-25000" dirty="0">
                <a:solidFill>
                  <a:srgbClr val="00B050"/>
                </a:solidFill>
                <a:latin typeface="+mj-lt"/>
                <a:ea typeface="Times New Roman"/>
                <a:cs typeface="Times New Roman"/>
              </a:rPr>
              <a:t>3</a:t>
            </a:r>
            <a:r>
              <a:rPr lang="en-US" sz="1600" dirty="0">
                <a:solidFill>
                  <a:srgbClr val="00B050"/>
                </a:solidFill>
                <a:latin typeface="+mj-lt"/>
                <a:ea typeface="Times New Roman"/>
                <a:cs typeface="Times New Roman"/>
              </a:rPr>
              <a:t>) </a:t>
            </a:r>
            <a:r>
              <a:rPr lang="en-US" sz="1600" dirty="0" smtClean="0">
                <a:solidFill>
                  <a:srgbClr val="00B050"/>
                </a:solidFill>
                <a:latin typeface="+mj-lt"/>
                <a:ea typeface="Times New Roman"/>
                <a:cs typeface="Times New Roman"/>
              </a:rPr>
              <a:t>	and </a:t>
            </a:r>
            <a:r>
              <a:rPr lang="en-US" sz="1600" dirty="0">
                <a:solidFill>
                  <a:srgbClr val="00B050"/>
                </a:solidFill>
                <a:latin typeface="+mj-lt"/>
                <a:ea typeface="Times New Roman"/>
                <a:cs typeface="Times New Roman"/>
              </a:rPr>
              <a:t>Liquid </a:t>
            </a:r>
            <a:r>
              <a:rPr lang="en-US" sz="1600" dirty="0" err="1">
                <a:solidFill>
                  <a:srgbClr val="00B050"/>
                </a:solidFill>
                <a:latin typeface="+mj-lt"/>
                <a:ea typeface="Times New Roman"/>
                <a:cs typeface="Times New Roman"/>
              </a:rPr>
              <a:t>Sulphur</a:t>
            </a:r>
            <a:r>
              <a:rPr lang="en-US" sz="1600" dirty="0">
                <a:solidFill>
                  <a:srgbClr val="00B050"/>
                </a:solidFill>
                <a:latin typeface="+mj-lt"/>
                <a:ea typeface="Times New Roman"/>
                <a:cs typeface="Times New Roman"/>
              </a:rPr>
              <a:t> Dioxide (SO</a:t>
            </a:r>
            <a:r>
              <a:rPr lang="en-US" sz="1600" baseline="-25000" dirty="0">
                <a:solidFill>
                  <a:srgbClr val="00B050"/>
                </a:solidFill>
                <a:latin typeface="+mj-lt"/>
                <a:ea typeface="Times New Roman"/>
                <a:cs typeface="Times New Roman"/>
              </a:rPr>
              <a:t>2</a:t>
            </a:r>
            <a:r>
              <a:rPr lang="en-US" sz="1600" dirty="0">
                <a:solidFill>
                  <a:srgbClr val="00B050"/>
                </a:solidFill>
                <a:latin typeface="+mj-lt"/>
                <a:ea typeface="Times New Roman"/>
                <a:cs typeface="Times New Roman"/>
              </a:rPr>
              <a:t>).</a:t>
            </a:r>
          </a:p>
        </p:txBody>
      </p:sp>
    </p:spTree>
    <p:extLst>
      <p:ext uri="{BB962C8B-B14F-4D97-AF65-F5344CB8AC3E}">
        <p14:creationId xmlns:p14="http://schemas.microsoft.com/office/powerpoint/2010/main" val="415512162"/>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1366843"/>
              </p:ext>
            </p:extLst>
          </p:nvPr>
        </p:nvGraphicFramePr>
        <p:xfrm>
          <a:off x="914400" y="1066800"/>
          <a:ext cx="7391400" cy="762000"/>
        </p:xfrm>
        <a:graphic>
          <a:graphicData uri="http://schemas.openxmlformats.org/drawingml/2006/table">
            <a:tbl>
              <a:tblPr firstRow="1" firstCol="1" bandRow="1"/>
              <a:tblGrid>
                <a:gridCol w="2463800"/>
                <a:gridCol w="2486571"/>
                <a:gridCol w="2441029"/>
              </a:tblGrid>
              <a:tr h="0">
                <a:tc>
                  <a:txBody>
                    <a:bodyPr/>
                    <a:lstStyle/>
                    <a:p>
                      <a:pPr marL="0" marR="0" algn="ctr">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effectLst/>
                          <a:latin typeface="Segoe UI Symbol"/>
                          <a:ea typeface="Times New Roman"/>
                          <a:cs typeface="Segoe UI"/>
                        </a:rPr>
                        <a:t>Hard</a:t>
                      </a:r>
                      <a:endParaRPr lang="en-US" sz="1400" dirty="0">
                        <a:solidFill>
                          <a:srgbClr val="FF0066"/>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effectLst/>
                          <a:latin typeface="Segoe UI Symbol"/>
                          <a:ea typeface="Times New Roman"/>
                          <a:cs typeface="Segoe UI"/>
                        </a:rPr>
                        <a:t>Borderline</a:t>
                      </a:r>
                      <a:endParaRPr lang="en-US" sz="1400" dirty="0">
                        <a:solidFill>
                          <a:srgbClr val="FF0066"/>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effectLst/>
                          <a:latin typeface="Segoe UI Symbol"/>
                          <a:ea typeface="Times New Roman"/>
                          <a:cs typeface="Segoe UI"/>
                        </a:rPr>
                        <a:t>Soft</a:t>
                      </a:r>
                      <a:endParaRPr lang="en-US" sz="1400" dirty="0">
                        <a:solidFill>
                          <a:srgbClr val="FF0066"/>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F</a:t>
                      </a:r>
                      <a:r>
                        <a:rPr lang="en-IN" sz="1400" baseline="30000" dirty="0">
                          <a:solidFill>
                            <a:srgbClr val="000000"/>
                          </a:solidFill>
                          <a:effectLst/>
                          <a:latin typeface="Segoe UI Symbol"/>
                          <a:ea typeface="Times New Roman"/>
                          <a:cs typeface="Segoe UI"/>
                          <a:sym typeface="Symbol"/>
                        </a:rPr>
                        <a:t></a:t>
                      </a:r>
                      <a:r>
                        <a:rPr lang="en-IN" sz="1400" dirty="0">
                          <a:solidFill>
                            <a:srgbClr val="000000"/>
                          </a:solidFill>
                          <a:effectLst/>
                          <a:latin typeface="Segoe UI Symbol"/>
                          <a:ea typeface="Times New Roman"/>
                          <a:cs typeface="Segoe UI"/>
                        </a:rPr>
                        <a:t>, OH</a:t>
                      </a:r>
                      <a:r>
                        <a:rPr lang="en-IN" sz="1400" baseline="30000" dirty="0">
                          <a:solidFill>
                            <a:srgbClr val="000000"/>
                          </a:solidFill>
                          <a:effectLst/>
                          <a:latin typeface="Segoe UI Symbol"/>
                          <a:ea typeface="Times New Roman"/>
                          <a:cs typeface="Segoe UI"/>
                          <a:sym typeface="Symbol"/>
                        </a:rPr>
                        <a:t></a:t>
                      </a:r>
                      <a:r>
                        <a:rPr lang="en-IN" sz="1400" dirty="0">
                          <a:solidFill>
                            <a:srgbClr val="000000"/>
                          </a:solidFill>
                          <a:effectLst/>
                          <a:latin typeface="Segoe UI Symbol"/>
                          <a:ea typeface="Times New Roman"/>
                          <a:cs typeface="Segoe UI"/>
                        </a:rPr>
                        <a:t>, H</a:t>
                      </a:r>
                      <a:r>
                        <a:rPr lang="en-IN" sz="1400" baseline="-25000" dirty="0">
                          <a:solidFill>
                            <a:srgbClr val="000000"/>
                          </a:solidFill>
                          <a:effectLst/>
                          <a:latin typeface="Segoe UI Symbol"/>
                          <a:ea typeface="Times New Roman"/>
                          <a:cs typeface="Segoe UI"/>
                        </a:rPr>
                        <a:t>2</a:t>
                      </a:r>
                      <a:r>
                        <a:rPr lang="en-IN" sz="1400" dirty="0">
                          <a:solidFill>
                            <a:srgbClr val="000000"/>
                          </a:solidFill>
                          <a:effectLst/>
                          <a:latin typeface="Segoe UI Symbol"/>
                          <a:ea typeface="Times New Roman"/>
                          <a:cs typeface="Segoe UI"/>
                        </a:rPr>
                        <a:t>O, NH</a:t>
                      </a:r>
                      <a:r>
                        <a:rPr lang="en-IN" sz="1400" baseline="-25000" dirty="0">
                          <a:solidFill>
                            <a:srgbClr val="000000"/>
                          </a:solidFill>
                          <a:effectLst/>
                          <a:latin typeface="Segoe UI Symbol"/>
                          <a:ea typeface="Times New Roman"/>
                          <a:cs typeface="Segoe UI"/>
                        </a:rPr>
                        <a:t>3</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a:solidFill>
                            <a:srgbClr val="000000"/>
                          </a:solidFill>
                          <a:effectLst/>
                          <a:latin typeface="Segoe UI Symbol"/>
                          <a:ea typeface="Times New Roman"/>
                          <a:cs typeface="Segoe UI"/>
                        </a:rPr>
                        <a:t>CO NO SO Br</a:t>
                      </a:r>
                      <a:r>
                        <a:rPr lang="en-IN" sz="1400" baseline="30000">
                          <a:solidFill>
                            <a:srgbClr val="000000"/>
                          </a:solidFill>
                          <a:effectLst/>
                          <a:latin typeface="Segoe UI Symbol"/>
                          <a:ea typeface="Times New Roman"/>
                          <a:cs typeface="Segoe UI"/>
                          <a:sym typeface="Symbol"/>
                        </a:rPr>
                        <a:t></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a:solidFill>
                            <a:srgbClr val="000000"/>
                          </a:solidFill>
                          <a:effectLst/>
                          <a:latin typeface="Segoe UI Symbol"/>
                          <a:ea typeface="Times New Roman"/>
                          <a:cs typeface="Segoe UI"/>
                        </a:rPr>
                        <a:t>H</a:t>
                      </a:r>
                      <a:r>
                        <a:rPr lang="en-IN" sz="1400" baseline="30000">
                          <a:solidFill>
                            <a:srgbClr val="000000"/>
                          </a:solidFill>
                          <a:effectLst/>
                          <a:latin typeface="Segoe UI Symbol"/>
                          <a:ea typeface="Times New Roman"/>
                          <a:cs typeface="Segoe UI"/>
                          <a:sym typeface="Symbol"/>
                        </a:rPr>
                        <a:t></a:t>
                      </a:r>
                      <a:r>
                        <a:rPr lang="en-IN" sz="1400">
                          <a:solidFill>
                            <a:srgbClr val="000000"/>
                          </a:solidFill>
                          <a:effectLst/>
                          <a:latin typeface="Segoe UI Symbol"/>
                          <a:ea typeface="Times New Roman"/>
                          <a:cs typeface="Segoe UI"/>
                        </a:rPr>
                        <a:t>, R</a:t>
                      </a:r>
                      <a:r>
                        <a:rPr lang="en-IN" sz="1400" baseline="30000">
                          <a:solidFill>
                            <a:srgbClr val="000000"/>
                          </a:solidFill>
                          <a:effectLst/>
                          <a:latin typeface="Segoe UI Symbol"/>
                          <a:ea typeface="Times New Roman"/>
                          <a:cs typeface="Segoe UI"/>
                          <a:sym typeface="Symbol"/>
                        </a:rPr>
                        <a:t></a:t>
                      </a:r>
                      <a:r>
                        <a:rPr lang="en-IN" sz="1400">
                          <a:solidFill>
                            <a:srgbClr val="000000"/>
                          </a:solidFill>
                          <a:effectLst/>
                          <a:latin typeface="Segoe UI Symbol"/>
                          <a:ea typeface="Times New Roman"/>
                          <a:cs typeface="Segoe UI"/>
                        </a:rPr>
                        <a:t>, CN</a:t>
                      </a:r>
                      <a:r>
                        <a:rPr lang="en-IN" sz="1400" baseline="30000">
                          <a:solidFill>
                            <a:srgbClr val="000000"/>
                          </a:solidFill>
                          <a:effectLst/>
                          <a:latin typeface="Segoe UI Symbol"/>
                          <a:ea typeface="Times New Roman"/>
                          <a:cs typeface="Segoe UI"/>
                          <a:sym typeface="Symbol"/>
                        </a:rPr>
                        <a:t></a:t>
                      </a:r>
                      <a:r>
                        <a:rPr lang="en-IN" sz="1400">
                          <a:solidFill>
                            <a:srgbClr val="000000"/>
                          </a:solidFill>
                          <a:effectLst/>
                          <a:latin typeface="Segoe UI Symbol"/>
                          <a:ea typeface="Times New Roman"/>
                          <a:cs typeface="Segoe UI"/>
                        </a:rPr>
                        <a:t>, CO, I</a:t>
                      </a:r>
                      <a:r>
                        <a:rPr lang="en-IN" sz="1400" baseline="30000">
                          <a:solidFill>
                            <a:srgbClr val="000000"/>
                          </a:solidFill>
                          <a:effectLst/>
                          <a:latin typeface="Segoe UI Symbol"/>
                          <a:ea typeface="Times New Roman"/>
                          <a:cs typeface="Segoe UI"/>
                          <a:sym typeface="Symbol"/>
                        </a:rPr>
                        <a:t></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CONO</a:t>
                      </a:r>
                      <a:r>
                        <a:rPr lang="en-IN" sz="1400" baseline="-25000" dirty="0">
                          <a:solidFill>
                            <a:srgbClr val="000000"/>
                          </a:solidFill>
                          <a:effectLst/>
                          <a:latin typeface="Segoe UI Symbol"/>
                          <a:ea typeface="Times New Roman"/>
                          <a:cs typeface="Segoe UI"/>
                        </a:rPr>
                        <a:t>3</a:t>
                      </a:r>
                      <a:r>
                        <a:rPr lang="en-IN" sz="1400" dirty="0">
                          <a:solidFill>
                            <a:srgbClr val="000000"/>
                          </a:solidFill>
                          <a:effectLst/>
                          <a:latin typeface="Segoe UI Symbol"/>
                          <a:ea typeface="Times New Roman"/>
                          <a:cs typeface="Segoe UI"/>
                        </a:rPr>
                        <a:t>, O</a:t>
                      </a:r>
                      <a:r>
                        <a:rPr lang="en-IN" sz="1400" baseline="30000" dirty="0">
                          <a:solidFill>
                            <a:srgbClr val="000000"/>
                          </a:solidFill>
                          <a:effectLst/>
                          <a:latin typeface="Segoe UI Symbol"/>
                          <a:ea typeface="Times New Roman"/>
                          <a:cs typeface="Segoe UI"/>
                        </a:rPr>
                        <a:t>2</a:t>
                      </a:r>
                      <a:r>
                        <a:rPr lang="en-IN" sz="1400" baseline="30000" dirty="0">
                          <a:solidFill>
                            <a:srgbClr val="000000"/>
                          </a:solidFill>
                          <a:effectLst/>
                          <a:latin typeface="Segoe UI Symbol"/>
                          <a:ea typeface="Times New Roman"/>
                          <a:cs typeface="Segoe UI"/>
                          <a:sym typeface="Symbol"/>
                        </a:rPr>
                        <a:t></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N</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a:solidFill>
                            <a:srgbClr val="000000"/>
                          </a:solidFill>
                          <a:effectLst/>
                          <a:latin typeface="Segoe UI Symbol"/>
                          <a:ea typeface="Times New Roman"/>
                          <a:cs typeface="Segoe UI"/>
                        </a:rPr>
                        <a:t>SCN</a:t>
                      </a:r>
                      <a:r>
                        <a:rPr lang="en-IN" sz="1400" baseline="30000">
                          <a:solidFill>
                            <a:srgbClr val="000000"/>
                          </a:solidFill>
                          <a:effectLst/>
                          <a:latin typeface="Segoe UI Symbol"/>
                          <a:ea typeface="Times New Roman"/>
                          <a:cs typeface="Segoe UI"/>
                          <a:sym typeface="Symbol"/>
                        </a:rPr>
                        <a:t></a:t>
                      </a:r>
                      <a:r>
                        <a:rPr lang="en-IN" sz="1400">
                          <a:solidFill>
                            <a:srgbClr val="000000"/>
                          </a:solidFill>
                          <a:effectLst/>
                          <a:latin typeface="Segoe UI Symbol"/>
                          <a:ea typeface="Times New Roman"/>
                          <a:cs typeface="Segoe UI"/>
                        </a:rPr>
                        <a:t>, R</a:t>
                      </a:r>
                      <a:r>
                        <a:rPr lang="en-IN" sz="1400" baseline="-25000">
                          <a:solidFill>
                            <a:srgbClr val="000000"/>
                          </a:solidFill>
                          <a:effectLst/>
                          <a:latin typeface="Segoe UI Symbol"/>
                          <a:ea typeface="Times New Roman"/>
                          <a:cs typeface="Segoe UI"/>
                        </a:rPr>
                        <a:t>3</a:t>
                      </a:r>
                      <a:r>
                        <a:rPr lang="en-IN" sz="1400">
                          <a:solidFill>
                            <a:srgbClr val="000000"/>
                          </a:solidFill>
                          <a:effectLst/>
                          <a:latin typeface="Segoe UI Symbol"/>
                          <a:ea typeface="Times New Roman"/>
                          <a:cs typeface="Segoe UI"/>
                        </a:rPr>
                        <a:t>P, C</a:t>
                      </a:r>
                      <a:r>
                        <a:rPr lang="en-IN" sz="1400" baseline="-25000">
                          <a:solidFill>
                            <a:srgbClr val="000000"/>
                          </a:solidFill>
                          <a:effectLst/>
                          <a:latin typeface="Segoe UI Symbol"/>
                          <a:ea typeface="Times New Roman"/>
                          <a:cs typeface="Segoe UI"/>
                        </a:rPr>
                        <a:t>6</a:t>
                      </a:r>
                      <a:r>
                        <a:rPr lang="en-IN" sz="1400">
                          <a:solidFill>
                            <a:srgbClr val="000000"/>
                          </a:solidFill>
                          <a:effectLst/>
                          <a:latin typeface="Segoe UI Symbol"/>
                          <a:ea typeface="Times New Roman"/>
                          <a:cs typeface="Segoe UI"/>
                        </a:rPr>
                        <a:t>H</a:t>
                      </a:r>
                      <a:r>
                        <a:rPr lang="en-IN" sz="1400" baseline="-25000">
                          <a:solidFill>
                            <a:srgbClr val="000000"/>
                          </a:solidFill>
                          <a:effectLst/>
                          <a:latin typeface="Segoe UI Symbol"/>
                          <a:ea typeface="Times New Roman"/>
                          <a:cs typeface="Segoe UI"/>
                        </a:rPr>
                        <a:t>6</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err="1">
                          <a:solidFill>
                            <a:srgbClr val="000000"/>
                          </a:solidFill>
                          <a:effectLst/>
                          <a:latin typeface="Segoe UI Symbol"/>
                          <a:ea typeface="Times New Roman"/>
                          <a:cs typeface="Segoe UI"/>
                        </a:rPr>
                        <a:t>SOPOClO</a:t>
                      </a:r>
                      <a:r>
                        <a:rPr lang="en-IN" sz="1400" dirty="0">
                          <a:solidFill>
                            <a:srgbClr val="000000"/>
                          </a:solidFill>
                          <a:effectLst/>
                          <a:latin typeface="Segoe UI Symbol"/>
                          <a:ea typeface="Times New Roman"/>
                          <a:cs typeface="Segoe UI"/>
                        </a:rPr>
                        <a:t> (</a:t>
                      </a:r>
                      <a:r>
                        <a:rPr lang="en-IN" sz="1400" dirty="0" err="1">
                          <a:solidFill>
                            <a:srgbClr val="000000"/>
                          </a:solidFill>
                          <a:effectLst/>
                          <a:latin typeface="Segoe UI Symbol"/>
                          <a:ea typeface="Times New Roman"/>
                          <a:cs typeface="Segoe UI"/>
                        </a:rPr>
                        <a:t>Cl</a:t>
                      </a:r>
                      <a:r>
                        <a:rPr lang="en-IN" sz="1400" baseline="30000" dirty="0">
                          <a:solidFill>
                            <a:srgbClr val="000000"/>
                          </a:solidFill>
                          <a:effectLst/>
                          <a:latin typeface="Segoe UI Symbol"/>
                          <a:ea typeface="Times New Roman"/>
                          <a:cs typeface="Segoe UI"/>
                          <a:sym typeface="Symbol"/>
                        </a:rPr>
                        <a:t></a:t>
                      </a:r>
                      <a:r>
                        <a:rPr lang="en-IN" sz="1400" dirty="0">
                          <a:solidFill>
                            <a:srgbClr val="000000"/>
                          </a:solidFill>
                          <a:effectLst/>
                          <a:latin typeface="Segoe UI Symbol"/>
                          <a:ea typeface="Times New Roman"/>
                          <a:cs typeface="Segoe UI"/>
                        </a:rPr>
                        <a:t>)</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SCN</a:t>
                      </a:r>
                      <a:r>
                        <a:rPr lang="en-IN" sz="1400" baseline="30000" dirty="0">
                          <a:solidFill>
                            <a:srgbClr val="000000"/>
                          </a:solidFill>
                          <a:effectLst/>
                          <a:latin typeface="Segoe UI Symbol"/>
                          <a:ea typeface="Times New Roman"/>
                          <a:cs typeface="Segoe UI"/>
                          <a:sym typeface="Symbol"/>
                        </a:rPr>
                        <a:t></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R</a:t>
                      </a:r>
                      <a:r>
                        <a:rPr lang="en-IN" sz="1400" baseline="-25000" dirty="0">
                          <a:solidFill>
                            <a:srgbClr val="000000"/>
                          </a:solidFill>
                          <a:effectLst/>
                          <a:latin typeface="Segoe UI Symbol"/>
                          <a:ea typeface="Times New Roman"/>
                          <a:cs typeface="Segoe UI"/>
                        </a:rPr>
                        <a:t>2</a:t>
                      </a:r>
                      <a:r>
                        <a:rPr lang="en-IN" sz="1400" dirty="0">
                          <a:solidFill>
                            <a:srgbClr val="000000"/>
                          </a:solidFill>
                          <a:effectLst/>
                          <a:latin typeface="Segoe UI Symbol"/>
                          <a:ea typeface="Times New Roman"/>
                          <a:cs typeface="Segoe UI"/>
                        </a:rPr>
                        <a:t>S</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914400" y="762000"/>
            <a:ext cx="1202573" cy="279244"/>
          </a:xfrm>
          <a:prstGeom prst="rect">
            <a:avLst/>
          </a:prstGeom>
        </p:spPr>
        <p:txBody>
          <a:bodyPr wrap="non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2060"/>
                </a:solidFill>
                <a:latin typeface="Segoe UI Symbol"/>
                <a:ea typeface="Times New Roman"/>
                <a:cs typeface="Segoe UI"/>
              </a:rPr>
              <a:t>(B) Bases </a:t>
            </a:r>
            <a:r>
              <a:rPr lang="en-IN" b="1" dirty="0">
                <a:solidFill>
                  <a:srgbClr val="000000"/>
                </a:solidFill>
                <a:latin typeface="Segoe UI Symbol"/>
                <a:ea typeface="Times New Roman"/>
                <a:cs typeface="Segoe UI"/>
              </a:rPr>
              <a:t>:</a:t>
            </a:r>
            <a:endParaRPr lang="en-US" dirty="0">
              <a:solidFill>
                <a:srgbClr val="000000"/>
              </a:solidFill>
              <a:effectLst/>
              <a:latin typeface="Segoe UI"/>
              <a:ea typeface="Times New Roman"/>
              <a:cs typeface="Times New Roman"/>
            </a:endParaRPr>
          </a:p>
        </p:txBody>
      </p:sp>
      <p:sp>
        <p:nvSpPr>
          <p:cNvPr id="4" name="Rectangle 3"/>
          <p:cNvSpPr/>
          <p:nvPr/>
        </p:nvSpPr>
        <p:spPr>
          <a:xfrm>
            <a:off x="914400" y="1971146"/>
            <a:ext cx="1153073" cy="284693"/>
          </a:xfrm>
          <a:prstGeom prst="rect">
            <a:avLst/>
          </a:prstGeom>
        </p:spPr>
        <p:txBody>
          <a:bodyPr wrap="none">
            <a:spAutoFit/>
          </a:bodyPr>
          <a:lstStyle/>
          <a:p>
            <a:pPr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2060"/>
                </a:solidFill>
                <a:latin typeface="Segoe UI Symbol"/>
                <a:ea typeface="Times New Roman"/>
                <a:cs typeface="Segoe UI"/>
              </a:rPr>
              <a:t>Features </a:t>
            </a:r>
            <a:r>
              <a:rPr lang="en-IN" b="1" dirty="0">
                <a:solidFill>
                  <a:srgbClr val="000000"/>
                </a:solidFill>
                <a:latin typeface="Segoe UI Symbol"/>
                <a:ea typeface="Times New Roman"/>
                <a:cs typeface="Segoe UI"/>
              </a:rPr>
              <a:t>:</a:t>
            </a:r>
            <a:endParaRPr lang="en-US" dirty="0">
              <a:solidFill>
                <a:srgbClr val="000000"/>
              </a:solidFill>
              <a:effectLst/>
              <a:latin typeface="Segoe UI"/>
              <a:ea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155109471"/>
              </p:ext>
            </p:extLst>
          </p:nvPr>
        </p:nvGraphicFramePr>
        <p:xfrm>
          <a:off x="914400" y="2266725"/>
          <a:ext cx="7315200" cy="1543275"/>
        </p:xfrm>
        <a:graphic>
          <a:graphicData uri="http://schemas.openxmlformats.org/drawingml/2006/table">
            <a:tbl>
              <a:tblPr firstRow="1" firstCol="1" bandRow="1"/>
              <a:tblGrid>
                <a:gridCol w="3668889"/>
                <a:gridCol w="3646311"/>
              </a:tblGrid>
              <a:tr h="0">
                <a:tc>
                  <a:txBody>
                    <a:bodyPr/>
                    <a:lstStyle/>
                    <a:p>
                      <a:pPr marL="0" marR="0" algn="ctr">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b="1" dirty="0">
                          <a:solidFill>
                            <a:srgbClr val="FF0066"/>
                          </a:solidFill>
                          <a:effectLst/>
                          <a:latin typeface="Segoe UI Symbol"/>
                          <a:ea typeface="Times New Roman"/>
                          <a:cs typeface="Segoe UI"/>
                        </a:rPr>
                        <a:t>Hard</a:t>
                      </a:r>
                      <a:endParaRPr lang="en-US" sz="1600" dirty="0">
                        <a:solidFill>
                          <a:srgbClr val="FF0066"/>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b="1" dirty="0">
                          <a:solidFill>
                            <a:srgbClr val="FF0066"/>
                          </a:solidFill>
                          <a:effectLst/>
                          <a:latin typeface="Segoe UI Symbol"/>
                          <a:ea typeface="Times New Roman"/>
                          <a:cs typeface="Segoe UI"/>
                        </a:rPr>
                        <a:t>Soft</a:t>
                      </a:r>
                      <a:endParaRPr lang="en-US" sz="1600" dirty="0">
                        <a:solidFill>
                          <a:srgbClr val="FF0066"/>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1.	High electronegativity.</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10820" algn="l"/>
                          <a:tab pos="457200" algn="l"/>
                          <a:tab pos="1485900" algn="r"/>
                          <a:tab pos="1600200" algn="ctr"/>
                          <a:tab pos="1714500" algn="l"/>
                          <a:tab pos="5486400" algn="r"/>
                        </a:tabLst>
                      </a:pPr>
                      <a:r>
                        <a:rPr lang="en-IN" sz="1400">
                          <a:solidFill>
                            <a:srgbClr val="000000"/>
                          </a:solidFill>
                          <a:effectLst/>
                          <a:latin typeface="Segoe UI Symbol"/>
                          <a:ea typeface="Times New Roman"/>
                          <a:cs typeface="Segoe UI"/>
                        </a:rPr>
                        <a:t>1.	Low electronegativity</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2.	Low </a:t>
                      </a:r>
                      <a:r>
                        <a:rPr lang="en-IN" sz="1400" dirty="0" err="1">
                          <a:solidFill>
                            <a:srgbClr val="000000"/>
                          </a:solidFill>
                          <a:effectLst/>
                          <a:latin typeface="Segoe UI Symbol"/>
                          <a:ea typeface="Times New Roman"/>
                          <a:cs typeface="Segoe UI"/>
                        </a:rPr>
                        <a:t>polarisability</a:t>
                      </a:r>
                      <a:r>
                        <a:rPr lang="en-IN" sz="1400" dirty="0">
                          <a:solidFill>
                            <a:srgbClr val="000000"/>
                          </a:solidFill>
                          <a:effectLst/>
                          <a:latin typeface="Segoe UI Symbol"/>
                          <a:ea typeface="Times New Roman"/>
                          <a:cs typeface="Segoe UI"/>
                        </a:rPr>
                        <a:t>.</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10820" algn="l"/>
                          <a:tab pos="457200" algn="l"/>
                          <a:tab pos="1485900" algn="r"/>
                          <a:tab pos="1600200" algn="ctr"/>
                          <a:tab pos="1714500" algn="l"/>
                          <a:tab pos="5486400" algn="r"/>
                        </a:tabLst>
                      </a:pPr>
                      <a:r>
                        <a:rPr lang="en-IN" sz="1400">
                          <a:solidFill>
                            <a:srgbClr val="000000"/>
                          </a:solidFill>
                          <a:effectLst/>
                          <a:latin typeface="Segoe UI Symbol"/>
                          <a:ea typeface="Times New Roman"/>
                          <a:cs typeface="Segoe UI"/>
                        </a:rPr>
                        <a:t>2.	High polarisability.</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3.	Presence of filled orbits; empty orbitals may exist at high energy level.</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10820" algn="l"/>
                          <a:tab pos="457200" algn="l"/>
                          <a:tab pos="1485900" algn="r"/>
                          <a:tab pos="1600200" algn="ctr"/>
                          <a:tab pos="1714500" algn="l"/>
                          <a:tab pos="5486400" algn="r"/>
                        </a:tabLst>
                      </a:pPr>
                      <a:r>
                        <a:rPr lang="en-IN" sz="1400">
                          <a:solidFill>
                            <a:srgbClr val="000000"/>
                          </a:solidFill>
                          <a:effectLst/>
                          <a:latin typeface="Segoe UI Symbol"/>
                          <a:ea typeface="Times New Roman"/>
                          <a:cs typeface="Segoe UI"/>
                        </a:rPr>
                        <a:t>3.	Partially filled orbitals, empty orbitals are low-lying.</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775">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4.	These are anions or neutral molecules known as Lewis bases or ligands, prefer to             co-ordinate with hard acids.</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400"/>
                        </a:spcBef>
                        <a:spcAft>
                          <a:spcPts val="300"/>
                        </a:spcAft>
                        <a:tabLst>
                          <a:tab pos="342900" algn="l"/>
                          <a:tab pos="622300" algn="l"/>
                          <a:tab pos="914400" algn="l"/>
                          <a:tab pos="1714500" algn="r"/>
                          <a:tab pos="1828800" algn="l"/>
                          <a:tab pos="1993900" algn="l"/>
                          <a:tab pos="4114800" algn="r"/>
                          <a:tab pos="210820" algn="l"/>
                          <a:tab pos="457200" algn="l"/>
                          <a:tab pos="1485900" algn="r"/>
                          <a:tab pos="1600200" algn="ctr"/>
                          <a:tab pos="1714500" algn="l"/>
                          <a:tab pos="5486400" algn="r"/>
                        </a:tabLst>
                      </a:pPr>
                      <a:r>
                        <a:rPr lang="en-IN" sz="1400" dirty="0">
                          <a:solidFill>
                            <a:srgbClr val="000000"/>
                          </a:solidFill>
                          <a:effectLst/>
                          <a:latin typeface="Segoe UI Symbol"/>
                          <a:ea typeface="Times New Roman"/>
                          <a:cs typeface="Segoe UI"/>
                        </a:rPr>
                        <a:t>4.	These are anions or neutral molecules called similarly as Lewis bases or ligands, prefer to bind with soft acids.</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914400" y="3886200"/>
            <a:ext cx="7467600" cy="2092881"/>
          </a:xfrm>
          <a:prstGeom prst="rect">
            <a:avLst/>
          </a:prstGeom>
        </p:spPr>
        <p:txBody>
          <a:bodyPr wrap="square">
            <a:spAutoFit/>
          </a:bodyPr>
          <a:lstStyle/>
          <a:p>
            <a:pPr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From Table 1.1 it is clear that there is no line of demarcation between hard soft species.</a:t>
            </a:r>
            <a:endParaRPr lang="en-US" sz="1400" dirty="0">
              <a:solidFill>
                <a:srgbClr val="000000"/>
              </a:solidFill>
              <a:latin typeface="Segoe UI"/>
              <a:ea typeface="Times New Roman"/>
              <a:cs typeface="Times New Roman"/>
            </a:endParaRPr>
          </a:p>
          <a:p>
            <a:pPr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Within each group, there exists no equal hardness or softness                 e.g. Alkali metal ions are all hard but within the group  : </a:t>
            </a:r>
            <a:endParaRPr lang="en-US" sz="1400" dirty="0">
              <a:solidFill>
                <a:srgbClr val="000000"/>
              </a:solidFill>
              <a:latin typeface="Segoe UI"/>
              <a:ea typeface="Times New Roman"/>
              <a:cs typeface="Times New Roman"/>
            </a:endParaRPr>
          </a:p>
          <a:p>
            <a:pPr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Li</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&gt; Na</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&gt; K</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&gt; </a:t>
            </a:r>
            <a:r>
              <a:rPr lang="en-IN" sz="1400" dirty="0" err="1">
                <a:solidFill>
                  <a:srgbClr val="000000"/>
                </a:solidFill>
                <a:latin typeface="Segoe UI Symbol"/>
                <a:ea typeface="Times New Roman"/>
                <a:cs typeface="Segoe UI"/>
              </a:rPr>
              <a:t>Rb</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&gt;Cs</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hardness decreases, hence Li</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is hardest while Cs</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is softer, as it is larger and more polarisable as compared to Li</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5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Similarly nitrogen is a hard base say as NH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 being of a small size and if polarisable substituents are present, it will turn to be sufficiently softer e.g. Pyridine, where polarisable substituents are present. Further we may use terms such as “a moderately weak and fairly soft”, “very hard but weak” by considering the strengths of acids and bases.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610600" cy="3782767"/>
          </a:xfrm>
          <a:prstGeom prst="rect">
            <a:avLst/>
          </a:prstGeom>
        </p:spPr>
        <p:txBody>
          <a:bodyPr wrap="square">
            <a:spAutoFit/>
          </a:bodyPr>
          <a:lstStyle/>
          <a:p>
            <a:pPr>
              <a:lnSpc>
                <a:spcPct val="150000"/>
              </a:lnSpc>
            </a:pPr>
            <a:r>
              <a:rPr lang="en-US" sz="1400" b="1" dirty="0">
                <a:solidFill>
                  <a:srgbClr val="FF0066"/>
                </a:solidFill>
                <a:latin typeface="Segoe UI Symbol"/>
                <a:ea typeface="Times New Roman"/>
                <a:cs typeface="Times New Roman"/>
              </a:rPr>
              <a:t>1.2.2 </a:t>
            </a:r>
            <a:r>
              <a:rPr lang="en-US" sz="1400" b="1" dirty="0" smtClean="0">
                <a:solidFill>
                  <a:srgbClr val="FF0066"/>
                </a:solidFill>
                <a:latin typeface="Segoe UI Symbol"/>
                <a:ea typeface="Times New Roman"/>
                <a:cs typeface="Times New Roman"/>
              </a:rPr>
              <a:t> Pearson’s </a:t>
            </a:r>
            <a:r>
              <a:rPr lang="en-US" sz="1400" b="1" dirty="0">
                <a:solidFill>
                  <a:srgbClr val="FF0066"/>
                </a:solidFill>
                <a:latin typeface="Segoe UI Symbol"/>
                <a:ea typeface="Times New Roman"/>
                <a:cs typeface="Times New Roman"/>
              </a:rPr>
              <a:t>HSAB concept :</a:t>
            </a:r>
            <a:endParaRPr lang="en-US" sz="1400" dirty="0">
              <a:solidFill>
                <a:srgbClr val="FF0066"/>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In 1963, R.G. Pearson extended and generalized the qualitative correlation between Lewis acids and Lewis bases by classifying them into two categories Hard and Soft.</a:t>
            </a:r>
            <a:endParaRPr lang="en-US" sz="14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latin typeface="Segoe UI Symbol"/>
                <a:ea typeface="Times New Roman"/>
                <a:cs typeface="Segoe UI"/>
              </a:rPr>
              <a:t>	</a:t>
            </a:r>
            <a:r>
              <a:rPr lang="en-IN" sz="1400" b="1" dirty="0">
                <a:solidFill>
                  <a:srgbClr val="FF0066"/>
                </a:solidFill>
                <a:latin typeface="Segoe UI Symbol"/>
                <a:ea typeface="Times New Roman"/>
                <a:cs typeface="Segoe UI"/>
              </a:rPr>
              <a:t>(i)	Class ‘a’ </a:t>
            </a:r>
            <a:r>
              <a:rPr lang="en-IN" sz="1400" b="1"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The class ‘a’ metals which are small and less polarisable, prefer to combine with non-metals or ligands which are also small and not very polarisable. Pearson called such metals as Hard Acids and the corresponding ligands as Soft Bases.</a:t>
            </a:r>
            <a:endParaRPr lang="en-US" sz="14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latin typeface="Segoe UI Symbol"/>
                <a:ea typeface="Times New Roman"/>
                <a:cs typeface="Segoe UI"/>
              </a:rPr>
              <a:t>	</a:t>
            </a:r>
            <a:r>
              <a:rPr lang="en-IN" sz="1400" b="1" dirty="0">
                <a:solidFill>
                  <a:srgbClr val="FF0066"/>
                </a:solidFill>
                <a:latin typeface="Segoe UI Symbol"/>
                <a:ea typeface="Times New Roman"/>
                <a:cs typeface="Segoe UI"/>
              </a:rPr>
              <a:t>(ii)	</a:t>
            </a:r>
            <a:r>
              <a:rPr lang="en-IN" sz="1400" b="1" cap="all" dirty="0">
                <a:solidFill>
                  <a:srgbClr val="FF0066"/>
                </a:solidFill>
                <a:latin typeface="Segoe UI Symbol"/>
                <a:ea typeface="Times New Roman"/>
                <a:cs typeface="Segoe UI"/>
              </a:rPr>
              <a:t>c</a:t>
            </a:r>
            <a:r>
              <a:rPr lang="en-IN" sz="1400" b="1" dirty="0">
                <a:solidFill>
                  <a:srgbClr val="FF0066"/>
                </a:solidFill>
                <a:latin typeface="Segoe UI Symbol"/>
                <a:ea typeface="Times New Roman"/>
                <a:cs typeface="Segoe UI"/>
              </a:rPr>
              <a:t>lass ‘b’  </a:t>
            </a:r>
            <a:r>
              <a:rPr lang="en-IN" sz="1400" b="1"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The class ‘b’ metals having large size, more or easily polarisable, prefer to combine with non-metals or ligands having similar properties. Pearson called such metals as soft acids and the ligands as soft bases.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 attempt of classification of acids and bases as hard and soft by Pearson is known as Hard and Soft Acids and Bases (HSAB) or Pearson’s concept.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latin typeface="Segoe UI Symbol"/>
                <a:ea typeface="Times New Roman"/>
                <a:cs typeface="Segoe UI"/>
              </a:rPr>
              <a:t>Principle of Pearson’s concept :</a:t>
            </a:r>
            <a:endParaRPr lang="en-US" sz="1400"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Pearson suggested a simple rule (sometimes called Pearson’s principle) for predicting the stability of complexes formed between hard and soft acids and bases.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a:t>
            </a:r>
            <a:r>
              <a:rPr lang="en-IN" sz="1400" i="1" dirty="0">
                <a:solidFill>
                  <a:srgbClr val="000000"/>
                </a:solidFill>
                <a:latin typeface="Segoe UI Symbol"/>
                <a:ea typeface="Times New Roman"/>
                <a:cs typeface="Segoe UI"/>
              </a:rPr>
              <a:t>“Hard acids prefer (tend) to bind (co-ordinate) with hard bases and soft acids prefer to bind with soft bases and give stable complex compound”.</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It should be noted that the statement given above is not a theory or an explanation but it is simple rule of thumb which enables us to predict the relative stabilities of acid-bases adducts qualitatively</a:t>
            </a:r>
            <a:r>
              <a:rPr lang="en-IN" dirty="0">
                <a:solidFill>
                  <a:srgbClr val="000000"/>
                </a:solidFill>
                <a:latin typeface="Segoe UI Symbol"/>
                <a:ea typeface="Times New Roman"/>
                <a:cs typeface="Segoe UI"/>
              </a:rPr>
              <a:t>. </a:t>
            </a:r>
            <a:endParaRPr lang="en-US" dirty="0">
              <a:solidFill>
                <a:srgbClr val="000000"/>
              </a:solidFill>
              <a:effectLst/>
              <a:latin typeface="Segoe UI"/>
              <a:ea typeface="Times New Roman"/>
              <a:cs typeface="Times New Roman"/>
            </a:endParaRPr>
          </a:p>
        </p:txBody>
      </p:sp>
      <p:sp>
        <p:nvSpPr>
          <p:cNvPr id="3" name="Rectangle 2"/>
          <p:cNvSpPr/>
          <p:nvPr/>
        </p:nvSpPr>
        <p:spPr>
          <a:xfrm>
            <a:off x="381000" y="4267200"/>
            <a:ext cx="8458200" cy="1313180"/>
          </a:xfrm>
          <a:prstGeom prst="rect">
            <a:avLst/>
          </a:prstGeom>
        </p:spPr>
        <p:txBody>
          <a:bodyPr wrap="square">
            <a:spAutoFit/>
          </a:bodyPr>
          <a:lstStyle/>
          <a:p>
            <a:pPr>
              <a:lnSpc>
                <a:spcPct val="150000"/>
              </a:lnSpc>
            </a:pPr>
            <a:r>
              <a:rPr lang="en-US" sz="1400" b="1" dirty="0">
                <a:solidFill>
                  <a:srgbClr val="FF0066"/>
                </a:solidFill>
                <a:latin typeface="Segoe UI Symbol"/>
                <a:ea typeface="Times New Roman"/>
                <a:cs typeface="Segoe UI"/>
              </a:rPr>
              <a:t>1.2.3. </a:t>
            </a:r>
            <a:r>
              <a:rPr lang="en-US" sz="1400" b="1" dirty="0">
                <a:solidFill>
                  <a:srgbClr val="FF0066"/>
                </a:solidFill>
                <a:latin typeface="Segoe UI Symbol"/>
                <a:ea typeface="Times New Roman"/>
                <a:cs typeface="Times New Roman"/>
              </a:rPr>
              <a:t>Acid–Base strength and hardness-softness :</a:t>
            </a:r>
            <a:endParaRPr lang="en-US" sz="1400" dirty="0">
              <a:solidFill>
                <a:srgbClr val="FF0066"/>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Inherent acid-base strength is quite distinguished feature from the hardness and softness.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Hardness - softness pertains to the stability achieved due to hard-hard and soft - soft interactions.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 insight can be collected from the following observations.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1.	(i)	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and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are hard bases whereas 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10</a:t>
            </a:r>
            <a:r>
              <a:rPr lang="en-IN" sz="1400" baseline="30000" dirty="0">
                <a:solidFill>
                  <a:srgbClr val="000000"/>
                </a:solidFill>
                <a:latin typeface="Segoe UI Symbol"/>
                <a:ea typeface="Times New Roman"/>
                <a:cs typeface="Segoe UI"/>
              </a:rPr>
              <a:t>13</a:t>
            </a:r>
            <a:r>
              <a:rPr lang="en-IN" sz="1400" dirty="0">
                <a:solidFill>
                  <a:srgbClr val="000000"/>
                </a:solidFill>
                <a:latin typeface="Segoe UI Symbol"/>
                <a:ea typeface="Times New Roman"/>
                <a:cs typeface="Segoe UI"/>
              </a:rPr>
              <a:t> times stronger base than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a:t>
            </a:r>
            <a:endParaRPr lang="en-US" sz="1400" dirty="0">
              <a:solidFill>
                <a:srgbClr val="000000"/>
              </a:solidFill>
              <a:effectLst/>
              <a:latin typeface="Segoe UI"/>
              <a:ea typeface="Times New Roman"/>
              <a:cs typeface="Times New Roman"/>
            </a:endParaRPr>
          </a:p>
        </p:txBody>
      </p:sp>
      <p:sp>
        <p:nvSpPr>
          <p:cNvPr id="4" name="Rectangle 3"/>
          <p:cNvSpPr/>
          <p:nvPr/>
        </p:nvSpPr>
        <p:spPr>
          <a:xfrm>
            <a:off x="419100" y="5534561"/>
            <a:ext cx="8534400" cy="1143903"/>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ii)	Et</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P and </a:t>
            </a:r>
            <a:r>
              <a:rPr lang="en-IN" sz="1400" dirty="0" err="1">
                <a:solidFill>
                  <a:srgbClr val="000000"/>
                </a:solidFill>
                <a:latin typeface="Segoe UI Symbol"/>
                <a:ea typeface="Times New Roman"/>
                <a:cs typeface="Segoe UI"/>
              </a:rPr>
              <a:t>SOare</a:t>
            </a:r>
            <a:r>
              <a:rPr lang="en-IN" sz="1400" dirty="0">
                <a:solidFill>
                  <a:srgbClr val="000000"/>
                </a:solidFill>
                <a:latin typeface="Segoe UI Symbol"/>
                <a:ea typeface="Times New Roman"/>
                <a:cs typeface="Segoe UI"/>
              </a:rPr>
              <a:t> both soft bases whereas Et</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P is 10</a:t>
            </a:r>
            <a:r>
              <a:rPr lang="en-IN" sz="1400" baseline="30000" dirty="0">
                <a:solidFill>
                  <a:srgbClr val="000000"/>
                </a:solidFill>
                <a:latin typeface="Segoe UI Symbol"/>
                <a:ea typeface="Times New Roman"/>
                <a:cs typeface="Segoe UI"/>
              </a:rPr>
              <a:t>7</a:t>
            </a:r>
            <a:r>
              <a:rPr lang="en-IN" sz="1400" dirty="0">
                <a:solidFill>
                  <a:srgbClr val="000000"/>
                </a:solidFill>
                <a:latin typeface="Segoe UI Symbol"/>
                <a:ea typeface="Times New Roman"/>
                <a:cs typeface="Segoe UI"/>
              </a:rPr>
              <a:t> times stronger </a:t>
            </a:r>
            <a:r>
              <a:rPr lang="en-IN" sz="1400" dirty="0" smtClean="0">
                <a:solidFill>
                  <a:srgbClr val="000000"/>
                </a:solidFill>
                <a:latin typeface="Segoe UI Symbol"/>
                <a:ea typeface="Times New Roman"/>
                <a:cs typeface="Segoe UI"/>
              </a:rPr>
              <a:t>base </a:t>
            </a:r>
            <a:r>
              <a:rPr lang="en-IN" sz="1400" dirty="0">
                <a:solidFill>
                  <a:srgbClr val="000000"/>
                </a:solidFill>
                <a:latin typeface="Segoe UI Symbol"/>
                <a:ea typeface="Times New Roman"/>
                <a:cs typeface="Segoe UI"/>
              </a:rPr>
              <a:t>than SO towards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These facts pertaining to inherent strength violate the Pearson’s principle “hard prefers hard and soft prefers soft”.</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(a)		Soft base </a:t>
            </a:r>
            <a:r>
              <a:rPr lang="en-IN" sz="1400" dirty="0" err="1">
                <a:solidFill>
                  <a:srgbClr val="000000"/>
                </a:solidFill>
                <a:latin typeface="Segoe UI Symbol"/>
                <a:ea typeface="Times New Roman"/>
                <a:cs typeface="Segoe UI"/>
              </a:rPr>
              <a:t>SOcan</a:t>
            </a:r>
            <a:r>
              <a:rPr lang="en-IN" sz="1400" dirty="0">
                <a:solidFill>
                  <a:srgbClr val="000000"/>
                </a:solidFill>
                <a:latin typeface="Segoe UI Symbol"/>
                <a:ea typeface="Times New Roman"/>
                <a:cs typeface="Segoe UI"/>
              </a:rPr>
              <a:t> displace hard base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SO + HF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HSO  +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eq</a:t>
            </a:r>
            <a:r>
              <a:rPr lang="en-IN" sz="1400" dirty="0">
                <a:solidFill>
                  <a:srgbClr val="000000"/>
                </a:solidFill>
                <a:latin typeface="Segoe UI Symbol"/>
                <a:ea typeface="Times New Roman"/>
                <a:cs typeface="Segoe UI"/>
              </a:rPr>
              <a:t> = 10</a:t>
            </a:r>
            <a:r>
              <a:rPr lang="en-IN" sz="1400" baseline="30000" dirty="0">
                <a:solidFill>
                  <a:srgbClr val="000000"/>
                </a:solidFill>
                <a:latin typeface="Segoe UI Symbol"/>
                <a:ea typeface="Times New Roman"/>
                <a:cs typeface="Segoe UI"/>
              </a:rPr>
              <a:t>4</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71917"/>
            <a:ext cx="8610600" cy="293926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(b)	Hard base 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can displace soft base SO.</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From soft-soft combination of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HgSO</a:t>
            </a:r>
            <a:endParaRPr lang="en-US" sz="1400" dirty="0">
              <a:solidFill>
                <a:srgbClr val="000000"/>
              </a:solidFill>
              <a:latin typeface="Segoe UI"/>
              <a:ea typeface="Times New Roman"/>
              <a:cs typeface="Times New Roman"/>
            </a:endParaRPr>
          </a:p>
          <a:p>
            <a:pPr algn="ctr">
              <a:lnSpc>
                <a:spcPts val="1400"/>
              </a:lnSpc>
              <a:spcBef>
                <a:spcPts val="200"/>
              </a:spcBef>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HgSO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HgOH + SO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eq</a:t>
            </a:r>
            <a:r>
              <a:rPr lang="en-IN" sz="1400" dirty="0">
                <a:solidFill>
                  <a:srgbClr val="000000"/>
                </a:solidFill>
                <a:latin typeface="Segoe UI Symbol"/>
                <a:ea typeface="Times New Roman"/>
                <a:cs typeface="Segoe UI"/>
              </a:rPr>
              <a:t> = 10</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In these cases, the strengths of bases are SO &gt;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and 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 SO are e </a:t>
            </a:r>
            <a:r>
              <a:rPr lang="en-IN" sz="1400" dirty="0" err="1">
                <a:solidFill>
                  <a:srgbClr val="000000"/>
                </a:solidFill>
                <a:latin typeface="Segoe UI Symbol"/>
                <a:ea typeface="Times New Roman"/>
                <a:cs typeface="Segoe UI"/>
              </a:rPr>
              <a:t>nough</a:t>
            </a:r>
            <a:r>
              <a:rPr lang="en-IN" sz="1400" dirty="0">
                <a:solidFill>
                  <a:srgbClr val="000000"/>
                </a:solidFill>
                <a:latin typeface="Segoe UI Symbol"/>
                <a:ea typeface="Times New Roman"/>
                <a:cs typeface="Segoe UI"/>
              </a:rPr>
              <a:t> to force the reactions to right irrespective of hard soft considerations.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2.	If both strength and hardness softness are applied under competitive conditions the hard soft rule will be found to be applicable.</a:t>
            </a:r>
            <a:endParaRPr lang="en-US" sz="1400" dirty="0">
              <a:solidFill>
                <a:srgbClr val="000000"/>
              </a:solidFill>
              <a:latin typeface="Segoe UI"/>
              <a:ea typeface="Times New Roman"/>
              <a:cs typeface="Times New Roman"/>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e.g.</a:t>
            </a:r>
            <a:endParaRPr lang="en-US" sz="1400" dirty="0">
              <a:solidFill>
                <a:srgbClr val="000000"/>
              </a:solidFill>
              <a:latin typeface="Segoe UI"/>
              <a:ea typeface="Times New Roman"/>
              <a:cs typeface="Times New Roman"/>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2971800" algn="l"/>
                <a:tab pos="5486400" algn="r"/>
              </a:tabLst>
            </a:pPr>
            <a:r>
              <a:rPr lang="en-IN" sz="1400" dirty="0">
                <a:solidFill>
                  <a:srgbClr val="000000"/>
                </a:solidFill>
                <a:latin typeface="Segoe UI Symbol"/>
                <a:ea typeface="Times New Roman"/>
                <a:cs typeface="Segoe UI"/>
              </a:rPr>
              <a:t>	(i)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HgOH  +  HSO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HgSO + HOH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eq</a:t>
            </a:r>
            <a:r>
              <a:rPr lang="en-IN" sz="1400" dirty="0">
                <a:solidFill>
                  <a:srgbClr val="000000"/>
                </a:solidFill>
                <a:latin typeface="Segoe UI Symbol"/>
                <a:ea typeface="Times New Roman"/>
                <a:cs typeface="Segoe UI"/>
              </a:rPr>
              <a:t> = 10</a:t>
            </a:r>
            <a:r>
              <a:rPr lang="en-IN" sz="1400" baseline="30000" dirty="0">
                <a:solidFill>
                  <a:srgbClr val="000000"/>
                </a:solidFill>
                <a:latin typeface="Segoe UI Symbol"/>
                <a:ea typeface="Times New Roman"/>
                <a:cs typeface="Segoe UI"/>
              </a:rPr>
              <a:t>7</a:t>
            </a:r>
            <a:endParaRPr lang="en-US" sz="1400" dirty="0">
              <a:solidFill>
                <a:srgbClr val="000000"/>
              </a:solidFill>
              <a:latin typeface="Segoe UI"/>
              <a:ea typeface="Times New Roman"/>
              <a:cs typeface="Times New Roman"/>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2971800" algn="l"/>
                <a:tab pos="5486400" algn="r"/>
              </a:tabLst>
            </a:pPr>
            <a:r>
              <a:rPr lang="en-IN" sz="1400" dirty="0">
                <a:solidFill>
                  <a:srgbClr val="000000"/>
                </a:solidFill>
                <a:latin typeface="Segoe UI Symbol"/>
                <a:ea typeface="Times New Roman"/>
                <a:cs typeface="Segoe UI"/>
              </a:rPr>
              <a:t>	      Soft-Hard       Hard-Soft </a:t>
            </a:r>
            <a:endParaRPr lang="en-US" sz="1400" dirty="0">
              <a:solidFill>
                <a:srgbClr val="000000"/>
              </a:solidFill>
              <a:latin typeface="Segoe UI"/>
              <a:ea typeface="Times New Roman"/>
              <a:cs typeface="Times New Roman"/>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2971800" algn="l"/>
                <a:tab pos="5486400" algn="r"/>
              </a:tabLst>
            </a:pPr>
            <a:r>
              <a:rPr lang="en-IN" sz="1400" dirty="0">
                <a:solidFill>
                  <a:srgbClr val="000000"/>
                </a:solidFill>
                <a:latin typeface="Segoe UI Symbol"/>
                <a:ea typeface="Times New Roman"/>
                <a:cs typeface="Segoe UI"/>
              </a:rPr>
              <a:t>	(ii)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HgF + HSO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HgSO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eq</a:t>
            </a:r>
            <a:r>
              <a:rPr lang="en-IN" sz="1400" dirty="0">
                <a:solidFill>
                  <a:srgbClr val="000000"/>
                </a:solidFill>
                <a:latin typeface="Segoe UI Symbol"/>
                <a:ea typeface="Times New Roman"/>
                <a:cs typeface="Segoe UI"/>
              </a:rPr>
              <a:t> = 10</a:t>
            </a:r>
            <a:r>
              <a:rPr lang="en-IN" sz="1400" baseline="30000" dirty="0">
                <a:solidFill>
                  <a:srgbClr val="000000"/>
                </a:solidFill>
                <a:latin typeface="Segoe UI Symbol"/>
                <a:ea typeface="Times New Roman"/>
                <a:cs typeface="Segoe UI"/>
              </a:rPr>
              <a:t>3</a:t>
            </a:r>
            <a:endParaRPr lang="en-US" sz="1400" dirty="0">
              <a:solidFill>
                <a:srgbClr val="000000"/>
              </a:solidFill>
              <a:latin typeface="Segoe UI"/>
              <a:ea typeface="Times New Roman"/>
              <a:cs typeface="Times New Roman"/>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3.	While acid-base interactions are considered one has to account both strength as well as hardness softness.</a:t>
            </a:r>
            <a:endParaRPr lang="en-US" sz="1400" dirty="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latin typeface="Segoe UI Symbol"/>
                <a:ea typeface="Times New Roman"/>
                <a:cs typeface="Segoe UI"/>
              </a:rPr>
              <a:t>Table 1.2 : Basicity towards (H</a:t>
            </a:r>
            <a:r>
              <a:rPr lang="en-IN" sz="1400" b="1" baseline="30000" dirty="0">
                <a:solidFill>
                  <a:srgbClr val="FF0066"/>
                </a:solidFill>
                <a:latin typeface="Segoe UI Symbol"/>
                <a:ea typeface="Times New Roman"/>
                <a:cs typeface="Segoe UI"/>
              </a:rPr>
              <a:t>+</a:t>
            </a:r>
            <a:r>
              <a:rPr lang="en-IN" sz="1400" b="1" dirty="0">
                <a:solidFill>
                  <a:srgbClr val="FF0066"/>
                </a:solidFill>
                <a:latin typeface="Segoe UI Symbol"/>
                <a:ea typeface="Times New Roman"/>
                <a:cs typeface="Segoe UI"/>
              </a:rPr>
              <a:t>) and (CH</a:t>
            </a:r>
            <a:r>
              <a:rPr lang="en-IN" sz="1400" b="1" baseline="-25000" dirty="0">
                <a:solidFill>
                  <a:srgbClr val="FF0066"/>
                </a:solidFill>
                <a:latin typeface="Segoe UI Symbol"/>
                <a:ea typeface="Times New Roman"/>
                <a:cs typeface="Segoe UI"/>
              </a:rPr>
              <a:t>3</a:t>
            </a:r>
            <a:r>
              <a:rPr lang="en-IN" sz="1400" b="1" dirty="0">
                <a:solidFill>
                  <a:srgbClr val="FF0066"/>
                </a:solidFill>
                <a:latin typeface="Segoe UI Symbol"/>
                <a:ea typeface="Times New Roman"/>
                <a:cs typeface="Segoe UI"/>
              </a:rPr>
              <a:t>Hg</a:t>
            </a:r>
            <a:r>
              <a:rPr lang="en-IN" sz="1400" b="1" baseline="30000" dirty="0">
                <a:solidFill>
                  <a:srgbClr val="FF0066"/>
                </a:solidFill>
                <a:latin typeface="Segoe UI Symbol"/>
                <a:ea typeface="Times New Roman"/>
                <a:cs typeface="Segoe UI"/>
              </a:rPr>
              <a:t>+</a:t>
            </a:r>
            <a:r>
              <a:rPr lang="en-IN" sz="1400" b="1" dirty="0">
                <a:solidFill>
                  <a:srgbClr val="FF0066"/>
                </a:solidFill>
                <a:latin typeface="Segoe UI Symbol"/>
                <a:ea typeface="Times New Roman"/>
                <a:cs typeface="Segoe UI"/>
              </a:rPr>
              <a:t>)</a:t>
            </a:r>
            <a:endParaRPr lang="en-US" sz="1400" dirty="0">
              <a:solidFill>
                <a:srgbClr val="FF0066"/>
              </a:solidFill>
              <a:effectLst/>
              <a:latin typeface="Segoe UI"/>
              <a:ea typeface="Times New Roman"/>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2596400297"/>
              </p:ext>
            </p:extLst>
          </p:nvPr>
        </p:nvGraphicFramePr>
        <p:xfrm>
          <a:off x="2209800" y="4114800"/>
          <a:ext cx="5029200" cy="1651000"/>
        </p:xfrm>
        <a:graphic>
          <a:graphicData uri="http://schemas.openxmlformats.org/drawingml/2006/table">
            <a:tbl>
              <a:tblPr firstRow="1" firstCol="1" bandRow="1"/>
              <a:tblGrid>
                <a:gridCol w="999490"/>
                <a:gridCol w="1019175"/>
                <a:gridCol w="1177290"/>
                <a:gridCol w="1833245"/>
              </a:tblGrid>
              <a:tr h="0">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Base</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pK(CH</a:t>
                      </a:r>
                      <a:r>
                        <a:rPr lang="en-IN" sz="1000" b="1" baseline="-25000">
                          <a:solidFill>
                            <a:srgbClr val="000000"/>
                          </a:solidFill>
                          <a:effectLst/>
                          <a:latin typeface="Segoe UI Symbol"/>
                          <a:ea typeface="Times New Roman"/>
                          <a:cs typeface="Segoe UI"/>
                        </a:rPr>
                        <a:t>3</a:t>
                      </a:r>
                      <a:r>
                        <a:rPr lang="en-IN" sz="1000" b="1">
                          <a:solidFill>
                            <a:srgbClr val="000000"/>
                          </a:solidFill>
                          <a:effectLst/>
                          <a:latin typeface="Segoe UI Symbol"/>
                          <a:ea typeface="Times New Roman"/>
                          <a:cs typeface="Segoe UI"/>
                        </a:rPr>
                        <a:t>Hg</a:t>
                      </a:r>
                      <a:r>
                        <a:rPr lang="en-IN" sz="1000" b="1" baseline="30000">
                          <a:solidFill>
                            <a:srgbClr val="000000"/>
                          </a:solidFill>
                          <a:effectLst/>
                          <a:latin typeface="Segoe UI Symbol"/>
                          <a:ea typeface="Times New Roman"/>
                          <a:cs typeface="Segoe UI"/>
                        </a:rPr>
                        <a:t>+</a:t>
                      </a:r>
                      <a:r>
                        <a:rPr lang="en-IN" sz="1000" b="1">
                          <a:solidFill>
                            <a:srgbClr val="000000"/>
                          </a:solidFill>
                          <a:effectLst/>
                          <a:latin typeface="Segoe UI Symbol"/>
                          <a:ea typeface="Times New Roman"/>
                          <a:cs typeface="Segoe UI"/>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b="1">
                          <a:solidFill>
                            <a:srgbClr val="000000"/>
                          </a:solidFill>
                          <a:effectLst/>
                          <a:latin typeface="Segoe UI Symbol"/>
                          <a:ea typeface="Times New Roman"/>
                          <a:cs typeface="Segoe UI"/>
                        </a:rPr>
                        <a:t>pK</a:t>
                      </a:r>
                      <a:r>
                        <a:rPr lang="en-IN" sz="1000" b="1" baseline="-25000">
                          <a:solidFill>
                            <a:srgbClr val="000000"/>
                          </a:solidFill>
                          <a:effectLst/>
                          <a:latin typeface="Segoe UI Symbol"/>
                          <a:ea typeface="Times New Roman"/>
                          <a:cs typeface="Segoe UI"/>
                        </a:rPr>
                        <a:t>n</a:t>
                      </a:r>
                      <a:r>
                        <a:rPr lang="en-IN" sz="1000" b="1">
                          <a:solidFill>
                            <a:srgbClr val="000000"/>
                          </a:solidFill>
                          <a:effectLst/>
                          <a:latin typeface="Segoe UI Symbol"/>
                          <a:ea typeface="Times New Roman"/>
                          <a:cs typeface="Segoe UI"/>
                        </a:rPr>
                        <a:t>(H</a:t>
                      </a:r>
                      <a:r>
                        <a:rPr lang="en-IN" sz="1000" b="1" baseline="30000">
                          <a:solidFill>
                            <a:srgbClr val="000000"/>
                          </a:solidFill>
                          <a:effectLst/>
                          <a:latin typeface="Segoe UI Symbol"/>
                          <a:ea typeface="Times New Roman"/>
                          <a:cs typeface="Segoe UI"/>
                        </a:rPr>
                        <a:t>+</a:t>
                      </a:r>
                      <a:r>
                        <a:rPr lang="en-IN" sz="1000" b="1">
                          <a:solidFill>
                            <a:srgbClr val="000000"/>
                          </a:solidFill>
                          <a:effectLst/>
                          <a:latin typeface="Segoe UI Symbol"/>
                          <a:ea typeface="Times New Roman"/>
                          <a:cs typeface="Segoe UI"/>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F</a:t>
                      </a:r>
                      <a:r>
                        <a:rPr lang="en-IN" sz="1000" baseline="30000">
                          <a:solidFill>
                            <a:srgbClr val="000000"/>
                          </a:solidFill>
                          <a:effectLst/>
                          <a:latin typeface="Segoe UI Symbol"/>
                          <a:ea typeface="Times New Roman"/>
                          <a:cs typeface="Segoe UI"/>
                          <a:sym typeface="Symbol"/>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F</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1.5</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2.58</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I</a:t>
                      </a:r>
                      <a:r>
                        <a:rPr lang="en-IN" sz="1000" baseline="30000">
                          <a:solidFill>
                            <a:srgbClr val="000000"/>
                          </a:solidFill>
                          <a:effectLst/>
                          <a:latin typeface="Segoe UI Symbol"/>
                          <a:ea typeface="Times New Roman"/>
                          <a:cs typeface="Segoe UI"/>
                          <a:sym typeface="Symbol"/>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I</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8.6</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sym typeface="Symbol"/>
                        </a:rPr>
                        <a:t></a:t>
                      </a:r>
                      <a:r>
                        <a:rPr lang="en-IN" sz="1000">
                          <a:solidFill>
                            <a:srgbClr val="000000"/>
                          </a:solidFill>
                          <a:effectLst/>
                          <a:latin typeface="Segoe UI Symbol"/>
                          <a:ea typeface="Times New Roman"/>
                          <a:cs typeface="Segoe UI"/>
                        </a:rPr>
                        <a:t> 9.5</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OH</a:t>
                      </a:r>
                      <a:r>
                        <a:rPr lang="en-IN" sz="1000" baseline="30000">
                          <a:solidFill>
                            <a:srgbClr val="000000"/>
                          </a:solidFill>
                          <a:effectLst/>
                          <a:latin typeface="Segoe UI Symbol"/>
                          <a:ea typeface="Times New Roman"/>
                          <a:cs typeface="Segoe UI"/>
                          <a:sym typeface="Symbol"/>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O</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9.37</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15.7</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S</a:t>
                      </a:r>
                      <a:r>
                        <a:rPr lang="en-IN" sz="1000" baseline="30000">
                          <a:solidFill>
                            <a:srgbClr val="000000"/>
                          </a:solidFill>
                          <a:effectLst/>
                          <a:latin typeface="Segoe UI Symbol"/>
                          <a:ea typeface="Times New Roman"/>
                          <a:cs typeface="Segoe UI"/>
                        </a:rPr>
                        <a:t>2</a:t>
                      </a:r>
                      <a:r>
                        <a:rPr lang="en-IN" sz="1000" baseline="30000">
                          <a:solidFill>
                            <a:srgbClr val="000000"/>
                          </a:solidFill>
                          <a:effectLst/>
                          <a:latin typeface="Segoe UI Symbol"/>
                          <a:ea typeface="Times New Roman"/>
                          <a:cs typeface="Segoe UI"/>
                          <a:sym typeface="Symbol"/>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21.2</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14.2</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SO</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S</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8.11</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6.79</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NH</a:t>
                      </a:r>
                      <a:r>
                        <a:rPr lang="en-IN" sz="1000" baseline="-25000">
                          <a:solidFill>
                            <a:srgbClr val="000000"/>
                          </a:solidFill>
                          <a:effectLst/>
                          <a:latin typeface="Segoe UI Symbol"/>
                          <a:ea typeface="Times New Roman"/>
                          <a:cs typeface="Segoe UI"/>
                        </a:rPr>
                        <a:t>3</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N</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7.6</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9.42</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Et</a:t>
                      </a:r>
                      <a:r>
                        <a:rPr lang="en-IN" sz="1000" baseline="-25000">
                          <a:solidFill>
                            <a:srgbClr val="000000"/>
                          </a:solidFill>
                          <a:effectLst/>
                          <a:latin typeface="Segoe UI Symbol"/>
                          <a:ea typeface="Times New Roman"/>
                          <a:cs typeface="Segoe UI"/>
                        </a:rPr>
                        <a:t>3</a:t>
                      </a:r>
                      <a:r>
                        <a:rPr lang="en-IN" sz="1000">
                          <a:solidFill>
                            <a:srgbClr val="000000"/>
                          </a:solidFill>
                          <a:effectLst/>
                          <a:latin typeface="Segoe UI Symbol"/>
                          <a:ea typeface="Times New Roman"/>
                          <a:cs typeface="Segoe UI"/>
                        </a:rPr>
                        <a:t>P</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P</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15.0</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8.8</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CN</a:t>
                      </a:r>
                      <a:r>
                        <a:rPr lang="en-IN" sz="1000" baseline="30000">
                          <a:solidFill>
                            <a:srgbClr val="000000"/>
                          </a:solidFill>
                          <a:effectLst/>
                          <a:latin typeface="Segoe UI Symbol"/>
                          <a:ea typeface="Times New Roman"/>
                          <a:cs typeface="Segoe UI"/>
                          <a:sym typeface="Symbol"/>
                        </a:rPr>
                        <a:t></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a:solidFill>
                            <a:srgbClr val="000000"/>
                          </a:solidFill>
                          <a:effectLst/>
                          <a:latin typeface="Segoe UI Symbol"/>
                          <a:ea typeface="Times New Roman"/>
                          <a:cs typeface="Segoe UI"/>
                        </a:rPr>
                        <a:t>C</a:t>
                      </a:r>
                      <a:endParaRPr lang="en-US" sz="10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dirty="0">
                          <a:solidFill>
                            <a:srgbClr val="000000"/>
                          </a:solidFill>
                          <a:effectLst/>
                          <a:latin typeface="Segoe UI Symbol"/>
                          <a:ea typeface="Times New Roman"/>
                          <a:cs typeface="Segoe UI"/>
                        </a:rPr>
                        <a:t>14.1</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000" dirty="0">
                          <a:solidFill>
                            <a:srgbClr val="000000"/>
                          </a:solidFill>
                          <a:effectLst/>
                          <a:latin typeface="Segoe UI Symbol"/>
                          <a:ea typeface="Times New Roman"/>
                          <a:cs typeface="Segoe UI"/>
                        </a:rPr>
                        <a:t>9.14</a:t>
                      </a:r>
                      <a:endParaRPr lang="en-US" sz="10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Object 3"/>
          <p:cNvGraphicFramePr>
            <a:graphicFrameLocks noChangeAspect="1"/>
          </p:cNvGraphicFramePr>
          <p:nvPr/>
        </p:nvGraphicFramePr>
        <p:xfrm>
          <a:off x="2622550" y="3062288"/>
          <a:ext cx="390525" cy="104775"/>
        </p:xfrm>
        <a:graphic>
          <a:graphicData uri="http://schemas.openxmlformats.org/presentationml/2006/ole">
            <mc:AlternateContent xmlns:mc="http://schemas.openxmlformats.org/markup-compatibility/2006">
              <mc:Choice xmlns:v="urn:schemas-microsoft-com:vml" Requires="v">
                <p:oleObj spid="_x0000_s10303" name="CS ChemDraw Drawing" r:id="rId4" imgW="664920" imgH="100800" progId="ChemDraw.Document.6.0">
                  <p:embed/>
                </p:oleObj>
              </mc:Choice>
              <mc:Fallback>
                <p:oleObj name="CS ChemDraw Drawing" r:id="rId4" imgW="664920" imgH="10080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3062288"/>
                        <a:ext cx="390525" cy="10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8098"/>
            <a:ext cx="8458200" cy="2439129"/>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ea typeface="Times New Roman"/>
                <a:cs typeface="Segoe UI"/>
              </a:rPr>
              <a:t>Table 1.2 enlists the strengths of different bases towards methyl mercury </a:t>
            </a:r>
            <a:r>
              <a:rPr lang="en-IN" sz="1600" dirty="0" err="1">
                <a:solidFill>
                  <a:srgbClr val="000000"/>
                </a:solidFill>
                <a:ea typeface="Times New Roman"/>
                <a:cs typeface="Segoe UI"/>
              </a:rPr>
              <a:t>cation</a:t>
            </a:r>
            <a:r>
              <a:rPr lang="en-IN" sz="1600" dirty="0">
                <a:solidFill>
                  <a:srgbClr val="000000"/>
                </a:solidFill>
                <a:ea typeface="Times New Roman"/>
                <a:cs typeface="Segoe UI"/>
              </a:rPr>
              <a:t> CH</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Hg</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and the proton (H</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From the data it seems that the bases such as </a:t>
            </a:r>
            <a:r>
              <a:rPr lang="en-IN" sz="1600" dirty="0" err="1">
                <a:solidFill>
                  <a:srgbClr val="000000"/>
                </a:solidFill>
                <a:ea typeface="Times New Roman"/>
                <a:cs typeface="Segoe UI"/>
              </a:rPr>
              <a:t>triethylphosphine</a:t>
            </a:r>
            <a:r>
              <a:rPr lang="en-IN" sz="1600" dirty="0">
                <a:solidFill>
                  <a:srgbClr val="000000"/>
                </a:solidFill>
                <a:ea typeface="Times New Roman"/>
                <a:cs typeface="Segoe UI"/>
              </a:rPr>
              <a:t> (Et</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P) and the sulphides S</a:t>
            </a:r>
            <a:r>
              <a:rPr lang="en-IN" sz="1600" baseline="30000" dirty="0">
                <a:solidFill>
                  <a:srgbClr val="000000"/>
                </a:solidFill>
                <a:ea typeface="Times New Roman"/>
                <a:cs typeface="Segoe UI"/>
              </a:rPr>
              <a:t>2</a:t>
            </a:r>
            <a:r>
              <a:rPr lang="en-IN" sz="1600" baseline="30000" dirty="0">
                <a:solidFill>
                  <a:srgbClr val="000000"/>
                </a:solidFill>
                <a:ea typeface="Times New Roman"/>
                <a:cs typeface="Segoe UI"/>
                <a:sym typeface="Symbol"/>
              </a:rPr>
              <a:t></a:t>
            </a:r>
            <a:r>
              <a:rPr lang="en-IN" sz="1600" baseline="30000" dirty="0">
                <a:solidFill>
                  <a:srgbClr val="000000"/>
                </a:solidFill>
                <a:ea typeface="Times New Roman"/>
                <a:cs typeface="Segoe UI"/>
              </a:rPr>
              <a:t> </a:t>
            </a:r>
            <a:r>
              <a:rPr lang="en-IN" sz="1600" dirty="0">
                <a:solidFill>
                  <a:srgbClr val="000000"/>
                </a:solidFill>
                <a:ea typeface="Times New Roman"/>
                <a:cs typeface="Segoe UI"/>
              </a:rPr>
              <a:t>ion are very strong towards both CH</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Hg</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and H</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But both Et</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P and S</a:t>
            </a:r>
            <a:r>
              <a:rPr lang="en-IN" sz="1600" baseline="30000" dirty="0">
                <a:solidFill>
                  <a:srgbClr val="000000"/>
                </a:solidFill>
                <a:ea typeface="Times New Roman"/>
                <a:cs typeface="Segoe UI"/>
              </a:rPr>
              <a:t>2</a:t>
            </a:r>
            <a:r>
              <a:rPr lang="en-IN" sz="1600" baseline="30000" dirty="0">
                <a:solidFill>
                  <a:srgbClr val="000000"/>
                </a:solidFill>
                <a:ea typeface="Times New Roman"/>
                <a:cs typeface="Segoe UI"/>
                <a:sym typeface="Symbol"/>
              </a:rPr>
              <a:t></a:t>
            </a:r>
            <a:r>
              <a:rPr lang="en-IN" sz="1600" baseline="30000" dirty="0">
                <a:solidFill>
                  <a:srgbClr val="000000"/>
                </a:solidFill>
                <a:ea typeface="Times New Roman"/>
                <a:cs typeface="Segoe UI"/>
              </a:rPr>
              <a:t> </a:t>
            </a:r>
            <a:r>
              <a:rPr lang="en-IN" sz="1600" dirty="0">
                <a:solidFill>
                  <a:srgbClr val="000000"/>
                </a:solidFill>
                <a:ea typeface="Times New Roman"/>
                <a:cs typeface="Segoe UI"/>
              </a:rPr>
              <a:t>ion are about a million times better towards CH</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Hg</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hence both are considered to be soft bases.</a:t>
            </a:r>
            <a:endParaRPr lang="en-US" sz="16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ea typeface="Times New Roman"/>
                <a:cs typeface="Segoe UI"/>
              </a:rPr>
              <a:t>	The OH</a:t>
            </a:r>
            <a:r>
              <a:rPr lang="en-IN" sz="1600" baseline="30000" dirty="0">
                <a:solidFill>
                  <a:srgbClr val="000000"/>
                </a:solidFill>
                <a:ea typeface="Times New Roman"/>
                <a:cs typeface="Segoe UI"/>
                <a:sym typeface="Symbol"/>
              </a:rPr>
              <a:t></a:t>
            </a:r>
            <a:r>
              <a:rPr lang="en-IN" sz="1600" dirty="0">
                <a:solidFill>
                  <a:srgbClr val="000000"/>
                </a:solidFill>
                <a:ea typeface="Times New Roman"/>
                <a:cs typeface="Segoe UI"/>
              </a:rPr>
              <a:t> ion is a strong base towards both acids CH</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Hg</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and H</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but it is million times better base towards acid, H</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Hence OH</a:t>
            </a:r>
            <a:r>
              <a:rPr lang="en-IN" sz="1600" baseline="30000" dirty="0">
                <a:solidFill>
                  <a:srgbClr val="000000"/>
                </a:solidFill>
                <a:ea typeface="Times New Roman"/>
                <a:cs typeface="Segoe UI"/>
                <a:sym typeface="Symbol"/>
              </a:rPr>
              <a:t></a:t>
            </a:r>
            <a:r>
              <a:rPr lang="en-IN" sz="1600" dirty="0">
                <a:solidFill>
                  <a:srgbClr val="000000"/>
                </a:solidFill>
                <a:ea typeface="Times New Roman"/>
                <a:cs typeface="Segoe UI"/>
              </a:rPr>
              <a:t> is hard.</a:t>
            </a:r>
            <a:endParaRPr lang="en-US" sz="16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ea typeface="Times New Roman"/>
                <a:cs typeface="Segoe UI"/>
              </a:rPr>
              <a:t>	The F</a:t>
            </a:r>
            <a:r>
              <a:rPr lang="en-IN" sz="1600" baseline="30000" dirty="0">
                <a:solidFill>
                  <a:srgbClr val="000000"/>
                </a:solidFill>
                <a:ea typeface="Times New Roman"/>
                <a:cs typeface="Segoe UI"/>
                <a:sym typeface="Symbol"/>
              </a:rPr>
              <a:t></a:t>
            </a:r>
            <a:r>
              <a:rPr lang="en-IN" sz="1600" dirty="0">
                <a:solidFill>
                  <a:srgbClr val="000000"/>
                </a:solidFill>
                <a:ea typeface="Times New Roman"/>
                <a:cs typeface="Segoe UI"/>
              </a:rPr>
              <a:t> ion is not a good base towards CH</a:t>
            </a:r>
            <a:r>
              <a:rPr lang="en-IN" sz="1600" baseline="-25000" dirty="0">
                <a:solidFill>
                  <a:srgbClr val="000000"/>
                </a:solidFill>
                <a:ea typeface="Times New Roman"/>
                <a:cs typeface="Segoe UI"/>
              </a:rPr>
              <a:t>3</a:t>
            </a:r>
            <a:r>
              <a:rPr lang="en-IN" sz="1600" dirty="0">
                <a:solidFill>
                  <a:srgbClr val="000000"/>
                </a:solidFill>
                <a:ea typeface="Times New Roman"/>
                <a:cs typeface="Segoe UI"/>
              </a:rPr>
              <a:t>Hg</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or H</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but little better towards H</a:t>
            </a:r>
            <a:r>
              <a:rPr lang="en-IN" sz="1600" baseline="30000" dirty="0">
                <a:solidFill>
                  <a:srgbClr val="000000"/>
                </a:solidFill>
                <a:ea typeface="Times New Roman"/>
                <a:cs typeface="Segoe UI"/>
              </a:rPr>
              <a:t>+</a:t>
            </a:r>
            <a:r>
              <a:rPr lang="en-IN" sz="1600" dirty="0">
                <a:solidFill>
                  <a:srgbClr val="000000"/>
                </a:solidFill>
                <a:ea typeface="Times New Roman"/>
                <a:cs typeface="Segoe UI"/>
              </a:rPr>
              <a:t> as it appears from its hardness.</a:t>
            </a:r>
            <a:endParaRPr lang="en-US" sz="1600" dirty="0">
              <a:solidFill>
                <a:srgbClr val="000000"/>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ea typeface="Times New Roman"/>
                <a:cs typeface="Segoe UI"/>
              </a:rPr>
              <a:t>4.The importance of both HSAB concept and inherent acid-base strength is well understood </a:t>
            </a:r>
            <a:r>
              <a:rPr lang="en-IN" sz="1600" dirty="0" smtClean="0">
                <a:solidFill>
                  <a:srgbClr val="000000"/>
                </a:solidFill>
                <a:ea typeface="Times New Roman"/>
                <a:cs typeface="Segoe UI"/>
              </a:rPr>
              <a:t>by</a:t>
            </a: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ea typeface="Times New Roman"/>
                <a:cs typeface="Segoe UI"/>
              </a:rPr>
              <a:t>    Irving-Williams </a:t>
            </a:r>
            <a:r>
              <a:rPr lang="en-IN" sz="1600" dirty="0">
                <a:solidFill>
                  <a:srgbClr val="000000"/>
                </a:solidFill>
                <a:ea typeface="Times New Roman"/>
                <a:cs typeface="Segoe UI"/>
              </a:rPr>
              <a:t>series. Hard species coming earlier in the series like alkaline earth and early </a:t>
            </a:r>
            <a:r>
              <a:rPr lang="en-IN" sz="1600" dirty="0" smtClean="0">
                <a:solidFill>
                  <a:srgbClr val="000000"/>
                </a:solidFill>
                <a:ea typeface="Times New Roman"/>
                <a:cs typeface="Segoe UI"/>
              </a:rPr>
              <a:t>    transition </a:t>
            </a:r>
            <a:r>
              <a:rPr lang="en-IN" sz="1600" dirty="0">
                <a:solidFill>
                  <a:srgbClr val="000000"/>
                </a:solidFill>
                <a:ea typeface="Times New Roman"/>
                <a:cs typeface="Segoe UI"/>
              </a:rPr>
              <a:t>metal ions bind in the order O  &gt; N &gt; S, While soft species like heavier transition metal ions bind in order S  &gt; N &gt; O.</a:t>
            </a:r>
            <a:endParaRPr lang="en-US" sz="1600" dirty="0">
              <a:solidFill>
                <a:srgbClr val="000000"/>
              </a:solidFill>
              <a:effectLst/>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305800" cy="4226798"/>
          </a:xfrm>
          <a:prstGeom prst="rect">
            <a:avLst/>
          </a:prstGeom>
        </p:spPr>
        <p:txBody>
          <a:bodyPr wrap="square">
            <a:spAutoFit/>
          </a:bodyPr>
          <a:lstStyle/>
          <a:p>
            <a:pPr marL="1143000" marR="0" lvl="2" indent="-228600">
              <a:lnSpc>
                <a:spcPct val="150000"/>
              </a:lnSpc>
              <a:spcBef>
                <a:spcPts val="0"/>
              </a:spcBef>
              <a:spcAft>
                <a:spcPts val="0"/>
              </a:spcAft>
              <a:buFont typeface="+mj-lt"/>
              <a:buAutoNum type="arabicPeriod" startAt="4"/>
            </a:pPr>
            <a:r>
              <a:rPr lang="en-US" b="1" dirty="0">
                <a:solidFill>
                  <a:srgbClr val="FF0066"/>
                </a:solidFill>
                <a:latin typeface="Segoe UI Symbol"/>
                <a:ea typeface="Times New Roman"/>
                <a:cs typeface="Times New Roman"/>
              </a:rPr>
              <a:t>Applications and limitations of HSAB principle.</a:t>
            </a:r>
            <a:endParaRPr lang="en-US" sz="2400" dirty="0">
              <a:solidFill>
                <a:srgbClr val="FF0066"/>
              </a:solidFill>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000000"/>
                </a:solidFill>
                <a:latin typeface="Segoe UI Symbol"/>
                <a:ea typeface="Times New Roman"/>
                <a:cs typeface="Segoe UI"/>
              </a:rPr>
              <a:t>(</a:t>
            </a:r>
            <a:r>
              <a:rPr lang="en-IN" sz="1400" b="1" dirty="0">
                <a:solidFill>
                  <a:srgbClr val="000000"/>
                </a:solidFill>
                <a:latin typeface="Segoe UI Symbol"/>
                <a:ea typeface="Times New Roman"/>
                <a:cs typeface="Segoe UI"/>
              </a:rPr>
              <a:t>i) Applications :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With the help of HSAB, a large number of chemical reactions can be understood.</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latin typeface="Segoe UI Symbol"/>
                <a:ea typeface="Times New Roman"/>
                <a:cs typeface="Segoe UI"/>
              </a:rPr>
              <a:t>1. </a:t>
            </a:r>
            <a:r>
              <a:rPr lang="en-IN" sz="1400" b="1" dirty="0" smtClean="0">
                <a:solidFill>
                  <a:srgbClr val="FF0066"/>
                </a:solidFill>
                <a:latin typeface="Segoe UI Symbol"/>
                <a:ea typeface="Times New Roman"/>
                <a:cs typeface="Segoe UI"/>
              </a:rPr>
              <a:t>To </a:t>
            </a:r>
            <a:r>
              <a:rPr lang="en-IN" sz="1400" b="1" dirty="0">
                <a:solidFill>
                  <a:srgbClr val="FF0066"/>
                </a:solidFill>
                <a:latin typeface="Segoe UI Symbol"/>
                <a:ea typeface="Times New Roman"/>
                <a:cs typeface="Segoe UI"/>
              </a:rPr>
              <a:t>determine the relative strength of hydracids HF, HCl, </a:t>
            </a:r>
            <a:r>
              <a:rPr lang="en-IN" sz="1400" b="1" dirty="0" err="1">
                <a:solidFill>
                  <a:srgbClr val="FF0066"/>
                </a:solidFill>
                <a:latin typeface="Segoe UI Symbol"/>
                <a:ea typeface="Times New Roman"/>
                <a:cs typeface="Segoe UI"/>
              </a:rPr>
              <a:t>HBr</a:t>
            </a:r>
            <a:r>
              <a:rPr lang="en-IN" sz="1400" b="1" dirty="0">
                <a:solidFill>
                  <a:srgbClr val="FF0066"/>
                </a:solidFill>
                <a:latin typeface="Segoe UI Symbol"/>
                <a:ea typeface="Times New Roman"/>
                <a:cs typeface="Segoe UI"/>
              </a:rPr>
              <a:t> and HI:</a:t>
            </a:r>
            <a:endParaRPr lang="en-US" sz="1400"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In aqueous solution the relative strength of HF, HCl, </a:t>
            </a:r>
            <a:r>
              <a:rPr lang="en-IN" sz="1400" dirty="0" err="1">
                <a:solidFill>
                  <a:srgbClr val="000000"/>
                </a:solidFill>
                <a:latin typeface="Segoe UI Symbol"/>
                <a:ea typeface="Times New Roman"/>
                <a:cs typeface="Segoe UI"/>
              </a:rPr>
              <a:t>HBr</a:t>
            </a:r>
            <a:r>
              <a:rPr lang="en-IN" sz="1400" dirty="0">
                <a:solidFill>
                  <a:srgbClr val="000000"/>
                </a:solidFill>
                <a:latin typeface="Segoe UI Symbol"/>
                <a:ea typeface="Times New Roman"/>
                <a:cs typeface="Segoe UI"/>
              </a:rPr>
              <a:t> and HI can be predicted.</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 reaction of acids with water is :</a:t>
            </a:r>
            <a:endParaRPr lang="en-US" sz="1400" dirty="0">
              <a:solidFill>
                <a:srgbClr val="000000"/>
              </a:solidFill>
              <a:latin typeface="Segoe UI"/>
              <a:ea typeface="Times New Roman"/>
              <a:cs typeface="Times New Roman"/>
            </a:endParaRPr>
          </a:p>
          <a:p>
            <a:pPr algn="ctr">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HX + H</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O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O</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 X</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 X= F, </a:t>
            </a:r>
            <a:r>
              <a:rPr lang="en-IN" sz="1400" dirty="0" err="1">
                <a:solidFill>
                  <a:srgbClr val="000000"/>
                </a:solidFill>
                <a:latin typeface="Segoe UI Symbol"/>
                <a:ea typeface="Times New Roman"/>
                <a:cs typeface="Segoe UI"/>
              </a:rPr>
              <a:t>Cl</a:t>
            </a:r>
            <a:r>
              <a:rPr lang="en-IN" sz="1400" dirty="0">
                <a:solidFill>
                  <a:srgbClr val="000000"/>
                </a:solidFill>
                <a:latin typeface="Segoe UI Symbol"/>
                <a:ea typeface="Times New Roman"/>
                <a:cs typeface="Segoe UI"/>
              </a:rPr>
              <a:t>, Br ,I )</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 hardest base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will be most successfully and strongly bonded to the hard acid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Hence HF will be highly stable. It is therefore least dissociated. Hence acid strength increases as :</a:t>
            </a:r>
            <a:endParaRPr lang="en-US" sz="1400" dirty="0">
              <a:solidFill>
                <a:srgbClr val="000000"/>
              </a:solidFill>
              <a:latin typeface="Segoe UI"/>
              <a:ea typeface="Times New Roman"/>
              <a:cs typeface="Times New Roman"/>
            </a:endParaRPr>
          </a:p>
          <a:p>
            <a:pPr algn="ctr">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HF &lt; HCl &lt; </a:t>
            </a:r>
            <a:r>
              <a:rPr lang="en-IN" sz="1400" dirty="0" err="1">
                <a:solidFill>
                  <a:srgbClr val="000000"/>
                </a:solidFill>
                <a:latin typeface="Segoe UI Symbol"/>
                <a:ea typeface="Times New Roman"/>
                <a:cs typeface="Segoe UI"/>
              </a:rPr>
              <a:t>HBr</a:t>
            </a:r>
            <a:r>
              <a:rPr lang="en-IN" sz="1400" dirty="0">
                <a:solidFill>
                  <a:srgbClr val="000000"/>
                </a:solidFill>
                <a:latin typeface="Segoe UI Symbol"/>
                <a:ea typeface="Times New Roman"/>
                <a:cs typeface="Segoe UI"/>
              </a:rPr>
              <a:t> &lt; HI</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FF0066"/>
                </a:solidFill>
                <a:latin typeface="Segoe UI Symbol"/>
                <a:ea typeface="Times New Roman"/>
                <a:cs typeface="Segoe UI"/>
              </a:rPr>
              <a:t>2. </a:t>
            </a:r>
            <a:r>
              <a:rPr lang="en-IN" sz="1400" b="1" dirty="0" smtClean="0">
                <a:solidFill>
                  <a:srgbClr val="FF0066"/>
                </a:solidFill>
                <a:latin typeface="Segoe UI Symbol"/>
                <a:ea typeface="Times New Roman"/>
                <a:cs typeface="Segoe UI"/>
              </a:rPr>
              <a:t>To </a:t>
            </a:r>
            <a:r>
              <a:rPr lang="en-IN" sz="1400" b="1" dirty="0">
                <a:solidFill>
                  <a:srgbClr val="FF0066"/>
                </a:solidFill>
                <a:latin typeface="Segoe UI Symbol"/>
                <a:ea typeface="Times New Roman"/>
                <a:cs typeface="Segoe UI"/>
              </a:rPr>
              <a:t>determine the relative stabilities of complexes in aqueous solutions :</a:t>
            </a:r>
            <a:endParaRPr lang="en-US" sz="1400" dirty="0">
              <a:solidFill>
                <a:srgbClr val="FF0066"/>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HSAB entails that [Cd(CN</a:t>
            </a:r>
            <a:r>
              <a:rPr lang="en-IN" sz="1400" baseline="-25000" dirty="0">
                <a:solidFill>
                  <a:srgbClr val="000000"/>
                </a:solidFill>
                <a:latin typeface="Segoe UI Symbol"/>
                <a:ea typeface="Times New Roman"/>
                <a:cs typeface="Segoe UI"/>
              </a:rPr>
              <a:t>4</a:t>
            </a:r>
            <a:r>
              <a:rPr lang="en-IN" sz="1400" dirty="0">
                <a:solidFill>
                  <a:srgbClr val="000000"/>
                </a:solidFill>
                <a:latin typeface="Segoe UI Symbol"/>
                <a:ea typeface="Times New Roman"/>
                <a:cs typeface="Segoe UI"/>
              </a:rPr>
              <a:t>)]</a:t>
            </a:r>
            <a:r>
              <a:rPr lang="en-IN" sz="1400" baseline="30000" dirty="0">
                <a:solidFill>
                  <a:srgbClr val="000000"/>
                </a:solidFill>
                <a:latin typeface="Segoe UI Symbol"/>
                <a:ea typeface="Times New Roman"/>
                <a:cs typeface="Segoe UI"/>
              </a:rPr>
              <a:t>2</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more stable than [Cd(NH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a:t>
            </a:r>
            <a:r>
              <a:rPr lang="en-IN" sz="1400" baseline="-25000" dirty="0">
                <a:solidFill>
                  <a:srgbClr val="000000"/>
                </a:solidFill>
                <a:latin typeface="Segoe UI Symbol"/>
                <a:ea typeface="Times New Roman"/>
                <a:cs typeface="Segoe UI"/>
              </a:rPr>
              <a:t>4</a:t>
            </a:r>
            <a:r>
              <a:rPr lang="en-IN" sz="1400" dirty="0">
                <a:solidFill>
                  <a:srgbClr val="000000"/>
                </a:solidFill>
                <a:latin typeface="Segoe UI Symbol"/>
                <a:ea typeface="Times New Roman"/>
                <a:cs typeface="Segoe UI"/>
              </a:rPr>
              <a:t>]</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According to HSAB principle, hard prefers hard and soft prefers soft. Hence the soft acid Cd</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will prefer to coordinate soft base CN</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It is clear from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inst</a:t>
            </a:r>
            <a:r>
              <a:rPr lang="en-IN" sz="1400" dirty="0">
                <a:solidFill>
                  <a:srgbClr val="000000"/>
                </a:solidFill>
                <a:latin typeface="Segoe UI Symbol"/>
                <a:ea typeface="Times New Roman"/>
                <a:cs typeface="Segoe UI"/>
              </a:rPr>
              <a:t> constants where </a:t>
            </a:r>
            <a:r>
              <a:rPr lang="en-IN" sz="1400" dirty="0" err="1">
                <a:solidFill>
                  <a:srgbClr val="000000"/>
                </a:solidFill>
                <a:latin typeface="Segoe UI Symbol"/>
                <a:ea typeface="Times New Roman"/>
                <a:cs typeface="Segoe UI"/>
              </a:rPr>
              <a:t>cyano</a:t>
            </a:r>
            <a:r>
              <a:rPr lang="en-IN" sz="1400" dirty="0">
                <a:solidFill>
                  <a:srgbClr val="000000"/>
                </a:solidFill>
                <a:latin typeface="Segoe UI Symbol"/>
                <a:ea typeface="Times New Roman"/>
                <a:cs typeface="Segoe UI"/>
              </a:rPr>
              <a:t> complex has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inst</a:t>
            </a:r>
            <a:r>
              <a:rPr lang="en-IN" sz="1400" dirty="0">
                <a:solidFill>
                  <a:srgbClr val="000000"/>
                </a:solidFill>
                <a:latin typeface="Segoe UI Symbol"/>
                <a:ea typeface="Times New Roman"/>
                <a:cs typeface="Segoe UI"/>
              </a:rPr>
              <a:t> = 1.4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10</a:t>
            </a:r>
            <a:r>
              <a:rPr lang="en-IN" sz="1400" baseline="30000" dirty="0">
                <a:solidFill>
                  <a:srgbClr val="000000"/>
                </a:solidFill>
                <a:latin typeface="Segoe UI Symbol"/>
                <a:ea typeface="Times New Roman"/>
                <a:cs typeface="Segoe UI"/>
                <a:sym typeface="Symbol"/>
              </a:rPr>
              <a:t></a:t>
            </a:r>
            <a:r>
              <a:rPr lang="en-IN" sz="1400" baseline="30000" dirty="0">
                <a:solidFill>
                  <a:srgbClr val="000000"/>
                </a:solidFill>
                <a:latin typeface="Segoe UI Symbol"/>
                <a:ea typeface="Times New Roman"/>
                <a:cs typeface="Segoe UI"/>
              </a:rPr>
              <a:t>19</a:t>
            </a:r>
            <a:r>
              <a:rPr lang="en-IN" sz="1400" dirty="0">
                <a:solidFill>
                  <a:srgbClr val="000000"/>
                </a:solidFill>
                <a:latin typeface="Segoe UI Symbol"/>
                <a:ea typeface="Times New Roman"/>
                <a:cs typeface="Segoe UI"/>
              </a:rPr>
              <a:t> while for ammine complex it is 7.5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10</a:t>
            </a:r>
            <a:r>
              <a:rPr lang="en-IN" sz="1400" baseline="30000" dirty="0">
                <a:solidFill>
                  <a:srgbClr val="000000"/>
                </a:solidFill>
                <a:latin typeface="Segoe UI Symbol"/>
                <a:ea typeface="Times New Roman"/>
                <a:cs typeface="Segoe UI"/>
                <a:sym typeface="Symbol"/>
              </a:rPr>
              <a:t></a:t>
            </a:r>
            <a:r>
              <a:rPr lang="en-IN" sz="1400" baseline="30000" dirty="0">
                <a:solidFill>
                  <a:srgbClr val="000000"/>
                </a:solidFill>
                <a:latin typeface="Segoe UI Symbol"/>
                <a:ea typeface="Times New Roman"/>
                <a:cs typeface="Segoe UI"/>
              </a:rPr>
              <a:t>8</a:t>
            </a:r>
            <a:r>
              <a:rPr lang="en-IN" sz="1400" dirty="0">
                <a:solidFill>
                  <a:srgbClr val="000000"/>
                </a:solidFill>
                <a:latin typeface="Segoe UI Symbol"/>
                <a:ea typeface="Times New Roman"/>
                <a:cs typeface="Segoe UI"/>
              </a:rPr>
              <a:t>.Thus </a:t>
            </a:r>
            <a:r>
              <a:rPr lang="en-IN" sz="1400" dirty="0" err="1">
                <a:solidFill>
                  <a:srgbClr val="000000"/>
                </a:solidFill>
                <a:latin typeface="Segoe UI Symbol"/>
                <a:ea typeface="Times New Roman"/>
                <a:cs typeface="Segoe UI"/>
              </a:rPr>
              <a:t>cyano</a:t>
            </a:r>
            <a:r>
              <a:rPr lang="en-IN" sz="1400" dirty="0">
                <a:solidFill>
                  <a:srgbClr val="000000"/>
                </a:solidFill>
                <a:latin typeface="Segoe UI Symbol"/>
                <a:ea typeface="Times New Roman"/>
                <a:cs typeface="Segoe UI"/>
              </a:rPr>
              <a:t> is stable. Other examples are as’</a:t>
            </a:r>
            <a:endParaRPr lang="en-US" sz="14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[CoF</a:t>
            </a:r>
            <a:r>
              <a:rPr lang="en-IN" sz="1400" baseline="-25000" dirty="0">
                <a:solidFill>
                  <a:srgbClr val="000000"/>
                </a:solidFill>
                <a:latin typeface="Segoe UI Symbol"/>
                <a:ea typeface="Times New Roman"/>
                <a:cs typeface="Segoe UI"/>
              </a:rPr>
              <a:t>6</a:t>
            </a:r>
            <a:r>
              <a:rPr lang="en-IN" sz="1400" dirty="0">
                <a:solidFill>
                  <a:srgbClr val="000000"/>
                </a:solidFill>
                <a:latin typeface="Segoe UI Symbol"/>
                <a:ea typeface="Times New Roman"/>
                <a:cs typeface="Segoe UI"/>
              </a:rPr>
              <a:t>]</a:t>
            </a:r>
            <a:r>
              <a:rPr lang="en-IN" sz="1400" baseline="30000" dirty="0">
                <a:solidFill>
                  <a:srgbClr val="000000"/>
                </a:solidFill>
                <a:latin typeface="Segoe UI Symbol"/>
                <a:ea typeface="Times New Roman"/>
                <a:cs typeface="Segoe UI"/>
              </a:rPr>
              <a:t>3</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more stable than [CoI</a:t>
            </a:r>
            <a:r>
              <a:rPr lang="en-IN" sz="1400" baseline="-25000" dirty="0">
                <a:solidFill>
                  <a:srgbClr val="000000"/>
                </a:solidFill>
                <a:latin typeface="Segoe UI Symbol"/>
                <a:ea typeface="Times New Roman"/>
                <a:cs typeface="Segoe UI"/>
              </a:rPr>
              <a:t>6</a:t>
            </a:r>
            <a:r>
              <a:rPr lang="en-IN" sz="1400" dirty="0">
                <a:solidFill>
                  <a:srgbClr val="000000"/>
                </a:solidFill>
                <a:latin typeface="Segoe UI Symbol"/>
                <a:ea typeface="Times New Roman"/>
                <a:cs typeface="Segoe UI"/>
              </a:rPr>
              <a:t>]</a:t>
            </a:r>
            <a:r>
              <a:rPr lang="en-IN" sz="1400" baseline="30000" dirty="0">
                <a:solidFill>
                  <a:srgbClr val="000000"/>
                </a:solidFill>
                <a:latin typeface="Segoe UI Symbol"/>
                <a:ea typeface="Times New Roman"/>
                <a:cs typeface="Segoe UI"/>
              </a:rPr>
              <a:t>3</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[Co(NH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a:t>
            </a:r>
            <a:r>
              <a:rPr lang="en-IN" sz="1400" baseline="-25000" dirty="0">
                <a:solidFill>
                  <a:srgbClr val="000000"/>
                </a:solidFill>
                <a:latin typeface="Segoe UI Symbol"/>
                <a:ea typeface="Times New Roman"/>
                <a:cs typeface="Segoe UI"/>
              </a:rPr>
              <a:t>5</a:t>
            </a:r>
            <a:r>
              <a:rPr lang="en-IN" sz="1400" dirty="0">
                <a:solidFill>
                  <a:srgbClr val="000000"/>
                </a:solidFill>
                <a:latin typeface="Segoe UI Symbol"/>
                <a:ea typeface="Times New Roman"/>
                <a:cs typeface="Segoe UI"/>
              </a:rPr>
              <a:t>F]</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is stable, [Co(NH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a:t>
            </a:r>
            <a:r>
              <a:rPr lang="en-IN" sz="1400" baseline="-25000" dirty="0">
                <a:solidFill>
                  <a:srgbClr val="000000"/>
                </a:solidFill>
                <a:latin typeface="Segoe UI Symbol"/>
                <a:ea typeface="Times New Roman"/>
                <a:cs typeface="Segoe UI"/>
              </a:rPr>
              <a:t>5</a:t>
            </a:r>
            <a:r>
              <a:rPr lang="en-IN" sz="1400" dirty="0">
                <a:solidFill>
                  <a:srgbClr val="000000"/>
                </a:solidFill>
                <a:latin typeface="Segoe UI Symbol"/>
                <a:ea typeface="Times New Roman"/>
                <a:cs typeface="Segoe UI"/>
              </a:rPr>
              <a:t>I]</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is </a:t>
            </a:r>
            <a:r>
              <a:rPr lang="en-IN" sz="1400" dirty="0" err="1">
                <a:solidFill>
                  <a:srgbClr val="000000"/>
                </a:solidFill>
                <a:latin typeface="Segoe UI Symbol"/>
                <a:ea typeface="Times New Roman"/>
                <a:cs typeface="Segoe UI"/>
              </a:rPr>
              <a:t>unstable.etc</a:t>
            </a:r>
            <a:r>
              <a:rPr lang="en-IN"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[Ag(CN)</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very stable but [AgCl</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very unstable.</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685800" y="4800600"/>
            <a:ext cx="8153400" cy="1464503"/>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66"/>
                </a:solidFill>
                <a:latin typeface="Segoe UI Symbol"/>
                <a:ea typeface="Times New Roman"/>
                <a:cs typeface="Segoe UI"/>
              </a:rPr>
              <a:t>3. </a:t>
            </a:r>
            <a:r>
              <a:rPr lang="en-IN" sz="1400" b="1" dirty="0" smtClean="0">
                <a:solidFill>
                  <a:srgbClr val="FF0066"/>
                </a:solidFill>
                <a:latin typeface="Segoe UI Symbol"/>
                <a:ea typeface="Times New Roman"/>
                <a:cs typeface="Segoe UI"/>
              </a:rPr>
              <a:t>To </a:t>
            </a:r>
            <a:r>
              <a:rPr lang="en-IN" sz="1400" b="1" dirty="0">
                <a:solidFill>
                  <a:srgbClr val="FF0066"/>
                </a:solidFill>
                <a:latin typeface="Segoe UI Symbol"/>
                <a:ea typeface="Times New Roman"/>
                <a:cs typeface="Segoe UI"/>
              </a:rPr>
              <a:t>predict the course of reaction :</a:t>
            </a:r>
            <a:endParaRPr lang="en-US" sz="1400" dirty="0">
              <a:solidFill>
                <a:srgbClr val="FF0066"/>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(i)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HgOH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H</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O +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a:t>
            </a:r>
            <a:r>
              <a:rPr lang="en-IN" sz="1400" baseline="300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(ii)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HgSH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H</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S  +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a:t>
            </a:r>
            <a:r>
              <a:rPr lang="en-IN" sz="1400" baseline="300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 reaction (i) goes to right as the hard acid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binds strongly to hard base 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to produce stable product H</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O.</a:t>
            </a:r>
            <a:endParaRPr lang="en-US" sz="14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On the other hand, the reaction (ii) is favoured to left where soft base SH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will tend to remain combined with soft acid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Hg</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instead of joining to hard acid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1625766"/>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66"/>
                </a:solidFill>
                <a:latin typeface="Segoe UI Symbol"/>
                <a:ea typeface="Times New Roman"/>
                <a:cs typeface="Segoe UI"/>
              </a:rPr>
              <a:t>4. </a:t>
            </a:r>
            <a:r>
              <a:rPr lang="en-IN" sz="1400" b="1" dirty="0" smtClean="0">
                <a:solidFill>
                  <a:srgbClr val="FF0066"/>
                </a:solidFill>
                <a:latin typeface="Segoe UI Symbol"/>
                <a:ea typeface="Times New Roman"/>
                <a:cs typeface="Segoe UI"/>
              </a:rPr>
              <a:t>Classification </a:t>
            </a:r>
            <a:r>
              <a:rPr lang="en-IN" sz="1400" b="1" dirty="0">
                <a:solidFill>
                  <a:srgbClr val="FF0066"/>
                </a:solidFill>
                <a:latin typeface="Segoe UI Symbol"/>
                <a:ea typeface="Times New Roman"/>
                <a:cs typeface="Segoe UI"/>
              </a:rPr>
              <a:t>of cations : </a:t>
            </a:r>
            <a:endParaRPr lang="en-US" sz="1400"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Fig. 1.1 shows trends in equilibrium constants for formation of complexes with halide ion-bases.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The values of </a:t>
            </a:r>
            <a:r>
              <a:rPr lang="en-IN" sz="1400" dirty="0" err="1">
                <a:solidFill>
                  <a:srgbClr val="000000"/>
                </a:solidFill>
                <a:latin typeface="Segoe UI Symbol"/>
                <a:ea typeface="Times New Roman"/>
                <a:cs typeface="Segoe UI"/>
              </a:rPr>
              <a:t>K</a:t>
            </a:r>
            <a:r>
              <a:rPr lang="en-IN" sz="1400" baseline="-25000" dirty="0" err="1">
                <a:solidFill>
                  <a:srgbClr val="000000"/>
                </a:solidFill>
                <a:latin typeface="Segoe UI Symbol"/>
                <a:ea typeface="Times New Roman"/>
                <a:cs typeface="Segoe UI"/>
              </a:rPr>
              <a:t>f</a:t>
            </a:r>
            <a:r>
              <a:rPr lang="en-IN" sz="1400" dirty="0">
                <a:solidFill>
                  <a:srgbClr val="000000"/>
                </a:solidFill>
                <a:latin typeface="Segoe UI Symbol"/>
                <a:ea typeface="Times New Roman"/>
                <a:cs typeface="Segoe UI"/>
              </a:rPr>
              <a:t> increase steeply from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to I</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when acid Hg</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is used indicating it to be markedly soft. The curve is less steep but in the same direction for Pb</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which indicated that Pb</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is a borderline soft acid. The trend is in opposite direction for Zn</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with moderate steepness from I</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to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Hence it must be hard but borderline hard acid. The very steep downward slope for Al</a:t>
            </a:r>
            <a:r>
              <a:rPr lang="en-IN" sz="1400" baseline="30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 indicates clearly that Al</a:t>
            </a:r>
            <a:r>
              <a:rPr lang="en-IN" sz="1400" baseline="30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 must be a hard acid. Thus the opposing trends in the reactivity of the halide ions towards              Al</a:t>
            </a:r>
            <a:r>
              <a:rPr lang="en-IN" sz="1400" baseline="30000" dirty="0">
                <a:solidFill>
                  <a:srgbClr val="000000"/>
                </a:solidFill>
                <a:latin typeface="Segoe UI Symbol"/>
                <a:ea typeface="Times New Roman"/>
                <a:cs typeface="Segoe UI"/>
              </a:rPr>
              <a:t>3+ </a:t>
            </a:r>
            <a:r>
              <a:rPr lang="en-IN" sz="1400" dirty="0">
                <a:solidFill>
                  <a:srgbClr val="000000"/>
                </a:solidFill>
                <a:latin typeface="Segoe UI Symbol"/>
                <a:ea typeface="Times New Roman"/>
                <a:cs typeface="Segoe UI"/>
              </a:rPr>
              <a:t>(F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&gt;&gt; </a:t>
            </a:r>
            <a:r>
              <a:rPr lang="en-IN" sz="1400" dirty="0" err="1">
                <a:solidFill>
                  <a:srgbClr val="000000"/>
                </a:solidFill>
                <a:latin typeface="Segoe UI Symbol"/>
                <a:ea typeface="Times New Roman"/>
                <a:cs typeface="Segoe UI"/>
              </a:rPr>
              <a:t>Cl</a:t>
            </a:r>
            <a:r>
              <a:rPr lang="en-IN" sz="1400" baseline="30000" dirty="0">
                <a:solidFill>
                  <a:srgbClr val="000000"/>
                </a:solidFill>
                <a:latin typeface="Segoe UI Symbol"/>
                <a:ea typeface="Times New Roman"/>
                <a:cs typeface="Segoe UI"/>
                <a:sym typeface="Symbol"/>
              </a:rPr>
              <a:t></a:t>
            </a:r>
            <a:r>
              <a:rPr lang="en-IN" sz="1400" baseline="300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&gt; Br</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 I</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and Hg</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&gt;&gt; </a:t>
            </a:r>
            <a:r>
              <a:rPr lang="en-IN" sz="1400" dirty="0" err="1">
                <a:solidFill>
                  <a:srgbClr val="000000"/>
                </a:solidFill>
                <a:latin typeface="Segoe UI Symbol"/>
                <a:ea typeface="Times New Roman"/>
                <a:cs typeface="Segoe UI"/>
              </a:rPr>
              <a:t>Cl</a:t>
            </a:r>
            <a:r>
              <a:rPr lang="en-IN" sz="1400" baseline="30000" dirty="0">
                <a:solidFill>
                  <a:srgbClr val="000000"/>
                </a:solidFill>
                <a:latin typeface="Segoe UI Symbol"/>
                <a:ea typeface="Times New Roman"/>
                <a:cs typeface="Segoe UI"/>
                <a:sym typeface="Symbol"/>
              </a:rPr>
              <a:t></a:t>
            </a:r>
            <a:r>
              <a:rPr lang="en-IN" sz="1400" baseline="300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&gt; Br</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 I</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are now easily rationalised</a:t>
            </a:r>
            <a:r>
              <a:rPr lang="en-IN" dirty="0">
                <a:solidFill>
                  <a:srgbClr val="000000"/>
                </a:solidFill>
                <a:latin typeface="Segoe UI Symbol"/>
                <a:ea typeface="Times New Roman"/>
                <a:cs typeface="Segoe UI"/>
              </a:rPr>
              <a:t>.</a:t>
            </a:r>
            <a:endParaRPr lang="en-US" dirty="0">
              <a:solidFill>
                <a:srgbClr val="000000"/>
              </a:solidFill>
              <a:effectLst/>
              <a:latin typeface="Segoe UI"/>
              <a:ea typeface="Times New Roman"/>
              <a:cs typeface="Times New Roman"/>
            </a:endParaRPr>
          </a:p>
        </p:txBody>
      </p:sp>
      <p:pic>
        <p:nvPicPr>
          <p:cNvPr id="1126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086" y="2159166"/>
            <a:ext cx="32099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4572000"/>
            <a:ext cx="8458200" cy="102848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66"/>
                </a:solidFill>
                <a:latin typeface="Segoe UI Symbol"/>
                <a:ea typeface="Times New Roman"/>
                <a:cs typeface="Segoe UI"/>
              </a:rPr>
              <a:t>5. </a:t>
            </a:r>
            <a:r>
              <a:rPr lang="en-IN" sz="1400" b="1" dirty="0" smtClean="0">
                <a:solidFill>
                  <a:srgbClr val="FF0066"/>
                </a:solidFill>
                <a:latin typeface="Segoe UI Symbol"/>
                <a:ea typeface="Times New Roman"/>
                <a:cs typeface="Segoe UI"/>
              </a:rPr>
              <a:t>Classification </a:t>
            </a:r>
            <a:r>
              <a:rPr lang="en-IN" sz="1400" b="1" dirty="0">
                <a:solidFill>
                  <a:srgbClr val="FF0066"/>
                </a:solidFill>
                <a:latin typeface="Segoe UI Symbol"/>
                <a:ea typeface="Times New Roman"/>
                <a:cs typeface="Segoe UI"/>
              </a:rPr>
              <a:t>of neutral molecular compounds : </a:t>
            </a:r>
            <a:endParaRPr lang="en-US" sz="1400" dirty="0">
              <a:solidFill>
                <a:srgbClr val="FF0066"/>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For neutral molecular acids and bases, a similar classification of hard and soft can be applied. For example, the Lewis acid phenol (C</a:t>
            </a:r>
            <a:r>
              <a:rPr lang="en-IN" sz="1400" baseline="-25000" dirty="0">
                <a:solidFill>
                  <a:srgbClr val="000000"/>
                </a:solidFill>
                <a:latin typeface="Segoe UI Symbol"/>
                <a:ea typeface="Times New Roman"/>
                <a:cs typeface="Segoe UI"/>
              </a:rPr>
              <a:t>6</a:t>
            </a:r>
            <a:r>
              <a:rPr lang="en-IN" sz="1400" dirty="0">
                <a:solidFill>
                  <a:srgbClr val="000000"/>
                </a:solidFill>
                <a:latin typeface="Segoe UI Symbol"/>
                <a:ea typeface="Times New Roman"/>
                <a:cs typeface="Segoe UI"/>
              </a:rPr>
              <a:t>H</a:t>
            </a:r>
            <a:r>
              <a:rPr lang="en-IN" sz="1400" baseline="-25000" dirty="0">
                <a:solidFill>
                  <a:srgbClr val="000000"/>
                </a:solidFill>
                <a:latin typeface="Segoe UI Symbol"/>
                <a:ea typeface="Times New Roman"/>
                <a:cs typeface="Segoe UI"/>
              </a:rPr>
              <a:t>5</a:t>
            </a:r>
            <a:r>
              <a:rPr lang="en-IN" sz="1400" dirty="0">
                <a:solidFill>
                  <a:srgbClr val="000000"/>
                </a:solidFill>
                <a:latin typeface="Segoe UI Symbol"/>
                <a:ea typeface="Times New Roman"/>
                <a:cs typeface="Segoe UI"/>
              </a:rPr>
              <a:t>OH) forms a more stable complex by hydrogen bonding to diethyl ether (C</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H</a:t>
            </a:r>
            <a:r>
              <a:rPr lang="en-IN" sz="1400" baseline="-25000" dirty="0">
                <a:solidFill>
                  <a:srgbClr val="000000"/>
                </a:solidFill>
                <a:latin typeface="Segoe UI Symbol"/>
                <a:ea typeface="Times New Roman"/>
                <a:cs typeface="Segoe UI"/>
              </a:rPr>
              <a:t>5</a:t>
            </a:r>
            <a:r>
              <a:rPr lang="en-IN" sz="1400" dirty="0">
                <a:solidFill>
                  <a:srgbClr val="000000"/>
                </a:solidFill>
                <a:latin typeface="Segoe UI Symbol"/>
                <a:ea typeface="Times New Roman"/>
                <a:cs typeface="Segoe UI"/>
              </a:rPr>
              <a:t>)</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O than the </a:t>
            </a:r>
            <a:r>
              <a:rPr lang="en-IN" sz="1400" dirty="0" err="1">
                <a:solidFill>
                  <a:srgbClr val="000000"/>
                </a:solidFill>
                <a:latin typeface="Segoe UI Symbol"/>
                <a:ea typeface="Times New Roman"/>
                <a:cs typeface="Segoe UI"/>
              </a:rPr>
              <a:t>thioether</a:t>
            </a:r>
            <a:r>
              <a:rPr lang="en-IN" sz="1400" dirty="0">
                <a:solidFill>
                  <a:srgbClr val="000000"/>
                </a:solidFill>
                <a:latin typeface="Segoe UI Symbol"/>
                <a:ea typeface="Times New Roman"/>
                <a:cs typeface="Segoe UI"/>
              </a:rPr>
              <a:t> (C</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H</a:t>
            </a:r>
            <a:r>
              <a:rPr lang="en-IN" sz="1400" baseline="-25000" dirty="0">
                <a:solidFill>
                  <a:srgbClr val="000000"/>
                </a:solidFill>
                <a:latin typeface="Segoe UI Symbol"/>
                <a:ea typeface="Times New Roman"/>
                <a:cs typeface="Segoe UI"/>
              </a:rPr>
              <a:t>5</a:t>
            </a:r>
            <a:r>
              <a:rPr lang="en-IN" sz="1400" dirty="0">
                <a:solidFill>
                  <a:srgbClr val="000000"/>
                </a:solidFill>
                <a:latin typeface="Segoe UI Symbol"/>
                <a:ea typeface="Times New Roman"/>
                <a:cs typeface="Segoe UI"/>
              </a:rPr>
              <a:t>)</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S. In contrast the Lewis acid I</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forms a more stable complex with (C</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H</a:t>
            </a:r>
            <a:r>
              <a:rPr lang="en-IN" sz="1400" baseline="-25000" dirty="0">
                <a:solidFill>
                  <a:srgbClr val="000000"/>
                </a:solidFill>
                <a:latin typeface="Segoe UI Symbol"/>
                <a:ea typeface="Times New Roman"/>
                <a:cs typeface="Segoe UI"/>
              </a:rPr>
              <a:t>5</a:t>
            </a:r>
            <a:r>
              <a:rPr lang="en-IN" sz="1400" dirty="0">
                <a:solidFill>
                  <a:srgbClr val="000000"/>
                </a:solidFill>
                <a:latin typeface="Segoe UI Symbol"/>
                <a:ea typeface="Times New Roman"/>
                <a:cs typeface="Segoe UI"/>
              </a:rPr>
              <a:t>)</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S. Hence we conclude that phenol is hard whereas I</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is soft.</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304800"/>
            <a:ext cx="8305800" cy="861774"/>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smtClean="0">
                <a:solidFill>
                  <a:srgbClr val="FF0066"/>
                </a:solidFill>
                <a:latin typeface="Segoe UI Symbol"/>
                <a:ea typeface="Times New Roman"/>
                <a:cs typeface="Segoe UI"/>
              </a:rPr>
              <a:t>To </a:t>
            </a:r>
            <a:r>
              <a:rPr lang="en-IN" sz="1400" b="1" dirty="0">
                <a:solidFill>
                  <a:srgbClr val="FF0066"/>
                </a:solidFill>
                <a:latin typeface="Segoe UI Symbol"/>
                <a:ea typeface="Times New Roman"/>
                <a:cs typeface="Segoe UI"/>
              </a:rPr>
              <a:t>determine hard-hard and soft-soft combinations </a:t>
            </a:r>
            <a:r>
              <a:rPr lang="en-IN" sz="1400" b="1" dirty="0" smtClean="0">
                <a:solidFill>
                  <a:srgbClr val="FF0066"/>
                </a:solidFill>
                <a:latin typeface="Segoe UI Symbol"/>
                <a:ea typeface="Times New Roman"/>
                <a:cs typeface="Segoe UI"/>
              </a:rPr>
              <a:t>(</a:t>
            </a:r>
            <a:r>
              <a:rPr lang="en-IN" sz="1400" b="1" dirty="0">
                <a:solidFill>
                  <a:srgbClr val="FF0066"/>
                </a:solidFill>
                <a:latin typeface="Segoe UI Symbol"/>
                <a:ea typeface="Times New Roman"/>
                <a:cs typeface="Segoe UI"/>
              </a:rPr>
              <a:t>Pauling-Pearson Paradox) :</a:t>
            </a:r>
            <a:endParaRPr lang="en-US" sz="1400" dirty="0">
              <a:solidFill>
                <a:srgbClr val="FF0066"/>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a:t>
            </a:r>
            <a:endParaRPr lang="en-IN" sz="1400" dirty="0" smtClean="0">
              <a:solidFill>
                <a:srgbClr val="000000"/>
              </a:solidFill>
              <a:latin typeface="Segoe UI Symbol"/>
              <a:ea typeface="Times New Roman"/>
              <a:cs typeface="Segoe UI"/>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Hard-hard </a:t>
            </a:r>
            <a:r>
              <a:rPr lang="en-IN" sz="1400" dirty="0">
                <a:solidFill>
                  <a:srgbClr val="000000"/>
                </a:solidFill>
                <a:latin typeface="Segoe UI Symbol"/>
                <a:ea typeface="Times New Roman"/>
                <a:cs typeface="Segoe UI"/>
              </a:rPr>
              <a:t>and soft-soft combinations determine the course of number of typical reactions, for example,</a:t>
            </a:r>
            <a:endParaRPr lang="en-US" sz="1400" dirty="0">
              <a:solidFill>
                <a:srgbClr val="000000"/>
              </a:solidFill>
              <a:effectLst/>
              <a:latin typeface="Segoe UI"/>
              <a:ea typeface="Times New Roman"/>
              <a:cs typeface="Times New Roman"/>
            </a:endParaRPr>
          </a:p>
        </p:txBody>
      </p:sp>
      <p:pic>
        <p:nvPicPr>
          <p:cNvPr id="11276" name="Picture 1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116" y="1206611"/>
            <a:ext cx="304800" cy="164255"/>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391" y="1741714"/>
            <a:ext cx="390525" cy="1000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p:nvSpPr>
        <p:spPr bwMode="auto">
          <a:xfrm>
            <a:off x="1676400" y="1137891"/>
            <a:ext cx="16559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Segoe UI Symbol" pitchFamily="34" charset="0"/>
                <a:ea typeface="Times New Roman" pitchFamily="18" charset="0"/>
                <a:cs typeface="Segoe UI" pitchFamily="34" charset="0"/>
              </a:rPr>
              <a:t>LiI</a:t>
            </a: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 </a:t>
            </a:r>
            <a:r>
              <a:rPr kumimoji="0" lang="en-US" sz="1000" b="0" i="0" u="none" strike="noStrike" cap="none" normalizeH="0" baseline="0" dirty="0" err="1" smtClean="0">
                <a:ln>
                  <a:noFill/>
                </a:ln>
                <a:solidFill>
                  <a:srgbClr val="000000"/>
                </a:solidFill>
                <a:effectLst/>
                <a:latin typeface="Segoe UI Symbol" pitchFamily="34" charset="0"/>
                <a:ea typeface="Times New Roman" pitchFamily="18" charset="0"/>
                <a:cs typeface="Segoe UI" pitchFamily="34" charset="0"/>
              </a:rPr>
              <a:t>CsF</a:t>
            </a: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5"/>
          <p:cNvSpPr>
            <a:spLocks noChangeArrowheads="1"/>
          </p:cNvSpPr>
          <p:nvPr/>
        </p:nvSpPr>
        <p:spPr bwMode="auto">
          <a:xfrm>
            <a:off x="-1866900" y="17417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BeF</a:t>
            </a:r>
            <a:r>
              <a:rPr kumimoji="0" lang="en-US" sz="1000" b="0" i="0" u="none" strike="noStrike" cap="none" normalizeH="0" baseline="-30000" dirty="0" smtClean="0">
                <a:ln>
                  <a:noFill/>
                </a:ln>
                <a:solidFill>
                  <a:srgbClr val="000000"/>
                </a:solidFill>
                <a:effectLst/>
                <a:latin typeface="Segoe UI Symbol" pitchFamily="34" charset="0"/>
                <a:ea typeface="Times New Roman" pitchFamily="18" charset="0"/>
                <a:cs typeface="Segoe UI" pitchFamily="34" charset="0"/>
              </a:rPr>
              <a:t>2</a:t>
            </a: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 HgI</a:t>
            </a:r>
            <a:r>
              <a:rPr kumimoji="0" lang="en-US" sz="1000" b="0" i="0" u="none" strike="noStrike" cap="none" normalizeH="0" baseline="-30000" dirty="0" smtClean="0">
                <a:ln>
                  <a:noFill/>
                </a:ln>
                <a:solidFill>
                  <a:srgbClr val="000000"/>
                </a:solidFill>
                <a:effectLst/>
                <a:latin typeface="Segoe UI Symbol" pitchFamily="34" charset="0"/>
                <a:ea typeface="Times New Roman" pitchFamily="18" charset="0"/>
                <a:cs typeface="Segoe UI"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3969797" y="1541659"/>
            <a:ext cx="8996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HgF</a:t>
            </a:r>
            <a:r>
              <a:rPr kumimoji="0" lang="en-US" sz="1000" b="0" i="0" u="none" strike="noStrike" cap="none" normalizeH="0" baseline="-30000" dirty="0" smtClean="0">
                <a:ln>
                  <a:noFill/>
                </a:ln>
                <a:solidFill>
                  <a:srgbClr val="000000"/>
                </a:solidFill>
                <a:effectLst/>
                <a:latin typeface="Segoe UI Symbol" pitchFamily="34" charset="0"/>
                <a:ea typeface="Times New Roman" pitchFamily="18" charset="0"/>
                <a:cs typeface="Segoe UI" pitchFamily="34" charset="0"/>
              </a:rPr>
              <a:t>2</a:t>
            </a: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 BeI</a:t>
            </a:r>
            <a:r>
              <a:rPr kumimoji="0" lang="en-US" sz="1000" b="0" i="0" u="none" strike="noStrike" cap="none" normalizeH="0" baseline="-30000" dirty="0" smtClean="0">
                <a:ln>
                  <a:noFill/>
                </a:ln>
                <a:solidFill>
                  <a:srgbClr val="000000"/>
                </a:solidFill>
                <a:effectLst/>
                <a:latin typeface="Segoe UI Symbol" pitchFamily="34" charset="0"/>
                <a:ea typeface="Times New Roman" pitchFamily="18" charset="0"/>
                <a:cs typeface="Segoe UI" pitchFamily="34" charset="0"/>
              </a:rPr>
              <a:t>2 </a:t>
            </a: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4175300" y="1132226"/>
            <a:ext cx="7280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a:t>
            </a:r>
            <a:r>
              <a:rPr kumimoji="0" lang="en-US" sz="1000" b="0" i="0" u="none" strike="noStrike" cap="none" normalizeH="0" baseline="0" dirty="0" err="1" smtClean="0">
                <a:ln>
                  <a:noFill/>
                </a:ln>
                <a:solidFill>
                  <a:srgbClr val="000000"/>
                </a:solidFill>
                <a:effectLst/>
                <a:latin typeface="Segoe UI Symbol" pitchFamily="34" charset="0"/>
                <a:ea typeface="Times New Roman" pitchFamily="18" charset="0"/>
                <a:cs typeface="Segoe UI" pitchFamily="34" charset="0"/>
              </a:rPr>
              <a:t>LiF</a:t>
            </a: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 </a:t>
            </a:r>
            <a:r>
              <a:rPr kumimoji="0" lang="en-US" sz="1000" b="0" i="0" u="none" strike="noStrike" cap="none" normalizeH="0" baseline="0" dirty="0" err="1" smtClean="0">
                <a:ln>
                  <a:noFill/>
                </a:ln>
                <a:solidFill>
                  <a:srgbClr val="000000"/>
                </a:solidFill>
                <a:effectLst/>
                <a:latin typeface="Segoe UI Symbol" pitchFamily="34" charset="0"/>
                <a:ea typeface="Times New Roman" pitchFamily="18" charset="0"/>
                <a:cs typeface="Segoe UI" pitchFamily="34" charset="0"/>
              </a:rPr>
              <a:t>CsI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 pos="5486400" algn="r"/>
              </a:tabLst>
            </a:pPr>
            <a:r>
              <a:rPr kumimoji="0" lang="en-US" sz="1000" b="0" i="0" u="none" strike="noStrike" cap="none" normalizeH="0" baseline="0" dirty="0" smtClean="0">
                <a:ln>
                  <a:noFill/>
                </a:ln>
                <a:solidFill>
                  <a:srgbClr val="000000"/>
                </a:solidFill>
                <a:effectLst/>
                <a:latin typeface="Segoe UI Symbol" pitchFamily="34" charset="0"/>
                <a:ea typeface="Times New Roman" pitchFamily="18"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86441" y="1941769"/>
            <a:ext cx="8305800" cy="1041311"/>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These reactions will illustrate the Pauling-Pearson Paradox of chemistry. As far as Pauling’s electro negativity concept is concerned, </a:t>
            </a:r>
            <a:r>
              <a:rPr lang="en-IN" sz="1400" dirty="0" err="1">
                <a:solidFill>
                  <a:srgbClr val="000000"/>
                </a:solidFill>
                <a:latin typeface="Segoe UI Symbol"/>
                <a:ea typeface="Times New Roman"/>
                <a:cs typeface="Segoe UI"/>
              </a:rPr>
              <a:t>cesium</a:t>
            </a:r>
            <a:r>
              <a:rPr lang="en-IN" sz="1400" dirty="0">
                <a:solidFill>
                  <a:srgbClr val="000000"/>
                </a:solidFill>
                <a:latin typeface="Segoe UI Symbol"/>
                <a:ea typeface="Times New Roman"/>
                <a:cs typeface="Segoe UI"/>
              </a:rPr>
              <a:t> and mercury should form more stable bonds with fluorine as their electronegativity differences are greater.</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In reality however </a:t>
            </a:r>
            <a:r>
              <a:rPr lang="en-IN" sz="1400" dirty="0" err="1">
                <a:solidFill>
                  <a:srgbClr val="000000"/>
                </a:solidFill>
                <a:latin typeface="Segoe UI Symbol"/>
                <a:ea typeface="Times New Roman"/>
                <a:cs typeface="Segoe UI"/>
              </a:rPr>
              <a:t>LiF</a:t>
            </a:r>
            <a:r>
              <a:rPr lang="en-IN" sz="1400" dirty="0">
                <a:solidFill>
                  <a:srgbClr val="000000"/>
                </a:solidFill>
                <a:latin typeface="Segoe UI Symbol"/>
                <a:ea typeface="Times New Roman"/>
                <a:cs typeface="Segoe UI"/>
              </a:rPr>
              <a:t> if more stable than </a:t>
            </a:r>
            <a:r>
              <a:rPr lang="en-IN" sz="1400" dirty="0" err="1">
                <a:solidFill>
                  <a:srgbClr val="000000"/>
                </a:solidFill>
                <a:latin typeface="Segoe UI Symbol"/>
                <a:ea typeface="Times New Roman"/>
                <a:cs typeface="Segoe UI"/>
              </a:rPr>
              <a:t>CsF</a:t>
            </a:r>
            <a:r>
              <a:rPr lang="en-IN" sz="1400" dirty="0">
                <a:solidFill>
                  <a:srgbClr val="000000"/>
                </a:solidFill>
                <a:latin typeface="Segoe UI Symbol"/>
                <a:ea typeface="Times New Roman"/>
                <a:cs typeface="Segoe UI"/>
              </a:rPr>
              <a:t> (and BeF</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than HgF</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it is due to very large contribution of electrostatic interaction between </a:t>
            </a:r>
            <a:r>
              <a:rPr lang="en-IN" sz="1400" dirty="0" smtClean="0">
                <a:solidFill>
                  <a:srgbClr val="000000"/>
                </a:solidFill>
                <a:latin typeface="Segoe UI Symbol"/>
                <a:ea typeface="Times New Roman"/>
                <a:cs typeface="Segoe UI"/>
              </a:rPr>
              <a:t>Li</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and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and (Be</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and 2F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a:t>
            </a:r>
            <a:endParaRPr lang="en-US" sz="1400" dirty="0">
              <a:solidFill>
                <a:srgbClr val="000000"/>
              </a:solidFill>
              <a:effectLst/>
              <a:latin typeface="Segoe UI"/>
              <a:ea typeface="Times New Roman"/>
              <a:cs typeface="Times New Roman"/>
            </a:endParaRPr>
          </a:p>
        </p:txBody>
      </p:sp>
      <p:sp>
        <p:nvSpPr>
          <p:cNvPr id="13" name="Rectangle 12"/>
          <p:cNvSpPr/>
          <p:nvPr/>
        </p:nvSpPr>
        <p:spPr>
          <a:xfrm>
            <a:off x="465361" y="2890391"/>
            <a:ext cx="8147959" cy="1656864"/>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The following data of enthalpies of atomization will support the </a:t>
            </a:r>
            <a:r>
              <a:rPr lang="en-IN" sz="1400" dirty="0" smtClean="0">
                <a:solidFill>
                  <a:srgbClr val="000000"/>
                </a:solidFill>
                <a:latin typeface="Segoe UI Symbol"/>
                <a:ea typeface="Times New Roman"/>
                <a:cs typeface="Segoe UI"/>
              </a:rPr>
              <a:t>facts.</a:t>
            </a:r>
            <a:endParaRPr lang="en-US" sz="1400" dirty="0" smtClean="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          </a:t>
            </a:r>
            <a:r>
              <a:rPr lang="en-IN" sz="1400" dirty="0" err="1" smtClean="0">
                <a:solidFill>
                  <a:srgbClr val="000000"/>
                </a:solidFill>
                <a:latin typeface="Segoe UI Symbol"/>
                <a:ea typeface="Times New Roman"/>
                <a:cs typeface="Segoe UI"/>
              </a:rPr>
              <a:t>LiI</a:t>
            </a:r>
            <a:r>
              <a:rPr lang="en-IN" sz="1400" dirty="0" smtClean="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    </a:t>
            </a:r>
            <a:r>
              <a:rPr lang="en-IN" sz="1400" dirty="0" err="1">
                <a:solidFill>
                  <a:srgbClr val="000000"/>
                </a:solidFill>
                <a:latin typeface="Segoe UI Symbol"/>
                <a:ea typeface="Times New Roman"/>
                <a:cs typeface="Segoe UI"/>
              </a:rPr>
              <a:t>CsF</a:t>
            </a:r>
            <a:r>
              <a:rPr lang="en-IN" sz="14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t>
            </a:r>
            <a:r>
              <a:rPr lang="en-IN" sz="1400" dirty="0" err="1">
                <a:solidFill>
                  <a:srgbClr val="000000"/>
                </a:solidFill>
                <a:latin typeface="Segoe UI Symbol"/>
                <a:ea typeface="Times New Roman"/>
                <a:cs typeface="Segoe UI"/>
              </a:rPr>
              <a:t>LiF</a:t>
            </a:r>
            <a:r>
              <a:rPr lang="en-IN" sz="1400" dirty="0">
                <a:solidFill>
                  <a:srgbClr val="000000"/>
                </a:solidFill>
                <a:latin typeface="Segoe UI Symbol"/>
                <a:ea typeface="Times New Roman"/>
                <a:cs typeface="Segoe UI"/>
              </a:rPr>
              <a:t>      +    </a:t>
            </a:r>
            <a:r>
              <a:rPr lang="en-IN" sz="1400" dirty="0" err="1" smtClean="0">
                <a:solidFill>
                  <a:srgbClr val="000000"/>
                </a:solidFill>
                <a:latin typeface="Segoe UI Symbol"/>
                <a:ea typeface="Times New Roman"/>
                <a:cs typeface="Segoe UI"/>
              </a:rPr>
              <a:t>CsI</a:t>
            </a:r>
            <a:endParaRPr lang="en-US" sz="1400" dirty="0" smtClean="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Hard-soft     </a:t>
            </a:r>
            <a:r>
              <a:rPr lang="en-IN" sz="1400" dirty="0" err="1">
                <a:solidFill>
                  <a:srgbClr val="000000"/>
                </a:solidFill>
                <a:latin typeface="Segoe UI Symbol"/>
                <a:ea typeface="Times New Roman"/>
                <a:cs typeface="Segoe UI"/>
              </a:rPr>
              <a:t>Hard-soft</a:t>
            </a:r>
            <a:r>
              <a:rPr lang="en-IN" sz="1400" dirty="0">
                <a:solidFill>
                  <a:srgbClr val="000000"/>
                </a:solidFill>
                <a:latin typeface="Segoe UI Symbol"/>
                <a:ea typeface="Times New Roman"/>
                <a:cs typeface="Segoe UI"/>
              </a:rPr>
              <a:t>         Hard-hard   </a:t>
            </a:r>
            <a:r>
              <a:rPr lang="en-IN" sz="1400" dirty="0" smtClean="0">
                <a:solidFill>
                  <a:srgbClr val="000000"/>
                </a:solidFill>
                <a:latin typeface="Segoe UI Symbol"/>
                <a:ea typeface="Times New Roman"/>
                <a:cs typeface="Segoe UI"/>
              </a:rPr>
              <a:t>Soft-soft</a:t>
            </a:r>
            <a:endParaRPr lang="en-US" sz="1400" dirty="0" smtClean="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kJ mol</a:t>
            </a:r>
            <a:r>
              <a:rPr lang="en-IN" sz="1400" baseline="30000" dirty="0">
                <a:solidFill>
                  <a:srgbClr val="000000"/>
                </a:solidFill>
                <a:latin typeface="Segoe UI Symbol"/>
                <a:ea typeface="Times New Roman"/>
                <a:cs typeface="Segoe UI"/>
                <a:sym typeface="Symbol"/>
              </a:rPr>
              <a:t></a:t>
            </a:r>
            <a:r>
              <a:rPr lang="en-IN" sz="1400" baseline="30000" dirty="0">
                <a:solidFill>
                  <a:srgbClr val="000000"/>
                </a:solidFill>
                <a:latin typeface="Segoe UI Symbol"/>
                <a:ea typeface="Times New Roman"/>
                <a:cs typeface="Segoe UI"/>
              </a:rPr>
              <a:t>1</a:t>
            </a:r>
            <a:r>
              <a:rPr lang="en-IN" sz="1400" dirty="0">
                <a:solidFill>
                  <a:srgbClr val="000000"/>
                </a:solidFill>
                <a:latin typeface="Segoe UI Symbol"/>
                <a:ea typeface="Times New Roman"/>
                <a:cs typeface="Segoe UI"/>
              </a:rPr>
              <a:t> 347          501                    573           </a:t>
            </a:r>
            <a:r>
              <a:rPr lang="en-IN" sz="1400" dirty="0" smtClean="0">
                <a:solidFill>
                  <a:srgbClr val="000000"/>
                </a:solidFill>
                <a:latin typeface="Segoe UI Symbol"/>
                <a:ea typeface="Times New Roman"/>
                <a:cs typeface="Segoe UI"/>
              </a:rPr>
              <a:t>335</a:t>
            </a:r>
            <a:endParaRPr lang="en-US" sz="1400" dirty="0" smtClean="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        HgF</a:t>
            </a:r>
            <a:r>
              <a:rPr lang="en-IN" sz="1400" baseline="-25000" dirty="0" smtClean="0">
                <a:solidFill>
                  <a:srgbClr val="000000"/>
                </a:solidFill>
                <a:latin typeface="Segoe UI Symbol"/>
                <a:ea typeface="Times New Roman"/>
                <a:cs typeface="Segoe UI"/>
              </a:rPr>
              <a:t>2</a:t>
            </a:r>
            <a:r>
              <a:rPr lang="en-IN" sz="1400" dirty="0" smtClean="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rPr>
              <a:t>+     BeI</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BeF</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    </a:t>
            </a:r>
            <a:r>
              <a:rPr lang="en-IN" sz="1400" dirty="0" smtClean="0">
                <a:solidFill>
                  <a:srgbClr val="000000"/>
                </a:solidFill>
                <a:latin typeface="Segoe UI Symbol"/>
                <a:ea typeface="Times New Roman"/>
                <a:cs typeface="Segoe UI"/>
              </a:rPr>
              <a:t>HgI</a:t>
            </a:r>
            <a:r>
              <a:rPr lang="en-IN" sz="1400" baseline="-25000" dirty="0" smtClean="0">
                <a:solidFill>
                  <a:srgbClr val="000000"/>
                </a:solidFill>
                <a:latin typeface="Segoe UI Symbol"/>
                <a:ea typeface="Times New Roman"/>
                <a:cs typeface="Segoe UI"/>
              </a:rPr>
              <a:t>2</a:t>
            </a:r>
            <a:endParaRPr lang="en-US" sz="1400" dirty="0" smtClean="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cap="all" dirty="0" smtClean="0">
                <a:solidFill>
                  <a:srgbClr val="000000"/>
                </a:solidFill>
                <a:latin typeface="Segoe UI Symbol"/>
                <a:ea typeface="Times New Roman"/>
                <a:cs typeface="Segoe UI"/>
              </a:rPr>
              <a:t>     S</a:t>
            </a:r>
            <a:r>
              <a:rPr lang="en-IN" sz="1400" dirty="0" smtClean="0">
                <a:solidFill>
                  <a:srgbClr val="000000"/>
                </a:solidFill>
                <a:latin typeface="Segoe UI Symbol"/>
                <a:ea typeface="Times New Roman"/>
                <a:cs typeface="Segoe UI"/>
              </a:rPr>
              <a:t>oft-hard       </a:t>
            </a:r>
            <a:r>
              <a:rPr lang="en-IN" sz="1400" dirty="0">
                <a:solidFill>
                  <a:srgbClr val="000000"/>
                </a:solidFill>
                <a:latin typeface="Segoe UI Symbol"/>
                <a:ea typeface="Times New Roman"/>
                <a:cs typeface="Segoe UI"/>
              </a:rPr>
              <a:t>Hard-soft           Hard-hard     </a:t>
            </a:r>
            <a:r>
              <a:rPr lang="en-IN" sz="1400" dirty="0" smtClean="0">
                <a:solidFill>
                  <a:srgbClr val="000000"/>
                </a:solidFill>
                <a:latin typeface="Segoe UI Symbol"/>
                <a:ea typeface="Times New Roman"/>
                <a:cs typeface="Segoe UI"/>
              </a:rPr>
              <a:t>Soft-soft</a:t>
            </a:r>
            <a:endParaRPr lang="en-US" sz="1400" dirty="0" smtClean="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smtClean="0">
                <a:solidFill>
                  <a:srgbClr val="000000"/>
                </a:solidFill>
                <a:latin typeface="Segoe UI Symbol"/>
                <a:ea typeface="Times New Roman"/>
                <a:cs typeface="Segoe UI"/>
              </a:rPr>
              <a:t>kJ </a:t>
            </a:r>
            <a:r>
              <a:rPr lang="en-IN" sz="1400" dirty="0">
                <a:solidFill>
                  <a:srgbClr val="000000"/>
                </a:solidFill>
                <a:latin typeface="Segoe UI Symbol"/>
                <a:ea typeface="Times New Roman"/>
                <a:cs typeface="Segoe UI"/>
              </a:rPr>
              <a:t>mol</a:t>
            </a:r>
            <a:r>
              <a:rPr lang="en-IN" sz="1400" baseline="30000" dirty="0">
                <a:solidFill>
                  <a:srgbClr val="000000"/>
                </a:solidFill>
                <a:latin typeface="Segoe UI Symbol"/>
                <a:ea typeface="Times New Roman"/>
                <a:cs typeface="Segoe UI"/>
                <a:sym typeface="Symbol"/>
              </a:rPr>
              <a:t></a:t>
            </a:r>
            <a:r>
              <a:rPr lang="en-IN" sz="1400" baseline="30000" dirty="0">
                <a:solidFill>
                  <a:srgbClr val="000000"/>
                </a:solidFill>
                <a:latin typeface="Segoe UI Symbol"/>
                <a:ea typeface="Times New Roman"/>
                <a:cs typeface="Segoe UI"/>
              </a:rPr>
              <a:t>1</a:t>
            </a:r>
            <a:r>
              <a:rPr lang="en-IN" sz="1400" dirty="0">
                <a:solidFill>
                  <a:srgbClr val="000000"/>
                </a:solidFill>
                <a:latin typeface="Segoe UI Symbol"/>
                <a:ea typeface="Times New Roman"/>
                <a:cs typeface="Segoe UI"/>
              </a:rPr>
              <a:t> 535          577                    1262             292</a:t>
            </a:r>
            <a:endParaRPr lang="en-US" sz="1400" dirty="0">
              <a:solidFill>
                <a:srgbClr val="000000"/>
              </a:solidFill>
              <a:effectLst/>
              <a:latin typeface="Segoe UI"/>
              <a:ea typeface="Times New Roman"/>
              <a:cs typeface="Times New Roman"/>
            </a:endParaRPr>
          </a:p>
        </p:txBody>
      </p:sp>
      <p:sp>
        <p:nvSpPr>
          <p:cNvPr id="14" name="Rectangle 13"/>
          <p:cNvSpPr/>
          <p:nvPr/>
        </p:nvSpPr>
        <p:spPr>
          <a:xfrm>
            <a:off x="440870" y="4547255"/>
            <a:ext cx="8147959" cy="1913344"/>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Lst>
            </a:pPr>
            <a:r>
              <a:rPr lang="en-IN" b="1" dirty="0">
                <a:solidFill>
                  <a:srgbClr val="000000"/>
                </a:solidFill>
                <a:latin typeface="Segoe UI Symbol"/>
                <a:ea typeface="Times New Roman"/>
                <a:cs typeface="Segoe UI"/>
              </a:rPr>
              <a:t>7. </a:t>
            </a:r>
            <a:r>
              <a:rPr lang="en-IN" b="1" dirty="0">
                <a:solidFill>
                  <a:srgbClr val="FF0066"/>
                </a:solidFill>
                <a:latin typeface="Segoe UI Symbol"/>
                <a:ea typeface="Times New Roman"/>
                <a:cs typeface="Segoe UI"/>
              </a:rPr>
              <a:t>	</a:t>
            </a:r>
            <a:r>
              <a:rPr lang="en-IN" sz="1400" b="1" dirty="0">
                <a:solidFill>
                  <a:srgbClr val="FF0066"/>
                </a:solidFill>
                <a:latin typeface="Segoe UI Symbol"/>
                <a:ea typeface="Times New Roman"/>
                <a:cs typeface="Segoe UI"/>
              </a:rPr>
              <a:t>Symbiosis : </a:t>
            </a:r>
            <a:r>
              <a:rPr lang="en-IN" sz="1400" b="1"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BF</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 is a hard acid and combines readily with a further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ion which is a hard base. While BH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 being a soft acid prefers to join the softer base         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ion. This fact will easily account for the following :</a:t>
            </a:r>
            <a:endParaRPr lang="en-US" sz="1400" dirty="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BF</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  +  BH</a:t>
            </a:r>
            <a:r>
              <a:rPr lang="en-IN" sz="1400" baseline="-25000" dirty="0">
                <a:solidFill>
                  <a:srgbClr val="000000"/>
                </a:solidFill>
                <a:latin typeface="Segoe UI Symbol"/>
                <a:ea typeface="Times New Roman"/>
                <a:cs typeface="Segoe UI"/>
              </a:rPr>
              <a:t>4</a:t>
            </a:r>
            <a:r>
              <a:rPr lang="en-IN" sz="1400" dirty="0">
                <a:solidFill>
                  <a:srgbClr val="000000"/>
                </a:solidFill>
                <a:latin typeface="Segoe UI Symbol"/>
                <a:ea typeface="Times New Roman"/>
                <a:cs typeface="Segoe UI"/>
              </a:rPr>
              <a:t>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BF  +   BH</a:t>
            </a:r>
            <a:endParaRPr lang="en-US" sz="1400" dirty="0">
              <a:solidFill>
                <a:srgbClr val="000000"/>
              </a:solidFill>
              <a:latin typeface="Segoe UI"/>
              <a:ea typeface="Times New Roman"/>
              <a:cs typeface="Times New Roman"/>
            </a:endParaRPr>
          </a:p>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CF</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H  +  CH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F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CF</a:t>
            </a:r>
            <a:r>
              <a:rPr lang="en-IN" sz="1400" baseline="-25000" dirty="0">
                <a:solidFill>
                  <a:srgbClr val="000000"/>
                </a:solidFill>
                <a:latin typeface="Segoe UI Symbol"/>
                <a:ea typeface="Times New Roman"/>
                <a:cs typeface="Segoe UI"/>
              </a:rPr>
              <a:t>4</a:t>
            </a:r>
            <a:r>
              <a:rPr lang="en-IN" sz="1400" dirty="0">
                <a:solidFill>
                  <a:srgbClr val="000000"/>
                </a:solidFill>
                <a:latin typeface="Segoe UI Symbol"/>
                <a:ea typeface="Times New Roman"/>
                <a:cs typeface="Segoe UI"/>
              </a:rPr>
              <a:t>  +   CH</a:t>
            </a:r>
            <a:r>
              <a:rPr lang="en-IN" sz="1400" baseline="-25000" dirty="0">
                <a:solidFill>
                  <a:srgbClr val="000000"/>
                </a:solidFill>
                <a:latin typeface="Segoe UI Symbol"/>
                <a:ea typeface="Times New Roman"/>
                <a:cs typeface="Segoe UI"/>
              </a:rPr>
              <a:t>4</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dirty="0">
                <a:solidFill>
                  <a:srgbClr val="000000"/>
                </a:solidFill>
                <a:latin typeface="Segoe UI Symbol"/>
                <a:ea typeface="Times New Roman"/>
                <a:cs typeface="Segoe UI"/>
              </a:rPr>
              <a:t>	Such tendencies of fluoride ions or hydride ions to favour further coordination by a fourth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and 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ion has been termed as “symbiosis” by Jorgensen (1964) for the symmetrically substituted species with a centre already having soft ligands or vice versa.</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740698528"/>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6135013"/>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b="1" dirty="0">
                <a:solidFill>
                  <a:srgbClr val="FF0066"/>
                </a:solidFill>
                <a:latin typeface="Segoe UI Symbol"/>
                <a:ea typeface="Times New Roman"/>
                <a:cs typeface="Segoe UI"/>
              </a:rPr>
              <a:t>8. </a:t>
            </a:r>
            <a:r>
              <a:rPr lang="en-IN" sz="1600" b="1" dirty="0" smtClean="0">
                <a:solidFill>
                  <a:srgbClr val="FF0066"/>
                </a:solidFill>
                <a:latin typeface="Segoe UI Symbol"/>
                <a:ea typeface="Times New Roman"/>
                <a:cs typeface="Segoe UI"/>
              </a:rPr>
              <a:t>Occurrence </a:t>
            </a:r>
            <a:r>
              <a:rPr lang="en-IN" sz="1600" b="1" dirty="0">
                <a:solidFill>
                  <a:srgbClr val="FF0066"/>
                </a:solidFill>
                <a:latin typeface="Segoe UI Symbol"/>
                <a:ea typeface="Times New Roman"/>
                <a:cs typeface="Segoe UI"/>
              </a:rPr>
              <a:t>of minerals :</a:t>
            </a:r>
            <a:endParaRPr lang="en-US" sz="1600" dirty="0">
              <a:solidFill>
                <a:srgbClr val="FF0066"/>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Numbers of chemical aspects have been interpreted by the HSAB like</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Catalytic power of metals may be accounted from the fact that the soft metal atoms will easily adsorb soft bases on their surface and they becomes stable .</a:t>
            </a:r>
            <a:r>
              <a:rPr lang="en-IN" sz="1600" dirty="0" err="1">
                <a:solidFill>
                  <a:srgbClr val="000000"/>
                </a:solidFill>
                <a:latin typeface="Segoe UI Symbol"/>
                <a:ea typeface="Times New Roman"/>
                <a:cs typeface="Segoe UI"/>
              </a:rPr>
              <a:t>e.g.CuS,AgS,HgS</a:t>
            </a:r>
            <a:r>
              <a:rPr lang="en-IN" sz="1600" dirty="0">
                <a:solidFill>
                  <a:srgbClr val="000000"/>
                </a:solidFill>
                <a:latin typeface="Segoe UI Symbol"/>
                <a:ea typeface="Times New Roman"/>
                <a:cs typeface="Segoe UI"/>
              </a:rPr>
              <a:t> occur in </a:t>
            </a:r>
            <a:r>
              <a:rPr lang="en-IN" sz="1600" dirty="0" err="1">
                <a:solidFill>
                  <a:srgbClr val="000000"/>
                </a:solidFill>
                <a:latin typeface="Segoe UI Symbol"/>
                <a:ea typeface="Times New Roman"/>
                <a:cs typeface="Segoe UI"/>
              </a:rPr>
              <a:t>natuture</a:t>
            </a:r>
            <a:r>
              <a:rPr lang="en-IN" sz="1600" dirty="0">
                <a:solidFill>
                  <a:srgbClr val="000000"/>
                </a:solidFill>
                <a:latin typeface="Segoe UI Symbol"/>
                <a:ea typeface="Times New Roman"/>
                <a:cs typeface="Segoe UI"/>
              </a:rPr>
              <a:t> as well asMgCO</a:t>
            </a:r>
            <a:r>
              <a:rPr lang="en-IN" sz="1600" baseline="-25000" dirty="0">
                <a:solidFill>
                  <a:srgbClr val="000000"/>
                </a:solidFill>
                <a:latin typeface="Segoe UI Symbol"/>
                <a:ea typeface="Times New Roman"/>
                <a:cs typeface="Segoe UI"/>
              </a:rPr>
              <a:t>3, </a:t>
            </a:r>
            <a:r>
              <a:rPr lang="en-IN" sz="1600" dirty="0">
                <a:solidFill>
                  <a:srgbClr val="000000"/>
                </a:solidFill>
                <a:latin typeface="Segoe UI Symbol"/>
                <a:ea typeface="Times New Roman"/>
                <a:cs typeface="Segoe UI"/>
              </a:rPr>
              <a:t>CaCO</a:t>
            </a:r>
            <a:r>
              <a:rPr lang="en-IN" sz="1600" baseline="-25000" dirty="0">
                <a:solidFill>
                  <a:srgbClr val="000000"/>
                </a:solidFill>
                <a:latin typeface="Segoe UI Symbol"/>
                <a:ea typeface="Times New Roman"/>
                <a:cs typeface="Segoe UI"/>
              </a:rPr>
              <a:t>3, </a:t>
            </a:r>
            <a:r>
              <a:rPr lang="en-IN" sz="1600" dirty="0">
                <a:solidFill>
                  <a:srgbClr val="000000"/>
                </a:solidFill>
                <a:latin typeface="Segoe UI Symbol"/>
                <a:ea typeface="Times New Roman"/>
                <a:cs typeface="Segoe UI"/>
              </a:rPr>
              <a:t>Al</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O</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  occur in nature but </a:t>
            </a:r>
            <a:r>
              <a:rPr lang="en-IN" sz="1600" dirty="0" err="1">
                <a:solidFill>
                  <a:srgbClr val="000000"/>
                </a:solidFill>
                <a:latin typeface="Segoe UI Symbol"/>
                <a:ea typeface="Times New Roman"/>
                <a:cs typeface="Segoe UI"/>
              </a:rPr>
              <a:t>MgS</a:t>
            </a:r>
            <a:r>
              <a:rPr lang="en-IN" sz="1600" dirty="0">
                <a:solidFill>
                  <a:srgbClr val="000000"/>
                </a:solidFill>
                <a:latin typeface="Segoe UI Symbol"/>
                <a:ea typeface="Times New Roman"/>
                <a:cs typeface="Segoe UI"/>
              </a:rPr>
              <a:t>, </a:t>
            </a:r>
            <a:r>
              <a:rPr lang="en-IN" sz="1600" dirty="0" err="1">
                <a:solidFill>
                  <a:srgbClr val="000000"/>
                </a:solidFill>
                <a:latin typeface="Segoe UI Symbol"/>
                <a:ea typeface="Times New Roman"/>
                <a:cs typeface="Segoe UI"/>
              </a:rPr>
              <a:t>CaS</a:t>
            </a:r>
            <a:r>
              <a:rPr lang="en-IN" sz="1600" dirty="0">
                <a:solidFill>
                  <a:srgbClr val="000000"/>
                </a:solidFill>
                <a:latin typeface="Segoe UI Symbol"/>
                <a:ea typeface="Times New Roman"/>
                <a:cs typeface="Segoe UI"/>
              </a:rPr>
              <a:t> or Al</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S</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 do not occur.	</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457200" algn="l"/>
              </a:tabLst>
            </a:pPr>
            <a:r>
              <a:rPr lang="en-IN" sz="1600" dirty="0">
                <a:solidFill>
                  <a:srgbClr val="000000"/>
                </a:solidFill>
                <a:latin typeface="Segoe UI Symbol"/>
                <a:ea typeface="Times New Roman"/>
                <a:cs typeface="Segoe UI"/>
              </a:rPr>
              <a:t>	</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b="1" dirty="0" smtClean="0">
                <a:solidFill>
                  <a:srgbClr val="FF0066"/>
                </a:solidFill>
                <a:latin typeface="Segoe UI Symbol"/>
                <a:ea typeface="Times New Roman"/>
                <a:cs typeface="Segoe UI"/>
              </a:rPr>
              <a:t>9. </a:t>
            </a:r>
            <a:r>
              <a:rPr lang="en-IN" sz="1600" b="1" dirty="0" err="1" smtClean="0">
                <a:solidFill>
                  <a:srgbClr val="FF0066"/>
                </a:solidFill>
                <a:latin typeface="Segoe UI Symbol"/>
                <a:ea typeface="Times New Roman"/>
                <a:cs typeface="Segoe UI"/>
              </a:rPr>
              <a:t>Solubilities</a:t>
            </a:r>
            <a:r>
              <a:rPr lang="en-IN" sz="1600" b="1" dirty="0">
                <a:solidFill>
                  <a:srgbClr val="000000"/>
                </a:solidFill>
                <a:latin typeface="Segoe UI Symbol"/>
                <a:ea typeface="Times New Roman"/>
                <a:cs typeface="Segoe UI"/>
              </a:rPr>
              <a:t>: </a:t>
            </a:r>
            <a:endParaRPr lang="en-IN" sz="1600" b="1" dirty="0" smtClean="0">
              <a:solidFill>
                <a:srgbClr val="000000"/>
              </a:solidFill>
              <a:latin typeface="Segoe UI Symbol"/>
              <a:ea typeface="Times New Roman"/>
              <a:cs typeface="Segoe UI"/>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b="1" dirty="0">
                <a:solidFill>
                  <a:srgbClr val="000000"/>
                </a:solidFill>
                <a:latin typeface="Segoe UI Symbol"/>
                <a:ea typeface="Times New Roman"/>
                <a:cs typeface="Segoe UI"/>
              </a:rPr>
              <a:t>	</a:t>
            </a:r>
            <a:r>
              <a:rPr lang="en-IN" sz="1600" dirty="0" smtClean="0">
                <a:solidFill>
                  <a:srgbClr val="000000"/>
                </a:solidFill>
                <a:latin typeface="Segoe UI Symbol"/>
                <a:ea typeface="Times New Roman"/>
                <a:cs typeface="Segoe UI"/>
              </a:rPr>
              <a:t>It</a:t>
            </a:r>
            <a:r>
              <a:rPr lang="en-IN" sz="1600" b="1" dirty="0" smtClean="0">
                <a:solidFill>
                  <a:srgbClr val="000000"/>
                </a:solidFill>
                <a:latin typeface="Segoe UI Symbol"/>
                <a:ea typeface="Times New Roman"/>
                <a:cs typeface="Segoe UI"/>
              </a:rPr>
              <a:t> </a:t>
            </a:r>
            <a:r>
              <a:rPr lang="en-IN" sz="1600" dirty="0">
                <a:solidFill>
                  <a:srgbClr val="000000"/>
                </a:solidFill>
                <a:latin typeface="Segoe UI Symbol"/>
                <a:ea typeface="Times New Roman"/>
                <a:cs typeface="Segoe UI"/>
              </a:rPr>
              <a:t>may be understood from the fact that hard solvents will prefer to dissolve hard solutes and soft solvents dissolve soft solutes e.g. Hg(OH)</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 dissolves in acidified aqueous solvent but </a:t>
            </a:r>
            <a:r>
              <a:rPr lang="en-IN" sz="1600" dirty="0" err="1">
                <a:solidFill>
                  <a:srgbClr val="000000"/>
                </a:solidFill>
                <a:latin typeface="Segoe UI Symbol"/>
                <a:ea typeface="Times New Roman"/>
                <a:cs typeface="Segoe UI"/>
              </a:rPr>
              <a:t>HgS</a:t>
            </a:r>
            <a:r>
              <a:rPr lang="en-IN" sz="1600" dirty="0">
                <a:solidFill>
                  <a:srgbClr val="000000"/>
                </a:solidFill>
                <a:latin typeface="Segoe UI Symbol"/>
                <a:ea typeface="Times New Roman"/>
                <a:cs typeface="Segoe UI"/>
              </a:rPr>
              <a:t> does not.</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b="1" dirty="0" smtClean="0">
                <a:solidFill>
                  <a:srgbClr val="FF0066"/>
                </a:solidFill>
                <a:latin typeface="Segoe UI Symbol"/>
                <a:ea typeface="Times New Roman"/>
                <a:cs typeface="Segoe UI"/>
              </a:rPr>
              <a:t>Some </a:t>
            </a:r>
            <a:r>
              <a:rPr lang="en-IN" sz="1600" b="1" dirty="0">
                <a:solidFill>
                  <a:srgbClr val="FF0066"/>
                </a:solidFill>
                <a:latin typeface="Segoe UI Symbol"/>
                <a:ea typeface="Times New Roman"/>
                <a:cs typeface="Segoe UI"/>
              </a:rPr>
              <a:t>additional illustrations of HSAB concept are </a:t>
            </a:r>
            <a:endParaRPr lang="en-US" sz="1600" dirty="0">
              <a:solidFill>
                <a:srgbClr val="FF0066"/>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	</a:t>
            </a: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i) 	Substitution reactions can be kinetically studied from hardness and softness of species concerned.</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a:t>
            </a:r>
            <a:endParaRPr lang="en-IN" sz="1600" dirty="0" smtClean="0">
              <a:solidFill>
                <a:srgbClr val="000000"/>
              </a:solidFill>
              <a:latin typeface="Segoe UI Symbol"/>
              <a:ea typeface="Times New Roman"/>
              <a:cs typeface="Segoe UI"/>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ii)	</a:t>
            </a:r>
            <a:r>
              <a:rPr lang="en-IN" sz="1600" dirty="0" smtClean="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AgI</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(produced by soft-soft combination) is stable and exists while [AgF</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a:t>
            </a:r>
            <a:r>
              <a:rPr lang="en-IN" sz="1600" baseline="30000" dirty="0">
                <a:solidFill>
                  <a:srgbClr val="000000"/>
                </a:solidFill>
                <a:latin typeface="Segoe UI Symbol"/>
                <a:ea typeface="Times New Roman"/>
                <a:cs typeface="Segoe UI"/>
                <a:sym typeface="Symbol"/>
              </a:rPr>
              <a:t></a:t>
            </a:r>
            <a:r>
              <a:rPr lang="en-IN" sz="1600" baseline="30000" dirty="0">
                <a:solidFill>
                  <a:srgbClr val="000000"/>
                </a:solidFill>
                <a:latin typeface="Segoe UI Symbol"/>
                <a:ea typeface="Times New Roman"/>
                <a:cs typeface="Segoe UI"/>
              </a:rPr>
              <a:t> </a:t>
            </a:r>
            <a:r>
              <a:rPr lang="en-IN" sz="1600" dirty="0">
                <a:solidFill>
                  <a:srgbClr val="000000"/>
                </a:solidFill>
                <a:latin typeface="Segoe UI Symbol"/>
                <a:ea typeface="Times New Roman"/>
                <a:cs typeface="Segoe UI"/>
              </a:rPr>
              <a:t>(produced by soft-hard combination) does not exist.</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a:t>
            </a:r>
            <a:endParaRPr lang="en-IN" sz="1600" dirty="0" smtClean="0">
              <a:solidFill>
                <a:srgbClr val="000000"/>
              </a:solidFill>
              <a:latin typeface="Segoe UI Symbol"/>
              <a:ea typeface="Times New Roman"/>
              <a:cs typeface="Segoe UI"/>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iii) 	Ammonia, water, fluoride ion etc. prefer to bind to Be</a:t>
            </a:r>
            <a:r>
              <a:rPr lang="en-IN" sz="1600" baseline="30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 Ti</a:t>
            </a:r>
            <a:r>
              <a:rPr lang="en-IN" sz="1600" baseline="30000" dirty="0">
                <a:solidFill>
                  <a:srgbClr val="000000"/>
                </a:solidFill>
                <a:latin typeface="Segoe UI Symbol"/>
                <a:ea typeface="Times New Roman"/>
                <a:cs typeface="Segoe UI"/>
              </a:rPr>
              <a:t>4+</a:t>
            </a:r>
            <a:r>
              <a:rPr lang="en-IN" sz="1600" dirty="0">
                <a:solidFill>
                  <a:srgbClr val="000000"/>
                </a:solidFill>
                <a:latin typeface="Segoe UI Symbol"/>
                <a:ea typeface="Times New Roman"/>
                <a:cs typeface="Segoe UI"/>
              </a:rPr>
              <a:t>,  Co</a:t>
            </a:r>
            <a:r>
              <a:rPr lang="en-IN" sz="1600" baseline="30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 etc. and give very stable complexes.</a:t>
            </a:r>
            <a:endParaRPr lang="en-US" sz="1600" dirty="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a:t>
            </a:r>
            <a:endParaRPr lang="en-IN" sz="1600" dirty="0" smtClean="0">
              <a:solidFill>
                <a:srgbClr val="000000"/>
              </a:solidFill>
              <a:latin typeface="Segoe UI Symbol"/>
              <a:ea typeface="Times New Roman"/>
              <a:cs typeface="Segoe UI"/>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iv)	</a:t>
            </a:r>
            <a:r>
              <a:rPr lang="en-IN" sz="1600" dirty="0" err="1">
                <a:solidFill>
                  <a:srgbClr val="000000"/>
                </a:solidFill>
                <a:latin typeface="Segoe UI Symbol"/>
                <a:ea typeface="Times New Roman"/>
                <a:cs typeface="Segoe UI"/>
              </a:rPr>
              <a:t>Phosphines</a:t>
            </a:r>
            <a:r>
              <a:rPr lang="en-IN" sz="1600" dirty="0">
                <a:solidFill>
                  <a:srgbClr val="000000"/>
                </a:solidFill>
                <a:latin typeface="Segoe UI Symbol"/>
                <a:ea typeface="Times New Roman"/>
                <a:cs typeface="Segoe UI"/>
              </a:rPr>
              <a:t> (R</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P), </a:t>
            </a:r>
            <a:r>
              <a:rPr lang="en-IN" sz="1600" dirty="0" err="1">
                <a:solidFill>
                  <a:srgbClr val="000000"/>
                </a:solidFill>
                <a:latin typeface="Segoe UI Symbol"/>
                <a:ea typeface="Times New Roman"/>
                <a:cs typeface="Segoe UI"/>
              </a:rPr>
              <a:t>thioethers</a:t>
            </a:r>
            <a:r>
              <a:rPr lang="en-IN" sz="1600" dirty="0">
                <a:solidFill>
                  <a:srgbClr val="000000"/>
                </a:solidFill>
                <a:latin typeface="Segoe UI Symbol"/>
                <a:ea typeface="Times New Roman"/>
                <a:cs typeface="Segoe UI"/>
              </a:rPr>
              <a:t> (R</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S) and other species of P and S as donor atoms prefer to bind to Pt</a:t>
            </a:r>
            <a:r>
              <a:rPr lang="en-IN" sz="1600" baseline="30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 Pd</a:t>
            </a:r>
            <a:r>
              <a:rPr lang="en-IN" sz="1600" baseline="30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 Hg</a:t>
            </a:r>
            <a:r>
              <a:rPr lang="en-IN" sz="1600" baseline="30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 etc.</a:t>
            </a:r>
            <a:endParaRPr lang="en-US" sz="16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Referring to Table 1.1 all such cases may by easily tackled by soft hard - hard soft - soft or hard soft combinations relating to the Pearson rule.</a:t>
            </a:r>
            <a:endParaRPr lang="en-US" sz="1600" dirty="0">
              <a:solidFill>
                <a:srgbClr val="000000"/>
              </a:solidFill>
              <a:latin typeface="Segoe UI"/>
              <a:ea typeface="Times New Roman"/>
              <a:cs typeface="Times New Roman"/>
            </a:endParaRPr>
          </a:p>
          <a:p>
            <a:r>
              <a:rPr lang="en-IN" sz="1600" dirty="0">
                <a:solidFill>
                  <a:srgbClr val="000000"/>
                </a:solidFill>
                <a:latin typeface="Segoe UI Symbol"/>
                <a:ea typeface="Times New Roman"/>
                <a:cs typeface="Segoe UI"/>
              </a:rPr>
              <a:t>	For soft acids : </a:t>
            </a:r>
            <a:r>
              <a:rPr lang="en-IN" sz="1600" dirty="0" err="1">
                <a:solidFill>
                  <a:srgbClr val="000000"/>
                </a:solidFill>
                <a:latin typeface="Segoe UI Symbol"/>
                <a:ea typeface="Times New Roman"/>
                <a:cs typeface="Segoe UI"/>
              </a:rPr>
              <a:t>K</a:t>
            </a:r>
            <a:r>
              <a:rPr lang="en-IN" sz="1600" baseline="-25000" dirty="0" err="1">
                <a:solidFill>
                  <a:srgbClr val="000000"/>
                </a:solidFill>
                <a:latin typeface="Segoe UI Symbol"/>
                <a:ea typeface="Times New Roman"/>
                <a:cs typeface="Segoe UI"/>
              </a:rPr>
              <a:t>f</a:t>
            </a:r>
            <a:r>
              <a:rPr lang="en-IN" sz="1600" dirty="0">
                <a:solidFill>
                  <a:srgbClr val="000000"/>
                </a:solidFill>
                <a:latin typeface="Segoe UI Symbol"/>
                <a:ea typeface="Times New Roman"/>
                <a:cs typeface="Segoe UI"/>
              </a:rPr>
              <a:t> </a:t>
            </a:r>
            <a:r>
              <a:rPr lang="en-IN" sz="16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F</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&lt;&lt; </a:t>
            </a:r>
            <a:r>
              <a:rPr lang="en-IN" sz="1600" dirty="0" err="1">
                <a:solidFill>
                  <a:srgbClr val="000000"/>
                </a:solidFill>
                <a:latin typeface="Segoe UI Symbol"/>
                <a:ea typeface="Times New Roman"/>
                <a:cs typeface="Segoe UI"/>
              </a:rPr>
              <a:t>Cl</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&lt; Br</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&lt;  I</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R</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O &lt;&lt; R</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S, R</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N &lt;&lt; R</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P</a:t>
            </a:r>
            <a:endParaRPr lang="en-US" sz="1600" dirty="0"/>
          </a:p>
        </p:txBody>
      </p:sp>
    </p:spTree>
    <p:extLst>
      <p:ext uri="{BB962C8B-B14F-4D97-AF65-F5344CB8AC3E}">
        <p14:creationId xmlns:p14="http://schemas.microsoft.com/office/powerpoint/2010/main" val="2215705700"/>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43" y="1066800"/>
            <a:ext cx="8382000" cy="5119350"/>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16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Hard and soft classification is useful concept, no doubt but it has some tricky limitations as pointed out below</a:t>
            </a:r>
            <a:r>
              <a:rPr lang="en-IN" sz="1600" dirty="0" smtClean="0">
                <a:solidFill>
                  <a:srgbClr val="000000"/>
                </a:solidFill>
                <a:latin typeface="Segoe UI Symbol"/>
                <a:ea typeface="Times New Roman"/>
                <a:cs typeface="Segoe UI"/>
              </a:rPr>
              <a:t>.</a:t>
            </a: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1600" dirty="0">
              <a:solidFill>
                <a:srgbClr val="000000"/>
              </a:solidFill>
              <a:latin typeface="Segoe UI"/>
              <a:ea typeface="Times New Roman"/>
              <a:cs typeface="Times New Roman"/>
            </a:endParaRPr>
          </a:p>
          <a:p>
            <a:pPr marL="342900" indent="-342900" algn="just">
              <a:lnSpc>
                <a:spcPts val="1400"/>
              </a:lnSpc>
              <a:spcBef>
                <a:spcPts val="100"/>
              </a:spcBef>
              <a:spcAft>
                <a:spcPts val="100"/>
              </a:spcAft>
              <a:buAutoNum type="arabicPeriod"/>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The </a:t>
            </a:r>
            <a:r>
              <a:rPr lang="en-IN" sz="1600" dirty="0">
                <a:solidFill>
                  <a:srgbClr val="000000"/>
                </a:solidFill>
                <a:latin typeface="Segoe UI Symbol"/>
                <a:ea typeface="Times New Roman"/>
                <a:cs typeface="Segoe UI"/>
              </a:rPr>
              <a:t>prime limitation of the HSAB concept is that it is widely general and has no any direct quantitative scale of acid-base strength</a:t>
            </a:r>
            <a:r>
              <a:rPr lang="en-IN" sz="1600" dirty="0" smtClean="0">
                <a:solidFill>
                  <a:srgbClr val="000000"/>
                </a:solidFill>
                <a:latin typeface="Segoe UI Symbol"/>
                <a:ea typeface="Times New Roman"/>
                <a:cs typeface="Segoe UI"/>
              </a:rPr>
              <a:t>.</a:t>
            </a:r>
          </a:p>
          <a:p>
            <a:pPr marL="342900" indent="-342900" algn="just">
              <a:lnSpc>
                <a:spcPts val="1400"/>
              </a:lnSpc>
              <a:spcBef>
                <a:spcPts val="100"/>
              </a:spcBef>
              <a:spcAft>
                <a:spcPts val="100"/>
              </a:spcAft>
              <a:buAutoNum type="arabicPeriod"/>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1600" dirty="0">
              <a:solidFill>
                <a:srgbClr val="000000"/>
              </a:solidFill>
              <a:latin typeface="Segoe UI"/>
              <a:ea typeface="Times New Roman"/>
              <a:cs typeface="Times New Roman"/>
            </a:endParaRPr>
          </a:p>
          <a:p>
            <a:pPr marL="342900" indent="-342900" algn="just">
              <a:lnSpc>
                <a:spcPts val="1400"/>
              </a:lnSpc>
              <a:spcBef>
                <a:spcPts val="100"/>
              </a:spcBef>
              <a:spcAft>
                <a:spcPts val="100"/>
              </a:spcAft>
              <a:buAutoNum type="arabicPeriod" startAt="2"/>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The </a:t>
            </a:r>
            <a:r>
              <a:rPr lang="en-IN" sz="1600" dirty="0">
                <a:solidFill>
                  <a:srgbClr val="000000"/>
                </a:solidFill>
                <a:latin typeface="Segoe UI Symbol"/>
                <a:ea typeface="Times New Roman"/>
                <a:cs typeface="Segoe UI"/>
              </a:rPr>
              <a:t>inherent acid-base strengths are not accounted, for example, OH</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and F</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ions are both hard bases whereas OH</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is nearly    1013 times stronger base than F ions. Correlation between hardness and inherent acid base strength is yet to be developed</a:t>
            </a:r>
            <a:r>
              <a:rPr lang="en-IN" sz="1600" dirty="0" smtClean="0">
                <a:solidFill>
                  <a:srgbClr val="000000"/>
                </a:solidFill>
                <a:latin typeface="Segoe UI Symbol"/>
                <a:ea typeface="Times New Roman"/>
                <a:cs typeface="Segoe UI"/>
              </a:rPr>
              <a:t>.</a:t>
            </a:r>
          </a:p>
          <a:p>
            <a:pPr marL="342900" indent="-342900" algn="just">
              <a:lnSpc>
                <a:spcPts val="1400"/>
              </a:lnSpc>
              <a:spcBef>
                <a:spcPts val="100"/>
              </a:spcBef>
              <a:spcAft>
                <a:spcPts val="100"/>
              </a:spcAft>
              <a:buAutoNum type="arabicPeriod" startAt="2"/>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16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smtClean="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	</a:t>
            </a:r>
            <a:r>
              <a:rPr lang="en-IN" sz="1600" dirty="0" smtClean="0">
                <a:solidFill>
                  <a:srgbClr val="000000"/>
                </a:solidFill>
                <a:latin typeface="Segoe UI Symbol"/>
                <a:ea typeface="Times New Roman"/>
                <a:cs typeface="Segoe UI"/>
              </a:rPr>
              <a:t>Interpretation </a:t>
            </a:r>
            <a:r>
              <a:rPr lang="en-IN" sz="1600" dirty="0">
                <a:solidFill>
                  <a:srgbClr val="000000"/>
                </a:solidFill>
                <a:latin typeface="Segoe UI Symbol"/>
                <a:ea typeface="Times New Roman"/>
                <a:cs typeface="Segoe UI"/>
              </a:rPr>
              <a:t>of different reactions by splitting the participants into acid base fragment is quite arbitrary to some extent. The reaction between ethanol and acetic acid may be interpreted for etherification in two ways :</a:t>
            </a:r>
            <a:endParaRPr lang="en-US" sz="16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Break I :	 CH</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COO</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H</a:t>
            </a:r>
            <a:r>
              <a:rPr lang="en-IN" sz="1600" baseline="30000" dirty="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 + C</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H</a:t>
            </a:r>
            <a:r>
              <a:rPr lang="en-IN" sz="1600" baseline="-25000" dirty="0">
                <a:solidFill>
                  <a:srgbClr val="000000"/>
                </a:solidFill>
                <a:latin typeface="Segoe UI Symbol"/>
                <a:ea typeface="Times New Roman"/>
                <a:cs typeface="Segoe UI"/>
              </a:rPr>
              <a:t>5</a:t>
            </a:r>
            <a:r>
              <a:rPr lang="en-IN" sz="1600" dirty="0">
                <a:solidFill>
                  <a:srgbClr val="000000"/>
                </a:solidFill>
                <a:latin typeface="Segoe UI Symbol"/>
                <a:ea typeface="Times New Roman"/>
                <a:cs typeface="Segoe UI"/>
              </a:rPr>
              <a:t>OH</a:t>
            </a:r>
            <a:r>
              <a:rPr lang="en-IN" sz="1600" baseline="30000" dirty="0">
                <a:solidFill>
                  <a:srgbClr val="000000"/>
                </a:solidFill>
                <a:latin typeface="Segoe UI Symbol"/>
                <a:ea typeface="Times New Roman"/>
                <a:cs typeface="Segoe UI"/>
                <a:sym typeface="Symbol"/>
              </a:rPr>
              <a:t></a:t>
            </a:r>
            <a:endParaRPr lang="en-US" sz="16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Break II : CH</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CO</a:t>
            </a:r>
            <a:r>
              <a:rPr lang="en-IN" sz="1600" baseline="30000" dirty="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 OH</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 C</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H</a:t>
            </a:r>
            <a:r>
              <a:rPr lang="en-IN" sz="1600" baseline="-25000" dirty="0">
                <a:solidFill>
                  <a:srgbClr val="000000"/>
                </a:solidFill>
                <a:latin typeface="Segoe UI Symbol"/>
                <a:ea typeface="Times New Roman"/>
                <a:cs typeface="Segoe UI"/>
              </a:rPr>
              <a:t>5</a:t>
            </a:r>
            <a:r>
              <a:rPr lang="en-IN" sz="1600" dirty="0">
                <a:solidFill>
                  <a:srgbClr val="000000"/>
                </a:solidFill>
                <a:latin typeface="Segoe UI Symbol"/>
                <a:ea typeface="Times New Roman"/>
                <a:cs typeface="Segoe UI"/>
              </a:rPr>
              <a:t>OH</a:t>
            </a:r>
            <a:r>
              <a:rPr lang="en-IN" sz="1600" baseline="30000" dirty="0">
                <a:solidFill>
                  <a:srgbClr val="000000"/>
                </a:solidFill>
                <a:latin typeface="Segoe UI Symbol"/>
                <a:ea typeface="Times New Roman"/>
                <a:cs typeface="Segoe UI"/>
              </a:rPr>
              <a:t>+</a:t>
            </a:r>
            <a:endParaRPr lang="en-US" sz="16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	The hard-hard combination of H</a:t>
            </a:r>
            <a:r>
              <a:rPr lang="en-IN" sz="1600" baseline="30000" dirty="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 with OH</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for both is justifiable. But there is nothing to exclude the break (I) on the basis of hard - soft interactions between CH</a:t>
            </a:r>
            <a:r>
              <a:rPr lang="en-IN" sz="1600" baseline="-25000" dirty="0">
                <a:solidFill>
                  <a:srgbClr val="000000"/>
                </a:solidFill>
                <a:latin typeface="Segoe UI Symbol"/>
                <a:ea typeface="Times New Roman"/>
                <a:cs typeface="Segoe UI"/>
              </a:rPr>
              <a:t>3</a:t>
            </a:r>
            <a:r>
              <a:rPr lang="en-IN" sz="1600" dirty="0">
                <a:solidFill>
                  <a:srgbClr val="000000"/>
                </a:solidFill>
                <a:latin typeface="Segoe UI Symbol"/>
                <a:ea typeface="Times New Roman"/>
                <a:cs typeface="Segoe UI"/>
              </a:rPr>
              <a:t>COO</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and C</a:t>
            </a:r>
            <a:r>
              <a:rPr lang="en-IN" sz="1600" baseline="-25000" dirty="0">
                <a:solidFill>
                  <a:srgbClr val="000000"/>
                </a:solidFill>
                <a:latin typeface="Segoe UI Symbol"/>
                <a:ea typeface="Times New Roman"/>
                <a:cs typeface="Segoe UI"/>
              </a:rPr>
              <a:t>2</a:t>
            </a:r>
            <a:r>
              <a:rPr lang="en-IN" sz="1600" dirty="0">
                <a:solidFill>
                  <a:srgbClr val="000000"/>
                </a:solidFill>
                <a:latin typeface="Segoe UI Symbol"/>
                <a:ea typeface="Times New Roman"/>
                <a:cs typeface="Segoe UI"/>
              </a:rPr>
              <a:t>H</a:t>
            </a:r>
            <a:r>
              <a:rPr lang="en-IN" sz="1600" baseline="-25000" dirty="0">
                <a:solidFill>
                  <a:srgbClr val="000000"/>
                </a:solidFill>
                <a:latin typeface="Segoe UI Symbol"/>
                <a:ea typeface="Times New Roman"/>
                <a:cs typeface="Segoe UI"/>
              </a:rPr>
              <a:t>5</a:t>
            </a:r>
            <a:r>
              <a:rPr lang="en-IN" sz="1600" baseline="30000" dirty="0" smtClean="0">
                <a:solidFill>
                  <a:srgbClr val="000000"/>
                </a:solidFill>
                <a:latin typeface="Segoe UI Symbol"/>
                <a:ea typeface="Times New Roman"/>
                <a:cs typeface="Segoe UI"/>
              </a:rPr>
              <a:t>+</a:t>
            </a:r>
            <a:r>
              <a:rPr lang="en-IN" sz="1600" dirty="0" smtClean="0">
                <a:solidFill>
                  <a:srgbClr val="000000"/>
                </a:solidFill>
                <a:latin typeface="Segoe UI Symbol"/>
                <a:ea typeface="Times New Roman"/>
                <a:cs typeface="Segoe UI"/>
              </a:rPr>
              <a:t>.</a:t>
            </a: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endParaRPr lang="en-US" sz="1600" dirty="0">
              <a:solidFill>
                <a:srgbClr val="000000"/>
              </a:solidFill>
              <a:latin typeface="Segoe UI"/>
              <a:ea typeface="Times New Roman"/>
              <a:cs typeface="Times New Roman"/>
            </a:endParaRPr>
          </a:p>
          <a:p>
            <a:pPr algn="just">
              <a:lnSpc>
                <a:spcPts val="1400"/>
              </a:lnSpc>
              <a:spcBef>
                <a:spcPts val="100"/>
              </a:spcBef>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4. This theory fails to determine the relative strengths of acids and bases.</a:t>
            </a:r>
            <a:endParaRPr lang="en-US" sz="1600" dirty="0">
              <a:solidFill>
                <a:srgbClr val="000000"/>
              </a:solidFill>
              <a:latin typeface="Segoe UI"/>
              <a:ea typeface="Times New Roman"/>
              <a:cs typeface="Times New Roman"/>
            </a:endParaRPr>
          </a:p>
          <a:p>
            <a:pPr algn="ctr">
              <a:lnSpc>
                <a:spcPts val="1400"/>
              </a:lnSpc>
              <a:spcBef>
                <a:spcPts val="100"/>
              </a:spcBef>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e.g. CH</a:t>
            </a:r>
            <a:r>
              <a:rPr lang="en-IN" sz="1600" baseline="-25000" dirty="0">
                <a:solidFill>
                  <a:srgbClr val="000000"/>
                </a:solidFill>
                <a:latin typeface="Segoe UI Symbol"/>
                <a:ea typeface="Times New Roman"/>
                <a:cs typeface="Segoe UI"/>
              </a:rPr>
              <a:t>3 (g)</a:t>
            </a:r>
            <a:r>
              <a:rPr lang="en-IN" sz="1600" dirty="0">
                <a:solidFill>
                  <a:srgbClr val="000000"/>
                </a:solidFill>
                <a:latin typeface="Segoe UI Symbol"/>
                <a:ea typeface="Times New Roman"/>
                <a:cs typeface="Segoe UI"/>
              </a:rPr>
              <a:t> + H</a:t>
            </a:r>
            <a:r>
              <a:rPr lang="en-IN" sz="1600" baseline="-25000" dirty="0">
                <a:solidFill>
                  <a:srgbClr val="000000"/>
                </a:solidFill>
                <a:latin typeface="Segoe UI Symbol"/>
                <a:ea typeface="Times New Roman"/>
                <a:cs typeface="Segoe UI"/>
              </a:rPr>
              <a:t>2 (g)</a:t>
            </a:r>
            <a:r>
              <a:rPr lang="en-IN" sz="1600" dirty="0">
                <a:solidFill>
                  <a:srgbClr val="000000"/>
                </a:solidFill>
                <a:latin typeface="Segoe UI Symbol"/>
                <a:ea typeface="Times New Roman"/>
                <a:cs typeface="Segoe UI"/>
              </a:rPr>
              <a:t> </a:t>
            </a:r>
            <a:r>
              <a:rPr lang="en-IN" sz="16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CH</a:t>
            </a:r>
            <a:r>
              <a:rPr lang="en-IN" sz="1600" baseline="-25000" dirty="0">
                <a:solidFill>
                  <a:srgbClr val="000000"/>
                </a:solidFill>
                <a:latin typeface="Segoe UI Symbol"/>
                <a:ea typeface="Times New Roman"/>
                <a:cs typeface="Segoe UI"/>
              </a:rPr>
              <a:t>4 (g)</a:t>
            </a:r>
            <a:r>
              <a:rPr lang="en-IN" sz="1600" dirty="0">
                <a:solidFill>
                  <a:srgbClr val="000000"/>
                </a:solidFill>
                <a:latin typeface="Segoe UI Symbol"/>
                <a:ea typeface="Times New Roman"/>
                <a:cs typeface="Segoe UI"/>
              </a:rPr>
              <a:t> + H</a:t>
            </a:r>
            <a:endParaRPr lang="en-US" sz="1600" dirty="0">
              <a:solidFill>
                <a:srgbClr val="000000"/>
              </a:solidFill>
              <a:latin typeface="Segoe UI"/>
              <a:ea typeface="Times New Roman"/>
              <a:cs typeface="Times New Roman"/>
            </a:endParaRPr>
          </a:p>
          <a:p>
            <a:pPr algn="just">
              <a:lnSpc>
                <a:spcPts val="1400"/>
              </a:lnSpc>
              <a:spcBef>
                <a:spcPts val="100"/>
              </a:spcBef>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This reaction must be favoured in view of soft-soft combination between CH and H</a:t>
            </a:r>
            <a:r>
              <a:rPr lang="en-IN" sz="1600" baseline="30000" dirty="0">
                <a:solidFill>
                  <a:srgbClr val="000000"/>
                </a:solidFill>
                <a:latin typeface="Segoe UI Symbol"/>
                <a:ea typeface="Times New Roman"/>
                <a:cs typeface="Segoe UI"/>
                <a:sym typeface="Symbol"/>
              </a:rPr>
              <a:t></a:t>
            </a:r>
            <a:r>
              <a:rPr lang="en-IN" sz="1600" dirty="0">
                <a:solidFill>
                  <a:srgbClr val="000000"/>
                </a:solidFill>
                <a:latin typeface="Segoe UI Symbol"/>
                <a:ea typeface="Times New Roman"/>
                <a:cs typeface="Segoe UI"/>
              </a:rPr>
              <a:t>. But in actual practice the combination is endothermic by about +360 kJ moI</a:t>
            </a:r>
            <a:r>
              <a:rPr lang="en-IN" sz="1600" baseline="30000" dirty="0">
                <a:solidFill>
                  <a:srgbClr val="000000"/>
                </a:solidFill>
                <a:latin typeface="Segoe UI Symbol"/>
                <a:ea typeface="Times New Roman"/>
                <a:cs typeface="Segoe UI"/>
                <a:sym typeface="Symbol"/>
              </a:rPr>
              <a:t></a:t>
            </a:r>
            <a:r>
              <a:rPr lang="en-IN" sz="1600" baseline="30000" dirty="0">
                <a:solidFill>
                  <a:srgbClr val="000000"/>
                </a:solidFill>
                <a:latin typeface="Segoe UI Symbol"/>
                <a:ea typeface="Times New Roman"/>
                <a:cs typeface="Segoe UI"/>
              </a:rPr>
              <a:t>1</a:t>
            </a:r>
            <a:r>
              <a:rPr lang="en-IN" sz="1600" dirty="0">
                <a:solidFill>
                  <a:srgbClr val="000000"/>
                </a:solidFill>
                <a:latin typeface="Segoe UI Symbol"/>
                <a:ea typeface="Times New Roman"/>
                <a:cs typeface="Segoe UI"/>
              </a:rPr>
              <a:t>. This unfavourable entropy change does not allow the reaction to proceed.</a:t>
            </a:r>
            <a:endParaRPr lang="en-US" sz="16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600" dirty="0">
                <a:solidFill>
                  <a:srgbClr val="000000"/>
                </a:solidFill>
                <a:latin typeface="Segoe UI Symbol"/>
                <a:ea typeface="Times New Roman"/>
                <a:cs typeface="Segoe UI"/>
              </a:rPr>
              <a:t>(In favour of reaction the explanation may be given in terms of greater acidity of proton H</a:t>
            </a:r>
            <a:r>
              <a:rPr lang="en-IN" sz="1600" baseline="30000" dirty="0">
                <a:solidFill>
                  <a:srgbClr val="000000"/>
                </a:solidFill>
                <a:latin typeface="Segoe UI Symbol"/>
                <a:ea typeface="Times New Roman"/>
                <a:cs typeface="Segoe UI"/>
              </a:rPr>
              <a:t>+</a:t>
            </a:r>
            <a:r>
              <a:rPr lang="en-IN" sz="1600" dirty="0">
                <a:solidFill>
                  <a:srgbClr val="000000"/>
                </a:solidFill>
                <a:latin typeface="Segoe UI Symbol"/>
                <a:ea typeface="Times New Roman"/>
                <a:cs typeface="Segoe UI"/>
              </a:rPr>
              <a:t> relative to CH </a:t>
            </a:r>
            <a:r>
              <a:rPr lang="en-IN" sz="1600" dirty="0" err="1">
                <a:solidFill>
                  <a:srgbClr val="000000"/>
                </a:solidFill>
                <a:latin typeface="Segoe UI Symbol"/>
                <a:ea typeface="Times New Roman"/>
                <a:cs typeface="Segoe UI"/>
              </a:rPr>
              <a:t>cation</a:t>
            </a:r>
            <a:r>
              <a:rPr lang="en-IN" sz="1600" dirty="0">
                <a:solidFill>
                  <a:srgbClr val="000000"/>
                </a:solidFill>
                <a:latin typeface="Segoe UI Symbol"/>
                <a:ea typeface="Times New Roman"/>
                <a:cs typeface="Segoe UI"/>
              </a:rPr>
              <a:t>.)</a:t>
            </a:r>
            <a:endParaRPr lang="en-US" sz="1600" dirty="0">
              <a:solidFill>
                <a:srgbClr val="000000"/>
              </a:solidFill>
              <a:effectLst/>
              <a:latin typeface="Segoe UI"/>
              <a:ea typeface="Times New Roman"/>
              <a:cs typeface="Times New Roman"/>
            </a:endParaRPr>
          </a:p>
        </p:txBody>
      </p:sp>
      <p:sp>
        <p:nvSpPr>
          <p:cNvPr id="3" name="Rectangle 2"/>
          <p:cNvSpPr/>
          <p:nvPr/>
        </p:nvSpPr>
        <p:spPr>
          <a:xfrm>
            <a:off x="2019300" y="609599"/>
            <a:ext cx="5410200" cy="279244"/>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b="1" dirty="0">
                <a:solidFill>
                  <a:srgbClr val="FF0000"/>
                </a:solidFill>
                <a:latin typeface="Segoe UI Symbol"/>
                <a:ea typeface="Times New Roman"/>
                <a:cs typeface="Segoe UI"/>
              </a:rPr>
              <a:t>1.2.5 Limitations of HSAB Concept / Principle </a:t>
            </a:r>
            <a:endParaRPr lang="en-US" dirty="0">
              <a:solidFill>
                <a:srgbClr val="FF0000"/>
              </a:solidFill>
              <a:effectLst/>
              <a:latin typeface="Segoe UI"/>
              <a:ea typeface="Times New Roman"/>
              <a:cs typeface="Times New Roman"/>
            </a:endParaRPr>
          </a:p>
        </p:txBody>
      </p:sp>
    </p:spTree>
    <p:extLst>
      <p:ext uri="{BB962C8B-B14F-4D97-AF65-F5344CB8AC3E}">
        <p14:creationId xmlns:p14="http://schemas.microsoft.com/office/powerpoint/2010/main" val="8424458"/>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81000"/>
            <a:ext cx="6248400" cy="507831"/>
          </a:xfrm>
          <a:prstGeom prst="rect">
            <a:avLst/>
          </a:prstGeom>
        </p:spPr>
        <p:txBody>
          <a:bodyPr wrap="square">
            <a:spAutoFit/>
          </a:bodyPr>
          <a:lstStyle/>
          <a:p>
            <a:pPr>
              <a:lnSpc>
                <a:spcPct val="150000"/>
              </a:lnSpc>
            </a:pPr>
            <a:r>
              <a:rPr lang="en-US" b="1" dirty="0">
                <a:solidFill>
                  <a:srgbClr val="FF0066"/>
                </a:solidFill>
                <a:latin typeface="Segoe UI Symbol"/>
                <a:ea typeface="Times New Roman"/>
                <a:cs typeface="Times New Roman"/>
              </a:rPr>
              <a:t>1.3.1 Introduction, definition and characteristics of solvents</a:t>
            </a:r>
            <a:r>
              <a:rPr lang="en-US" b="1" dirty="0">
                <a:solidFill>
                  <a:srgbClr val="000000"/>
                </a:solidFill>
                <a:latin typeface="Segoe UI Symbol"/>
                <a:ea typeface="Times New Roman"/>
                <a:cs typeface="Times New Roman"/>
              </a:rPr>
              <a:t>.</a:t>
            </a:r>
            <a:endParaRPr lang="en-US" sz="2400" dirty="0">
              <a:solidFill>
                <a:srgbClr val="000000"/>
              </a:solidFill>
              <a:ea typeface="Times New Roman"/>
              <a:cs typeface="Times New Roman"/>
            </a:endParaRPr>
          </a:p>
        </p:txBody>
      </p:sp>
      <p:sp>
        <p:nvSpPr>
          <p:cNvPr id="3" name="Rectangle 2"/>
          <p:cNvSpPr/>
          <p:nvPr/>
        </p:nvSpPr>
        <p:spPr>
          <a:xfrm>
            <a:off x="533400" y="896243"/>
            <a:ext cx="8305800" cy="6324808"/>
          </a:xfrm>
          <a:prstGeom prst="rect">
            <a:avLst/>
          </a:prstGeom>
        </p:spPr>
        <p:txBody>
          <a:bodyPr wrap="square">
            <a:spAutoFit/>
          </a:bodyPr>
          <a:lstStyle/>
          <a:p>
            <a:pPr marL="57150" marR="0" indent="228600" algn="just">
              <a:lnSpc>
                <a:spcPct val="150000"/>
              </a:lnSpc>
              <a:spcBef>
                <a:spcPts val="0"/>
              </a:spcBef>
              <a:spcAft>
                <a:spcPts val="0"/>
              </a:spcAft>
              <a:tabLst>
                <a:tab pos="342900" algn="l"/>
                <a:tab pos="622300" algn="l"/>
                <a:tab pos="914400" algn="l"/>
                <a:tab pos="1714500" algn="r"/>
                <a:tab pos="1828800" algn="l"/>
                <a:tab pos="1993900" algn="l"/>
                <a:tab pos="4114800" algn="r"/>
                <a:tab pos="457200" algn="l"/>
              </a:tabLst>
            </a:pPr>
            <a:r>
              <a:rPr lang="en-IN" dirty="0" smtClean="0">
                <a:solidFill>
                  <a:srgbClr val="FF0000"/>
                </a:solidFill>
                <a:latin typeface="Times New Roman"/>
                <a:ea typeface="Times New Roman"/>
                <a:cs typeface="Times New Roman"/>
              </a:rPr>
              <a:t> </a:t>
            </a:r>
            <a:r>
              <a:rPr lang="en-IN" b="1" dirty="0" smtClean="0">
                <a:solidFill>
                  <a:srgbClr val="FF0000"/>
                </a:solidFill>
                <a:latin typeface="Times New Roman"/>
                <a:ea typeface="Times New Roman"/>
                <a:cs typeface="Times New Roman"/>
              </a:rPr>
              <a:t>Introduction :</a:t>
            </a:r>
          </a:p>
          <a:p>
            <a:pPr marL="57150" marR="0" indent="228600" algn="just">
              <a:lnSpc>
                <a:spcPct val="150000"/>
              </a:lnSpc>
              <a:spcBef>
                <a:spcPts val="0"/>
              </a:spcBef>
              <a:spcAft>
                <a:spcPts val="0"/>
              </a:spcAft>
              <a:tabLst>
                <a:tab pos="342900" algn="l"/>
                <a:tab pos="622300" algn="l"/>
                <a:tab pos="914400" algn="l"/>
                <a:tab pos="1714500" algn="r"/>
                <a:tab pos="1828800" algn="l"/>
                <a:tab pos="1993900" algn="l"/>
                <a:tab pos="4114800" algn="r"/>
                <a:tab pos="457200" algn="l"/>
              </a:tabLst>
            </a:pPr>
            <a:r>
              <a:rPr lang="en-IN" b="1" dirty="0">
                <a:solidFill>
                  <a:srgbClr val="FF0000"/>
                </a:solidFill>
                <a:latin typeface="Times New Roman"/>
                <a:ea typeface="Times New Roman"/>
                <a:cs typeface="Times New Roman"/>
              </a:rPr>
              <a:t>	</a:t>
            </a:r>
            <a:r>
              <a:rPr lang="en-IN" b="1" dirty="0" smtClean="0">
                <a:solidFill>
                  <a:srgbClr val="FF0000"/>
                </a:solidFill>
                <a:latin typeface="Times New Roman"/>
                <a:ea typeface="Times New Roman"/>
                <a:cs typeface="Times New Roman"/>
              </a:rPr>
              <a:t>		 </a:t>
            </a:r>
            <a:r>
              <a:rPr lang="en-IN" dirty="0" smtClean="0">
                <a:solidFill>
                  <a:srgbClr val="000000"/>
                </a:solidFill>
                <a:latin typeface="Times New Roman"/>
                <a:ea typeface="Times New Roman"/>
                <a:cs typeface="Times New Roman"/>
              </a:rPr>
              <a:t>No </a:t>
            </a:r>
            <a:r>
              <a:rPr lang="en-IN" dirty="0">
                <a:solidFill>
                  <a:srgbClr val="000000"/>
                </a:solidFill>
                <a:latin typeface="Times New Roman"/>
                <a:ea typeface="Times New Roman"/>
                <a:cs typeface="Times New Roman"/>
              </a:rPr>
              <a:t>other solvent displays so wide range in physical and chemical properties and hence water occupies an exceptional position among various solvent media. These features have made water a </a:t>
            </a:r>
            <a:r>
              <a:rPr lang="en-IN" i="1" dirty="0">
                <a:solidFill>
                  <a:srgbClr val="000000"/>
                </a:solidFill>
                <a:latin typeface="Times New Roman"/>
                <a:ea typeface="Times New Roman"/>
                <a:cs typeface="Times New Roman"/>
              </a:rPr>
              <a:t>“</a:t>
            </a:r>
            <a:r>
              <a:rPr lang="en-IN" i="1" dirty="0">
                <a:solidFill>
                  <a:schemeClr val="tx2">
                    <a:lumMod val="50000"/>
                  </a:schemeClr>
                </a:solidFill>
                <a:latin typeface="Times New Roman"/>
                <a:ea typeface="Times New Roman"/>
                <a:cs typeface="Times New Roman"/>
              </a:rPr>
              <a:t>Universal Solvent.”</a:t>
            </a:r>
            <a:endParaRPr lang="en-US" dirty="0">
              <a:solidFill>
                <a:schemeClr val="tx2">
                  <a:lumMod val="50000"/>
                </a:schemeClr>
              </a:solidFill>
              <a:latin typeface="Segoe UI"/>
              <a:ea typeface="Times New Roman"/>
              <a:cs typeface="Times New Roman"/>
            </a:endParaRPr>
          </a:p>
          <a:p>
            <a:pPr marL="57150" marR="0" indent="228600" algn="just">
              <a:lnSpc>
                <a:spcPct val="150000"/>
              </a:lnSpc>
              <a:spcBef>
                <a:spcPts val="0"/>
              </a:spcBef>
              <a:spcAft>
                <a:spcPts val="0"/>
              </a:spcAft>
              <a:tabLst>
                <a:tab pos="342900" algn="l"/>
                <a:tab pos="622300" algn="l"/>
                <a:tab pos="914400" algn="l"/>
                <a:tab pos="1714500" algn="r"/>
                <a:tab pos="1828800" algn="l"/>
                <a:tab pos="1993900" algn="l"/>
                <a:tab pos="4114800" algn="r"/>
                <a:tab pos="457200" algn="l"/>
              </a:tabLst>
            </a:pPr>
            <a:r>
              <a:rPr lang="en-US" dirty="0" smtClean="0">
                <a:solidFill>
                  <a:srgbClr val="000000"/>
                </a:solidFill>
                <a:latin typeface="Times New Roman"/>
                <a:ea typeface="Times New Roman"/>
                <a:cs typeface="Times New Roman"/>
              </a:rPr>
              <a:t>			The </a:t>
            </a:r>
            <a:r>
              <a:rPr lang="en-US" dirty="0">
                <a:solidFill>
                  <a:srgbClr val="000000"/>
                </a:solidFill>
                <a:latin typeface="Times New Roman"/>
                <a:ea typeface="Times New Roman"/>
                <a:cs typeface="Times New Roman"/>
              </a:rPr>
              <a:t>majority of chemical reactions are carried out in a sol­vent. Solvent is a substance in which other substances can be dissolved. Many measurements of properties are also carried out in a solvent. Water is the most widely used solvent and it will continue to be. Thus, water is the universal solvent. However, water is not only the solvent for inorganic reactions. </a:t>
            </a:r>
            <a:endParaRPr lang="en-US" dirty="0" smtClean="0">
              <a:solidFill>
                <a:srgbClr val="000000"/>
              </a:solidFill>
              <a:latin typeface="Times New Roman"/>
              <a:ea typeface="Times New Roman"/>
              <a:cs typeface="Times New Roman"/>
            </a:endParaRPr>
          </a:p>
          <a:p>
            <a:pPr marL="57150" marR="0" indent="228600" algn="just">
              <a:lnSpc>
                <a:spcPct val="150000"/>
              </a:lnSpc>
              <a:spcBef>
                <a:spcPts val="0"/>
              </a:spcBef>
              <a:spcAft>
                <a:spcPts val="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Times New Roman"/>
                <a:ea typeface="Times New Roman"/>
                <a:cs typeface="Times New Roman"/>
              </a:rPr>
              <a:t>	</a:t>
            </a:r>
            <a:r>
              <a:rPr lang="en-US" dirty="0" smtClean="0">
                <a:solidFill>
                  <a:srgbClr val="000000"/>
                </a:solidFill>
                <a:latin typeface="Times New Roman"/>
                <a:ea typeface="Times New Roman"/>
                <a:cs typeface="Times New Roman"/>
              </a:rPr>
              <a:t>		Many </a:t>
            </a:r>
            <a:r>
              <a:rPr lang="en-US" dirty="0">
                <a:solidFill>
                  <a:srgbClr val="000000"/>
                </a:solidFill>
                <a:latin typeface="Times New Roman"/>
                <a:ea typeface="Times New Roman"/>
                <a:cs typeface="Times New Roman"/>
              </a:rPr>
              <a:t>other solvents have been tried and found useful. These include liquid ammonia, liquid </a:t>
            </a:r>
            <a:r>
              <a:rPr lang="en-US" dirty="0" err="1">
                <a:solidFill>
                  <a:srgbClr val="000000"/>
                </a:solidFill>
                <a:latin typeface="Times New Roman"/>
                <a:ea typeface="Times New Roman"/>
                <a:cs typeface="Times New Roman"/>
              </a:rPr>
              <a:t>sulphur</a:t>
            </a:r>
            <a:r>
              <a:rPr lang="en-US" dirty="0">
                <a:solidFill>
                  <a:srgbClr val="000000"/>
                </a:solidFill>
                <a:latin typeface="Times New Roman"/>
                <a:ea typeface="Times New Roman"/>
                <a:cs typeface="Times New Roman"/>
              </a:rPr>
              <a:t> dioxide, acetic acid, ethyl alcohol, diethyl ether, hydrogen </a:t>
            </a:r>
            <a:r>
              <a:rPr lang="en-US" dirty="0" err="1">
                <a:solidFill>
                  <a:srgbClr val="000000"/>
                </a:solidFill>
                <a:latin typeface="Times New Roman"/>
                <a:ea typeface="Times New Roman"/>
                <a:cs typeface="Times New Roman"/>
              </a:rPr>
              <a:t>sulphide</a:t>
            </a:r>
            <a:r>
              <a:rPr lang="en-US" dirty="0">
                <a:solidFill>
                  <a:srgbClr val="000000"/>
                </a:solidFill>
                <a:latin typeface="Times New Roman"/>
                <a:ea typeface="Times New Roman"/>
                <a:cs typeface="Times New Roman"/>
              </a:rPr>
              <a:t> etc. A few of them and concepts that influence the choice of the solvent are discussed here. Thus, solvent plays an important role in chemical reactions that are carried out in it. The usefulness of a solvent depends upon its physical and chemical properties.</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791412152"/>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20064"/>
            <a:ext cx="8763000" cy="1729191"/>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2400" b="1" dirty="0" smtClean="0">
                <a:solidFill>
                  <a:srgbClr val="000000"/>
                </a:solidFill>
                <a:latin typeface="Segoe UI"/>
                <a:ea typeface="Calibri"/>
                <a:cs typeface="Segoe UI"/>
              </a:rPr>
              <a:t>                                </a:t>
            </a:r>
            <a:r>
              <a:rPr lang="en-US" sz="2400" b="1" dirty="0" smtClean="0">
                <a:solidFill>
                  <a:srgbClr val="7030A0"/>
                </a:solidFill>
                <a:latin typeface="Segoe UI"/>
                <a:ea typeface="Calibri"/>
                <a:cs typeface="Segoe UI"/>
              </a:rPr>
              <a:t>INTRODUCTION</a:t>
            </a:r>
            <a:endParaRPr lang="en-US" dirty="0">
              <a:solidFill>
                <a:srgbClr val="7030A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IN" b="1" dirty="0">
                <a:solidFill>
                  <a:srgbClr val="FF0066"/>
                </a:solidFill>
                <a:latin typeface="Segoe UI Symbol"/>
                <a:ea typeface="Times New Roman"/>
                <a:cs typeface="Times New Roman"/>
              </a:rPr>
              <a:t>1.1 Introduction to theories of Acids and Bases-Arrhenius concept, </a:t>
            </a:r>
            <a:r>
              <a:rPr lang="en-IN" b="1" dirty="0" err="1">
                <a:solidFill>
                  <a:srgbClr val="FF0066"/>
                </a:solidFill>
                <a:latin typeface="Segoe UI Symbol"/>
                <a:ea typeface="Times New Roman"/>
                <a:cs typeface="Times New Roman"/>
              </a:rPr>
              <a:t>Bronsted</a:t>
            </a:r>
            <a:r>
              <a:rPr lang="en-IN" b="1" dirty="0">
                <a:solidFill>
                  <a:srgbClr val="FF0066"/>
                </a:solidFill>
                <a:latin typeface="Segoe UI Symbol"/>
                <a:ea typeface="Times New Roman"/>
                <a:cs typeface="Times New Roman"/>
              </a:rPr>
              <a:t>-Lowry concept, Lewis Concept, Lux-Flood Concept</a:t>
            </a:r>
            <a:endParaRPr lang="en-US" dirty="0">
              <a:solidFill>
                <a:srgbClr val="FF0066"/>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0070C0"/>
                </a:solidFill>
                <a:latin typeface="Segoe UI"/>
                <a:ea typeface="Calibri"/>
                <a:cs typeface="Segoe UI"/>
              </a:rPr>
              <a:t>Introduction of  Acids and Bases:</a:t>
            </a:r>
            <a:endParaRPr lang="en-US" dirty="0">
              <a:solidFill>
                <a:srgbClr val="0070C0"/>
              </a:solidFill>
              <a:effectLst/>
              <a:latin typeface="Segoe UI"/>
              <a:ea typeface="Times New Roman"/>
              <a:cs typeface="Times New Roman"/>
            </a:endParaRPr>
          </a:p>
        </p:txBody>
      </p:sp>
      <p:sp>
        <p:nvSpPr>
          <p:cNvPr id="3" name="Rectangle 2"/>
          <p:cNvSpPr/>
          <p:nvPr/>
        </p:nvSpPr>
        <p:spPr>
          <a:xfrm>
            <a:off x="419100" y="2262383"/>
            <a:ext cx="8382000" cy="4298613"/>
          </a:xfrm>
          <a:prstGeom prst="rect">
            <a:avLst/>
          </a:prstGeom>
        </p:spPr>
        <p:txBody>
          <a:bodyPr wrap="square">
            <a:spAutoFit/>
          </a:bodyPr>
          <a:lstStyle/>
          <a:p>
            <a:pPr marL="285750" indent="-285750">
              <a:spcAft>
                <a:spcPts val="1000"/>
              </a:spcAft>
              <a:buFont typeface="Arial" pitchFamily="34" charset="0"/>
              <a:buChar char="•"/>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properties of acids such </a:t>
            </a:r>
            <a:r>
              <a:rPr lang="en-US" sz="1400" b="1" dirty="0" smtClean="0">
                <a:solidFill>
                  <a:srgbClr val="FF0066"/>
                </a:solidFill>
                <a:latin typeface="Segoe UI"/>
                <a:ea typeface="Calibri"/>
                <a:cs typeface="Segoe UI"/>
              </a:rPr>
              <a:t>as :</a:t>
            </a:r>
            <a:endParaRPr lang="en-US" sz="1400" dirty="0">
              <a:solidFill>
                <a:srgbClr val="FF0066"/>
              </a:solidFill>
              <a:latin typeface="Segoe UI"/>
              <a:ea typeface="Times New Roman"/>
              <a:cs typeface="Times New Roman"/>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a sour test,</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ability to change the color of certain plants dyes to red,</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high dissolving ability,</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liberates gaseous hydrogen from metals, in most cases,</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get spent or neutralized by and alkali etc.</a:t>
            </a:r>
            <a:endParaRPr lang="en-US" dirty="0">
              <a:solidFill>
                <a:srgbClr val="00B0F0"/>
              </a:solidFill>
            </a:endParaRPr>
          </a:p>
          <a:p>
            <a:pPr marL="285750" indent="-285750">
              <a:spcAft>
                <a:spcPts val="1000"/>
              </a:spcAft>
              <a:buFont typeface="Arial" pitchFamily="34" charset="0"/>
              <a:buChar char="•"/>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Calibri"/>
                <a:cs typeface="Segoe UI"/>
              </a:rPr>
              <a:t>properties of bases  such as </a:t>
            </a:r>
            <a:r>
              <a:rPr lang="en-US" sz="1400" b="1" dirty="0" smtClean="0">
                <a:solidFill>
                  <a:srgbClr val="FF0066"/>
                </a:solidFill>
                <a:latin typeface="Segoe UI"/>
                <a:ea typeface="Calibri"/>
                <a:cs typeface="Segoe UI"/>
              </a:rPr>
              <a:t>:</a:t>
            </a:r>
            <a:endParaRPr lang="en-US" sz="1400" dirty="0">
              <a:solidFill>
                <a:srgbClr val="FF0066"/>
              </a:solidFill>
              <a:latin typeface="Segoe UI"/>
              <a:ea typeface="Times New Roman"/>
              <a:cs typeface="Times New Roman"/>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 have a bitter taste,</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 are slippery in nature Soapy to tough,</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 change the </a:t>
            </a:r>
            <a:r>
              <a:rPr lang="en-US" dirty="0" err="1">
                <a:solidFill>
                  <a:srgbClr val="00B0F0"/>
                </a:solidFill>
                <a:ea typeface="Calibri"/>
                <a:cs typeface="Segoe UI"/>
              </a:rPr>
              <a:t>colour</a:t>
            </a:r>
            <a:r>
              <a:rPr lang="en-US" dirty="0">
                <a:solidFill>
                  <a:srgbClr val="00B0F0"/>
                </a:solidFill>
                <a:ea typeface="Calibri"/>
                <a:cs typeface="Segoe UI"/>
              </a:rPr>
              <a:t> of plant dye to Blue,</a:t>
            </a:r>
            <a:endParaRPr lang="en-US" dirty="0">
              <a:solidFill>
                <a:srgbClr val="00B0F0"/>
              </a:solidFill>
            </a:endParaRPr>
          </a:p>
          <a:p>
            <a:pPr marL="342900" lvl="0" indent="-342900">
              <a:spcAft>
                <a:spcPts val="1000"/>
              </a:spcAft>
              <a:buFont typeface="+mj-lt"/>
              <a:buAutoNum type="romanLcParenBoth"/>
              <a:tabLst>
                <a:tab pos="457200" algn="l"/>
              </a:tabLst>
            </a:pPr>
            <a:r>
              <a:rPr lang="en-US" dirty="0">
                <a:solidFill>
                  <a:srgbClr val="00B0F0"/>
                </a:solidFill>
                <a:ea typeface="Calibri"/>
                <a:cs typeface="Segoe UI"/>
              </a:rPr>
              <a:t> Counteract with acids and produce salts.</a:t>
            </a:r>
            <a:endParaRPr lang="en-US" dirty="0">
              <a:solidFill>
                <a:srgbClr val="00B0F0"/>
              </a:solidFill>
              <a:effectLst/>
            </a:endParaRPr>
          </a:p>
        </p:txBody>
      </p:sp>
    </p:spTree>
    <p:extLst>
      <p:ext uri="{BB962C8B-B14F-4D97-AF65-F5344CB8AC3E}">
        <p14:creationId xmlns:p14="http://schemas.microsoft.com/office/powerpoint/2010/main" val="754033265"/>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6628855"/>
              </p:ext>
            </p:extLst>
          </p:nvPr>
        </p:nvGraphicFramePr>
        <p:xfrm>
          <a:off x="1600200" y="2514600"/>
          <a:ext cx="6172200" cy="3962401"/>
        </p:xfrm>
        <a:graphic>
          <a:graphicData uri="http://schemas.openxmlformats.org/drawingml/2006/table">
            <a:tbl>
              <a:tblPr firstRow="1" firstCol="1" bandRow="1"/>
              <a:tblGrid>
                <a:gridCol w="1950603"/>
                <a:gridCol w="2364282"/>
                <a:gridCol w="1857315"/>
              </a:tblGrid>
              <a:tr h="247651">
                <a:tc>
                  <a:txBody>
                    <a:bodyPr/>
                    <a:lstStyle/>
                    <a:p>
                      <a:pPr marL="0" marR="0" algn="ctr">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0070C0"/>
                          </a:solidFill>
                          <a:effectLst/>
                          <a:latin typeface="Segoe UI Symbol"/>
                          <a:ea typeface="Times New Roman"/>
                          <a:cs typeface="Segoe UI"/>
                        </a:rPr>
                        <a:t>Solvent Type</a:t>
                      </a:r>
                      <a:endParaRPr lang="en-US" sz="1600" b="1" dirty="0">
                        <a:solidFill>
                          <a:srgbClr val="0070C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0070C0"/>
                          </a:solidFill>
                          <a:effectLst/>
                          <a:latin typeface="Segoe UI Symbol"/>
                          <a:ea typeface="Times New Roman"/>
                          <a:cs typeface="Segoe UI"/>
                        </a:rPr>
                        <a:t>Protonic Characters</a:t>
                      </a:r>
                      <a:endParaRPr lang="en-US" sz="1600" b="1" dirty="0">
                        <a:solidFill>
                          <a:srgbClr val="0070C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0070C0"/>
                          </a:solidFill>
                          <a:effectLst/>
                          <a:latin typeface="Segoe UI Symbol"/>
                          <a:ea typeface="Times New Roman"/>
                          <a:cs typeface="Segoe UI"/>
                        </a:rPr>
                        <a:t>Examples</a:t>
                      </a:r>
                      <a:endParaRPr lang="en-US" sz="1600" b="1" dirty="0">
                        <a:solidFill>
                          <a:srgbClr val="0070C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8250">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462915" algn="l"/>
                          <a:tab pos="4114800" algn="r"/>
                        </a:tabLst>
                      </a:pPr>
                      <a:r>
                        <a:rPr lang="en-US" sz="1400" dirty="0">
                          <a:solidFill>
                            <a:srgbClr val="000000"/>
                          </a:solidFill>
                          <a:effectLst/>
                          <a:latin typeface="Segoe UI Symbol"/>
                          <a:ea typeface="Times New Roman"/>
                          <a:cs typeface="Segoe UI"/>
                        </a:rPr>
                        <a:t>1.	Protonic/</a:t>
                      </a:r>
                      <a:r>
                        <a:rPr lang="en-US" sz="1400" dirty="0" err="1">
                          <a:solidFill>
                            <a:srgbClr val="000000"/>
                          </a:solidFill>
                          <a:effectLst/>
                          <a:latin typeface="Segoe UI Symbol"/>
                          <a:ea typeface="Times New Roman"/>
                          <a:cs typeface="Segoe UI"/>
                        </a:rPr>
                        <a:t>protic</a:t>
                      </a:r>
                      <a:endParaRPr lang="en-US" sz="1400" dirty="0">
                        <a:solidFill>
                          <a:srgbClr val="000000"/>
                        </a:solidFill>
                        <a:effectLst/>
                        <a:latin typeface="Segoe UI"/>
                        <a:ea typeface="Times New Roman"/>
                        <a:cs typeface="Times New Roman"/>
                      </a:endParaRPr>
                    </a:p>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462915" algn="l"/>
                          <a:tab pos="4114800" algn="r"/>
                        </a:tabLst>
                      </a:pPr>
                      <a:r>
                        <a:rPr lang="en-US" sz="1400" dirty="0">
                          <a:solidFill>
                            <a:srgbClr val="000000"/>
                          </a:solidFill>
                          <a:effectLst/>
                          <a:latin typeface="Segoe UI Symbol"/>
                          <a:ea typeface="Times New Roman"/>
                          <a:cs typeface="Segoe UI"/>
                        </a:rPr>
                        <a:t>	(a)	Acidic/ </a:t>
                      </a:r>
                      <a:r>
                        <a:rPr lang="en-US" sz="1400" dirty="0" err="1">
                          <a:solidFill>
                            <a:srgbClr val="000000"/>
                          </a:solidFill>
                          <a:effectLst/>
                          <a:latin typeface="Segoe UI Symbol"/>
                          <a:ea typeface="Times New Roman"/>
                          <a:cs typeface="Segoe UI"/>
                        </a:rPr>
                        <a:t>Protogenic</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effectLst/>
                          <a:latin typeface="Segoe UI Symbol"/>
                          <a:ea typeface="Times New Roman"/>
                          <a:cs typeface="Segoe UI"/>
                        </a:rPr>
                        <a:t>Tendency to release proton</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HF, H</a:t>
                      </a:r>
                      <a:r>
                        <a:rPr lang="en-US" sz="1400" baseline="-25000">
                          <a:solidFill>
                            <a:srgbClr val="000000"/>
                          </a:solidFill>
                          <a:effectLst/>
                          <a:latin typeface="Segoe UI Symbol"/>
                          <a:ea typeface="Times New Roman"/>
                          <a:cs typeface="Segoe UI"/>
                        </a:rPr>
                        <a:t>2</a:t>
                      </a:r>
                      <a:r>
                        <a:rPr lang="en-US" sz="1400">
                          <a:solidFill>
                            <a:srgbClr val="000000"/>
                          </a:solidFill>
                          <a:effectLst/>
                          <a:latin typeface="Segoe UI Symbol"/>
                          <a:ea typeface="Times New Roman"/>
                          <a:cs typeface="Segoe UI"/>
                        </a:rPr>
                        <a:t>SO</a:t>
                      </a:r>
                      <a:r>
                        <a:rPr lang="en-US" sz="1400" baseline="-25000">
                          <a:solidFill>
                            <a:srgbClr val="000000"/>
                          </a:solidFill>
                          <a:effectLst/>
                          <a:latin typeface="Segoe UI Symbol"/>
                          <a:ea typeface="Times New Roman"/>
                          <a:cs typeface="Segoe UI"/>
                        </a:rPr>
                        <a:t>4</a:t>
                      </a:r>
                      <a:r>
                        <a:rPr lang="en-US" sz="1400">
                          <a:solidFill>
                            <a:srgbClr val="000000"/>
                          </a:solidFill>
                          <a:effectLst/>
                          <a:latin typeface="Segoe UI Symbol"/>
                          <a:ea typeface="Times New Roman"/>
                          <a:cs typeface="Segoe UI"/>
                        </a:rPr>
                        <a:t>, HCN</a:t>
                      </a:r>
                      <a:endParaRPr lang="en-US" sz="1400">
                        <a:solidFill>
                          <a:srgbClr val="000000"/>
                        </a:solidFill>
                        <a:effectLst/>
                        <a:latin typeface="Segoe UI"/>
                        <a:ea typeface="Times New Roman"/>
                        <a:cs typeface="Times New Roman"/>
                      </a:endParaRPr>
                    </a:p>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CH</a:t>
                      </a:r>
                      <a:r>
                        <a:rPr lang="en-US" sz="1400" baseline="-25000">
                          <a:solidFill>
                            <a:srgbClr val="000000"/>
                          </a:solidFill>
                          <a:effectLst/>
                          <a:latin typeface="Segoe UI Symbol"/>
                          <a:ea typeface="Times New Roman"/>
                          <a:cs typeface="Segoe UI"/>
                        </a:rPr>
                        <a:t>3</a:t>
                      </a:r>
                      <a:r>
                        <a:rPr lang="en-US" sz="1400">
                          <a:solidFill>
                            <a:srgbClr val="000000"/>
                          </a:solidFill>
                          <a:effectLst/>
                          <a:latin typeface="Segoe UI Symbol"/>
                          <a:ea typeface="Times New Roman"/>
                          <a:cs typeface="Segoe UI"/>
                        </a:rPr>
                        <a:t>COOH, C</a:t>
                      </a:r>
                      <a:r>
                        <a:rPr lang="en-US" sz="1400" baseline="-25000">
                          <a:solidFill>
                            <a:srgbClr val="000000"/>
                          </a:solidFill>
                          <a:effectLst/>
                          <a:latin typeface="Segoe UI Symbol"/>
                          <a:ea typeface="Times New Roman"/>
                          <a:cs typeface="Segoe UI"/>
                        </a:rPr>
                        <a:t>6</a:t>
                      </a:r>
                      <a:r>
                        <a:rPr lang="en-US" sz="1400">
                          <a:solidFill>
                            <a:srgbClr val="000000"/>
                          </a:solidFill>
                          <a:effectLst/>
                          <a:latin typeface="Segoe UI Symbol"/>
                          <a:ea typeface="Times New Roman"/>
                          <a:cs typeface="Segoe UI"/>
                        </a:rPr>
                        <a:t>H</a:t>
                      </a:r>
                      <a:r>
                        <a:rPr lang="en-US" sz="1400" baseline="-25000">
                          <a:solidFill>
                            <a:srgbClr val="000000"/>
                          </a:solidFill>
                          <a:effectLst/>
                          <a:latin typeface="Segoe UI Symbol"/>
                          <a:ea typeface="Times New Roman"/>
                          <a:cs typeface="Segoe UI"/>
                        </a:rPr>
                        <a:t>5</a:t>
                      </a:r>
                      <a:r>
                        <a:rPr lang="en-US" sz="1400">
                          <a:solidFill>
                            <a:srgbClr val="000000"/>
                          </a:solidFill>
                          <a:effectLst/>
                          <a:latin typeface="Segoe UI Symbol"/>
                          <a:ea typeface="Times New Roman"/>
                          <a:cs typeface="Segoe UI"/>
                        </a:rPr>
                        <a:t>OH</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462915" algn="l"/>
                          <a:tab pos="4114800" algn="r"/>
                        </a:tabLst>
                      </a:pPr>
                      <a:r>
                        <a:rPr lang="en-US" sz="1400" dirty="0">
                          <a:solidFill>
                            <a:srgbClr val="000000"/>
                          </a:solidFill>
                          <a:effectLst/>
                          <a:latin typeface="Segoe UI Symbol"/>
                          <a:ea typeface="Times New Roman"/>
                          <a:cs typeface="Segoe UI"/>
                        </a:rPr>
                        <a:t>	(b)	Basic/ </a:t>
                      </a:r>
                      <a:r>
                        <a:rPr lang="en-US" sz="1400" dirty="0" err="1">
                          <a:solidFill>
                            <a:srgbClr val="000000"/>
                          </a:solidFill>
                          <a:effectLst/>
                          <a:latin typeface="Segoe UI Symbol"/>
                          <a:ea typeface="Times New Roman"/>
                          <a:cs typeface="Segoe UI"/>
                        </a:rPr>
                        <a:t>Protophilic</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effectLst/>
                          <a:latin typeface="Segoe UI Symbol"/>
                          <a:ea typeface="Times New Roman"/>
                          <a:cs typeface="Segoe UI"/>
                        </a:rPr>
                        <a:t>Tendency to accept proton.</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NH</a:t>
                      </a:r>
                      <a:r>
                        <a:rPr lang="en-US" sz="1400" baseline="-25000">
                          <a:solidFill>
                            <a:srgbClr val="000000"/>
                          </a:solidFill>
                          <a:effectLst/>
                          <a:latin typeface="Segoe UI Symbol"/>
                          <a:ea typeface="Times New Roman"/>
                          <a:cs typeface="Segoe UI"/>
                        </a:rPr>
                        <a:t>3</a:t>
                      </a:r>
                      <a:r>
                        <a:rPr lang="en-US" sz="1400">
                          <a:solidFill>
                            <a:srgbClr val="000000"/>
                          </a:solidFill>
                          <a:effectLst/>
                          <a:latin typeface="Segoe UI Symbol"/>
                          <a:ea typeface="Times New Roman"/>
                          <a:cs typeface="Segoe UI"/>
                        </a:rPr>
                        <a:t>, N</a:t>
                      </a:r>
                      <a:r>
                        <a:rPr lang="en-US" sz="1400" baseline="-25000">
                          <a:solidFill>
                            <a:srgbClr val="000000"/>
                          </a:solidFill>
                          <a:effectLst/>
                          <a:latin typeface="Segoe UI Symbol"/>
                          <a:ea typeface="Times New Roman"/>
                          <a:cs typeface="Segoe UI"/>
                        </a:rPr>
                        <a:t>2</a:t>
                      </a:r>
                      <a:r>
                        <a:rPr lang="en-US" sz="1400">
                          <a:solidFill>
                            <a:srgbClr val="000000"/>
                          </a:solidFill>
                          <a:effectLst/>
                          <a:latin typeface="Segoe UI Symbol"/>
                          <a:ea typeface="Times New Roman"/>
                          <a:cs typeface="Segoe UI"/>
                        </a:rPr>
                        <a:t>H</a:t>
                      </a:r>
                      <a:r>
                        <a:rPr lang="en-US" sz="1400" baseline="-25000">
                          <a:solidFill>
                            <a:srgbClr val="000000"/>
                          </a:solidFill>
                          <a:effectLst/>
                          <a:latin typeface="Segoe UI Symbol"/>
                          <a:ea typeface="Times New Roman"/>
                          <a:cs typeface="Segoe UI"/>
                        </a:rPr>
                        <a:t>4</a:t>
                      </a:r>
                      <a:r>
                        <a:rPr lang="en-US" sz="1400">
                          <a:solidFill>
                            <a:srgbClr val="000000"/>
                          </a:solidFill>
                          <a:effectLst/>
                          <a:latin typeface="Segoe UI Symbol"/>
                          <a:ea typeface="Times New Roman"/>
                          <a:cs typeface="Segoe UI"/>
                        </a:rPr>
                        <a:t>,</a:t>
                      </a:r>
                      <a:r>
                        <a:rPr lang="en-US" sz="1400" baseline="-25000">
                          <a:solidFill>
                            <a:srgbClr val="000000"/>
                          </a:solidFill>
                          <a:effectLst/>
                          <a:latin typeface="Segoe UI Symbol"/>
                          <a:ea typeface="Times New Roman"/>
                          <a:cs typeface="Segoe UI"/>
                        </a:rPr>
                        <a:t> </a:t>
                      </a:r>
                      <a:r>
                        <a:rPr lang="en-US" sz="1400">
                          <a:solidFill>
                            <a:srgbClr val="000000"/>
                          </a:solidFill>
                          <a:effectLst/>
                          <a:latin typeface="Segoe UI Symbol"/>
                          <a:ea typeface="Times New Roman"/>
                          <a:cs typeface="Segoe UI"/>
                        </a:rPr>
                        <a:t>amines.</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0">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2.	Aprotic/</a:t>
                      </a:r>
                      <a:endParaRPr lang="en-US" sz="1400">
                        <a:solidFill>
                          <a:srgbClr val="000000"/>
                        </a:solidFill>
                        <a:effectLst/>
                        <a:latin typeface="Segoe UI"/>
                        <a:ea typeface="Times New Roman"/>
                        <a:cs typeface="Times New Roman"/>
                      </a:endParaRPr>
                    </a:p>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	Non-protonic</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effectLst/>
                          <a:latin typeface="Segoe UI Symbol"/>
                          <a:ea typeface="Times New Roman"/>
                          <a:cs typeface="Segoe UI"/>
                        </a:rPr>
                        <a:t>Tendency neither to release proton nor to accept proton.</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C</a:t>
                      </a:r>
                      <a:r>
                        <a:rPr lang="en-US" sz="1400" baseline="-25000">
                          <a:solidFill>
                            <a:srgbClr val="000000"/>
                          </a:solidFill>
                          <a:effectLst/>
                          <a:latin typeface="Segoe UI Symbol"/>
                          <a:ea typeface="Times New Roman"/>
                          <a:cs typeface="Segoe UI"/>
                        </a:rPr>
                        <a:t>6</a:t>
                      </a:r>
                      <a:r>
                        <a:rPr lang="en-US" sz="1400">
                          <a:solidFill>
                            <a:srgbClr val="000000"/>
                          </a:solidFill>
                          <a:effectLst/>
                          <a:latin typeface="Segoe UI Symbol"/>
                          <a:ea typeface="Times New Roman"/>
                          <a:cs typeface="Segoe UI"/>
                        </a:rPr>
                        <a:t>H</a:t>
                      </a:r>
                      <a:r>
                        <a:rPr lang="en-US" sz="1400" baseline="-25000">
                          <a:solidFill>
                            <a:srgbClr val="000000"/>
                          </a:solidFill>
                          <a:effectLst/>
                          <a:latin typeface="Segoe UI Symbol"/>
                          <a:ea typeface="Times New Roman"/>
                          <a:cs typeface="Segoe UI"/>
                        </a:rPr>
                        <a:t>6</a:t>
                      </a:r>
                      <a:r>
                        <a:rPr lang="en-US" sz="1400">
                          <a:solidFill>
                            <a:srgbClr val="000000"/>
                          </a:solidFill>
                          <a:effectLst/>
                          <a:latin typeface="Segoe UI Symbol"/>
                          <a:ea typeface="Times New Roman"/>
                          <a:cs typeface="Segoe UI"/>
                        </a:rPr>
                        <a:t>, CHCl</a:t>
                      </a:r>
                      <a:r>
                        <a:rPr lang="en-US" sz="1400" baseline="-25000">
                          <a:solidFill>
                            <a:srgbClr val="000000"/>
                          </a:solidFill>
                          <a:effectLst/>
                          <a:latin typeface="Segoe UI Symbol"/>
                          <a:ea typeface="Times New Roman"/>
                          <a:cs typeface="Segoe UI"/>
                        </a:rPr>
                        <a:t>3</a:t>
                      </a:r>
                      <a:r>
                        <a:rPr lang="en-US" sz="1400">
                          <a:solidFill>
                            <a:srgbClr val="000000"/>
                          </a:solidFill>
                          <a:effectLst/>
                          <a:latin typeface="Segoe UI Symbol"/>
                          <a:ea typeface="Times New Roman"/>
                          <a:cs typeface="Segoe UI"/>
                        </a:rPr>
                        <a:t>, CCl</a:t>
                      </a:r>
                      <a:r>
                        <a:rPr lang="en-US" sz="1400" baseline="-25000">
                          <a:solidFill>
                            <a:srgbClr val="000000"/>
                          </a:solidFill>
                          <a:effectLst/>
                          <a:latin typeface="Segoe UI Symbol"/>
                          <a:ea typeface="Times New Roman"/>
                          <a:cs typeface="Segoe UI"/>
                        </a:rPr>
                        <a:t>4</a:t>
                      </a:r>
                      <a:r>
                        <a:rPr lang="en-US" sz="1400">
                          <a:solidFill>
                            <a:srgbClr val="000000"/>
                          </a:solidFill>
                          <a:effectLst/>
                          <a:latin typeface="Segoe UI Symbol"/>
                          <a:ea typeface="Times New Roman"/>
                          <a:cs typeface="Segoe UI"/>
                        </a:rPr>
                        <a:t>, </a:t>
                      </a:r>
                      <a:endParaRPr lang="en-US" sz="1400">
                        <a:solidFill>
                          <a:srgbClr val="000000"/>
                        </a:solidFill>
                        <a:effectLst/>
                        <a:latin typeface="Segoe UI"/>
                        <a:ea typeface="Times New Roman"/>
                        <a:cs typeface="Times New Roman"/>
                      </a:endParaRPr>
                    </a:p>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SO</a:t>
                      </a:r>
                      <a:r>
                        <a:rPr lang="en-US" sz="1400" baseline="-25000">
                          <a:solidFill>
                            <a:srgbClr val="000000"/>
                          </a:solidFill>
                          <a:effectLst/>
                          <a:latin typeface="Segoe UI Symbol"/>
                          <a:ea typeface="Times New Roman"/>
                          <a:cs typeface="Segoe UI"/>
                        </a:rPr>
                        <a:t>2</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8250">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a:solidFill>
                            <a:srgbClr val="000000"/>
                          </a:solidFill>
                          <a:effectLst/>
                          <a:latin typeface="Segoe UI Symbol"/>
                          <a:ea typeface="Times New Roman"/>
                          <a:cs typeface="Segoe UI"/>
                        </a:rPr>
                        <a:t>3.	Amphiprotic</a:t>
                      </a:r>
                      <a:endParaRPr lang="en-US" sz="140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effectLst/>
                          <a:latin typeface="Segoe UI Symbol"/>
                          <a:ea typeface="Times New Roman"/>
                          <a:cs typeface="Segoe UI"/>
                        </a:rPr>
                        <a:t>Tendency either to release protons depending upon the nature of reacting species.</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400"/>
                        </a:lnSpc>
                        <a:spcBef>
                          <a:spcPts val="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effectLst/>
                          <a:latin typeface="Segoe UI Symbol"/>
                          <a:ea typeface="Times New Roman"/>
                          <a:cs typeface="Segoe UI"/>
                        </a:rPr>
                        <a:t>Water and lower alcohols.</a:t>
                      </a:r>
                      <a:endParaRPr lang="en-US" sz="1400" dirty="0">
                        <a:solidFill>
                          <a:srgbClr val="000000"/>
                        </a:solidFill>
                        <a:effectLst/>
                        <a:latin typeface="Segoe U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947057" y="381000"/>
            <a:ext cx="759777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9713" algn="r"/>
                <a:tab pos="342900" algn="l"/>
                <a:tab pos="514350" algn="r"/>
                <a:tab pos="622300" algn="l"/>
                <a:tab pos="914400" algn="l"/>
                <a:tab pos="1714500" algn="r"/>
                <a:tab pos="1828800" algn="l"/>
                <a:tab pos="1993900" algn="l"/>
                <a:tab pos="4114800" algn="r"/>
              </a:tabLst>
            </a:pPr>
            <a:r>
              <a:rPr kumimoji="0" lang="en-US" b="1" i="0" u="none" strike="noStrike" cap="none" normalizeH="0" baseline="0" dirty="0" smtClean="0">
                <a:ln>
                  <a:noFill/>
                </a:ln>
                <a:solidFill>
                  <a:srgbClr val="FF0066"/>
                </a:solidFill>
                <a:effectLst/>
                <a:latin typeface="Segoe UI Symbol" pitchFamily="34" charset="0"/>
                <a:ea typeface="Times New Roman" pitchFamily="18" charset="0"/>
                <a:cs typeface="Calibri" pitchFamily="34" charset="0"/>
              </a:rPr>
              <a:t>1.3.2. Classification of solvents :</a:t>
            </a:r>
            <a:endParaRPr kumimoji="0" lang="en-US" b="0" i="0" u="none" strike="noStrike" cap="none" normalizeH="0" baseline="0" dirty="0" smtClean="0">
              <a:ln>
                <a:noFill/>
              </a:ln>
              <a:solidFill>
                <a:srgbClr val="FF0066"/>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39713" algn="r"/>
                <a:tab pos="342900" algn="l"/>
                <a:tab pos="514350" algn="r"/>
                <a:tab pos="622300" algn="l"/>
                <a:tab pos="914400" algn="l"/>
                <a:tab pos="1714500" algn="r"/>
                <a:tab pos="1828800" algn="l"/>
                <a:tab pos="1993900" algn="l"/>
                <a:tab pos="4114800" algn="r"/>
              </a:tabLst>
            </a:pPr>
            <a:r>
              <a:rPr kumimoji="0" lang="en-US" sz="16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					Solvents may be classified in a number of ways. All the attempts of their classifications are based on particular physical or chemical properties: polar-nonpolar, ionizing-nonionizing, </a:t>
            </a:r>
            <a:r>
              <a:rPr kumimoji="0" lang="en-US" sz="1600" b="0" i="0" u="none" strike="noStrike" cap="none" normalizeH="0" baseline="0" dirty="0" err="1" smtClean="0">
                <a:ln>
                  <a:noFill/>
                </a:ln>
                <a:solidFill>
                  <a:schemeClr val="tx1"/>
                </a:solidFill>
                <a:effectLst/>
                <a:latin typeface="Segoe UI Symbol" pitchFamily="34" charset="0"/>
                <a:ea typeface="Times New Roman" pitchFamily="18" charset="0"/>
                <a:cs typeface="Segoe UI" pitchFamily="34" charset="0"/>
              </a:rPr>
              <a:t>protic</a:t>
            </a:r>
            <a:r>
              <a:rPr kumimoji="0" lang="en-US" sz="16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 – aprotic, acidic-basic, organic- inorganic or series or such properties taken together. Table 1.3 shows a summary of types of solvents at a glance.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39713" algn="r"/>
                <a:tab pos="342900" algn="l"/>
                <a:tab pos="514350" algn="r"/>
                <a:tab pos="622300" algn="l"/>
                <a:tab pos="914400" algn="l"/>
                <a:tab pos="1714500" algn="r"/>
                <a:tab pos="1828800" algn="l"/>
                <a:tab pos="1993900" algn="l"/>
                <a:tab pos="4114800" algn="r"/>
              </a:tabLst>
            </a:pPr>
            <a:r>
              <a:rPr kumimoji="0" lang="en-US" sz="1600" b="1" i="0" u="none" strike="noStrike" cap="none" normalizeH="0" baseline="0" dirty="0" smtClean="0">
                <a:ln>
                  <a:noFill/>
                </a:ln>
                <a:solidFill>
                  <a:srgbClr val="FF0066"/>
                </a:solidFill>
                <a:effectLst/>
                <a:latin typeface="Segoe UI Symbol" pitchFamily="34" charset="0"/>
                <a:ea typeface="Times New Roman" pitchFamily="18" charset="0"/>
                <a:cs typeface="Segoe UI" pitchFamily="34" charset="0"/>
              </a:rPr>
              <a:t>Table 1.3: Types of Solvents</a:t>
            </a:r>
          </a:p>
          <a:p>
            <a:pPr marL="0" marR="0" lvl="0" indent="0" algn="ctr" defTabSz="914400" rtl="0" eaLnBrk="0" fontAlgn="base" latinLnBrk="0" hangingPunct="0">
              <a:lnSpc>
                <a:spcPct val="100000"/>
              </a:lnSpc>
              <a:spcBef>
                <a:spcPct val="0"/>
              </a:spcBef>
              <a:spcAft>
                <a:spcPct val="0"/>
              </a:spcAft>
              <a:buClrTx/>
              <a:buSzTx/>
              <a:buFontTx/>
              <a:buNone/>
              <a:tabLst>
                <a:tab pos="239713" algn="r"/>
                <a:tab pos="342900" algn="l"/>
                <a:tab pos="514350" algn="r"/>
                <a:tab pos="622300" algn="l"/>
                <a:tab pos="914400" algn="l"/>
                <a:tab pos="1714500" algn="r"/>
                <a:tab pos="1828800" algn="l"/>
                <a:tab pos="1993900" algn="l"/>
                <a:tab pos="4114800" algn="r"/>
              </a:tabLst>
            </a:pPr>
            <a:endParaRPr kumimoji="0" lang="en-US" sz="1600" b="0" i="0" u="none" strike="noStrike" cap="none" normalizeH="0" baseline="0" dirty="0" smtClean="0">
              <a:ln>
                <a:noFill/>
              </a:ln>
              <a:solidFill>
                <a:srgbClr val="FF0066"/>
              </a:solidFill>
              <a:effectLst/>
              <a:latin typeface="Arial" pitchFamily="34" charset="0"/>
              <a:cs typeface="Arial" pitchFamily="34" charset="0"/>
            </a:endParaRPr>
          </a:p>
        </p:txBody>
      </p:sp>
    </p:spTree>
    <p:extLst>
      <p:ext uri="{BB962C8B-B14F-4D97-AF65-F5344CB8AC3E}">
        <p14:creationId xmlns:p14="http://schemas.microsoft.com/office/powerpoint/2010/main" val="3965769549"/>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90600" y="226369"/>
            <a:ext cx="731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342900" algn="l"/>
                <a:tab pos="457200" algn="r"/>
                <a:tab pos="622300" algn="l"/>
                <a:tab pos="914400" algn="l"/>
                <a:tab pos="1714500" algn="r"/>
                <a:tab pos="1828800" algn="l"/>
                <a:tab pos="1993900" algn="l"/>
                <a:tab pos="4114800" algn="r"/>
              </a:tabLst>
            </a:pPr>
            <a:r>
              <a:rPr lang="en-US" sz="2000" b="1" dirty="0">
                <a:solidFill>
                  <a:srgbClr val="002060"/>
                </a:solidFill>
                <a:latin typeface="Segoe UI" pitchFamily="34" charset="0"/>
                <a:ea typeface="Times New Roman" pitchFamily="18" charset="0"/>
                <a:cs typeface="Segoe UI" pitchFamily="34" charset="0"/>
              </a:rPr>
              <a:t>C</a:t>
            </a:r>
            <a:r>
              <a:rPr kumimoji="0" lang="en-US" sz="2000" b="1"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lassification of</a:t>
            </a:r>
            <a:r>
              <a:rPr lang="en-US" sz="2000" b="1" dirty="0" smtClean="0">
                <a:solidFill>
                  <a:srgbClr val="002060"/>
                </a:solidFill>
                <a:latin typeface="Segoe UI" pitchFamily="34" charset="0"/>
                <a:ea typeface="Times New Roman" pitchFamily="18" charset="0"/>
                <a:cs typeface="Segoe UI" pitchFamily="34" charset="0"/>
              </a:rPr>
              <a:t> </a:t>
            </a:r>
            <a:r>
              <a:rPr lang="en-US" sz="2000" b="1" dirty="0">
                <a:solidFill>
                  <a:srgbClr val="002060"/>
                </a:solidFill>
                <a:latin typeface="Segoe UI" pitchFamily="34" charset="0"/>
                <a:ea typeface="Times New Roman" pitchFamily="18" charset="0"/>
                <a:cs typeface="Segoe UI" pitchFamily="34" charset="0"/>
              </a:rPr>
              <a:t>solvents </a:t>
            </a:r>
            <a:r>
              <a:rPr kumimoji="0" lang="en-US" sz="2000" b="1"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a:t>
            </a:r>
            <a:endParaRPr kumimoji="0" lang="en-US"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600"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(A). Protonic solvents and Aprotic solvents or Non-protonic</a:t>
            </a:r>
            <a:endParaRPr kumimoji="0" lang="en-US" sz="1600" b="0" i="0" u="none" strike="noStrike" cap="none" normalizeH="0" baseline="0" dirty="0" smtClean="0">
              <a:ln>
                <a:noFill/>
              </a:ln>
              <a:solidFill>
                <a:srgbClr val="FF006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600" b="1" i="0" u="none" strike="noStrike" cap="none" normalizeH="0" baseline="0" dirty="0" smtClean="0">
                <a:ln>
                  <a:noFill/>
                </a:ln>
                <a:solidFill>
                  <a:srgbClr val="C00000"/>
                </a:solidFill>
                <a:effectLst/>
                <a:latin typeface="Segoe UI" pitchFamily="34" charset="0"/>
                <a:ea typeface="Times New Roman" pitchFamily="18" charset="0"/>
                <a:cs typeface="Segoe UI" pitchFamily="34" charset="0"/>
              </a:rPr>
              <a:t>1.	Protonic solvents :</a:t>
            </a: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These are the solvents which can donate or accept the protons. For example, H</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O, HCl, HF, H</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SO</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CH</a:t>
            </a:r>
            <a:r>
              <a:rPr kumimoji="0" lang="en-US" sz="14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COOH, HCN, etc. These are further classified in three types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175" y="1524000"/>
            <a:ext cx="3324225" cy="118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990600" y="2705100"/>
            <a:ext cx="7467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Further protonic solvents are classified as (i)Acidic solvents (ii)Basic solvents,, (iii) </a:t>
            </a:r>
            <a:r>
              <a:rPr kumimoji="0" lang="en-US" sz="1400" b="0"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Amphiprotic</a:t>
            </a:r>
            <a:r>
              <a:rPr kumimoji="0" lang="en-US" sz="14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or amphoteric solvents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chemeClr val="tx1"/>
                </a:solidFill>
                <a:effectLst/>
                <a:latin typeface="Arial" pitchFamily="34" charset="0"/>
                <a:cs typeface="Segoe UI" pitchFamily="34" charset="0"/>
              </a:rPr>
              <a:t>(i)Acidic solvents:</a:t>
            </a:r>
            <a:r>
              <a:rPr kumimoji="0" lang="en-US" sz="1400" b="0" i="0" u="none" strike="noStrike" cap="none" normalizeH="0" baseline="0" dirty="0" smtClean="0">
                <a:ln>
                  <a:noFill/>
                </a:ln>
                <a:solidFill>
                  <a:schemeClr val="tx1"/>
                </a:solidFill>
                <a:effectLst/>
                <a:latin typeface="Arial" pitchFamily="34" charset="0"/>
                <a:cs typeface="Segoe UI" pitchFamily="34" charset="0"/>
              </a:rPr>
              <a:t> like HCl, H</a:t>
            </a:r>
            <a:r>
              <a:rPr kumimoji="0" lang="en-US" sz="1400" b="0" i="0" u="none" strike="noStrike" cap="none" normalizeH="0" baseline="-30000" dirty="0" smtClean="0">
                <a:ln>
                  <a:noFill/>
                </a:ln>
                <a:solidFill>
                  <a:schemeClr val="tx1"/>
                </a:solidFill>
                <a:effectLst/>
                <a:latin typeface="Arial" pitchFamily="34" charset="0"/>
                <a:cs typeface="Segoe UI" pitchFamily="34" charset="0"/>
              </a:rPr>
              <a:t>2</a:t>
            </a:r>
            <a:r>
              <a:rPr kumimoji="0" lang="en-US" sz="1400" b="0" i="0" u="none" strike="noStrike" cap="none" normalizeH="0" baseline="0" dirty="0" smtClean="0">
                <a:ln>
                  <a:noFill/>
                </a:ln>
                <a:solidFill>
                  <a:schemeClr val="tx1"/>
                </a:solidFill>
                <a:effectLst/>
                <a:latin typeface="Arial" pitchFamily="34" charset="0"/>
                <a:cs typeface="Segoe UI" pitchFamily="34" charset="0"/>
              </a:rPr>
              <a:t>SO</a:t>
            </a:r>
            <a:r>
              <a:rPr kumimoji="0" lang="en-US" sz="1400" b="0" i="0" u="none" strike="noStrike" cap="none" normalizeH="0" baseline="-30000" dirty="0" smtClean="0">
                <a:ln>
                  <a:noFill/>
                </a:ln>
                <a:solidFill>
                  <a:schemeClr val="tx1"/>
                </a:solidFill>
                <a:effectLst/>
                <a:latin typeface="Arial" pitchFamily="34" charset="0"/>
                <a:cs typeface="Segoe UI" pitchFamily="34" charset="0"/>
              </a:rPr>
              <a:t>4</a:t>
            </a:r>
            <a:r>
              <a:rPr kumimoji="0" lang="en-US" sz="1400" b="0" i="0" u="none" strike="noStrike" cap="none" normalizeH="0" baseline="0" dirty="0" smtClean="0">
                <a:ln>
                  <a:noFill/>
                </a:ln>
                <a:solidFill>
                  <a:schemeClr val="tx1"/>
                </a:solidFill>
                <a:effectLst/>
                <a:latin typeface="Arial" pitchFamily="34" charset="0"/>
                <a:cs typeface="Segoe UI" pitchFamily="34" charset="0"/>
              </a:rPr>
              <a:t>, HF, CH</a:t>
            </a:r>
            <a:r>
              <a:rPr kumimoji="0" lang="en-US" sz="1400" b="0" i="0" u="none" strike="noStrike" cap="none" normalizeH="0" baseline="-30000" dirty="0" smtClean="0">
                <a:ln>
                  <a:noFill/>
                </a:ln>
                <a:solidFill>
                  <a:schemeClr val="tx1"/>
                </a:solidFill>
                <a:effectLst/>
                <a:latin typeface="Arial" pitchFamily="34" charset="0"/>
                <a:cs typeface="Segoe UI" pitchFamily="34" charset="0"/>
              </a:rPr>
              <a:t>3</a:t>
            </a:r>
            <a:r>
              <a:rPr kumimoji="0" lang="en-US" sz="1400" b="0" i="0" u="none" strike="noStrike" cap="none" normalizeH="0" baseline="0" dirty="0" smtClean="0">
                <a:ln>
                  <a:noFill/>
                </a:ln>
                <a:solidFill>
                  <a:schemeClr val="tx1"/>
                </a:solidFill>
                <a:effectLst/>
                <a:latin typeface="Arial" pitchFamily="34" charset="0"/>
                <a:cs typeface="Segoe UI" pitchFamily="34" charset="0"/>
              </a:rPr>
              <a:t>COOH etc. have tendency to donate the protons. </a:t>
            </a:r>
            <a:endParaRPr kumimoji="0" lang="en-US" sz="14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0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1" name="Picture 2" descr="Description: C:\Users\ADMIN\Desktop\New Diagrams\New Doc 2020-04-05 11.39.53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81400"/>
            <a:ext cx="3048000" cy="1304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914400" y="4886325"/>
            <a:ext cx="6629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800" b="1" i="0" u="none" strike="noStrike" cap="none" normalizeH="0" baseline="0" dirty="0" smtClean="0">
                <a:ln>
                  <a:noFill/>
                </a:ln>
                <a:solidFill>
                  <a:schemeClr val="tx1"/>
                </a:solidFill>
                <a:effectLst/>
                <a:latin typeface="Arial" pitchFamily="34" charset="0"/>
                <a:cs typeface="Segoe UI" pitchFamily="34" charset="0"/>
              </a:rPr>
              <a:t>(ii)Basic solvents</a:t>
            </a:r>
            <a:r>
              <a:rPr kumimoji="0" lang="en-US" sz="1800" b="0" i="0" u="none" strike="noStrike" cap="none" normalizeH="0" baseline="0" dirty="0" smtClean="0">
                <a:ln>
                  <a:noFill/>
                </a:ln>
                <a:solidFill>
                  <a:schemeClr val="tx1"/>
                </a:solidFill>
                <a:effectLst/>
                <a:latin typeface="Arial" pitchFamily="34" charset="0"/>
                <a:cs typeface="Segoe UI" pitchFamily="34" charset="0"/>
              </a:rPr>
              <a:t> like liquid NH</a:t>
            </a:r>
            <a:r>
              <a:rPr kumimoji="0" lang="en-US" sz="1800" b="0" i="0" u="none" strike="noStrike" cap="none" normalizeH="0" baseline="-30000" dirty="0" smtClean="0">
                <a:ln>
                  <a:noFill/>
                </a:ln>
                <a:solidFill>
                  <a:schemeClr val="tx1"/>
                </a:solidFill>
                <a:effectLst/>
                <a:latin typeface="Arial" pitchFamily="34" charset="0"/>
                <a:cs typeface="Segoe UI" pitchFamily="34" charset="0"/>
              </a:rPr>
              <a:t>3</a:t>
            </a:r>
            <a:r>
              <a:rPr kumimoji="0" lang="en-US" sz="1800" b="0" i="0" u="none" strike="noStrike" cap="none" normalizeH="0" baseline="0" dirty="0" smtClean="0">
                <a:ln>
                  <a:noFill/>
                </a:ln>
                <a:solidFill>
                  <a:schemeClr val="tx1"/>
                </a:solidFill>
                <a:effectLst/>
                <a:latin typeface="Arial" pitchFamily="34" charset="0"/>
                <a:cs typeface="Segoe UI" pitchFamily="34" charset="0"/>
              </a:rPr>
              <a:t>, </a:t>
            </a:r>
            <a:r>
              <a:rPr kumimoji="0" lang="en-US" sz="1800" b="0" i="0" u="none" strike="noStrike" cap="none" normalizeH="0" baseline="0" dirty="0" err="1" smtClean="0">
                <a:ln>
                  <a:noFill/>
                </a:ln>
                <a:solidFill>
                  <a:schemeClr val="tx1"/>
                </a:solidFill>
                <a:effectLst/>
                <a:latin typeface="Arial" pitchFamily="34" charset="0"/>
                <a:cs typeface="Segoe UI" pitchFamily="34" charset="0"/>
              </a:rPr>
              <a:t>liq</a:t>
            </a:r>
            <a:r>
              <a:rPr kumimoji="0" lang="en-US" sz="1800" b="0" i="0" u="none" strike="noStrike" cap="none" normalizeH="0" baseline="0" dirty="0" smtClean="0">
                <a:ln>
                  <a:noFill/>
                </a:ln>
                <a:solidFill>
                  <a:schemeClr val="tx1"/>
                </a:solidFill>
                <a:effectLst/>
                <a:latin typeface="Arial" pitchFamily="34" charset="0"/>
                <a:cs typeface="Segoe UI" pitchFamily="34" charset="0"/>
              </a:rPr>
              <a:t> .ethylene </a:t>
            </a:r>
            <a:r>
              <a:rPr kumimoji="0" lang="en-US" sz="1800" b="0" i="0" u="none" strike="noStrike" cap="none" normalizeH="0" baseline="0" dirty="0" err="1" smtClean="0">
                <a:ln>
                  <a:noFill/>
                </a:ln>
                <a:solidFill>
                  <a:schemeClr val="tx1"/>
                </a:solidFill>
                <a:effectLst/>
                <a:latin typeface="Arial" pitchFamily="34" charset="0"/>
                <a:cs typeface="Segoe UI" pitchFamily="34" charset="0"/>
              </a:rPr>
              <a:t>diamine</a:t>
            </a:r>
            <a:r>
              <a:rPr kumimoji="0" lang="en-US" sz="1800" b="0" i="0" u="none" strike="noStrike" cap="none" normalizeH="0" baseline="0" dirty="0" smtClean="0">
                <a:ln>
                  <a:noFill/>
                </a:ln>
                <a:solidFill>
                  <a:schemeClr val="tx1"/>
                </a:solidFill>
                <a:effectLst/>
                <a:latin typeface="Arial" pitchFamily="34" charset="0"/>
                <a:cs typeface="Segoe UI" pitchFamily="34" charset="0"/>
              </a:rPr>
              <a:t> C</a:t>
            </a:r>
            <a:r>
              <a:rPr kumimoji="0" lang="en-US" sz="1800" b="0" i="0" u="none" strike="noStrike" cap="none" normalizeH="0" baseline="-30000" dirty="0" smtClean="0">
                <a:ln>
                  <a:noFill/>
                </a:ln>
                <a:solidFill>
                  <a:schemeClr val="tx1"/>
                </a:solidFill>
                <a:effectLst/>
                <a:latin typeface="Arial" pitchFamily="34" charset="0"/>
                <a:cs typeface="Segoe UI" pitchFamily="34" charset="0"/>
              </a:rPr>
              <a:t>6</a:t>
            </a:r>
            <a:r>
              <a:rPr kumimoji="0" lang="en-US" sz="1800" b="0" i="0" u="none" strike="noStrike" cap="none" normalizeH="0" baseline="0" dirty="0" smtClean="0">
                <a:ln>
                  <a:noFill/>
                </a:ln>
                <a:solidFill>
                  <a:schemeClr val="tx1"/>
                </a:solidFill>
                <a:effectLst/>
                <a:latin typeface="Arial" pitchFamily="34" charset="0"/>
                <a:cs typeface="Segoe UI" pitchFamily="34" charset="0"/>
              </a:rPr>
              <a:t>H</a:t>
            </a:r>
            <a:r>
              <a:rPr kumimoji="0" lang="en-US" sz="1800" b="0" i="0" u="none" strike="noStrike" cap="none" normalizeH="0" baseline="-30000" dirty="0" smtClean="0">
                <a:ln>
                  <a:noFill/>
                </a:ln>
                <a:solidFill>
                  <a:schemeClr val="tx1"/>
                </a:solidFill>
                <a:effectLst/>
                <a:latin typeface="Arial" pitchFamily="34" charset="0"/>
                <a:cs typeface="Segoe UI" pitchFamily="34" charset="0"/>
              </a:rPr>
              <a:t>5</a:t>
            </a:r>
            <a:r>
              <a:rPr kumimoji="0" lang="en-US" sz="1800" b="0" i="0" u="none" strike="noStrike" cap="none" normalizeH="0" baseline="0" dirty="0" smtClean="0">
                <a:ln>
                  <a:noFill/>
                </a:ln>
                <a:solidFill>
                  <a:schemeClr val="tx1"/>
                </a:solidFill>
                <a:effectLst/>
                <a:latin typeface="Arial" pitchFamily="34" charset="0"/>
                <a:cs typeface="Segoe UI" pitchFamily="34" charset="0"/>
              </a:rPr>
              <a:t>NH</a:t>
            </a:r>
            <a:r>
              <a:rPr kumimoji="0" lang="en-US" sz="1800" b="0" i="0" u="none" strike="noStrike" cap="none" normalizeH="0" baseline="-30000" dirty="0" smtClean="0">
                <a:ln>
                  <a:noFill/>
                </a:ln>
                <a:solidFill>
                  <a:schemeClr val="tx1"/>
                </a:solidFill>
                <a:effectLst/>
                <a:latin typeface="Arial" pitchFamily="34" charset="0"/>
                <a:cs typeface="Segoe UI" pitchFamily="34" charset="0"/>
              </a:rPr>
              <a:t>2</a:t>
            </a:r>
            <a:r>
              <a:rPr kumimoji="0" lang="en-US" sz="1800" b="0" i="0" u="none" strike="noStrike" cap="none" normalizeH="0" baseline="0" dirty="0" smtClean="0">
                <a:ln>
                  <a:noFill/>
                </a:ln>
                <a:solidFill>
                  <a:schemeClr val="tx1"/>
                </a:solidFill>
                <a:effectLst/>
                <a:latin typeface="Arial" pitchFamily="34" charset="0"/>
                <a:cs typeface="Segoe UI" pitchFamily="34" charset="0"/>
              </a:rPr>
              <a:t> which have tendency to accept the protons are known as basic solvents.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0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NH</a:t>
            </a:r>
            <a:r>
              <a:rPr kumimoji="0" lang="en-US" sz="1000" b="1"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3</a:t>
            </a:r>
            <a:r>
              <a:rPr kumimoji="0" lang="en-US" sz="10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    H</a:t>
            </a:r>
            <a:r>
              <a:rPr kumimoji="0" lang="en-US" sz="1000" b="1"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rPr>
              <a:t>+</a:t>
            </a:r>
            <a:r>
              <a:rPr kumimoji="0" lang="en-US" sz="10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5734050"/>
            <a:ext cx="257175"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6500"/>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86" y="254922"/>
            <a:ext cx="8382000" cy="738664"/>
          </a:xfrm>
          <a:prstGeom prst="rect">
            <a:avLst/>
          </a:prstGeom>
        </p:spPr>
        <p:txBody>
          <a:bodyPr wrap="square">
            <a:spAutoFit/>
          </a:bodyPr>
          <a:lstStyle/>
          <a:p>
            <a:r>
              <a:rPr lang="en-US" sz="1400" b="1" dirty="0">
                <a:solidFill>
                  <a:srgbClr val="FF0066"/>
                </a:solidFill>
                <a:latin typeface="Segoe UI"/>
                <a:ea typeface="Times New Roman"/>
              </a:rPr>
              <a:t>(iii)</a:t>
            </a:r>
            <a:r>
              <a:rPr lang="en-US" sz="1400" b="1" dirty="0" err="1">
                <a:solidFill>
                  <a:srgbClr val="FF0066"/>
                </a:solidFill>
                <a:latin typeface="Segoe UI"/>
                <a:ea typeface="Times New Roman"/>
              </a:rPr>
              <a:t>Amphiprotic</a:t>
            </a:r>
            <a:r>
              <a:rPr lang="en-US" sz="1400" b="1" dirty="0">
                <a:solidFill>
                  <a:srgbClr val="FF0066"/>
                </a:solidFill>
                <a:latin typeface="Segoe UI"/>
                <a:ea typeface="Times New Roman"/>
              </a:rPr>
              <a:t> or amphoteric </a:t>
            </a:r>
            <a:r>
              <a:rPr lang="en-US" sz="1400" b="1" dirty="0" smtClean="0">
                <a:solidFill>
                  <a:srgbClr val="FF0066"/>
                </a:solidFill>
                <a:latin typeface="Segoe UI"/>
                <a:ea typeface="Times New Roman"/>
              </a:rPr>
              <a:t>solvents:</a:t>
            </a:r>
          </a:p>
          <a:p>
            <a:r>
              <a:rPr lang="en-US" sz="1400" b="1" dirty="0">
                <a:latin typeface="Segoe UI"/>
                <a:ea typeface="Times New Roman"/>
              </a:rPr>
              <a:t>	</a:t>
            </a:r>
            <a:r>
              <a:rPr lang="en-US" sz="1400" dirty="0" smtClean="0">
                <a:latin typeface="Segoe UI"/>
                <a:ea typeface="Times New Roman"/>
              </a:rPr>
              <a:t> </a:t>
            </a:r>
            <a:r>
              <a:rPr lang="en-US" sz="1400" dirty="0">
                <a:latin typeface="Segoe UI"/>
                <a:ea typeface="Times New Roman"/>
              </a:rPr>
              <a:t>which can either accept or donate the protons which depend on the nature of reaction. e.g. water, acetic acid </a:t>
            </a:r>
            <a:r>
              <a:rPr lang="en-US" sz="1400" dirty="0" err="1">
                <a:latin typeface="Segoe UI"/>
                <a:ea typeface="Times New Roman"/>
              </a:rPr>
              <a:t>etc</a:t>
            </a:r>
            <a:endParaRPr lang="en-US" sz="1400" dirty="0"/>
          </a:p>
        </p:txBody>
      </p:sp>
      <p:pic>
        <p:nvPicPr>
          <p:cNvPr id="13314" name="Picture 3" descr="Description: C:\Users\ADMIN\Desktop\New Diagrams\New Doc 2020-04-05 11.39.53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1136665"/>
            <a:ext cx="2895600" cy="11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293" y="1075730"/>
            <a:ext cx="3754307" cy="105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2144188"/>
            <a:ext cx="8610600" cy="3647152"/>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2.	Aprotic solvents or Non-protonic </a:t>
            </a:r>
            <a:r>
              <a:rPr lang="en-US" sz="1400" b="1" dirty="0" smtClean="0">
                <a:solidFill>
                  <a:srgbClr val="000000"/>
                </a:solidFill>
                <a:latin typeface="Segoe UI"/>
                <a:ea typeface="Times New Roman"/>
                <a:cs typeface="Segoe UI"/>
              </a:rPr>
              <a:t>:</a:t>
            </a:r>
            <a:r>
              <a:rPr lang="en-US" sz="1400" dirty="0" smtClean="0">
                <a:solidFill>
                  <a:srgbClr val="000000"/>
                </a:solidFill>
                <a:latin typeface="Segoe UI"/>
                <a:ea typeface="Times New Roman"/>
                <a:cs typeface="Segoe UI"/>
              </a:rPr>
              <a:t>They </a:t>
            </a:r>
            <a:r>
              <a:rPr lang="en-US" sz="1400" dirty="0">
                <a:solidFill>
                  <a:srgbClr val="000000"/>
                </a:solidFill>
                <a:latin typeface="Segoe UI"/>
                <a:ea typeface="Times New Roman"/>
                <a:cs typeface="Segoe UI"/>
              </a:rPr>
              <a:t>do not ionize like protonic solvents. They do not have any tendency to accept or to loose the protons. For example, CCl</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CH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CN, C</a:t>
            </a:r>
            <a:r>
              <a:rPr lang="en-US" sz="1400" baseline="-25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H</a:t>
            </a:r>
            <a:r>
              <a:rPr lang="en-US" sz="1400" baseline="-25000" dirty="0">
                <a:solidFill>
                  <a:srgbClr val="000000"/>
                </a:solidFill>
                <a:latin typeface="Segoe UI"/>
                <a:ea typeface="Times New Roman"/>
                <a:cs typeface="Segoe UI"/>
              </a:rPr>
              <a:t>6</a:t>
            </a:r>
            <a:r>
              <a:rPr lang="en-US" sz="1400" dirty="0">
                <a:solidFill>
                  <a:srgbClr val="000000"/>
                </a:solidFill>
                <a:latin typeface="Segoe UI"/>
                <a:ea typeface="Times New Roman"/>
                <a:cs typeface="Segoe UI"/>
              </a:rPr>
              <a:t>, DMF (dimethyl </a:t>
            </a:r>
            <a:r>
              <a:rPr lang="en-US" sz="1400" dirty="0" err="1">
                <a:solidFill>
                  <a:srgbClr val="000000"/>
                </a:solidFill>
                <a:latin typeface="Segoe UI"/>
                <a:ea typeface="Times New Roman"/>
                <a:cs typeface="Segoe UI"/>
              </a:rPr>
              <a:t>formamide</a:t>
            </a:r>
            <a:r>
              <a:rPr lang="en-US" sz="1400" dirty="0">
                <a:solidFill>
                  <a:srgbClr val="000000"/>
                </a:solidFill>
                <a:latin typeface="Segoe UI"/>
                <a:ea typeface="Times New Roman"/>
                <a:cs typeface="Segoe UI"/>
              </a:rPr>
              <a:t>), DMSO (dimethyl </a:t>
            </a:r>
            <a:r>
              <a:rPr lang="en-US" sz="1400" dirty="0" err="1">
                <a:solidFill>
                  <a:srgbClr val="000000"/>
                </a:solidFill>
                <a:latin typeface="Segoe UI"/>
                <a:ea typeface="Times New Roman"/>
                <a:cs typeface="Segoe UI"/>
              </a:rPr>
              <a:t>sulphoxide</a:t>
            </a:r>
            <a:r>
              <a:rPr lang="en-US" sz="1400" dirty="0">
                <a:solidFill>
                  <a:srgbClr val="000000"/>
                </a:solidFill>
                <a:latin typeface="Segoe UI"/>
                <a:ea typeface="Times New Roman"/>
                <a:cs typeface="Segoe UI"/>
              </a:rPr>
              <a:t>) etc. There are three broad classes of these aprotic solvents.</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	</a:t>
            </a:r>
            <a:r>
              <a:rPr lang="en-US" sz="1400" b="1" dirty="0">
                <a:solidFill>
                  <a:srgbClr val="FF0066"/>
                </a:solidFill>
                <a:latin typeface="Segoe UI"/>
                <a:ea typeface="Times New Roman"/>
                <a:cs typeface="Segoe UI"/>
              </a:rPr>
              <a:t>(i)	Non-polar or  non-dissociated liquids</a:t>
            </a:r>
            <a:r>
              <a:rPr lang="en-US" sz="1400"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which do not solvate strongly. e.g. CCl</a:t>
            </a:r>
            <a:r>
              <a:rPr lang="en-US" sz="1400" baseline="-25000" dirty="0">
                <a:solidFill>
                  <a:srgbClr val="000000"/>
                </a:solidFill>
                <a:latin typeface="Segoe UI"/>
                <a:ea typeface="Times New Roman"/>
                <a:cs typeface="Segoe UI"/>
              </a:rPr>
              <a:t>4</a:t>
            </a:r>
            <a:r>
              <a:rPr lang="en-US" sz="1400" dirty="0">
                <a:solidFill>
                  <a:srgbClr val="000000"/>
                </a:solidFill>
                <a:latin typeface="Segoe UI"/>
                <a:ea typeface="Times New Roman"/>
                <a:cs typeface="Segoe UI"/>
              </a:rPr>
              <a:t> and hydrocarbons. They have low polarity and low dielectric constant, poor donor power, no self-</a:t>
            </a:r>
            <a:r>
              <a:rPr lang="en-US" sz="1400" dirty="0" err="1">
                <a:solidFill>
                  <a:srgbClr val="000000"/>
                </a:solidFill>
                <a:latin typeface="Segoe UI"/>
                <a:ea typeface="Times New Roman"/>
                <a:cs typeface="Segoe UI"/>
              </a:rPr>
              <a:t>ionising</a:t>
            </a:r>
            <a:r>
              <a:rPr lang="en-US" sz="1400" dirty="0">
                <a:solidFill>
                  <a:srgbClr val="000000"/>
                </a:solidFill>
                <a:latin typeface="Segoe UI"/>
                <a:ea typeface="Times New Roman"/>
                <a:cs typeface="Segoe UI"/>
              </a:rPr>
              <a:t> capacity. They do not take part in chemical reactions with solute.</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	</a:t>
            </a:r>
            <a:r>
              <a:rPr lang="en-US" sz="1400" b="1" dirty="0">
                <a:solidFill>
                  <a:srgbClr val="FF0066"/>
                </a:solidFill>
                <a:latin typeface="Segoe UI"/>
                <a:ea typeface="Times New Roman"/>
                <a:cs typeface="Segoe UI"/>
              </a:rPr>
              <a:t>(ii)	Non-ionized (non-dissociated) but strongly solvating solvents</a:t>
            </a:r>
            <a:r>
              <a:rPr lang="en-US" sz="1400" dirty="0">
                <a:solidFill>
                  <a:srgbClr val="FF0066"/>
                </a:solidFill>
                <a:latin typeface="Segoe UI"/>
                <a:ea typeface="Times New Roman"/>
                <a:cs typeface="Segoe UI"/>
              </a:rPr>
              <a:t> </a:t>
            </a:r>
            <a:r>
              <a:rPr lang="en-US" sz="1400" dirty="0">
                <a:solidFill>
                  <a:srgbClr val="000000"/>
                </a:solidFill>
                <a:latin typeface="Segoe UI"/>
                <a:ea typeface="Times New Roman"/>
                <a:cs typeface="Segoe UI"/>
              </a:rPr>
              <a:t>e.g. CH</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CN, DMF, DMSO and SO</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They are mainly aprotic and have no self-ionizing capacity, but have tendency to solvate the ions. Some of these solvents like DMSO have high dielectric constants and some have low dielectric constants. These solvents solvate cations best by using negatively charged oxygen atoms.</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b="1" dirty="0" smtClean="0">
                <a:solidFill>
                  <a:srgbClr val="FF0066"/>
                </a:solidFill>
                <a:latin typeface="Segoe UI"/>
                <a:ea typeface="Times New Roman"/>
                <a:cs typeface="Segoe UI"/>
              </a:rPr>
              <a:t>	</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966444372"/>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Description: C:\Users\ADMIN\Desktop\New Diagrams\New Doc 2020-04-05 11.39.53_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394731"/>
            <a:ext cx="3581400" cy="119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228600"/>
            <a:ext cx="8153400" cy="1061829"/>
          </a:xfrm>
          <a:prstGeom prst="rect">
            <a:avLst/>
          </a:prstGeom>
        </p:spPr>
        <p:txBody>
          <a:bodyPr wrap="square">
            <a:spAutoFit/>
          </a:bodyPr>
          <a:lstStyle/>
          <a:p>
            <a:pPr lvl="0"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FF0066"/>
                </a:solidFill>
                <a:latin typeface="Segoe UI"/>
                <a:ea typeface="Times New Roman"/>
                <a:cs typeface="Segoe UI"/>
              </a:rPr>
              <a:t>(iii)	Highly polar, </a:t>
            </a:r>
            <a:r>
              <a:rPr lang="en-US" sz="1400" b="1" dirty="0" err="1">
                <a:solidFill>
                  <a:srgbClr val="FF0066"/>
                </a:solidFill>
                <a:latin typeface="Segoe UI"/>
                <a:ea typeface="Times New Roman"/>
                <a:cs typeface="Segoe UI"/>
              </a:rPr>
              <a:t>autoionizing</a:t>
            </a:r>
            <a:r>
              <a:rPr lang="en-US" sz="1400" b="1" dirty="0">
                <a:solidFill>
                  <a:srgbClr val="FF0066"/>
                </a:solidFill>
                <a:latin typeface="Segoe UI"/>
                <a:ea typeface="Times New Roman"/>
                <a:cs typeface="Segoe UI"/>
              </a:rPr>
              <a:t> solvents </a:t>
            </a:r>
            <a:r>
              <a:rPr lang="en-US" sz="1400" b="1" dirty="0">
                <a:solidFill>
                  <a:srgbClr val="000000"/>
                </a:solidFill>
                <a:latin typeface="Segoe UI"/>
                <a:ea typeface="Times New Roman"/>
                <a:cs typeface="Segoe UI"/>
              </a:rPr>
              <a:t>: </a:t>
            </a:r>
            <a:r>
              <a:rPr lang="en-US" sz="1400" dirty="0">
                <a:solidFill>
                  <a:srgbClr val="000000"/>
                </a:solidFill>
                <a:latin typeface="Segoe UI"/>
                <a:ea typeface="Times New Roman"/>
                <a:cs typeface="Segoe UI"/>
              </a:rPr>
              <a:t>They have high dielectric constants and dipole moment val­ues. These solvents are highly reactive. They are extremely sensitive to the moisture. These solvents can undergo </a:t>
            </a:r>
            <a:r>
              <a:rPr lang="en-US" sz="1400" dirty="0" err="1">
                <a:solidFill>
                  <a:srgbClr val="000000"/>
                </a:solidFill>
                <a:latin typeface="Segoe UI"/>
                <a:ea typeface="Times New Roman"/>
                <a:cs typeface="Segoe UI"/>
              </a:rPr>
              <a:t>autoionization</a:t>
            </a:r>
            <a:r>
              <a:rPr lang="en-US" sz="1400" dirty="0">
                <a:solidFill>
                  <a:srgbClr val="000000"/>
                </a:solidFill>
                <a:latin typeface="Segoe UI"/>
                <a:ea typeface="Times New Roman"/>
                <a:cs typeface="Segoe UI"/>
              </a:rPr>
              <a:t>. e.g. H</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O, BrF</a:t>
            </a:r>
            <a:r>
              <a:rPr lang="en-US" sz="1400" baseline="-25000" dirty="0">
                <a:solidFill>
                  <a:srgbClr val="000000"/>
                </a:solidFill>
                <a:latin typeface="Segoe UI"/>
                <a:ea typeface="Times New Roman"/>
                <a:cs typeface="Segoe UI"/>
              </a:rPr>
              <a:t>3</a:t>
            </a:r>
            <a:r>
              <a:rPr lang="en-US" sz="1400" dirty="0">
                <a:solidFill>
                  <a:srgbClr val="000000"/>
                </a:solidFill>
                <a:latin typeface="Segoe UI"/>
                <a:ea typeface="Times New Roman"/>
                <a:cs typeface="Segoe UI"/>
              </a:rPr>
              <a:t>, IF</a:t>
            </a:r>
            <a:r>
              <a:rPr lang="en-US" sz="1400" baseline="-25000" dirty="0">
                <a:solidFill>
                  <a:srgbClr val="000000"/>
                </a:solidFill>
                <a:latin typeface="Segoe UI"/>
                <a:ea typeface="Times New Roman"/>
                <a:cs typeface="Segoe UI"/>
              </a:rPr>
              <a:t>5</a:t>
            </a:r>
            <a:r>
              <a:rPr lang="en-US" sz="1400" dirty="0">
                <a:solidFill>
                  <a:srgbClr val="000000"/>
                </a:solidFill>
                <a:latin typeface="Segoe UI"/>
                <a:ea typeface="Times New Roman"/>
                <a:cs typeface="Segoe UI"/>
              </a:rPr>
              <a:t> </a:t>
            </a:r>
            <a:r>
              <a:rPr lang="en-US" sz="1400" dirty="0" err="1">
                <a:solidFill>
                  <a:srgbClr val="000000"/>
                </a:solidFill>
                <a:latin typeface="Segoe UI"/>
                <a:ea typeface="Times New Roman"/>
                <a:cs typeface="Segoe UI"/>
              </a:rPr>
              <a:t>etc</a:t>
            </a:r>
            <a:endParaRPr lang="en-US" sz="1400" dirty="0">
              <a:solidFill>
                <a:srgbClr val="000000"/>
              </a:solidFill>
              <a:latin typeface="Segoe UI"/>
              <a:ea typeface="Times New Roman"/>
              <a:cs typeface="Times New Roman"/>
            </a:endParaRPr>
          </a:p>
        </p:txBody>
      </p:sp>
      <p:sp>
        <p:nvSpPr>
          <p:cNvPr id="3" name="Rectangle 2"/>
          <p:cNvSpPr/>
          <p:nvPr/>
        </p:nvSpPr>
        <p:spPr>
          <a:xfrm>
            <a:off x="707571" y="2590800"/>
            <a:ext cx="7848600" cy="3785652"/>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sz="1600" b="1" dirty="0">
                <a:solidFill>
                  <a:srgbClr val="C00000"/>
                </a:solidFill>
                <a:latin typeface="Segoe UI"/>
                <a:ea typeface="Times New Roman"/>
                <a:cs typeface="Segoe UI"/>
              </a:rPr>
              <a:t>(B) </a:t>
            </a:r>
            <a:r>
              <a:rPr lang="en-US" sz="1600" b="1" dirty="0" err="1">
                <a:solidFill>
                  <a:srgbClr val="C00000"/>
                </a:solidFill>
                <a:latin typeface="Segoe UI"/>
                <a:ea typeface="Times New Roman"/>
                <a:cs typeface="Segoe UI"/>
              </a:rPr>
              <a:t>Ionising</a:t>
            </a:r>
            <a:r>
              <a:rPr lang="en-US" sz="1600" b="1" dirty="0">
                <a:solidFill>
                  <a:srgbClr val="C00000"/>
                </a:solidFill>
                <a:latin typeface="Segoe UI"/>
                <a:ea typeface="Times New Roman"/>
                <a:cs typeface="Segoe UI"/>
              </a:rPr>
              <a:t> and non- </a:t>
            </a:r>
            <a:r>
              <a:rPr lang="en-US" sz="1600" b="1" dirty="0" err="1">
                <a:solidFill>
                  <a:srgbClr val="C00000"/>
                </a:solidFill>
                <a:latin typeface="Segoe UI"/>
                <a:ea typeface="Times New Roman"/>
                <a:cs typeface="Segoe UI"/>
              </a:rPr>
              <a:t>Ionising</a:t>
            </a:r>
            <a:r>
              <a:rPr lang="en-US" sz="1600" b="1" dirty="0">
                <a:solidFill>
                  <a:srgbClr val="C00000"/>
                </a:solidFill>
                <a:latin typeface="Segoe UI"/>
                <a:ea typeface="Times New Roman"/>
                <a:cs typeface="Segoe UI"/>
              </a:rPr>
              <a:t> solvent :</a:t>
            </a:r>
            <a:endParaRPr lang="en-US" sz="1600" dirty="0">
              <a:solidFill>
                <a:srgbClr val="C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600" dirty="0">
                <a:solidFill>
                  <a:srgbClr val="000000"/>
                </a:solidFill>
                <a:latin typeface="Segoe UI"/>
                <a:ea typeface="Times New Roman"/>
                <a:cs typeface="Segoe UI"/>
              </a:rPr>
              <a:t>This classification is based on the polar and non-polar nature of the solvents.</a:t>
            </a:r>
            <a:endParaRPr lang="en-US" sz="16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600" b="1" dirty="0">
                <a:solidFill>
                  <a:srgbClr val="FF0066"/>
                </a:solidFill>
                <a:latin typeface="Segoe UI"/>
                <a:ea typeface="Times New Roman"/>
                <a:cs typeface="Segoe UI"/>
              </a:rPr>
              <a:t>1.Ionising solvents:</a:t>
            </a:r>
            <a:r>
              <a:rPr lang="en-US" sz="1600" dirty="0">
                <a:solidFill>
                  <a:srgbClr val="FF0066"/>
                </a:solidFill>
                <a:latin typeface="Segoe UI"/>
                <a:ea typeface="Times New Roman"/>
                <a:cs typeface="Segoe UI"/>
              </a:rPr>
              <a:t> </a:t>
            </a:r>
            <a:endParaRPr lang="en-US" sz="1600" dirty="0" smtClean="0">
              <a:solidFill>
                <a:srgbClr val="FF0066"/>
              </a:solidFill>
              <a:latin typeface="Segoe UI"/>
              <a:ea typeface="Times New Roman"/>
              <a:cs typeface="Segoe UI"/>
            </a:endParaRPr>
          </a:p>
          <a:p>
            <a:pPr>
              <a:lnSpc>
                <a:spcPct val="150000"/>
              </a:lnSpc>
              <a:tabLst>
                <a:tab pos="342900" algn="l"/>
                <a:tab pos="622300" algn="l"/>
                <a:tab pos="914400" algn="l"/>
                <a:tab pos="1714500" algn="r"/>
                <a:tab pos="1828800" algn="l"/>
                <a:tab pos="1993900" algn="l"/>
                <a:tab pos="4114800" algn="r"/>
                <a:tab pos="457200" algn="l"/>
              </a:tabLst>
            </a:pPr>
            <a:r>
              <a:rPr lang="en-US" sz="1600" dirty="0">
                <a:solidFill>
                  <a:srgbClr val="FF0066"/>
                </a:solidFill>
                <a:latin typeface="Segoe UI"/>
                <a:ea typeface="Times New Roman"/>
                <a:cs typeface="Segoe UI"/>
              </a:rPr>
              <a:t>	</a:t>
            </a:r>
            <a:r>
              <a:rPr lang="en-US" sz="1600" dirty="0" smtClean="0">
                <a:solidFill>
                  <a:srgbClr val="FF0066"/>
                </a:solidFill>
                <a:latin typeface="Segoe UI"/>
                <a:ea typeface="Times New Roman"/>
                <a:cs typeface="Segoe UI"/>
              </a:rPr>
              <a:t>	</a:t>
            </a:r>
            <a:r>
              <a:rPr lang="en-US" sz="1600" dirty="0" smtClean="0">
                <a:solidFill>
                  <a:srgbClr val="000000"/>
                </a:solidFill>
                <a:latin typeface="Segoe UI"/>
                <a:ea typeface="Times New Roman"/>
                <a:cs typeface="Segoe UI"/>
              </a:rPr>
              <a:t>They </a:t>
            </a:r>
            <a:r>
              <a:rPr lang="en-US" sz="1600" dirty="0">
                <a:solidFill>
                  <a:srgbClr val="000000"/>
                </a:solidFill>
                <a:latin typeface="Segoe UI"/>
                <a:ea typeface="Times New Roman"/>
                <a:cs typeface="Segoe UI"/>
              </a:rPr>
              <a:t>undergo </a:t>
            </a:r>
            <a:r>
              <a:rPr lang="en-US" sz="1600" dirty="0" err="1">
                <a:solidFill>
                  <a:srgbClr val="000000"/>
                </a:solidFill>
                <a:latin typeface="Segoe UI"/>
                <a:ea typeface="Times New Roman"/>
                <a:cs typeface="Segoe UI"/>
              </a:rPr>
              <a:t>autoionisation</a:t>
            </a:r>
            <a:r>
              <a:rPr lang="en-US" sz="1600" dirty="0">
                <a:solidFill>
                  <a:srgbClr val="000000"/>
                </a:solidFill>
                <a:latin typeface="Segoe UI"/>
                <a:ea typeface="Times New Roman"/>
                <a:cs typeface="Segoe UI"/>
              </a:rPr>
              <a:t> and bring about </a:t>
            </a:r>
            <a:r>
              <a:rPr lang="en-US" sz="1600" dirty="0" err="1">
                <a:solidFill>
                  <a:srgbClr val="000000"/>
                </a:solidFill>
                <a:latin typeface="Segoe UI"/>
                <a:ea typeface="Times New Roman"/>
                <a:cs typeface="Segoe UI"/>
              </a:rPr>
              <a:t>ionisation</a:t>
            </a:r>
            <a:r>
              <a:rPr lang="en-US" sz="1600" dirty="0">
                <a:solidFill>
                  <a:srgbClr val="000000"/>
                </a:solidFill>
                <a:latin typeface="Segoe UI"/>
                <a:ea typeface="Times New Roman"/>
                <a:cs typeface="Segoe UI"/>
              </a:rPr>
              <a:t> of the solutes. </a:t>
            </a:r>
            <a:r>
              <a:rPr lang="en-US" sz="1600" dirty="0" err="1">
                <a:solidFill>
                  <a:srgbClr val="000000"/>
                </a:solidFill>
                <a:latin typeface="Segoe UI"/>
                <a:ea typeface="Times New Roman"/>
                <a:cs typeface="Segoe UI"/>
              </a:rPr>
              <a:t>Thease</a:t>
            </a:r>
            <a:r>
              <a:rPr lang="en-US" sz="1600" dirty="0">
                <a:solidFill>
                  <a:srgbClr val="000000"/>
                </a:solidFill>
                <a:latin typeface="Segoe UI"/>
                <a:ea typeface="Times New Roman"/>
                <a:cs typeface="Segoe UI"/>
              </a:rPr>
              <a:t> are polar in nature and have high dipole moment and dielectric constant. They are </a:t>
            </a:r>
            <a:r>
              <a:rPr lang="en-US" sz="1600" dirty="0" smtClean="0">
                <a:solidFill>
                  <a:srgbClr val="000000"/>
                </a:solidFill>
                <a:latin typeface="Segoe UI"/>
                <a:ea typeface="Times New Roman"/>
                <a:cs typeface="Segoe UI"/>
              </a:rPr>
              <a:t>good solvents </a:t>
            </a:r>
            <a:r>
              <a:rPr lang="en-US" sz="1600" dirty="0">
                <a:solidFill>
                  <a:srgbClr val="000000"/>
                </a:solidFill>
                <a:latin typeface="Segoe UI"/>
                <a:ea typeface="Times New Roman"/>
                <a:cs typeface="Segoe UI"/>
              </a:rPr>
              <a:t>for ionic </a:t>
            </a:r>
            <a:r>
              <a:rPr lang="en-US" sz="1600" dirty="0" smtClean="0">
                <a:solidFill>
                  <a:srgbClr val="000000"/>
                </a:solidFill>
                <a:latin typeface="Segoe UI"/>
                <a:ea typeface="Times New Roman"/>
                <a:cs typeface="Segoe UI"/>
              </a:rPr>
              <a:t>solutes. </a:t>
            </a:r>
            <a:r>
              <a:rPr lang="en-US" sz="1600" dirty="0" err="1" smtClean="0">
                <a:solidFill>
                  <a:srgbClr val="000000"/>
                </a:solidFill>
                <a:latin typeface="Segoe UI"/>
                <a:ea typeface="Times New Roman"/>
                <a:cs typeface="Segoe UI"/>
              </a:rPr>
              <a:t>e.g.Water</a:t>
            </a:r>
            <a:r>
              <a:rPr lang="en-US" sz="1600" dirty="0">
                <a:solidFill>
                  <a:srgbClr val="000000"/>
                </a:solidFill>
                <a:latin typeface="Segoe UI"/>
                <a:ea typeface="Times New Roman"/>
                <a:cs typeface="Segoe UI"/>
              </a:rPr>
              <a:t>, liquid hydrogen fluoride, NH</a:t>
            </a:r>
            <a:r>
              <a:rPr lang="en-US" sz="1600" baseline="-25000" dirty="0">
                <a:solidFill>
                  <a:srgbClr val="000000"/>
                </a:solidFill>
                <a:latin typeface="Segoe UI"/>
                <a:ea typeface="Times New Roman"/>
                <a:cs typeface="Segoe UI"/>
              </a:rPr>
              <a:t>3 </a:t>
            </a:r>
            <a:r>
              <a:rPr lang="en-US" sz="1600" dirty="0">
                <a:solidFill>
                  <a:srgbClr val="000000"/>
                </a:solidFill>
                <a:latin typeface="Segoe UI"/>
                <a:ea typeface="Times New Roman"/>
                <a:cs typeface="Segoe UI"/>
              </a:rPr>
              <a:t>etc.</a:t>
            </a:r>
            <a:endParaRPr lang="en-US" sz="16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600" b="1" dirty="0">
                <a:solidFill>
                  <a:srgbClr val="FF0066"/>
                </a:solidFill>
                <a:latin typeface="Segoe UI"/>
                <a:ea typeface="Times New Roman"/>
                <a:cs typeface="Segoe UI"/>
              </a:rPr>
              <a:t>2.Non-ionising solvents:</a:t>
            </a:r>
            <a:r>
              <a:rPr lang="en-US" sz="1600" dirty="0">
                <a:solidFill>
                  <a:srgbClr val="FF0066"/>
                </a:solidFill>
                <a:latin typeface="Segoe UI"/>
                <a:ea typeface="Times New Roman"/>
                <a:cs typeface="Segoe UI"/>
              </a:rPr>
              <a:t> </a:t>
            </a:r>
            <a:endParaRPr lang="en-US" sz="1600" dirty="0" smtClean="0">
              <a:solidFill>
                <a:srgbClr val="FF0066"/>
              </a:solidFill>
              <a:latin typeface="Segoe UI"/>
              <a:ea typeface="Times New Roman"/>
              <a:cs typeface="Segoe UI"/>
            </a:endParaRPr>
          </a:p>
          <a:p>
            <a:pPr algn="just">
              <a:lnSpc>
                <a:spcPct val="150000"/>
              </a:lnSpc>
              <a:tabLst>
                <a:tab pos="342900" algn="l"/>
                <a:tab pos="622300" algn="l"/>
                <a:tab pos="914400" algn="l"/>
                <a:tab pos="1714500" algn="r"/>
                <a:tab pos="1828800" algn="l"/>
                <a:tab pos="1993900" algn="l"/>
                <a:tab pos="4114800" algn="r"/>
                <a:tab pos="457200" algn="l"/>
              </a:tabLst>
            </a:pPr>
            <a:r>
              <a:rPr lang="en-US" sz="1600" dirty="0">
                <a:solidFill>
                  <a:srgbClr val="FF0066"/>
                </a:solidFill>
                <a:latin typeface="Segoe UI"/>
                <a:ea typeface="Times New Roman"/>
                <a:cs typeface="Segoe UI"/>
              </a:rPr>
              <a:t>	</a:t>
            </a:r>
            <a:r>
              <a:rPr lang="en-US" sz="1600" dirty="0" smtClean="0">
                <a:solidFill>
                  <a:srgbClr val="FF0066"/>
                </a:solidFill>
                <a:latin typeface="Segoe UI"/>
                <a:ea typeface="Times New Roman"/>
                <a:cs typeface="Segoe UI"/>
              </a:rPr>
              <a:t>	</a:t>
            </a:r>
            <a:r>
              <a:rPr lang="en-US" sz="1600" dirty="0" smtClean="0">
                <a:solidFill>
                  <a:srgbClr val="000000"/>
                </a:solidFill>
                <a:latin typeface="Segoe UI"/>
                <a:ea typeface="Times New Roman"/>
                <a:cs typeface="Segoe UI"/>
              </a:rPr>
              <a:t>They </a:t>
            </a:r>
            <a:r>
              <a:rPr lang="en-US" sz="1600" dirty="0">
                <a:solidFill>
                  <a:srgbClr val="000000"/>
                </a:solidFill>
                <a:latin typeface="Segoe UI"/>
                <a:ea typeface="Times New Roman"/>
                <a:cs typeface="Segoe UI"/>
              </a:rPr>
              <a:t>undergo </a:t>
            </a:r>
            <a:r>
              <a:rPr lang="en-US" sz="1600" dirty="0" err="1">
                <a:solidFill>
                  <a:srgbClr val="000000"/>
                </a:solidFill>
                <a:latin typeface="Segoe UI"/>
                <a:ea typeface="Times New Roman"/>
                <a:cs typeface="Segoe UI"/>
              </a:rPr>
              <a:t>autoionisation</a:t>
            </a:r>
            <a:r>
              <a:rPr lang="en-US" sz="1600" dirty="0">
                <a:solidFill>
                  <a:srgbClr val="000000"/>
                </a:solidFill>
                <a:latin typeface="Segoe UI"/>
                <a:ea typeface="Times New Roman"/>
                <a:cs typeface="Segoe UI"/>
              </a:rPr>
              <a:t> and do not bring about </a:t>
            </a:r>
            <a:r>
              <a:rPr lang="en-US" sz="1600" dirty="0" err="1">
                <a:solidFill>
                  <a:srgbClr val="000000"/>
                </a:solidFill>
                <a:latin typeface="Segoe UI"/>
                <a:ea typeface="Times New Roman"/>
                <a:cs typeface="Segoe UI"/>
              </a:rPr>
              <a:t>ionisation</a:t>
            </a:r>
            <a:r>
              <a:rPr lang="en-US" sz="1600" dirty="0">
                <a:solidFill>
                  <a:srgbClr val="000000"/>
                </a:solidFill>
                <a:latin typeface="Segoe UI"/>
                <a:ea typeface="Times New Roman"/>
                <a:cs typeface="Segoe UI"/>
              </a:rPr>
              <a:t> solute. </a:t>
            </a:r>
            <a:r>
              <a:rPr lang="en-US" sz="1600" dirty="0" smtClean="0">
                <a:solidFill>
                  <a:srgbClr val="000000"/>
                </a:solidFill>
                <a:latin typeface="Segoe UI"/>
                <a:ea typeface="Times New Roman"/>
                <a:cs typeface="Segoe UI"/>
              </a:rPr>
              <a:t>These </a:t>
            </a:r>
            <a:r>
              <a:rPr lang="en-US" sz="1600" dirty="0">
                <a:solidFill>
                  <a:srgbClr val="000000"/>
                </a:solidFill>
                <a:latin typeface="Segoe UI"/>
                <a:ea typeface="Times New Roman"/>
                <a:cs typeface="Segoe UI"/>
              </a:rPr>
              <a:t>are non-polar and have low dipole moment. They are suitable for covalent compounds.</a:t>
            </a:r>
            <a:endParaRPr lang="en-US" sz="16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857111291"/>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199" y="304800"/>
            <a:ext cx="7957457" cy="2290371"/>
          </a:xfrm>
          <a:prstGeom prst="rect">
            <a:avLst/>
          </a:prstGeom>
        </p:spPr>
        <p:txBody>
          <a:bodyPr wrap="square">
            <a:spAutoFit/>
          </a:bodyPr>
          <a:lstStyle/>
          <a:p>
            <a:pPr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C00000"/>
                </a:solidFill>
                <a:latin typeface="Segoe UI"/>
                <a:ea typeface="Times New Roman"/>
                <a:cs typeface="Segoe UI"/>
              </a:rPr>
              <a:t>1.3.3.</a:t>
            </a:r>
            <a:r>
              <a:rPr lang="en-IN" sz="1400" b="1" dirty="0">
                <a:solidFill>
                  <a:srgbClr val="C00000"/>
                </a:solidFill>
                <a:latin typeface="Segoe UI Symbol"/>
                <a:ea typeface="Times New Roman"/>
                <a:cs typeface="Times New Roman"/>
              </a:rPr>
              <a:t>Physical properties and Acid-Base reactions in Liquid Ammonia (NH</a:t>
            </a:r>
            <a:r>
              <a:rPr lang="en-IN" sz="1400" b="1" baseline="-25000" dirty="0">
                <a:solidFill>
                  <a:srgbClr val="C00000"/>
                </a:solidFill>
                <a:latin typeface="Segoe UI Symbol"/>
                <a:ea typeface="Times New Roman"/>
                <a:cs typeface="Times New Roman"/>
              </a:rPr>
              <a:t>3</a:t>
            </a:r>
            <a:r>
              <a:rPr lang="en-IN" sz="1400" b="1" dirty="0">
                <a:solidFill>
                  <a:srgbClr val="C00000"/>
                </a:solidFill>
                <a:latin typeface="Segoe UI Symbol"/>
                <a:ea typeface="Times New Roman"/>
                <a:cs typeface="Times New Roman"/>
              </a:rPr>
              <a:t>) and Liquid Sulphur Dioxide (SO</a:t>
            </a:r>
            <a:r>
              <a:rPr lang="en-IN" sz="1400" b="1" baseline="-25000" dirty="0">
                <a:solidFill>
                  <a:srgbClr val="C00000"/>
                </a:solidFill>
                <a:latin typeface="Segoe UI Symbol"/>
                <a:ea typeface="Times New Roman"/>
                <a:cs typeface="Times New Roman"/>
              </a:rPr>
              <a:t>2</a:t>
            </a:r>
            <a:r>
              <a:rPr lang="en-IN" sz="1400" b="1" dirty="0">
                <a:solidFill>
                  <a:srgbClr val="C00000"/>
                </a:solidFill>
                <a:latin typeface="Segoe UI Symbol"/>
                <a:ea typeface="Times New Roman"/>
                <a:cs typeface="Times New Roman"/>
              </a:rPr>
              <a:t>).</a:t>
            </a:r>
            <a:endParaRPr lang="en-US" sz="1400" dirty="0">
              <a:solidFill>
                <a:srgbClr val="C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1. Liquid </a:t>
            </a:r>
            <a:r>
              <a:rPr lang="en-US" sz="1400" b="1" dirty="0" smtClean="0">
                <a:solidFill>
                  <a:srgbClr val="FF0066"/>
                </a:solidFill>
                <a:latin typeface="Segoe UI Symbol"/>
                <a:ea typeface="Times New Roman"/>
                <a:cs typeface="Segoe UI"/>
              </a:rPr>
              <a:t>Ammonia :</a:t>
            </a:r>
            <a:endParaRPr lang="en-US" sz="1400" dirty="0">
              <a:solidFill>
                <a:srgbClr val="FF0066"/>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 pos="5143500" algn="l"/>
              </a:tabLst>
            </a:pPr>
            <a:r>
              <a:rPr lang="en-IN" sz="1400" b="1" dirty="0">
                <a:solidFill>
                  <a:srgbClr val="000000"/>
                </a:solidFill>
                <a:latin typeface="Segoe UI Symbol"/>
                <a:ea typeface="Times New Roman"/>
                <a:cs typeface="Times New Roman"/>
              </a:rPr>
              <a:t>Physical properties and Acid-Base reactions in Liquid Ammonia (NH</a:t>
            </a:r>
            <a:r>
              <a:rPr lang="en-IN" sz="1400" b="1" baseline="-25000" dirty="0">
                <a:solidFill>
                  <a:srgbClr val="000000"/>
                </a:solidFill>
                <a:latin typeface="Segoe UI Symbol"/>
                <a:ea typeface="Times New Roman"/>
                <a:cs typeface="Times New Roman"/>
              </a:rPr>
              <a:t>3</a:t>
            </a:r>
            <a:r>
              <a:rPr lang="en-IN" sz="1400" b="1" dirty="0">
                <a:solidFill>
                  <a:srgbClr val="000000"/>
                </a:solidFill>
                <a:latin typeface="Segoe UI Symbol"/>
                <a:ea typeface="Times New Roman"/>
                <a:cs typeface="Times New Roman"/>
              </a:rPr>
              <a:t>)</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457200" algn="l"/>
              </a:tabLst>
            </a:pPr>
            <a:r>
              <a:rPr lang="en-IN" sz="1400" b="1" dirty="0">
                <a:solidFill>
                  <a:srgbClr val="000000"/>
                </a:solidFill>
                <a:latin typeface="Segoe UI Symbol"/>
                <a:ea typeface="Times New Roman"/>
                <a:cs typeface="Segoe UI"/>
              </a:rPr>
              <a:t> </a:t>
            </a:r>
            <a:r>
              <a:rPr lang="en-US" sz="1400" b="1"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Liquid ammonia is Inorganic: Non-aqueous – Protonic, Basic natured, Auto-ionizing-Polar solvent.</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000000"/>
                </a:solidFill>
                <a:latin typeface="Segoe UI Symbol"/>
                <a:ea typeface="Times New Roman"/>
                <a:cs typeface="Segoe UI"/>
              </a:rPr>
              <a:t>Ammonia as a Solvent: Solvent Character:</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Liquid ammonia – as a solvent – has striking similarities with water; hence it is a “</a:t>
            </a:r>
            <a:r>
              <a:rPr lang="en-US" sz="1400" dirty="0" err="1">
                <a:solidFill>
                  <a:srgbClr val="000000"/>
                </a:solidFill>
                <a:latin typeface="Segoe UI Symbol"/>
                <a:ea typeface="Times New Roman"/>
                <a:cs typeface="Segoe UI"/>
              </a:rPr>
              <a:t>Waterlike</a:t>
            </a:r>
            <a:r>
              <a:rPr lang="en-US" sz="1400" dirty="0">
                <a:solidFill>
                  <a:srgbClr val="000000"/>
                </a:solidFill>
                <a:latin typeface="Segoe UI Symbol"/>
                <a:ea typeface="Times New Roman"/>
                <a:cs typeface="Segoe UI"/>
              </a:rPr>
              <a:t>” solvent. It undergoes auto-ionization like water but its degree of ionization is much less.</a:t>
            </a:r>
            <a:endParaRPr lang="en-US" sz="1400" dirty="0">
              <a:solidFill>
                <a:srgbClr val="000000"/>
              </a:solidFill>
              <a:effectLst/>
              <a:latin typeface="Segoe UI"/>
              <a:ea typeface="Times New Roman"/>
              <a:cs typeface="Times New Roman"/>
            </a:endParaRPr>
          </a:p>
        </p:txBody>
      </p:sp>
      <p:sp>
        <p:nvSpPr>
          <p:cNvPr id="2" name="Rectangle 2"/>
          <p:cNvSpPr>
            <a:spLocks noChangeArrowheads="1"/>
          </p:cNvSpPr>
          <p:nvPr/>
        </p:nvSpPr>
        <p:spPr bwMode="auto">
          <a:xfrm>
            <a:off x="838200" y="2514599"/>
            <a:ext cx="11763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NH</a:t>
            </a:r>
            <a:r>
              <a:rPr kumimoji="0" lang="en-US" sz="1000" b="0" i="0" u="none" strike="noStrike" cap="none" normalizeH="0" baseline="-30000" dirty="0" smtClean="0">
                <a:ln>
                  <a:noFill/>
                </a:ln>
                <a:solidFill>
                  <a:schemeClr val="tx1"/>
                </a:solidFill>
                <a:effectLst/>
                <a:latin typeface="Segoe UI Symbol" pitchFamily="34" charset="0"/>
                <a:ea typeface="Times New Roman" pitchFamily="18" charset="0"/>
                <a:cs typeface="Segoe UI" pitchFamily="34" charset="0"/>
              </a:rPr>
              <a:t>3</a:t>
            </a: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 + NH</a:t>
            </a:r>
            <a:r>
              <a:rPr kumimoji="0" lang="en-US" sz="1000" b="0" i="0" u="none" strike="noStrike" cap="none" normalizeH="0" baseline="-30000" dirty="0" smtClean="0">
                <a:ln>
                  <a:noFill/>
                </a:ln>
                <a:solidFill>
                  <a:schemeClr val="tx1"/>
                </a:solidFill>
                <a:effectLst/>
                <a:latin typeface="Segoe UI Symbol" pitchFamily="34" charset="0"/>
                <a:ea typeface="Times New Roman" pitchFamily="18" charset="0"/>
                <a:cs typeface="Segoe UI" pitchFamily="34" charset="0"/>
              </a:rPr>
              <a:t>3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Picture 38" descr="Description: ar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2585321"/>
            <a:ext cx="238125" cy="104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2286000" y="2543104"/>
            <a:ext cx="2667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9713" algn="r"/>
                <a:tab pos="342900" algn="l"/>
                <a:tab pos="622300" algn="l"/>
                <a:tab pos="914400" algn="l"/>
                <a:tab pos="1246188" algn="r"/>
                <a:tab pos="1320800" algn="l"/>
                <a:tab pos="1530350" algn="l"/>
                <a:tab pos="1714500" algn="r"/>
                <a:tab pos="1828800" algn="l"/>
                <a:tab pos="1993900" algn="l"/>
                <a:tab pos="4114800" algn="r"/>
              </a:tabLst>
            </a:pP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 NH + NH; </a:t>
            </a:r>
            <a:r>
              <a:rPr kumimoji="0" lang="en-US" sz="1000" b="0" i="0" u="none" strike="noStrike" cap="none" normalizeH="0" baseline="0" dirty="0" err="1" smtClean="0">
                <a:ln>
                  <a:noFill/>
                </a:ln>
                <a:solidFill>
                  <a:schemeClr val="tx1"/>
                </a:solidFill>
                <a:effectLst/>
                <a:latin typeface="Segoe UI Symbol" pitchFamily="34" charset="0"/>
                <a:ea typeface="Times New Roman" pitchFamily="18" charset="0"/>
                <a:cs typeface="Segoe UI" pitchFamily="34" charset="0"/>
              </a:rPr>
              <a:t>K</a:t>
            </a:r>
            <a:r>
              <a:rPr kumimoji="0" lang="en-US" sz="1000" b="0" i="0" u="none" strike="noStrike" cap="none" normalizeH="0" baseline="-30000" dirty="0" err="1" smtClean="0">
                <a:ln>
                  <a:noFill/>
                </a:ln>
                <a:solidFill>
                  <a:schemeClr val="tx1"/>
                </a:solidFill>
                <a:effectLst/>
                <a:latin typeface="Segoe UI Symbol" pitchFamily="34" charset="0"/>
                <a:ea typeface="Times New Roman" pitchFamily="18" charset="0"/>
                <a:cs typeface="Segoe UI" pitchFamily="34" charset="0"/>
              </a:rPr>
              <a:t>ion</a:t>
            </a: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  = 1.9 </a:t>
            </a: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sym typeface="Symbol" pitchFamily="18" charset="2"/>
              </a:rPr>
              <a:t></a:t>
            </a: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rPr>
              <a:t> 10</a:t>
            </a:r>
            <a:r>
              <a:rPr kumimoji="0" lang="en-US" sz="1000" b="0" i="0" u="none" strike="noStrike" cap="none" normalizeH="0" baseline="30000" dirty="0" smtClean="0">
                <a:ln>
                  <a:noFill/>
                </a:ln>
                <a:solidFill>
                  <a:schemeClr val="tx1"/>
                </a:solidFill>
                <a:effectLst/>
                <a:latin typeface="Segoe UI Symbol" pitchFamily="34" charset="0"/>
                <a:ea typeface="Times New Roman" pitchFamily="18" charset="0"/>
                <a:cs typeface="Segoe UI" pitchFamily="34" charset="0"/>
                <a:sym typeface="Symbol" pitchFamily="18" charset="2"/>
              </a:rPr>
              <a:t>−33</a:t>
            </a:r>
            <a:r>
              <a:rPr kumimoji="0" lang="en-US" sz="1000" b="0" i="0" u="none" strike="noStrike" cap="none" normalizeH="0" baseline="0" dirty="0" smtClean="0">
                <a:ln>
                  <a:noFill/>
                </a:ln>
                <a:solidFill>
                  <a:schemeClr val="tx1"/>
                </a:solidFill>
                <a:effectLst/>
                <a:latin typeface="Segoe UI Symbol" pitchFamily="34" charset="0"/>
                <a:ea typeface="Times New Roman" pitchFamily="18" charset="0"/>
                <a:cs typeface="Segoe UI" pitchFamily="34" charset="0"/>
                <a:sym typeface="Symbol" pitchFamily="18" charset="2"/>
              </a:rPr>
              <a:t> (223 K)</a:t>
            </a:r>
          </a:p>
        </p:txBody>
      </p:sp>
      <p:sp>
        <p:nvSpPr>
          <p:cNvPr id="5" name="Rectangle 4"/>
          <p:cNvSpPr/>
          <p:nvPr/>
        </p:nvSpPr>
        <p:spPr>
          <a:xfrm>
            <a:off x="714611" y="2941452"/>
            <a:ext cx="2887714" cy="271869"/>
          </a:xfrm>
          <a:prstGeom prst="rect">
            <a:avLst/>
          </a:prstGeom>
        </p:spPr>
        <p:txBody>
          <a:bodyPr wrap="none">
            <a:spAutoFit/>
          </a:bodyPr>
          <a:lstStyle/>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Physical properties of liq. NH</a:t>
            </a:r>
            <a:r>
              <a:rPr lang="en-US" sz="1400" b="1" baseline="-25000" dirty="0">
                <a:solidFill>
                  <a:srgbClr val="FF0066"/>
                </a:solidFill>
                <a:latin typeface="Segoe UI Symbol"/>
                <a:ea typeface="Times New Roman"/>
                <a:cs typeface="Segoe UI"/>
              </a:rPr>
              <a:t>3</a:t>
            </a:r>
            <a:r>
              <a:rPr lang="en-US" sz="1400" b="1" dirty="0">
                <a:solidFill>
                  <a:srgbClr val="FF0066"/>
                </a:solidFill>
                <a:latin typeface="Segoe UI Symbol"/>
                <a:ea typeface="Times New Roman"/>
                <a:cs typeface="Segoe UI"/>
              </a:rPr>
              <a:t> are</a:t>
            </a:r>
            <a:r>
              <a:rPr lang="en-US" b="1" dirty="0">
                <a:solidFill>
                  <a:srgbClr val="000000"/>
                </a:solidFill>
                <a:latin typeface="Segoe UI Symbol"/>
                <a:ea typeface="Times New Roman"/>
                <a:cs typeface="Segoe UI"/>
              </a:rPr>
              <a:t>:</a:t>
            </a:r>
            <a:endParaRPr lang="en-US" dirty="0">
              <a:solidFill>
                <a:srgbClr val="000000"/>
              </a:solidFill>
              <a:effectLst/>
              <a:latin typeface="Segoe UI"/>
              <a:ea typeface="Times New Roman"/>
              <a:cs typeface="Times New Roman"/>
            </a:endParaRPr>
          </a:p>
        </p:txBody>
      </p:sp>
      <p:sp>
        <p:nvSpPr>
          <p:cNvPr id="6" name="Rectangle 5"/>
          <p:cNvSpPr/>
          <p:nvPr/>
        </p:nvSpPr>
        <p:spPr>
          <a:xfrm>
            <a:off x="2052636" y="3505200"/>
            <a:ext cx="5638801" cy="1349087"/>
          </a:xfrm>
          <a:prstGeom prst="rect">
            <a:avLst/>
          </a:prstGeom>
        </p:spPr>
        <p:txBody>
          <a:bodyPr wrap="square">
            <a:spAutoFit/>
          </a:bodyPr>
          <a:lstStyle/>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dirty="0" smtClean="0">
                <a:solidFill>
                  <a:srgbClr val="000000"/>
                </a:solidFill>
                <a:ea typeface="Times New Roman"/>
                <a:cs typeface="Segoe UI"/>
              </a:rPr>
              <a:t>         Boiling </a:t>
            </a:r>
            <a:r>
              <a:rPr lang="en-US" dirty="0">
                <a:solidFill>
                  <a:srgbClr val="000000"/>
                </a:solidFill>
                <a:ea typeface="Times New Roman"/>
                <a:cs typeface="Segoe UI"/>
              </a:rPr>
              <a:t>point: 240 K (−33°C</a:t>
            </a:r>
            <a:r>
              <a:rPr lang="en-US" dirty="0" smtClean="0">
                <a:solidFill>
                  <a:srgbClr val="000000"/>
                </a:solidFill>
                <a:ea typeface="Times New Roman"/>
                <a:cs typeface="Segoe UI"/>
              </a:rPr>
              <a:t>);</a:t>
            </a: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dirty="0" smtClean="0">
                <a:solidFill>
                  <a:srgbClr val="000000"/>
                </a:solidFill>
                <a:ea typeface="Times New Roman"/>
                <a:cs typeface="Segoe UI"/>
              </a:rPr>
              <a:t> </a:t>
            </a:r>
            <a:endParaRPr lang="en-US"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dirty="0">
                <a:solidFill>
                  <a:srgbClr val="000000"/>
                </a:solidFill>
                <a:ea typeface="Times New Roman"/>
                <a:cs typeface="Segoe UI"/>
              </a:rPr>
              <a:t>	Freezing point: 195 K (−78°C</a:t>
            </a:r>
            <a:r>
              <a:rPr lang="en-US" dirty="0" smtClean="0">
                <a:solidFill>
                  <a:srgbClr val="000000"/>
                </a:solidFill>
                <a:ea typeface="Times New Roman"/>
                <a:cs typeface="Segoe UI"/>
              </a:rPr>
              <a:t>);</a:t>
            </a: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endParaRPr lang="en-US"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dirty="0">
                <a:solidFill>
                  <a:srgbClr val="000000"/>
                </a:solidFill>
                <a:ea typeface="Times New Roman"/>
                <a:cs typeface="Segoe UI"/>
              </a:rPr>
              <a:t>	Dielectric constant: 22 (240°K</a:t>
            </a:r>
            <a:r>
              <a:rPr lang="en-US" dirty="0" smtClean="0">
                <a:solidFill>
                  <a:srgbClr val="000000"/>
                </a:solidFill>
                <a:ea typeface="Times New Roman"/>
                <a:cs typeface="Segoe UI"/>
              </a:rPr>
              <a:t>);</a:t>
            </a: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endParaRPr lang="en-US"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dirty="0">
                <a:solidFill>
                  <a:srgbClr val="000000"/>
                </a:solidFill>
                <a:ea typeface="Times New Roman"/>
                <a:cs typeface="Segoe UI"/>
              </a:rPr>
              <a:t>	Specific conductance: 1 </a:t>
            </a:r>
            <a:r>
              <a:rPr lang="en-US" dirty="0">
                <a:solidFill>
                  <a:srgbClr val="000000"/>
                </a:solidFill>
                <a:ea typeface="Times New Roman"/>
                <a:cs typeface="Segoe UI"/>
                <a:sym typeface="Symbol"/>
              </a:rPr>
              <a:t></a:t>
            </a:r>
            <a:r>
              <a:rPr lang="en-US" dirty="0">
                <a:solidFill>
                  <a:srgbClr val="000000"/>
                </a:solidFill>
                <a:ea typeface="Times New Roman"/>
                <a:cs typeface="Segoe UI"/>
              </a:rPr>
              <a:t> 10</a:t>
            </a:r>
            <a:r>
              <a:rPr lang="en-US" baseline="30000" dirty="0">
                <a:solidFill>
                  <a:srgbClr val="000000"/>
                </a:solidFill>
                <a:ea typeface="Times New Roman"/>
                <a:cs typeface="Segoe UI"/>
              </a:rPr>
              <a:t>11</a:t>
            </a:r>
            <a:r>
              <a:rPr lang="en-US" dirty="0">
                <a:solidFill>
                  <a:srgbClr val="000000"/>
                </a:solidFill>
                <a:ea typeface="Times New Roman"/>
                <a:cs typeface="Segoe UI"/>
              </a:rPr>
              <a:t> ohm</a:t>
            </a:r>
            <a:r>
              <a:rPr lang="en-US" baseline="30000" dirty="0">
                <a:solidFill>
                  <a:srgbClr val="000000"/>
                </a:solidFill>
                <a:ea typeface="Times New Roman"/>
                <a:cs typeface="Segoe UI"/>
              </a:rPr>
              <a:t>−1</a:t>
            </a:r>
            <a:r>
              <a:rPr lang="en-US" dirty="0">
                <a:solidFill>
                  <a:srgbClr val="000000"/>
                </a:solidFill>
                <a:ea typeface="Times New Roman"/>
                <a:cs typeface="Segoe UI"/>
              </a:rPr>
              <a:t> cm</a:t>
            </a:r>
            <a:r>
              <a:rPr lang="en-US" baseline="30000" dirty="0">
                <a:solidFill>
                  <a:srgbClr val="000000"/>
                </a:solidFill>
                <a:ea typeface="Times New Roman"/>
                <a:cs typeface="Segoe UI"/>
              </a:rPr>
              <a:t>−1</a:t>
            </a:r>
            <a:r>
              <a:rPr lang="en-US" dirty="0">
                <a:solidFill>
                  <a:srgbClr val="000000"/>
                </a:solidFill>
                <a:ea typeface="Times New Roman"/>
                <a:cs typeface="Segoe UI"/>
              </a:rPr>
              <a:t> (240 K)</a:t>
            </a:r>
            <a:endParaRPr lang="en-US" dirty="0">
              <a:solidFill>
                <a:srgbClr val="000000"/>
              </a:solidFill>
              <a:effectLst/>
              <a:ea typeface="Times New Roman"/>
              <a:cs typeface="Times New Roman"/>
            </a:endParaRPr>
          </a:p>
        </p:txBody>
      </p:sp>
    </p:spTree>
    <p:extLst>
      <p:ext uri="{BB962C8B-B14F-4D97-AF65-F5344CB8AC3E}">
        <p14:creationId xmlns:p14="http://schemas.microsoft.com/office/powerpoint/2010/main" val="4120751698"/>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8077200" cy="5952912"/>
          </a:xfrm>
          <a:prstGeom prst="rect">
            <a:avLst/>
          </a:prstGeom>
        </p:spPr>
        <p:txBody>
          <a:bodyPr wrap="square">
            <a:spAutoFit/>
          </a:bodyPr>
          <a:lstStyle/>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C00000"/>
                </a:solidFill>
                <a:ea typeface="Times New Roman"/>
                <a:cs typeface="Segoe UI"/>
              </a:rPr>
              <a:t>Solvent Action: </a:t>
            </a:r>
            <a:endParaRPr lang="en-US" sz="1600" dirty="0">
              <a:solidFill>
                <a:srgbClr val="C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There are some striking differences between ammonia and water in their solvent actions towards different substances. Some representative examples are:</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FF0066"/>
                </a:solidFill>
                <a:ea typeface="Times New Roman"/>
                <a:cs typeface="Segoe UI"/>
              </a:rPr>
              <a:t>(a)	Halides: </a:t>
            </a:r>
            <a:endParaRPr lang="en-US" sz="1600" dirty="0">
              <a:solidFill>
                <a:srgbClr val="FF0066"/>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Solubility of halides decrease from iodides (highly polarizable) – to fluorides (the trend is reverse in water) </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i.e. Iodide &gt; bromide &gt; chloride &gt;&gt; fluoride</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e.g.  Only BeCl</a:t>
            </a:r>
            <a:r>
              <a:rPr lang="en-US" sz="1600" baseline="-25000" dirty="0">
                <a:solidFill>
                  <a:srgbClr val="000000"/>
                </a:solidFill>
                <a:ea typeface="Times New Roman"/>
                <a:cs typeface="Segoe UI"/>
              </a:rPr>
              <a:t>2</a:t>
            </a:r>
            <a:r>
              <a:rPr lang="en-US" sz="1600" dirty="0">
                <a:solidFill>
                  <a:srgbClr val="000000"/>
                </a:solidFill>
                <a:ea typeface="Times New Roman"/>
                <a:cs typeface="Segoe UI"/>
              </a:rPr>
              <a:t> and </a:t>
            </a:r>
            <a:r>
              <a:rPr lang="en-US" sz="1600" dirty="0" err="1">
                <a:solidFill>
                  <a:srgbClr val="000000"/>
                </a:solidFill>
                <a:ea typeface="Times New Roman"/>
                <a:cs typeface="Segoe UI"/>
              </a:rPr>
              <a:t>NaCl</a:t>
            </a:r>
            <a:r>
              <a:rPr lang="en-US" sz="1600" dirty="0">
                <a:solidFill>
                  <a:srgbClr val="000000"/>
                </a:solidFill>
                <a:ea typeface="Times New Roman"/>
                <a:cs typeface="Segoe UI"/>
              </a:rPr>
              <a:t> are soluble in liq. NH</a:t>
            </a:r>
            <a:r>
              <a:rPr lang="en-US" sz="1600" baseline="-25000" dirty="0">
                <a:solidFill>
                  <a:srgbClr val="000000"/>
                </a:solidFill>
                <a:ea typeface="Times New Roman"/>
                <a:cs typeface="Segoe UI"/>
              </a:rPr>
              <a:t>3</a:t>
            </a:r>
            <a:r>
              <a:rPr lang="en-US" sz="1600" dirty="0">
                <a:solidFill>
                  <a:srgbClr val="000000"/>
                </a:solidFill>
                <a:ea typeface="Times New Roman"/>
                <a:cs typeface="Segoe UI"/>
              </a:rPr>
              <a:t>.</a:t>
            </a:r>
            <a:endParaRPr lang="en-US" sz="1600" dirty="0">
              <a:solidFill>
                <a:srgbClr val="000000"/>
              </a:solidFill>
              <a:ea typeface="Times New Roman"/>
              <a:cs typeface="Times New Roman"/>
            </a:endParaRPr>
          </a:p>
          <a:p>
            <a:pPr marL="342900" indent="-342900" algn="just">
              <a:lnSpc>
                <a:spcPts val="1300"/>
              </a:lnSpc>
              <a:buAutoNum type="alphaLcParenBoth" startAt="2"/>
              <a:tabLst>
                <a:tab pos="342900" algn="l"/>
                <a:tab pos="622300" algn="l"/>
                <a:tab pos="914400" algn="l"/>
                <a:tab pos="1714500" algn="r"/>
                <a:tab pos="1828800" algn="l"/>
                <a:tab pos="1993900" algn="l"/>
                <a:tab pos="4114800" algn="r"/>
                <a:tab pos="240030" algn="l"/>
                <a:tab pos="514350" algn="l"/>
                <a:tab pos="4114800" algn="r"/>
              </a:tabLst>
            </a:pPr>
            <a:r>
              <a:rPr lang="en-US" sz="1600" b="1" dirty="0" smtClean="0">
                <a:solidFill>
                  <a:srgbClr val="FF0066"/>
                </a:solidFill>
                <a:ea typeface="Times New Roman"/>
                <a:cs typeface="Segoe UI"/>
              </a:rPr>
              <a:t>Salts </a:t>
            </a:r>
            <a:r>
              <a:rPr lang="en-US" sz="1600" b="1" dirty="0">
                <a:solidFill>
                  <a:srgbClr val="FF0066"/>
                </a:solidFill>
                <a:ea typeface="Times New Roman"/>
                <a:cs typeface="Segoe UI"/>
              </a:rPr>
              <a:t>of highly charged ions: </a:t>
            </a:r>
            <a:endParaRPr lang="en-US" sz="1600" b="1" dirty="0" smtClean="0">
              <a:solidFill>
                <a:srgbClr val="FF0066"/>
              </a:solidFill>
              <a:ea typeface="Times New Roman"/>
              <a:cs typeface="Segoe UI"/>
            </a:endParaRPr>
          </a:p>
          <a:p>
            <a:pPr marL="342900" indent="-342900" algn="just">
              <a:lnSpc>
                <a:spcPts val="1300"/>
              </a:lnSpc>
              <a:buAutoNum type="alphaLcParenBoth" startAt="2"/>
              <a:tabLst>
                <a:tab pos="342900" algn="l"/>
                <a:tab pos="622300" algn="l"/>
                <a:tab pos="914400" algn="l"/>
                <a:tab pos="1714500" algn="r"/>
                <a:tab pos="1828800" algn="l"/>
                <a:tab pos="1993900" algn="l"/>
                <a:tab pos="4114800" algn="r"/>
                <a:tab pos="240030" algn="l"/>
                <a:tab pos="514350" algn="l"/>
                <a:tab pos="4114800" algn="r"/>
              </a:tabLst>
            </a:pPr>
            <a:endParaRPr lang="en-US" sz="1600" dirty="0">
              <a:solidFill>
                <a:srgbClr val="FF0066"/>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Oxides, </a:t>
            </a:r>
            <a:r>
              <a:rPr lang="en-US" sz="1600" dirty="0" err="1">
                <a:solidFill>
                  <a:srgbClr val="000000"/>
                </a:solidFill>
                <a:ea typeface="Times New Roman"/>
                <a:cs typeface="Segoe UI"/>
              </a:rPr>
              <a:t>sulphides</a:t>
            </a:r>
            <a:r>
              <a:rPr lang="en-US" sz="1600" dirty="0">
                <a:solidFill>
                  <a:srgbClr val="000000"/>
                </a:solidFill>
                <a:ea typeface="Times New Roman"/>
                <a:cs typeface="Segoe UI"/>
              </a:rPr>
              <a:t>, </a:t>
            </a:r>
            <a:r>
              <a:rPr lang="en-US" sz="1600" dirty="0" err="1">
                <a:solidFill>
                  <a:srgbClr val="000000"/>
                </a:solidFill>
                <a:ea typeface="Times New Roman"/>
                <a:cs typeface="Segoe UI"/>
              </a:rPr>
              <a:t>sulphates</a:t>
            </a:r>
            <a:r>
              <a:rPr lang="en-US" sz="1600" dirty="0">
                <a:solidFill>
                  <a:srgbClr val="000000"/>
                </a:solidFill>
                <a:ea typeface="Times New Roman"/>
                <a:cs typeface="Segoe UI"/>
              </a:rPr>
              <a:t>, phosphates, fluorides and carbonates, etc. are all insoluble in liquid ammonia.</a:t>
            </a:r>
            <a:endParaRPr lang="en-US" sz="1600" dirty="0">
              <a:solidFill>
                <a:srgbClr val="000000"/>
              </a:solidFill>
              <a:ea typeface="Times New Roman"/>
              <a:cs typeface="Times New Roman"/>
            </a:endParaRPr>
          </a:p>
          <a:p>
            <a:pPr marL="342900" indent="-342900" algn="just">
              <a:lnSpc>
                <a:spcPts val="1300"/>
              </a:lnSpc>
              <a:buAutoNum type="alphaLcParenBoth" startAt="3"/>
              <a:tabLst>
                <a:tab pos="342900" algn="l"/>
                <a:tab pos="622300" algn="l"/>
                <a:tab pos="914400" algn="l"/>
                <a:tab pos="1714500" algn="r"/>
                <a:tab pos="1828800" algn="l"/>
                <a:tab pos="1993900" algn="l"/>
                <a:tab pos="4114800" algn="r"/>
                <a:tab pos="240030" algn="l"/>
                <a:tab pos="514350" algn="l"/>
                <a:tab pos="4114800" algn="r"/>
              </a:tabLst>
            </a:pPr>
            <a:r>
              <a:rPr lang="en-US" sz="1600" b="1" dirty="0" smtClean="0">
                <a:solidFill>
                  <a:srgbClr val="FF0066"/>
                </a:solidFill>
                <a:ea typeface="Times New Roman"/>
                <a:cs typeface="Segoe UI"/>
              </a:rPr>
              <a:t>Salts </a:t>
            </a:r>
            <a:r>
              <a:rPr lang="en-US" sz="1600" b="1" dirty="0">
                <a:solidFill>
                  <a:srgbClr val="FF0066"/>
                </a:solidFill>
                <a:ea typeface="Times New Roman"/>
                <a:cs typeface="Segoe UI"/>
              </a:rPr>
              <a:t>with poor charge: </a:t>
            </a:r>
            <a:endParaRPr lang="en-US" sz="1600" b="1" dirty="0" smtClean="0">
              <a:solidFill>
                <a:srgbClr val="FF0066"/>
              </a:solidFill>
              <a:ea typeface="Times New Roman"/>
              <a:cs typeface="Segoe UI"/>
            </a:endParaRPr>
          </a:p>
          <a:p>
            <a:pPr marL="342900" indent="-342900" algn="just">
              <a:lnSpc>
                <a:spcPts val="1300"/>
              </a:lnSpc>
              <a:buAutoNum type="alphaLcParenBoth" startAt="3"/>
              <a:tabLst>
                <a:tab pos="342900" algn="l"/>
                <a:tab pos="622300" algn="l"/>
                <a:tab pos="914400" algn="l"/>
                <a:tab pos="1714500" algn="r"/>
                <a:tab pos="1828800" algn="l"/>
                <a:tab pos="1993900" algn="l"/>
                <a:tab pos="4114800" algn="r"/>
                <a:tab pos="240030" algn="l"/>
                <a:tab pos="514350" algn="l"/>
                <a:tab pos="4114800" algn="r"/>
              </a:tabLst>
            </a:pPr>
            <a:endParaRPr lang="en-US" sz="1600" dirty="0">
              <a:solidFill>
                <a:srgbClr val="FF0066"/>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Nitrites, nitrates, cyanides and </a:t>
            </a:r>
            <a:r>
              <a:rPr lang="en-US" sz="1600" dirty="0" err="1">
                <a:solidFill>
                  <a:srgbClr val="000000"/>
                </a:solidFill>
                <a:ea typeface="Times New Roman"/>
                <a:cs typeface="Segoe UI"/>
              </a:rPr>
              <a:t>thiocyanate</a:t>
            </a:r>
            <a:r>
              <a:rPr lang="en-US" sz="1600" dirty="0">
                <a:solidFill>
                  <a:srgbClr val="000000"/>
                </a:solidFill>
                <a:ea typeface="Times New Roman"/>
                <a:cs typeface="Segoe UI"/>
              </a:rPr>
              <a:t> are soluble, mostly being polarizable.</a:t>
            </a:r>
            <a:endParaRPr lang="en-US" sz="1600" dirty="0">
              <a:solidFill>
                <a:srgbClr val="000000"/>
              </a:solidFill>
              <a:ea typeface="Times New Roman"/>
              <a:cs typeface="Times New Roman"/>
            </a:endParaRPr>
          </a:p>
          <a:p>
            <a:pPr marL="342900" indent="-342900" algn="just">
              <a:lnSpc>
                <a:spcPts val="1300"/>
              </a:lnSpc>
              <a:buAutoNum type="alphaLcParenBoth" startAt="4"/>
              <a:tabLst>
                <a:tab pos="342900" algn="l"/>
                <a:tab pos="622300" algn="l"/>
                <a:tab pos="914400" algn="l"/>
                <a:tab pos="1714500" algn="r"/>
                <a:tab pos="1828800" algn="l"/>
                <a:tab pos="1993900" algn="l"/>
                <a:tab pos="4114800" algn="r"/>
                <a:tab pos="240030" algn="l"/>
                <a:tab pos="514350" algn="l"/>
                <a:tab pos="4114800" algn="r"/>
              </a:tabLst>
            </a:pPr>
            <a:r>
              <a:rPr lang="en-US" sz="1600" b="1" dirty="0" smtClean="0">
                <a:solidFill>
                  <a:srgbClr val="FF0066"/>
                </a:solidFill>
                <a:ea typeface="Times New Roman"/>
                <a:cs typeface="Segoe UI"/>
              </a:rPr>
              <a:t>Ammonium </a:t>
            </a:r>
            <a:r>
              <a:rPr lang="en-US" sz="1600" b="1" dirty="0">
                <a:solidFill>
                  <a:srgbClr val="FF0066"/>
                </a:solidFill>
                <a:ea typeface="Times New Roman"/>
                <a:cs typeface="Segoe UI"/>
              </a:rPr>
              <a:t>salts: </a:t>
            </a:r>
            <a:endParaRPr lang="en-US" sz="1600" b="1" dirty="0" smtClean="0">
              <a:solidFill>
                <a:srgbClr val="FF0066"/>
              </a:solidFill>
              <a:ea typeface="Times New Roman"/>
              <a:cs typeface="Segoe UI"/>
            </a:endParaRPr>
          </a:p>
          <a:p>
            <a:pPr marL="342900" indent="-342900" algn="just">
              <a:lnSpc>
                <a:spcPts val="1300"/>
              </a:lnSpc>
              <a:buAutoNum type="alphaLcParenBoth" startAt="4"/>
              <a:tabLst>
                <a:tab pos="342900" algn="l"/>
                <a:tab pos="622300" algn="l"/>
                <a:tab pos="914400" algn="l"/>
                <a:tab pos="1714500" algn="r"/>
                <a:tab pos="1828800" algn="l"/>
                <a:tab pos="1993900" algn="l"/>
                <a:tab pos="4114800" algn="r"/>
                <a:tab pos="240030" algn="l"/>
                <a:tab pos="514350" algn="l"/>
                <a:tab pos="4114800" algn="r"/>
              </a:tabLst>
            </a:pPr>
            <a:endParaRPr lang="en-US" sz="1600" dirty="0">
              <a:solidFill>
                <a:srgbClr val="FF0066"/>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Most of the ammonium salts, regardless of the anion are freely soluble in liquid ammonia.</a:t>
            </a:r>
            <a:endParaRPr lang="en-US" sz="1600" dirty="0">
              <a:solidFill>
                <a:srgbClr val="000000"/>
              </a:solidFill>
              <a:ea typeface="Times New Roman"/>
              <a:cs typeface="Times New Roman"/>
            </a:endParaRPr>
          </a:p>
          <a:p>
            <a:pPr marL="342900" indent="-342900" algn="just">
              <a:lnSpc>
                <a:spcPts val="1300"/>
              </a:lnSpc>
              <a:buAutoNum type="alphaLcParenBoth" startAt="5"/>
              <a:tabLst>
                <a:tab pos="342900" algn="l"/>
                <a:tab pos="622300" algn="l"/>
                <a:tab pos="914400" algn="l"/>
                <a:tab pos="1714500" algn="r"/>
                <a:tab pos="1828800" algn="l"/>
                <a:tab pos="1993900" algn="l"/>
                <a:tab pos="4114800" algn="r"/>
                <a:tab pos="240030" algn="l"/>
                <a:tab pos="514350" algn="l"/>
                <a:tab pos="4114800" algn="r"/>
              </a:tabLst>
            </a:pPr>
            <a:r>
              <a:rPr lang="en-US" sz="1600" b="1" dirty="0" smtClean="0">
                <a:solidFill>
                  <a:srgbClr val="FF0066"/>
                </a:solidFill>
                <a:ea typeface="Times New Roman"/>
                <a:cs typeface="Segoe UI"/>
              </a:rPr>
              <a:t>Organic </a:t>
            </a:r>
            <a:r>
              <a:rPr lang="en-US" sz="1600" b="1" dirty="0">
                <a:solidFill>
                  <a:srgbClr val="FF0066"/>
                </a:solidFill>
                <a:ea typeface="Times New Roman"/>
                <a:cs typeface="Segoe UI"/>
              </a:rPr>
              <a:t>compounds: </a:t>
            </a:r>
            <a:endParaRPr lang="en-US" sz="1600" b="1" dirty="0" smtClean="0">
              <a:solidFill>
                <a:srgbClr val="FF0066"/>
              </a:solidFill>
              <a:ea typeface="Times New Roman"/>
              <a:cs typeface="Segoe UI"/>
            </a:endParaRPr>
          </a:p>
          <a:p>
            <a:pPr marL="342900" indent="-342900" algn="just">
              <a:lnSpc>
                <a:spcPts val="1300"/>
              </a:lnSpc>
              <a:buAutoNum type="alphaLcParenBoth" startAt="5"/>
              <a:tabLst>
                <a:tab pos="342900" algn="l"/>
                <a:tab pos="622300" algn="l"/>
                <a:tab pos="914400" algn="l"/>
                <a:tab pos="1714500" algn="r"/>
                <a:tab pos="1828800" algn="l"/>
                <a:tab pos="1993900" algn="l"/>
                <a:tab pos="4114800" algn="r"/>
                <a:tab pos="240030" algn="l"/>
                <a:tab pos="514350" algn="l"/>
                <a:tab pos="4114800" algn="r"/>
              </a:tabLst>
            </a:pPr>
            <a:endParaRPr lang="en-US" sz="1600" dirty="0">
              <a:solidFill>
                <a:srgbClr val="FF0066"/>
              </a:solidFill>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Ammonia dissolves a variety of organic compounds such as alcohols, amines, esters, ethers, hydrocarbons and other aromatics. Thus liquid ammonia serves as a better solvent for non-ionic,               non-polar covalent substances.</a:t>
            </a:r>
            <a:endParaRPr lang="en-US" sz="1600" dirty="0">
              <a:solidFill>
                <a:srgbClr val="000000"/>
              </a:solidFill>
              <a:ea typeface="Times New Roman"/>
              <a:cs typeface="Times New Roman"/>
            </a:endParaRPr>
          </a:p>
          <a:p>
            <a:pPr marL="342900" indent="-342900" algn="just">
              <a:lnSpc>
                <a:spcPts val="1200"/>
              </a:lnSpc>
              <a:buAutoNum type="alphaLcParenBoth" startAt="6"/>
              <a:tabLst>
                <a:tab pos="342900" algn="l"/>
                <a:tab pos="622300" algn="l"/>
                <a:tab pos="914400" algn="l"/>
                <a:tab pos="1714500" algn="r"/>
                <a:tab pos="1828800" algn="l"/>
                <a:tab pos="1993900" algn="l"/>
                <a:tab pos="4114800" algn="r"/>
                <a:tab pos="240030" algn="l"/>
                <a:tab pos="514350" algn="l"/>
                <a:tab pos="4114800" algn="r"/>
              </a:tabLst>
            </a:pPr>
            <a:r>
              <a:rPr lang="en-US" sz="1600" b="1" dirty="0" smtClean="0">
                <a:solidFill>
                  <a:srgbClr val="FF0066"/>
                </a:solidFill>
                <a:ea typeface="Times New Roman"/>
                <a:cs typeface="Segoe UI"/>
              </a:rPr>
              <a:t>Metal </a:t>
            </a:r>
            <a:r>
              <a:rPr lang="en-US" sz="1600" b="1" dirty="0">
                <a:solidFill>
                  <a:srgbClr val="FF0066"/>
                </a:solidFill>
                <a:ea typeface="Times New Roman"/>
                <a:cs typeface="Segoe UI"/>
              </a:rPr>
              <a:t>ions forming Ammine complexes</a:t>
            </a:r>
            <a:r>
              <a:rPr lang="en-US" sz="1600" b="1" dirty="0" smtClean="0">
                <a:solidFill>
                  <a:srgbClr val="FF0066"/>
                </a:solidFill>
                <a:ea typeface="Times New Roman"/>
                <a:cs typeface="Segoe UI"/>
              </a:rPr>
              <a:t>:</a:t>
            </a:r>
          </a:p>
          <a:p>
            <a:pPr marL="342900" indent="-342900" algn="just">
              <a:lnSpc>
                <a:spcPts val="1200"/>
              </a:lnSpc>
              <a:buAutoNum type="alphaLcParenBoth" startAt="6"/>
              <a:tabLst>
                <a:tab pos="342900" algn="l"/>
                <a:tab pos="622300" algn="l"/>
                <a:tab pos="914400" algn="l"/>
                <a:tab pos="1714500" algn="r"/>
                <a:tab pos="1828800" algn="l"/>
                <a:tab pos="1993900" algn="l"/>
                <a:tab pos="4114800" algn="r"/>
                <a:tab pos="240030" algn="l"/>
                <a:tab pos="514350" algn="l"/>
                <a:tab pos="4114800" algn="r"/>
              </a:tabLst>
            </a:pPr>
            <a:endParaRPr lang="en-US" sz="1600" dirty="0">
              <a:solidFill>
                <a:srgbClr val="FF0066"/>
              </a:solidFill>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The metal ions such as Co</a:t>
            </a:r>
            <a:r>
              <a:rPr lang="en-US" sz="1600" baseline="30000" dirty="0">
                <a:solidFill>
                  <a:srgbClr val="000000"/>
                </a:solidFill>
                <a:ea typeface="Times New Roman"/>
                <a:cs typeface="Segoe UI"/>
              </a:rPr>
              <a:t>2+</a:t>
            </a:r>
            <a:r>
              <a:rPr lang="en-US" sz="1600" dirty="0">
                <a:solidFill>
                  <a:srgbClr val="000000"/>
                </a:solidFill>
                <a:ea typeface="Times New Roman"/>
                <a:cs typeface="Segoe UI"/>
              </a:rPr>
              <a:t>, Ni</a:t>
            </a:r>
            <a:r>
              <a:rPr lang="en-US" sz="1600" baseline="30000" dirty="0">
                <a:solidFill>
                  <a:srgbClr val="000000"/>
                </a:solidFill>
                <a:ea typeface="Times New Roman"/>
                <a:cs typeface="Segoe UI"/>
              </a:rPr>
              <a:t>2+</a:t>
            </a:r>
            <a:r>
              <a:rPr lang="en-US" sz="1600" dirty="0">
                <a:solidFill>
                  <a:srgbClr val="000000"/>
                </a:solidFill>
                <a:ea typeface="Times New Roman"/>
                <a:cs typeface="Segoe UI"/>
              </a:rPr>
              <a:t>, Cu</a:t>
            </a:r>
            <a:r>
              <a:rPr lang="en-US" sz="1600" baseline="30000" dirty="0">
                <a:solidFill>
                  <a:srgbClr val="000000"/>
                </a:solidFill>
                <a:ea typeface="Times New Roman"/>
                <a:cs typeface="Segoe UI"/>
              </a:rPr>
              <a:t>2+</a:t>
            </a:r>
            <a:r>
              <a:rPr lang="en-US" sz="1600" dirty="0">
                <a:solidFill>
                  <a:srgbClr val="000000"/>
                </a:solidFill>
                <a:ea typeface="Times New Roman"/>
                <a:cs typeface="Segoe UI"/>
              </a:rPr>
              <a:t>, Zn</a:t>
            </a:r>
            <a:r>
              <a:rPr lang="en-US" sz="1600" baseline="30000" dirty="0">
                <a:solidFill>
                  <a:srgbClr val="000000"/>
                </a:solidFill>
                <a:ea typeface="Times New Roman"/>
                <a:cs typeface="Segoe UI"/>
              </a:rPr>
              <a:t>2+</a:t>
            </a:r>
            <a:r>
              <a:rPr lang="en-US" sz="1600" dirty="0">
                <a:solidFill>
                  <a:srgbClr val="000000"/>
                </a:solidFill>
                <a:ea typeface="Times New Roman"/>
                <a:cs typeface="Segoe UI"/>
              </a:rPr>
              <a:t>, Pd</a:t>
            </a:r>
            <a:r>
              <a:rPr lang="en-US" sz="1600" baseline="30000" dirty="0">
                <a:solidFill>
                  <a:srgbClr val="000000"/>
                </a:solidFill>
                <a:ea typeface="Times New Roman"/>
                <a:cs typeface="Segoe UI"/>
              </a:rPr>
              <a:t>2+</a:t>
            </a:r>
            <a:r>
              <a:rPr lang="en-US" sz="1600" dirty="0">
                <a:solidFill>
                  <a:srgbClr val="000000"/>
                </a:solidFill>
                <a:ea typeface="Times New Roman"/>
                <a:cs typeface="Segoe UI"/>
              </a:rPr>
              <a:t>, or Pt</a:t>
            </a:r>
            <a:r>
              <a:rPr lang="en-US" sz="1600" baseline="30000" dirty="0">
                <a:solidFill>
                  <a:srgbClr val="000000"/>
                </a:solidFill>
                <a:ea typeface="Times New Roman"/>
                <a:cs typeface="Segoe UI"/>
              </a:rPr>
              <a:t>2+</a:t>
            </a:r>
            <a:r>
              <a:rPr lang="en-US" sz="1600" dirty="0">
                <a:solidFill>
                  <a:srgbClr val="000000"/>
                </a:solidFill>
                <a:ea typeface="Times New Roman"/>
                <a:cs typeface="Segoe UI"/>
              </a:rPr>
              <a:t> can form stable ammine complexes. Therefore, salts of such metal ions (Lewis acids) are freely soluble in liquid ammonia (base).</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FF0066"/>
                </a:solidFill>
                <a:ea typeface="Times New Roman"/>
                <a:cs typeface="Segoe UI"/>
              </a:rPr>
              <a:t>(g) 	Alkali metals and Alkaline earths:</a:t>
            </a:r>
            <a:endParaRPr lang="en-US" sz="1600" dirty="0">
              <a:solidFill>
                <a:srgbClr val="FF0066"/>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a:t>
            </a:r>
            <a:endParaRPr lang="en-US" sz="1600" dirty="0">
              <a:solidFill>
                <a:srgbClr val="000000"/>
              </a:solidFill>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Ammonia having relatively low degree of auto-ionization dissolves alkali metals giving a deep blue solution without any chemical action.</a:t>
            </a:r>
            <a:endParaRPr lang="en-US" sz="1600" dirty="0">
              <a:solidFill>
                <a:srgbClr val="000000"/>
              </a:solidFill>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The solubility of alkali metals increases from Li to Cs, down the group. Li (10.9 g), Na (24.8 g), K (46.4 g) (at 240 K per 100 g).</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Alkaline earth metals dissolve in ammonia but they seem to form </a:t>
            </a:r>
            <a:r>
              <a:rPr lang="en-US" sz="1600" dirty="0" err="1">
                <a:solidFill>
                  <a:srgbClr val="000000"/>
                </a:solidFill>
                <a:ea typeface="Times New Roman"/>
                <a:cs typeface="Segoe UI"/>
              </a:rPr>
              <a:t>hexammonates</a:t>
            </a:r>
            <a:r>
              <a:rPr lang="en-US" sz="1600" dirty="0">
                <a:solidFill>
                  <a:srgbClr val="000000"/>
                </a:solidFill>
                <a:ea typeface="Times New Roman"/>
                <a:cs typeface="Segoe UI"/>
              </a:rPr>
              <a:t>, M(NH</a:t>
            </a:r>
            <a:r>
              <a:rPr lang="en-US" sz="1600" baseline="-25000" dirty="0">
                <a:solidFill>
                  <a:srgbClr val="000000"/>
                </a:solidFill>
                <a:ea typeface="Times New Roman"/>
                <a:cs typeface="Segoe UI"/>
              </a:rPr>
              <a:t>3</a:t>
            </a:r>
            <a:r>
              <a:rPr lang="en-US" sz="1600" dirty="0">
                <a:solidFill>
                  <a:srgbClr val="000000"/>
                </a:solidFill>
                <a:ea typeface="Times New Roman"/>
                <a:cs typeface="Segoe UI"/>
              </a:rPr>
              <a:t>)</a:t>
            </a:r>
            <a:r>
              <a:rPr lang="en-US" sz="1600" baseline="-25000" dirty="0">
                <a:solidFill>
                  <a:srgbClr val="000000"/>
                </a:solidFill>
                <a:ea typeface="Times New Roman"/>
                <a:cs typeface="Segoe UI"/>
              </a:rPr>
              <a:t>6</a:t>
            </a:r>
            <a:r>
              <a:rPr lang="en-US" sz="1600" dirty="0">
                <a:solidFill>
                  <a:srgbClr val="000000"/>
                </a:solidFill>
                <a:ea typeface="Times New Roman"/>
                <a:cs typeface="Segoe UI"/>
              </a:rPr>
              <a:t>, which are separated as solids on evaporation e.g. [</a:t>
            </a:r>
            <a:r>
              <a:rPr lang="en-US" sz="1600" dirty="0" err="1">
                <a:solidFill>
                  <a:srgbClr val="000000"/>
                </a:solidFill>
                <a:ea typeface="Times New Roman"/>
                <a:cs typeface="Segoe UI"/>
              </a:rPr>
              <a:t>Ca</a:t>
            </a:r>
            <a:r>
              <a:rPr lang="en-US" sz="1600" dirty="0">
                <a:solidFill>
                  <a:srgbClr val="000000"/>
                </a:solidFill>
                <a:ea typeface="Times New Roman"/>
                <a:cs typeface="Segoe UI"/>
              </a:rPr>
              <a:t>(NH</a:t>
            </a:r>
            <a:r>
              <a:rPr lang="en-US" sz="1600" baseline="-25000" dirty="0">
                <a:solidFill>
                  <a:srgbClr val="000000"/>
                </a:solidFill>
                <a:ea typeface="Times New Roman"/>
                <a:cs typeface="Segoe UI"/>
              </a:rPr>
              <a:t>3</a:t>
            </a:r>
            <a:r>
              <a:rPr lang="en-US" sz="1600" dirty="0">
                <a:solidFill>
                  <a:srgbClr val="000000"/>
                </a:solidFill>
                <a:ea typeface="Times New Roman"/>
                <a:cs typeface="Segoe UI"/>
              </a:rPr>
              <a:t>)</a:t>
            </a:r>
            <a:r>
              <a:rPr lang="en-US" sz="1600" baseline="-25000" dirty="0">
                <a:solidFill>
                  <a:srgbClr val="000000"/>
                </a:solidFill>
                <a:ea typeface="Times New Roman"/>
                <a:cs typeface="Segoe UI"/>
              </a:rPr>
              <a:t>6</a:t>
            </a:r>
            <a:r>
              <a:rPr lang="en-US" sz="1600" dirty="0">
                <a:solidFill>
                  <a:srgbClr val="000000"/>
                </a:solidFill>
                <a:ea typeface="Times New Roman"/>
                <a:cs typeface="Segoe UI"/>
              </a:rPr>
              <a:t>], [Ba(NH</a:t>
            </a:r>
            <a:r>
              <a:rPr lang="en-US" sz="1600" baseline="-25000" dirty="0">
                <a:solidFill>
                  <a:srgbClr val="000000"/>
                </a:solidFill>
                <a:ea typeface="Times New Roman"/>
                <a:cs typeface="Segoe UI"/>
              </a:rPr>
              <a:t>3</a:t>
            </a:r>
            <a:r>
              <a:rPr lang="en-US" sz="1600" dirty="0">
                <a:solidFill>
                  <a:srgbClr val="000000"/>
                </a:solidFill>
                <a:ea typeface="Times New Roman"/>
                <a:cs typeface="Segoe UI"/>
              </a:rPr>
              <a:t>)</a:t>
            </a:r>
            <a:r>
              <a:rPr lang="en-US" sz="1600" baseline="-25000" dirty="0">
                <a:solidFill>
                  <a:srgbClr val="000000"/>
                </a:solidFill>
                <a:ea typeface="Times New Roman"/>
                <a:cs typeface="Segoe UI"/>
              </a:rPr>
              <a:t>6</a:t>
            </a:r>
            <a:r>
              <a:rPr lang="en-US" sz="1600" dirty="0">
                <a:solidFill>
                  <a:srgbClr val="000000"/>
                </a:solidFill>
                <a:ea typeface="Times New Roman"/>
                <a:cs typeface="Segoe UI"/>
              </a:rPr>
              <a:t>] and [</a:t>
            </a:r>
            <a:r>
              <a:rPr lang="en-US" sz="1600" dirty="0" err="1">
                <a:solidFill>
                  <a:srgbClr val="000000"/>
                </a:solidFill>
                <a:ea typeface="Times New Roman"/>
                <a:cs typeface="Segoe UI"/>
              </a:rPr>
              <a:t>Sr</a:t>
            </a:r>
            <a:r>
              <a:rPr lang="en-US" sz="1600" dirty="0">
                <a:solidFill>
                  <a:srgbClr val="000000"/>
                </a:solidFill>
                <a:ea typeface="Times New Roman"/>
                <a:cs typeface="Segoe UI"/>
              </a:rPr>
              <a:t>(NH</a:t>
            </a:r>
            <a:r>
              <a:rPr lang="en-US" sz="1600" baseline="-25000" dirty="0">
                <a:solidFill>
                  <a:srgbClr val="000000"/>
                </a:solidFill>
                <a:ea typeface="Times New Roman"/>
                <a:cs typeface="Segoe UI"/>
              </a:rPr>
              <a:t>3</a:t>
            </a:r>
            <a:r>
              <a:rPr lang="en-US" sz="1600" dirty="0">
                <a:solidFill>
                  <a:srgbClr val="000000"/>
                </a:solidFill>
                <a:ea typeface="Times New Roman"/>
                <a:cs typeface="Segoe UI"/>
              </a:rPr>
              <a:t>)</a:t>
            </a:r>
            <a:r>
              <a:rPr lang="en-US" sz="1600" baseline="-25000" dirty="0">
                <a:solidFill>
                  <a:srgbClr val="000000"/>
                </a:solidFill>
                <a:ea typeface="Times New Roman"/>
                <a:cs typeface="Segoe UI"/>
              </a:rPr>
              <a:t>6</a:t>
            </a:r>
            <a:r>
              <a:rPr lang="en-US" sz="1600" dirty="0">
                <a:solidFill>
                  <a:srgbClr val="000000"/>
                </a:solidFill>
                <a:ea typeface="Times New Roman"/>
                <a:cs typeface="Segoe UI"/>
              </a:rPr>
              <a:t>]. </a:t>
            </a:r>
            <a:endParaRPr lang="en-US" sz="1600" dirty="0">
              <a:solidFill>
                <a:srgbClr val="000000"/>
              </a:solidFill>
              <a:effectLst/>
              <a:ea typeface="Times New Roman"/>
              <a:cs typeface="Times New Roman"/>
            </a:endParaRPr>
          </a:p>
        </p:txBody>
      </p:sp>
    </p:spTree>
    <p:extLst>
      <p:ext uri="{BB962C8B-B14F-4D97-AF65-F5344CB8AC3E}">
        <p14:creationId xmlns:p14="http://schemas.microsoft.com/office/powerpoint/2010/main" val="2224474795"/>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534400" cy="477054"/>
          </a:xfrm>
          <a:prstGeom prst="rect">
            <a:avLst/>
          </a:prstGeom>
        </p:spPr>
        <p:txBody>
          <a:bodyPr wrap="square">
            <a:spAutoFit/>
          </a:bodyPr>
          <a:lstStyle/>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 pos="5143500" algn="l"/>
              </a:tabLst>
            </a:pPr>
            <a:r>
              <a:rPr lang="en-IN" b="1" dirty="0">
                <a:solidFill>
                  <a:srgbClr val="FF0066"/>
                </a:solidFill>
                <a:latin typeface="Segoe UI Symbol"/>
                <a:ea typeface="Times New Roman"/>
                <a:cs typeface="Times New Roman"/>
              </a:rPr>
              <a:t>Acid-Base reactions in Liquid Ammonia(NH</a:t>
            </a:r>
            <a:r>
              <a:rPr lang="en-IN" b="1" baseline="-25000" dirty="0">
                <a:solidFill>
                  <a:srgbClr val="FF0066"/>
                </a:solidFill>
                <a:latin typeface="Segoe UI Symbol"/>
                <a:ea typeface="Times New Roman"/>
                <a:cs typeface="Times New Roman"/>
              </a:rPr>
              <a:t>3</a:t>
            </a:r>
            <a:r>
              <a:rPr lang="en-IN" b="1" dirty="0">
                <a:solidFill>
                  <a:srgbClr val="FF0066"/>
                </a:solidFill>
                <a:latin typeface="Segoe UI Symbol"/>
                <a:ea typeface="Times New Roman"/>
                <a:cs typeface="Times New Roman"/>
              </a:rPr>
              <a:t>):</a:t>
            </a:r>
            <a:endParaRPr lang="en-US" dirty="0">
              <a:solidFill>
                <a:srgbClr val="FF0066"/>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 pos="5143500" algn="l"/>
              </a:tabLst>
            </a:pPr>
            <a:r>
              <a:rPr lang="en-US" b="1" dirty="0">
                <a:solidFill>
                  <a:srgbClr val="FF0066"/>
                </a:solidFill>
                <a:latin typeface="Segoe UI Symbol"/>
                <a:ea typeface="Times New Roman"/>
                <a:cs typeface="Segoe UI"/>
              </a:rPr>
              <a:t>	(i)	The auto-ionization reactions of water and ammonia are just similar</a:t>
            </a:r>
            <a:r>
              <a:rPr lang="en-US" b="1" dirty="0">
                <a:solidFill>
                  <a:srgbClr val="000000"/>
                </a:solidFill>
                <a:latin typeface="Segoe UI Symbol"/>
                <a:ea typeface="Times New Roman"/>
                <a:cs typeface="Segoe UI"/>
              </a:rPr>
              <a:t>. </a:t>
            </a:r>
            <a:endParaRPr lang="en-US" dirty="0">
              <a:solidFill>
                <a:srgbClr val="000000"/>
              </a:solidFill>
              <a:effectLst/>
              <a:latin typeface="Segoe UI"/>
              <a:ea typeface="Times New Roman"/>
              <a:cs typeface="Times New Roman"/>
            </a:endParaRPr>
          </a:p>
        </p:txBody>
      </p:sp>
      <p:pic>
        <p:nvPicPr>
          <p:cNvPr id="1230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066800"/>
            <a:ext cx="2819400" cy="156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66057" y="2743200"/>
            <a:ext cx="7772400" cy="1938608"/>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From these reactions, it may be pointed out that the acid-base behavior depends upon:</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1. 	The inherent acid-base nature of the solvent,</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2. 	The inherent character of the solute, and</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3. 	The solute-solvent interactions.</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The neutralization reactions (a) to (e) may be run in ammonia parallel to those in water. The course of reaction may be followed by titrating a solution of ammonium salt (Acid</a:t>
            </a:r>
            <a:r>
              <a:rPr lang="en-US" sz="1600" baseline="-25000" dirty="0">
                <a:solidFill>
                  <a:srgbClr val="000000"/>
                </a:solidFill>
                <a:ea typeface="Times New Roman"/>
                <a:cs typeface="Segoe UI"/>
              </a:rPr>
              <a:t>1</a:t>
            </a:r>
            <a:r>
              <a:rPr lang="en-US" sz="1600" dirty="0">
                <a:solidFill>
                  <a:srgbClr val="000000"/>
                </a:solidFill>
                <a:ea typeface="Times New Roman"/>
                <a:cs typeface="Segoe UI"/>
              </a:rPr>
              <a:t>) against standard solution of amide/imide/nitride/hydroxide using phenolphthalein as a indicator. End point will be </a:t>
            </a:r>
            <a:r>
              <a:rPr lang="en-US" sz="1600" dirty="0" err="1">
                <a:solidFill>
                  <a:srgbClr val="000000"/>
                </a:solidFill>
                <a:ea typeface="Times New Roman"/>
                <a:cs typeface="Segoe UI"/>
              </a:rPr>
              <a:t>colourless</a:t>
            </a:r>
            <a:r>
              <a:rPr lang="en-US" sz="1600" dirty="0">
                <a:solidFill>
                  <a:srgbClr val="000000"/>
                </a:solidFill>
                <a:ea typeface="Times New Roman"/>
                <a:cs typeface="Segoe UI"/>
              </a:rPr>
              <a:t> to pink as usual. These reactions can also be followed by </a:t>
            </a:r>
            <a:r>
              <a:rPr lang="en-US" sz="1600" dirty="0" err="1">
                <a:solidFill>
                  <a:srgbClr val="000000"/>
                </a:solidFill>
                <a:ea typeface="Times New Roman"/>
                <a:cs typeface="Segoe UI"/>
              </a:rPr>
              <a:t>conductometric</a:t>
            </a:r>
            <a:r>
              <a:rPr lang="en-US" sz="1600" dirty="0">
                <a:solidFill>
                  <a:srgbClr val="000000"/>
                </a:solidFill>
                <a:ea typeface="Times New Roman"/>
                <a:cs typeface="Segoe UI"/>
              </a:rPr>
              <a:t> or potentiometric titrations.</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From reactions (c) and (e), it may be seen that in liquid ammonia, dissolution of hydroxides and oxides by ammonium salts is also the acid-base reaction.</a:t>
            </a:r>
            <a:endParaRPr lang="en-US" sz="1600" dirty="0">
              <a:solidFill>
                <a:srgbClr val="000000"/>
              </a:solidFill>
              <a:effectLst/>
              <a:ea typeface="Times New Roman"/>
              <a:cs typeface="Times New Roman"/>
            </a:endParaRPr>
          </a:p>
        </p:txBody>
      </p:sp>
      <p:pic>
        <p:nvPicPr>
          <p:cNvPr id="1230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681808"/>
            <a:ext cx="3148056" cy="133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24687"/>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382000" cy="1111843"/>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b="1" dirty="0" err="1">
                <a:solidFill>
                  <a:srgbClr val="C00000"/>
                </a:solidFill>
                <a:ea typeface="Times New Roman"/>
                <a:cs typeface="Segoe UI"/>
              </a:rPr>
              <a:t>Levelling</a:t>
            </a:r>
            <a:r>
              <a:rPr lang="en-US" sz="1600" b="1" dirty="0">
                <a:solidFill>
                  <a:srgbClr val="C00000"/>
                </a:solidFill>
                <a:ea typeface="Times New Roman"/>
                <a:cs typeface="Segoe UI"/>
              </a:rPr>
              <a:t> Effect :</a:t>
            </a:r>
            <a:endParaRPr lang="en-US" sz="1600" dirty="0">
              <a:solidFill>
                <a:srgbClr val="C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Based on solvent type, the properties of substances are altered as compared to their properties in water. Ammonia is a protonic, basic type of ionizing solvent that strongly exerts its basic nature on solutes during ionization.</a:t>
            </a:r>
            <a:endParaRPr lang="en-US" sz="1600" dirty="0">
              <a:solidFill>
                <a:srgbClr val="000000"/>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FF0066"/>
                </a:solidFill>
                <a:ea typeface="Times New Roman"/>
                <a:cs typeface="Segoe UI"/>
              </a:rPr>
              <a:t>(a)	Effect on Strong Acids:</a:t>
            </a:r>
            <a:endParaRPr lang="en-US" sz="1600" dirty="0">
              <a:solidFill>
                <a:srgbClr val="FF0066"/>
              </a:solidFill>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All acids which act as strong acids in water, behave as stronger acids in ammonia.</a:t>
            </a:r>
            <a:endParaRPr lang="en-US" sz="1600" dirty="0">
              <a:solidFill>
                <a:srgbClr val="000000"/>
              </a:solidFill>
              <a:effectLst/>
              <a:ea typeface="Times New Roman"/>
              <a:cs typeface="Times New Roman"/>
            </a:endParaRPr>
          </a:p>
        </p:txBody>
      </p:sp>
      <p:sp>
        <p:nvSpPr>
          <p:cNvPr id="3" name="Rectangle 2"/>
          <p:cNvSpPr/>
          <p:nvPr/>
        </p:nvSpPr>
        <p:spPr>
          <a:xfrm>
            <a:off x="152400" y="1600200"/>
            <a:ext cx="8458200" cy="592470"/>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(b)	Effect on Weak Acids: </a:t>
            </a:r>
            <a:endParaRPr lang="en-US" sz="1400" dirty="0">
              <a:solidFill>
                <a:srgbClr val="FF0066"/>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Acids which are weak in water react completely with ammonia and hence behave as strong acids in basic medium of ammonia.</a:t>
            </a:r>
            <a:endParaRPr lang="en-US" sz="1400" dirty="0">
              <a:solidFill>
                <a:srgbClr val="000000"/>
              </a:solidFill>
              <a:effectLst/>
              <a:latin typeface="Segoe UI"/>
              <a:ea typeface="Times New Roman"/>
              <a:cs typeface="Times New Roman"/>
            </a:endParaRPr>
          </a:p>
        </p:txBody>
      </p:sp>
      <p:sp>
        <p:nvSpPr>
          <p:cNvPr id="4" name="Rectangle 3"/>
          <p:cNvSpPr/>
          <p:nvPr/>
        </p:nvSpPr>
        <p:spPr>
          <a:xfrm>
            <a:off x="152400" y="2215850"/>
            <a:ext cx="8382000" cy="603050"/>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000000"/>
                </a:solidFill>
                <a:latin typeface="Segoe UI Symbol"/>
                <a:ea typeface="Times New Roman"/>
                <a:cs typeface="Segoe UI"/>
              </a:rPr>
              <a:t>(</a:t>
            </a:r>
            <a:r>
              <a:rPr lang="en-US" sz="1400" b="1" dirty="0">
                <a:solidFill>
                  <a:srgbClr val="FF0066"/>
                </a:solidFill>
                <a:latin typeface="Segoe UI Symbol"/>
                <a:ea typeface="Times New Roman"/>
                <a:cs typeface="Segoe UI"/>
              </a:rPr>
              <a:t>c)	Effect on Neutral Molecules: </a:t>
            </a:r>
            <a:endParaRPr lang="en-US" sz="1400" dirty="0">
              <a:solidFill>
                <a:srgbClr val="FF0066"/>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Urea which is a neutral species in water, has no acidic reaction in water, behaves as an acid in ammonia</a:t>
            </a:r>
            <a:r>
              <a:rPr lang="en-US" dirty="0">
                <a:solidFill>
                  <a:srgbClr val="000000"/>
                </a:solidFill>
                <a:latin typeface="Segoe UI Symbol"/>
                <a:ea typeface="Times New Roman"/>
                <a:cs typeface="Segoe UI"/>
              </a:rPr>
              <a:t>.</a:t>
            </a:r>
            <a:endParaRPr lang="en-US" dirty="0">
              <a:solidFill>
                <a:srgbClr val="000000"/>
              </a:solidFill>
              <a:effectLst/>
              <a:latin typeface="Segoe UI"/>
              <a:ea typeface="Times New Roman"/>
              <a:cs typeface="Times New Roman"/>
            </a:endParaRPr>
          </a:p>
        </p:txBody>
      </p:sp>
      <p:sp>
        <p:nvSpPr>
          <p:cNvPr id="5" name="Rectangle 4"/>
          <p:cNvSpPr/>
          <p:nvPr/>
        </p:nvSpPr>
        <p:spPr>
          <a:xfrm>
            <a:off x="228600" y="2818900"/>
            <a:ext cx="8229600" cy="759182"/>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(d)	Effect on Bases: </a:t>
            </a:r>
            <a:endParaRPr lang="en-US" sz="1400" dirty="0">
              <a:solidFill>
                <a:srgbClr val="FF0066"/>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The substances having basic character in water are either insoluble in ammonia or act as very weak bases in ammonia. But the substances which are strongly basic may be </a:t>
            </a:r>
            <a:r>
              <a:rPr lang="en-US" sz="1400" dirty="0" err="1">
                <a:solidFill>
                  <a:srgbClr val="000000"/>
                </a:solidFill>
                <a:latin typeface="Segoe UI Symbol"/>
                <a:ea typeface="Times New Roman"/>
                <a:cs typeface="Segoe UI"/>
              </a:rPr>
              <a:t>levelled</a:t>
            </a:r>
            <a:r>
              <a:rPr lang="en-US" sz="1400" dirty="0">
                <a:solidFill>
                  <a:srgbClr val="000000"/>
                </a:solidFill>
                <a:latin typeface="Segoe UI Symbol"/>
                <a:ea typeface="Times New Roman"/>
                <a:cs typeface="Segoe UI"/>
              </a:rPr>
              <a:t> to the strength of amide, NH</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when dissolved in ammonia.</a:t>
            </a:r>
            <a:endParaRPr lang="en-US" sz="1400" dirty="0">
              <a:solidFill>
                <a:srgbClr val="000000"/>
              </a:solidFill>
              <a:effectLst/>
              <a:latin typeface="Segoe UI"/>
              <a:ea typeface="Times New Roman"/>
              <a:cs typeface="Times New Roman"/>
            </a:endParaRPr>
          </a:p>
        </p:txBody>
      </p:sp>
      <p:sp>
        <p:nvSpPr>
          <p:cNvPr id="6" name="Rectangle 5"/>
          <p:cNvSpPr/>
          <p:nvPr/>
        </p:nvSpPr>
        <p:spPr>
          <a:xfrm>
            <a:off x="419100" y="3558523"/>
            <a:ext cx="7924800" cy="425758"/>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Thus, from the reactions (a) to (d), it may be said that the substances in their acid-base strength are </a:t>
            </a:r>
            <a:r>
              <a:rPr lang="en-US" sz="1400" dirty="0" err="1">
                <a:solidFill>
                  <a:srgbClr val="000000"/>
                </a:solidFill>
                <a:latin typeface="Segoe UI Symbol"/>
                <a:ea typeface="Times New Roman"/>
                <a:cs typeface="Segoe UI"/>
              </a:rPr>
              <a:t>levelled</a:t>
            </a:r>
            <a:r>
              <a:rPr lang="en-US" sz="1400" dirty="0">
                <a:solidFill>
                  <a:srgbClr val="000000"/>
                </a:solidFill>
                <a:latin typeface="Segoe UI Symbol"/>
                <a:ea typeface="Times New Roman"/>
                <a:cs typeface="Segoe UI"/>
              </a:rPr>
              <a:t> to the strength of NH</a:t>
            </a:r>
            <a:r>
              <a:rPr lang="en-US" sz="1400" baseline="30000" dirty="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(acid) and NH (base) in solvent, liquid ammonia.</a:t>
            </a:r>
            <a:endParaRPr lang="en-US" sz="1400" dirty="0">
              <a:solidFill>
                <a:srgbClr val="000000"/>
              </a:solidFill>
              <a:effectLst/>
              <a:latin typeface="Segoe UI"/>
              <a:ea typeface="Times New Roman"/>
              <a:cs typeface="Times New Roman"/>
            </a:endParaRPr>
          </a:p>
        </p:txBody>
      </p:sp>
      <p:sp>
        <p:nvSpPr>
          <p:cNvPr id="7" name="Rectangle 6"/>
          <p:cNvSpPr/>
          <p:nvPr/>
        </p:nvSpPr>
        <p:spPr>
          <a:xfrm>
            <a:off x="323850" y="3984281"/>
            <a:ext cx="8039100" cy="759182"/>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Amphoteric </a:t>
            </a:r>
            <a:r>
              <a:rPr lang="en-US" sz="1400" b="1" dirty="0" err="1">
                <a:solidFill>
                  <a:srgbClr val="FF0066"/>
                </a:solidFill>
                <a:latin typeface="Segoe UI Symbol"/>
                <a:ea typeface="Times New Roman"/>
                <a:cs typeface="Segoe UI"/>
              </a:rPr>
              <a:t>Behaviour</a:t>
            </a:r>
            <a:r>
              <a:rPr lang="en-US" sz="1400" b="1" dirty="0">
                <a:solidFill>
                  <a:srgbClr val="FF0066"/>
                </a:solidFill>
                <a:latin typeface="Segoe UI Symbol"/>
                <a:ea typeface="Times New Roman"/>
                <a:cs typeface="Segoe UI"/>
              </a:rPr>
              <a:t>: </a:t>
            </a:r>
            <a:endParaRPr lang="en-US" sz="1400" dirty="0">
              <a:solidFill>
                <a:srgbClr val="FF0066"/>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smtClean="0">
                <a:solidFill>
                  <a:srgbClr val="000000"/>
                </a:solidFill>
                <a:latin typeface="Segoe UI Symbol"/>
                <a:ea typeface="Times New Roman"/>
                <a:cs typeface="Segoe UI"/>
              </a:rPr>
              <a:t> 	Similar to water, amphoteric </a:t>
            </a:r>
            <a:r>
              <a:rPr lang="en-US" sz="1400" dirty="0" err="1" smtClean="0">
                <a:solidFill>
                  <a:srgbClr val="000000"/>
                </a:solidFill>
                <a:latin typeface="Segoe UI Symbol"/>
                <a:ea typeface="Times New Roman"/>
                <a:cs typeface="Segoe UI"/>
              </a:rPr>
              <a:t>behaviour</a:t>
            </a:r>
            <a:r>
              <a:rPr lang="en-US" sz="1400" dirty="0" smtClean="0">
                <a:solidFill>
                  <a:srgbClr val="000000"/>
                </a:solidFill>
                <a:latin typeface="Segoe UI Symbol"/>
                <a:ea typeface="Times New Roman"/>
                <a:cs typeface="Segoe UI"/>
              </a:rPr>
              <a:t> of some metal compounds is also observed in liquid ammonia. Zn(OH)</a:t>
            </a:r>
            <a:r>
              <a:rPr lang="en-US" sz="1400" baseline="-25000" dirty="0" smtClean="0">
                <a:solidFill>
                  <a:srgbClr val="000000"/>
                </a:solidFill>
                <a:latin typeface="Segoe UI Symbol"/>
                <a:ea typeface="Times New Roman"/>
                <a:cs typeface="Segoe UI"/>
              </a:rPr>
              <a:t>2</a:t>
            </a:r>
            <a:r>
              <a:rPr lang="en-US" sz="1400" dirty="0" smtClean="0">
                <a:solidFill>
                  <a:srgbClr val="000000"/>
                </a:solidFill>
                <a:latin typeface="Segoe UI Symbol"/>
                <a:ea typeface="Times New Roman"/>
                <a:cs typeface="Segoe UI"/>
              </a:rPr>
              <a:t> is amphoteric in aqueous medium. Similarly, Zn(NH</a:t>
            </a:r>
            <a:r>
              <a:rPr lang="en-US" sz="1400" baseline="-25000" dirty="0" smtClean="0">
                <a:solidFill>
                  <a:srgbClr val="000000"/>
                </a:solidFill>
                <a:latin typeface="Segoe UI Symbol"/>
                <a:ea typeface="Times New Roman"/>
                <a:cs typeface="Segoe UI"/>
              </a:rPr>
              <a:t>2</a:t>
            </a:r>
            <a:r>
              <a:rPr lang="en-US" sz="1400" dirty="0" smtClean="0">
                <a:solidFill>
                  <a:srgbClr val="000000"/>
                </a:solidFill>
                <a:latin typeface="Segoe UI Symbol"/>
                <a:ea typeface="Times New Roman"/>
                <a:cs typeface="Segoe UI"/>
              </a:rPr>
              <a:t>)</a:t>
            </a:r>
            <a:r>
              <a:rPr lang="en-US" sz="1400" baseline="-25000" dirty="0" smtClean="0">
                <a:solidFill>
                  <a:srgbClr val="000000"/>
                </a:solidFill>
                <a:latin typeface="Segoe UI Symbol"/>
                <a:ea typeface="Times New Roman"/>
                <a:cs typeface="Segoe UI"/>
              </a:rPr>
              <a:t>2 </a:t>
            </a:r>
            <a:r>
              <a:rPr lang="en-US" sz="1400" dirty="0" smtClean="0">
                <a:solidFill>
                  <a:srgbClr val="000000"/>
                </a:solidFill>
                <a:latin typeface="Segoe UI Symbol"/>
                <a:ea typeface="Times New Roman"/>
                <a:cs typeface="Segoe UI"/>
              </a:rPr>
              <a:t>is amphoteric in liquid ammonia. </a:t>
            </a:r>
            <a:endParaRPr lang="en-US" sz="1400" dirty="0">
              <a:solidFill>
                <a:srgbClr val="000000"/>
              </a:solidFill>
              <a:effectLst/>
              <a:latin typeface="Segoe UI"/>
              <a:ea typeface="Times New Roman"/>
              <a:cs typeface="Times New Roman"/>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43463"/>
            <a:ext cx="4343400" cy="93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943" y="4743463"/>
            <a:ext cx="3429000" cy="103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050" y="5680740"/>
            <a:ext cx="8343900" cy="810478"/>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smtClean="0">
                <a:solidFill>
                  <a:srgbClr val="000000"/>
                </a:solidFill>
                <a:latin typeface="Segoe UI Symbol"/>
                <a:ea typeface="Times New Roman"/>
                <a:cs typeface="Segoe UI"/>
              </a:rPr>
              <a:t>   </a:t>
            </a:r>
            <a:r>
              <a:rPr lang="en-US" sz="1400" b="1" dirty="0" smtClean="0">
                <a:solidFill>
                  <a:srgbClr val="FF0066"/>
                </a:solidFill>
                <a:latin typeface="Segoe UI Symbol"/>
                <a:ea typeface="Times New Roman"/>
                <a:cs typeface="Segoe UI"/>
              </a:rPr>
              <a:t>pH </a:t>
            </a:r>
            <a:r>
              <a:rPr lang="en-US" sz="1400" b="1" dirty="0">
                <a:solidFill>
                  <a:srgbClr val="FF0066"/>
                </a:solidFill>
                <a:latin typeface="Segoe UI Symbol"/>
                <a:ea typeface="Times New Roman"/>
                <a:cs typeface="Segoe UI"/>
              </a:rPr>
              <a:t>Scale: </a:t>
            </a:r>
            <a:endParaRPr lang="en-US" sz="1400" dirty="0">
              <a:solidFill>
                <a:srgbClr val="FF0066"/>
              </a:solidFill>
              <a:latin typeface="Segoe UI"/>
              <a:ea typeface="Times New Roman"/>
              <a:cs typeface="Times New Roman"/>
            </a:endParaRPr>
          </a:p>
          <a:p>
            <a:pPr algn="just">
              <a:lnSpc>
                <a:spcPts val="1400"/>
              </a:lnSpc>
              <a:spcBef>
                <a:spcPts val="1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Ammonia being an ionizing solvent, its pH scale may be set:</a:t>
            </a:r>
            <a:endParaRPr lang="en-US" sz="1400" dirty="0">
              <a:solidFill>
                <a:srgbClr val="000000"/>
              </a:solidFill>
              <a:latin typeface="Segoe UI"/>
              <a:ea typeface="Times New Roman"/>
              <a:cs typeface="Times New Roman"/>
            </a:endParaRPr>
          </a:p>
          <a:p>
            <a:pPr algn="ctr">
              <a:lnSpc>
                <a:spcPts val="1400"/>
              </a:lnSpc>
              <a:spcBef>
                <a:spcPts val="1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pH = 0 (1M NH); pH = 13.5  when [NH] = [NH]; pH = 27 [1M NH]</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000000"/>
                </a:solidFill>
                <a:latin typeface="Segoe UI Symbol"/>
                <a:ea typeface="Times New Roman"/>
                <a:cs typeface="Segoe UI"/>
              </a:rPr>
              <a:t> </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892233889"/>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1597873"/>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b="1" dirty="0">
                <a:solidFill>
                  <a:srgbClr val="C00000"/>
                </a:solidFill>
                <a:latin typeface="Segoe UI Symbol"/>
                <a:ea typeface="Times New Roman"/>
                <a:cs typeface="Segoe UI"/>
              </a:rPr>
              <a:t>2. Liquid </a:t>
            </a:r>
            <a:r>
              <a:rPr lang="en-US" b="1" dirty="0" err="1">
                <a:solidFill>
                  <a:srgbClr val="C00000"/>
                </a:solidFill>
                <a:latin typeface="Segoe UI Symbol"/>
                <a:ea typeface="Times New Roman"/>
                <a:cs typeface="Segoe UI"/>
              </a:rPr>
              <a:t>Sulphur</a:t>
            </a:r>
            <a:r>
              <a:rPr lang="en-US" b="1" dirty="0">
                <a:solidFill>
                  <a:srgbClr val="C00000"/>
                </a:solidFill>
                <a:latin typeface="Segoe UI Symbol"/>
                <a:ea typeface="Times New Roman"/>
                <a:cs typeface="Segoe UI"/>
              </a:rPr>
              <a:t> Dioxide :</a:t>
            </a:r>
            <a:endParaRPr lang="en-US" dirty="0">
              <a:solidFill>
                <a:srgbClr val="C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algn="just">
              <a:lnSpc>
                <a:spcPct val="150000"/>
              </a:lnSpc>
              <a:tabLst>
                <a:tab pos="342900" algn="l"/>
                <a:tab pos="622300" algn="l"/>
                <a:tab pos="914400" algn="l"/>
                <a:tab pos="1714500" algn="r"/>
                <a:tab pos="1828800" algn="l"/>
                <a:tab pos="1993900" algn="l"/>
                <a:tab pos="4114800" algn="r"/>
                <a:tab pos="457200" algn="l"/>
              </a:tabLst>
            </a:pPr>
            <a:r>
              <a:rPr lang="en-US" sz="1400" b="1" dirty="0">
                <a:solidFill>
                  <a:srgbClr val="000000"/>
                </a:solidFill>
                <a:latin typeface="Segoe UI"/>
                <a:ea typeface="Times New Roman"/>
                <a:cs typeface="Segoe UI"/>
              </a:rPr>
              <a:t> </a:t>
            </a:r>
            <a:r>
              <a:rPr lang="en-IN" sz="1400" b="1" dirty="0">
                <a:solidFill>
                  <a:srgbClr val="FF0066"/>
                </a:solidFill>
                <a:latin typeface="Segoe UI Symbol"/>
                <a:ea typeface="Times New Roman"/>
                <a:cs typeface="Times New Roman"/>
              </a:rPr>
              <a:t>Physical properties and Acid-Base reactions in  Liquid Sulphur Dioxide (SO</a:t>
            </a:r>
            <a:r>
              <a:rPr lang="en-IN" sz="1400" b="1" baseline="-25000" dirty="0">
                <a:solidFill>
                  <a:srgbClr val="FF0066"/>
                </a:solidFill>
                <a:latin typeface="Segoe UI Symbol"/>
                <a:ea typeface="Times New Roman"/>
                <a:cs typeface="Times New Roman"/>
              </a:rPr>
              <a:t>2</a:t>
            </a:r>
            <a:r>
              <a:rPr lang="en-IN" sz="1400" b="1" dirty="0">
                <a:solidFill>
                  <a:srgbClr val="FF0066"/>
                </a:solidFill>
                <a:latin typeface="Segoe UI Symbol"/>
                <a:ea typeface="Times New Roman"/>
                <a:cs typeface="Times New Roman"/>
              </a:rPr>
              <a:t>). :</a:t>
            </a:r>
            <a:endParaRPr lang="en-US" sz="1400" dirty="0">
              <a:solidFill>
                <a:srgbClr val="FF0066"/>
              </a:solidFill>
              <a:latin typeface="Segoe UI"/>
              <a:ea typeface="Times New Roman"/>
              <a:cs typeface="Times New Roman"/>
            </a:endParaRPr>
          </a:p>
          <a:p>
            <a:pPr indent="457200" algn="just">
              <a:lnSpc>
                <a:spcPct val="150000"/>
              </a:lnSpc>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Symbol"/>
                <a:ea typeface="Times New Roman"/>
                <a:cs typeface="Segoe UI"/>
              </a:rPr>
              <a:t>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is a non-aqueous, inorganic aprotic, acid – type, polar, and ionizing solvent.</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1476375" algn="l"/>
              </a:tabLst>
            </a:pPr>
            <a:r>
              <a:rPr lang="en-US" sz="1400" b="1" dirty="0">
                <a:solidFill>
                  <a:srgbClr val="FF0066"/>
                </a:solidFill>
                <a:latin typeface="Segoe UI Symbol"/>
                <a:ea typeface="Times New Roman"/>
                <a:cs typeface="Segoe UI"/>
              </a:rPr>
              <a:t>Solvent Character: </a:t>
            </a:r>
            <a:r>
              <a:rPr lang="en-US" sz="1400" b="1"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is also a water-like solvent. It undergoes auto-ionization, but its degree of ionization is much less than that of water or ammonia and hence it ionizes very slightly.</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457200" y="1941413"/>
            <a:ext cx="8229600" cy="3785652"/>
          </a:xfrm>
          <a:prstGeom prst="rect">
            <a:avLst/>
          </a:prstGeom>
        </p:spPr>
        <p:txBody>
          <a:bodyPr wrap="square">
            <a:spAutoFit/>
          </a:bodyPr>
          <a:lstStyle/>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Physical properties of liquid SO</a:t>
            </a:r>
            <a:r>
              <a:rPr lang="en-US" sz="1400" b="1" baseline="-25000" dirty="0">
                <a:solidFill>
                  <a:srgbClr val="FF0066"/>
                </a:solidFill>
                <a:latin typeface="Segoe UI Symbol"/>
                <a:ea typeface="Times New Roman"/>
                <a:cs typeface="Segoe UI"/>
              </a:rPr>
              <a:t>2</a:t>
            </a:r>
            <a:r>
              <a:rPr lang="en-US" sz="1400" b="1" dirty="0">
                <a:solidFill>
                  <a:srgbClr val="FF0066"/>
                </a:solidFill>
                <a:latin typeface="Segoe UI Symbol"/>
                <a:ea typeface="Times New Roman"/>
                <a:cs typeface="Segoe UI"/>
              </a:rPr>
              <a:t>:</a:t>
            </a:r>
            <a:endParaRPr lang="en-US" sz="1400" dirty="0">
              <a:solidFill>
                <a:srgbClr val="FF0066"/>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Boiling point: 263 K (−10°C)</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Freezing point: 198 K (−75°C)</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Dielectric constant: 17.3 (256 K)</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Specific conductance: 3 </a:t>
            </a:r>
            <a:r>
              <a:rPr lang="en-US" sz="1400" dirty="0">
                <a:solidFill>
                  <a:srgbClr val="000000"/>
                </a:solidFill>
                <a:latin typeface="Segoe UI Symbol"/>
                <a:ea typeface="Times New Roman"/>
                <a:cs typeface="Segoe UI"/>
                <a:sym typeface="Symbol"/>
              </a:rPr>
              <a:t></a:t>
            </a:r>
            <a:r>
              <a:rPr lang="en-US" sz="1400" dirty="0">
                <a:solidFill>
                  <a:srgbClr val="000000"/>
                </a:solidFill>
                <a:latin typeface="Segoe UI Symbol"/>
                <a:ea typeface="Times New Roman"/>
                <a:cs typeface="Segoe UI"/>
              </a:rPr>
              <a:t> 10</a:t>
            </a:r>
            <a:r>
              <a:rPr lang="en-US" sz="1400" baseline="30000" dirty="0">
                <a:solidFill>
                  <a:srgbClr val="000000"/>
                </a:solidFill>
                <a:latin typeface="Segoe UI Symbol"/>
                <a:ea typeface="Times New Roman"/>
                <a:cs typeface="Segoe UI"/>
              </a:rPr>
              <a:t>−8</a:t>
            </a:r>
            <a:r>
              <a:rPr lang="en-US" sz="1400" dirty="0">
                <a:solidFill>
                  <a:srgbClr val="000000"/>
                </a:solidFill>
                <a:latin typeface="Segoe UI Symbol"/>
                <a:ea typeface="Times New Roman"/>
                <a:cs typeface="Segoe UI"/>
              </a:rPr>
              <a:t> ohm</a:t>
            </a:r>
            <a:r>
              <a:rPr lang="en-US" sz="1400" baseline="30000" dirty="0">
                <a:solidFill>
                  <a:srgbClr val="000000"/>
                </a:solidFill>
                <a:latin typeface="Segoe UI Symbol"/>
                <a:ea typeface="Times New Roman"/>
                <a:cs typeface="Segoe UI"/>
              </a:rPr>
              <a:t>−1</a:t>
            </a:r>
            <a:r>
              <a:rPr lang="en-US" sz="1400" dirty="0">
                <a:solidFill>
                  <a:srgbClr val="000000"/>
                </a:solidFill>
                <a:latin typeface="Segoe UI Symbol"/>
                <a:ea typeface="Times New Roman"/>
                <a:cs typeface="Segoe UI"/>
              </a:rPr>
              <a:t> cm</a:t>
            </a:r>
            <a:r>
              <a:rPr lang="en-US" sz="1400" baseline="30000" dirty="0">
                <a:solidFill>
                  <a:srgbClr val="000000"/>
                </a:solidFill>
                <a:latin typeface="Segoe UI Symbol"/>
                <a:ea typeface="Times New Roman"/>
                <a:cs typeface="Segoe UI"/>
              </a:rPr>
              <a:t>−1</a:t>
            </a:r>
            <a:r>
              <a:rPr lang="en-US" sz="1400" dirty="0">
                <a:solidFill>
                  <a:srgbClr val="000000"/>
                </a:solidFill>
                <a:latin typeface="Segoe UI Symbol"/>
                <a:ea typeface="Times New Roman"/>
                <a:cs typeface="Segoe UI"/>
              </a:rPr>
              <a:t> (263 K)</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It has fairly high dipole moment (1.63 D), its molecular mass is fairly high (64) as compared to water or liquid ammonia. From its   M.P. and B.P., it seems that its liquid range is sufficiently high to permit its use as a solvent. Its low dielectric constant compared to the high value (82) of water, indicates that SO</a:t>
            </a:r>
            <a:r>
              <a:rPr lang="en-US" sz="1400" baseline="-25000" dirty="0">
                <a:solidFill>
                  <a:srgbClr val="000000"/>
                </a:solidFill>
                <a:latin typeface="Segoe UI Symbol"/>
                <a:ea typeface="Times New Roman"/>
                <a:cs typeface="Segoe UI"/>
              </a:rPr>
              <a:t>2 </a:t>
            </a:r>
            <a:r>
              <a:rPr lang="en-US" sz="1400" dirty="0">
                <a:solidFill>
                  <a:srgbClr val="000000"/>
                </a:solidFill>
                <a:latin typeface="Segoe UI Symbol"/>
                <a:ea typeface="Times New Roman"/>
                <a:cs typeface="Segoe UI"/>
              </a:rPr>
              <a:t>is not a very good solvent for ionic substances but rather a good solvent for many types of organic compounds and covalent solutes.</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being aprotic solvent, the </a:t>
            </a:r>
            <a:r>
              <a:rPr lang="en-US" sz="1400" dirty="0" err="1">
                <a:solidFill>
                  <a:srgbClr val="000000"/>
                </a:solidFill>
                <a:latin typeface="Segoe UI Symbol"/>
                <a:ea typeface="Times New Roman"/>
                <a:cs typeface="Segoe UI"/>
              </a:rPr>
              <a:t>Bronsted</a:t>
            </a:r>
            <a:r>
              <a:rPr lang="en-US" sz="1400" dirty="0">
                <a:solidFill>
                  <a:srgbClr val="000000"/>
                </a:solidFill>
                <a:latin typeface="Segoe UI Symbol"/>
                <a:ea typeface="Times New Roman"/>
                <a:cs typeface="Segoe UI"/>
              </a:rPr>
              <a:t> protonic concept will not apply, instead Lewis concept has to be followed to account its solvating role.</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66"/>
                </a:solidFill>
                <a:latin typeface="Segoe UI Symbol"/>
                <a:ea typeface="Times New Roman"/>
                <a:cs typeface="Segoe UI"/>
              </a:rPr>
              <a:t>Solvent Action: </a:t>
            </a:r>
            <a:endParaRPr lang="en-US" sz="1400" dirty="0">
              <a:solidFill>
                <a:srgbClr val="FF0066"/>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i)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dissolves alkali metal halides, where solubility decreases from iodides to fluorides.</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ii)	Ionic halides of bivalent metals show much lower solubility. Iodides are much soluble.</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iii)	Metal oxides, </a:t>
            </a:r>
            <a:r>
              <a:rPr lang="en-US" sz="1400" dirty="0" err="1">
                <a:solidFill>
                  <a:srgbClr val="000000"/>
                </a:solidFill>
                <a:latin typeface="Segoe UI Symbol"/>
                <a:ea typeface="Times New Roman"/>
                <a:cs typeface="Segoe UI"/>
              </a:rPr>
              <a:t>sulphides</a:t>
            </a:r>
            <a:r>
              <a:rPr lang="en-US" sz="1400" dirty="0">
                <a:solidFill>
                  <a:srgbClr val="000000"/>
                </a:solidFill>
                <a:latin typeface="Segoe UI Symbol"/>
                <a:ea typeface="Times New Roman"/>
                <a:cs typeface="Segoe UI"/>
              </a:rPr>
              <a:t>, </a:t>
            </a:r>
            <a:r>
              <a:rPr lang="en-US" sz="1400" dirty="0" err="1">
                <a:solidFill>
                  <a:srgbClr val="000000"/>
                </a:solidFill>
                <a:latin typeface="Segoe UI Symbol"/>
                <a:ea typeface="Times New Roman"/>
                <a:cs typeface="Segoe UI"/>
              </a:rPr>
              <a:t>sulphates</a:t>
            </a:r>
            <a:r>
              <a:rPr lang="en-US" sz="1400" dirty="0">
                <a:solidFill>
                  <a:srgbClr val="000000"/>
                </a:solidFill>
                <a:latin typeface="Segoe UI Symbol"/>
                <a:ea typeface="Times New Roman"/>
                <a:cs typeface="Segoe UI"/>
              </a:rPr>
              <a:t>, hydroxides, etc. are practically insoluble in liquid SO</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iv)	Alkali metal </a:t>
            </a:r>
            <a:r>
              <a:rPr lang="en-US" sz="1400" dirty="0" err="1">
                <a:solidFill>
                  <a:srgbClr val="000000"/>
                </a:solidFill>
                <a:latin typeface="Segoe UI Symbol"/>
                <a:ea typeface="Times New Roman"/>
                <a:cs typeface="Segoe UI"/>
              </a:rPr>
              <a:t>sulphites</a:t>
            </a:r>
            <a:r>
              <a:rPr lang="en-US" sz="1400" dirty="0">
                <a:solidFill>
                  <a:srgbClr val="000000"/>
                </a:solidFill>
                <a:latin typeface="Segoe UI Symbol"/>
                <a:ea typeface="Times New Roman"/>
                <a:cs typeface="Segoe UI"/>
              </a:rPr>
              <a:t>, acetates, </a:t>
            </a:r>
            <a:r>
              <a:rPr lang="en-US" sz="1400" dirty="0" err="1">
                <a:solidFill>
                  <a:srgbClr val="000000"/>
                </a:solidFill>
                <a:latin typeface="Segoe UI Symbol"/>
                <a:ea typeface="Times New Roman"/>
                <a:cs typeface="Segoe UI"/>
              </a:rPr>
              <a:t>thiocyanates</a:t>
            </a:r>
            <a:r>
              <a:rPr lang="en-US" sz="1400" dirty="0">
                <a:solidFill>
                  <a:srgbClr val="000000"/>
                </a:solidFill>
                <a:latin typeface="Segoe UI Symbol"/>
                <a:ea typeface="Times New Roman"/>
                <a:cs typeface="Segoe UI"/>
              </a:rPr>
              <a:t> and cyanides are much soluble.</a:t>
            </a:r>
            <a:endParaRPr lang="en-US" sz="1400" dirty="0">
              <a:solidFill>
                <a:srgbClr val="000000"/>
              </a:solidFill>
              <a:latin typeface="Segoe UI"/>
              <a:ea typeface="Times New Roman"/>
              <a:cs typeface="Times New Roman"/>
            </a:endParaRPr>
          </a:p>
          <a:p>
            <a:pPr algn="just">
              <a:lnSpc>
                <a:spcPts val="15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v)	Many ammonium, mercury and thallium salts, etc. (due to covalence) are soluble in liquid SO</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vi)	In fact, it is a good medium for the covalent compounds like hydrocarbons. It is much used in the purification of certain petroleum products.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498190225"/>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1195199"/>
          </a:xfrm>
          <a:prstGeom prst="rect">
            <a:avLst/>
          </a:prstGeom>
        </p:spPr>
        <p:txBody>
          <a:bodyPr wrap="square">
            <a:spAutoFit/>
          </a:bodyPr>
          <a:lstStyle/>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vi)	Many covalent halides like BCl</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AlCl</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AsCl</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and organic amines, ethers, alcohols, etc. are freely soluble in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a:t>
            </a:r>
            <a:endParaRPr lang="en-US" sz="1400" dirty="0">
              <a:solidFill>
                <a:srgbClr val="000000"/>
              </a:solidFill>
              <a:latin typeface="Segoe UI"/>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Similar to liquid ammonia, in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all types of reactions have been studied. Let us concentrate on acid-base reactions only</a:t>
            </a:r>
            <a:r>
              <a:rPr lang="en-US" sz="1400" dirty="0" smtClean="0">
                <a:solidFill>
                  <a:srgbClr val="000000"/>
                </a:solidFill>
                <a:latin typeface="Segoe UI Symbol"/>
                <a:ea typeface="Times New Roman"/>
                <a:cs typeface="Segoe UI"/>
              </a:rPr>
              <a:t>.</a:t>
            </a: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endParaRPr lang="en-US" sz="1400" dirty="0">
              <a:solidFill>
                <a:srgbClr val="000000"/>
              </a:solidFill>
              <a:latin typeface="Segoe UI"/>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600" b="1" dirty="0">
                <a:solidFill>
                  <a:srgbClr val="FF0066"/>
                </a:solidFill>
                <a:latin typeface="Segoe UI Symbol"/>
                <a:ea typeface="Times New Roman"/>
                <a:cs typeface="Segoe UI"/>
              </a:rPr>
              <a:t>Acid-Base Reactions in liquid </a:t>
            </a:r>
            <a:r>
              <a:rPr lang="en-US" sz="1600" b="1" dirty="0" err="1">
                <a:solidFill>
                  <a:srgbClr val="FF0066"/>
                </a:solidFill>
                <a:latin typeface="Segoe UI Symbol"/>
                <a:ea typeface="Times New Roman"/>
                <a:cs typeface="Segoe UI"/>
              </a:rPr>
              <a:t>Sulphur</a:t>
            </a:r>
            <a:r>
              <a:rPr lang="en-US" sz="1600" b="1" dirty="0">
                <a:solidFill>
                  <a:srgbClr val="FF0066"/>
                </a:solidFill>
                <a:latin typeface="Segoe UI Symbol"/>
                <a:ea typeface="Times New Roman"/>
                <a:cs typeface="Segoe UI"/>
              </a:rPr>
              <a:t> dioxide</a:t>
            </a:r>
            <a:endParaRPr lang="en-US" sz="1600" dirty="0">
              <a:solidFill>
                <a:srgbClr val="FF0066"/>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The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undergoes auto-ionization similar to water and liquid ammonia.</a:t>
            </a:r>
            <a:endParaRPr lang="en-US" sz="1400" dirty="0">
              <a:solidFill>
                <a:srgbClr val="000000"/>
              </a:solidFill>
              <a:effectLst/>
              <a:latin typeface="Segoe UI"/>
              <a:ea typeface="Times New Roman"/>
              <a:cs typeface="Times New Roman"/>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497466"/>
            <a:ext cx="4038600" cy="13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0114" y="1981200"/>
            <a:ext cx="8153400" cy="458780"/>
          </a:xfrm>
          <a:prstGeom prst="rect">
            <a:avLst/>
          </a:prstGeom>
        </p:spPr>
        <p:txBody>
          <a:bodyPr wrap="square">
            <a:spAutoFit/>
          </a:bodyPr>
          <a:lstStyle/>
          <a:p>
            <a:pPr algn="just">
              <a:lnSpc>
                <a:spcPts val="1400"/>
              </a:lnSpc>
              <a:tabLst>
                <a:tab pos="342900" algn="l"/>
                <a:tab pos="622300" algn="l"/>
                <a:tab pos="914400" algn="l"/>
                <a:tab pos="1714500" algn="r"/>
                <a:tab pos="1828800" algn="l"/>
                <a:tab pos="1993900" algn="l"/>
                <a:tab pos="4114800" algn="r"/>
                <a:tab pos="240030" algn="l"/>
                <a:tab pos="1771650" algn="r"/>
                <a:tab pos="1828800" algn="l"/>
                <a:tab pos="1993900" algn="l"/>
                <a:tab pos="4114800" algn="r"/>
              </a:tabLst>
            </a:pPr>
            <a:r>
              <a:rPr lang="en-US" sz="1400" dirty="0">
                <a:solidFill>
                  <a:srgbClr val="000000"/>
                </a:solidFill>
                <a:latin typeface="Segoe UI Symbol"/>
                <a:ea typeface="Times New Roman"/>
                <a:cs typeface="Segoe UI"/>
              </a:rPr>
              <a:t>For example, the titration </a:t>
            </a:r>
            <a:r>
              <a:rPr lang="en-US" sz="1400" dirty="0" smtClean="0">
                <a:solidFill>
                  <a:srgbClr val="000000"/>
                </a:solidFill>
                <a:latin typeface="Segoe UI Symbol"/>
                <a:ea typeface="Times New Roman"/>
                <a:cs typeface="Segoe UI"/>
              </a:rPr>
              <a:t>of potassium </a:t>
            </a:r>
            <a:r>
              <a:rPr lang="en-US" sz="1400" dirty="0" err="1" smtClean="0">
                <a:solidFill>
                  <a:srgbClr val="000000"/>
                </a:solidFill>
                <a:latin typeface="Segoe UI Symbol"/>
                <a:ea typeface="Times New Roman"/>
                <a:cs typeface="Segoe UI"/>
              </a:rPr>
              <a:t>sulphite</a:t>
            </a:r>
            <a:r>
              <a:rPr lang="en-US" sz="1400" dirty="0" smtClean="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against </a:t>
            </a:r>
            <a:r>
              <a:rPr lang="en-US" sz="1400" dirty="0" err="1">
                <a:solidFill>
                  <a:srgbClr val="000000"/>
                </a:solidFill>
                <a:latin typeface="Segoe UI Symbol"/>
                <a:ea typeface="Times New Roman"/>
                <a:cs typeface="Segoe UI"/>
              </a:rPr>
              <a:t>thionyl</a:t>
            </a:r>
            <a:r>
              <a:rPr lang="en-US" sz="1400" dirty="0">
                <a:solidFill>
                  <a:srgbClr val="000000"/>
                </a:solidFill>
                <a:latin typeface="Segoe UI Symbol"/>
                <a:ea typeface="Times New Roman"/>
                <a:cs typeface="Segoe UI"/>
              </a:rPr>
              <a:t> chloride can be followed by </a:t>
            </a:r>
            <a:r>
              <a:rPr lang="en-US" sz="1400" dirty="0" err="1">
                <a:solidFill>
                  <a:srgbClr val="000000"/>
                </a:solidFill>
                <a:latin typeface="Segoe UI Symbol"/>
                <a:ea typeface="Times New Roman"/>
                <a:cs typeface="Segoe UI"/>
              </a:rPr>
              <a:t>conductometrically</a:t>
            </a:r>
            <a:r>
              <a:rPr lang="en-US" sz="1400" dirty="0">
                <a:solidFill>
                  <a:srgbClr val="000000"/>
                </a:solidFill>
                <a:latin typeface="Segoe UI Symbol"/>
                <a:ea typeface="Times New Roman"/>
                <a:cs typeface="Segoe UI"/>
              </a:rPr>
              <a:t>, and a typical neutralization curve is obtained</a:t>
            </a:r>
            <a:r>
              <a:rPr lang="en-US" dirty="0">
                <a:solidFill>
                  <a:srgbClr val="000000"/>
                </a:solidFill>
                <a:latin typeface="Segoe UI Symbol"/>
                <a:ea typeface="Times New Roman"/>
                <a:cs typeface="Segoe UI"/>
              </a:rPr>
              <a:t>:</a:t>
            </a:r>
            <a:endParaRPr lang="en-US" dirty="0">
              <a:solidFill>
                <a:srgbClr val="000000"/>
              </a:solidFill>
              <a:effectLst/>
              <a:latin typeface="Segoe UI"/>
              <a:ea typeface="Times New Roman"/>
              <a:cs typeface="Times New Roman"/>
            </a:endParaRPr>
          </a:p>
        </p:txBody>
      </p:sp>
      <p:sp>
        <p:nvSpPr>
          <p:cNvPr id="4" name="Rectangle 3"/>
          <p:cNvSpPr/>
          <p:nvPr/>
        </p:nvSpPr>
        <p:spPr>
          <a:xfrm>
            <a:off x="217714" y="4399044"/>
            <a:ext cx="8458200" cy="1131079"/>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000000"/>
                </a:solidFill>
                <a:latin typeface="Segoe UI Symbol"/>
                <a:ea typeface="Times New Roman"/>
                <a:cs typeface="Segoe UI"/>
              </a:rPr>
              <a:t>Amphoteric </a:t>
            </a:r>
            <a:r>
              <a:rPr lang="en-US" sz="1400" b="1" dirty="0" err="1">
                <a:solidFill>
                  <a:srgbClr val="000000"/>
                </a:solidFill>
                <a:latin typeface="Segoe UI Symbol"/>
                <a:ea typeface="Times New Roman"/>
                <a:cs typeface="Segoe UI"/>
              </a:rPr>
              <a:t>Behaviour</a:t>
            </a:r>
            <a:r>
              <a:rPr lang="en-US" sz="1400" b="1"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algn="just">
              <a:lnSpc>
                <a:spcPts val="12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The Zn(II) and Al(III) salts show amphoteric </a:t>
            </a:r>
            <a:r>
              <a:rPr lang="en-US" sz="1400" dirty="0" err="1">
                <a:solidFill>
                  <a:srgbClr val="000000"/>
                </a:solidFill>
                <a:latin typeface="Segoe UI Symbol"/>
                <a:ea typeface="Times New Roman"/>
                <a:cs typeface="Segoe UI"/>
              </a:rPr>
              <a:t>behaviour</a:t>
            </a:r>
            <a:r>
              <a:rPr lang="en-US" sz="1400" dirty="0">
                <a:solidFill>
                  <a:srgbClr val="000000"/>
                </a:solidFill>
                <a:latin typeface="Segoe UI Symbol"/>
                <a:ea typeface="Times New Roman"/>
                <a:cs typeface="Segoe UI"/>
              </a:rPr>
              <a:t> in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t>
            </a:r>
            <a:r>
              <a:rPr lang="en-US" sz="1400" dirty="0" err="1">
                <a:solidFill>
                  <a:srgbClr val="000000"/>
                </a:solidFill>
                <a:latin typeface="Segoe UI Symbol"/>
                <a:ea typeface="Times New Roman"/>
                <a:cs typeface="Segoe UI"/>
              </a:rPr>
              <a:t>Aluminium</a:t>
            </a:r>
            <a:r>
              <a:rPr lang="en-US" sz="1400" dirty="0">
                <a:solidFill>
                  <a:srgbClr val="000000"/>
                </a:solidFill>
                <a:latin typeface="Segoe UI Symbol"/>
                <a:ea typeface="Times New Roman"/>
                <a:cs typeface="Segoe UI"/>
              </a:rPr>
              <a:t> hydroxide is insoluble in water and in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But it readily dissolves in either strong acidic or basic solution.</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Similarly, </a:t>
            </a:r>
            <a:r>
              <a:rPr lang="en-US" sz="1400" dirty="0" err="1">
                <a:solidFill>
                  <a:srgbClr val="000000"/>
                </a:solidFill>
                <a:latin typeface="Segoe UI Symbol"/>
                <a:ea typeface="Times New Roman"/>
                <a:cs typeface="Segoe UI"/>
              </a:rPr>
              <a:t>aluminium</a:t>
            </a:r>
            <a:r>
              <a:rPr lang="en-US" sz="1400" dirty="0">
                <a:solidFill>
                  <a:srgbClr val="000000"/>
                </a:solidFill>
                <a:latin typeface="Segoe UI Symbol"/>
                <a:ea typeface="Times New Roman"/>
                <a:cs typeface="Segoe UI"/>
              </a:rPr>
              <a:t> </a:t>
            </a:r>
            <a:r>
              <a:rPr lang="en-US" sz="1400" dirty="0" err="1">
                <a:solidFill>
                  <a:srgbClr val="000000"/>
                </a:solidFill>
                <a:latin typeface="Segoe UI Symbol"/>
                <a:ea typeface="Times New Roman"/>
                <a:cs typeface="Segoe UI"/>
              </a:rPr>
              <a:t>sulphite</a:t>
            </a:r>
            <a:r>
              <a:rPr lang="en-US" sz="1400" dirty="0">
                <a:solidFill>
                  <a:srgbClr val="000000"/>
                </a:solidFill>
                <a:latin typeface="Segoe UI Symbol"/>
                <a:ea typeface="Times New Roman"/>
                <a:cs typeface="Segoe UI"/>
              </a:rPr>
              <a:t> Al</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(SO</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is found to be insoluble in water and liquid SO</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But if addition of either base (SO</a:t>
            </a:r>
            <a:r>
              <a:rPr lang="en-US" sz="1400" baseline="-25000" dirty="0">
                <a:solidFill>
                  <a:srgbClr val="000000"/>
                </a:solidFill>
                <a:latin typeface="Segoe UI Symbol"/>
                <a:ea typeface="Times New Roman"/>
                <a:cs typeface="Segoe UI"/>
              </a:rPr>
              <a:t>3</a:t>
            </a:r>
            <a:r>
              <a:rPr lang="en-US" sz="1400" baseline="30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or an acid (SOCl</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is followed, it dissolves freely.</a:t>
            </a:r>
            <a:endParaRPr lang="en-US" sz="1400" dirty="0">
              <a:solidFill>
                <a:srgbClr val="000000"/>
              </a:solidFill>
              <a:effectLst/>
              <a:latin typeface="Segoe UI"/>
              <a:ea typeface="Times New Roman"/>
              <a:cs typeface="Times New Roman"/>
            </a:endParaRPr>
          </a:p>
        </p:txBody>
      </p:sp>
      <p:sp>
        <p:nvSpPr>
          <p:cNvPr id="5" name="Rectangle 4"/>
          <p:cNvSpPr/>
          <p:nvPr/>
        </p:nvSpPr>
        <p:spPr>
          <a:xfrm>
            <a:off x="370114" y="2592015"/>
            <a:ext cx="8469086" cy="1823576"/>
          </a:xfrm>
          <a:prstGeom prst="rect">
            <a:avLst/>
          </a:prstGeom>
        </p:spPr>
        <p:txBody>
          <a:bodyPr wrap="square">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The </a:t>
            </a:r>
            <a:r>
              <a:rPr lang="en-US" sz="1400" dirty="0" err="1">
                <a:solidFill>
                  <a:srgbClr val="000000"/>
                </a:solidFill>
                <a:latin typeface="Segoe UI Symbol"/>
                <a:ea typeface="Times New Roman"/>
                <a:cs typeface="Segoe UI"/>
              </a:rPr>
              <a:t>thionyl</a:t>
            </a:r>
            <a:r>
              <a:rPr lang="en-US" sz="1400" dirty="0">
                <a:solidFill>
                  <a:srgbClr val="000000"/>
                </a:solidFill>
                <a:latin typeface="Segoe UI Symbol"/>
                <a:ea typeface="Times New Roman"/>
                <a:cs typeface="Segoe UI"/>
              </a:rPr>
              <a:t> ions (SO</a:t>
            </a:r>
            <a:r>
              <a:rPr lang="en-US" sz="1400" baseline="30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would act as Lewis acids whereas the </a:t>
            </a:r>
            <a:r>
              <a:rPr lang="en-US" sz="1400" dirty="0" err="1">
                <a:solidFill>
                  <a:srgbClr val="000000"/>
                </a:solidFill>
                <a:latin typeface="Segoe UI Symbol"/>
                <a:ea typeface="Times New Roman"/>
                <a:cs typeface="Segoe UI"/>
              </a:rPr>
              <a:t>sulphite</a:t>
            </a:r>
            <a:r>
              <a:rPr lang="en-US" sz="1400" dirty="0">
                <a:solidFill>
                  <a:srgbClr val="000000"/>
                </a:solidFill>
                <a:latin typeface="Segoe UI Symbol"/>
                <a:ea typeface="Times New Roman"/>
                <a:cs typeface="Segoe UI"/>
              </a:rPr>
              <a:t> ions (SO</a:t>
            </a:r>
            <a:r>
              <a:rPr lang="en-US" sz="1400" baseline="-25000" dirty="0">
                <a:solidFill>
                  <a:srgbClr val="000000"/>
                </a:solidFill>
                <a:latin typeface="Segoe UI Symbol"/>
                <a:ea typeface="Times New Roman"/>
                <a:cs typeface="Segoe UI"/>
              </a:rPr>
              <a:t>3</a:t>
            </a:r>
            <a:r>
              <a:rPr lang="en-US" sz="1400" baseline="30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would act as strong Lewis bases, hence the parent substances giving these ions in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can be treated accordingly and can be studied under acid-base reactions on the basis of Lewis concept.</a:t>
            </a:r>
            <a:endParaRPr lang="en-US" sz="1400" dirty="0">
              <a:solidFill>
                <a:srgbClr val="000000"/>
              </a:solidFill>
              <a:latin typeface="Segoe UI"/>
              <a:ea typeface="Times New Roman"/>
              <a:cs typeface="Times New Roman"/>
            </a:endParaRPr>
          </a:p>
          <a:p>
            <a:pPr algn="just">
              <a:lnSpc>
                <a:spcPts val="1300"/>
              </a:lnSpc>
              <a:tabLst>
                <a:tab pos="342900" algn="l"/>
                <a:tab pos="622300" algn="l"/>
                <a:tab pos="914400" algn="l"/>
                <a:tab pos="1714500" algn="r"/>
                <a:tab pos="1828800" algn="l"/>
                <a:tab pos="1993900" algn="l"/>
                <a:tab pos="4114800" algn="r"/>
                <a:tab pos="240030" algn="l"/>
                <a:tab pos="514350" algn="l"/>
                <a:tab pos="4114800" algn="r"/>
              </a:tabLst>
            </a:pPr>
            <a:r>
              <a:rPr lang="en-US" sz="1400" i="1" dirty="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For example, the titration of potassium </a:t>
            </a:r>
            <a:r>
              <a:rPr lang="en-US" sz="1400" dirty="0" err="1">
                <a:solidFill>
                  <a:srgbClr val="000000"/>
                </a:solidFill>
                <a:latin typeface="Segoe UI Symbol"/>
                <a:ea typeface="Times New Roman"/>
                <a:cs typeface="Segoe UI"/>
              </a:rPr>
              <a:t>sulphite</a:t>
            </a:r>
            <a:r>
              <a:rPr lang="en-US" sz="1400" dirty="0">
                <a:solidFill>
                  <a:srgbClr val="000000"/>
                </a:solidFill>
                <a:latin typeface="Segoe UI Symbol"/>
                <a:ea typeface="Times New Roman"/>
                <a:cs typeface="Segoe UI"/>
              </a:rPr>
              <a:t> against </a:t>
            </a:r>
            <a:r>
              <a:rPr lang="en-US" sz="1400" dirty="0" err="1">
                <a:solidFill>
                  <a:srgbClr val="000000"/>
                </a:solidFill>
                <a:latin typeface="Segoe UI Symbol"/>
                <a:ea typeface="Times New Roman"/>
                <a:cs typeface="Segoe UI"/>
              </a:rPr>
              <a:t>thionyl</a:t>
            </a:r>
            <a:r>
              <a:rPr lang="en-US" sz="1400" dirty="0">
                <a:solidFill>
                  <a:srgbClr val="000000"/>
                </a:solidFill>
                <a:latin typeface="Segoe UI Symbol"/>
                <a:ea typeface="Times New Roman"/>
                <a:cs typeface="Segoe UI"/>
              </a:rPr>
              <a:t> chloride can be followed by </a:t>
            </a:r>
            <a:r>
              <a:rPr lang="en-US" sz="1400" dirty="0" err="1">
                <a:solidFill>
                  <a:srgbClr val="000000"/>
                </a:solidFill>
                <a:latin typeface="Segoe UI Symbol"/>
                <a:ea typeface="Times New Roman"/>
                <a:cs typeface="Segoe UI"/>
              </a:rPr>
              <a:t>conductometrically</a:t>
            </a:r>
            <a:r>
              <a:rPr lang="en-US" sz="1400" dirty="0">
                <a:solidFill>
                  <a:srgbClr val="000000"/>
                </a:solidFill>
                <a:latin typeface="Segoe UI Symbol"/>
                <a:ea typeface="Times New Roman"/>
                <a:cs typeface="Segoe UI"/>
              </a:rPr>
              <a:t>, and a typical neutralization curve is obtained:</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1771650" algn="r"/>
                <a:tab pos="1828800" algn="l"/>
                <a:tab pos="1993900" algn="l"/>
                <a:tab pos="4114800" algn="r"/>
              </a:tabLst>
            </a:pPr>
            <a:r>
              <a:rPr lang="en-US" sz="1400" dirty="0">
                <a:solidFill>
                  <a:srgbClr val="000000"/>
                </a:solidFill>
                <a:latin typeface="Segoe UI Symbol"/>
                <a:ea typeface="Times New Roman"/>
                <a:cs typeface="Segoe UI"/>
              </a:rPr>
              <a:t>		</a:t>
            </a:r>
            <a:endParaRPr lang="en-US" sz="1400" dirty="0" smtClean="0">
              <a:solidFill>
                <a:srgbClr val="000000"/>
              </a:solidFill>
              <a:latin typeface="Segoe UI Symbol"/>
              <a:ea typeface="Times New Roman"/>
              <a:cs typeface="Segoe UI"/>
            </a:endParaRPr>
          </a:p>
          <a:p>
            <a:pPr algn="just">
              <a:lnSpc>
                <a:spcPts val="1400"/>
              </a:lnSpc>
              <a:tabLst>
                <a:tab pos="342900" algn="l"/>
                <a:tab pos="622300" algn="l"/>
                <a:tab pos="914400" algn="l"/>
                <a:tab pos="1714500" algn="r"/>
                <a:tab pos="1828800" algn="l"/>
                <a:tab pos="1993900" algn="l"/>
                <a:tab pos="4114800" algn="r"/>
                <a:tab pos="240030" algn="l"/>
                <a:tab pos="1771650" algn="r"/>
                <a:tab pos="1828800" algn="l"/>
                <a:tab pos="1993900" algn="l"/>
                <a:tab pos="4114800" algn="r"/>
              </a:tabLst>
            </a:pPr>
            <a:r>
              <a:rPr lang="en-US" sz="1400" dirty="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rPr>
              <a:t>                     SOCl</a:t>
            </a:r>
            <a:r>
              <a:rPr lang="en-US" sz="1400" baseline="-25000" dirty="0" smtClean="0">
                <a:solidFill>
                  <a:srgbClr val="000000"/>
                </a:solidFill>
                <a:latin typeface="Segoe UI Symbol"/>
                <a:ea typeface="Times New Roman"/>
                <a:cs typeface="Segoe UI"/>
              </a:rPr>
              <a:t>2 </a:t>
            </a:r>
            <a:r>
              <a:rPr lang="en-US" sz="1400" dirty="0" smtClean="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  K</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SO</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sym typeface="Symbol"/>
              </a:rPr>
              <a:t>     </a:t>
            </a:r>
            <a:r>
              <a:rPr lang="en-US" sz="1400" dirty="0" smtClean="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2KCl + 2 SO</a:t>
            </a:r>
            <a:r>
              <a:rPr lang="en-US" sz="1400" baseline="-25000" dirty="0">
                <a:solidFill>
                  <a:srgbClr val="000000"/>
                </a:solidFill>
                <a:latin typeface="Segoe UI Symbol"/>
                <a:ea typeface="Times New Roman"/>
                <a:cs typeface="Segoe UI"/>
              </a:rPr>
              <a:t>2</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baseline="-25000" dirty="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Acid         Base        </a:t>
            </a:r>
            <a:r>
              <a:rPr lang="en-US" sz="1400" dirty="0" smtClean="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Salt     Solvent</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Similarly,</a:t>
            </a:r>
            <a:endParaRPr lang="en-US" sz="1400" dirty="0">
              <a:solidFill>
                <a:srgbClr val="000000"/>
              </a:solidFill>
              <a:latin typeface="Segoe UI"/>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1771650" algn="r"/>
                <a:tab pos="1828800" algn="l"/>
                <a:tab pos="1993900" algn="l"/>
                <a:tab pos="4114800" algn="r"/>
              </a:tabLst>
            </a:pPr>
            <a:r>
              <a:rPr lang="en-US" sz="1400" dirty="0">
                <a:solidFill>
                  <a:srgbClr val="000000"/>
                </a:solidFill>
                <a:latin typeface="Segoe UI Symbol"/>
                <a:ea typeface="Times New Roman"/>
                <a:cs typeface="Segoe UI"/>
              </a:rPr>
              <a:t>		SO(SCN)</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 Cs</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SO</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sym typeface="Symbol"/>
              </a:rPr>
              <a:t></a:t>
            </a:r>
            <a:r>
              <a:rPr lang="en-US" sz="1400" dirty="0">
                <a:solidFill>
                  <a:srgbClr val="000000"/>
                </a:solidFill>
                <a:latin typeface="Segoe UI Symbol"/>
                <a:ea typeface="Times New Roman"/>
                <a:cs typeface="Segoe UI"/>
              </a:rPr>
              <a:t> 2CsSCN + 2SO</a:t>
            </a:r>
            <a:r>
              <a:rPr lang="en-US" sz="1400" baseline="-25000" dirty="0">
                <a:solidFill>
                  <a:srgbClr val="000000"/>
                </a:solidFill>
                <a:latin typeface="Segoe UI Symbol"/>
                <a:ea typeface="Times New Roman"/>
                <a:cs typeface="Segoe UI"/>
              </a:rPr>
              <a:t>3</a:t>
            </a:r>
            <a:endParaRPr lang="en-US" sz="1400" dirty="0">
              <a:solidFill>
                <a:srgbClr val="000000"/>
              </a:solidFill>
              <a:effectLst/>
              <a:latin typeface="Segoe UI"/>
              <a:ea typeface="Times New Roman"/>
              <a:cs typeface="Times New Roman"/>
            </a:endParaRPr>
          </a:p>
        </p:txBody>
      </p:sp>
      <p:sp>
        <p:nvSpPr>
          <p:cNvPr id="6" name="Rectangle 5"/>
          <p:cNvSpPr/>
          <p:nvPr/>
        </p:nvSpPr>
        <p:spPr>
          <a:xfrm>
            <a:off x="1143000" y="1600867"/>
            <a:ext cx="5089070" cy="630942"/>
          </a:xfrm>
          <a:prstGeom prst="rect">
            <a:avLst/>
          </a:prstGeom>
        </p:spPr>
        <p:txBody>
          <a:bodyPr wrap="square">
            <a:spAutoFit/>
          </a:bodyPr>
          <a:lstStyle/>
          <a:p>
            <a:pPr lvl="0" algn="just">
              <a:lnSpc>
                <a:spcPts val="1400"/>
              </a:lnSpc>
              <a:tabLst>
                <a:tab pos="342900" algn="l"/>
                <a:tab pos="622300" algn="l"/>
                <a:tab pos="914400" algn="l"/>
                <a:tab pos="1714500" algn="r"/>
                <a:tab pos="1828800" algn="l"/>
                <a:tab pos="1993900" algn="l"/>
                <a:tab pos="4114800" algn="r"/>
                <a:tab pos="240030" algn="l"/>
                <a:tab pos="1771650" algn="r"/>
                <a:tab pos="1828800" algn="l"/>
                <a:tab pos="1993900" algn="l"/>
                <a:tab pos="4114800" algn="r"/>
              </a:tabLst>
            </a:pPr>
            <a:r>
              <a:rPr lang="en-US" sz="1400" dirty="0" smtClean="0">
                <a:solidFill>
                  <a:srgbClr val="000000"/>
                </a:solidFill>
                <a:latin typeface="Segoe UI Symbol"/>
                <a:ea typeface="Times New Roman"/>
                <a:cs typeface="Segoe UI"/>
              </a:rPr>
              <a:t>                                   SO</a:t>
            </a:r>
            <a:r>
              <a:rPr lang="en-US" sz="1400" baseline="-25000" dirty="0" smtClean="0">
                <a:solidFill>
                  <a:srgbClr val="000000"/>
                </a:solidFill>
                <a:latin typeface="Segoe UI Symbol"/>
                <a:ea typeface="Times New Roman"/>
                <a:cs typeface="Segoe UI"/>
              </a:rPr>
              <a:t>2  </a:t>
            </a:r>
            <a:r>
              <a:rPr lang="en-US" sz="1400" dirty="0">
                <a:solidFill>
                  <a:srgbClr val="000000"/>
                </a:solidFill>
                <a:latin typeface="Segoe UI Symbol"/>
                <a:ea typeface="Times New Roman"/>
                <a:cs typeface="Segoe UI"/>
              </a:rPr>
              <a:t>+ SO</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sym typeface="Symbol"/>
              </a:rPr>
              <a:t></a:t>
            </a:r>
            <a:r>
              <a:rPr lang="en-US" sz="1400" dirty="0" smtClean="0">
                <a:solidFill>
                  <a:srgbClr val="000000"/>
                </a:solidFill>
                <a:latin typeface="Segoe UI Symbol"/>
                <a:ea typeface="Times New Roman"/>
                <a:cs typeface="Segoe UI"/>
              </a:rPr>
              <a:t>      SO</a:t>
            </a:r>
            <a:r>
              <a:rPr lang="en-US" sz="1400" baseline="30000" dirty="0" smtClean="0">
                <a:solidFill>
                  <a:srgbClr val="000000"/>
                </a:solidFill>
                <a:latin typeface="Segoe UI Symbol"/>
                <a:ea typeface="Times New Roman"/>
                <a:cs typeface="Segoe UI"/>
              </a:rPr>
              <a:t>2</a:t>
            </a:r>
            <a:r>
              <a:rPr lang="en-US" sz="1400" baseline="30000" dirty="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       SO</a:t>
            </a:r>
            <a:endParaRPr lang="en-US" sz="1400" dirty="0">
              <a:solidFill>
                <a:srgbClr val="000000"/>
              </a:solidFill>
              <a:latin typeface="Segoe UI"/>
              <a:ea typeface="Times New Roman"/>
              <a:cs typeface="Times New Roman"/>
            </a:endParaRPr>
          </a:p>
          <a:p>
            <a:pPr lvl="0"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a:t>
            </a:r>
            <a:r>
              <a:rPr lang="en-US" sz="1400" dirty="0" smtClean="0">
                <a:solidFill>
                  <a:srgbClr val="000000"/>
                </a:solidFill>
                <a:latin typeface="Segoe UI Symbol"/>
                <a:ea typeface="Times New Roman"/>
                <a:cs typeface="Segoe UI"/>
              </a:rPr>
              <a:t>             </a:t>
            </a:r>
            <a:r>
              <a:rPr lang="en-US" sz="1400" dirty="0" err="1">
                <a:solidFill>
                  <a:srgbClr val="000000"/>
                </a:solidFill>
                <a:latin typeface="Segoe UI Symbol"/>
                <a:ea typeface="Times New Roman"/>
                <a:cs typeface="Segoe UI"/>
              </a:rPr>
              <a:t>Thionyl</a:t>
            </a:r>
            <a:r>
              <a:rPr lang="en-US" sz="1400" dirty="0">
                <a:solidFill>
                  <a:srgbClr val="000000"/>
                </a:solidFill>
                <a:latin typeface="Segoe UI Symbol"/>
                <a:ea typeface="Times New Roman"/>
                <a:cs typeface="Segoe UI"/>
              </a:rPr>
              <a:t> ion     </a:t>
            </a:r>
            <a:r>
              <a:rPr lang="en-US" sz="1400" dirty="0" err="1">
                <a:solidFill>
                  <a:srgbClr val="000000"/>
                </a:solidFill>
                <a:latin typeface="Segoe UI Symbol"/>
                <a:ea typeface="Times New Roman"/>
                <a:cs typeface="Segoe UI"/>
              </a:rPr>
              <a:t>Sulphite</a:t>
            </a:r>
            <a:r>
              <a:rPr lang="en-US" sz="1400" dirty="0">
                <a:solidFill>
                  <a:srgbClr val="000000"/>
                </a:solidFill>
                <a:latin typeface="Segoe UI Symbol"/>
                <a:ea typeface="Times New Roman"/>
                <a:cs typeface="Segoe UI"/>
              </a:rPr>
              <a:t> ion</a:t>
            </a:r>
            <a:endParaRPr lang="en-US" sz="1400" dirty="0">
              <a:solidFill>
                <a:srgbClr val="000000"/>
              </a:solidFill>
              <a:latin typeface="Segoe UI"/>
              <a:ea typeface="Times New Roman"/>
              <a:cs typeface="Times New Roman"/>
            </a:endParaRPr>
          </a:p>
        </p:txBody>
      </p:sp>
    </p:spTree>
    <p:extLst>
      <p:ext uri="{BB962C8B-B14F-4D97-AF65-F5344CB8AC3E}">
        <p14:creationId xmlns:p14="http://schemas.microsoft.com/office/powerpoint/2010/main" val="1850293572"/>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05800" cy="1600951"/>
          </a:xfrm>
          <a:prstGeom prst="rect">
            <a:avLst/>
          </a:prstGeom>
        </p:spPr>
        <p:txBody>
          <a:bodyPr wrap="square">
            <a:spAutoFit/>
          </a:bodyPr>
          <a:lstStyle/>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sz="2400" b="1" dirty="0" smtClean="0">
                <a:solidFill>
                  <a:srgbClr val="FF0066"/>
                </a:solidFill>
                <a:latin typeface="Segoe UI"/>
                <a:ea typeface="Calibri"/>
                <a:cs typeface="Segoe UI"/>
              </a:rPr>
              <a:t>         1</a:t>
            </a:r>
            <a:r>
              <a:rPr lang="en-US" sz="2400" b="1" dirty="0">
                <a:solidFill>
                  <a:srgbClr val="FF0066"/>
                </a:solidFill>
                <a:latin typeface="Segoe UI"/>
                <a:ea typeface="Calibri"/>
                <a:cs typeface="Segoe UI"/>
              </a:rPr>
              <a:t>. Arrhenius Concept (the water-ion system)</a:t>
            </a:r>
            <a:endParaRPr lang="en-US" dirty="0">
              <a:solidFill>
                <a:srgbClr val="FF0066"/>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Calibri"/>
                <a:cs typeface="Segoe UI"/>
              </a:rPr>
              <a:t>In 1887, a young Swedish chemist </a:t>
            </a:r>
            <a:r>
              <a:rPr lang="en-US" dirty="0" err="1">
                <a:solidFill>
                  <a:srgbClr val="FF0000"/>
                </a:solidFill>
                <a:latin typeface="Segoe UI"/>
                <a:ea typeface="Calibri"/>
                <a:cs typeface="Segoe UI"/>
              </a:rPr>
              <a:t>Svante</a:t>
            </a:r>
            <a:r>
              <a:rPr lang="en-US" dirty="0">
                <a:solidFill>
                  <a:srgbClr val="FF0000"/>
                </a:solidFill>
                <a:latin typeface="Segoe UI"/>
                <a:ea typeface="Calibri"/>
                <a:cs typeface="Segoe UI"/>
              </a:rPr>
              <a:t> August Arrhenius</a:t>
            </a:r>
            <a:r>
              <a:rPr lang="en-US" dirty="0">
                <a:solidFill>
                  <a:srgbClr val="000000"/>
                </a:solidFill>
                <a:latin typeface="Segoe UI"/>
                <a:ea typeface="Calibri"/>
                <a:cs typeface="Segoe UI"/>
              </a:rPr>
              <a:t>, while working for his doctor’s thesis offered the first Revolutionary approach to the acid base concept, based on self-ionization of water:</a:t>
            </a:r>
            <a:endParaRPr lang="en-US" dirty="0">
              <a:solidFill>
                <a:srgbClr val="000000"/>
              </a:solidFill>
              <a:effectLst/>
              <a:latin typeface="Segoe UI"/>
              <a:ea typeface="Times New Roman"/>
              <a:cs typeface="Times New Roman"/>
            </a:endParaRPr>
          </a:p>
        </p:txBody>
      </p:sp>
      <p:sp>
        <p:nvSpPr>
          <p:cNvPr id="3" name="Rectangle 2"/>
          <p:cNvSpPr/>
          <p:nvPr/>
        </p:nvSpPr>
        <p:spPr>
          <a:xfrm>
            <a:off x="304800" y="1923844"/>
            <a:ext cx="7772400" cy="1002839"/>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r>
              <a:rPr lang="en-US" b="1" dirty="0">
                <a:solidFill>
                  <a:srgbClr val="FF0066"/>
                </a:solidFill>
                <a:latin typeface="Segoe UI"/>
                <a:ea typeface="Calibri"/>
                <a:cs typeface="Segoe UI"/>
              </a:rPr>
              <a:t>Definition</a:t>
            </a:r>
            <a:r>
              <a:rPr lang="en-US" b="1" dirty="0" smtClean="0">
                <a:solidFill>
                  <a:srgbClr val="FF0066"/>
                </a:solidFill>
                <a:latin typeface="Segoe UI"/>
                <a:ea typeface="Calibri"/>
                <a:cs typeface="Segoe UI"/>
              </a:rPr>
              <a:t>:</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r>
              <a:rPr lang="en-US" dirty="0" smtClean="0">
                <a:solidFill>
                  <a:srgbClr val="000000"/>
                </a:solidFill>
                <a:latin typeface="Segoe UI"/>
                <a:ea typeface="Calibri"/>
                <a:cs typeface="Segoe UI"/>
              </a:rPr>
              <a:t> </a:t>
            </a:r>
            <a:r>
              <a:rPr lang="en-US" dirty="0">
                <a:solidFill>
                  <a:srgbClr val="000000"/>
                </a:solidFill>
                <a:latin typeface="Times New Roman"/>
                <a:ea typeface="Times New Roman"/>
                <a:cs typeface="Times New Roman"/>
              </a:rPr>
              <a:t>According to </a:t>
            </a:r>
            <a:r>
              <a:rPr lang="en-US" dirty="0">
                <a:solidFill>
                  <a:srgbClr val="000000"/>
                </a:solidFill>
                <a:latin typeface="Segoe UI"/>
                <a:ea typeface="Calibri"/>
                <a:cs typeface="Segoe UI"/>
              </a:rPr>
              <a:t>Arrhenius</a:t>
            </a:r>
            <a:r>
              <a:rPr lang="en-US" dirty="0">
                <a:solidFill>
                  <a:srgbClr val="000000"/>
                </a:solidFill>
                <a:latin typeface="Times New Roman"/>
                <a:ea typeface="Times New Roman"/>
                <a:cs typeface="Times New Roman"/>
              </a:rPr>
              <a:t>, an acids  and bases can be defined as</a:t>
            </a:r>
            <a:r>
              <a:rPr lang="en-US" dirty="0" smtClean="0">
                <a:solidFill>
                  <a:srgbClr val="000000"/>
                </a:solidFill>
                <a:latin typeface="Times New Roman"/>
                <a:ea typeface="Times New Roman"/>
                <a:cs typeface="Times New Roman"/>
              </a:rPr>
              <a:t>:</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endParaRPr lang="en-US" dirty="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r>
              <a:rPr lang="en-US" b="1" dirty="0" smtClean="0">
                <a:solidFill>
                  <a:srgbClr val="000000"/>
                </a:solidFill>
                <a:latin typeface="Times New Roman"/>
                <a:ea typeface="Times New Roman"/>
                <a:cs typeface="Times New Roman"/>
              </a:rPr>
              <a:t>	 </a:t>
            </a:r>
            <a:r>
              <a:rPr lang="en-US" b="1" dirty="0">
                <a:solidFill>
                  <a:srgbClr val="FF0066"/>
                </a:solidFill>
                <a:latin typeface="Times New Roman"/>
                <a:ea typeface="Times New Roman"/>
                <a:cs typeface="Times New Roman"/>
              </a:rPr>
              <a:t>Acids</a:t>
            </a:r>
            <a:r>
              <a:rPr lang="en-US" dirty="0">
                <a:solidFill>
                  <a:srgbClr val="FF0066"/>
                </a:solidFill>
                <a:latin typeface="Times New Roman"/>
                <a:ea typeface="Times New Roman"/>
                <a:cs typeface="Times New Roman"/>
              </a:rPr>
              <a:t> :</a:t>
            </a:r>
            <a:r>
              <a:rPr lang="en-US" dirty="0">
                <a:solidFill>
                  <a:srgbClr val="00B0F0"/>
                </a:solidFill>
                <a:latin typeface="Times New Roman"/>
                <a:ea typeface="Times New Roman"/>
                <a:cs typeface="Times New Roman"/>
              </a:rPr>
              <a:t>  </a:t>
            </a:r>
            <a:r>
              <a:rPr lang="en-US" i="1" dirty="0">
                <a:solidFill>
                  <a:srgbClr val="00B050"/>
                </a:solidFill>
                <a:latin typeface="Times New Roman"/>
                <a:ea typeface="Times New Roman"/>
                <a:cs typeface="Times New Roman"/>
              </a:rPr>
              <a:t>an acid is a substance which produces H</a:t>
            </a:r>
            <a:r>
              <a:rPr lang="en-US" i="1" baseline="30000" dirty="0">
                <a:solidFill>
                  <a:srgbClr val="00B050"/>
                </a:solidFill>
                <a:latin typeface="Times New Roman"/>
                <a:ea typeface="Times New Roman"/>
                <a:cs typeface="Times New Roman"/>
              </a:rPr>
              <a:t>+</a:t>
            </a:r>
            <a:r>
              <a:rPr lang="en-US" i="1" dirty="0">
                <a:solidFill>
                  <a:srgbClr val="00B050"/>
                </a:solidFill>
                <a:latin typeface="Times New Roman"/>
                <a:ea typeface="Times New Roman"/>
                <a:cs typeface="Times New Roman"/>
              </a:rPr>
              <a:t> ions, when dissolved in water</a:t>
            </a:r>
            <a:r>
              <a:rPr lang="en-US" dirty="0">
                <a:solidFill>
                  <a:srgbClr val="00B050"/>
                </a:solidFill>
                <a:latin typeface="Times New Roman"/>
                <a:ea typeface="Times New Roman"/>
                <a:cs typeface="Times New Roman"/>
              </a:rPr>
              <a:t>. This definition is limited to aqueous solutions only.</a:t>
            </a:r>
            <a:endParaRPr lang="en-US" dirty="0">
              <a:solidFill>
                <a:srgbClr val="00B050"/>
              </a:solidFill>
              <a:effectLst/>
              <a:latin typeface="Segoe UI"/>
              <a:ea typeface="Times New Roman"/>
              <a:cs typeface="Times New Roman"/>
            </a:endParaRPr>
          </a:p>
        </p:txBody>
      </p:sp>
      <p:pic>
        <p:nvPicPr>
          <p:cNvPr id="10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187" y="2926683"/>
            <a:ext cx="3369129" cy="154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3657" y="4295193"/>
            <a:ext cx="8001000" cy="630173"/>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r>
              <a:rPr lang="en-US" b="1" dirty="0" smtClean="0">
                <a:solidFill>
                  <a:srgbClr val="00B0F0"/>
                </a:solidFill>
                <a:latin typeface="Times New Roman"/>
                <a:ea typeface="Times New Roman"/>
                <a:cs typeface="Times New Roman"/>
              </a:rPr>
              <a:t>	</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r>
              <a:rPr lang="en-US" b="1" dirty="0" smtClean="0">
                <a:solidFill>
                  <a:srgbClr val="FF0066"/>
                </a:solidFill>
                <a:latin typeface="Times New Roman"/>
                <a:ea typeface="Times New Roman"/>
                <a:cs typeface="Times New Roman"/>
              </a:rPr>
              <a:t>Bases </a:t>
            </a:r>
            <a:r>
              <a:rPr lang="en-US" dirty="0">
                <a:solidFill>
                  <a:srgbClr val="FF0066"/>
                </a:solidFill>
                <a:latin typeface="Times New Roman"/>
                <a:ea typeface="Times New Roman"/>
                <a:cs typeface="Times New Roman"/>
              </a:rPr>
              <a:t>:</a:t>
            </a:r>
            <a:r>
              <a:rPr lang="en-US" dirty="0">
                <a:solidFill>
                  <a:srgbClr val="00B0F0"/>
                </a:solidFill>
                <a:latin typeface="Times New Roman"/>
                <a:ea typeface="Times New Roman"/>
                <a:cs typeface="Times New Roman"/>
              </a:rPr>
              <a:t>, </a:t>
            </a:r>
            <a:r>
              <a:rPr lang="en-US" i="1" dirty="0">
                <a:solidFill>
                  <a:srgbClr val="00B050"/>
                </a:solidFill>
                <a:latin typeface="Times New Roman"/>
                <a:ea typeface="Times New Roman"/>
                <a:cs typeface="Times New Roman"/>
              </a:rPr>
              <a:t>base is a substance which produces OH</a:t>
            </a:r>
            <a:r>
              <a:rPr lang="en-US" i="1" baseline="30000" dirty="0">
                <a:solidFill>
                  <a:srgbClr val="00B050"/>
                </a:solidFill>
                <a:latin typeface="Times New Roman"/>
                <a:ea typeface="Times New Roman"/>
                <a:cs typeface="Times New Roman"/>
              </a:rPr>
              <a:t>−</a:t>
            </a:r>
            <a:r>
              <a:rPr lang="en-US" i="1" dirty="0">
                <a:solidFill>
                  <a:srgbClr val="00B050"/>
                </a:solidFill>
                <a:latin typeface="Times New Roman"/>
                <a:ea typeface="Times New Roman"/>
                <a:cs typeface="Times New Roman"/>
              </a:rPr>
              <a:t> ions when dissolved in water</a:t>
            </a:r>
            <a:r>
              <a:rPr lang="en-US" dirty="0">
                <a:solidFill>
                  <a:srgbClr val="00B050"/>
                </a:solidFill>
                <a:latin typeface="Times New Roman"/>
                <a:ea typeface="Times New Roman"/>
                <a:cs typeface="Times New Roman"/>
              </a:rPr>
              <a:t>. This definition of acids and bases is limited to aqueous solutions only.</a:t>
            </a:r>
            <a:endParaRPr lang="en-US" dirty="0">
              <a:solidFill>
                <a:srgbClr val="00B050"/>
              </a:solidFill>
              <a:effectLst/>
              <a:latin typeface="Segoe UI"/>
              <a:ea typeface="Times New Roman"/>
              <a:cs typeface="Times New Roman"/>
            </a:endParaRPr>
          </a:p>
        </p:txBody>
      </p:sp>
      <p:pic>
        <p:nvPicPr>
          <p:cNvPr id="102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705" y="4925366"/>
            <a:ext cx="3914095" cy="153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87777"/>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9344"/>
            <a:ext cx="3505200" cy="6068328"/>
          </a:xfrm>
          <a:prstGeom prst="rect">
            <a:avLst/>
          </a:prstGeom>
        </p:spPr>
        <p:txBody>
          <a:bodyPr wrap="square">
            <a:spAutoFit/>
          </a:bodyPr>
          <a:lstStyle/>
          <a:p>
            <a:pPr algn="ctr">
              <a:tabLst>
                <a:tab pos="342900" algn="l"/>
                <a:tab pos="622300" algn="l"/>
                <a:tab pos="914400" algn="l"/>
                <a:tab pos="1714500" algn="r"/>
                <a:tab pos="1828800" algn="l"/>
                <a:tab pos="1993900" algn="l"/>
                <a:tab pos="4114800" algn="r"/>
                <a:tab pos="240030" algn="l"/>
                <a:tab pos="514350" algn="l"/>
                <a:tab pos="4114800" algn="r"/>
              </a:tabLst>
            </a:pPr>
            <a:r>
              <a:rPr lang="en-US" sz="1400" b="1" dirty="0">
                <a:solidFill>
                  <a:srgbClr val="FF0000"/>
                </a:solidFill>
                <a:latin typeface="Segoe UI Symbol"/>
                <a:ea typeface="Calibri"/>
                <a:cs typeface="Segoe UI"/>
              </a:rPr>
              <a:t>Exercises</a:t>
            </a:r>
            <a:endParaRPr lang="en-US" sz="1400" b="1" dirty="0">
              <a:solidFill>
                <a:srgbClr val="FF0000"/>
              </a:solidFill>
              <a:latin typeface="Segoe UI"/>
              <a:ea typeface="Times New Roman"/>
              <a:cs typeface="Times New Roman"/>
            </a:endParaRPr>
          </a:p>
          <a:p>
            <a:pPr marL="342900" marR="0" lvl="0" indent="-342900" algn="just">
              <a:spcBef>
                <a:spcPts val="100"/>
              </a:spcBef>
              <a:spcAft>
                <a:spcPts val="100"/>
              </a:spcAft>
              <a:buFont typeface="+mj-lt"/>
              <a:buAutoNum type="arabicPeriod"/>
              <a:tabLst>
                <a:tab pos="342900" algn="l"/>
                <a:tab pos="622300" algn="l"/>
                <a:tab pos="914400" algn="l"/>
                <a:tab pos="1714500" algn="r"/>
                <a:tab pos="1828800" algn="l"/>
                <a:tab pos="1993900" algn="l"/>
                <a:tab pos="4114800" algn="r"/>
                <a:tab pos="228600" algn="l"/>
                <a:tab pos="457200" algn="l"/>
                <a:tab pos="1371600" algn="r"/>
                <a:tab pos="1485900" algn="ctr"/>
                <a:tab pos="1600200" algn="l"/>
                <a:tab pos="4114800" algn="r"/>
              </a:tabLst>
            </a:pPr>
            <a:r>
              <a:rPr lang="en-US" sz="1200" b="1" dirty="0">
                <a:solidFill>
                  <a:srgbClr val="FF0000"/>
                </a:solidFill>
                <a:latin typeface="Segoe UI"/>
                <a:ea typeface="Times New Roman"/>
                <a:cs typeface="Times New Roman"/>
              </a:rPr>
              <a:t>Q. 1 Choose the correct alternative and rewrite the sentence :</a:t>
            </a:r>
            <a:endParaRPr lang="en-US" sz="1200" dirty="0">
              <a:solidFill>
                <a:srgbClr val="FF0000"/>
              </a:solidFill>
              <a:latin typeface="Segoe UI"/>
              <a:ea typeface="Times New Roman"/>
              <a:cs typeface="Times New Roman"/>
            </a:endParaRPr>
          </a:p>
          <a:p>
            <a:pPr marL="342900" lvl="0" indent="-342900" fontAlgn="base">
              <a:spcAft>
                <a:spcPts val="1000"/>
              </a:spcAft>
              <a:buSzPts val="1000"/>
              <a:buFont typeface="+mj-lt"/>
              <a:buAutoNum type="romanLcParenBoth"/>
              <a:tabLst>
                <a:tab pos="457200" algn="l"/>
              </a:tabLst>
            </a:pPr>
            <a:r>
              <a:rPr lang="en-US" sz="1200" dirty="0">
                <a:ea typeface="Calibri"/>
                <a:cs typeface="Segoe UI"/>
              </a:rPr>
              <a:t>According to Arrhenius concept, an acid is…………….</a:t>
            </a:r>
            <a:endParaRPr lang="en-US" sz="1200" dirty="0"/>
          </a:p>
          <a:p>
            <a:pPr marL="342900" lvl="0" indent="-342900">
              <a:spcAft>
                <a:spcPts val="1000"/>
              </a:spcAft>
              <a:buFont typeface="+mj-lt"/>
              <a:buAutoNum type="alphaLcParenBoth"/>
              <a:tabLst>
                <a:tab pos="457200" algn="l"/>
              </a:tabLst>
            </a:pPr>
            <a:r>
              <a:rPr lang="en-US" sz="1200" b="1" dirty="0">
                <a:ea typeface="Calibri"/>
                <a:cs typeface="Segoe UI"/>
              </a:rPr>
              <a:t>Hydrogen containing compound, giving H</a:t>
            </a:r>
            <a:r>
              <a:rPr lang="en-US" sz="1200" b="1" baseline="30000" dirty="0">
                <a:ea typeface="Calibri"/>
                <a:cs typeface="Segoe UI"/>
              </a:rPr>
              <a:t>+</a:t>
            </a:r>
            <a:r>
              <a:rPr lang="en-US" sz="1200" b="1" dirty="0">
                <a:ea typeface="Calibri"/>
                <a:cs typeface="Segoe UI"/>
              </a:rPr>
              <a:t> Ion.</a:t>
            </a:r>
            <a:endParaRPr lang="en-US" sz="1200" dirty="0"/>
          </a:p>
          <a:p>
            <a:pPr marL="342900" lvl="0" indent="-342900">
              <a:spcAft>
                <a:spcPts val="1000"/>
              </a:spcAft>
              <a:buFont typeface="+mj-lt"/>
              <a:buAutoNum type="alphaLcParenBoth"/>
              <a:tabLst>
                <a:tab pos="457200" algn="l"/>
              </a:tabLst>
            </a:pPr>
            <a:r>
              <a:rPr lang="en-US" sz="1400" dirty="0">
                <a:ea typeface="Calibri"/>
                <a:cs typeface="Segoe UI"/>
              </a:rPr>
              <a:t>Proton acceptor.</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Electron pair acceptor.</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Electrophilic</a:t>
            </a:r>
            <a:endParaRPr lang="en-US" sz="1400" dirty="0"/>
          </a:p>
          <a:p>
            <a:pPr lvl="0" fontAlgn="base">
              <a:spcAft>
                <a:spcPts val="1000"/>
              </a:spcAft>
              <a:buSzPts val="1000"/>
              <a:tabLst>
                <a:tab pos="457200" algn="l"/>
              </a:tabLst>
            </a:pPr>
            <a:r>
              <a:rPr lang="en-US" sz="1400" dirty="0" smtClean="0">
                <a:ea typeface="Calibri"/>
                <a:cs typeface="Segoe UI"/>
              </a:rPr>
              <a:t>ii)According </a:t>
            </a:r>
            <a:r>
              <a:rPr lang="en-US" sz="1400" dirty="0">
                <a:ea typeface="Calibri"/>
                <a:cs typeface="Segoe UI"/>
              </a:rPr>
              <a:t>to </a:t>
            </a:r>
            <a:r>
              <a:rPr lang="en-US" sz="1400" dirty="0" err="1">
                <a:ea typeface="Calibri"/>
                <a:cs typeface="Segoe UI"/>
              </a:rPr>
              <a:t>Bronsted</a:t>
            </a:r>
            <a:r>
              <a:rPr lang="en-US" sz="1400" dirty="0">
                <a:ea typeface="Calibri"/>
                <a:cs typeface="Segoe UI"/>
              </a:rPr>
              <a:t>, an acid is……………</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Hydrogen containing compound.</a:t>
            </a:r>
            <a:endParaRPr lang="en-US" sz="1400" dirty="0"/>
          </a:p>
          <a:p>
            <a:pPr marL="342900" lvl="0" indent="-342900">
              <a:spcAft>
                <a:spcPts val="1000"/>
              </a:spcAft>
              <a:buFont typeface="+mj-lt"/>
              <a:buAutoNum type="alphaLcParenBoth"/>
              <a:tabLst>
                <a:tab pos="457200" algn="l"/>
              </a:tabLst>
            </a:pPr>
            <a:r>
              <a:rPr lang="en-US" sz="1400" b="1" dirty="0">
                <a:ea typeface="Calibri"/>
                <a:cs typeface="Segoe UI"/>
              </a:rPr>
              <a:t>Proton Donor. </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Electron pair acceptor.</a:t>
            </a:r>
            <a:endParaRPr lang="en-US" sz="1400" dirty="0"/>
          </a:p>
          <a:p>
            <a:pPr marL="342900" lvl="0" indent="-342900">
              <a:spcAft>
                <a:spcPts val="1000"/>
              </a:spcAft>
              <a:buFont typeface="+mj-lt"/>
              <a:buAutoNum type="alphaLcParenBoth"/>
              <a:tabLst>
                <a:tab pos="457200" algn="l"/>
              </a:tabLst>
            </a:pPr>
            <a:r>
              <a:rPr lang="en-US" sz="1400" dirty="0" err="1">
                <a:ea typeface="Calibri"/>
                <a:cs typeface="Segoe UI"/>
              </a:rPr>
              <a:t>Nucleophilic</a:t>
            </a:r>
            <a:r>
              <a:rPr lang="en-US" sz="1400" dirty="0">
                <a:ea typeface="Calibri"/>
                <a:cs typeface="Segoe UI"/>
              </a:rPr>
              <a:t>.</a:t>
            </a:r>
            <a:endParaRPr lang="en-US" sz="1400" dirty="0"/>
          </a:p>
          <a:p>
            <a:pPr lvl="0" fontAlgn="base">
              <a:spcAft>
                <a:spcPts val="1000"/>
              </a:spcAft>
              <a:buSzPts val="1000"/>
              <a:tabLst>
                <a:tab pos="457200" algn="l"/>
              </a:tabLst>
            </a:pPr>
            <a:r>
              <a:rPr lang="en-US" sz="1400" dirty="0" smtClean="0">
                <a:ea typeface="Calibri"/>
                <a:cs typeface="Segoe UI"/>
              </a:rPr>
              <a:t>iii)According </a:t>
            </a:r>
            <a:r>
              <a:rPr lang="en-US" sz="1400" dirty="0">
                <a:ea typeface="Calibri"/>
                <a:cs typeface="Segoe UI"/>
              </a:rPr>
              <a:t>to Lewis theory, and acid is……………</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Hydrogen giving substance.</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Proton Donor.</a:t>
            </a:r>
            <a:endParaRPr lang="en-US" sz="1400" dirty="0"/>
          </a:p>
          <a:p>
            <a:pPr marL="342900" lvl="0" indent="-342900">
              <a:spcAft>
                <a:spcPts val="1000"/>
              </a:spcAft>
              <a:buFont typeface="+mj-lt"/>
              <a:buAutoNum type="alphaLcParenBoth"/>
              <a:tabLst>
                <a:tab pos="457200" algn="l"/>
              </a:tabLst>
            </a:pPr>
            <a:r>
              <a:rPr lang="en-US" sz="1400" b="1" dirty="0">
                <a:ea typeface="Calibri"/>
                <a:cs typeface="Segoe UI"/>
              </a:rPr>
              <a:t>An electron pair acceptor.</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Electrophilic.</a:t>
            </a:r>
            <a:endParaRPr lang="en-US" sz="1400" dirty="0">
              <a:effectLst/>
            </a:endParaRPr>
          </a:p>
        </p:txBody>
      </p:sp>
      <p:sp>
        <p:nvSpPr>
          <p:cNvPr id="5" name="Rectangle 4"/>
          <p:cNvSpPr/>
          <p:nvPr/>
        </p:nvSpPr>
        <p:spPr>
          <a:xfrm>
            <a:off x="4800600" y="152400"/>
            <a:ext cx="4038600" cy="6222216"/>
          </a:xfrm>
          <a:prstGeom prst="rect">
            <a:avLst/>
          </a:prstGeom>
        </p:spPr>
        <p:txBody>
          <a:bodyPr wrap="square">
            <a:spAutoFit/>
          </a:bodyPr>
          <a:lstStyle/>
          <a:p>
            <a:pPr lvl="0" fontAlgn="base">
              <a:spcAft>
                <a:spcPts val="1000"/>
              </a:spcAft>
              <a:buSzPts val="1000"/>
              <a:tabLst>
                <a:tab pos="457200" algn="l"/>
              </a:tabLst>
            </a:pPr>
            <a:r>
              <a:rPr lang="en-US" sz="1200" dirty="0" smtClean="0">
                <a:ea typeface="Calibri"/>
                <a:cs typeface="Segoe UI"/>
              </a:rPr>
              <a:t>iv. According </a:t>
            </a:r>
            <a:r>
              <a:rPr lang="en-US" sz="1200" dirty="0">
                <a:ea typeface="Calibri"/>
                <a:cs typeface="Segoe UI"/>
              </a:rPr>
              <a:t>to Lux Flood concept, an acid is…………..</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Proton Donor.</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Electron pair Donor.</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Oxide which donates oxygen.</a:t>
            </a:r>
            <a:endParaRPr lang="en-US" sz="1200" dirty="0"/>
          </a:p>
          <a:p>
            <a:pPr marL="342900" lvl="0" indent="-342900">
              <a:spcAft>
                <a:spcPts val="1000"/>
              </a:spcAft>
              <a:buFont typeface="+mj-lt"/>
              <a:buAutoNum type="alphaLcParenBoth"/>
              <a:tabLst>
                <a:tab pos="457200" algn="l"/>
              </a:tabLst>
            </a:pPr>
            <a:r>
              <a:rPr lang="en-US" sz="1200" b="1" dirty="0">
                <a:ea typeface="Calibri"/>
                <a:cs typeface="Segoe UI"/>
              </a:rPr>
              <a:t>Oxide which accepts oxygen.</a:t>
            </a:r>
            <a:endParaRPr lang="en-US" sz="1200" dirty="0"/>
          </a:p>
          <a:p>
            <a:pPr lvl="0" fontAlgn="base">
              <a:spcAft>
                <a:spcPts val="1000"/>
              </a:spcAft>
              <a:buSzPts val="1000"/>
              <a:tabLst>
                <a:tab pos="457200" algn="l"/>
              </a:tabLst>
            </a:pPr>
            <a:r>
              <a:rPr lang="en-US" sz="1200" dirty="0" smtClean="0">
                <a:ea typeface="Calibri"/>
                <a:cs typeface="Segoe UI"/>
              </a:rPr>
              <a:t>v. Arrhenius </a:t>
            </a:r>
            <a:r>
              <a:rPr lang="en-US" sz="1200" dirty="0">
                <a:ea typeface="Calibri"/>
                <a:cs typeface="Segoe UI"/>
              </a:rPr>
              <a:t>concept is called as…………..</a:t>
            </a:r>
            <a:endParaRPr lang="en-US" sz="1200" dirty="0"/>
          </a:p>
          <a:p>
            <a:pPr marL="342900" lvl="0" indent="-342900">
              <a:spcAft>
                <a:spcPts val="1000"/>
              </a:spcAft>
              <a:buFont typeface="+mj-lt"/>
              <a:buAutoNum type="alphaLcParenBoth"/>
              <a:tabLst>
                <a:tab pos="457200" algn="l"/>
              </a:tabLst>
            </a:pPr>
            <a:r>
              <a:rPr lang="en-US" sz="1200" b="1" dirty="0">
                <a:ea typeface="Calibri"/>
                <a:cs typeface="Segoe UI"/>
              </a:rPr>
              <a:t>Water Ion system.</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Proton Donor acceptor system.</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Electron donor acceptor system.</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Oxide Ion theory.</a:t>
            </a:r>
            <a:endParaRPr lang="en-US" sz="1200" dirty="0"/>
          </a:p>
          <a:p>
            <a:pPr lvl="0" fontAlgn="base">
              <a:spcAft>
                <a:spcPts val="1000"/>
              </a:spcAft>
              <a:buSzPts val="1000"/>
              <a:tabLst>
                <a:tab pos="457200" algn="l"/>
              </a:tabLst>
            </a:pPr>
            <a:r>
              <a:rPr lang="en-US" sz="1200" dirty="0" smtClean="0">
                <a:ea typeface="Calibri"/>
                <a:cs typeface="Segoe UI"/>
              </a:rPr>
              <a:t>vi. </a:t>
            </a:r>
            <a:r>
              <a:rPr lang="en-US" sz="1200" dirty="0" err="1" smtClean="0">
                <a:ea typeface="Calibri"/>
                <a:cs typeface="Segoe UI"/>
              </a:rPr>
              <a:t>Bronsted</a:t>
            </a:r>
            <a:r>
              <a:rPr lang="en-US" sz="1200" dirty="0" smtClean="0">
                <a:ea typeface="Calibri"/>
                <a:cs typeface="Segoe UI"/>
              </a:rPr>
              <a:t> </a:t>
            </a:r>
            <a:r>
              <a:rPr lang="en-US" sz="1200" dirty="0">
                <a:ea typeface="Calibri"/>
                <a:cs typeface="Segoe UI"/>
              </a:rPr>
              <a:t>concept is called as……………</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Water iron system.</a:t>
            </a:r>
            <a:endParaRPr lang="en-US" sz="1200" dirty="0"/>
          </a:p>
          <a:p>
            <a:pPr marL="342900" lvl="0" indent="-342900">
              <a:spcAft>
                <a:spcPts val="1000"/>
              </a:spcAft>
              <a:buFont typeface="+mj-lt"/>
              <a:buAutoNum type="alphaLcParenBoth"/>
              <a:tabLst>
                <a:tab pos="457200" algn="l"/>
              </a:tabLst>
            </a:pPr>
            <a:r>
              <a:rPr lang="en-US" sz="1200" b="1" dirty="0">
                <a:ea typeface="Calibri"/>
                <a:cs typeface="Segoe UI"/>
              </a:rPr>
              <a:t>Proton Donor acceptor system</a:t>
            </a:r>
            <a:r>
              <a:rPr lang="en-US" sz="1200" dirty="0">
                <a:ea typeface="Calibri"/>
                <a:cs typeface="Segoe UI"/>
              </a:rPr>
              <a:t>.</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Electron donor acceptor system.</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The non protonic concept.</a:t>
            </a:r>
            <a:endParaRPr lang="en-US" sz="1200" dirty="0"/>
          </a:p>
          <a:p>
            <a:pPr lvl="0" fontAlgn="base">
              <a:spcAft>
                <a:spcPts val="1000"/>
              </a:spcAft>
              <a:buSzPts val="1000"/>
              <a:tabLst>
                <a:tab pos="457200" algn="l"/>
              </a:tabLst>
            </a:pPr>
            <a:r>
              <a:rPr lang="en-US" sz="1200" dirty="0" smtClean="0">
                <a:ea typeface="Calibri"/>
                <a:cs typeface="Segoe UI"/>
              </a:rPr>
              <a:t>vii. Lewis </a:t>
            </a:r>
            <a:r>
              <a:rPr lang="en-US" sz="1200" dirty="0">
                <a:ea typeface="Calibri"/>
                <a:cs typeface="Segoe UI"/>
              </a:rPr>
              <a:t>theory is known as……………..</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The cult of proton.</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Proton Donor system.</a:t>
            </a:r>
            <a:endParaRPr lang="en-US" sz="1200" dirty="0"/>
          </a:p>
          <a:p>
            <a:pPr marL="342900" lvl="0" indent="-342900">
              <a:spcAft>
                <a:spcPts val="1000"/>
              </a:spcAft>
              <a:buFont typeface="+mj-lt"/>
              <a:buAutoNum type="alphaLcParenBoth"/>
              <a:tabLst>
                <a:tab pos="457200" algn="l"/>
              </a:tabLst>
            </a:pPr>
            <a:r>
              <a:rPr lang="en-US" sz="1200" b="1" dirty="0">
                <a:ea typeface="Calibri"/>
                <a:cs typeface="Segoe UI"/>
              </a:rPr>
              <a:t>Electron donor acceptor system.</a:t>
            </a:r>
            <a:endParaRPr lang="en-US" sz="1200" dirty="0"/>
          </a:p>
          <a:p>
            <a:pPr marL="342900" lvl="0" indent="-342900">
              <a:spcAft>
                <a:spcPts val="1000"/>
              </a:spcAft>
              <a:buFont typeface="+mj-lt"/>
              <a:buAutoNum type="alphaLcParenBoth"/>
              <a:tabLst>
                <a:tab pos="457200" algn="l"/>
              </a:tabLst>
            </a:pPr>
            <a:r>
              <a:rPr lang="en-US" sz="1200" dirty="0">
                <a:ea typeface="Calibri"/>
                <a:cs typeface="Segoe UI"/>
              </a:rPr>
              <a:t>Iron oxide theory.</a:t>
            </a:r>
            <a:endParaRPr lang="en-US" sz="1200" dirty="0">
              <a:effectLst/>
            </a:endParaRPr>
          </a:p>
        </p:txBody>
      </p:sp>
    </p:spTree>
    <p:extLst>
      <p:ext uri="{BB962C8B-B14F-4D97-AF65-F5344CB8AC3E}">
        <p14:creationId xmlns:p14="http://schemas.microsoft.com/office/powerpoint/2010/main" val="1741729616"/>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4572000" cy="5675721"/>
          </a:xfrm>
          <a:prstGeom prst="rect">
            <a:avLst/>
          </a:prstGeom>
        </p:spPr>
        <p:txBody>
          <a:bodyPr>
            <a:spAutoFit/>
          </a:bodyPr>
          <a:lstStyle/>
          <a:p>
            <a:pPr lvl="0" fontAlgn="base">
              <a:spcAft>
                <a:spcPts val="1000"/>
              </a:spcAft>
              <a:buSzPts val="1000"/>
              <a:tabLst>
                <a:tab pos="457200" algn="l"/>
              </a:tabLst>
            </a:pPr>
            <a:r>
              <a:rPr lang="en-US" sz="1400" dirty="0" smtClean="0">
                <a:ea typeface="Calibri"/>
                <a:cs typeface="Segoe UI"/>
              </a:rPr>
              <a:t>8. The </a:t>
            </a:r>
            <a:r>
              <a:rPr lang="en-US" sz="1400" dirty="0">
                <a:ea typeface="Calibri"/>
                <a:cs typeface="Segoe UI"/>
              </a:rPr>
              <a:t>Lux flood definition carries the name……………</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The electron shell game.</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The protonic concept.</a:t>
            </a:r>
            <a:endParaRPr lang="en-US" sz="1400" dirty="0"/>
          </a:p>
          <a:p>
            <a:pPr marL="342900" lvl="0" indent="-342900">
              <a:spcAft>
                <a:spcPts val="1000"/>
              </a:spcAft>
              <a:buFont typeface="+mj-lt"/>
              <a:buAutoNum type="alphaLcParenBoth"/>
              <a:tabLst>
                <a:tab pos="457200" algn="l"/>
              </a:tabLst>
            </a:pPr>
            <a:r>
              <a:rPr lang="en-US" sz="1400" dirty="0">
                <a:ea typeface="Calibri"/>
                <a:cs typeface="Segoe UI"/>
              </a:rPr>
              <a:t>The electronic theory.</a:t>
            </a:r>
            <a:endParaRPr lang="en-US" sz="1400" dirty="0"/>
          </a:p>
          <a:p>
            <a:pPr marL="342900" lvl="0" indent="-342900">
              <a:spcAft>
                <a:spcPts val="1000"/>
              </a:spcAft>
              <a:buFont typeface="+mj-lt"/>
              <a:buAutoNum type="alphaLcParenBoth"/>
              <a:tabLst>
                <a:tab pos="457200" algn="l"/>
              </a:tabLst>
            </a:pPr>
            <a:r>
              <a:rPr lang="en-US" sz="1400" b="1" dirty="0">
                <a:ea typeface="Calibri"/>
                <a:cs typeface="Segoe UI"/>
              </a:rPr>
              <a:t>The non protonic concept.</a:t>
            </a:r>
            <a:endParaRPr lang="en-US" sz="1400" dirty="0"/>
          </a:p>
          <a:p>
            <a:pPr lvl="0" fontAlgn="base">
              <a:lnSpc>
                <a:spcPct val="115000"/>
              </a:lnSpc>
              <a:spcAft>
                <a:spcPts val="1000"/>
              </a:spcAft>
              <a:buSzPts val="1000"/>
              <a:tabLst>
                <a:tab pos="457200" algn="l"/>
              </a:tabLst>
            </a:pPr>
            <a:r>
              <a:rPr lang="en-US" sz="1400" dirty="0" smtClean="0">
                <a:ea typeface="Calibri"/>
                <a:cs typeface="Segoe UI"/>
              </a:rPr>
              <a:t>9. An </a:t>
            </a:r>
            <a:r>
              <a:rPr lang="en-US" sz="1400" dirty="0">
                <a:ea typeface="Calibri"/>
                <a:cs typeface="Segoe UI"/>
              </a:rPr>
              <a:t>acid is a substance having……………</a:t>
            </a:r>
            <a:endParaRPr lang="en-US" sz="1400" dirty="0"/>
          </a:p>
          <a:p>
            <a:pPr marL="342900" lvl="0" indent="-342900">
              <a:lnSpc>
                <a:spcPct val="115000"/>
              </a:lnSpc>
              <a:spcAft>
                <a:spcPts val="1000"/>
              </a:spcAft>
              <a:buFont typeface="+mj-lt"/>
              <a:buAutoNum type="alphaLcParenBoth"/>
              <a:tabLst>
                <a:tab pos="457200" algn="l"/>
              </a:tabLst>
            </a:pPr>
            <a:r>
              <a:rPr lang="en-US" sz="1400" b="1" dirty="0">
                <a:ea typeface="Calibri"/>
                <a:cs typeface="Segoe UI"/>
              </a:rPr>
              <a:t>A sour taste.</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Bitter taste.</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Soapy to tough. </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Change the </a:t>
            </a:r>
            <a:r>
              <a:rPr lang="en-US" sz="1400" dirty="0" err="1">
                <a:ea typeface="Calibri"/>
                <a:cs typeface="Segoe UI"/>
              </a:rPr>
              <a:t>colour</a:t>
            </a:r>
            <a:r>
              <a:rPr lang="en-US" sz="1400" dirty="0">
                <a:ea typeface="Calibri"/>
                <a:cs typeface="Segoe UI"/>
              </a:rPr>
              <a:t> of plant dye to blue.</a:t>
            </a:r>
            <a:endParaRPr lang="en-US" sz="1400" dirty="0"/>
          </a:p>
          <a:p>
            <a:pPr lvl="0" fontAlgn="base">
              <a:lnSpc>
                <a:spcPct val="115000"/>
              </a:lnSpc>
              <a:spcAft>
                <a:spcPts val="1000"/>
              </a:spcAft>
              <a:buSzPts val="1000"/>
              <a:tabLst>
                <a:tab pos="457200" algn="l"/>
              </a:tabLst>
            </a:pPr>
            <a:r>
              <a:rPr lang="en-US" sz="1400" dirty="0" smtClean="0">
                <a:ea typeface="Calibri"/>
                <a:cs typeface="Segoe UI"/>
              </a:rPr>
              <a:t>10. The </a:t>
            </a:r>
            <a:r>
              <a:rPr lang="en-US" sz="1400" dirty="0">
                <a:ea typeface="Calibri"/>
                <a:cs typeface="Segoe UI"/>
              </a:rPr>
              <a:t>electronic theory of acids and bases was put forward in…………</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1887. </a:t>
            </a:r>
            <a:endParaRPr lang="en-US" sz="1400" dirty="0"/>
          </a:p>
          <a:p>
            <a:pPr marL="342900" lvl="0" indent="-342900">
              <a:lnSpc>
                <a:spcPct val="115000"/>
              </a:lnSpc>
              <a:spcAft>
                <a:spcPts val="1000"/>
              </a:spcAft>
              <a:buFont typeface="+mj-lt"/>
              <a:buAutoNum type="alphaLcParenBoth"/>
              <a:tabLst>
                <a:tab pos="457200" algn="l"/>
              </a:tabLst>
            </a:pPr>
            <a:r>
              <a:rPr lang="en-US" sz="1400" b="1" dirty="0">
                <a:ea typeface="Calibri"/>
                <a:cs typeface="Segoe UI"/>
              </a:rPr>
              <a:t>1923.</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1939.</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1929.</a:t>
            </a:r>
            <a:endParaRPr lang="en-US" sz="1400" dirty="0">
              <a:effectLst/>
            </a:endParaRPr>
          </a:p>
        </p:txBody>
      </p:sp>
      <p:sp>
        <p:nvSpPr>
          <p:cNvPr id="5" name="Rectangle 4"/>
          <p:cNvSpPr/>
          <p:nvPr/>
        </p:nvSpPr>
        <p:spPr>
          <a:xfrm>
            <a:off x="4572000" y="219417"/>
            <a:ext cx="4572000" cy="5837304"/>
          </a:xfrm>
          <a:prstGeom prst="rect">
            <a:avLst/>
          </a:prstGeom>
        </p:spPr>
        <p:txBody>
          <a:bodyPr>
            <a:spAutoFit/>
          </a:bodyPr>
          <a:lstStyle/>
          <a:p>
            <a:pPr lvl="0" fontAlgn="base">
              <a:lnSpc>
                <a:spcPct val="115000"/>
              </a:lnSpc>
              <a:spcAft>
                <a:spcPts val="1000"/>
              </a:spcAft>
              <a:buSzPts val="1000"/>
              <a:tabLst>
                <a:tab pos="457200" algn="l"/>
              </a:tabLst>
            </a:pPr>
            <a:r>
              <a:rPr lang="en-US" sz="1400" dirty="0" smtClean="0">
                <a:ea typeface="Calibri"/>
                <a:cs typeface="Segoe UI"/>
              </a:rPr>
              <a:t>11. According </a:t>
            </a:r>
            <a:r>
              <a:rPr lang="en-US" sz="1400" dirty="0">
                <a:ea typeface="Calibri"/>
                <a:cs typeface="Segoe UI"/>
              </a:rPr>
              <a:t>to Arrhenius, acid is the substance which is aqueous medium gives………….</a:t>
            </a:r>
            <a:endParaRPr lang="en-US" sz="1400" dirty="0"/>
          </a:p>
          <a:p>
            <a:pPr marL="342900" lvl="0" indent="-342900">
              <a:lnSpc>
                <a:spcPct val="115000"/>
              </a:lnSpc>
              <a:spcAft>
                <a:spcPts val="1000"/>
              </a:spcAft>
              <a:buFont typeface="+mj-lt"/>
              <a:buAutoNum type="alphaLcParenBoth"/>
              <a:tabLst>
                <a:tab pos="457200" algn="l"/>
              </a:tabLst>
            </a:pPr>
            <a:r>
              <a:rPr lang="en-US" sz="1400" b="1" dirty="0">
                <a:ea typeface="Calibri"/>
                <a:cs typeface="Segoe UI"/>
              </a:rPr>
              <a:t> H</a:t>
            </a:r>
            <a:r>
              <a:rPr lang="en-US" sz="1400" b="1" baseline="30000" dirty="0">
                <a:ea typeface="Calibri"/>
                <a:cs typeface="Segoe UI"/>
              </a:rPr>
              <a:t>+</a:t>
            </a:r>
            <a:r>
              <a:rPr lang="en-US" sz="1400" b="1" dirty="0">
                <a:ea typeface="Calibri"/>
                <a:cs typeface="Segoe UI"/>
              </a:rPr>
              <a:t> </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H</a:t>
            </a:r>
            <a:r>
              <a:rPr lang="en-US" sz="1400" baseline="30000" dirty="0">
                <a:ea typeface="Calibri"/>
                <a:cs typeface="Segoe UI"/>
              </a:rPr>
              <a:t>_</a:t>
            </a:r>
            <a:r>
              <a:rPr lang="en-US" sz="1400" dirty="0">
                <a:ea typeface="Calibri"/>
                <a:cs typeface="Segoe UI"/>
              </a:rPr>
              <a:t> </a:t>
            </a:r>
            <a:endParaRPr lang="en-US" sz="1400" dirty="0"/>
          </a:p>
          <a:p>
            <a:pPr marL="342900" lvl="0" indent="-342900">
              <a:lnSpc>
                <a:spcPct val="115000"/>
              </a:lnSpc>
              <a:spcAft>
                <a:spcPts val="1000"/>
              </a:spcAft>
              <a:buFont typeface="+mj-lt"/>
              <a:buAutoNum type="alphaLcParenBoth"/>
              <a:tabLst>
                <a:tab pos="457200" algn="l"/>
              </a:tabLst>
            </a:pPr>
            <a:r>
              <a:rPr lang="en-US" sz="1400" dirty="0" err="1">
                <a:ea typeface="Calibri"/>
                <a:cs typeface="Segoe UI"/>
              </a:rPr>
              <a:t>Cl</a:t>
            </a:r>
            <a:r>
              <a:rPr lang="en-US" sz="1400" baseline="30000" dirty="0">
                <a:ea typeface="Calibri"/>
                <a:cs typeface="Segoe UI"/>
              </a:rPr>
              <a:t>_</a:t>
            </a:r>
            <a:r>
              <a:rPr lang="en-US" sz="1400" dirty="0">
                <a:ea typeface="Calibri"/>
                <a:cs typeface="Segoe UI"/>
              </a:rPr>
              <a:t> </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O</a:t>
            </a:r>
            <a:r>
              <a:rPr lang="en-US" sz="1400" baseline="30000" dirty="0">
                <a:ea typeface="Calibri"/>
                <a:cs typeface="Segoe UI"/>
              </a:rPr>
              <a:t>_ _</a:t>
            </a:r>
            <a:endParaRPr lang="en-US" sz="1400" dirty="0"/>
          </a:p>
          <a:p>
            <a:pPr lvl="0" fontAlgn="base">
              <a:lnSpc>
                <a:spcPct val="115000"/>
              </a:lnSpc>
              <a:spcAft>
                <a:spcPts val="1000"/>
              </a:spcAft>
              <a:buSzPts val="1000"/>
              <a:tabLst>
                <a:tab pos="457200" algn="l"/>
              </a:tabLst>
            </a:pPr>
            <a:r>
              <a:rPr lang="en-US" sz="1400" dirty="0" smtClean="0">
                <a:ea typeface="Calibri"/>
                <a:cs typeface="Segoe UI"/>
              </a:rPr>
              <a:t>12. HCl </a:t>
            </a:r>
            <a:r>
              <a:rPr lang="en-US" sz="1400" dirty="0">
                <a:ea typeface="Calibri"/>
                <a:cs typeface="Segoe UI"/>
              </a:rPr>
              <a:t>in gaseous phase is………….</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Arrhenius acid.</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Arrhenius base.</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Either of them.</a:t>
            </a:r>
            <a:endParaRPr lang="en-US" sz="1400" dirty="0"/>
          </a:p>
          <a:p>
            <a:pPr lvl="0">
              <a:lnSpc>
                <a:spcPct val="115000"/>
              </a:lnSpc>
              <a:spcAft>
                <a:spcPts val="1000"/>
              </a:spcAft>
              <a:tabLst>
                <a:tab pos="457200" algn="l"/>
              </a:tabLst>
            </a:pPr>
            <a:r>
              <a:rPr lang="en-US" sz="1400" b="1" dirty="0" smtClean="0">
                <a:ea typeface="Calibri"/>
                <a:cs typeface="Segoe UI"/>
              </a:rPr>
              <a:t>13. </a:t>
            </a:r>
            <a:r>
              <a:rPr lang="en-US" sz="1400" b="1" dirty="0" err="1" smtClean="0">
                <a:ea typeface="Calibri"/>
                <a:cs typeface="Segoe UI"/>
              </a:rPr>
              <a:t>Bronsted</a:t>
            </a:r>
            <a:r>
              <a:rPr lang="en-US" sz="1400" b="1" dirty="0" smtClean="0">
                <a:ea typeface="Calibri"/>
                <a:cs typeface="Segoe UI"/>
              </a:rPr>
              <a:t>-Lowry </a:t>
            </a:r>
            <a:r>
              <a:rPr lang="en-US" sz="1400" b="1" dirty="0">
                <a:ea typeface="Calibri"/>
                <a:cs typeface="Segoe UI"/>
              </a:rPr>
              <a:t>acid</a:t>
            </a:r>
            <a:endParaRPr lang="en-US" sz="1400" dirty="0"/>
          </a:p>
          <a:p>
            <a:pPr marL="342900" lvl="0" indent="-342900" fontAlgn="base">
              <a:lnSpc>
                <a:spcPct val="115000"/>
              </a:lnSpc>
              <a:spcAft>
                <a:spcPts val="1000"/>
              </a:spcAft>
              <a:buSzPts val="1000"/>
              <a:buFont typeface="+mj-lt"/>
              <a:buAutoNum type="romanLcParenBoth"/>
              <a:tabLst>
                <a:tab pos="457200" algn="l"/>
              </a:tabLst>
            </a:pPr>
            <a:r>
              <a:rPr lang="en-US" sz="1400" dirty="0" err="1">
                <a:ea typeface="Calibri"/>
                <a:cs typeface="Segoe UI"/>
              </a:rPr>
              <a:t>Bronsted</a:t>
            </a:r>
            <a:r>
              <a:rPr lang="en-US" sz="1400" dirty="0">
                <a:ea typeface="Calibri"/>
                <a:cs typeface="Segoe UI"/>
              </a:rPr>
              <a:t>-Lowry defines base as…………..acceptor.</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hydroxyl ion. </a:t>
            </a:r>
            <a:endParaRPr lang="en-US" sz="1400" dirty="0"/>
          </a:p>
          <a:p>
            <a:pPr marL="342900" lvl="0" indent="-342900">
              <a:lnSpc>
                <a:spcPct val="115000"/>
              </a:lnSpc>
              <a:spcAft>
                <a:spcPts val="1000"/>
              </a:spcAft>
              <a:buFont typeface="+mj-lt"/>
              <a:buAutoNum type="alphaLcParenBoth"/>
              <a:tabLst>
                <a:tab pos="457200" algn="l"/>
              </a:tabLst>
            </a:pPr>
            <a:r>
              <a:rPr lang="en-US" sz="1400" dirty="0">
                <a:ea typeface="Calibri"/>
                <a:cs typeface="Segoe UI"/>
              </a:rPr>
              <a:t>Oxide.</a:t>
            </a:r>
            <a:endParaRPr lang="en-US" sz="1400" dirty="0"/>
          </a:p>
          <a:p>
            <a:pPr marL="342900" lvl="0" indent="-342900">
              <a:lnSpc>
                <a:spcPct val="115000"/>
              </a:lnSpc>
              <a:spcAft>
                <a:spcPts val="1000"/>
              </a:spcAft>
              <a:buFont typeface="+mj-lt"/>
              <a:buAutoNum type="alphaLcParenBoth"/>
              <a:tabLst>
                <a:tab pos="457200" algn="l"/>
              </a:tabLst>
            </a:pPr>
            <a:r>
              <a:rPr lang="en-US" sz="1400" b="1" dirty="0">
                <a:ea typeface="Calibri"/>
                <a:cs typeface="Segoe UI"/>
              </a:rPr>
              <a:t>Proton.</a:t>
            </a:r>
            <a:endParaRPr lang="en-US" sz="1400" dirty="0"/>
          </a:p>
          <a:p>
            <a:pPr marL="342900" lvl="0" indent="-342900">
              <a:lnSpc>
                <a:spcPct val="115000"/>
              </a:lnSpc>
              <a:spcAft>
                <a:spcPts val="1000"/>
              </a:spcAft>
              <a:buFont typeface="+mj-lt"/>
              <a:buAutoNum type="alphaLcParenBoth"/>
              <a:tabLst>
                <a:tab pos="457200" algn="l"/>
              </a:tabLst>
            </a:pPr>
            <a:r>
              <a:rPr lang="en-US" sz="1400" dirty="0" err="1">
                <a:ea typeface="Calibri"/>
                <a:cs typeface="Segoe UI"/>
              </a:rPr>
              <a:t>Cl</a:t>
            </a:r>
            <a:r>
              <a:rPr lang="en-US" sz="1400" baseline="30000" dirty="0">
                <a:ea typeface="Calibri"/>
                <a:cs typeface="Segoe UI"/>
              </a:rPr>
              <a:t>_</a:t>
            </a:r>
            <a:r>
              <a:rPr lang="en-US" sz="1400" dirty="0">
                <a:ea typeface="Calibri"/>
                <a:cs typeface="Segoe UI"/>
              </a:rPr>
              <a:t> </a:t>
            </a:r>
            <a:endParaRPr lang="en-US" sz="1400" dirty="0">
              <a:effectLst/>
            </a:endParaRPr>
          </a:p>
        </p:txBody>
      </p:sp>
    </p:spTree>
    <p:extLst>
      <p:ext uri="{BB962C8B-B14F-4D97-AF65-F5344CB8AC3E}">
        <p14:creationId xmlns:p14="http://schemas.microsoft.com/office/powerpoint/2010/main" val="2730973846"/>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771"/>
            <a:ext cx="4572000" cy="6899325"/>
          </a:xfrm>
          <a:prstGeom prst="rect">
            <a:avLst/>
          </a:prstGeom>
        </p:spPr>
        <p:txBody>
          <a:bodyPr>
            <a:spAutoFit/>
          </a:bodyPr>
          <a:lstStyle/>
          <a:p>
            <a:pPr lvl="0" fontAlgn="base">
              <a:spcAft>
                <a:spcPts val="1000"/>
              </a:spcAft>
              <a:buSzPts val="1000"/>
              <a:tabLst>
                <a:tab pos="457200" algn="l"/>
              </a:tabLst>
            </a:pPr>
            <a:r>
              <a:rPr lang="en-US" sz="1400" dirty="0" smtClean="0">
                <a:ea typeface="Calibri"/>
                <a:cs typeface="Segoe UI"/>
              </a:rPr>
              <a:t>14. Lewis </a:t>
            </a:r>
            <a:r>
              <a:rPr lang="en-US" sz="1400" dirty="0">
                <a:ea typeface="Calibri"/>
                <a:cs typeface="Segoe UI"/>
              </a:rPr>
              <a:t>acid is…………acceptor.</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Proton.</a:t>
            </a:r>
            <a:endParaRPr lang="en-US" sz="1400" dirty="0"/>
          </a:p>
          <a:p>
            <a:pPr marL="342900" lvl="0" indent="-342900" fontAlgn="base">
              <a:spcAft>
                <a:spcPts val="1000"/>
              </a:spcAft>
              <a:buSzPts val="1000"/>
              <a:buFont typeface="+mj-lt"/>
              <a:buAutoNum type="alphaLcParenBoth"/>
              <a:tabLst>
                <a:tab pos="457200" algn="l"/>
              </a:tabLst>
            </a:pPr>
            <a:r>
              <a:rPr lang="en-US" sz="1400" b="1" dirty="0">
                <a:ea typeface="Calibri"/>
                <a:cs typeface="Segoe UI"/>
              </a:rPr>
              <a:t>Electron pair</a:t>
            </a:r>
            <a:r>
              <a:rPr lang="en-US" sz="1400" dirty="0">
                <a:ea typeface="Calibri"/>
                <a:cs typeface="Segoe UI"/>
              </a:rPr>
              <a:t>.</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Oxygen.</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Nitrogen.</a:t>
            </a:r>
            <a:endParaRPr lang="en-US" sz="1400" dirty="0"/>
          </a:p>
          <a:p>
            <a:pPr lvl="0" fontAlgn="base">
              <a:spcAft>
                <a:spcPts val="1000"/>
              </a:spcAft>
              <a:buSzPts val="1000"/>
              <a:tabLst>
                <a:tab pos="457200" algn="l"/>
              </a:tabLst>
            </a:pPr>
            <a:r>
              <a:rPr lang="en-US" sz="1400" dirty="0" smtClean="0">
                <a:ea typeface="Calibri"/>
                <a:cs typeface="Segoe UI"/>
              </a:rPr>
              <a:t>15. BF</a:t>
            </a:r>
            <a:r>
              <a:rPr lang="en-US" sz="1400" baseline="-25000" dirty="0" smtClean="0">
                <a:ea typeface="Calibri"/>
                <a:cs typeface="Segoe UI"/>
              </a:rPr>
              <a:t>3</a:t>
            </a:r>
            <a:r>
              <a:rPr lang="en-US" sz="1400" dirty="0" smtClean="0">
                <a:ea typeface="Calibri"/>
                <a:cs typeface="Segoe UI"/>
              </a:rPr>
              <a:t> </a:t>
            </a:r>
            <a:r>
              <a:rPr lang="en-US" sz="1400" dirty="0">
                <a:ea typeface="Calibri"/>
                <a:cs typeface="Segoe UI"/>
              </a:rPr>
              <a:t>is…………..molecule.</a:t>
            </a:r>
            <a:endParaRPr lang="en-US" sz="1400" dirty="0"/>
          </a:p>
          <a:p>
            <a:pPr marL="342900" lvl="0" indent="-342900" fontAlgn="base">
              <a:spcAft>
                <a:spcPts val="1000"/>
              </a:spcAft>
              <a:buSzPts val="1000"/>
              <a:buFont typeface="+mj-lt"/>
              <a:buAutoNum type="alphaLcParenBoth"/>
              <a:tabLst>
                <a:tab pos="457200" algn="l"/>
              </a:tabLst>
            </a:pPr>
            <a:r>
              <a:rPr lang="en-US" sz="1400" b="1" dirty="0">
                <a:ea typeface="Calibri"/>
                <a:cs typeface="Segoe UI"/>
              </a:rPr>
              <a:t>Lewis acid. </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Lewis base.</a:t>
            </a:r>
            <a:endParaRPr lang="en-US" sz="1400" dirty="0"/>
          </a:p>
          <a:p>
            <a:pPr marL="342900" lvl="0" indent="-342900" fontAlgn="base">
              <a:spcAft>
                <a:spcPts val="1000"/>
              </a:spcAft>
              <a:buSzPts val="1000"/>
              <a:buFont typeface="+mj-lt"/>
              <a:buAutoNum type="alphaLcParenBoth"/>
              <a:tabLst>
                <a:tab pos="457200" algn="l"/>
              </a:tabLst>
            </a:pPr>
            <a:r>
              <a:rPr lang="en-US" sz="1400" dirty="0" err="1">
                <a:ea typeface="Calibri"/>
                <a:cs typeface="Segoe UI"/>
              </a:rPr>
              <a:t>Bronsted</a:t>
            </a:r>
            <a:r>
              <a:rPr lang="en-US" sz="1400" dirty="0">
                <a:ea typeface="Calibri"/>
                <a:cs typeface="Segoe UI"/>
              </a:rPr>
              <a:t>-Lowry acid.</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Lux flood acid.</a:t>
            </a:r>
            <a:endParaRPr lang="en-US" sz="1400" dirty="0"/>
          </a:p>
          <a:p>
            <a:pPr lvl="0" fontAlgn="base">
              <a:spcAft>
                <a:spcPts val="1000"/>
              </a:spcAft>
              <a:buSzPts val="1000"/>
              <a:tabLst>
                <a:tab pos="457200" algn="l"/>
              </a:tabLst>
            </a:pPr>
            <a:r>
              <a:rPr lang="en-US" sz="1400" dirty="0" smtClean="0">
                <a:ea typeface="Calibri"/>
                <a:cs typeface="Segoe UI"/>
              </a:rPr>
              <a:t>16. ………………</a:t>
            </a:r>
            <a:r>
              <a:rPr lang="en-US" sz="1400" dirty="0">
                <a:ea typeface="Calibri"/>
                <a:cs typeface="Segoe UI"/>
              </a:rPr>
              <a:t>is anion acceptor.</a:t>
            </a:r>
            <a:endParaRPr lang="en-US" sz="1400" dirty="0"/>
          </a:p>
          <a:p>
            <a:pPr marL="342900" lvl="0" indent="-342900" fontAlgn="base">
              <a:spcAft>
                <a:spcPts val="1000"/>
              </a:spcAft>
              <a:buSzPts val="1000"/>
              <a:buFont typeface="+mj-lt"/>
              <a:buAutoNum type="alphaLcParenBoth"/>
              <a:tabLst>
                <a:tab pos="457200" algn="l"/>
              </a:tabLst>
            </a:pPr>
            <a:r>
              <a:rPr lang="en-US" sz="1400" b="1" dirty="0">
                <a:ea typeface="Calibri"/>
                <a:cs typeface="Segoe UI"/>
              </a:rPr>
              <a:t>Lux flood acid.</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Lux flood base.</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Arrhenius base.</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 Lewis acid.</a:t>
            </a:r>
            <a:endParaRPr lang="en-US" sz="1400" dirty="0"/>
          </a:p>
          <a:p>
            <a:pPr lvl="0" fontAlgn="base">
              <a:spcAft>
                <a:spcPts val="1000"/>
              </a:spcAft>
              <a:buSzPts val="1000"/>
              <a:tabLst>
                <a:tab pos="457200" algn="l"/>
              </a:tabLst>
            </a:pPr>
            <a:r>
              <a:rPr lang="en-US" sz="1400" dirty="0" smtClean="0">
                <a:ea typeface="Calibri"/>
                <a:cs typeface="Segoe UI"/>
              </a:rPr>
              <a:t>17. Metal </a:t>
            </a:r>
            <a:r>
              <a:rPr lang="en-US" sz="1400" dirty="0">
                <a:ea typeface="Calibri"/>
                <a:cs typeface="Segoe UI"/>
              </a:rPr>
              <a:t>ions act as……………</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Lewis base.</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Lewis acid and base.</a:t>
            </a:r>
            <a:endParaRPr lang="en-US" sz="1400" dirty="0"/>
          </a:p>
          <a:p>
            <a:pPr marL="342900" lvl="0" indent="-342900" fontAlgn="base">
              <a:spcAft>
                <a:spcPts val="1000"/>
              </a:spcAft>
              <a:buSzPts val="1000"/>
              <a:buFont typeface="+mj-lt"/>
              <a:buAutoNum type="alphaLcParenBoth"/>
              <a:tabLst>
                <a:tab pos="457200" algn="l"/>
              </a:tabLst>
            </a:pPr>
            <a:r>
              <a:rPr lang="en-US" sz="1400" b="1" dirty="0">
                <a:ea typeface="Calibri"/>
                <a:cs typeface="Segoe UI"/>
              </a:rPr>
              <a:t>Lewis acid</a:t>
            </a:r>
            <a:r>
              <a:rPr lang="en-US" sz="1400" dirty="0">
                <a:ea typeface="Calibri"/>
                <a:cs typeface="Segoe UI"/>
              </a:rPr>
              <a:t>.</a:t>
            </a:r>
            <a:endParaRPr lang="en-US" sz="1400" dirty="0"/>
          </a:p>
          <a:p>
            <a:pPr marL="342900" lvl="0" indent="-342900" fontAlgn="base">
              <a:spcAft>
                <a:spcPts val="1000"/>
              </a:spcAft>
              <a:buSzPts val="1000"/>
              <a:buFont typeface="+mj-lt"/>
              <a:buAutoNum type="alphaLcParenBoth"/>
              <a:tabLst>
                <a:tab pos="457200" algn="l"/>
              </a:tabLst>
            </a:pPr>
            <a:r>
              <a:rPr lang="en-US" sz="1400" dirty="0">
                <a:ea typeface="Calibri"/>
                <a:cs typeface="Segoe UI"/>
              </a:rPr>
              <a:t>Lux flood acid</a:t>
            </a:r>
            <a:r>
              <a:rPr lang="en-US" dirty="0">
                <a:ea typeface="Calibri"/>
                <a:cs typeface="Segoe UI"/>
              </a:rPr>
              <a:t>.</a:t>
            </a:r>
            <a:endParaRPr lang="en-US" dirty="0">
              <a:effectLst/>
            </a:endParaRPr>
          </a:p>
        </p:txBody>
      </p:sp>
      <p:sp>
        <p:nvSpPr>
          <p:cNvPr id="3" name="Rectangle 2"/>
          <p:cNvSpPr/>
          <p:nvPr/>
        </p:nvSpPr>
        <p:spPr>
          <a:xfrm>
            <a:off x="4343400" y="301394"/>
            <a:ext cx="4572000" cy="6252994"/>
          </a:xfrm>
          <a:prstGeom prst="rect">
            <a:avLst/>
          </a:prstGeom>
        </p:spPr>
        <p:txBody>
          <a:bodyPr>
            <a:spAutoFit/>
          </a:bodyPr>
          <a:lstStyle/>
          <a:p>
            <a:pPr lvl="0" fontAlgn="base">
              <a:spcAft>
                <a:spcPts val="1000"/>
              </a:spcAft>
              <a:buSzPts val="1000"/>
              <a:tabLst>
                <a:tab pos="457200" algn="l"/>
              </a:tabLst>
            </a:pPr>
            <a:r>
              <a:rPr lang="en-US" sz="1200" dirty="0" smtClean="0">
                <a:ea typeface="Calibri"/>
                <a:cs typeface="Segoe UI"/>
              </a:rPr>
              <a:t>18. Compounds </a:t>
            </a:r>
            <a:r>
              <a:rPr lang="en-US" sz="1200" dirty="0">
                <a:ea typeface="Calibri"/>
                <a:cs typeface="Segoe UI"/>
              </a:rPr>
              <a:t>with carbon-carbon double bond act as…………</a:t>
            </a:r>
            <a:endParaRPr lang="en-US" sz="1200" dirty="0"/>
          </a:p>
          <a:p>
            <a:pPr marL="342900" lvl="0" indent="-342900" fontAlgn="base">
              <a:spcAft>
                <a:spcPts val="1000"/>
              </a:spcAft>
              <a:buSzPts val="1000"/>
              <a:buFont typeface="+mj-lt"/>
              <a:buAutoNum type="alphaLcParenBoth"/>
              <a:tabLst>
                <a:tab pos="457200" algn="l"/>
              </a:tabLst>
            </a:pPr>
            <a:r>
              <a:rPr lang="en-US" sz="1200" dirty="0" err="1">
                <a:ea typeface="Calibri"/>
                <a:cs typeface="Segoe UI"/>
              </a:rPr>
              <a:t>Bronsted</a:t>
            </a:r>
            <a:r>
              <a:rPr lang="en-US" sz="1200" dirty="0">
                <a:ea typeface="Calibri"/>
                <a:cs typeface="Segoe UI"/>
              </a:rPr>
              <a:t> acid.</a:t>
            </a:r>
            <a:endParaRPr lang="en-US" sz="1200" dirty="0"/>
          </a:p>
          <a:p>
            <a:pPr marL="342900" lvl="0" indent="-342900" fontAlgn="base">
              <a:spcAft>
                <a:spcPts val="1000"/>
              </a:spcAft>
              <a:buSzPts val="1000"/>
              <a:buFont typeface="+mj-lt"/>
              <a:buAutoNum type="alphaLcParenBoth"/>
              <a:tabLst>
                <a:tab pos="457200" algn="l"/>
              </a:tabLst>
            </a:pPr>
            <a:r>
              <a:rPr lang="en-US" sz="1200" dirty="0" err="1">
                <a:ea typeface="Calibri"/>
                <a:cs typeface="Segoe UI"/>
              </a:rPr>
              <a:t>Bronsted</a:t>
            </a:r>
            <a:r>
              <a:rPr lang="en-US" sz="1200" dirty="0">
                <a:ea typeface="Calibri"/>
                <a:cs typeface="Segoe UI"/>
              </a:rPr>
              <a:t> base.</a:t>
            </a:r>
            <a:endParaRPr lang="en-US" sz="1200" dirty="0"/>
          </a:p>
          <a:p>
            <a:pPr marL="342900" lvl="0" indent="-342900" fontAlgn="base">
              <a:spcAft>
                <a:spcPts val="1000"/>
              </a:spcAft>
              <a:buSzPts val="1000"/>
              <a:buFont typeface="+mj-lt"/>
              <a:buAutoNum type="alphaLcParenBoth"/>
              <a:tabLst>
                <a:tab pos="457200" algn="l"/>
              </a:tabLst>
            </a:pPr>
            <a:r>
              <a:rPr lang="en-US" sz="1200" dirty="0">
                <a:ea typeface="Calibri"/>
                <a:cs typeface="Segoe UI"/>
              </a:rPr>
              <a:t>Lewis acid.</a:t>
            </a:r>
            <a:endParaRPr lang="en-US" sz="1200" dirty="0"/>
          </a:p>
          <a:p>
            <a:pPr marL="342900" lvl="0" indent="-342900" fontAlgn="base">
              <a:spcAft>
                <a:spcPts val="1000"/>
              </a:spcAft>
              <a:buSzPts val="1000"/>
              <a:buFont typeface="+mj-lt"/>
              <a:buAutoNum type="alphaLcParenBoth"/>
              <a:tabLst>
                <a:tab pos="457200" algn="l"/>
              </a:tabLst>
            </a:pPr>
            <a:r>
              <a:rPr lang="en-US" sz="1200" b="1" dirty="0">
                <a:ea typeface="Calibri"/>
                <a:cs typeface="Segoe UI"/>
              </a:rPr>
              <a:t>Lewis base.</a:t>
            </a:r>
            <a:endParaRPr lang="en-US" sz="1200" dirty="0"/>
          </a:p>
          <a:p>
            <a:pPr lvl="0" fontAlgn="base">
              <a:spcAft>
                <a:spcPts val="1000"/>
              </a:spcAft>
              <a:buSzPts val="1000"/>
              <a:tabLst>
                <a:tab pos="457200" algn="l"/>
              </a:tabLst>
            </a:pPr>
            <a:r>
              <a:rPr lang="en-US" sz="1200" dirty="0" smtClean="0">
                <a:ea typeface="Calibri"/>
                <a:cs typeface="Segoe UI"/>
              </a:rPr>
              <a:t>19. </a:t>
            </a:r>
            <a:r>
              <a:rPr lang="en-US" sz="1200" dirty="0" err="1" smtClean="0">
                <a:ea typeface="Calibri"/>
                <a:cs typeface="Segoe UI"/>
              </a:rPr>
              <a:t>Cl</a:t>
            </a:r>
            <a:r>
              <a:rPr lang="en-US" sz="1200" baseline="30000" dirty="0" smtClean="0">
                <a:ea typeface="Calibri"/>
                <a:cs typeface="Segoe UI"/>
              </a:rPr>
              <a:t>-</a:t>
            </a:r>
            <a:r>
              <a:rPr lang="en-US" sz="1200" dirty="0" smtClean="0">
                <a:ea typeface="Calibri"/>
                <a:cs typeface="Segoe UI"/>
              </a:rPr>
              <a:t> </a:t>
            </a:r>
            <a:r>
              <a:rPr lang="en-US" sz="1200" dirty="0">
                <a:ea typeface="Calibri"/>
                <a:cs typeface="Segoe UI"/>
              </a:rPr>
              <a:t>is a base according to……………</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Lewis concept.</a:t>
            </a:r>
            <a:endParaRPr lang="en-US" sz="1200" dirty="0"/>
          </a:p>
          <a:p>
            <a:pPr marL="342900" lvl="0" indent="-342900">
              <a:spcAft>
                <a:spcPts val="1000"/>
              </a:spcAft>
              <a:buSzPts val="1000"/>
              <a:buFont typeface="+mj-lt"/>
              <a:buAutoNum type="alphaLcParenBoth"/>
              <a:tabLst>
                <a:tab pos="457200" algn="l"/>
              </a:tabLst>
            </a:pPr>
            <a:r>
              <a:rPr lang="en-US" sz="1200" dirty="0" err="1">
                <a:ea typeface="Calibri"/>
                <a:cs typeface="Segoe UI"/>
              </a:rPr>
              <a:t>Bronsted</a:t>
            </a:r>
            <a:r>
              <a:rPr lang="en-US" sz="1200" dirty="0">
                <a:ea typeface="Calibri"/>
                <a:cs typeface="Segoe UI"/>
              </a:rPr>
              <a:t>-Lowry concept.</a:t>
            </a:r>
            <a:endParaRPr lang="en-US" sz="1200" dirty="0"/>
          </a:p>
          <a:p>
            <a:pPr marL="342900" lvl="0" indent="-342900">
              <a:spcAft>
                <a:spcPts val="1000"/>
              </a:spcAft>
              <a:buSzPts val="1000"/>
              <a:buFont typeface="+mj-lt"/>
              <a:buAutoNum type="alphaLcParenBoth"/>
              <a:tabLst>
                <a:tab pos="457200" algn="l"/>
              </a:tabLst>
            </a:pPr>
            <a:r>
              <a:rPr lang="en-US" sz="1200" b="1" dirty="0">
                <a:ea typeface="Calibri"/>
                <a:cs typeface="Segoe UI"/>
              </a:rPr>
              <a:t>Both a and b.</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Arrhenius concept.</a:t>
            </a:r>
            <a:endParaRPr lang="en-US" sz="1200" dirty="0"/>
          </a:p>
          <a:p>
            <a:pPr lvl="0" fontAlgn="base">
              <a:spcAft>
                <a:spcPts val="1000"/>
              </a:spcAft>
              <a:buSzPts val="1000"/>
              <a:tabLst>
                <a:tab pos="457200" algn="l"/>
              </a:tabLst>
            </a:pPr>
            <a:r>
              <a:rPr lang="en-US" sz="1200" dirty="0" smtClean="0">
                <a:ea typeface="Calibri"/>
                <a:cs typeface="Segoe UI"/>
              </a:rPr>
              <a:t>20. CO</a:t>
            </a:r>
            <a:r>
              <a:rPr lang="en-US" sz="1200" baseline="-25000" dirty="0" smtClean="0">
                <a:ea typeface="Calibri"/>
                <a:cs typeface="Segoe UI"/>
              </a:rPr>
              <a:t>2</a:t>
            </a:r>
            <a:r>
              <a:rPr lang="en-US" sz="1200" dirty="0" smtClean="0">
                <a:ea typeface="Calibri"/>
                <a:cs typeface="Segoe UI"/>
              </a:rPr>
              <a:t> </a:t>
            </a:r>
            <a:r>
              <a:rPr lang="en-US" sz="1200" dirty="0">
                <a:ea typeface="Calibri"/>
                <a:cs typeface="Segoe UI"/>
              </a:rPr>
              <a:t>is an example of Lewis……….</a:t>
            </a:r>
            <a:endParaRPr lang="en-US" sz="1200" dirty="0"/>
          </a:p>
          <a:p>
            <a:pPr marL="342900" lvl="0" indent="-342900">
              <a:spcAft>
                <a:spcPts val="1000"/>
              </a:spcAft>
              <a:buSzPts val="1000"/>
              <a:buFont typeface="+mj-lt"/>
              <a:buAutoNum type="alphaLcParenBoth"/>
              <a:tabLst>
                <a:tab pos="457200" algn="l"/>
              </a:tabLst>
            </a:pPr>
            <a:r>
              <a:rPr lang="en-US" sz="1200" b="1" dirty="0">
                <a:ea typeface="Calibri"/>
                <a:cs typeface="Segoe UI"/>
              </a:rPr>
              <a:t>Acid.</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Base.</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Amphoteric.</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Neutral.</a:t>
            </a:r>
            <a:endParaRPr lang="en-US" sz="1200" dirty="0"/>
          </a:p>
          <a:p>
            <a:pPr lvl="0" fontAlgn="base">
              <a:spcAft>
                <a:spcPts val="1000"/>
              </a:spcAft>
              <a:buSzPts val="1000"/>
              <a:tabLst>
                <a:tab pos="457200" algn="l"/>
              </a:tabLst>
            </a:pPr>
            <a:r>
              <a:rPr lang="en-US" sz="1200" dirty="0" smtClean="0">
                <a:ea typeface="Calibri"/>
                <a:cs typeface="Segoe UI"/>
              </a:rPr>
              <a:t>21. Lewis </a:t>
            </a:r>
            <a:r>
              <a:rPr lang="en-US" sz="1200" dirty="0">
                <a:ea typeface="Calibri"/>
                <a:cs typeface="Segoe UI"/>
              </a:rPr>
              <a:t>acid is………….acceptor.</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Proton.</a:t>
            </a:r>
            <a:endParaRPr lang="en-US" sz="1200" dirty="0"/>
          </a:p>
          <a:p>
            <a:pPr marL="342900" lvl="0" indent="-342900">
              <a:spcAft>
                <a:spcPts val="1000"/>
              </a:spcAft>
              <a:buSzPts val="1000"/>
              <a:buFont typeface="+mj-lt"/>
              <a:buAutoNum type="alphaLcParenBoth"/>
              <a:tabLst>
                <a:tab pos="457200" algn="l"/>
              </a:tabLst>
            </a:pPr>
            <a:r>
              <a:rPr lang="en-US" sz="1200" b="1" dirty="0">
                <a:ea typeface="Calibri"/>
                <a:cs typeface="Segoe UI"/>
              </a:rPr>
              <a:t>Electron pair.</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Oxygen.</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Hydrogen</a:t>
            </a:r>
            <a:r>
              <a:rPr lang="en-US" sz="1400" dirty="0">
                <a:ea typeface="Calibri"/>
                <a:cs typeface="Segoe UI"/>
              </a:rPr>
              <a:t>.</a:t>
            </a:r>
            <a:endParaRPr lang="en-US" sz="1400" dirty="0">
              <a:effectLst/>
            </a:endParaRPr>
          </a:p>
        </p:txBody>
      </p:sp>
    </p:spTree>
    <p:extLst>
      <p:ext uri="{BB962C8B-B14F-4D97-AF65-F5344CB8AC3E}">
        <p14:creationId xmlns:p14="http://schemas.microsoft.com/office/powerpoint/2010/main" val="3728781597"/>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4208"/>
            <a:ext cx="4060371" cy="5945217"/>
          </a:xfrm>
          <a:prstGeom prst="rect">
            <a:avLst/>
          </a:prstGeom>
        </p:spPr>
        <p:txBody>
          <a:bodyPr wrap="square">
            <a:spAutoFit/>
          </a:bodyPr>
          <a:lstStyle/>
          <a:p>
            <a:pPr lvl="0" fontAlgn="base">
              <a:spcAft>
                <a:spcPts val="1000"/>
              </a:spcAft>
              <a:buSzPts val="1000"/>
              <a:tabLst>
                <a:tab pos="457200" algn="l"/>
              </a:tabLst>
            </a:pPr>
            <a:r>
              <a:rPr lang="en-US" sz="1200" dirty="0" smtClean="0">
                <a:ea typeface="Calibri"/>
                <a:cs typeface="Segoe UI"/>
              </a:rPr>
              <a:t>22. Lewis </a:t>
            </a:r>
            <a:r>
              <a:rPr lang="en-US" sz="1200" dirty="0">
                <a:ea typeface="Calibri"/>
                <a:cs typeface="Segoe UI"/>
              </a:rPr>
              <a:t>base is…………Donor.</a:t>
            </a:r>
            <a:endParaRPr lang="en-US" sz="1200" dirty="0"/>
          </a:p>
          <a:p>
            <a:pPr marL="342900" lvl="0" indent="-342900">
              <a:spcAft>
                <a:spcPts val="1000"/>
              </a:spcAft>
              <a:buSzPts val="1000"/>
              <a:buFont typeface="+mj-lt"/>
              <a:buAutoNum type="alphaLcParenBoth"/>
              <a:tabLst>
                <a:tab pos="457200" algn="l"/>
              </a:tabLst>
            </a:pPr>
            <a:r>
              <a:rPr lang="en-US" sz="1200" b="1" dirty="0">
                <a:ea typeface="Calibri"/>
                <a:cs typeface="Segoe UI"/>
              </a:rPr>
              <a:t>Electron pair.</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Proton.</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Hydrogen.</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Nitrogen.</a:t>
            </a:r>
            <a:endParaRPr lang="en-US" sz="1200" dirty="0"/>
          </a:p>
          <a:p>
            <a:pPr lvl="0" fontAlgn="base">
              <a:spcAft>
                <a:spcPts val="1000"/>
              </a:spcAft>
              <a:buSzPts val="1000"/>
              <a:tabLst>
                <a:tab pos="457200" algn="l"/>
              </a:tabLst>
            </a:pPr>
            <a:r>
              <a:rPr lang="en-US" sz="1200" dirty="0" smtClean="0">
                <a:ea typeface="Calibri"/>
                <a:cs typeface="Segoe UI"/>
              </a:rPr>
              <a:t>23. ……………</a:t>
            </a:r>
            <a:r>
              <a:rPr lang="en-US" sz="1200" dirty="0">
                <a:ea typeface="Calibri"/>
                <a:cs typeface="Segoe UI"/>
              </a:rPr>
              <a:t>is base according to </a:t>
            </a:r>
            <a:r>
              <a:rPr lang="en-US" sz="1200" dirty="0" err="1">
                <a:ea typeface="Calibri"/>
                <a:cs typeface="Segoe UI"/>
              </a:rPr>
              <a:t>Bronsted</a:t>
            </a:r>
            <a:r>
              <a:rPr lang="en-US" sz="1200" dirty="0">
                <a:ea typeface="Calibri"/>
                <a:cs typeface="Segoe UI"/>
              </a:rPr>
              <a:t> Lowry concept as well as Lewis concept.</a:t>
            </a:r>
            <a:endParaRPr lang="en-US" sz="1200" dirty="0"/>
          </a:p>
          <a:p>
            <a:pPr marL="342900" lvl="0" indent="-342900">
              <a:spcAft>
                <a:spcPts val="1000"/>
              </a:spcAft>
              <a:buSzPts val="1000"/>
              <a:buFont typeface="+mj-lt"/>
              <a:buAutoNum type="alphaLcParenBoth"/>
              <a:tabLst>
                <a:tab pos="457200" algn="l"/>
              </a:tabLst>
            </a:pPr>
            <a:r>
              <a:rPr lang="en-US" sz="1200" b="1" dirty="0">
                <a:ea typeface="Calibri"/>
                <a:cs typeface="Segoe UI"/>
              </a:rPr>
              <a:t>NH</a:t>
            </a:r>
            <a:r>
              <a:rPr lang="en-US" sz="1200" b="1" baseline="-25000" dirty="0">
                <a:ea typeface="Calibri"/>
                <a:cs typeface="Segoe UI"/>
              </a:rPr>
              <a:t>3</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NaOH</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C</a:t>
            </a:r>
            <a:r>
              <a:rPr lang="en-US" sz="1200" baseline="-25000" dirty="0">
                <a:ea typeface="Calibri"/>
                <a:cs typeface="Segoe UI"/>
              </a:rPr>
              <a:t>6</a:t>
            </a:r>
            <a:r>
              <a:rPr lang="en-US" sz="1200" dirty="0">
                <a:ea typeface="Calibri"/>
                <a:cs typeface="Segoe UI"/>
              </a:rPr>
              <a:t>H</a:t>
            </a:r>
            <a:r>
              <a:rPr lang="en-US" sz="1200" baseline="-25000" dirty="0">
                <a:ea typeface="Calibri"/>
                <a:cs typeface="Segoe UI"/>
              </a:rPr>
              <a:t>5</a:t>
            </a:r>
            <a:r>
              <a:rPr lang="en-US" sz="1200" dirty="0">
                <a:ea typeface="Calibri"/>
                <a:cs typeface="Segoe UI"/>
              </a:rPr>
              <a:t>OH</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CH3OH</a:t>
            </a:r>
            <a:endParaRPr lang="en-US" sz="1200" dirty="0"/>
          </a:p>
          <a:p>
            <a:pPr lvl="0" fontAlgn="base">
              <a:spcAft>
                <a:spcPts val="1000"/>
              </a:spcAft>
              <a:buSzPts val="1000"/>
              <a:tabLst>
                <a:tab pos="457200" algn="l"/>
              </a:tabLst>
            </a:pPr>
            <a:r>
              <a:rPr lang="en-US" sz="1200" dirty="0" smtClean="0">
                <a:ea typeface="Calibri"/>
                <a:cs typeface="Segoe UI"/>
              </a:rPr>
              <a:t>24. According </a:t>
            </a:r>
            <a:r>
              <a:rPr lang="en-US" sz="1200" dirty="0">
                <a:ea typeface="Calibri"/>
                <a:cs typeface="Segoe UI"/>
              </a:rPr>
              <a:t>to Lux flood theory base is donor of…………</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Pair of electrons.</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Protons.</a:t>
            </a:r>
            <a:endParaRPr lang="en-US" sz="1200" dirty="0"/>
          </a:p>
          <a:p>
            <a:pPr marL="342900" lvl="0" indent="-342900">
              <a:spcAft>
                <a:spcPts val="1000"/>
              </a:spcAft>
              <a:buSzPts val="1000"/>
              <a:buFont typeface="+mj-lt"/>
              <a:buAutoNum type="alphaLcParenBoth"/>
              <a:tabLst>
                <a:tab pos="457200" algn="l"/>
              </a:tabLst>
            </a:pPr>
            <a:r>
              <a:rPr lang="en-US" sz="1200" b="1" dirty="0">
                <a:ea typeface="Calibri"/>
                <a:cs typeface="Segoe UI"/>
              </a:rPr>
              <a:t>Oxide Ion.</a:t>
            </a:r>
            <a:endParaRPr lang="en-US" sz="1200" dirty="0"/>
          </a:p>
          <a:p>
            <a:pPr marL="342900" lvl="0" indent="-342900">
              <a:spcAft>
                <a:spcPts val="1000"/>
              </a:spcAft>
              <a:buSzPts val="1000"/>
              <a:buFont typeface="+mj-lt"/>
              <a:buAutoNum type="alphaLcParenBoth"/>
              <a:tabLst>
                <a:tab pos="457200" algn="l"/>
              </a:tabLst>
            </a:pPr>
            <a:r>
              <a:rPr lang="en-US" sz="1200" dirty="0">
                <a:ea typeface="Calibri"/>
                <a:cs typeface="Segoe UI"/>
              </a:rPr>
              <a:t>Neutrons.</a:t>
            </a:r>
            <a:endParaRPr lang="en-US" sz="1200" dirty="0"/>
          </a:p>
          <a:p>
            <a:pPr marL="228600" marR="0" indent="-228600" algn="just">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smtClean="0">
                <a:solidFill>
                  <a:srgbClr val="000000"/>
                </a:solidFill>
                <a:latin typeface="Segoe UI Symbol"/>
                <a:ea typeface="Times New Roman"/>
                <a:cs typeface="Segoe UI"/>
              </a:rPr>
              <a:t>25.  </a:t>
            </a:r>
            <a:r>
              <a:rPr lang="en-IN" sz="1200" dirty="0">
                <a:solidFill>
                  <a:srgbClr val="000000"/>
                </a:solidFill>
                <a:latin typeface="Segoe UI Symbol"/>
                <a:ea typeface="Times New Roman"/>
                <a:cs typeface="Segoe UI"/>
              </a:rPr>
              <a:t>Pearson’s principle states </a:t>
            </a:r>
            <a:r>
              <a:rPr lang="en-IN"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hard prefers to bind hard	</a:t>
            </a:r>
            <a:endParaRPr lang="en-US" sz="1200" dirty="0">
              <a:solidFill>
                <a:srgbClr val="000000"/>
              </a:solidFill>
              <a:latin typeface="Segoe UI"/>
              <a:ea typeface="Times New Roman"/>
              <a:cs typeface="Times New Roman"/>
            </a:endParaRPr>
          </a:p>
          <a:p>
            <a:pPr marL="228600" marR="0" indent="-228600" algn="just">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(b)	hard prefers to bind soft</a:t>
            </a:r>
            <a:endParaRPr lang="en-US" sz="1200" dirty="0">
              <a:solidFill>
                <a:srgbClr val="000000"/>
              </a:solidFill>
              <a:latin typeface="Segoe UI"/>
              <a:ea typeface="Times New Roman"/>
              <a:cs typeface="Times New Roman"/>
            </a:endParaRPr>
          </a:p>
          <a:p>
            <a:pPr marL="228600" marR="0" indent="-228600" algn="just">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soft prefers to bind hard</a:t>
            </a:r>
            <a:endParaRPr lang="en-US" sz="1200" dirty="0">
              <a:solidFill>
                <a:srgbClr val="000000"/>
              </a:solidFill>
              <a:latin typeface="Segoe UI"/>
              <a:ea typeface="Times New Roman"/>
              <a:cs typeface="Times New Roman"/>
            </a:endParaRPr>
          </a:p>
          <a:p>
            <a:pPr marL="228600" marR="0" indent="-228600" algn="just">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b="1" dirty="0">
                <a:solidFill>
                  <a:srgbClr val="000000"/>
                </a:solidFill>
                <a:latin typeface="Segoe UI Symbol"/>
                <a:ea typeface="Times New Roman"/>
                <a:cs typeface="Segoe UI"/>
              </a:rPr>
              <a:t>	(d)	hard prefers to bind hard and soft prefers to soft</a:t>
            </a:r>
            <a:endParaRPr lang="en-US" sz="1200" dirty="0">
              <a:solidFill>
                <a:srgbClr val="000000"/>
              </a:solidFill>
              <a:effectLst/>
              <a:latin typeface="Segoe UI"/>
              <a:ea typeface="Times New Roman"/>
              <a:cs typeface="Times New Roman"/>
            </a:endParaRPr>
          </a:p>
        </p:txBody>
      </p:sp>
      <p:sp>
        <p:nvSpPr>
          <p:cNvPr id="4" name="Rectangle 3"/>
          <p:cNvSpPr/>
          <p:nvPr/>
        </p:nvSpPr>
        <p:spPr>
          <a:xfrm>
            <a:off x="4441371" y="651316"/>
            <a:ext cx="4343400" cy="4837222"/>
          </a:xfrm>
          <a:prstGeom prst="rect">
            <a:avLst/>
          </a:prstGeom>
        </p:spPr>
        <p:txBody>
          <a:bodyPr wrap="square">
            <a:spAutoFit/>
          </a:bodyPr>
          <a:lstStyle/>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smtClean="0">
                <a:solidFill>
                  <a:srgbClr val="000000"/>
                </a:solidFill>
                <a:latin typeface="Segoe UI Symbol"/>
                <a:ea typeface="Times New Roman"/>
                <a:cs typeface="Segoe UI"/>
              </a:rPr>
              <a:t>26.  </a:t>
            </a:r>
            <a:r>
              <a:rPr lang="en-IN" sz="1400" dirty="0">
                <a:solidFill>
                  <a:srgbClr val="000000"/>
                </a:solidFill>
                <a:latin typeface="Segoe UI Symbol"/>
                <a:ea typeface="Times New Roman"/>
                <a:cs typeface="Segoe UI"/>
              </a:rPr>
              <a:t>	Li</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is the </a:t>
            </a:r>
            <a:r>
              <a:rPr lang="en-IN" sz="1400" dirty="0">
                <a:solidFill>
                  <a:srgbClr val="000000"/>
                </a:solidFill>
                <a:latin typeface="Segoe UI Symbol"/>
                <a:ea typeface="Times New Roman"/>
                <a:cs typeface="Segoe UI"/>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soft base	(b)	hard base</a:t>
            </a:r>
            <a:endParaRPr lang="en-US" sz="1400" dirty="0">
              <a:solidFill>
                <a:srgbClr val="000000"/>
              </a:solidFill>
              <a:latin typeface="Segoe UI"/>
              <a:ea typeface="Times New Roman"/>
              <a:cs typeface="Times New Roman"/>
            </a:endParaRPr>
          </a:p>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soft acid     	</a:t>
            </a:r>
            <a:r>
              <a:rPr lang="en-IN" sz="1400" b="1" dirty="0">
                <a:solidFill>
                  <a:srgbClr val="000000"/>
                </a:solidFill>
                <a:latin typeface="Segoe UI Symbol"/>
                <a:ea typeface="Times New Roman"/>
                <a:cs typeface="Segoe UI"/>
              </a:rPr>
              <a:t>(d)	hard acid</a:t>
            </a:r>
            <a:endParaRPr lang="en-US" sz="1400" dirty="0">
              <a:solidFill>
                <a:srgbClr val="000000"/>
              </a:solidFill>
              <a:latin typeface="Segoe UI"/>
              <a:ea typeface="Times New Roman"/>
              <a:cs typeface="Times New Roman"/>
            </a:endParaRPr>
          </a:p>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smtClean="0">
                <a:solidFill>
                  <a:srgbClr val="000000"/>
                </a:solidFill>
                <a:latin typeface="Segoe UI Symbol"/>
                <a:ea typeface="Times New Roman"/>
                <a:cs typeface="Segoe UI"/>
              </a:rPr>
              <a:t>27. </a:t>
            </a:r>
            <a:r>
              <a:rPr lang="en-IN" sz="1400" dirty="0">
                <a:solidFill>
                  <a:srgbClr val="000000"/>
                </a:solidFill>
                <a:latin typeface="Segoe UI Symbol"/>
                <a:ea typeface="Times New Roman"/>
                <a:cs typeface="Segoe UI"/>
              </a:rPr>
              <a:t>	Classification of acids and bases as HSAB is due to </a:t>
            </a:r>
            <a:r>
              <a:rPr lang="en-IN" sz="1400" dirty="0">
                <a:solidFill>
                  <a:srgbClr val="000000"/>
                </a:solidFill>
                <a:latin typeface="Segoe UI Symbol"/>
                <a:ea typeface="Times New Roman"/>
                <a:cs typeface="Segoe UI"/>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Lewis   	(b)	Arrhenius</a:t>
            </a:r>
            <a:endParaRPr lang="en-US" sz="1400" dirty="0">
              <a:solidFill>
                <a:srgbClr val="000000"/>
              </a:solidFill>
              <a:latin typeface="Segoe UI"/>
              <a:ea typeface="Times New Roman"/>
              <a:cs typeface="Times New Roman"/>
            </a:endParaRPr>
          </a:p>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a:t>
            </a:r>
            <a:r>
              <a:rPr lang="en-IN" sz="1400" dirty="0" err="1">
                <a:solidFill>
                  <a:srgbClr val="000000"/>
                </a:solidFill>
                <a:latin typeface="Segoe UI Symbol"/>
                <a:ea typeface="Times New Roman"/>
                <a:cs typeface="Segoe UI"/>
              </a:rPr>
              <a:t>Bronsted</a:t>
            </a:r>
            <a:r>
              <a:rPr lang="en-IN" sz="1400" dirty="0">
                <a:solidFill>
                  <a:srgbClr val="000000"/>
                </a:solidFill>
                <a:latin typeface="Segoe UI Symbol"/>
                <a:ea typeface="Times New Roman"/>
                <a:cs typeface="Segoe UI"/>
              </a:rPr>
              <a:t>       	</a:t>
            </a:r>
            <a:r>
              <a:rPr lang="en-IN" sz="1400" b="1" dirty="0">
                <a:solidFill>
                  <a:srgbClr val="000000"/>
                </a:solidFill>
                <a:latin typeface="Segoe UI Symbol"/>
                <a:ea typeface="Times New Roman"/>
                <a:cs typeface="Segoe UI"/>
              </a:rPr>
              <a:t>(d)	Pearson</a:t>
            </a:r>
            <a:endParaRPr lang="en-US" sz="1400" dirty="0">
              <a:solidFill>
                <a:srgbClr val="000000"/>
              </a:solidFill>
              <a:latin typeface="Segoe UI"/>
              <a:ea typeface="Times New Roman"/>
              <a:cs typeface="Times New Roman"/>
            </a:endParaRPr>
          </a:p>
          <a:p>
            <a:pPr marL="228600" marR="0" indent="-228600" algn="just">
              <a:lnSpc>
                <a:spcPts val="1400"/>
              </a:lnSpc>
              <a:spcBef>
                <a:spcPts val="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t>
            </a:r>
            <a:r>
              <a:rPr lang="en-IN" sz="1400" dirty="0" smtClean="0">
                <a:solidFill>
                  <a:srgbClr val="000000"/>
                </a:solidFill>
                <a:latin typeface="Segoe UI Symbol"/>
                <a:ea typeface="Times New Roman"/>
                <a:cs typeface="Segoe UI"/>
              </a:rPr>
              <a:t>28.</a:t>
            </a:r>
            <a:r>
              <a:rPr lang="en-IN" sz="1400" dirty="0">
                <a:solidFill>
                  <a:srgbClr val="000000"/>
                </a:solidFill>
                <a:latin typeface="Segoe UI Symbol"/>
                <a:ea typeface="Times New Roman"/>
                <a:cs typeface="Segoe UI"/>
              </a:rPr>
              <a:t>	For hard acids KF, F</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&gt;&gt; </a:t>
            </a:r>
            <a:r>
              <a:rPr lang="en-IN" sz="1400" dirty="0" err="1">
                <a:solidFill>
                  <a:srgbClr val="000000"/>
                </a:solidFill>
                <a:latin typeface="Segoe UI Symbol"/>
                <a:ea typeface="Times New Roman"/>
                <a:cs typeface="Segoe UI"/>
              </a:rPr>
              <a:t>Cl</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 Br</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&gt; I</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false            	(b)	reverse is true</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for soft acids    	</a:t>
            </a:r>
            <a:r>
              <a:rPr lang="en-IN" sz="1400" b="1" dirty="0">
                <a:solidFill>
                  <a:srgbClr val="000000"/>
                </a:solidFill>
                <a:latin typeface="Segoe UI Symbol"/>
                <a:ea typeface="Times New Roman"/>
                <a:cs typeface="Segoe UI"/>
              </a:rPr>
              <a:t>(d)	correct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t>
            </a:r>
            <a:r>
              <a:rPr lang="en-IN" sz="1400" dirty="0" smtClean="0">
                <a:solidFill>
                  <a:srgbClr val="000000"/>
                </a:solidFill>
                <a:latin typeface="Segoe UI Symbol"/>
                <a:ea typeface="Times New Roman"/>
                <a:cs typeface="Segoe UI"/>
              </a:rPr>
              <a:t>29. </a:t>
            </a:r>
            <a:r>
              <a:rPr lang="en-IN" sz="1400" dirty="0">
                <a:solidFill>
                  <a:srgbClr val="000000"/>
                </a:solidFill>
                <a:latin typeface="Segoe UI Symbol"/>
                <a:ea typeface="Times New Roman"/>
                <a:cs typeface="Segoe UI"/>
              </a:rPr>
              <a:t>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is called as hard acid whereas 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a soft base.</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false 	(b)	reverse is true</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H</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is called soft acid	</a:t>
            </a:r>
            <a:r>
              <a:rPr lang="en-IN" sz="1400" b="1" dirty="0">
                <a:solidFill>
                  <a:srgbClr val="000000"/>
                </a:solidFill>
                <a:latin typeface="Segoe UI Symbol"/>
                <a:ea typeface="Times New Roman"/>
                <a:cs typeface="Segoe UI"/>
              </a:rPr>
              <a:t>(d)	correct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t>
            </a:r>
            <a:r>
              <a:rPr lang="en-IN" sz="1400" dirty="0" smtClean="0">
                <a:solidFill>
                  <a:srgbClr val="000000"/>
                </a:solidFill>
                <a:latin typeface="Segoe UI Symbol"/>
                <a:ea typeface="Times New Roman"/>
                <a:cs typeface="Segoe UI"/>
              </a:rPr>
              <a:t>30.  </a:t>
            </a:r>
            <a:r>
              <a:rPr lang="en-IN" sz="1400" dirty="0">
                <a:solidFill>
                  <a:srgbClr val="000000"/>
                </a:solidFill>
                <a:latin typeface="Segoe UI Symbol"/>
                <a:ea typeface="Times New Roman"/>
                <a:cs typeface="Segoe UI"/>
              </a:rPr>
              <a:t>	Which of the following is hard acid?</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Pt</a:t>
            </a:r>
            <a:r>
              <a:rPr lang="en-IN" sz="1400" baseline="30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	(b)	Ag</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Hg</a:t>
            </a:r>
            <a:r>
              <a:rPr lang="en-IN" sz="1400" baseline="30000" dirty="0">
                <a:solidFill>
                  <a:srgbClr val="000000"/>
                </a:solidFill>
                <a:latin typeface="Segoe UI Symbol"/>
                <a:ea typeface="Times New Roman"/>
                <a:cs typeface="Segoe UI"/>
              </a:rPr>
              <a:t>2+ </a:t>
            </a:r>
            <a:r>
              <a:rPr lang="en-IN" sz="1400" dirty="0">
                <a:solidFill>
                  <a:srgbClr val="000000"/>
                </a:solidFill>
                <a:latin typeface="Segoe UI Symbol"/>
                <a:ea typeface="Times New Roman"/>
                <a:cs typeface="Segoe UI"/>
              </a:rPr>
              <a:t>	</a:t>
            </a:r>
            <a:r>
              <a:rPr lang="en-IN" sz="1400" b="1" dirty="0">
                <a:solidFill>
                  <a:srgbClr val="000000"/>
                </a:solidFill>
                <a:latin typeface="Segoe UI Symbol"/>
                <a:ea typeface="Times New Roman"/>
                <a:cs typeface="Segoe UI"/>
              </a:rPr>
              <a:t>(d)	Li</a:t>
            </a:r>
            <a:r>
              <a:rPr lang="en-IN" sz="1400" b="1" baseline="30000" dirty="0">
                <a:solidFill>
                  <a:srgbClr val="000000"/>
                </a:solidFill>
                <a:latin typeface="Segoe UI Symbol"/>
                <a:ea typeface="Times New Roman"/>
                <a:cs typeface="Segoe UI"/>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smtClean="0">
                <a:solidFill>
                  <a:srgbClr val="000000"/>
                </a:solidFill>
                <a:latin typeface="Segoe UI Symbol"/>
                <a:ea typeface="Times New Roman"/>
                <a:cs typeface="Segoe UI"/>
              </a:rPr>
              <a:t>31.  </a:t>
            </a:r>
            <a:r>
              <a:rPr lang="en-IN" sz="1400" dirty="0">
                <a:solidFill>
                  <a:srgbClr val="000000"/>
                </a:solidFill>
                <a:latin typeface="Segoe UI Symbol"/>
                <a:ea typeface="Times New Roman"/>
                <a:cs typeface="Segoe UI"/>
              </a:rPr>
              <a:t>	Which of the following is soft base?</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NH</a:t>
            </a:r>
            <a:r>
              <a:rPr lang="en-IN" sz="1400" baseline="-25000" dirty="0">
                <a:solidFill>
                  <a:srgbClr val="000000"/>
                </a:solidFill>
                <a:latin typeface="Segoe UI Symbol"/>
                <a:ea typeface="Times New Roman"/>
                <a:cs typeface="Segoe UI"/>
              </a:rPr>
              <a:t>3</a:t>
            </a:r>
            <a:r>
              <a:rPr lang="en-IN" sz="1400" dirty="0">
                <a:solidFill>
                  <a:srgbClr val="000000"/>
                </a:solidFill>
                <a:latin typeface="Segoe UI Symbol"/>
                <a:ea typeface="Times New Roman"/>
                <a:cs typeface="Segoe UI"/>
              </a:rPr>
              <a:t> 	(b)	H</a:t>
            </a:r>
            <a:r>
              <a:rPr lang="en-IN" sz="1400" baseline="-25000" dirty="0">
                <a:solidFill>
                  <a:srgbClr val="000000"/>
                </a:solidFill>
                <a:latin typeface="Segoe UI Symbol"/>
                <a:ea typeface="Times New Roman"/>
                <a:cs typeface="Segoe UI"/>
              </a:rPr>
              <a:t>2</a:t>
            </a:r>
            <a:r>
              <a:rPr lang="en-IN" sz="1400" dirty="0">
                <a:solidFill>
                  <a:srgbClr val="000000"/>
                </a:solidFill>
                <a:latin typeface="Segoe UI Symbol"/>
                <a:ea typeface="Times New Roman"/>
                <a:cs typeface="Segoe UI"/>
              </a:rPr>
              <a:t>O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OH</a:t>
            </a:r>
            <a:r>
              <a:rPr lang="en-IN" sz="1400" baseline="300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a:t>
            </a:r>
            <a:r>
              <a:rPr lang="en-IN" sz="1400" b="1" dirty="0">
                <a:solidFill>
                  <a:srgbClr val="000000"/>
                </a:solidFill>
                <a:latin typeface="Segoe UI Symbol"/>
                <a:ea typeface="Times New Roman"/>
                <a:cs typeface="Segoe UI"/>
              </a:rPr>
              <a:t>(d)	I</a:t>
            </a:r>
            <a:r>
              <a:rPr lang="en-IN" sz="1400" b="1" baseline="30000" dirty="0">
                <a:solidFill>
                  <a:srgbClr val="000000"/>
                </a:solidFill>
                <a:latin typeface="Segoe UI Symbol"/>
                <a:ea typeface="Times New Roman"/>
                <a:cs typeface="Segoe UI"/>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t>
            </a:r>
            <a:r>
              <a:rPr lang="en-IN" sz="1400" dirty="0" smtClean="0">
                <a:solidFill>
                  <a:srgbClr val="000000"/>
                </a:solidFill>
                <a:latin typeface="Segoe UI Symbol"/>
                <a:ea typeface="Times New Roman"/>
                <a:cs typeface="Segoe UI"/>
              </a:rPr>
              <a:t>32. </a:t>
            </a:r>
            <a:r>
              <a:rPr lang="en-IN" sz="1400" dirty="0">
                <a:solidFill>
                  <a:srgbClr val="000000"/>
                </a:solidFill>
                <a:latin typeface="Segoe UI Symbol"/>
                <a:ea typeface="Times New Roman"/>
                <a:cs typeface="Segoe UI"/>
              </a:rPr>
              <a:t>	</a:t>
            </a:r>
            <a:r>
              <a:rPr lang="en-IN" sz="1400" dirty="0">
                <a:solidFill>
                  <a:srgbClr val="000000"/>
                </a:solidFill>
                <a:latin typeface="Segoe UI Symbol"/>
                <a:ea typeface="Times New Roman"/>
                <a:cs typeface="Segoe UI"/>
                <a:sym typeface="Symbol"/>
              </a:rPr>
              <a:t></a:t>
            </a:r>
            <a:r>
              <a:rPr lang="en-IN" sz="1400" dirty="0">
                <a:solidFill>
                  <a:srgbClr val="000000"/>
                </a:solidFill>
                <a:latin typeface="Segoe UI Symbol"/>
                <a:ea typeface="Times New Roman"/>
                <a:cs typeface="Segoe UI"/>
              </a:rPr>
              <a:t> is the borderline acid.</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(a)	Ag	(b)	Al</a:t>
            </a:r>
            <a:r>
              <a:rPr lang="en-IN" sz="1400" baseline="30000" dirty="0">
                <a:solidFill>
                  <a:srgbClr val="000000"/>
                </a:solidFill>
                <a:latin typeface="Segoe UI Symbol"/>
                <a:ea typeface="Times New Roman"/>
                <a:cs typeface="Segoe UI"/>
              </a:rPr>
              <a:t>3+ </a:t>
            </a:r>
            <a:r>
              <a:rPr lang="en-IN" sz="1400" dirty="0">
                <a:solidFill>
                  <a:srgbClr val="000000"/>
                </a:solidFill>
                <a:latin typeface="Segoe UI Symbol"/>
                <a:ea typeface="Times New Roman"/>
                <a:cs typeface="Segoe UI"/>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400" dirty="0">
                <a:solidFill>
                  <a:srgbClr val="000000"/>
                </a:solidFill>
                <a:latin typeface="Segoe UI Symbol"/>
                <a:ea typeface="Times New Roman"/>
                <a:cs typeface="Segoe UI"/>
              </a:rPr>
              <a:t>	(c)	K</a:t>
            </a:r>
            <a:r>
              <a:rPr lang="en-IN" sz="1400" baseline="30000" dirty="0">
                <a:solidFill>
                  <a:srgbClr val="000000"/>
                </a:solidFill>
                <a:latin typeface="Segoe UI Symbol"/>
                <a:ea typeface="Times New Roman"/>
                <a:cs typeface="Segoe UI"/>
              </a:rPr>
              <a:t>+</a:t>
            </a:r>
            <a:r>
              <a:rPr lang="en-IN" sz="1400" dirty="0">
                <a:solidFill>
                  <a:srgbClr val="000000"/>
                </a:solidFill>
                <a:latin typeface="Segoe UI Symbol"/>
                <a:ea typeface="Times New Roman"/>
                <a:cs typeface="Segoe UI"/>
              </a:rPr>
              <a:t>	</a:t>
            </a:r>
            <a:r>
              <a:rPr lang="en-IN" sz="1400" b="1" dirty="0">
                <a:solidFill>
                  <a:srgbClr val="000000"/>
                </a:solidFill>
                <a:latin typeface="Segoe UI Symbol"/>
                <a:ea typeface="Times New Roman"/>
                <a:cs typeface="Segoe UI"/>
              </a:rPr>
              <a:t>(d)	Zn</a:t>
            </a:r>
            <a:r>
              <a:rPr lang="en-IN" sz="1400" b="1" baseline="30000" dirty="0">
                <a:solidFill>
                  <a:srgbClr val="000000"/>
                </a:solidFill>
                <a:latin typeface="Segoe UI Symbol"/>
                <a:ea typeface="Times New Roman"/>
                <a:cs typeface="Segoe UI"/>
              </a:rPr>
              <a:t>2+</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962661522"/>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0834"/>
            <a:ext cx="4267200" cy="7158370"/>
          </a:xfrm>
          <a:prstGeom prst="rect">
            <a:avLst/>
          </a:prstGeom>
        </p:spPr>
        <p:txBody>
          <a:bodyPr wrap="square">
            <a:spAutoFit/>
          </a:bodyPr>
          <a:lstStyle/>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US"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33.</a:t>
            </a:r>
            <a:r>
              <a:rPr lang="en-IN" sz="1200" dirty="0">
                <a:solidFill>
                  <a:srgbClr val="000000"/>
                </a:solidFill>
                <a:latin typeface="Segoe UI Symbol"/>
                <a:ea typeface="Times New Roman"/>
                <a:cs typeface="Segoe UI"/>
              </a:rPr>
              <a:t>	</a:t>
            </a:r>
            <a:r>
              <a:rPr lang="en-IN" sz="1200" dirty="0">
                <a:solidFill>
                  <a:srgbClr val="000000"/>
                </a:solidFill>
                <a:latin typeface="Segoe UI Symbol"/>
                <a:ea typeface="Times New Roman"/>
                <a:cs typeface="Segoe UI"/>
                <a:sym typeface="Symbol"/>
              </a:rPr>
              <a:t></a:t>
            </a:r>
            <a:r>
              <a:rPr lang="en-IN" sz="1200" dirty="0">
                <a:solidFill>
                  <a:srgbClr val="000000"/>
                </a:solidFill>
                <a:latin typeface="Segoe UI Symbol"/>
                <a:ea typeface="Times New Roman"/>
                <a:cs typeface="Segoe UI"/>
              </a:rPr>
              <a:t> complex ion is stable.</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[AgF</a:t>
            </a:r>
            <a:r>
              <a:rPr lang="en-IN" sz="1200" baseline="-25000" dirty="0">
                <a:solidFill>
                  <a:srgbClr val="000000"/>
                </a:solidFill>
                <a:latin typeface="Segoe UI Symbol"/>
                <a:ea typeface="Times New Roman"/>
                <a:cs typeface="Segoe UI"/>
              </a:rPr>
              <a:t>2</a:t>
            </a:r>
            <a:r>
              <a:rPr lang="en-IN" sz="1200" dirty="0">
                <a:solidFill>
                  <a:srgbClr val="000000"/>
                </a:solidFill>
                <a:latin typeface="Segoe UI Symbol"/>
                <a:ea typeface="Times New Roman"/>
                <a:cs typeface="Segoe UI"/>
              </a:rPr>
              <a:t>]</a:t>
            </a:r>
            <a:r>
              <a:rPr lang="en-IN" sz="1200" baseline="30000" dirty="0">
                <a:solidFill>
                  <a:srgbClr val="000000"/>
                </a:solidFill>
                <a:latin typeface="Segoe UI Symbol"/>
                <a:ea typeface="Times New Roman"/>
                <a:cs typeface="Segoe UI"/>
                <a:sym typeface="Symbol"/>
              </a:rPr>
              <a:t></a:t>
            </a:r>
            <a:r>
              <a:rPr lang="en-IN" sz="1200" dirty="0">
                <a:solidFill>
                  <a:srgbClr val="000000"/>
                </a:solidFill>
                <a:latin typeface="Segoe UI Symbol"/>
                <a:ea typeface="Times New Roman"/>
                <a:cs typeface="Segoe UI"/>
              </a:rPr>
              <a:t>	(b) 	[Cd(NH</a:t>
            </a:r>
            <a:r>
              <a:rPr lang="en-IN" sz="1200" baseline="-25000" dirty="0">
                <a:solidFill>
                  <a:srgbClr val="000000"/>
                </a:solidFill>
                <a:latin typeface="Segoe UI Symbol"/>
                <a:ea typeface="Times New Roman"/>
                <a:cs typeface="Segoe UI"/>
              </a:rPr>
              <a:t>3</a:t>
            </a:r>
            <a:r>
              <a:rPr lang="en-IN" sz="1200" dirty="0">
                <a:solidFill>
                  <a:srgbClr val="000000"/>
                </a:solidFill>
                <a:latin typeface="Segoe UI Symbol"/>
                <a:ea typeface="Times New Roman"/>
                <a:cs typeface="Segoe UI"/>
              </a:rPr>
              <a:t>)</a:t>
            </a:r>
            <a:r>
              <a:rPr lang="en-IN" sz="1200" baseline="-25000" dirty="0">
                <a:solidFill>
                  <a:srgbClr val="000000"/>
                </a:solidFill>
                <a:latin typeface="Segoe UI Symbol"/>
                <a:ea typeface="Times New Roman"/>
                <a:cs typeface="Segoe UI"/>
              </a:rPr>
              <a:t>4</a:t>
            </a:r>
            <a:r>
              <a:rPr lang="en-IN" sz="1200" dirty="0">
                <a:solidFill>
                  <a:srgbClr val="000000"/>
                </a:solidFill>
                <a:latin typeface="Segoe UI Symbol"/>
                <a:ea typeface="Times New Roman"/>
                <a:cs typeface="Segoe UI"/>
              </a:rPr>
              <a:t>]</a:t>
            </a:r>
            <a:r>
              <a:rPr lang="en-IN" sz="1200" baseline="30000" dirty="0">
                <a:solidFill>
                  <a:srgbClr val="000000"/>
                </a:solidFill>
                <a:latin typeface="Segoe UI Symbol"/>
                <a:ea typeface="Times New Roman"/>
                <a:cs typeface="Segoe UI"/>
              </a:rPr>
              <a:t>2+</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[CoI</a:t>
            </a:r>
            <a:r>
              <a:rPr lang="en-IN" sz="1200" baseline="-25000" dirty="0">
                <a:solidFill>
                  <a:srgbClr val="000000"/>
                </a:solidFill>
                <a:latin typeface="Segoe UI Symbol"/>
                <a:ea typeface="Times New Roman"/>
                <a:cs typeface="Segoe UI"/>
              </a:rPr>
              <a:t>6</a:t>
            </a:r>
            <a:r>
              <a:rPr lang="en-IN" sz="1200" dirty="0">
                <a:solidFill>
                  <a:srgbClr val="000000"/>
                </a:solidFill>
                <a:latin typeface="Segoe UI Symbol"/>
                <a:ea typeface="Times New Roman"/>
                <a:cs typeface="Segoe UI"/>
              </a:rPr>
              <a:t>]</a:t>
            </a:r>
            <a:r>
              <a:rPr lang="en-IN" sz="1200" baseline="30000" dirty="0">
                <a:solidFill>
                  <a:srgbClr val="000000"/>
                </a:solidFill>
                <a:latin typeface="Segoe UI Symbol"/>
                <a:ea typeface="Times New Roman"/>
                <a:cs typeface="Segoe UI"/>
              </a:rPr>
              <a:t>3</a:t>
            </a:r>
            <a:r>
              <a:rPr lang="en-IN" sz="1200" baseline="30000" dirty="0">
                <a:solidFill>
                  <a:srgbClr val="000000"/>
                </a:solidFill>
                <a:latin typeface="Segoe UI Symbol"/>
                <a:ea typeface="Times New Roman"/>
                <a:cs typeface="Segoe UI"/>
                <a:sym typeface="Symbol"/>
              </a:rPr>
              <a:t></a:t>
            </a:r>
            <a:r>
              <a:rPr lang="en-IN" sz="1200" dirty="0">
                <a:solidFill>
                  <a:srgbClr val="000000"/>
                </a:solidFill>
                <a:latin typeface="Segoe UI Symbol"/>
                <a:ea typeface="Times New Roman"/>
                <a:cs typeface="Segoe UI"/>
              </a:rPr>
              <a:t>	</a:t>
            </a:r>
            <a:r>
              <a:rPr lang="en-IN" sz="1200" b="1" dirty="0">
                <a:solidFill>
                  <a:srgbClr val="000000"/>
                </a:solidFill>
                <a:latin typeface="Segoe UI Symbol"/>
                <a:ea typeface="Times New Roman"/>
                <a:cs typeface="Segoe UI"/>
              </a:rPr>
              <a:t>(d)	[AgI</a:t>
            </a:r>
            <a:r>
              <a:rPr lang="en-IN" sz="1200" b="1" baseline="-25000" dirty="0">
                <a:solidFill>
                  <a:srgbClr val="000000"/>
                </a:solidFill>
                <a:latin typeface="Segoe UI Symbol"/>
                <a:ea typeface="Times New Roman"/>
                <a:cs typeface="Segoe UI"/>
              </a:rPr>
              <a:t>2</a:t>
            </a:r>
            <a:r>
              <a:rPr lang="en-IN" sz="1200" b="1" dirty="0">
                <a:solidFill>
                  <a:srgbClr val="000000"/>
                </a:solidFill>
                <a:latin typeface="Segoe UI Symbol"/>
                <a:ea typeface="Times New Roman"/>
                <a:cs typeface="Segoe UI"/>
              </a:rPr>
              <a:t>]</a:t>
            </a:r>
            <a:r>
              <a:rPr lang="en-IN" sz="1200" b="1" baseline="300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34.</a:t>
            </a:r>
            <a:r>
              <a:rPr lang="en-IN" sz="1200" dirty="0">
                <a:solidFill>
                  <a:srgbClr val="000000"/>
                </a:solidFill>
                <a:latin typeface="Segoe UI Symbol"/>
                <a:ea typeface="Times New Roman"/>
                <a:cs typeface="Segoe UI"/>
              </a:rPr>
              <a:t>	H</a:t>
            </a:r>
            <a:r>
              <a:rPr lang="en-IN" sz="1200" baseline="30000" dirty="0">
                <a:solidFill>
                  <a:srgbClr val="000000"/>
                </a:solidFill>
                <a:latin typeface="Segoe UI Symbol"/>
                <a:ea typeface="Times New Roman"/>
                <a:cs typeface="Segoe UI"/>
              </a:rPr>
              <a:t>+</a:t>
            </a:r>
            <a:r>
              <a:rPr lang="en-IN" sz="1200" dirty="0">
                <a:solidFill>
                  <a:srgbClr val="000000"/>
                </a:solidFill>
                <a:latin typeface="Segoe UI Symbol"/>
                <a:ea typeface="Times New Roman"/>
                <a:cs typeface="Segoe UI"/>
              </a:rPr>
              <a:t> is the </a:t>
            </a:r>
            <a:r>
              <a:rPr lang="en-IN"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soft base      	(b)	hard base</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soft acid         	</a:t>
            </a:r>
            <a:r>
              <a:rPr lang="en-IN" sz="1200" b="1" dirty="0">
                <a:solidFill>
                  <a:srgbClr val="000000"/>
                </a:solidFill>
                <a:latin typeface="Segoe UI Symbol"/>
                <a:ea typeface="Times New Roman"/>
                <a:cs typeface="Segoe UI"/>
              </a:rPr>
              <a:t>(d)	hard acid</a:t>
            </a:r>
            <a:endParaRPr lang="en-US" sz="12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35.</a:t>
            </a:r>
            <a:r>
              <a:rPr lang="en-IN" sz="1200" dirty="0">
                <a:solidFill>
                  <a:srgbClr val="000000"/>
                </a:solidFill>
                <a:latin typeface="Segoe UI Symbol"/>
                <a:ea typeface="Times New Roman"/>
                <a:cs typeface="Segoe UI"/>
              </a:rPr>
              <a:t>	</a:t>
            </a:r>
            <a:r>
              <a:rPr lang="en-IN" sz="1200" dirty="0">
                <a:solidFill>
                  <a:srgbClr val="000000"/>
                </a:solidFill>
                <a:latin typeface="Segoe UI Symbol"/>
                <a:ea typeface="Times New Roman"/>
                <a:cs typeface="Segoe UI"/>
                <a:sym typeface="Symbol"/>
              </a:rPr>
              <a:t></a:t>
            </a:r>
            <a:r>
              <a:rPr lang="en-IN" sz="1200" dirty="0">
                <a:solidFill>
                  <a:srgbClr val="000000"/>
                </a:solidFill>
                <a:latin typeface="Segoe UI Symbol"/>
                <a:ea typeface="Times New Roman"/>
                <a:cs typeface="Segoe UI"/>
              </a:rPr>
              <a:t> is more stable complex.</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a:t>
            </a:r>
            <a:r>
              <a:rPr lang="en-IN" sz="1200" dirty="0" err="1">
                <a:solidFill>
                  <a:srgbClr val="000000"/>
                </a:solidFill>
                <a:latin typeface="Segoe UI Symbol"/>
                <a:ea typeface="Times New Roman"/>
                <a:cs typeface="Segoe UI"/>
              </a:rPr>
              <a:t>MgS</a:t>
            </a:r>
            <a:r>
              <a:rPr lang="en-IN" sz="1200" dirty="0">
                <a:solidFill>
                  <a:srgbClr val="000000"/>
                </a:solidFill>
                <a:latin typeface="Segoe UI Symbol"/>
                <a:ea typeface="Times New Roman"/>
                <a:cs typeface="Segoe UI"/>
              </a:rPr>
              <a:t>        	(b)	</a:t>
            </a:r>
            <a:r>
              <a:rPr lang="en-IN" sz="1200" dirty="0" err="1">
                <a:solidFill>
                  <a:srgbClr val="000000"/>
                </a:solidFill>
                <a:latin typeface="Segoe UI Symbol"/>
                <a:ea typeface="Times New Roman"/>
                <a:cs typeface="Segoe UI"/>
              </a:rPr>
              <a:t>CaS</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Al</a:t>
            </a:r>
            <a:r>
              <a:rPr lang="en-IN" sz="1200" baseline="-25000" dirty="0">
                <a:solidFill>
                  <a:srgbClr val="000000"/>
                </a:solidFill>
                <a:latin typeface="Segoe UI Symbol"/>
                <a:ea typeface="Times New Roman"/>
                <a:cs typeface="Segoe UI"/>
              </a:rPr>
              <a:t>2</a:t>
            </a:r>
            <a:r>
              <a:rPr lang="en-IN" sz="1200" dirty="0">
                <a:solidFill>
                  <a:srgbClr val="000000"/>
                </a:solidFill>
                <a:latin typeface="Segoe UI Symbol"/>
                <a:ea typeface="Times New Roman"/>
                <a:cs typeface="Segoe UI"/>
              </a:rPr>
              <a:t>S</a:t>
            </a:r>
            <a:r>
              <a:rPr lang="en-IN" sz="1200" baseline="-25000" dirty="0">
                <a:solidFill>
                  <a:srgbClr val="000000"/>
                </a:solidFill>
                <a:latin typeface="Segoe UI Symbol"/>
                <a:ea typeface="Times New Roman"/>
                <a:cs typeface="Segoe UI"/>
              </a:rPr>
              <a:t>3</a:t>
            </a:r>
            <a:r>
              <a:rPr lang="en-IN" sz="1200" dirty="0">
                <a:solidFill>
                  <a:srgbClr val="000000"/>
                </a:solidFill>
                <a:latin typeface="Segoe UI Symbol"/>
                <a:ea typeface="Times New Roman"/>
                <a:cs typeface="Segoe UI"/>
              </a:rPr>
              <a:t>     	</a:t>
            </a:r>
            <a:r>
              <a:rPr lang="en-IN" sz="1200" b="1" dirty="0">
                <a:solidFill>
                  <a:srgbClr val="000000"/>
                </a:solidFill>
                <a:latin typeface="Segoe UI Symbol"/>
                <a:ea typeface="Times New Roman"/>
                <a:cs typeface="Segoe UI"/>
              </a:rPr>
              <a:t>(d)	MgCO</a:t>
            </a:r>
            <a:r>
              <a:rPr lang="en-IN" sz="1200" b="1" baseline="-25000" dirty="0">
                <a:solidFill>
                  <a:srgbClr val="000000"/>
                </a:solidFill>
                <a:latin typeface="Segoe UI Symbol"/>
                <a:ea typeface="Times New Roman"/>
                <a:cs typeface="Segoe UI"/>
              </a:rPr>
              <a:t>3</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36. </a:t>
            </a:r>
            <a:r>
              <a:rPr lang="en-IN" sz="1200" dirty="0">
                <a:solidFill>
                  <a:srgbClr val="000000"/>
                </a:solidFill>
                <a:latin typeface="Segoe UI Symbol"/>
                <a:ea typeface="Times New Roman"/>
                <a:cs typeface="Segoe UI"/>
              </a:rPr>
              <a:t>	Which of the following is hard acid?</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[AgCl</a:t>
            </a:r>
            <a:r>
              <a:rPr lang="en-IN" sz="1200" baseline="-25000" dirty="0">
                <a:solidFill>
                  <a:srgbClr val="000000"/>
                </a:solidFill>
                <a:latin typeface="Segoe UI Symbol"/>
                <a:ea typeface="Times New Roman"/>
                <a:cs typeface="Segoe UI"/>
              </a:rPr>
              <a:t>2</a:t>
            </a:r>
            <a:r>
              <a:rPr lang="en-IN" sz="1200" dirty="0">
                <a:solidFill>
                  <a:srgbClr val="000000"/>
                </a:solidFill>
                <a:latin typeface="Segoe UI Symbol"/>
                <a:ea typeface="Times New Roman"/>
                <a:cs typeface="Segoe UI"/>
              </a:rPr>
              <a:t>]</a:t>
            </a:r>
            <a:r>
              <a:rPr lang="en-IN" sz="1200" baseline="30000" dirty="0">
                <a:solidFill>
                  <a:srgbClr val="000000"/>
                </a:solidFill>
                <a:latin typeface="Segoe UI Symbol"/>
                <a:ea typeface="Times New Roman"/>
                <a:cs typeface="Segoe UI"/>
                <a:sym typeface="Symbol"/>
              </a:rPr>
              <a:t></a:t>
            </a:r>
            <a:r>
              <a:rPr lang="en-IN" sz="1200" dirty="0">
                <a:solidFill>
                  <a:srgbClr val="000000"/>
                </a:solidFill>
                <a:latin typeface="Segoe UI Symbol"/>
                <a:ea typeface="Times New Roman"/>
                <a:cs typeface="Segoe UI"/>
              </a:rPr>
              <a:t> 	(b)	</a:t>
            </a:r>
            <a:r>
              <a:rPr lang="en-IN" sz="1200" dirty="0" err="1">
                <a:solidFill>
                  <a:srgbClr val="000000"/>
                </a:solidFill>
                <a:latin typeface="Segoe UI Symbol"/>
                <a:ea typeface="Times New Roman"/>
                <a:cs typeface="Segoe UI"/>
              </a:rPr>
              <a:t>MgS</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[CoI</a:t>
            </a:r>
            <a:r>
              <a:rPr lang="en-IN" sz="1200" baseline="-25000" dirty="0">
                <a:solidFill>
                  <a:srgbClr val="000000"/>
                </a:solidFill>
                <a:latin typeface="Segoe UI Symbol"/>
                <a:ea typeface="Times New Roman"/>
                <a:cs typeface="Segoe UI"/>
              </a:rPr>
              <a:t>6</a:t>
            </a:r>
            <a:r>
              <a:rPr lang="en-IN" sz="1200" dirty="0">
                <a:solidFill>
                  <a:srgbClr val="000000"/>
                </a:solidFill>
                <a:latin typeface="Segoe UI Symbol"/>
                <a:ea typeface="Times New Roman"/>
                <a:cs typeface="Segoe UI"/>
              </a:rPr>
              <a:t>]</a:t>
            </a:r>
            <a:r>
              <a:rPr lang="en-IN" sz="1200" baseline="30000" dirty="0">
                <a:solidFill>
                  <a:srgbClr val="000000"/>
                </a:solidFill>
                <a:latin typeface="Segoe UI Symbol"/>
                <a:ea typeface="Times New Roman"/>
                <a:cs typeface="Segoe UI"/>
              </a:rPr>
              <a:t>3</a:t>
            </a:r>
            <a:r>
              <a:rPr lang="en-IN" sz="1200" baseline="30000" dirty="0">
                <a:solidFill>
                  <a:srgbClr val="000000"/>
                </a:solidFill>
                <a:latin typeface="Segoe UI Symbol"/>
                <a:ea typeface="Times New Roman"/>
                <a:cs typeface="Segoe UI"/>
                <a:sym typeface="Symbol"/>
              </a:rPr>
              <a:t></a:t>
            </a:r>
            <a:r>
              <a:rPr lang="en-IN" sz="1200" dirty="0">
                <a:solidFill>
                  <a:srgbClr val="000000"/>
                </a:solidFill>
                <a:latin typeface="Segoe UI Symbol"/>
                <a:ea typeface="Times New Roman"/>
                <a:cs typeface="Segoe UI"/>
              </a:rPr>
              <a:t> 	</a:t>
            </a:r>
            <a:r>
              <a:rPr lang="en-IN" sz="1200" b="1" dirty="0">
                <a:solidFill>
                  <a:srgbClr val="000000"/>
                </a:solidFill>
                <a:latin typeface="Segoe UI Symbol"/>
                <a:ea typeface="Times New Roman"/>
                <a:cs typeface="Segoe UI"/>
              </a:rPr>
              <a:t>(d)	[CoF</a:t>
            </a:r>
            <a:r>
              <a:rPr lang="en-IN" sz="1200" b="1" baseline="-25000" dirty="0">
                <a:solidFill>
                  <a:srgbClr val="000000"/>
                </a:solidFill>
                <a:latin typeface="Segoe UI Symbol"/>
                <a:ea typeface="Times New Roman"/>
                <a:cs typeface="Segoe UI"/>
              </a:rPr>
              <a:t>6</a:t>
            </a:r>
            <a:r>
              <a:rPr lang="en-IN" sz="1200" b="1" dirty="0">
                <a:solidFill>
                  <a:srgbClr val="000000"/>
                </a:solidFill>
                <a:latin typeface="Segoe UI Symbol"/>
                <a:ea typeface="Times New Roman"/>
                <a:cs typeface="Segoe UI"/>
              </a:rPr>
              <a:t>]</a:t>
            </a:r>
            <a:r>
              <a:rPr lang="en-IN" sz="1200" b="1" baseline="30000" dirty="0">
                <a:solidFill>
                  <a:srgbClr val="000000"/>
                </a:solidFill>
                <a:latin typeface="Segoe UI Symbol"/>
                <a:ea typeface="Times New Roman"/>
                <a:cs typeface="Segoe UI"/>
              </a:rPr>
              <a:t>3</a:t>
            </a:r>
            <a:r>
              <a:rPr lang="en-IN" sz="1200" b="1" baseline="300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37. </a:t>
            </a: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HSA.B </a:t>
            </a:r>
            <a:r>
              <a:rPr lang="en-IN" sz="1200" dirty="0">
                <a:solidFill>
                  <a:srgbClr val="000000"/>
                </a:solidFill>
                <a:latin typeface="Segoe UI Symbol"/>
                <a:ea typeface="Times New Roman"/>
                <a:cs typeface="Segoe UI"/>
              </a:rPr>
              <a:t>concept is introduced by </a:t>
            </a:r>
            <a:r>
              <a:rPr lang="en-IN"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Lorry           	   (b)	</a:t>
            </a:r>
            <a:r>
              <a:rPr lang="en-IN" sz="1200" dirty="0" err="1">
                <a:solidFill>
                  <a:srgbClr val="000000"/>
                </a:solidFill>
                <a:latin typeface="Segoe UI Symbol"/>
                <a:ea typeface="Times New Roman"/>
                <a:cs typeface="Segoe UI"/>
              </a:rPr>
              <a:t>Usanouich</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Lewis            	</a:t>
            </a:r>
            <a:r>
              <a:rPr lang="en-IN" sz="1200" b="1" dirty="0">
                <a:solidFill>
                  <a:srgbClr val="000000"/>
                </a:solidFill>
                <a:latin typeface="Segoe UI Symbol"/>
                <a:ea typeface="Times New Roman"/>
                <a:cs typeface="Segoe UI"/>
              </a:rPr>
              <a:t> (d)	Pearson</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38.</a:t>
            </a:r>
            <a:r>
              <a:rPr lang="en-IN" sz="1200" dirty="0">
                <a:solidFill>
                  <a:srgbClr val="000000"/>
                </a:solidFill>
                <a:latin typeface="Segoe UI Symbol"/>
                <a:ea typeface="Times New Roman"/>
                <a:cs typeface="Segoe UI"/>
              </a:rPr>
              <a:t>	Hard acids are </a:t>
            </a:r>
            <a:r>
              <a:rPr lang="en-IN"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alkali metals                </a:t>
            </a:r>
            <a:endParaRPr lang="en-US" sz="1200" dirty="0">
              <a:solidFill>
                <a:srgbClr val="000000"/>
              </a:solidFill>
              <a:latin typeface="Segoe UI"/>
              <a:ea typeface="Times New Roman"/>
              <a:cs typeface="Times New Roman"/>
            </a:endParaRPr>
          </a:p>
          <a:p>
            <a:pPr marL="228600" marR="0" indent="-228600"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(b)	alkaline earth metals</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lighter transition metals with higher oxidation states</a:t>
            </a:r>
            <a:endParaRPr lang="en-US" sz="1200" dirty="0">
              <a:solidFill>
                <a:srgbClr val="000000"/>
              </a:solidFill>
              <a:latin typeface="Segoe UI"/>
              <a:ea typeface="Times New Roman"/>
              <a:cs typeface="Times New Roman"/>
            </a:endParaRPr>
          </a:p>
          <a:p>
            <a:pPr marL="228600" marR="0" indent="-2286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b="1" dirty="0">
                <a:solidFill>
                  <a:srgbClr val="000000"/>
                </a:solidFill>
                <a:latin typeface="Segoe UI Symbol"/>
                <a:ea typeface="Times New Roman"/>
                <a:cs typeface="Segoe UI"/>
              </a:rPr>
              <a:t>	(d)	all of the above</a:t>
            </a:r>
            <a:endParaRPr lang="en-US" sz="1200"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t>
            </a:r>
            <a:r>
              <a:rPr lang="en-IN" sz="1200" dirty="0" smtClean="0">
                <a:solidFill>
                  <a:srgbClr val="000000"/>
                </a:solidFill>
                <a:latin typeface="Segoe UI Symbol"/>
                <a:ea typeface="Times New Roman"/>
                <a:cs typeface="Segoe UI"/>
              </a:rPr>
              <a:t>39.</a:t>
            </a:r>
            <a:r>
              <a:rPr lang="en-IN" sz="1200" dirty="0">
                <a:solidFill>
                  <a:srgbClr val="000000"/>
                </a:solidFill>
                <a:latin typeface="Segoe UI Symbol"/>
                <a:ea typeface="Times New Roman"/>
                <a:cs typeface="Segoe UI"/>
              </a:rPr>
              <a:t>	Ammonia is </a:t>
            </a:r>
            <a:r>
              <a:rPr lang="en-IN"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soft base       	(b)	hard acid</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(c) 	soft acid          	</a:t>
            </a:r>
            <a:r>
              <a:rPr lang="en-IN" sz="1200" b="1" dirty="0">
                <a:solidFill>
                  <a:srgbClr val="000000"/>
                </a:solidFill>
                <a:latin typeface="Segoe UI Symbol"/>
                <a:ea typeface="Times New Roman"/>
                <a:cs typeface="Segoe UI"/>
              </a:rPr>
              <a:t>(d) 	hard base</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smtClean="0">
                <a:solidFill>
                  <a:srgbClr val="000000"/>
                </a:solidFill>
                <a:latin typeface="Segoe UI Symbol"/>
                <a:ea typeface="Times New Roman"/>
                <a:cs typeface="Segoe UI"/>
              </a:rPr>
              <a:t>40.</a:t>
            </a:r>
            <a:r>
              <a:rPr lang="en-IN" sz="1200" dirty="0">
                <a:solidFill>
                  <a:srgbClr val="000000"/>
                </a:solidFill>
                <a:latin typeface="Segoe UI Symbol"/>
                <a:ea typeface="Times New Roman"/>
                <a:cs typeface="Segoe UI"/>
              </a:rPr>
              <a:t>	Most of the hard acid and hard base form </a:t>
            </a:r>
            <a:r>
              <a:rPr lang="en-IN"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	(a)	covalent and ionic	(b)	covalent</a:t>
            </a:r>
            <a:endParaRPr lang="en-US" sz="1200" dirty="0">
              <a:solidFill>
                <a:srgbClr val="000000"/>
              </a:solidFill>
              <a:latin typeface="Segoe UI"/>
              <a:ea typeface="Times New Roman"/>
              <a:cs typeface="Times New Roman"/>
            </a:endParaRPr>
          </a:p>
          <a:p>
            <a:pPr>
              <a:lnSpc>
                <a:spcPts val="1400"/>
              </a:lnSpc>
              <a:spcAft>
                <a:spcPts val="0"/>
              </a:spcAft>
              <a:tabLst>
                <a:tab pos="240030" algn="l"/>
                <a:tab pos="514350" algn="l"/>
                <a:tab pos="1683385" algn="r"/>
                <a:tab pos="1731645" algn="l"/>
                <a:tab pos="1885950" algn="l"/>
                <a:tab pos="4114800" algn="r"/>
              </a:tabLst>
            </a:pPr>
            <a:r>
              <a:rPr lang="en-IN" sz="1200" dirty="0">
                <a:latin typeface="Segoe UI Symbol"/>
                <a:cs typeface="Segoe UI"/>
              </a:rPr>
              <a:t>	(c) 	soft acid         	</a:t>
            </a:r>
            <a:r>
              <a:rPr lang="en-IN" sz="1200" b="1" dirty="0">
                <a:latin typeface="Segoe UI Symbol"/>
                <a:cs typeface="Segoe UI"/>
              </a:rPr>
              <a:t> (d) 	ionic</a:t>
            </a:r>
            <a:endParaRPr lang="en-US" sz="1200" dirty="0"/>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IN" sz="1200" dirty="0" smtClean="0">
                <a:solidFill>
                  <a:srgbClr val="000000"/>
                </a:solidFill>
                <a:latin typeface="Segoe UI Symbol"/>
                <a:ea typeface="Times New Roman"/>
                <a:cs typeface="Segoe UI"/>
              </a:rPr>
              <a:t>41.</a:t>
            </a:r>
            <a:r>
              <a:rPr lang="en-US" sz="1200" dirty="0">
                <a:solidFill>
                  <a:srgbClr val="000000"/>
                </a:solidFill>
                <a:latin typeface="Segoe UI Symbol"/>
                <a:ea typeface="Times New Roman"/>
                <a:cs typeface="Segoe UI"/>
              </a:rPr>
              <a:t>	Freezing point of liq. NH</a:t>
            </a:r>
            <a:r>
              <a:rPr lang="en-US" sz="1200" baseline="-25000" dirty="0">
                <a:solidFill>
                  <a:srgbClr val="000000"/>
                </a:solidFill>
                <a:latin typeface="Segoe UI Symbol"/>
                <a:ea typeface="Times New Roman"/>
                <a:cs typeface="Segoe UI"/>
              </a:rPr>
              <a:t>3 </a:t>
            </a:r>
            <a:r>
              <a:rPr lang="en-US" sz="1200" dirty="0">
                <a:solidFill>
                  <a:srgbClr val="000000"/>
                </a:solidFill>
                <a:latin typeface="Segoe UI Symbol"/>
                <a:ea typeface="Times New Roman"/>
                <a:cs typeface="Segoe UI"/>
              </a:rPr>
              <a:t>is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198 K (−75°C)        	</a:t>
            </a:r>
            <a:r>
              <a:rPr lang="en-US" sz="1200" b="1" dirty="0">
                <a:solidFill>
                  <a:srgbClr val="000000"/>
                </a:solidFill>
                <a:latin typeface="Segoe UI Symbol"/>
                <a:ea typeface="Times New Roman"/>
                <a:cs typeface="Segoe UI"/>
              </a:rPr>
              <a:t>(b) 	195 K (−78°C)</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263 K (−10°C)      	(d) 	240 K (−33°C)</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42.</a:t>
            </a:r>
            <a:r>
              <a:rPr lang="en-US" sz="1200" dirty="0">
                <a:solidFill>
                  <a:srgbClr val="000000"/>
                </a:solidFill>
                <a:latin typeface="Segoe UI Symbol"/>
                <a:ea typeface="Times New Roman"/>
                <a:cs typeface="Segoe UI"/>
              </a:rPr>
              <a:t>	Liquid </a:t>
            </a:r>
            <a:r>
              <a:rPr lang="en-US" sz="1200" dirty="0" err="1">
                <a:solidFill>
                  <a:srgbClr val="000000"/>
                </a:solidFill>
                <a:latin typeface="Segoe UI Symbol"/>
                <a:ea typeface="Times New Roman"/>
                <a:cs typeface="Segoe UI"/>
              </a:rPr>
              <a:t>sulphur</a:t>
            </a:r>
            <a:r>
              <a:rPr lang="en-US" sz="1200" dirty="0">
                <a:solidFill>
                  <a:srgbClr val="000000"/>
                </a:solidFill>
                <a:latin typeface="Segoe UI Symbol"/>
                <a:ea typeface="Times New Roman"/>
                <a:cs typeface="Segoe UI"/>
              </a:rPr>
              <a:t> dioxide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is a protonic solvent</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t>
            </a:r>
            <a:r>
              <a:rPr lang="en-US" sz="1200" b="1" dirty="0">
                <a:solidFill>
                  <a:srgbClr val="000000"/>
                </a:solidFill>
                <a:latin typeface="Segoe UI Symbol"/>
                <a:ea typeface="Times New Roman"/>
                <a:cs typeface="Segoe UI"/>
              </a:rPr>
              <a:t>(b) 	is the aprotic, auto-ionizing non-aqueous solvent</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non </a:t>
            </a:r>
            <a:r>
              <a:rPr lang="en-US" sz="1200" dirty="0" err="1">
                <a:solidFill>
                  <a:srgbClr val="000000"/>
                </a:solidFill>
                <a:latin typeface="Segoe UI Symbol"/>
                <a:ea typeface="Times New Roman"/>
                <a:cs typeface="Segoe UI"/>
              </a:rPr>
              <a:t>autoionising</a:t>
            </a:r>
            <a:r>
              <a:rPr lang="en-US" sz="1200" dirty="0">
                <a:solidFill>
                  <a:srgbClr val="000000"/>
                </a:solidFill>
                <a:latin typeface="Segoe UI Symbol"/>
                <a:ea typeface="Times New Roman"/>
                <a:cs typeface="Segoe UI"/>
              </a:rPr>
              <a:t> solvent </a:t>
            </a:r>
            <a:endParaRPr lang="en-US" sz="12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(d)	none of these</a:t>
            </a:r>
            <a:endParaRPr lang="en-US" sz="1200" dirty="0">
              <a:solidFill>
                <a:srgbClr val="000000"/>
              </a:solidFill>
              <a:effectLst/>
              <a:latin typeface="Segoe UI"/>
              <a:ea typeface="Times New Roman"/>
              <a:cs typeface="Times New Roman"/>
            </a:endParaRPr>
          </a:p>
        </p:txBody>
      </p:sp>
      <p:sp>
        <p:nvSpPr>
          <p:cNvPr id="3" name="Rectangle 2"/>
          <p:cNvSpPr/>
          <p:nvPr/>
        </p:nvSpPr>
        <p:spPr>
          <a:xfrm>
            <a:off x="4495800" y="392127"/>
            <a:ext cx="4572000" cy="6132448"/>
          </a:xfrm>
          <a:prstGeom prst="rect">
            <a:avLst/>
          </a:prstGeom>
        </p:spPr>
        <p:txBody>
          <a:bodyPr>
            <a:spAutoFit/>
          </a:bodyPr>
          <a:lstStyle/>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400" dirty="0" smtClean="0">
                <a:solidFill>
                  <a:srgbClr val="000000"/>
                </a:solidFill>
                <a:latin typeface="Segoe UI Symbol"/>
                <a:ea typeface="Times New Roman"/>
                <a:cs typeface="Segoe UI"/>
              </a:rPr>
              <a:t>43. Dielectric </a:t>
            </a:r>
            <a:r>
              <a:rPr lang="en-US" sz="1400" dirty="0">
                <a:solidFill>
                  <a:srgbClr val="000000"/>
                </a:solidFill>
                <a:latin typeface="Segoe UI Symbol"/>
                <a:ea typeface="Times New Roman"/>
                <a:cs typeface="Segoe UI"/>
              </a:rPr>
              <a:t>constant of water is </a:t>
            </a:r>
            <a:r>
              <a:rPr lang="en-US" sz="1400" dirty="0">
                <a:solidFill>
                  <a:srgbClr val="000000"/>
                </a:solidFill>
                <a:latin typeface="Segoe UI Symbol"/>
                <a:ea typeface="Times New Roman"/>
                <a:cs typeface="Segoe UI"/>
                <a:sym typeface="Symbol"/>
              </a:rPr>
              <a:t></a:t>
            </a:r>
            <a:endParaRPr lang="en-US" sz="14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400" dirty="0">
                <a:solidFill>
                  <a:srgbClr val="000000"/>
                </a:solidFill>
                <a:latin typeface="Segoe UI Symbol"/>
                <a:ea typeface="Times New Roman"/>
                <a:cs typeface="Segoe UI"/>
              </a:rPr>
              <a:t>   	</a:t>
            </a:r>
            <a:r>
              <a:rPr lang="en-US" sz="1200" dirty="0">
                <a:solidFill>
                  <a:srgbClr val="000000"/>
                </a:solidFill>
                <a:latin typeface="Segoe UI Symbol"/>
                <a:ea typeface="Times New Roman"/>
                <a:cs typeface="Segoe UI"/>
              </a:rPr>
              <a:t>(a) 	100             	</a:t>
            </a:r>
            <a:r>
              <a:rPr lang="en-US" sz="1200" b="1" dirty="0">
                <a:solidFill>
                  <a:srgbClr val="000000"/>
                </a:solidFill>
                <a:latin typeface="Segoe UI Symbol"/>
                <a:ea typeface="Times New Roman"/>
                <a:cs typeface="Segoe UI"/>
              </a:rPr>
              <a:t>(b) 	82 </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very low         	(d) 	273</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44.</a:t>
            </a:r>
            <a:r>
              <a:rPr lang="en-US" sz="1200" dirty="0">
                <a:solidFill>
                  <a:srgbClr val="000000"/>
                </a:solidFill>
                <a:latin typeface="Segoe UI Symbol"/>
                <a:ea typeface="Times New Roman"/>
                <a:cs typeface="Segoe UI"/>
              </a:rPr>
              <a:t>	Boiling point of liq. SO</a:t>
            </a:r>
            <a:r>
              <a:rPr lang="en-US" sz="1200" baseline="-25000" dirty="0">
                <a:solidFill>
                  <a:srgbClr val="000000"/>
                </a:solidFill>
                <a:latin typeface="Segoe UI Symbol"/>
                <a:ea typeface="Times New Roman"/>
                <a:cs typeface="Segoe UI"/>
              </a:rPr>
              <a:t>2 </a:t>
            </a:r>
            <a:r>
              <a:rPr lang="en-US" sz="1200" dirty="0">
                <a:solidFill>
                  <a:srgbClr val="000000"/>
                </a:solidFill>
                <a:latin typeface="Segoe UI Symbol"/>
                <a:ea typeface="Times New Roman"/>
                <a:cs typeface="Segoe UI"/>
              </a:rPr>
              <a:t>is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198 K (−75°C)        	</a:t>
            </a:r>
            <a:r>
              <a:rPr lang="en-US" sz="1200" b="1" dirty="0">
                <a:solidFill>
                  <a:srgbClr val="000000"/>
                </a:solidFill>
                <a:latin typeface="Segoe UI Symbol"/>
                <a:ea typeface="Times New Roman"/>
                <a:cs typeface="Segoe UI"/>
              </a:rPr>
              <a:t>(b) 	263 K (−10°C)</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240 K (−33°C);      	(d) 	195 K (−78°C)</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45.</a:t>
            </a:r>
            <a:r>
              <a:rPr lang="en-US" sz="1200" dirty="0">
                <a:solidFill>
                  <a:srgbClr val="000000"/>
                </a:solidFill>
                <a:latin typeface="Segoe UI Symbol"/>
                <a:ea typeface="Times New Roman"/>
                <a:cs typeface="Segoe UI"/>
              </a:rPr>
              <a:t>	</a:t>
            </a:r>
            <a:r>
              <a:rPr lang="en-US" sz="1200" dirty="0" err="1">
                <a:solidFill>
                  <a:srgbClr val="000000"/>
                </a:solidFill>
                <a:latin typeface="Segoe UI Symbol"/>
                <a:ea typeface="Times New Roman"/>
                <a:cs typeface="Segoe UI"/>
              </a:rPr>
              <a:t>Amphiprotic</a:t>
            </a:r>
            <a:r>
              <a:rPr lang="en-US" sz="1200" dirty="0">
                <a:solidFill>
                  <a:srgbClr val="000000"/>
                </a:solidFill>
                <a:latin typeface="Segoe UI Symbol"/>
                <a:ea typeface="Times New Roman"/>
                <a:cs typeface="Segoe UI"/>
              </a:rPr>
              <a:t> solvent shows tendency to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release protons       </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t>
            </a:r>
            <a:r>
              <a:rPr lang="en-US" sz="1200" b="1" dirty="0">
                <a:solidFill>
                  <a:srgbClr val="000000"/>
                </a:solidFill>
                <a:latin typeface="Segoe UI Symbol"/>
                <a:ea typeface="Times New Roman"/>
                <a:cs typeface="Segoe UI"/>
              </a:rPr>
              <a:t>(b) 	either release or accept protons</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to accept protons only </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(d) 	neither release nor to accept protons</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46.</a:t>
            </a:r>
            <a:r>
              <a:rPr lang="en-US" sz="1200" dirty="0">
                <a:solidFill>
                  <a:srgbClr val="000000"/>
                </a:solidFill>
                <a:latin typeface="Segoe UI Symbol"/>
                <a:ea typeface="Times New Roman"/>
                <a:cs typeface="Segoe UI"/>
              </a:rPr>
              <a:t>	Dielectric constant of SO</a:t>
            </a:r>
            <a:r>
              <a:rPr lang="en-US" sz="1200" baseline="-25000" dirty="0">
                <a:solidFill>
                  <a:srgbClr val="000000"/>
                </a:solidFill>
                <a:latin typeface="Segoe UI Symbol"/>
                <a:ea typeface="Times New Roman"/>
                <a:cs typeface="Segoe UI"/>
              </a:rPr>
              <a:t>2</a:t>
            </a:r>
            <a:r>
              <a:rPr lang="en-US" sz="1200" dirty="0">
                <a:solidFill>
                  <a:srgbClr val="000000"/>
                </a:solidFill>
                <a:latin typeface="Segoe UI Symbol"/>
                <a:ea typeface="Times New Roman"/>
                <a:cs typeface="Segoe UI"/>
              </a:rPr>
              <a:t> is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19.3 (285 K)      	</a:t>
            </a:r>
            <a:r>
              <a:rPr lang="en-US" sz="1200" b="1" dirty="0">
                <a:solidFill>
                  <a:srgbClr val="000000"/>
                </a:solidFill>
                <a:latin typeface="Segoe UI Symbol"/>
                <a:ea typeface="Times New Roman"/>
                <a:cs typeface="Segoe UI"/>
              </a:rPr>
              <a:t>(b) 	17.3 (256 K)</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20.3 (300 K)      	(d) 	21.3 (315 K)</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47.</a:t>
            </a:r>
            <a:r>
              <a:rPr lang="en-US" sz="1200" dirty="0">
                <a:solidFill>
                  <a:srgbClr val="000000"/>
                </a:solidFill>
                <a:latin typeface="Segoe UI Symbol"/>
                <a:ea typeface="Times New Roman"/>
                <a:cs typeface="Segoe UI"/>
              </a:rPr>
              <a:t>	</a:t>
            </a:r>
            <a:r>
              <a:rPr lang="en-US" sz="1200" dirty="0">
                <a:solidFill>
                  <a:srgbClr val="000000"/>
                </a:solidFill>
                <a:latin typeface="Segoe UI Symbol"/>
                <a:ea typeface="Times New Roman"/>
                <a:cs typeface="Segoe UI"/>
                <a:sym typeface="Symbol"/>
              </a:rPr>
              <a:t></a:t>
            </a:r>
            <a:r>
              <a:rPr lang="en-US" sz="1200" dirty="0">
                <a:solidFill>
                  <a:srgbClr val="000000"/>
                </a:solidFill>
                <a:latin typeface="Segoe UI Symbol"/>
                <a:ea typeface="Times New Roman"/>
                <a:cs typeface="Segoe UI"/>
              </a:rPr>
              <a:t> acts as the “universal solvent”.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Benzene           	</a:t>
            </a:r>
            <a:r>
              <a:rPr lang="en-US" sz="1200" b="1" dirty="0">
                <a:solidFill>
                  <a:srgbClr val="000000"/>
                </a:solidFill>
                <a:latin typeface="Segoe UI Symbol"/>
                <a:ea typeface="Times New Roman"/>
                <a:cs typeface="Segoe UI"/>
              </a:rPr>
              <a:t>(b) 	Water</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Ammonia          	(d) 	</a:t>
            </a:r>
            <a:r>
              <a:rPr lang="en-US" sz="1200" dirty="0" err="1">
                <a:solidFill>
                  <a:srgbClr val="000000"/>
                </a:solidFill>
                <a:latin typeface="Segoe UI Symbol"/>
                <a:ea typeface="Times New Roman"/>
                <a:cs typeface="Segoe UI"/>
              </a:rPr>
              <a:t>Sulphur</a:t>
            </a:r>
            <a:r>
              <a:rPr lang="en-US" sz="1200" dirty="0">
                <a:solidFill>
                  <a:srgbClr val="000000"/>
                </a:solidFill>
                <a:latin typeface="Segoe UI Symbol"/>
                <a:ea typeface="Times New Roman"/>
                <a:cs typeface="Segoe UI"/>
              </a:rPr>
              <a:t> dioxide</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48.</a:t>
            </a:r>
            <a:r>
              <a:rPr lang="en-US" sz="1200" dirty="0">
                <a:solidFill>
                  <a:srgbClr val="000000"/>
                </a:solidFill>
                <a:latin typeface="Segoe UI Symbol"/>
                <a:ea typeface="Times New Roman"/>
                <a:cs typeface="Segoe UI"/>
              </a:rPr>
              <a:t>	Boiling point of liq. NH</a:t>
            </a:r>
            <a:r>
              <a:rPr lang="en-US" sz="1200" baseline="-25000" dirty="0">
                <a:solidFill>
                  <a:srgbClr val="000000"/>
                </a:solidFill>
                <a:latin typeface="Segoe UI Symbol"/>
                <a:ea typeface="Times New Roman"/>
                <a:cs typeface="Segoe UI"/>
              </a:rPr>
              <a:t>3 </a:t>
            </a:r>
            <a:r>
              <a:rPr lang="en-US" sz="1200" dirty="0">
                <a:solidFill>
                  <a:srgbClr val="000000"/>
                </a:solidFill>
                <a:latin typeface="Segoe UI Symbol"/>
                <a:ea typeface="Times New Roman"/>
                <a:cs typeface="Segoe UI"/>
              </a:rPr>
              <a:t>is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198 K (−75°C)        	</a:t>
            </a:r>
            <a:r>
              <a:rPr lang="en-US" sz="1200" b="1" dirty="0">
                <a:solidFill>
                  <a:srgbClr val="000000"/>
                </a:solidFill>
                <a:latin typeface="Segoe UI Symbol"/>
                <a:ea typeface="Times New Roman"/>
                <a:cs typeface="Segoe UI"/>
              </a:rPr>
              <a:t>(b) 	240 K (−33°C)</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263 K (−10°C)      	(d) 	195 K (−78°C)</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IN" sz="1200" dirty="0" smtClean="0">
                <a:solidFill>
                  <a:srgbClr val="000000"/>
                </a:solidFill>
                <a:latin typeface="Segoe UI Symbol"/>
                <a:ea typeface="Times New Roman"/>
                <a:cs typeface="Segoe UI"/>
              </a:rPr>
              <a:t>49.</a:t>
            </a:r>
            <a:r>
              <a:rPr lang="en-US" sz="1200" dirty="0">
                <a:solidFill>
                  <a:srgbClr val="000000"/>
                </a:solidFill>
                <a:latin typeface="Segoe UI Symbol"/>
                <a:ea typeface="Times New Roman"/>
                <a:cs typeface="Segoe UI"/>
              </a:rPr>
              <a:t>	Liquid ammonia </a:t>
            </a:r>
            <a:r>
              <a:rPr lang="en-US" sz="1200" dirty="0">
                <a:solidFill>
                  <a:srgbClr val="000000"/>
                </a:solidFill>
                <a:latin typeface="Segoe UI Symbol"/>
                <a:ea typeface="Times New Roman"/>
                <a:cs typeface="Segoe UI"/>
                <a:sym typeface="Symbol"/>
              </a:rPr>
              <a: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 	is an aprotic non-aqueous solvent</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a:t>
            </a:r>
            <a:r>
              <a:rPr lang="en-US" sz="1200" b="1" dirty="0">
                <a:solidFill>
                  <a:srgbClr val="000000"/>
                </a:solidFill>
                <a:latin typeface="Segoe UI Symbol"/>
                <a:ea typeface="Times New Roman"/>
                <a:cs typeface="Segoe UI"/>
              </a:rPr>
              <a:t>(b) 	in dilute solutions, it gives blue </a:t>
            </a:r>
            <a:r>
              <a:rPr lang="en-US" sz="1200" b="1" dirty="0" err="1">
                <a:solidFill>
                  <a:srgbClr val="000000"/>
                </a:solidFill>
                <a:latin typeface="Segoe UI Symbol"/>
                <a:ea typeface="Times New Roman"/>
                <a:cs typeface="Segoe UI"/>
              </a:rPr>
              <a:t>colour</a:t>
            </a:r>
            <a:r>
              <a:rPr lang="en-US" sz="1200" b="1" dirty="0">
                <a:solidFill>
                  <a:srgbClr val="000000"/>
                </a:solidFill>
                <a:latin typeface="Segoe UI Symbol"/>
                <a:ea typeface="Times New Roman"/>
                <a:cs typeface="Segoe UI"/>
              </a:rPr>
              <a:t> with alkali metals</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(c) 	does not undergo auto-ionization</a:t>
            </a:r>
            <a:endParaRPr lang="en-US" sz="12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0030" algn="l"/>
                <a:tab pos="514350" algn="l"/>
                <a:tab pos="2388870" algn="r"/>
                <a:tab pos="2448560" algn="l"/>
                <a:tab pos="4114800" algn="r"/>
              </a:tabLst>
            </a:pPr>
            <a:r>
              <a:rPr lang="en-US" sz="1200" dirty="0">
                <a:solidFill>
                  <a:srgbClr val="000000"/>
                </a:solidFill>
                <a:latin typeface="Segoe UI Symbol"/>
                <a:ea typeface="Times New Roman"/>
                <a:cs typeface="Segoe UI"/>
              </a:rPr>
              <a:t>   	(d) 	has higher dielectric constant than that of water</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030901570"/>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572000" cy="6239400"/>
          </a:xfrm>
          <a:prstGeom prst="rect">
            <a:avLst/>
          </a:prstGeom>
        </p:spPr>
        <p:txBody>
          <a:bodyPr>
            <a:spAutoFit/>
          </a:bodyPr>
          <a:lstStyle/>
          <a:p>
            <a:pPr algn="just">
              <a:lnSpc>
                <a:spcPts val="1300"/>
              </a:lnSpc>
              <a:spcBef>
                <a:spcPts val="200"/>
              </a:spcBef>
              <a:tabLst>
                <a:tab pos="342900" algn="l"/>
                <a:tab pos="622300" algn="l"/>
                <a:tab pos="914400" algn="l"/>
                <a:tab pos="1714500" algn="r"/>
                <a:tab pos="1828800" algn="l"/>
                <a:tab pos="1993900" algn="l"/>
                <a:tab pos="4114800" algn="r"/>
              </a:tabLst>
            </a:pPr>
            <a:r>
              <a:rPr lang="en-US" b="1" dirty="0">
                <a:solidFill>
                  <a:srgbClr val="000000"/>
                </a:solidFill>
                <a:latin typeface="Segoe UI"/>
                <a:ea typeface="Times New Roman"/>
                <a:cs typeface="Segoe UI"/>
              </a:rPr>
              <a:t> </a:t>
            </a:r>
            <a:r>
              <a:rPr lang="en-US" sz="1600" b="1" dirty="0">
                <a:solidFill>
                  <a:srgbClr val="FF0066"/>
                </a:solidFill>
                <a:ea typeface="Times New Roman"/>
                <a:cs typeface="Segoe UI"/>
              </a:rPr>
              <a:t>Q. 2. Answer the following in one sentence</a:t>
            </a:r>
            <a:r>
              <a:rPr lang="en-US" sz="1600" b="1" dirty="0">
                <a:solidFill>
                  <a:srgbClr val="000000"/>
                </a:solidFill>
                <a:ea typeface="Times New Roman"/>
                <a:cs typeface="Segoe UI"/>
              </a:rPr>
              <a:t>. </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1. State </a:t>
            </a:r>
            <a:r>
              <a:rPr lang="en-US" sz="1600" dirty="0" err="1">
                <a:solidFill>
                  <a:srgbClr val="000000"/>
                </a:solidFill>
                <a:ea typeface="Times New Roman"/>
                <a:cs typeface="Segoe UI"/>
              </a:rPr>
              <a:t>Pearsons</a:t>
            </a:r>
            <a:r>
              <a:rPr lang="en-US" sz="1600" dirty="0">
                <a:solidFill>
                  <a:srgbClr val="000000"/>
                </a:solidFill>
                <a:ea typeface="Times New Roman"/>
                <a:cs typeface="Segoe UI"/>
              </a:rPr>
              <a:t> principle. </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2. Define hard acid .</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 3.Define soft acid.</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4. . Define hard base.</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5.Define soft base.</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 6.Define acid and base according to Arrhenius theory.</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7.Define acid and base according to </a:t>
            </a:r>
            <a:r>
              <a:rPr lang="en-US" sz="1600" dirty="0" err="1">
                <a:solidFill>
                  <a:srgbClr val="000000"/>
                </a:solidFill>
                <a:ea typeface="Times New Roman"/>
                <a:cs typeface="Segoe UI"/>
              </a:rPr>
              <a:t>Bronsted</a:t>
            </a:r>
            <a:r>
              <a:rPr lang="en-US" sz="1600" dirty="0">
                <a:solidFill>
                  <a:srgbClr val="000000"/>
                </a:solidFill>
                <a:ea typeface="Times New Roman"/>
                <a:cs typeface="Segoe UI"/>
              </a:rPr>
              <a:t>- Lowry  theory.</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 8.Define acid and  base according to Lewis  theory.</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9.Define acid and base according to Lux-Flood   concept.</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10.Give the auto ionization reaction in liquid ammonia.</a:t>
            </a:r>
            <a:endParaRPr lang="en-US" sz="1600" dirty="0">
              <a:solidFill>
                <a:srgbClr val="000000"/>
              </a:solidFill>
              <a:ea typeface="Times New Roman"/>
              <a:cs typeface="Times New Roman"/>
            </a:endParaRPr>
          </a:p>
          <a:p>
            <a:pPr>
              <a:lnSpc>
                <a:spcPts val="1300"/>
              </a:lnSpc>
              <a:tabLst>
                <a:tab pos="342900" algn="l"/>
                <a:tab pos="622300" algn="l"/>
                <a:tab pos="914400" algn="l"/>
                <a:tab pos="1714500" algn="r"/>
                <a:tab pos="1828800" algn="l"/>
                <a:tab pos="1993900" algn="l"/>
                <a:tab pos="4114800" algn="r"/>
                <a:tab pos="457200" algn="l"/>
              </a:tabLst>
            </a:pPr>
            <a:r>
              <a:rPr lang="en-US" sz="1600" dirty="0">
                <a:solidFill>
                  <a:srgbClr val="000000"/>
                </a:solidFill>
                <a:ea typeface="Times New Roman"/>
                <a:cs typeface="Segoe UI"/>
              </a:rPr>
              <a:t>10.Give the auto ionization reaction in liquid  </a:t>
            </a:r>
            <a:r>
              <a:rPr lang="en-US" sz="1600" dirty="0" err="1">
                <a:solidFill>
                  <a:srgbClr val="000000"/>
                </a:solidFill>
                <a:ea typeface="Times New Roman"/>
                <a:cs typeface="Segoe UI"/>
              </a:rPr>
              <a:t>sulphur</a:t>
            </a:r>
            <a:r>
              <a:rPr lang="en-US" sz="1600" dirty="0">
                <a:solidFill>
                  <a:srgbClr val="000000"/>
                </a:solidFill>
                <a:ea typeface="Times New Roman"/>
                <a:cs typeface="Segoe UI"/>
              </a:rPr>
              <a:t> dioxide.</a:t>
            </a:r>
            <a:endParaRPr lang="en-US" sz="1600"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 11. Define Solvent</a:t>
            </a:r>
            <a:endParaRPr lang="en-US" sz="1600"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12.	Define Solute </a:t>
            </a:r>
            <a:endParaRPr lang="en-US" sz="1600"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13	Define </a:t>
            </a:r>
            <a:r>
              <a:rPr lang="en-US" sz="1600" dirty="0" err="1">
                <a:solidFill>
                  <a:srgbClr val="000000"/>
                </a:solidFill>
                <a:ea typeface="Times New Roman"/>
                <a:cs typeface="Segoe UI"/>
              </a:rPr>
              <a:t>Levelling</a:t>
            </a:r>
            <a:r>
              <a:rPr lang="en-US" sz="1600" dirty="0">
                <a:solidFill>
                  <a:srgbClr val="000000"/>
                </a:solidFill>
                <a:ea typeface="Times New Roman"/>
                <a:cs typeface="Segoe UI"/>
              </a:rPr>
              <a:t> effect</a:t>
            </a:r>
            <a:endParaRPr lang="en-US" sz="1600"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14. Define Dielectric constant</a:t>
            </a:r>
            <a:endParaRPr lang="en-US" sz="1600" dirty="0">
              <a:solidFill>
                <a:srgbClr val="000000"/>
              </a:solidFill>
              <a:ea typeface="Times New Roman"/>
              <a:cs typeface="Times New Roman"/>
            </a:endParaRPr>
          </a:p>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US" sz="1600" dirty="0">
                <a:solidFill>
                  <a:srgbClr val="000000"/>
                </a:solidFill>
                <a:ea typeface="Times New Roman"/>
                <a:cs typeface="Segoe UI"/>
              </a:rPr>
              <a:t>15.	Define Dipole moment</a:t>
            </a:r>
            <a:endParaRPr lang="en-US" sz="1600" dirty="0">
              <a:solidFill>
                <a:srgbClr val="000000"/>
              </a:solidFill>
              <a:ea typeface="Times New Roman"/>
              <a:cs typeface="Times New Roman"/>
            </a:endParaRPr>
          </a:p>
          <a:p>
            <a:pPr>
              <a:lnSpc>
                <a:spcPct val="115000"/>
              </a:lnSpc>
              <a:tabLst>
                <a:tab pos="457200" algn="l"/>
              </a:tabLst>
            </a:pPr>
            <a:r>
              <a:rPr lang="en-US" sz="1600" dirty="0">
                <a:ea typeface="Calibri"/>
                <a:cs typeface="Segoe UI"/>
              </a:rPr>
              <a:t>16.Define acid and base on the basis of Arrhenius Concept.</a:t>
            </a:r>
            <a:endParaRPr lang="en-US" sz="1600" dirty="0"/>
          </a:p>
          <a:p>
            <a:pPr>
              <a:lnSpc>
                <a:spcPct val="115000"/>
              </a:lnSpc>
              <a:tabLst>
                <a:tab pos="457200" algn="l"/>
              </a:tabLst>
            </a:pPr>
            <a:r>
              <a:rPr lang="en-US" sz="1600" dirty="0">
                <a:ea typeface="Calibri"/>
                <a:cs typeface="Segoe UI"/>
              </a:rPr>
              <a:t>17.Define acid and base on the basis of </a:t>
            </a:r>
            <a:r>
              <a:rPr lang="en-US" sz="1600" dirty="0" err="1">
                <a:ea typeface="Calibri"/>
                <a:cs typeface="Segoe UI"/>
              </a:rPr>
              <a:t>Bronsted</a:t>
            </a:r>
            <a:r>
              <a:rPr lang="en-US" sz="1600" dirty="0">
                <a:ea typeface="Calibri"/>
                <a:cs typeface="Segoe UI"/>
              </a:rPr>
              <a:t> Lowry concept.</a:t>
            </a:r>
            <a:endParaRPr lang="en-US" sz="1600" dirty="0"/>
          </a:p>
          <a:p>
            <a:pPr>
              <a:lnSpc>
                <a:spcPct val="115000"/>
              </a:lnSpc>
              <a:tabLst>
                <a:tab pos="457200" algn="l"/>
              </a:tabLst>
            </a:pPr>
            <a:r>
              <a:rPr lang="en-US" sz="1600" dirty="0">
                <a:ea typeface="Calibri"/>
                <a:cs typeface="Segoe UI"/>
              </a:rPr>
              <a:t>18.Define acid and base on the basis of Lewis concept.</a:t>
            </a:r>
            <a:endParaRPr lang="en-US" sz="1600" dirty="0"/>
          </a:p>
          <a:p>
            <a:pPr>
              <a:lnSpc>
                <a:spcPct val="115000"/>
              </a:lnSpc>
              <a:tabLst>
                <a:tab pos="457200" algn="l"/>
              </a:tabLst>
            </a:pPr>
            <a:r>
              <a:rPr lang="en-US" sz="1600" dirty="0">
                <a:ea typeface="Calibri"/>
                <a:cs typeface="Segoe UI"/>
              </a:rPr>
              <a:t>19.Define acid and base on the basis of Lux-Flood concept.</a:t>
            </a:r>
            <a:endParaRPr lang="en-US" sz="1600" dirty="0">
              <a:effectLst/>
            </a:endParaRPr>
          </a:p>
        </p:txBody>
      </p:sp>
      <p:sp>
        <p:nvSpPr>
          <p:cNvPr id="4" name="Rectangle 3"/>
          <p:cNvSpPr/>
          <p:nvPr/>
        </p:nvSpPr>
        <p:spPr>
          <a:xfrm>
            <a:off x="4550229" y="209492"/>
            <a:ext cx="4572000" cy="2006190"/>
          </a:xfrm>
          <a:prstGeom prst="rect">
            <a:avLst/>
          </a:prstGeom>
        </p:spPr>
        <p:txBody>
          <a:bodyPr>
            <a:spAutoFit/>
          </a:bodyPr>
          <a:lstStyle/>
          <a:p>
            <a:pPr algn="just">
              <a:lnSpc>
                <a:spcPts val="1400"/>
              </a:lnSpc>
              <a:tabLst>
                <a:tab pos="342900" algn="l"/>
                <a:tab pos="622300" algn="l"/>
                <a:tab pos="914400" algn="l"/>
                <a:tab pos="1714500" algn="r"/>
                <a:tab pos="1828800" algn="l"/>
                <a:tab pos="1993900" algn="l"/>
                <a:tab pos="4114800" algn="r"/>
                <a:tab pos="240030" algn="l"/>
                <a:tab pos="514350" algn="l"/>
                <a:tab pos="4114800" algn="r"/>
              </a:tabLst>
            </a:pPr>
            <a:r>
              <a:rPr lang="en-IN" sz="1400" b="1" dirty="0">
                <a:solidFill>
                  <a:srgbClr val="FF0066"/>
                </a:solidFill>
                <a:latin typeface="Segoe UI Symbol"/>
                <a:ea typeface="Times New Roman"/>
                <a:cs typeface="Segoe UI"/>
              </a:rPr>
              <a:t>3. </a:t>
            </a:r>
            <a:r>
              <a:rPr lang="en-US" sz="1400" b="1" dirty="0">
                <a:solidFill>
                  <a:srgbClr val="FF0066"/>
                </a:solidFill>
                <a:latin typeface="Segoe UI"/>
                <a:ea typeface="Calibri"/>
                <a:cs typeface="Segoe UI"/>
              </a:rPr>
              <a:t>Short and answer type Questions</a:t>
            </a:r>
            <a:endParaRPr lang="en-US" sz="1400" dirty="0">
              <a:solidFill>
                <a:srgbClr val="FF0066"/>
              </a:solidFill>
              <a:latin typeface="Segoe UI"/>
              <a:ea typeface="Times New Roman"/>
              <a:cs typeface="Times New Roman"/>
            </a:endParaRPr>
          </a:p>
          <a:p>
            <a:pPr>
              <a:lnSpc>
                <a:spcPct val="115000"/>
              </a:lnSpc>
              <a:tabLst>
                <a:tab pos="457200" algn="l"/>
              </a:tabLst>
            </a:pPr>
            <a:r>
              <a:rPr lang="en-US" sz="1400" dirty="0">
                <a:ea typeface="Calibri"/>
                <a:cs typeface="Segoe UI"/>
              </a:rPr>
              <a:t>1.On the basis of </a:t>
            </a:r>
            <a:r>
              <a:rPr lang="en-US" sz="1400" dirty="0" err="1">
                <a:ea typeface="Calibri"/>
                <a:cs typeface="Segoe UI"/>
              </a:rPr>
              <a:t>Bronsted</a:t>
            </a:r>
            <a:r>
              <a:rPr lang="en-US" sz="1400" dirty="0">
                <a:ea typeface="Calibri"/>
                <a:cs typeface="Segoe UI"/>
              </a:rPr>
              <a:t>-Lowry Concept, explain the term conjugate acid-base pair.</a:t>
            </a:r>
            <a:endParaRPr lang="en-US" sz="1400" dirty="0"/>
          </a:p>
          <a:p>
            <a:pPr>
              <a:lnSpc>
                <a:spcPct val="115000"/>
              </a:lnSpc>
              <a:tabLst>
                <a:tab pos="457200" algn="l"/>
              </a:tabLst>
            </a:pPr>
            <a:r>
              <a:rPr lang="en-US" sz="1400" dirty="0">
                <a:ea typeface="Calibri"/>
                <a:cs typeface="Segoe UI"/>
              </a:rPr>
              <a:t>2.Explain in brief classification of Lewis acids and bases</a:t>
            </a:r>
            <a:r>
              <a:rPr lang="en-US" sz="1400" dirty="0" smtClean="0">
                <a:ea typeface="Calibri"/>
                <a:cs typeface="Segoe UI"/>
              </a:rPr>
              <a:t>.</a:t>
            </a:r>
            <a:r>
              <a:rPr lang="en-US" sz="1400" dirty="0">
                <a:ea typeface="Calibri"/>
                <a:cs typeface="Segoe UI"/>
              </a:rPr>
              <a:t> </a:t>
            </a:r>
            <a:endParaRPr lang="en-US" sz="1400" dirty="0"/>
          </a:p>
          <a:p>
            <a:pPr>
              <a:lnSpc>
                <a:spcPct val="115000"/>
              </a:lnSpc>
              <a:tabLst>
                <a:tab pos="457200" algn="l"/>
              </a:tabLst>
            </a:pPr>
            <a:r>
              <a:rPr lang="en-US" sz="1400" dirty="0">
                <a:ea typeface="Calibri"/>
                <a:cs typeface="Segoe UI"/>
              </a:rPr>
              <a:t>3What are </a:t>
            </a:r>
            <a:r>
              <a:rPr lang="en-US" sz="1400" dirty="0" err="1">
                <a:ea typeface="Calibri"/>
                <a:cs typeface="Segoe UI"/>
              </a:rPr>
              <a:t>limita.tions</a:t>
            </a:r>
            <a:r>
              <a:rPr lang="en-US" sz="1400" dirty="0">
                <a:ea typeface="Calibri"/>
                <a:cs typeface="Segoe UI"/>
              </a:rPr>
              <a:t> of Arrhenius concept of acids and bases?</a:t>
            </a:r>
            <a:endParaRPr lang="en-US" sz="1400" dirty="0"/>
          </a:p>
          <a:p>
            <a:pPr>
              <a:lnSpc>
                <a:spcPct val="115000"/>
              </a:lnSpc>
              <a:tabLst>
                <a:tab pos="457200" algn="l"/>
              </a:tabLst>
            </a:pPr>
            <a:r>
              <a:rPr lang="en-US" sz="1400" dirty="0">
                <a:ea typeface="Calibri"/>
                <a:cs typeface="Segoe UI"/>
              </a:rPr>
              <a:t>4.Explain in brief atmospheric nature of water on the basis of </a:t>
            </a:r>
            <a:r>
              <a:rPr lang="en-US" sz="1400" dirty="0" err="1">
                <a:ea typeface="Calibri"/>
                <a:cs typeface="Segoe UI"/>
              </a:rPr>
              <a:t>Bronsted</a:t>
            </a:r>
            <a:r>
              <a:rPr lang="en-US" sz="1400" dirty="0">
                <a:ea typeface="Calibri"/>
                <a:cs typeface="Segoe UI"/>
              </a:rPr>
              <a:t>-Lowry concept.</a:t>
            </a:r>
            <a:endParaRPr lang="en-US" sz="1400" dirty="0">
              <a:effectLst/>
            </a:endParaRPr>
          </a:p>
        </p:txBody>
      </p:sp>
      <p:sp>
        <p:nvSpPr>
          <p:cNvPr id="5" name="Rectangle 4"/>
          <p:cNvSpPr/>
          <p:nvPr/>
        </p:nvSpPr>
        <p:spPr>
          <a:xfrm>
            <a:off x="4419600" y="2293161"/>
            <a:ext cx="4572000" cy="4564839"/>
          </a:xfrm>
          <a:prstGeom prst="rect">
            <a:avLst/>
          </a:prstGeom>
        </p:spPr>
        <p:txBody>
          <a:bodyPr>
            <a:spAutoFit/>
          </a:bodyPr>
          <a:lstStyle/>
          <a:p>
            <a:pPr algn="just">
              <a:lnSpc>
                <a:spcPts val="1300"/>
              </a:lnSpc>
              <a:tabLst>
                <a:tab pos="342900" algn="l"/>
                <a:tab pos="622300" algn="l"/>
                <a:tab pos="914400" algn="l"/>
                <a:tab pos="1714500" algn="r"/>
                <a:tab pos="1828800" algn="l"/>
                <a:tab pos="1993900" algn="l"/>
                <a:tab pos="4114800" algn="r"/>
                <a:tab pos="240030" algn="l"/>
                <a:tab pos="514350" algn="l"/>
                <a:tab pos="1683385" algn="r"/>
                <a:tab pos="1731645" algn="l"/>
                <a:tab pos="1885950" algn="l"/>
                <a:tab pos="4114800" algn="r"/>
              </a:tabLst>
            </a:pPr>
            <a:r>
              <a:rPr lang="en-US" sz="1400" dirty="0">
                <a:solidFill>
                  <a:srgbClr val="000000"/>
                </a:solidFill>
                <a:latin typeface="Segoe UI"/>
                <a:ea typeface="Calibri"/>
                <a:cs typeface="Segoe UI"/>
              </a:rPr>
              <a:t>5. What are the limitations of </a:t>
            </a:r>
            <a:r>
              <a:rPr lang="en-US" sz="1400" dirty="0" err="1">
                <a:solidFill>
                  <a:srgbClr val="000000"/>
                </a:solidFill>
                <a:latin typeface="Segoe UI"/>
                <a:ea typeface="Calibri"/>
                <a:cs typeface="Segoe UI"/>
              </a:rPr>
              <a:t>Bronsted</a:t>
            </a:r>
            <a:r>
              <a:rPr lang="en-US" sz="1400" dirty="0">
                <a:solidFill>
                  <a:srgbClr val="000000"/>
                </a:solidFill>
                <a:latin typeface="Segoe UI"/>
                <a:ea typeface="Calibri"/>
                <a:cs typeface="Segoe UI"/>
              </a:rPr>
              <a:t>-Lowry or Arrhenius or Lewis or     Lux flood concept of acids and bases</a:t>
            </a:r>
            <a:endParaRPr lang="en-US" sz="1400" dirty="0">
              <a:solidFill>
                <a:srgbClr val="000000"/>
              </a:solidFill>
              <a:latin typeface="Segoe UI"/>
              <a:ea typeface="Times New Roman"/>
              <a:cs typeface="Times New Roman"/>
            </a:endParaRPr>
          </a:p>
          <a:p>
            <a:pPr>
              <a:tabLst>
                <a:tab pos="457200" algn="l"/>
              </a:tabLst>
            </a:pPr>
            <a:r>
              <a:rPr lang="en-US" sz="1400" dirty="0">
                <a:ea typeface="Calibri"/>
                <a:cs typeface="Segoe UI"/>
              </a:rPr>
              <a:t>6. Arrhenius concept of acid and bases.</a:t>
            </a:r>
            <a:endParaRPr lang="en-US" sz="1400" dirty="0"/>
          </a:p>
          <a:p>
            <a:pPr>
              <a:lnSpc>
                <a:spcPct val="115000"/>
              </a:lnSpc>
              <a:tabLst>
                <a:tab pos="457200" algn="l"/>
              </a:tabLst>
            </a:pPr>
            <a:r>
              <a:rPr lang="en-US" sz="1400" dirty="0">
                <a:ea typeface="Calibri"/>
                <a:cs typeface="Segoe UI"/>
              </a:rPr>
              <a:t>7 .Lewis concept of acids and bases.</a:t>
            </a:r>
            <a:endParaRPr lang="en-US" sz="1400" dirty="0"/>
          </a:p>
          <a:p>
            <a:pPr>
              <a:lnSpc>
                <a:spcPct val="115000"/>
              </a:lnSpc>
              <a:tabLst>
                <a:tab pos="457200" algn="l"/>
              </a:tabLst>
            </a:pPr>
            <a:r>
              <a:rPr lang="en-US" sz="1400" dirty="0">
                <a:ea typeface="Calibri"/>
                <a:cs typeface="Segoe UI"/>
              </a:rPr>
              <a:t>8. </a:t>
            </a:r>
            <a:r>
              <a:rPr lang="en-US" sz="1400" dirty="0" err="1">
                <a:ea typeface="Calibri"/>
                <a:cs typeface="Segoe UI"/>
              </a:rPr>
              <a:t>Bronsted</a:t>
            </a:r>
            <a:r>
              <a:rPr lang="en-US" sz="1400" dirty="0">
                <a:ea typeface="Calibri"/>
                <a:cs typeface="Segoe UI"/>
              </a:rPr>
              <a:t>-Lowry concept of acids and bases.</a:t>
            </a:r>
            <a:endParaRPr lang="en-US" sz="1400" dirty="0"/>
          </a:p>
          <a:p>
            <a:pPr>
              <a:lnSpc>
                <a:spcPct val="115000"/>
              </a:lnSpc>
              <a:spcAft>
                <a:spcPts val="1000"/>
              </a:spcAft>
              <a:tabLst>
                <a:tab pos="457200" algn="l"/>
              </a:tabLst>
            </a:pPr>
            <a:r>
              <a:rPr lang="en-US" sz="1400" dirty="0">
                <a:ea typeface="Calibri"/>
                <a:cs typeface="Segoe UI"/>
              </a:rPr>
              <a:t>9 .Lux Flood concept of acid and bases.</a:t>
            </a:r>
            <a:endParaRPr lang="en-US" sz="1400" dirty="0"/>
          </a:p>
          <a:p>
            <a:pPr algn="just">
              <a:lnSpc>
                <a:spcPts val="1400"/>
              </a:lnSpc>
              <a:tabLst>
                <a:tab pos="342900" algn="l"/>
                <a:tab pos="622300" algn="l"/>
                <a:tab pos="914400" algn="l"/>
                <a:tab pos="1714500" algn="r"/>
                <a:tab pos="1828800" algn="l"/>
                <a:tab pos="1993900" algn="l"/>
                <a:tab pos="4114800" algn="r"/>
                <a:tab pos="240030" algn="l"/>
                <a:tab pos="514350" algn="l"/>
                <a:tab pos="1683385" algn="r"/>
                <a:tab pos="1731645" algn="l"/>
                <a:tab pos="1885950" algn="l"/>
                <a:tab pos="4114800" algn="r"/>
              </a:tabLst>
            </a:pPr>
            <a:r>
              <a:rPr lang="en-US" sz="1400" dirty="0">
                <a:solidFill>
                  <a:srgbClr val="000000"/>
                </a:solidFill>
                <a:latin typeface="Segoe UI Symbol"/>
                <a:ea typeface="Times New Roman"/>
                <a:cs typeface="Segoe UI"/>
              </a:rPr>
              <a:t>10. What is a “solvated electron”? Comment.</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 11..Explain liquid ammonia as non-aqueous solvents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12. 	Explain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as non-aqueous solvents.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13. Distinguish between acid-base reactions for water and ammonia as solvents.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14. 	Distinguish between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and ammonia as        non-aqueous solvents.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15. 	Write short note on </a:t>
            </a:r>
            <a:r>
              <a:rPr lang="en-US" sz="1400" dirty="0" err="1">
                <a:solidFill>
                  <a:srgbClr val="000000"/>
                </a:solidFill>
                <a:latin typeface="Segoe UI Symbol"/>
                <a:ea typeface="Times New Roman"/>
                <a:cs typeface="Segoe UI"/>
              </a:rPr>
              <a:t>levelling</a:t>
            </a:r>
            <a:r>
              <a:rPr lang="en-US" sz="1400" dirty="0">
                <a:solidFill>
                  <a:srgbClr val="000000"/>
                </a:solidFill>
                <a:latin typeface="Segoe UI Symbol"/>
                <a:ea typeface="Times New Roman"/>
                <a:cs typeface="Segoe UI"/>
              </a:rPr>
              <a:t> effect in liquid ammonia.</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16. 	Give acid-base reactions in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liquid ammonia.</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17. 	Give the auto-ionization reactions in liquid ammonia.</a:t>
            </a:r>
            <a:endParaRPr lang="en-US" sz="1400" dirty="0">
              <a:solidFill>
                <a:srgbClr val="000000"/>
              </a:solidFill>
              <a:latin typeface="Segoe UI"/>
              <a:ea typeface="Times New Roman"/>
              <a:cs typeface="Times New Roman"/>
            </a:endParaRPr>
          </a:p>
          <a:p>
            <a:pPr algn="just">
              <a:lnSpc>
                <a:spcPts val="1300"/>
              </a:lnSpc>
              <a:spcBef>
                <a:spcPts val="200"/>
              </a:spcBef>
              <a:spcAft>
                <a:spcPts val="100"/>
              </a:spcAft>
              <a:tabLst>
                <a:tab pos="342900" algn="l"/>
                <a:tab pos="622300" algn="l"/>
                <a:tab pos="914400" algn="l"/>
                <a:tab pos="1714500" algn="r"/>
                <a:tab pos="1828800" algn="l"/>
                <a:tab pos="1993900" algn="l"/>
                <a:tab pos="4114800" algn="r"/>
              </a:tabLst>
            </a:pPr>
            <a:r>
              <a:rPr lang="en-US" sz="1400" dirty="0">
                <a:solidFill>
                  <a:srgbClr val="000000"/>
                </a:solidFill>
                <a:latin typeface="Segoe UI Symbol"/>
                <a:ea typeface="Times New Roman"/>
                <a:cs typeface="Segoe UI"/>
              </a:rPr>
              <a:t>18. 	Give short precise note on </a:t>
            </a:r>
            <a:r>
              <a:rPr lang="en-US" sz="1400" dirty="0" err="1">
                <a:solidFill>
                  <a:srgbClr val="000000"/>
                </a:solidFill>
                <a:latin typeface="Segoe UI Symbol"/>
                <a:ea typeface="Times New Roman"/>
                <a:cs typeface="Segoe UI"/>
              </a:rPr>
              <a:t>protic</a:t>
            </a:r>
            <a:r>
              <a:rPr lang="en-US" sz="1400" dirty="0">
                <a:solidFill>
                  <a:srgbClr val="000000"/>
                </a:solidFill>
                <a:latin typeface="Segoe UI Symbol"/>
                <a:ea typeface="Times New Roman"/>
                <a:cs typeface="Segoe UI"/>
              </a:rPr>
              <a:t>-aprotic solvents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256501637"/>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4572000" cy="3439403"/>
          </a:xfrm>
          <a:prstGeom prst="rect">
            <a:avLst/>
          </a:prstGeom>
        </p:spPr>
        <p:txBody>
          <a:bodyPr>
            <a:spAutoFit/>
          </a:bodyPr>
          <a:lstStyle/>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19. Explain in brief amphoteric nature of water according to </a:t>
            </a:r>
            <a:r>
              <a:rPr lang="en-US" sz="1400" dirty="0" err="1">
                <a:solidFill>
                  <a:srgbClr val="000000"/>
                </a:solidFill>
                <a:latin typeface="Segoe UI"/>
                <a:ea typeface="Times New Roman"/>
                <a:cs typeface="Segoe UI"/>
              </a:rPr>
              <a:t>Bronsted-Lowwry</a:t>
            </a:r>
            <a:r>
              <a:rPr lang="en-US" sz="1400" dirty="0">
                <a:solidFill>
                  <a:srgbClr val="000000"/>
                </a:solidFill>
                <a:latin typeface="Segoe UI"/>
                <a:ea typeface="Times New Roman"/>
                <a:cs typeface="Segoe UI"/>
              </a:rPr>
              <a:t> theory</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20.Explain in brief acid-base reactions in liquid SO</a:t>
            </a:r>
            <a:r>
              <a:rPr lang="en-US" sz="1400" baseline="-25000" dirty="0">
                <a:solidFill>
                  <a:srgbClr val="000000"/>
                </a:solidFill>
                <a:latin typeface="Segoe UI"/>
                <a:ea typeface="Times New Roman"/>
                <a:cs typeface="Segoe UI"/>
              </a:rPr>
              <a:t>2</a:t>
            </a:r>
            <a:r>
              <a:rPr lang="en-US" sz="1400" dirty="0">
                <a:solidFill>
                  <a:srgbClr val="000000"/>
                </a:solidFill>
                <a:latin typeface="Segoe UI"/>
                <a:ea typeface="Times New Roman"/>
                <a:cs typeface="Segoe UI"/>
              </a:rPr>
              <a:t> </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21. Give auto-ionization reaction in liquid ammonia </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22. Explain the leveling effect in liquid ammonia </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23. Write a short note on Person’s principle</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24. Distinguish between hard acids and soft acids </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25. Distinguish between hard basis and soft basis</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27. Give limitations of </a:t>
            </a:r>
            <a:r>
              <a:rPr lang="en-US" sz="1400" dirty="0" err="1">
                <a:solidFill>
                  <a:srgbClr val="000000"/>
                </a:solidFill>
                <a:latin typeface="Segoe UI"/>
                <a:ea typeface="Times New Roman"/>
                <a:cs typeface="Segoe UI"/>
              </a:rPr>
              <a:t>Pearsons’s</a:t>
            </a:r>
            <a:r>
              <a:rPr lang="en-US" sz="1400" dirty="0">
                <a:solidFill>
                  <a:srgbClr val="000000"/>
                </a:solidFill>
                <a:latin typeface="Segoe UI"/>
                <a:ea typeface="Times New Roman"/>
                <a:cs typeface="Segoe UI"/>
              </a:rPr>
              <a:t> principles</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28. Give an account of acid-base strength and hardness-softness </a:t>
            </a:r>
            <a:endParaRPr lang="en-US" sz="1400" dirty="0">
              <a:solidFill>
                <a:srgbClr val="000000"/>
              </a:solidFill>
              <a:latin typeface="Segoe UI"/>
              <a:ea typeface="Times New Roman"/>
              <a:cs typeface="Times New Roman"/>
            </a:endParaRPr>
          </a:p>
          <a:p>
            <a:pPr algn="just">
              <a:lnSpc>
                <a:spcPts val="1300"/>
              </a:lnSpc>
              <a:spcBef>
                <a:spcPts val="200"/>
              </a:spcBef>
              <a:spcAft>
                <a:spcPts val="100"/>
              </a:spcAft>
              <a:tabLst>
                <a:tab pos="342900" algn="l"/>
                <a:tab pos="622300" algn="l"/>
                <a:tab pos="914400" algn="l"/>
                <a:tab pos="1714500" algn="r"/>
                <a:tab pos="1828800" algn="l"/>
                <a:tab pos="1993900" algn="l"/>
                <a:tab pos="4114800" algn="r"/>
              </a:tabLst>
            </a:pPr>
            <a:r>
              <a:rPr lang="en-US" sz="1400" dirty="0">
                <a:solidFill>
                  <a:srgbClr val="000000"/>
                </a:solidFill>
                <a:latin typeface="Segoe UI Symbol"/>
                <a:ea typeface="Times New Roman"/>
                <a:cs typeface="Segoe UI"/>
              </a:rPr>
              <a:t>29</a:t>
            </a:r>
            <a:r>
              <a:rPr lang="en-US" sz="1400" dirty="0">
                <a:solidFill>
                  <a:srgbClr val="000000"/>
                </a:solidFill>
                <a:latin typeface="Segoe UI"/>
                <a:ea typeface="Times New Roman"/>
                <a:cs typeface="Segoe UI"/>
              </a:rPr>
              <a:t>. Explain the conjugate acid-base pair formation according to </a:t>
            </a:r>
            <a:r>
              <a:rPr lang="en-US" sz="1400" dirty="0" err="1">
                <a:solidFill>
                  <a:srgbClr val="000000"/>
                </a:solidFill>
                <a:latin typeface="Segoe UI"/>
                <a:ea typeface="Times New Roman"/>
                <a:cs typeface="Segoe UI"/>
              </a:rPr>
              <a:t>Bronsted-Lowwry</a:t>
            </a:r>
            <a:r>
              <a:rPr lang="en-US" sz="1400" dirty="0">
                <a:solidFill>
                  <a:srgbClr val="000000"/>
                </a:solidFill>
                <a:latin typeface="Segoe UI"/>
                <a:ea typeface="Times New Roman"/>
                <a:cs typeface="Segoe UI"/>
              </a:rPr>
              <a:t> theory</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0" y="3439403"/>
            <a:ext cx="4572000" cy="3129062"/>
          </a:xfrm>
          <a:prstGeom prst="rect">
            <a:avLst/>
          </a:prstGeom>
        </p:spPr>
        <p:txBody>
          <a:bodyPr>
            <a:spAutoFit/>
          </a:bodyPr>
          <a:lstStyle/>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5486400" algn="r"/>
              </a:tabLst>
            </a:pPr>
            <a:r>
              <a:rPr lang="en-IN" sz="1400" b="1" dirty="0">
                <a:solidFill>
                  <a:srgbClr val="000000"/>
                </a:solidFill>
                <a:latin typeface="Segoe UI Symbol"/>
                <a:ea typeface="Times New Roman"/>
                <a:cs typeface="Segoe UI"/>
              </a:rPr>
              <a:t>Q</a:t>
            </a:r>
            <a:r>
              <a:rPr lang="en-IN" sz="1200" b="1" dirty="0">
                <a:solidFill>
                  <a:srgbClr val="000000"/>
                </a:solidFill>
                <a:latin typeface="Segoe UI Symbol"/>
                <a:ea typeface="Times New Roman"/>
                <a:cs typeface="Segoe UI"/>
              </a:rPr>
              <a:t>. 3 Long </a:t>
            </a:r>
            <a:r>
              <a:rPr lang="en-IN" sz="1200" b="1" cap="all" dirty="0">
                <a:solidFill>
                  <a:srgbClr val="000000"/>
                </a:solidFill>
                <a:latin typeface="Segoe UI Symbol"/>
                <a:ea typeface="Times New Roman"/>
                <a:cs typeface="Segoe UI"/>
              </a:rPr>
              <a:t>a</a:t>
            </a:r>
            <a:r>
              <a:rPr lang="en-IN" sz="1200" b="1" dirty="0">
                <a:solidFill>
                  <a:srgbClr val="000000"/>
                </a:solidFill>
                <a:latin typeface="Segoe UI Symbol"/>
                <a:ea typeface="Times New Roman"/>
                <a:cs typeface="Segoe UI"/>
              </a:rPr>
              <a:t>nswer </a:t>
            </a:r>
            <a:r>
              <a:rPr lang="en-IN" sz="1200" b="1" cap="all" dirty="0">
                <a:solidFill>
                  <a:srgbClr val="000000"/>
                </a:solidFill>
                <a:latin typeface="Segoe UI Symbol"/>
                <a:ea typeface="Times New Roman"/>
                <a:cs typeface="Segoe UI"/>
              </a:rPr>
              <a:t>t</a:t>
            </a:r>
            <a:r>
              <a:rPr lang="en-IN" sz="1200" b="1" dirty="0">
                <a:solidFill>
                  <a:srgbClr val="000000"/>
                </a:solidFill>
                <a:latin typeface="Segoe UI Symbol"/>
                <a:ea typeface="Times New Roman"/>
                <a:cs typeface="Segoe UI"/>
              </a:rPr>
              <a:t>ype </a:t>
            </a:r>
            <a:r>
              <a:rPr lang="en-IN" sz="1200" b="1" cap="all" dirty="0">
                <a:solidFill>
                  <a:srgbClr val="000000"/>
                </a:solidFill>
                <a:latin typeface="Segoe UI Symbol"/>
                <a:ea typeface="Times New Roman"/>
                <a:cs typeface="Segoe UI"/>
              </a:rPr>
              <a:t>q</a:t>
            </a:r>
            <a:r>
              <a:rPr lang="en-IN" sz="1200" b="1" dirty="0">
                <a:solidFill>
                  <a:srgbClr val="000000"/>
                </a:solidFill>
                <a:latin typeface="Segoe UI Symbol"/>
                <a:ea typeface="Times New Roman"/>
                <a:cs typeface="Segoe UI"/>
              </a:rPr>
              <a:t>uestions  : </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1. 	Give a brief account of classification of acids as hard and soft.</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2. 	Give an account of acid-base strength and hardness-softness.</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3. 	How do you classify bases as hard and soft according to Pearson’s rule?</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4. 	Write precisely on classification of acids and bases as hard and soft.</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5. 	Comment on HSAB concept with suitable examples.</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6. 	What do you know about acid-base strength and hardness-softness?</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7. 	Write a critical note on applications and limitations of HSAB principle.</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8. 	What do you mean by hard and soft acids and bases? Give their characteristics and classification.</a:t>
            </a:r>
            <a:endParaRPr lang="en-US" sz="1200" dirty="0">
              <a:solidFill>
                <a:srgbClr val="000000"/>
              </a:solidFill>
              <a:latin typeface="Segoe UI"/>
              <a:ea typeface="Times New Roman"/>
              <a:cs typeface="Times New Roman"/>
            </a:endParaRPr>
          </a:p>
          <a:p>
            <a:pPr marL="228600" marR="0" indent="-228600" algn="just">
              <a:lnSpc>
                <a:spcPts val="1300"/>
              </a:lnSpc>
              <a:spcBef>
                <a:spcPts val="0"/>
              </a:spcBef>
              <a:spcAft>
                <a:spcPts val="0"/>
              </a:spcAft>
              <a:tabLst>
                <a:tab pos="342900" algn="l"/>
                <a:tab pos="622300" algn="l"/>
                <a:tab pos="914400" algn="l"/>
                <a:tab pos="1714500" algn="r"/>
                <a:tab pos="1828800" algn="l"/>
                <a:tab pos="1993900" algn="l"/>
                <a:tab pos="4114800" algn="r"/>
                <a:tab pos="228600" algn="l"/>
                <a:tab pos="457200" algn="l"/>
                <a:tab pos="2057400" algn="r"/>
                <a:tab pos="2171700" algn="l"/>
                <a:tab pos="4114800" algn="r"/>
              </a:tabLst>
            </a:pPr>
            <a:r>
              <a:rPr lang="en-IN" sz="1200" dirty="0">
                <a:solidFill>
                  <a:srgbClr val="000000"/>
                </a:solidFill>
                <a:latin typeface="Segoe UI Symbol"/>
                <a:ea typeface="Times New Roman"/>
                <a:cs typeface="Segoe UI"/>
              </a:rPr>
              <a:t>9. 	Discuss theoretical bases of hardness and softness. How are they related to acid-base strength and electronegativity?</a:t>
            </a:r>
            <a:endParaRPr lang="en-US" sz="1200" dirty="0">
              <a:solidFill>
                <a:srgbClr val="000000"/>
              </a:solidFill>
              <a:latin typeface="Segoe UI"/>
              <a:ea typeface="Times New Roman"/>
              <a:cs typeface="Times New Roman"/>
            </a:endParaRPr>
          </a:p>
          <a:p>
            <a:r>
              <a:rPr lang="en-IN" sz="1200" dirty="0">
                <a:solidFill>
                  <a:srgbClr val="000000"/>
                </a:solidFill>
                <a:latin typeface="Segoe UI Symbol"/>
                <a:ea typeface="Times New Roman"/>
                <a:cs typeface="Segoe UI"/>
              </a:rPr>
              <a:t>10. </a:t>
            </a:r>
            <a:r>
              <a:rPr lang="en-IN" sz="1200" dirty="0" smtClean="0">
                <a:solidFill>
                  <a:srgbClr val="000000"/>
                </a:solidFill>
                <a:latin typeface="Segoe UI Symbol"/>
                <a:ea typeface="Times New Roman"/>
                <a:cs typeface="Segoe UI"/>
              </a:rPr>
              <a:t>According </a:t>
            </a:r>
            <a:r>
              <a:rPr lang="en-IN" sz="1200" dirty="0">
                <a:solidFill>
                  <a:srgbClr val="000000"/>
                </a:solidFill>
                <a:latin typeface="Segoe UI Symbol"/>
                <a:ea typeface="Times New Roman"/>
                <a:cs typeface="Segoe UI"/>
              </a:rPr>
              <a:t>to Pearson’s rule, distinguish between (a) Hard acid and soft acid, (b) Hard base and soft base</a:t>
            </a:r>
            <a:endParaRPr lang="en-US" sz="1200" dirty="0"/>
          </a:p>
        </p:txBody>
      </p:sp>
      <p:sp>
        <p:nvSpPr>
          <p:cNvPr id="4" name="Rectangle 3"/>
          <p:cNvSpPr/>
          <p:nvPr/>
        </p:nvSpPr>
        <p:spPr>
          <a:xfrm>
            <a:off x="4582886" y="13297"/>
            <a:ext cx="4572000" cy="6572568"/>
          </a:xfrm>
          <a:prstGeom prst="rect">
            <a:avLst/>
          </a:prstGeom>
        </p:spPr>
        <p:txBody>
          <a:bodyPr>
            <a:spAutoFit/>
          </a:bodyPr>
          <a:lstStyle/>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12.</a:t>
            </a:r>
            <a:r>
              <a:rPr lang="en-US" dirty="0">
                <a:solidFill>
                  <a:srgbClr val="000000"/>
                </a:solidFill>
                <a:latin typeface="Segoe UI Symbol"/>
                <a:ea typeface="Times New Roman"/>
                <a:cs typeface="Segoe UI"/>
              </a:rPr>
              <a:t> 	</a:t>
            </a:r>
            <a:r>
              <a:rPr lang="en-US" sz="1400" dirty="0">
                <a:solidFill>
                  <a:srgbClr val="000000"/>
                </a:solidFill>
                <a:latin typeface="Segoe UI Symbol"/>
                <a:ea typeface="Times New Roman"/>
                <a:cs typeface="Segoe UI"/>
              </a:rPr>
              <a:t>Explain: “CH</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COOH is a strong acid in liquid NH. Give the acid-base reactions with reference to liquid NH</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as a solvent.</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13. 	Discuss the classification of solvents with suitable examples. Explain solutions of metals in liquid ammonia are better reducing agents.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14. 	Give the physical properties and acid-base reactions in liquid NH</a:t>
            </a:r>
            <a:r>
              <a:rPr lang="en-US" sz="1400" baseline="-25000" dirty="0">
                <a:solidFill>
                  <a:srgbClr val="000000"/>
                </a:solidFill>
                <a:latin typeface="Segoe UI Symbol"/>
                <a:ea typeface="Times New Roman"/>
                <a:cs typeface="Segoe UI"/>
              </a:rPr>
              <a:t>3 </a:t>
            </a:r>
            <a:r>
              <a:rPr lang="en-US" sz="1400" dirty="0">
                <a:solidFill>
                  <a:srgbClr val="000000"/>
                </a:solidFill>
                <a:latin typeface="Segoe UI Symbol"/>
                <a:ea typeface="Times New Roman"/>
                <a:cs typeface="Segoe UI"/>
              </a:rPr>
              <a:t>as non-aqueous solvents </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15. 	Give the physical properties and acid-base reactions in liquid SO</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as non-aqueous solvents.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16. 	Explain types of solvents with suitable example.</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17. 	Define the terms acid and base w.r.t. liquid ammonia and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as solvents, give suitable examples.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18. 	Why water is called as universal solvent? Give </a:t>
            </a:r>
            <a:r>
              <a:rPr lang="en-US" sz="1400" dirty="0" err="1">
                <a:solidFill>
                  <a:srgbClr val="000000"/>
                </a:solidFill>
                <a:latin typeface="Segoe UI Symbol"/>
                <a:ea typeface="Times New Roman"/>
                <a:cs typeface="Segoe UI"/>
              </a:rPr>
              <a:t>protic</a:t>
            </a:r>
            <a:r>
              <a:rPr lang="en-US" sz="1400" dirty="0">
                <a:solidFill>
                  <a:srgbClr val="000000"/>
                </a:solidFill>
                <a:latin typeface="Segoe UI Symbol"/>
                <a:ea typeface="Times New Roman"/>
                <a:cs typeface="Segoe UI"/>
              </a:rPr>
              <a:t> and aprotic solvents.</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19.	With reference to liquid </a:t>
            </a:r>
            <a:r>
              <a:rPr lang="en-US" sz="1400" dirty="0" err="1">
                <a:solidFill>
                  <a:srgbClr val="000000"/>
                </a:solidFill>
                <a:latin typeface="Segoe UI Symbol"/>
                <a:ea typeface="Times New Roman"/>
                <a:cs typeface="Segoe UI"/>
              </a:rPr>
              <a:t>sulphur</a:t>
            </a:r>
            <a:r>
              <a:rPr lang="en-US" sz="1400" dirty="0">
                <a:solidFill>
                  <a:srgbClr val="000000"/>
                </a:solidFill>
                <a:latin typeface="Segoe UI Symbol"/>
                <a:ea typeface="Times New Roman"/>
                <a:cs typeface="Segoe UI"/>
              </a:rPr>
              <a:t> dioxide as a solvent, classify the following as acids, bases or salts:</a:t>
            </a:r>
            <a:endParaRPr lang="en-US" sz="1400" dirty="0">
              <a:solidFill>
                <a:srgbClr val="000000"/>
              </a:solidFill>
              <a:latin typeface="Segoe UI"/>
              <a:ea typeface="Times New Roman"/>
              <a:cs typeface="Times New Roman"/>
            </a:endParaRPr>
          </a:p>
          <a:p>
            <a:pPr algn="ctr">
              <a:lnSpc>
                <a:spcPts val="1400"/>
              </a:lnSpc>
              <a:spcBef>
                <a:spcPts val="200"/>
              </a:spcBef>
              <a:tabLst>
                <a:tab pos="342900" algn="l"/>
                <a:tab pos="622300" algn="l"/>
                <a:tab pos="914400" algn="l"/>
                <a:tab pos="1714500" algn="r"/>
                <a:tab pos="1828800" algn="l"/>
                <a:tab pos="1993900" algn="l"/>
                <a:tab pos="4114800" algn="r"/>
                <a:tab pos="240030" algn="l"/>
                <a:tab pos="514350" algn="l"/>
                <a:tab pos="4114800" algn="r"/>
              </a:tabLst>
            </a:pPr>
            <a:r>
              <a:rPr lang="en-US" sz="1400" dirty="0" err="1">
                <a:solidFill>
                  <a:srgbClr val="000000"/>
                </a:solidFill>
                <a:latin typeface="Segoe UI Symbol"/>
                <a:ea typeface="Times New Roman"/>
                <a:cs typeface="Segoe UI"/>
              </a:rPr>
              <a:t>KBr</a:t>
            </a:r>
            <a:r>
              <a:rPr lang="en-US" sz="1400" dirty="0">
                <a:solidFill>
                  <a:srgbClr val="000000"/>
                </a:solidFill>
                <a:latin typeface="Segoe UI Symbol"/>
                <a:ea typeface="Times New Roman"/>
                <a:cs typeface="Segoe UI"/>
              </a:rPr>
              <a:t>, Cs</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SO</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SO, (SCN)</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SO</a:t>
            </a:r>
            <a:r>
              <a:rPr lang="en-US" sz="1400" baseline="30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K</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[Zn(SO</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a:t>
            </a:r>
            <a:r>
              <a:rPr lang="en-US" sz="1400" baseline="-25000" dirty="0">
                <a:solidFill>
                  <a:srgbClr val="000000"/>
                </a:solidFill>
                <a:latin typeface="Segoe UI Symbol"/>
                <a:ea typeface="Times New Roman"/>
                <a:cs typeface="Segoe UI"/>
              </a:rPr>
              <a:t>2</a:t>
            </a:r>
            <a:r>
              <a:rPr lang="en-US" sz="1400" dirty="0">
                <a:solidFill>
                  <a:srgbClr val="000000"/>
                </a:solidFill>
                <a:latin typeface="Segoe UI Symbol"/>
                <a:ea typeface="Times New Roman"/>
                <a:cs typeface="Segoe UI"/>
              </a:rPr>
              <a:t>], SO</a:t>
            </a:r>
            <a:endParaRPr lang="en-US" sz="1400" dirty="0">
              <a:solidFill>
                <a:srgbClr val="000000"/>
              </a:solidFill>
              <a:latin typeface="Segoe UI"/>
              <a:ea typeface="Times New Roman"/>
              <a:cs typeface="Times New Roman"/>
            </a:endParaRPr>
          </a:p>
          <a:p>
            <a:pPr marL="457200" marR="0" indent="-457200" algn="just">
              <a:lnSpc>
                <a:spcPts val="1400"/>
              </a:lnSpc>
              <a:spcBef>
                <a:spcPts val="200"/>
              </a:spcBef>
              <a:spcAft>
                <a:spcPts val="0"/>
              </a:spcAft>
              <a:tabLst>
                <a:tab pos="342900" algn="l"/>
                <a:tab pos="622300" algn="l"/>
                <a:tab pos="914400" algn="l"/>
                <a:tab pos="1714500" algn="r"/>
                <a:tab pos="1828800" algn="l"/>
                <a:tab pos="1993900" algn="l"/>
                <a:tab pos="4114800" algn="r"/>
                <a:tab pos="240030" algn="l"/>
                <a:tab pos="514350" algn="l"/>
                <a:tab pos="4114800" algn="r"/>
              </a:tabLst>
            </a:pPr>
            <a:r>
              <a:rPr lang="en-US" sz="1400" dirty="0">
                <a:solidFill>
                  <a:srgbClr val="000000"/>
                </a:solidFill>
                <a:latin typeface="Segoe UI Symbol"/>
                <a:ea typeface="Times New Roman"/>
                <a:cs typeface="Segoe UI"/>
              </a:rPr>
              <a:t>20. 	Explain with suitable acid-base definition, and as appropriate illustration, wherever possible for:</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765175" algn="l"/>
                <a:tab pos="4114800" algn="r"/>
              </a:tabLst>
            </a:pPr>
            <a:r>
              <a:rPr lang="en-US" sz="1400" dirty="0">
                <a:solidFill>
                  <a:srgbClr val="000000"/>
                </a:solidFill>
                <a:latin typeface="Segoe UI Symbol"/>
                <a:ea typeface="Times New Roman"/>
                <a:cs typeface="Segoe UI"/>
              </a:rPr>
              <a:t>	(i)	Ammonia is a “</a:t>
            </a:r>
            <a:r>
              <a:rPr lang="en-US" sz="1400" dirty="0" err="1">
                <a:solidFill>
                  <a:srgbClr val="000000"/>
                </a:solidFill>
                <a:latin typeface="Segoe UI Symbol"/>
                <a:ea typeface="Times New Roman"/>
                <a:cs typeface="Segoe UI"/>
              </a:rPr>
              <a:t>waterlike</a:t>
            </a:r>
            <a:r>
              <a:rPr lang="en-US" sz="1400" dirty="0">
                <a:solidFill>
                  <a:srgbClr val="000000"/>
                </a:solidFill>
                <a:latin typeface="Segoe UI Symbol"/>
                <a:ea typeface="Times New Roman"/>
                <a:cs typeface="Segoe UI"/>
              </a:rPr>
              <a:t>” solvent.</a:t>
            </a:r>
            <a:endParaRPr lang="en-US" sz="1400" dirty="0">
              <a:solidFill>
                <a:srgbClr val="000000"/>
              </a:solidFill>
              <a:latin typeface="Segoe UI"/>
              <a:ea typeface="Times New Roman"/>
              <a:cs typeface="Times New Roman"/>
            </a:endParaRPr>
          </a:p>
          <a:p>
            <a:pPr marL="514350" marR="0" indent="-514350" algn="just">
              <a:lnSpc>
                <a:spcPts val="1400"/>
              </a:lnSpc>
              <a:spcBef>
                <a:spcPts val="200"/>
              </a:spcBef>
              <a:spcAft>
                <a:spcPts val="0"/>
              </a:spcAft>
              <a:tabLst>
                <a:tab pos="342900" algn="l"/>
                <a:tab pos="622300" algn="l"/>
                <a:tab pos="914400" algn="l"/>
                <a:tab pos="1714500" algn="r"/>
                <a:tab pos="1828800" algn="l"/>
                <a:tab pos="1993900" algn="l"/>
                <a:tab pos="4114800" algn="r"/>
                <a:tab pos="240030" algn="l"/>
                <a:tab pos="514350" algn="l"/>
                <a:tab pos="765175" algn="l"/>
                <a:tab pos="4114800" algn="r"/>
              </a:tabLst>
            </a:pPr>
            <a:r>
              <a:rPr lang="en-US" sz="1400" dirty="0">
                <a:solidFill>
                  <a:srgbClr val="000000"/>
                </a:solidFill>
                <a:latin typeface="Segoe UI Symbol"/>
                <a:ea typeface="Times New Roman"/>
                <a:cs typeface="Segoe UI"/>
              </a:rPr>
              <a:t>	(ii)	Strong acid such as HNO</a:t>
            </a:r>
            <a:r>
              <a:rPr lang="en-US" sz="1400" baseline="-25000" dirty="0">
                <a:solidFill>
                  <a:srgbClr val="000000"/>
                </a:solidFill>
                <a:latin typeface="Segoe UI Symbol"/>
                <a:ea typeface="Times New Roman"/>
                <a:cs typeface="Segoe UI"/>
              </a:rPr>
              <a:t>3</a:t>
            </a:r>
            <a:r>
              <a:rPr lang="en-US" sz="1400" dirty="0">
                <a:solidFill>
                  <a:srgbClr val="000000"/>
                </a:solidFill>
                <a:latin typeface="Segoe UI Symbol"/>
                <a:ea typeface="Times New Roman"/>
                <a:cs typeface="Segoe UI"/>
              </a:rPr>
              <a:t> act as a stronger acid in liquid ammonia.</a:t>
            </a:r>
            <a:endParaRPr lang="en-US" sz="1400"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28600" algn="l"/>
                <a:tab pos="514350" algn="l"/>
                <a:tab pos="765175" algn="l"/>
                <a:tab pos="4114800" algn="r"/>
              </a:tabLst>
            </a:pPr>
            <a:r>
              <a:rPr lang="en-US" sz="1400" dirty="0">
                <a:solidFill>
                  <a:srgbClr val="000000"/>
                </a:solidFill>
                <a:latin typeface="Segoe UI Symbol"/>
                <a:ea typeface="Times New Roman"/>
                <a:cs typeface="Segoe UI"/>
              </a:rPr>
              <a:t>	(iii)	Alkali metals in liquid ammonia are good reducing agents.</a:t>
            </a:r>
            <a:endParaRPr lang="en-US" sz="1400" dirty="0">
              <a:solidFill>
                <a:srgbClr val="000000"/>
              </a:solidFill>
              <a:latin typeface="Segoe UI"/>
              <a:ea typeface="Times New Roman"/>
              <a:cs typeface="Times New Roman"/>
            </a:endParaRPr>
          </a:p>
          <a:p>
            <a:pPr>
              <a:lnSpc>
                <a:spcPct val="115000"/>
              </a:lnSpc>
              <a:spcAft>
                <a:spcPts val="1000"/>
              </a:spcAft>
              <a:tabLst>
                <a:tab pos="457200" algn="l"/>
              </a:tabLst>
            </a:pPr>
            <a:r>
              <a:rPr lang="en-US" sz="1400" dirty="0">
                <a:ea typeface="Calibri"/>
                <a:cs typeface="Segoe UI"/>
              </a:rPr>
              <a:t> </a:t>
            </a:r>
            <a:endParaRPr lang="en-US" sz="1400" dirty="0"/>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21. How acids and basis are defined according to </a:t>
            </a:r>
            <a:r>
              <a:rPr lang="en-US" sz="1400" dirty="0" err="1">
                <a:solidFill>
                  <a:srgbClr val="000000"/>
                </a:solidFill>
                <a:latin typeface="Segoe UI"/>
                <a:ea typeface="Times New Roman"/>
                <a:cs typeface="Segoe UI"/>
              </a:rPr>
              <a:t>Bronsted</a:t>
            </a:r>
            <a:r>
              <a:rPr lang="en-US" sz="1400" dirty="0">
                <a:solidFill>
                  <a:srgbClr val="000000"/>
                </a:solidFill>
                <a:latin typeface="Segoe UI"/>
                <a:ea typeface="Times New Roman"/>
                <a:cs typeface="Segoe UI"/>
              </a:rPr>
              <a:t> -Lowry theory? Explain in brief conjugate acid base pair. Give the merits and demerits of the theory.</a:t>
            </a:r>
            <a:endParaRPr lang="en-US" sz="1400"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sz="1400" dirty="0">
                <a:solidFill>
                  <a:srgbClr val="000000"/>
                </a:solidFill>
                <a:latin typeface="Segoe UI"/>
                <a:ea typeface="Times New Roman"/>
                <a:cs typeface="Segoe UI"/>
              </a:rPr>
              <a:t>22. Define and explain with suitable example acid and basis according to Lewis theory. Give the merits and demerits of the theory.</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246277484"/>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92249"/>
            <a:ext cx="8229600" cy="2567369"/>
          </a:xfrm>
          <a:prstGeom prst="rect">
            <a:avLst/>
          </a:prstGeom>
        </p:spPr>
        <p:txBody>
          <a:bodyPr wrap="square">
            <a:spAutoFit/>
          </a:bodyPr>
          <a:lstStyle/>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23. How acids and basis are classified as hard, soft and border lined according to HSAB concept.</a:t>
            </a:r>
            <a:endParaRPr lang="en-US"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24. Give the merits and demerits of Person’s HSAB concept </a:t>
            </a:r>
            <a:endParaRPr lang="en-US"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25. Explain in brief the classification or types of solvent </a:t>
            </a:r>
            <a:endParaRPr lang="en-US"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26. Explain in brief the acid-base reactions in liquid ammonia as solvent </a:t>
            </a:r>
            <a:endParaRPr lang="en-US"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27. Give the  physical properties of liquid SO</a:t>
            </a:r>
            <a:r>
              <a:rPr lang="en-US" baseline="-25000" dirty="0">
                <a:solidFill>
                  <a:srgbClr val="000000"/>
                </a:solidFill>
                <a:latin typeface="Segoe UI"/>
                <a:ea typeface="Times New Roman"/>
                <a:cs typeface="Segoe UI"/>
              </a:rPr>
              <a:t>2</a:t>
            </a:r>
            <a:r>
              <a:rPr lang="en-US" dirty="0">
                <a:solidFill>
                  <a:srgbClr val="000000"/>
                </a:solidFill>
                <a:latin typeface="Segoe UI"/>
                <a:ea typeface="Times New Roman"/>
                <a:cs typeface="Segoe UI"/>
              </a:rPr>
              <a:t> . Explain acid-base reactions in liquid SO</a:t>
            </a:r>
            <a:r>
              <a:rPr lang="en-US" baseline="-25000" dirty="0">
                <a:solidFill>
                  <a:srgbClr val="000000"/>
                </a:solidFill>
                <a:latin typeface="Segoe UI"/>
                <a:ea typeface="Times New Roman"/>
                <a:cs typeface="Segoe UI"/>
              </a:rPr>
              <a:t>2</a:t>
            </a:r>
            <a:endParaRPr lang="en-US" dirty="0">
              <a:solidFill>
                <a:srgbClr val="000000"/>
              </a:solidFill>
              <a:latin typeface="Segoe UI"/>
              <a:ea typeface="Times New Roman"/>
              <a:cs typeface="Times New Roman"/>
            </a:endParaRPr>
          </a:p>
          <a:p>
            <a:pPr>
              <a:lnSpc>
                <a:spcPts val="13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Times New Roman"/>
                <a:cs typeface="Segoe UI"/>
              </a:rPr>
              <a:t>28. Write precisely on classification on acids and basis as hard , soft and borderline. </a:t>
            </a:r>
            <a:endParaRPr lang="en-US" dirty="0">
              <a:solidFill>
                <a:srgbClr val="000000"/>
              </a:solidFill>
              <a:latin typeface="Segoe UI"/>
              <a:ea typeface="Times New Roman"/>
              <a:cs typeface="Times New Roman"/>
            </a:endParaRPr>
          </a:p>
          <a:p>
            <a:pPr algn="just">
              <a:lnSpc>
                <a:spcPts val="1400"/>
              </a:lnSpc>
              <a:spcBef>
                <a:spcPts val="200"/>
              </a:spcBef>
              <a:tabLst>
                <a:tab pos="342900" algn="l"/>
                <a:tab pos="622300" algn="l"/>
                <a:tab pos="914400" algn="l"/>
                <a:tab pos="1714500" algn="r"/>
                <a:tab pos="1828800" algn="l"/>
                <a:tab pos="1993900" algn="l"/>
                <a:tab pos="4114800" algn="r"/>
                <a:tab pos="240030" algn="l"/>
                <a:tab pos="514350" algn="l"/>
                <a:tab pos="1683385" algn="r"/>
                <a:tab pos="1731645" algn="l"/>
                <a:tab pos="1885950" algn="l"/>
                <a:tab pos="4114800" algn="r"/>
              </a:tabLst>
            </a:pPr>
            <a:r>
              <a:rPr lang="en-US" dirty="0">
                <a:solidFill>
                  <a:srgbClr val="000000"/>
                </a:solidFill>
                <a:latin typeface="Segoe UI"/>
                <a:ea typeface="Times New Roman"/>
                <a:cs typeface="Segoe UI"/>
              </a:rPr>
              <a:t>29. Discuss the applications and limitations of  HSAB concept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290306383"/>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22772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685800"/>
            <a:ext cx="8382000" cy="5398914"/>
          </a:xfrm>
          <a:prstGeom prst="rect">
            <a:avLst/>
          </a:prstGeom>
        </p:spPr>
        <p:txBody>
          <a:bodyPr wrap="square">
            <a:spAutoFit/>
          </a:bodyPr>
          <a:lstStyle/>
          <a:p>
            <a:pPr>
              <a:spcAft>
                <a:spcPts val="1000"/>
              </a:spcAft>
              <a:tabLst>
                <a:tab pos="342900" algn="l"/>
                <a:tab pos="622300" algn="l"/>
                <a:tab pos="914400" algn="l"/>
                <a:tab pos="1714500" algn="r"/>
                <a:tab pos="1828800" algn="l"/>
                <a:tab pos="1993900" algn="l"/>
                <a:tab pos="4114800" algn="r"/>
                <a:tab pos="457200" algn="l"/>
              </a:tabLst>
            </a:pPr>
            <a:r>
              <a:rPr lang="en-US" b="1" dirty="0">
                <a:solidFill>
                  <a:srgbClr val="00B0F0"/>
                </a:solidFill>
                <a:latin typeface="Segoe UI"/>
                <a:ea typeface="Calibri"/>
                <a:cs typeface="Segoe UI"/>
              </a:rPr>
              <a:t>Merits:</a:t>
            </a:r>
            <a:r>
              <a:rPr lang="en-US" dirty="0">
                <a:solidFill>
                  <a:srgbClr val="00B0F0"/>
                </a:solidFill>
                <a:latin typeface="Segoe UI"/>
                <a:ea typeface="Calibri"/>
                <a:cs typeface="Segoe UI"/>
              </a:rPr>
              <a:t> </a:t>
            </a:r>
            <a:endParaRPr lang="en-US" dirty="0">
              <a:solidFill>
                <a:srgbClr val="00B0F0"/>
              </a:solidFill>
              <a:latin typeface="Segoe UI"/>
              <a:ea typeface="Times New Roman"/>
              <a:cs typeface="Times New Roman"/>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This concept has been invaluable in elucidating the </a:t>
            </a:r>
            <a:r>
              <a:rPr lang="en-US" sz="1600" dirty="0" err="1">
                <a:solidFill>
                  <a:srgbClr val="FF0066"/>
                </a:solidFill>
                <a:cs typeface="Segoe UI"/>
              </a:rPr>
              <a:t>behaviour</a:t>
            </a:r>
            <a:r>
              <a:rPr lang="en-US" sz="1600" dirty="0">
                <a:solidFill>
                  <a:srgbClr val="FF0066"/>
                </a:solidFill>
                <a:cs typeface="Segoe UI"/>
              </a:rPr>
              <a:t> of aqueous solutions.</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This theory correlated the catalytic action of acids with the concentration of hydrogen ions.</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This concept also leads to quantitative determinations of acid or base strengths.</a:t>
            </a:r>
            <a:endParaRPr lang="en-US" sz="1600" dirty="0">
              <a:solidFill>
                <a:srgbClr val="FF0066"/>
              </a:solidFill>
            </a:endParaRPr>
          </a:p>
          <a:p>
            <a:pPr algn="just">
              <a:spcBef>
                <a:spcPts val="100"/>
              </a:spcBef>
              <a:spcAft>
                <a:spcPts val="1000"/>
              </a:spcAft>
              <a:tabLst>
                <a:tab pos="342900" algn="l"/>
                <a:tab pos="622300" algn="l"/>
                <a:tab pos="914400" algn="l"/>
                <a:tab pos="1714500" algn="r"/>
                <a:tab pos="1828800" algn="l"/>
                <a:tab pos="1993900" algn="l"/>
                <a:tab pos="4114800" algn="r"/>
                <a:tab pos="254000" algn="l"/>
                <a:tab pos="571500" algn="l"/>
                <a:tab pos="2032000" algn="r"/>
                <a:tab pos="2095500" algn="l"/>
                <a:tab pos="2222500" algn="l"/>
              </a:tabLst>
            </a:pPr>
            <a:r>
              <a:rPr lang="en-US" b="1" dirty="0" smtClean="0">
                <a:solidFill>
                  <a:srgbClr val="00B0F0"/>
                </a:solidFill>
                <a:latin typeface="Segoe UI"/>
                <a:ea typeface="Times New Roman"/>
                <a:cs typeface="Segoe UI"/>
              </a:rPr>
              <a:t>Limitations :</a:t>
            </a:r>
            <a:endParaRPr lang="en-US" dirty="0">
              <a:solidFill>
                <a:srgbClr val="00B0F0"/>
              </a:solidFill>
              <a:latin typeface="Segoe UI"/>
              <a:ea typeface="Times New Roman"/>
              <a:cs typeface="Times New Roman"/>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The Arrhenius theory lacks in generality.</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According to this concept, a neutralization process is restricted to aqueous medium alone but many non-aqueous solvents like liquid NH</a:t>
            </a:r>
            <a:r>
              <a:rPr lang="en-US" sz="1600" baseline="-25000" dirty="0">
                <a:solidFill>
                  <a:srgbClr val="FF0066"/>
                </a:solidFill>
                <a:cs typeface="Segoe UI"/>
              </a:rPr>
              <a:t>3</a:t>
            </a:r>
            <a:r>
              <a:rPr lang="en-US" sz="1600" dirty="0">
                <a:solidFill>
                  <a:srgbClr val="FF0066"/>
                </a:solidFill>
                <a:cs typeface="Segoe UI"/>
              </a:rPr>
              <a:t>, liquid SO</a:t>
            </a:r>
            <a:r>
              <a:rPr lang="en-US" sz="1600" baseline="-25000" dirty="0">
                <a:solidFill>
                  <a:srgbClr val="FF0066"/>
                </a:solidFill>
                <a:cs typeface="Segoe UI"/>
              </a:rPr>
              <a:t>2</a:t>
            </a:r>
            <a:r>
              <a:rPr lang="en-US" sz="1600" dirty="0">
                <a:solidFill>
                  <a:srgbClr val="FF0066"/>
                </a:solidFill>
                <a:cs typeface="Segoe UI"/>
              </a:rPr>
              <a:t> etc. are known to undergo comparable acid-base neutralization reactions.</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It cannot explain the acidic </a:t>
            </a:r>
            <a:r>
              <a:rPr lang="en-US" sz="1600" dirty="0" err="1">
                <a:solidFill>
                  <a:srgbClr val="FF0066"/>
                </a:solidFill>
                <a:cs typeface="Segoe UI"/>
              </a:rPr>
              <a:t>behaviour</a:t>
            </a:r>
            <a:r>
              <a:rPr lang="en-US" sz="1600" dirty="0">
                <a:solidFill>
                  <a:srgbClr val="FF0066"/>
                </a:solidFill>
                <a:cs typeface="Segoe UI"/>
              </a:rPr>
              <a:t> of certain salts such as AlCl</a:t>
            </a:r>
            <a:r>
              <a:rPr lang="en-US" sz="1600" baseline="-25000" dirty="0">
                <a:solidFill>
                  <a:srgbClr val="FF0066"/>
                </a:solidFill>
                <a:cs typeface="Segoe UI"/>
              </a:rPr>
              <a:t>3</a:t>
            </a:r>
            <a:r>
              <a:rPr lang="en-US" sz="1600" dirty="0">
                <a:solidFill>
                  <a:srgbClr val="FF0066"/>
                </a:solidFill>
                <a:cs typeface="Segoe UI"/>
              </a:rPr>
              <a:t> in water.</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A proton is non-existent and is generally present as the hydrated H</a:t>
            </a:r>
            <a:r>
              <a:rPr lang="en-US" sz="1600" baseline="-25000" dirty="0">
                <a:solidFill>
                  <a:srgbClr val="FF0066"/>
                </a:solidFill>
                <a:cs typeface="Segoe UI"/>
              </a:rPr>
              <a:t>3</a:t>
            </a:r>
            <a:r>
              <a:rPr lang="en-US" sz="1600" dirty="0">
                <a:solidFill>
                  <a:srgbClr val="FF0066"/>
                </a:solidFill>
                <a:cs typeface="Segoe UI"/>
              </a:rPr>
              <a:t>O</a:t>
            </a:r>
            <a:r>
              <a:rPr lang="en-US" sz="1600" baseline="30000" dirty="0">
                <a:solidFill>
                  <a:srgbClr val="FF0066"/>
                </a:solidFill>
                <a:cs typeface="Segoe UI"/>
              </a:rPr>
              <a:t>+</a:t>
            </a:r>
            <a:r>
              <a:rPr lang="en-US" sz="1600" dirty="0">
                <a:solidFill>
                  <a:srgbClr val="FF0066"/>
                </a:solidFill>
                <a:cs typeface="Segoe UI"/>
              </a:rPr>
              <a:t> ion :                                                        </a:t>
            </a:r>
            <a:endParaRPr lang="en-US" sz="1600" dirty="0">
              <a:solidFill>
                <a:srgbClr val="FF0066"/>
              </a:solidFill>
            </a:endParaRPr>
          </a:p>
          <a:p>
            <a:pPr marL="714375">
              <a:spcBef>
                <a:spcPts val="100"/>
              </a:spcBef>
              <a:spcAft>
                <a:spcPts val="1000"/>
              </a:spcAft>
              <a:tabLst>
                <a:tab pos="254000" algn="l"/>
                <a:tab pos="571500" algn="l"/>
                <a:tab pos="2032000" algn="r"/>
                <a:tab pos="2095500" algn="l"/>
                <a:tab pos="2222500" algn="l"/>
              </a:tabLst>
            </a:pPr>
            <a:r>
              <a:rPr lang="en-US" sz="1600" dirty="0">
                <a:solidFill>
                  <a:srgbClr val="FF0066"/>
                </a:solidFill>
                <a:cs typeface="Segoe UI"/>
              </a:rPr>
              <a:t>    H</a:t>
            </a:r>
            <a:r>
              <a:rPr lang="en-US" sz="1600" baseline="30000" dirty="0">
                <a:solidFill>
                  <a:srgbClr val="FF0066"/>
                </a:solidFill>
                <a:cs typeface="Segoe UI"/>
              </a:rPr>
              <a:t>+</a:t>
            </a:r>
            <a:r>
              <a:rPr lang="en-US" sz="1600" dirty="0">
                <a:solidFill>
                  <a:srgbClr val="FF0066"/>
                </a:solidFill>
                <a:cs typeface="Segoe UI"/>
              </a:rPr>
              <a:t> + H</a:t>
            </a:r>
            <a:r>
              <a:rPr lang="en-US" sz="1600" baseline="-25000" dirty="0">
                <a:solidFill>
                  <a:srgbClr val="FF0066"/>
                </a:solidFill>
                <a:cs typeface="Segoe UI"/>
              </a:rPr>
              <a:t>2</a:t>
            </a:r>
            <a:r>
              <a:rPr lang="en-US" sz="1600" dirty="0">
                <a:solidFill>
                  <a:srgbClr val="FF0066"/>
                </a:solidFill>
                <a:cs typeface="Segoe UI"/>
              </a:rPr>
              <a:t>O	</a:t>
            </a:r>
            <a:r>
              <a:rPr lang="en-US" sz="1600" dirty="0">
                <a:solidFill>
                  <a:srgbClr val="FF0066"/>
                </a:solidFill>
                <a:latin typeface="Segoe UI"/>
                <a:cs typeface="Segoe UI"/>
                <a:sym typeface="Symbol"/>
              </a:rPr>
              <a:t></a:t>
            </a:r>
            <a:r>
              <a:rPr lang="en-US" sz="1600" dirty="0">
                <a:solidFill>
                  <a:srgbClr val="FF0066"/>
                </a:solidFill>
                <a:cs typeface="Segoe UI"/>
              </a:rPr>
              <a:t>  H</a:t>
            </a:r>
            <a:r>
              <a:rPr lang="en-US" sz="1600" baseline="-25000" dirty="0">
                <a:solidFill>
                  <a:srgbClr val="FF0066"/>
                </a:solidFill>
                <a:cs typeface="Segoe UI"/>
              </a:rPr>
              <a:t>3</a:t>
            </a:r>
            <a:r>
              <a:rPr lang="en-US" sz="1600" dirty="0">
                <a:solidFill>
                  <a:srgbClr val="FF0066"/>
                </a:solidFill>
                <a:cs typeface="Segoe UI"/>
              </a:rPr>
              <a:t>O</a:t>
            </a:r>
            <a:r>
              <a:rPr lang="en-US" sz="1600" baseline="30000" dirty="0">
                <a:solidFill>
                  <a:srgbClr val="FF0066"/>
                </a:solidFill>
                <a:cs typeface="Segoe UI"/>
              </a:rPr>
              <a:t>+</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A proton is also formed in other solvents like NH</a:t>
            </a:r>
            <a:r>
              <a:rPr lang="en-US" sz="1600" baseline="-25000" dirty="0">
                <a:solidFill>
                  <a:srgbClr val="FF0066"/>
                </a:solidFill>
                <a:cs typeface="Segoe UI"/>
              </a:rPr>
              <a:t>3</a:t>
            </a:r>
            <a:r>
              <a:rPr lang="en-US" sz="1600" dirty="0">
                <a:solidFill>
                  <a:srgbClr val="FF0066"/>
                </a:solidFill>
                <a:cs typeface="Segoe UI"/>
              </a:rPr>
              <a:t>, ROH, etc.</a:t>
            </a:r>
            <a:endParaRPr lang="en-US" sz="1600" dirty="0">
              <a:solidFill>
                <a:srgbClr val="FF0066"/>
              </a:solidFill>
            </a:endParaRPr>
          </a:p>
          <a:p>
            <a:pPr marL="342900" lvl="0" indent="-342900">
              <a:spcBef>
                <a:spcPts val="100"/>
              </a:spcBef>
              <a:spcAft>
                <a:spcPts val="1000"/>
              </a:spcAft>
              <a:buFont typeface="+mj-lt"/>
              <a:buAutoNum type="romanLcParenBoth"/>
              <a:tabLst>
                <a:tab pos="254000" algn="l"/>
                <a:tab pos="571500" algn="l"/>
                <a:tab pos="2032000" algn="r"/>
                <a:tab pos="2095500" algn="l"/>
                <a:tab pos="2222500" algn="l"/>
              </a:tabLst>
            </a:pPr>
            <a:r>
              <a:rPr lang="en-US" sz="1600" dirty="0">
                <a:solidFill>
                  <a:srgbClr val="FF0066"/>
                </a:solidFill>
                <a:cs typeface="Segoe UI"/>
              </a:rPr>
              <a:t>There are non-protonic and non-</a:t>
            </a:r>
            <a:r>
              <a:rPr lang="en-US" sz="1600" dirty="0" err="1">
                <a:solidFill>
                  <a:srgbClr val="FF0066"/>
                </a:solidFill>
                <a:cs typeface="Segoe UI"/>
              </a:rPr>
              <a:t>hydroxylic</a:t>
            </a:r>
            <a:r>
              <a:rPr lang="en-US" sz="1600" dirty="0">
                <a:solidFill>
                  <a:srgbClr val="FF0066"/>
                </a:solidFill>
                <a:cs typeface="Segoe UI"/>
              </a:rPr>
              <a:t> compounds which may yield H</a:t>
            </a:r>
            <a:r>
              <a:rPr lang="en-US" sz="1600" baseline="30000" dirty="0">
                <a:solidFill>
                  <a:srgbClr val="FF0066"/>
                </a:solidFill>
                <a:cs typeface="Segoe UI"/>
              </a:rPr>
              <a:t>+</a:t>
            </a:r>
            <a:r>
              <a:rPr lang="en-US" sz="1600" dirty="0">
                <a:solidFill>
                  <a:srgbClr val="FF0066"/>
                </a:solidFill>
                <a:cs typeface="Segoe UI"/>
              </a:rPr>
              <a:t> or OH</a:t>
            </a:r>
            <a:r>
              <a:rPr lang="en-US" sz="1600" baseline="30000" dirty="0">
                <a:solidFill>
                  <a:srgbClr val="FF0066"/>
                </a:solidFill>
                <a:cs typeface="Segoe UI"/>
              </a:rPr>
              <a:t>−</a:t>
            </a:r>
            <a:r>
              <a:rPr lang="en-US" sz="1600" dirty="0">
                <a:solidFill>
                  <a:srgbClr val="FF0066"/>
                </a:solidFill>
                <a:cs typeface="Segoe UI"/>
              </a:rPr>
              <a:t> ions in water.</a:t>
            </a:r>
            <a:endParaRPr lang="en-US" sz="1600" dirty="0">
              <a:solidFill>
                <a:srgbClr val="FF0066"/>
              </a:solidFill>
              <a:effectLst/>
            </a:endParaRPr>
          </a:p>
        </p:txBody>
      </p:sp>
    </p:spTree>
    <p:extLst>
      <p:ext uri="{BB962C8B-B14F-4D97-AF65-F5344CB8AC3E}">
        <p14:creationId xmlns:p14="http://schemas.microsoft.com/office/powerpoint/2010/main" val="2869891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4038600"/>
          </a:xfrm>
          <a:prstGeom prst="rect">
            <a:avLst/>
          </a:prstGeom>
        </p:spPr>
        <p:txBody>
          <a:bodyPr wrap="square">
            <a:spAutoFit/>
          </a:bodyPr>
          <a:lstStyle/>
          <a:p>
            <a:pPr algn="ctr">
              <a:lnSpc>
                <a:spcPct val="115000"/>
              </a:lnSpc>
              <a:spcAft>
                <a:spcPts val="1000"/>
              </a:spcAft>
              <a:tabLst>
                <a:tab pos="342900" algn="l"/>
                <a:tab pos="622300" algn="l"/>
                <a:tab pos="914400" algn="l"/>
                <a:tab pos="1714500" algn="r"/>
                <a:tab pos="1828800" algn="l"/>
                <a:tab pos="1993900" algn="l"/>
                <a:tab pos="4114800" algn="r"/>
                <a:tab pos="457200" algn="l"/>
              </a:tabLst>
            </a:pPr>
            <a:r>
              <a:rPr lang="en-US" sz="1600" b="1" dirty="0">
                <a:solidFill>
                  <a:srgbClr val="FF0066"/>
                </a:solidFill>
                <a:latin typeface="Segoe UI"/>
                <a:ea typeface="Calibri"/>
                <a:cs typeface="Segoe UI"/>
              </a:rPr>
              <a:t>2. The </a:t>
            </a:r>
            <a:r>
              <a:rPr lang="en-US" sz="1600" b="1" dirty="0" err="1">
                <a:solidFill>
                  <a:srgbClr val="FF0066"/>
                </a:solidFill>
                <a:latin typeface="Segoe UI"/>
                <a:ea typeface="Calibri"/>
                <a:cs typeface="Segoe UI"/>
              </a:rPr>
              <a:t>Bronsted</a:t>
            </a:r>
            <a:r>
              <a:rPr lang="en-US" sz="1600" b="1" dirty="0">
                <a:solidFill>
                  <a:srgbClr val="FF0066"/>
                </a:solidFill>
                <a:latin typeface="Segoe UI"/>
                <a:ea typeface="Calibri"/>
                <a:cs typeface="Segoe UI"/>
              </a:rPr>
              <a:t>-Lowry concept:</a:t>
            </a:r>
            <a:r>
              <a:rPr lang="en-US" sz="1600" dirty="0">
                <a:solidFill>
                  <a:srgbClr val="FF0066"/>
                </a:solidFill>
                <a:latin typeface="Segoe UI"/>
                <a:ea typeface="Calibri"/>
                <a:cs typeface="Segoe UI"/>
              </a:rPr>
              <a:t> </a:t>
            </a:r>
            <a:r>
              <a:rPr lang="en-US" sz="1600" b="1" dirty="0">
                <a:solidFill>
                  <a:srgbClr val="FF0066"/>
                </a:solidFill>
                <a:latin typeface="Segoe UI"/>
                <a:ea typeface="Calibri"/>
                <a:cs typeface="Segoe UI"/>
              </a:rPr>
              <a:t>The protonic concept</a:t>
            </a:r>
            <a:endParaRPr lang="en-US" sz="1600" dirty="0">
              <a:solidFill>
                <a:srgbClr val="FF0066"/>
              </a:solidFill>
              <a:latin typeface="Segoe UI"/>
              <a:ea typeface="Times New Roman"/>
              <a:cs typeface="Times New Roman"/>
            </a:endParaRPr>
          </a:p>
          <a:p>
            <a:pPr algn="ctr">
              <a:lnSpc>
                <a:spcPct val="115000"/>
              </a:lnSpc>
              <a:spcAft>
                <a:spcPts val="1000"/>
              </a:spcAft>
              <a:tabLst>
                <a:tab pos="342900" algn="l"/>
                <a:tab pos="622300" algn="l"/>
                <a:tab pos="914400" algn="l"/>
                <a:tab pos="1714500" algn="r"/>
                <a:tab pos="1828800" algn="l"/>
                <a:tab pos="1993900" algn="l"/>
                <a:tab pos="4114800" algn="r"/>
                <a:tab pos="457200" algn="l"/>
              </a:tabLst>
            </a:pPr>
            <a:r>
              <a:rPr lang="en-US" sz="1600" b="1" dirty="0">
                <a:solidFill>
                  <a:srgbClr val="FF0066"/>
                </a:solidFill>
                <a:latin typeface="Segoe UI"/>
                <a:ea typeface="Calibri"/>
                <a:cs typeface="Segoe UI"/>
              </a:rPr>
              <a:t>(The Proton – Donor – Acceptor – System)</a:t>
            </a:r>
            <a:r>
              <a:rPr lang="en-US" sz="1600" dirty="0">
                <a:solidFill>
                  <a:srgbClr val="FF0066"/>
                </a:solidFill>
                <a:latin typeface="Segoe UI"/>
                <a:ea typeface="Calibri"/>
                <a:cs typeface="Segoe UI"/>
              </a:rPr>
              <a:t> </a:t>
            </a:r>
            <a:endParaRPr lang="en-US" sz="1600" dirty="0">
              <a:solidFill>
                <a:srgbClr val="FF0066"/>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Calibri"/>
                <a:cs typeface="Segoe UI"/>
              </a:rPr>
              <a:t>In 1923, J.N.  </a:t>
            </a:r>
            <a:r>
              <a:rPr lang="en-US" dirty="0" err="1">
                <a:solidFill>
                  <a:srgbClr val="000000"/>
                </a:solidFill>
                <a:latin typeface="Segoe UI"/>
                <a:ea typeface="Calibri"/>
                <a:cs typeface="Segoe UI"/>
              </a:rPr>
              <a:t>Bronsted</a:t>
            </a:r>
            <a:r>
              <a:rPr lang="en-US" dirty="0">
                <a:solidFill>
                  <a:srgbClr val="000000"/>
                </a:solidFill>
                <a:latin typeface="Segoe UI"/>
                <a:ea typeface="Calibri"/>
                <a:cs typeface="Segoe UI"/>
              </a:rPr>
              <a:t> is </a:t>
            </a:r>
            <a:r>
              <a:rPr lang="en-US" dirty="0" err="1">
                <a:solidFill>
                  <a:srgbClr val="000000"/>
                </a:solidFill>
                <a:latin typeface="Segoe UI"/>
                <a:ea typeface="Calibri"/>
                <a:cs typeface="Segoe UI"/>
              </a:rPr>
              <a:t>copenhagen</a:t>
            </a:r>
            <a:r>
              <a:rPr lang="en-US" dirty="0">
                <a:solidFill>
                  <a:srgbClr val="000000"/>
                </a:solidFill>
                <a:latin typeface="Segoe UI"/>
                <a:ea typeface="Calibri"/>
                <a:cs typeface="Segoe UI"/>
              </a:rPr>
              <a:t> (Denmark) and T.M. Lowry in Cambridge (England) independently defined acids and bases irrespective of solvents; to overcome the limitations of Arrhenius theory. Since the contribution by </a:t>
            </a:r>
            <a:r>
              <a:rPr lang="en-US" dirty="0" err="1">
                <a:solidFill>
                  <a:srgbClr val="000000"/>
                </a:solidFill>
                <a:latin typeface="Segoe UI"/>
                <a:ea typeface="Calibri"/>
                <a:cs typeface="Segoe UI"/>
              </a:rPr>
              <a:t>Bronsted</a:t>
            </a:r>
            <a:r>
              <a:rPr lang="en-US" dirty="0">
                <a:solidFill>
                  <a:srgbClr val="000000"/>
                </a:solidFill>
                <a:latin typeface="Segoe UI"/>
                <a:ea typeface="Calibri"/>
                <a:cs typeface="Segoe UI"/>
              </a:rPr>
              <a:t> is much more, the concept is generally designated as the </a:t>
            </a:r>
            <a:r>
              <a:rPr lang="en-US" dirty="0" err="1">
                <a:solidFill>
                  <a:srgbClr val="000000"/>
                </a:solidFill>
                <a:latin typeface="Segoe UI"/>
                <a:ea typeface="Calibri"/>
                <a:cs typeface="Segoe UI"/>
              </a:rPr>
              <a:t>Bronsted</a:t>
            </a:r>
            <a:r>
              <a:rPr lang="en-US" dirty="0">
                <a:solidFill>
                  <a:srgbClr val="000000"/>
                </a:solidFill>
                <a:latin typeface="Segoe UI"/>
                <a:ea typeface="Calibri"/>
                <a:cs typeface="Segoe UI"/>
              </a:rPr>
              <a:t> theory.</a:t>
            </a:r>
            <a:r>
              <a:rPr lang="en-US" i="1" dirty="0">
                <a:solidFill>
                  <a:srgbClr val="000000"/>
                </a:solidFill>
                <a:latin typeface="Segoe UI"/>
                <a:ea typeface="Calibri"/>
                <a:cs typeface="Segoe UI"/>
              </a:rPr>
              <a:t> According to the </a:t>
            </a:r>
            <a:r>
              <a:rPr lang="en-US" i="1" dirty="0" err="1">
                <a:solidFill>
                  <a:srgbClr val="000000"/>
                </a:solidFill>
                <a:latin typeface="Segoe UI"/>
                <a:ea typeface="Calibri"/>
                <a:cs typeface="Segoe UI"/>
              </a:rPr>
              <a:t>Bronsted</a:t>
            </a:r>
            <a:r>
              <a:rPr lang="en-US" i="1" dirty="0">
                <a:solidFill>
                  <a:srgbClr val="000000"/>
                </a:solidFill>
                <a:latin typeface="Segoe UI"/>
                <a:ea typeface="Calibri"/>
                <a:cs typeface="Segoe UI"/>
              </a:rPr>
              <a:t> concept, an acid is any substance that can donate a Proton to any other substance and a base is any substance that can accept a Proton from any other substance. Thus “an acid is a Proton Donor and a base, a Proton acceptor</a:t>
            </a:r>
            <a:r>
              <a:rPr lang="en-US" dirty="0">
                <a:solidFill>
                  <a:srgbClr val="000000"/>
                </a:solidFill>
                <a:latin typeface="Segoe UI"/>
                <a:ea typeface="Calibri"/>
                <a:cs typeface="Segoe UI"/>
              </a:rPr>
              <a:t>”.</a:t>
            </a:r>
            <a:endParaRPr lang="en-US" dirty="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r>
              <a:rPr lang="en-US" b="1" dirty="0" smtClean="0">
                <a:solidFill>
                  <a:srgbClr val="000000"/>
                </a:solidFill>
                <a:latin typeface="Segoe UI"/>
                <a:ea typeface="Calibri"/>
                <a:cs typeface="Segoe UI"/>
              </a:rPr>
              <a:t> </a:t>
            </a:r>
            <a:r>
              <a:rPr lang="en-US" b="1" dirty="0">
                <a:solidFill>
                  <a:srgbClr val="FF0066"/>
                </a:solidFill>
                <a:latin typeface="Segoe UI"/>
                <a:ea typeface="Calibri"/>
                <a:cs typeface="Segoe UI"/>
              </a:rPr>
              <a:t>Definition:</a:t>
            </a:r>
            <a:r>
              <a:rPr lang="en-US" dirty="0">
                <a:solidFill>
                  <a:srgbClr val="000000"/>
                </a:solidFill>
                <a:latin typeface="Segoe UI"/>
                <a:ea typeface="Calibri"/>
                <a:cs typeface="Segoe UI"/>
              </a:rPr>
              <a:t> </a:t>
            </a:r>
            <a:r>
              <a:rPr lang="en-US" dirty="0">
                <a:solidFill>
                  <a:srgbClr val="000000"/>
                </a:solidFill>
                <a:latin typeface="Times New Roman"/>
                <a:ea typeface="Times New Roman"/>
                <a:cs typeface="Times New Roman"/>
              </a:rPr>
              <a:t>According to </a:t>
            </a:r>
            <a:r>
              <a:rPr lang="en-US" dirty="0" err="1">
                <a:solidFill>
                  <a:srgbClr val="000000"/>
                </a:solidFill>
                <a:latin typeface="Segoe UI"/>
                <a:ea typeface="Calibri"/>
                <a:cs typeface="Segoe UI"/>
              </a:rPr>
              <a:t>Bronsted</a:t>
            </a:r>
            <a:r>
              <a:rPr lang="en-US" dirty="0">
                <a:solidFill>
                  <a:srgbClr val="000000"/>
                </a:solidFill>
                <a:latin typeface="Times New Roman"/>
                <a:ea typeface="Times New Roman"/>
                <a:cs typeface="Times New Roman"/>
              </a:rPr>
              <a:t>, </a:t>
            </a:r>
            <a:r>
              <a:rPr lang="en-US" i="1" dirty="0">
                <a:solidFill>
                  <a:srgbClr val="000000"/>
                </a:solidFill>
                <a:latin typeface="Times New Roman"/>
                <a:ea typeface="Times New Roman"/>
                <a:cs typeface="Times New Roman"/>
              </a:rPr>
              <a:t>an acids  and bases can be</a:t>
            </a:r>
            <a:r>
              <a:rPr lang="en-US" dirty="0">
                <a:solidFill>
                  <a:srgbClr val="000000"/>
                </a:solidFill>
                <a:latin typeface="Times New Roman"/>
                <a:ea typeface="Times New Roman"/>
                <a:cs typeface="Times New Roman"/>
              </a:rPr>
              <a:t> defined as</a:t>
            </a:r>
            <a:r>
              <a:rPr lang="en-US" dirty="0" smtClean="0">
                <a:solidFill>
                  <a:srgbClr val="000000"/>
                </a:solidFill>
                <a:latin typeface="Times New Roman"/>
                <a:ea typeface="Times New Roman"/>
                <a:cs typeface="Times New Roman"/>
              </a:rPr>
              <a:t>:</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54000" algn="l"/>
                <a:tab pos="342900" algn="l"/>
                <a:tab pos="571500" algn="l"/>
                <a:tab pos="622300" algn="l"/>
                <a:tab pos="914400" algn="l"/>
                <a:tab pos="1714500" algn="r"/>
                <a:tab pos="1828800" algn="l"/>
                <a:tab pos="1993900" algn="l"/>
                <a:tab pos="2032000" algn="r"/>
                <a:tab pos="2095500" algn="l"/>
                <a:tab pos="2222500" algn="l"/>
                <a:tab pos="4114800" algn="r"/>
                <a:tab pos="5486400" algn="r"/>
              </a:tabLst>
            </a:pPr>
            <a:endParaRPr lang="en-US" dirty="0">
              <a:solidFill>
                <a:srgbClr val="000000"/>
              </a:solidFill>
              <a:latin typeface="Segoe UI"/>
              <a:ea typeface="Times New Roman"/>
              <a:cs typeface="Times New Roman"/>
            </a:endParaRPr>
          </a:p>
          <a:p>
            <a:pPr>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000000"/>
                </a:solidFill>
                <a:latin typeface="Times New Roman"/>
                <a:ea typeface="Times New Roman"/>
                <a:cs typeface="Times New Roman"/>
              </a:rPr>
              <a:t> </a:t>
            </a:r>
            <a:r>
              <a:rPr lang="en-US" b="1" dirty="0" smtClean="0">
                <a:solidFill>
                  <a:srgbClr val="000000"/>
                </a:solidFill>
                <a:latin typeface="Times New Roman"/>
                <a:ea typeface="Times New Roman"/>
                <a:cs typeface="Times New Roman"/>
              </a:rPr>
              <a:t>                   </a:t>
            </a:r>
            <a:r>
              <a:rPr lang="en-US" b="1" dirty="0" smtClean="0">
                <a:solidFill>
                  <a:srgbClr val="FF0066"/>
                </a:solidFill>
                <a:latin typeface="Times New Roman"/>
                <a:ea typeface="Times New Roman"/>
                <a:cs typeface="Times New Roman"/>
              </a:rPr>
              <a:t>Acids</a:t>
            </a:r>
            <a:r>
              <a:rPr lang="en-US" dirty="0" smtClean="0">
                <a:solidFill>
                  <a:srgbClr val="FF0066"/>
                </a:solidFill>
                <a:latin typeface="Times New Roman"/>
                <a:ea typeface="Times New Roman"/>
                <a:cs typeface="Times New Roman"/>
              </a:rPr>
              <a:t> </a:t>
            </a:r>
            <a:r>
              <a:rPr lang="en-US" dirty="0">
                <a:solidFill>
                  <a:srgbClr val="FF0066"/>
                </a:solidFill>
                <a:latin typeface="Times New Roman"/>
                <a:ea typeface="Times New Roman"/>
                <a:cs typeface="Times New Roman"/>
              </a:rPr>
              <a:t>:  </a:t>
            </a:r>
            <a:r>
              <a:rPr lang="en-US" i="1" dirty="0">
                <a:solidFill>
                  <a:srgbClr val="7030A0"/>
                </a:solidFill>
                <a:latin typeface="Times New Roman"/>
                <a:ea typeface="Times New Roman"/>
                <a:cs typeface="Times New Roman"/>
              </a:rPr>
              <a:t>an acids are  a substance which donate proton</a:t>
            </a:r>
            <a:endParaRPr lang="en-US" dirty="0">
              <a:solidFill>
                <a:srgbClr val="7030A0"/>
              </a:solidFill>
              <a:effectLst/>
              <a:latin typeface="Segoe UI"/>
              <a:ea typeface="Times New Roman"/>
              <a:cs typeface="Times New Roman"/>
            </a:endParaRPr>
          </a:p>
        </p:txBody>
      </p:sp>
      <p:pic>
        <p:nvPicPr>
          <p:cNvPr id="205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383533"/>
            <a:ext cx="3810000" cy="134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418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Rectangle 3095"/>
          <p:cNvSpPr/>
          <p:nvPr/>
        </p:nvSpPr>
        <p:spPr>
          <a:xfrm>
            <a:off x="152400" y="914400"/>
            <a:ext cx="5791200" cy="646331"/>
          </a:xfrm>
          <a:prstGeom prst="rect">
            <a:avLst/>
          </a:prstGeom>
        </p:spPr>
        <p:txBody>
          <a:bodyPr wrap="square">
            <a:spAutoFit/>
          </a:bodyPr>
          <a:lstStyle/>
          <a:p>
            <a:r>
              <a:rPr lang="en-US" b="1" dirty="0"/>
              <a:t> </a:t>
            </a:r>
            <a:endParaRPr lang="en-US" dirty="0"/>
          </a:p>
          <a:p>
            <a:r>
              <a:rPr lang="en-US" b="1" dirty="0">
                <a:solidFill>
                  <a:srgbClr val="FF0066"/>
                </a:solidFill>
              </a:rPr>
              <a:t>Bases:</a:t>
            </a:r>
            <a:r>
              <a:rPr lang="en-US" dirty="0"/>
              <a:t> </a:t>
            </a:r>
            <a:r>
              <a:rPr lang="en-US" i="1" dirty="0">
                <a:solidFill>
                  <a:srgbClr val="00B0F0"/>
                </a:solidFill>
              </a:rPr>
              <a:t>an bases are  a substances which accept proton </a:t>
            </a:r>
            <a:endParaRPr lang="en-US" dirty="0">
              <a:solidFill>
                <a:srgbClr val="00B0F0"/>
              </a:solidFill>
            </a:endParaRPr>
          </a:p>
        </p:txBody>
      </p:sp>
      <p:pic>
        <p:nvPicPr>
          <p:cNvPr id="314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447800"/>
            <a:ext cx="3200399" cy="138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6" name="Rectangle 80"/>
          <p:cNvSpPr>
            <a:spLocks noChangeArrowheads="1"/>
          </p:cNvSpPr>
          <p:nvPr/>
        </p:nvSpPr>
        <p:spPr bwMode="auto">
          <a:xfrm>
            <a:off x="304800" y="106485"/>
            <a:ext cx="8382000"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600" b="0" i="0" u="none" strike="noStrike" cap="none" normalizeH="0" baseline="0" dirty="0" smtClean="0">
                <a:ln>
                  <a:noFill/>
                </a:ln>
                <a:solidFill>
                  <a:srgbClr val="00B050"/>
                </a:solidFill>
                <a:effectLst/>
                <a:latin typeface="Segoe UI" pitchFamily="34" charset="0"/>
                <a:ea typeface="Calibri" pitchFamily="34" charset="0"/>
                <a:cs typeface="Segoe UI" pitchFamily="34" charset="0"/>
              </a:rPr>
              <a:t>This concept is not much different from Arrhenius concept in an aqueous media, but has some advantages in non-aqueous solvents. It covers reactions in non-aqueous solvents such as liquid ammonia, glacial acetic acid, anhydrous </a:t>
            </a:r>
            <a:r>
              <a:rPr kumimoji="0" lang="en-US" sz="1600" b="0" i="0" u="none" strike="noStrike" cap="none" normalizeH="0" baseline="0" dirty="0" err="1" smtClean="0">
                <a:ln>
                  <a:noFill/>
                </a:ln>
                <a:solidFill>
                  <a:srgbClr val="00B050"/>
                </a:solidFill>
                <a:effectLst/>
                <a:latin typeface="Segoe UI" pitchFamily="34" charset="0"/>
                <a:ea typeface="Calibri" pitchFamily="34" charset="0"/>
                <a:cs typeface="Segoe UI" pitchFamily="34" charset="0"/>
              </a:rPr>
              <a:t>sulphuric</a:t>
            </a:r>
            <a:r>
              <a:rPr kumimoji="0" lang="en-US" sz="1600" b="0" i="0" u="none" strike="noStrike" cap="none" normalizeH="0" baseline="0" dirty="0" smtClean="0">
                <a:ln>
                  <a:noFill/>
                </a:ln>
                <a:solidFill>
                  <a:srgbClr val="00B050"/>
                </a:solidFill>
                <a:effectLst/>
                <a:latin typeface="Segoe UI" pitchFamily="34" charset="0"/>
                <a:ea typeface="Calibri" pitchFamily="34" charset="0"/>
                <a:cs typeface="Segoe UI" pitchFamily="34" charset="0"/>
              </a:rPr>
              <a:t> acid and all hydrogen containing solvents</a:t>
            </a:r>
            <a:r>
              <a:rPr kumimoji="0" lang="en-US" sz="1600" b="1" i="0" u="none" strike="noStrike" cap="none" normalizeH="0" baseline="0" dirty="0" smtClean="0">
                <a:ln>
                  <a:noFill/>
                </a:ln>
                <a:solidFill>
                  <a:srgbClr val="00B050"/>
                </a:solidFill>
                <a:effectLst/>
                <a:latin typeface="Segoe UI" pitchFamily="34" charset="0"/>
                <a:ea typeface="Calibri" pitchFamily="34" charset="0"/>
                <a:cs typeface="Segoe UI" pitchFamily="34" charset="0"/>
              </a:rPr>
              <a:t> .</a:t>
            </a:r>
            <a:endParaRPr kumimoji="0" lang="en-US" sz="1600" b="0" i="0" u="none" strike="noStrike" cap="none" normalizeH="0" baseline="0" dirty="0" smtClean="0">
              <a:ln>
                <a:noFill/>
              </a:ln>
              <a:solidFill>
                <a:srgbClr val="00B050"/>
              </a:solidFill>
              <a:effectLst/>
              <a:latin typeface="Arial" pitchFamily="34" charset="0"/>
              <a:cs typeface="Arial" pitchFamily="34" charset="0"/>
            </a:endParaRPr>
          </a:p>
        </p:txBody>
      </p:sp>
      <p:pic>
        <p:nvPicPr>
          <p:cNvPr id="315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1" y="4038600"/>
            <a:ext cx="5181600" cy="1748790"/>
          </a:xfrm>
          <a:prstGeom prst="rect">
            <a:avLst/>
          </a:prstGeom>
          <a:noFill/>
          <a:extLst>
            <a:ext uri="{909E8E84-426E-40DD-AFC4-6F175D3DCCD1}">
              <a14:hiddenFill xmlns:a14="http://schemas.microsoft.com/office/drawing/2010/main">
                <a:solidFill>
                  <a:srgbClr val="FFFFFF"/>
                </a:solidFill>
              </a14:hiddenFill>
            </a:ext>
          </a:extLst>
        </p:spPr>
      </p:pic>
      <p:sp>
        <p:nvSpPr>
          <p:cNvPr id="3137" name="Rectangle 3136"/>
          <p:cNvSpPr/>
          <p:nvPr/>
        </p:nvSpPr>
        <p:spPr>
          <a:xfrm>
            <a:off x="457200" y="2743201"/>
            <a:ext cx="8001000" cy="1366528"/>
          </a:xfrm>
          <a:prstGeom prst="rect">
            <a:avLst/>
          </a:prstGeom>
        </p:spPr>
        <p:txBody>
          <a:bodyPr wrap="square">
            <a:spAutoFit/>
          </a:bodyPr>
          <a:lstStyle/>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Calibri"/>
                <a:cs typeface="Segoe UI"/>
              </a:rPr>
              <a:t>This concept is not much different from Arrhenius concept in an aqueous media, but has some advantages in non-aqueous solvents. It covers reactions in non-aqueous solvents such as liquid ammonia, glacial acetic acid, anhydrous </a:t>
            </a:r>
            <a:r>
              <a:rPr lang="en-US" dirty="0" err="1">
                <a:solidFill>
                  <a:srgbClr val="000000"/>
                </a:solidFill>
                <a:latin typeface="Segoe UI"/>
                <a:ea typeface="Calibri"/>
                <a:cs typeface="Segoe UI"/>
              </a:rPr>
              <a:t>sulphuric</a:t>
            </a:r>
            <a:r>
              <a:rPr lang="en-US" dirty="0">
                <a:solidFill>
                  <a:srgbClr val="000000"/>
                </a:solidFill>
                <a:latin typeface="Segoe UI"/>
                <a:ea typeface="Calibri"/>
                <a:cs typeface="Segoe UI"/>
              </a:rPr>
              <a:t> acid and all hydrogen containing solvents</a:t>
            </a:r>
            <a:r>
              <a:rPr lang="en-US" b="1" dirty="0">
                <a:solidFill>
                  <a:srgbClr val="000000"/>
                </a:solidFill>
                <a:latin typeface="Segoe UI"/>
                <a:ea typeface="Calibri"/>
                <a:cs typeface="Segoe UI"/>
              </a:rPr>
              <a:t>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0554935"/>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295871"/>
            <a:ext cx="696685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b="1" i="0" u="none" strike="noStrike" cap="none" normalizeH="0" baseline="0" dirty="0" smtClean="0">
                <a:ln>
                  <a:noFill/>
                </a:ln>
                <a:solidFill>
                  <a:srgbClr val="FF0066"/>
                </a:solidFill>
                <a:effectLst/>
                <a:latin typeface="Segoe UI" pitchFamily="34" charset="0"/>
                <a:ea typeface="Calibri" pitchFamily="34" charset="0"/>
                <a:cs typeface="Segoe UI" pitchFamily="34" charset="0"/>
              </a:rPr>
              <a:t>Conjugate Acid-Base Pairs:</a:t>
            </a:r>
            <a:endParaRPr kumimoji="0" lang="en-US" b="0" i="0" u="none" strike="noStrike" cap="none" normalizeH="0" baseline="0" dirty="0" smtClean="0">
              <a:ln>
                <a:noFill/>
              </a:ln>
              <a:solidFill>
                <a:srgbClr val="FF0066"/>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600" b="0" i="1" u="none" strike="noStrike" cap="none" normalizeH="0" baseline="0" dirty="0" smtClean="0">
                <a:ln>
                  <a:noFill/>
                </a:ln>
                <a:solidFill>
                  <a:srgbClr val="0070C0"/>
                </a:solidFill>
                <a:effectLst/>
                <a:latin typeface="Segoe UI" pitchFamily="34" charset="0"/>
                <a:ea typeface="Calibri" pitchFamily="34" charset="0"/>
                <a:cs typeface="Segoe UI" pitchFamily="34" charset="0"/>
              </a:rPr>
              <a:t>Chemical species that differ in composition only by a proton are called as conjugate acid-base pair. Hence every acid has a conjugate base and every base has a conjugate acid</a:t>
            </a:r>
            <a:endParaRPr kumimoji="0" lang="en-US" sz="1600" b="0" i="0" u="none" strike="noStrike" cap="none" normalizeH="0" baseline="0" dirty="0" smtClean="0">
              <a:ln>
                <a:noFill/>
              </a:ln>
              <a:solidFill>
                <a:srgbClr val="0070C0"/>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6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Bronsted</a:t>
            </a:r>
            <a:r>
              <a:rPr kumimoji="0" lang="en-US" sz="16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pointed out that the reaction of an acid with a base produces an another acid and base. The fundamental relationship between acids and bases maybe related by the following three reactions: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286000"/>
            <a:ext cx="38862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4114800"/>
            <a:ext cx="6934200" cy="1685077"/>
          </a:xfrm>
          <a:prstGeom prst="rect">
            <a:avLst/>
          </a:prstGeom>
        </p:spPr>
        <p:txBody>
          <a:bodyPr wrap="square">
            <a:spAutoFit/>
          </a:bodyPr>
          <a:lstStyle/>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dirty="0">
                <a:solidFill>
                  <a:srgbClr val="000000"/>
                </a:solidFill>
                <a:latin typeface="Segoe UI"/>
                <a:ea typeface="Calibri"/>
                <a:cs typeface="Segoe UI"/>
              </a:rPr>
              <a:t>In reaction (i). HCl is an acid as it donates proton. When proton is donated </a:t>
            </a:r>
            <a:r>
              <a:rPr lang="en-US" dirty="0" err="1">
                <a:solidFill>
                  <a:srgbClr val="000000"/>
                </a:solidFill>
                <a:latin typeface="Segoe UI"/>
                <a:ea typeface="Calibri"/>
                <a:cs typeface="Segoe UI"/>
              </a:rPr>
              <a:t>Cl</a:t>
            </a:r>
            <a:r>
              <a:rPr lang="en-US" baseline="30000" dirty="0">
                <a:solidFill>
                  <a:srgbClr val="000000"/>
                </a:solidFill>
                <a:latin typeface="Segoe UI"/>
                <a:ea typeface="Calibri"/>
                <a:cs typeface="Segoe UI"/>
              </a:rPr>
              <a:t>- </a:t>
            </a:r>
            <a:r>
              <a:rPr lang="en-US" dirty="0">
                <a:solidFill>
                  <a:srgbClr val="000000"/>
                </a:solidFill>
                <a:latin typeface="Segoe UI"/>
                <a:ea typeface="Calibri"/>
                <a:cs typeface="Segoe UI"/>
              </a:rPr>
              <a:t>a conjugate base is formed. Similarly H</a:t>
            </a:r>
            <a:r>
              <a:rPr lang="en-US" baseline="-25000" dirty="0">
                <a:solidFill>
                  <a:srgbClr val="000000"/>
                </a:solidFill>
                <a:latin typeface="Segoe UI"/>
                <a:ea typeface="Calibri"/>
                <a:cs typeface="Segoe UI"/>
              </a:rPr>
              <a:t>2</a:t>
            </a:r>
            <a:r>
              <a:rPr lang="en-US" dirty="0">
                <a:solidFill>
                  <a:srgbClr val="000000"/>
                </a:solidFill>
                <a:latin typeface="Segoe UI"/>
                <a:ea typeface="Calibri"/>
                <a:cs typeface="Segoe UI"/>
              </a:rPr>
              <a:t>O forms a conjugate acid H</a:t>
            </a:r>
            <a:r>
              <a:rPr lang="en-US" baseline="-25000" dirty="0">
                <a:solidFill>
                  <a:srgbClr val="000000"/>
                </a:solidFill>
                <a:latin typeface="Segoe UI"/>
                <a:ea typeface="Calibri"/>
                <a:cs typeface="Segoe UI"/>
              </a:rPr>
              <a:t>3</a:t>
            </a:r>
            <a:r>
              <a:rPr lang="en-US" dirty="0">
                <a:solidFill>
                  <a:srgbClr val="000000"/>
                </a:solidFill>
                <a:latin typeface="Segoe UI"/>
                <a:ea typeface="Calibri"/>
                <a:cs typeface="Segoe UI"/>
              </a:rPr>
              <a:t>O</a:t>
            </a:r>
            <a:r>
              <a:rPr lang="en-US" baseline="30000" dirty="0">
                <a:solidFill>
                  <a:srgbClr val="000000"/>
                </a:solidFill>
                <a:latin typeface="Segoe UI"/>
                <a:ea typeface="Calibri"/>
                <a:cs typeface="Segoe UI"/>
              </a:rPr>
              <a:t>+</a:t>
            </a:r>
            <a:r>
              <a:rPr lang="en-US" dirty="0">
                <a:solidFill>
                  <a:srgbClr val="000000"/>
                </a:solidFill>
                <a:latin typeface="Segoe UI"/>
                <a:ea typeface="Calibri"/>
                <a:cs typeface="Segoe UI"/>
              </a:rPr>
              <a:t> and NH</a:t>
            </a:r>
            <a:r>
              <a:rPr lang="en-US" baseline="-25000" dirty="0">
                <a:solidFill>
                  <a:srgbClr val="000000"/>
                </a:solidFill>
                <a:latin typeface="Segoe UI"/>
                <a:ea typeface="Calibri"/>
                <a:cs typeface="Segoe UI"/>
              </a:rPr>
              <a:t>3</a:t>
            </a:r>
            <a:r>
              <a:rPr lang="en-US" dirty="0">
                <a:solidFill>
                  <a:srgbClr val="000000"/>
                </a:solidFill>
                <a:latin typeface="Segoe UI"/>
                <a:ea typeface="Calibri"/>
                <a:cs typeface="Segoe UI"/>
              </a:rPr>
              <a:t> gives NH</a:t>
            </a:r>
            <a:r>
              <a:rPr lang="en-US" baseline="-25000" dirty="0">
                <a:solidFill>
                  <a:srgbClr val="000000"/>
                </a:solidFill>
                <a:latin typeface="Segoe UI"/>
                <a:ea typeface="Calibri"/>
                <a:cs typeface="Segoe UI"/>
              </a:rPr>
              <a:t>4</a:t>
            </a:r>
            <a:r>
              <a:rPr lang="en-US" baseline="30000" dirty="0">
                <a:solidFill>
                  <a:srgbClr val="000000"/>
                </a:solidFill>
                <a:latin typeface="Segoe UI"/>
                <a:ea typeface="Calibri"/>
                <a:cs typeface="Segoe UI"/>
              </a:rPr>
              <a:t>+</a:t>
            </a:r>
            <a:r>
              <a:rPr lang="en-US" dirty="0">
                <a:solidFill>
                  <a:srgbClr val="000000"/>
                </a:solidFill>
                <a:latin typeface="Segoe UI"/>
                <a:ea typeface="Calibri"/>
                <a:cs typeface="Segoe UI"/>
              </a:rPr>
              <a:t> (ammonium ion) as conjugate acid. In the above examples, acid</a:t>
            </a:r>
            <a:r>
              <a:rPr lang="en-US" baseline="-25000" dirty="0">
                <a:solidFill>
                  <a:srgbClr val="000000"/>
                </a:solidFill>
                <a:latin typeface="Segoe UI"/>
                <a:ea typeface="Calibri"/>
                <a:cs typeface="Segoe UI"/>
              </a:rPr>
              <a:t>1</a:t>
            </a:r>
            <a:r>
              <a:rPr lang="en-US" dirty="0">
                <a:solidFill>
                  <a:srgbClr val="000000"/>
                </a:solidFill>
                <a:latin typeface="Segoe UI"/>
                <a:ea typeface="Calibri"/>
                <a:cs typeface="Segoe UI"/>
              </a:rPr>
              <a:t>-base</a:t>
            </a:r>
            <a:r>
              <a:rPr lang="en-US" baseline="-25000" dirty="0">
                <a:solidFill>
                  <a:srgbClr val="000000"/>
                </a:solidFill>
                <a:latin typeface="Segoe UI"/>
                <a:ea typeface="Calibri"/>
                <a:cs typeface="Segoe UI"/>
              </a:rPr>
              <a:t>1 </a:t>
            </a:r>
            <a:r>
              <a:rPr lang="en-US" dirty="0">
                <a:solidFill>
                  <a:srgbClr val="000000"/>
                </a:solidFill>
                <a:latin typeface="Segoe UI"/>
                <a:ea typeface="Calibri"/>
                <a:cs typeface="Segoe UI"/>
              </a:rPr>
              <a:t>and acid</a:t>
            </a:r>
            <a:r>
              <a:rPr lang="en-US" baseline="-25000" dirty="0">
                <a:solidFill>
                  <a:srgbClr val="000000"/>
                </a:solidFill>
                <a:latin typeface="Segoe UI"/>
                <a:ea typeface="Calibri"/>
                <a:cs typeface="Segoe UI"/>
              </a:rPr>
              <a:t>2</a:t>
            </a:r>
            <a:r>
              <a:rPr lang="en-US" dirty="0">
                <a:solidFill>
                  <a:srgbClr val="000000"/>
                </a:solidFill>
                <a:latin typeface="Segoe UI"/>
                <a:ea typeface="Calibri"/>
                <a:cs typeface="Segoe UI"/>
              </a:rPr>
              <a:t>-base</a:t>
            </a:r>
            <a:r>
              <a:rPr lang="en-US" baseline="-25000" dirty="0">
                <a:solidFill>
                  <a:srgbClr val="000000"/>
                </a:solidFill>
                <a:latin typeface="Segoe UI"/>
                <a:ea typeface="Calibri"/>
                <a:cs typeface="Segoe UI"/>
              </a:rPr>
              <a:t>2 </a:t>
            </a:r>
            <a:r>
              <a:rPr lang="en-US" dirty="0">
                <a:solidFill>
                  <a:srgbClr val="000000"/>
                </a:solidFill>
                <a:latin typeface="Segoe UI"/>
                <a:ea typeface="Calibri"/>
                <a:cs typeface="Segoe UI"/>
              </a:rPr>
              <a:t>are conjugate acid-base</a:t>
            </a:r>
            <a:r>
              <a:rPr lang="en-US" baseline="-25000" dirty="0">
                <a:solidFill>
                  <a:srgbClr val="000000"/>
                </a:solidFill>
                <a:latin typeface="Segoe UI"/>
                <a:ea typeface="Calibri"/>
                <a:cs typeface="Segoe UI"/>
              </a:rPr>
              <a:t> </a:t>
            </a:r>
            <a:r>
              <a:rPr lang="en-US" dirty="0">
                <a:solidFill>
                  <a:srgbClr val="000000"/>
                </a:solidFill>
                <a:latin typeface="Segoe UI"/>
                <a:ea typeface="Calibri"/>
                <a:cs typeface="Segoe UI"/>
              </a:rPr>
              <a:t>pairs. Thus, it can be represented as,</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5145495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81000"/>
            <a:ext cx="2895600" cy="209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2257" y="2590800"/>
            <a:ext cx="7620000" cy="1388585"/>
          </a:xfrm>
          <a:prstGeom prst="rect">
            <a:avLst/>
          </a:prstGeom>
        </p:spPr>
        <p:txBody>
          <a:bodyPr wrap="square">
            <a:spAutoFit/>
          </a:bodyPr>
          <a:lstStyle/>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sz="1200" dirty="0">
                <a:solidFill>
                  <a:srgbClr val="000000"/>
                </a:solidFill>
                <a:latin typeface="Segoe UI"/>
                <a:ea typeface="Calibri"/>
                <a:cs typeface="Segoe UI"/>
              </a:rPr>
              <a:t>Such acid-base pairs, the members of which are formed from each other by mutual gain or loss of proton are called the conjugate acid-base pairs.</a:t>
            </a:r>
            <a:endParaRPr lang="en-US" sz="1200" dirty="0">
              <a:solidFill>
                <a:srgbClr val="000000"/>
              </a:solidFill>
              <a:latin typeface="Segoe UI"/>
              <a:ea typeface="Times New Roman"/>
              <a:cs typeface="Times New Roman"/>
            </a:endParaRPr>
          </a:p>
          <a:p>
            <a:pPr indent="457200">
              <a:lnSpc>
                <a:spcPct val="115000"/>
              </a:lnSpc>
              <a:spcAft>
                <a:spcPts val="1000"/>
              </a:spcAft>
              <a:tabLst>
                <a:tab pos="342900" algn="l"/>
                <a:tab pos="622300" algn="l"/>
                <a:tab pos="914400" algn="l"/>
                <a:tab pos="1714500" algn="r"/>
                <a:tab pos="1828800" algn="l"/>
                <a:tab pos="1993900" algn="l"/>
                <a:tab pos="4114800" algn="r"/>
                <a:tab pos="457200" algn="l"/>
              </a:tabLst>
            </a:pPr>
            <a:r>
              <a:rPr lang="en-US" b="1" dirty="0">
                <a:solidFill>
                  <a:srgbClr val="FF0066"/>
                </a:solidFill>
                <a:latin typeface="Segoe UI"/>
                <a:ea typeface="Calibri"/>
                <a:cs typeface="Segoe UI"/>
              </a:rPr>
              <a:t>Amphoteric nature of water: </a:t>
            </a:r>
            <a:r>
              <a:rPr lang="en-US" sz="1200" dirty="0">
                <a:solidFill>
                  <a:srgbClr val="0070C0"/>
                </a:solidFill>
                <a:latin typeface="Segoe UI"/>
                <a:ea typeface="Calibri"/>
                <a:cs typeface="Segoe UI"/>
              </a:rPr>
              <a:t>The same substance when act as an acid and a base under different circumstances is call amphoteric substance.</a:t>
            </a:r>
            <a:r>
              <a:rPr lang="en-US" sz="1200" dirty="0">
                <a:solidFill>
                  <a:srgbClr val="000000"/>
                </a:solidFill>
                <a:latin typeface="Segoe UI"/>
                <a:ea typeface="Calibri"/>
                <a:cs typeface="Segoe UI"/>
              </a:rPr>
              <a:t/>
            </a:r>
            <a:br>
              <a:rPr lang="en-US" sz="1200" dirty="0">
                <a:solidFill>
                  <a:srgbClr val="000000"/>
                </a:solidFill>
                <a:latin typeface="Segoe UI"/>
                <a:ea typeface="Calibri"/>
                <a:cs typeface="Segoe UI"/>
              </a:rPr>
            </a:br>
            <a:r>
              <a:rPr lang="en-US" sz="1200" b="1" dirty="0">
                <a:solidFill>
                  <a:srgbClr val="000000"/>
                </a:solidFill>
                <a:latin typeface="Segoe UI"/>
                <a:ea typeface="Calibri"/>
                <a:cs typeface="Segoe UI"/>
              </a:rPr>
              <a:t>Water as an acid: </a:t>
            </a:r>
            <a:r>
              <a:rPr lang="en-US" sz="1200" dirty="0">
                <a:solidFill>
                  <a:srgbClr val="000000"/>
                </a:solidFill>
                <a:latin typeface="Segoe UI"/>
                <a:ea typeface="Calibri"/>
                <a:cs typeface="Segoe UI"/>
              </a:rPr>
              <a:t>Water acts as a acid in presence of base</a:t>
            </a:r>
            <a:r>
              <a:rPr lang="en-US" sz="1200" dirty="0" smtClean="0">
                <a:solidFill>
                  <a:srgbClr val="000000"/>
                </a:solidFill>
                <a:latin typeface="Segoe UI"/>
                <a:ea typeface="Calibri"/>
                <a:cs typeface="Segoe UI"/>
              </a:rPr>
              <a:t>.</a:t>
            </a:r>
            <a:endParaRPr lang="en-US" sz="1200" dirty="0">
              <a:solidFill>
                <a:srgbClr val="000000"/>
              </a:solidFill>
              <a:effectLst/>
              <a:latin typeface="Segoe UI"/>
              <a:ea typeface="Times New Roman"/>
              <a:cs typeface="Times New Roman"/>
            </a:endParaRPr>
          </a:p>
        </p:txBody>
      </p:sp>
      <p:pic>
        <p:nvPicPr>
          <p:cNvPr id="103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71460"/>
            <a:ext cx="838200" cy="3651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620486" y="3840072"/>
            <a:ext cx="685800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p>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endParaRPr lang="en-US" sz="1000" dirty="0">
              <a:latin typeface="Segoe UI" pitchFamily="34" charset="0"/>
              <a:ea typeface="Calibri" pitchFamily="34" charset="0"/>
              <a:cs typeface="Segoe UI"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endPar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endParaRPr lang="en-US" sz="1000" dirty="0">
              <a:latin typeface="Segoe UI" pitchFamily="34" charset="0"/>
              <a:ea typeface="Calibri" pitchFamily="34" charset="0"/>
              <a:cs typeface="Segoe UI"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NH</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4</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a:t>
            </a: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 OH</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Acid</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1</a:t>
            </a: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Base</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Acid</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Base</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7"/>
          <p:cNvSpPr>
            <a:spLocks noChangeArrowheads="1"/>
          </p:cNvSpPr>
          <p:nvPr/>
        </p:nvSpPr>
        <p:spPr bwMode="auto">
          <a:xfrm>
            <a:off x="0" y="4023304"/>
            <a:ext cx="3661680" cy="569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substance.</a:t>
            </a:r>
            <a:b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b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Water as an acid: </a:t>
            </a: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Water acts as a acid in presence of base.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H</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O + NH</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3</a:t>
            </a: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rot="10800000" flipV="1">
            <a:off x="0" y="5227775"/>
            <a:ext cx="721246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Water as a Base: </a:t>
            </a: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Water acts as a base in presence of acid.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H</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O + HCl</a:t>
            </a: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633" y="5460259"/>
            <a:ext cx="542925" cy="257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p:cNvSpPr>
            <a:spLocks noChangeArrowheads="1"/>
          </p:cNvSpPr>
          <p:nvPr/>
        </p:nvSpPr>
        <p:spPr bwMode="auto">
          <a:xfrm>
            <a:off x="1066800" y="5418758"/>
            <a:ext cx="60960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t>
            </a: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H</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3</a:t>
            </a: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O</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 +</a:t>
            </a:r>
            <a:r>
              <a:rPr kumimoji="0" lang="en-US" sz="1100" b="0"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 </a:t>
            </a:r>
            <a:r>
              <a:rPr kumimoji="0" lang="en-US" sz="1100" b="0" i="0" u="none" strike="noStrike" cap="none" normalizeH="0" baseline="0" dirty="0" err="1" smtClean="0">
                <a:ln>
                  <a:noFill/>
                </a:ln>
                <a:solidFill>
                  <a:schemeClr val="tx1"/>
                </a:solidFill>
                <a:effectLst/>
                <a:latin typeface="Segoe UI" pitchFamily="34" charset="0"/>
                <a:ea typeface="Calibri" pitchFamily="34" charset="0"/>
                <a:cs typeface="Segoe UI" pitchFamily="34" charset="0"/>
              </a:rPr>
              <a:t>Cl</a:t>
            </a:r>
            <a:r>
              <a:rPr kumimoji="0" lang="en-US" sz="1100" b="0"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Base</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1</a:t>
            </a: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Acid</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Acid</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1</a:t>
            </a:r>
            <a:r>
              <a:rPr kumimoji="0" lang="en-US" sz="1000" b="1" i="0" u="none" strike="noStrike" cap="none" normalizeH="0" baseline="0" dirty="0" smtClean="0">
                <a:ln>
                  <a:noFill/>
                </a:ln>
                <a:solidFill>
                  <a:schemeClr val="tx1"/>
                </a:solidFill>
                <a:effectLst/>
                <a:latin typeface="Segoe UI" pitchFamily="34" charset="0"/>
                <a:ea typeface="Calibri" pitchFamily="34" charset="0"/>
                <a:cs typeface="Segoe UI" pitchFamily="34" charset="0"/>
              </a:rPr>
              <a:t>         Base</a:t>
            </a:r>
            <a:r>
              <a:rPr kumimoji="0" lang="en-US" sz="1000" b="1" i="0" u="none" strike="noStrike" cap="none" normalizeH="0" baseline="-30000" dirty="0" smtClean="0">
                <a:ln>
                  <a:noFill/>
                </a:ln>
                <a:solidFill>
                  <a:schemeClr val="tx1"/>
                </a:solidFill>
                <a:effectLst/>
                <a:latin typeface="Segoe UI" pitchFamily="34" charset="0"/>
                <a:ea typeface="Calibri" pitchFamily="34" charset="0"/>
                <a:cs typeface="Segoe UI" pitchFamily="34" charset="0"/>
              </a:rPr>
              <a:t>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42900" algn="l"/>
                <a:tab pos="457200" algn="r"/>
                <a:tab pos="622300" algn="l"/>
                <a:tab pos="914400" algn="l"/>
                <a:tab pos="1714500" algn="r"/>
                <a:tab pos="1828800" algn="l"/>
                <a:tab pos="1993900" algn="l"/>
                <a:tab pos="41148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0720125"/>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4478</Words>
  <Application>Microsoft Office PowerPoint</Application>
  <PresentationFormat>On-screen Show (4:3)</PresentationFormat>
  <Paragraphs>834</Paragraphs>
  <Slides>48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R Kadam</dc:creator>
  <cp:lastModifiedBy>ADMIN</cp:lastModifiedBy>
  <cp:revision>446</cp:revision>
  <dcterms:created xsi:type="dcterms:W3CDTF">2015-08-21T06:37:11Z</dcterms:created>
  <dcterms:modified xsi:type="dcterms:W3CDTF">2020-08-29T07:28:26Z</dcterms:modified>
</cp:coreProperties>
</file>