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9" r:id="rId22"/>
    <p:sldId id="280" r:id="rId23"/>
    <p:sldId id="281" r:id="rId24"/>
    <p:sldId id="282" r:id="rId25"/>
    <p:sldId id="283" r:id="rId26"/>
    <p:sldId id="284" r:id="rId27"/>
    <p:sldId id="285" r:id="rId28"/>
    <p:sldId id="286" r:id="rId29"/>
    <p:sldId id="287" r:id="rId30"/>
    <p:sldId id="27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0CBD48-37CC-420D-AD84-D2D1246C5CAC}" type="datetimeFigureOut">
              <a:rPr lang="en-US" smtClean="0"/>
              <a:pPr/>
              <a:t>17/06/2015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45B792-99F3-478E-903C-C4B655469B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45B792-99F3-478E-903C-C4B655469B4F}"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45B792-99F3-478E-903C-C4B655469B4F}"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49A1585-814E-40BF-92B6-5B4B2EE97EE9}" type="datetimeFigureOut">
              <a:rPr lang="en-US" smtClean="0"/>
              <a:pPr/>
              <a:t>17/06/2015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A9872A6-959E-4930-8A0D-9A1F67DF571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9A1585-814E-40BF-92B6-5B4B2EE97EE9}" type="datetimeFigureOut">
              <a:rPr lang="en-US" smtClean="0"/>
              <a:pPr/>
              <a:t>17/06/2015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72A6-959E-4930-8A0D-9A1F67DF571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9A1585-814E-40BF-92B6-5B4B2EE97EE9}" type="datetimeFigureOut">
              <a:rPr lang="en-US" smtClean="0"/>
              <a:pPr/>
              <a:t>17/06/2015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72A6-959E-4930-8A0D-9A1F67DF571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9A1585-814E-40BF-92B6-5B4B2EE97EE9}" type="datetimeFigureOut">
              <a:rPr lang="en-US" smtClean="0"/>
              <a:pPr/>
              <a:t>17/06/2015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72A6-959E-4930-8A0D-9A1F67DF571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9A1585-814E-40BF-92B6-5B4B2EE97EE9}" type="datetimeFigureOut">
              <a:rPr lang="en-US" smtClean="0"/>
              <a:pPr/>
              <a:t>17/06/2015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9872A6-959E-4930-8A0D-9A1F67DF571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9A1585-814E-40BF-92B6-5B4B2EE97EE9}" type="datetimeFigureOut">
              <a:rPr lang="en-US" smtClean="0"/>
              <a:pPr/>
              <a:t>17/06/2015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872A6-959E-4930-8A0D-9A1F67DF571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49A1585-814E-40BF-92B6-5B4B2EE97EE9}" type="datetimeFigureOut">
              <a:rPr lang="en-US" smtClean="0"/>
              <a:pPr/>
              <a:t>17/06/2015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9872A6-959E-4930-8A0D-9A1F67DF571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9A1585-814E-40BF-92B6-5B4B2EE97EE9}" type="datetimeFigureOut">
              <a:rPr lang="en-US" smtClean="0"/>
              <a:pPr/>
              <a:t>17/06/2015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9872A6-959E-4930-8A0D-9A1F67DF571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A1585-814E-40BF-92B6-5B4B2EE97EE9}" type="datetimeFigureOut">
              <a:rPr lang="en-US" smtClean="0"/>
              <a:pPr/>
              <a:t>17/06/2015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9872A6-959E-4930-8A0D-9A1F67DF571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9A1585-814E-40BF-92B6-5B4B2EE97EE9}" type="datetimeFigureOut">
              <a:rPr lang="en-US" smtClean="0"/>
              <a:pPr/>
              <a:t>17/06/2015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9872A6-959E-4930-8A0D-9A1F67DF571A}" type="slidenum">
              <a:rPr lang="en-US" smtClean="0"/>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49A1585-814E-40BF-92B6-5B4B2EE97EE9}" type="datetimeFigureOut">
              <a:rPr lang="en-US" smtClean="0"/>
              <a:pPr/>
              <a:t>17/06/2015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A9872A6-959E-4930-8A0D-9A1F67DF571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49A1585-814E-40BF-92B6-5B4B2EE97EE9}" type="datetimeFigureOut">
              <a:rPr lang="en-US" smtClean="0"/>
              <a:pPr/>
              <a:t>17/06/2015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A9872A6-959E-4930-8A0D-9A1F67DF571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dissolv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tlepagea.png"/>
          <p:cNvPicPr>
            <a:picLocks noGrp="1" noChangeAspect="1"/>
          </p:cNvPicPr>
          <p:nvPr>
            <p:ph idx="1"/>
          </p:nvPr>
        </p:nvPicPr>
        <p:blipFill>
          <a:blip r:embed="rId2"/>
          <a:stretch>
            <a:fillRect/>
          </a:stretch>
        </p:blipFill>
        <p:spPr>
          <a:xfrm>
            <a:off x="0" y="609600"/>
            <a:ext cx="9144000" cy="5505450"/>
          </a:xfrm>
        </p:spPr>
      </p:pic>
      <p:pic>
        <p:nvPicPr>
          <p:cNvPr id="6" name="Picture 5" descr="ROSE image.jpg"/>
          <p:cNvPicPr>
            <a:picLocks noChangeAspect="1"/>
          </p:cNvPicPr>
          <p:nvPr/>
        </p:nvPicPr>
        <p:blipFill>
          <a:blip r:embed="rId3"/>
          <a:stretch>
            <a:fillRect/>
          </a:stretch>
        </p:blipFill>
        <p:spPr>
          <a:xfrm>
            <a:off x="3276600" y="3733800"/>
            <a:ext cx="2209800" cy="1372822"/>
          </a:xfrm>
          <a:prstGeom prst="rect">
            <a:avLst/>
          </a:prstGeom>
        </p:spPr>
      </p:pic>
      <p:sp>
        <p:nvSpPr>
          <p:cNvPr id="4" name="Rectangle 3"/>
          <p:cNvSpPr/>
          <p:nvPr/>
        </p:nvSpPr>
        <p:spPr>
          <a:xfrm>
            <a:off x="1447800" y="2438400"/>
            <a:ext cx="6248400" cy="1323439"/>
          </a:xfrm>
          <a:prstGeom prst="rect">
            <a:avLst/>
          </a:prstGeom>
          <a:noFill/>
        </p:spPr>
        <p:txBody>
          <a:bodyPr wrap="square" lIns="91440" tIns="45720" rIns="91440" bIns="45720">
            <a:spAutoFit/>
          </a:bodyPr>
          <a:lstStyle/>
          <a:p>
            <a:pPr algn="ctr"/>
            <a:r>
              <a:rPr lang="en-US"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nguiat Bk BT" pitchFamily="18" charset="0"/>
              </a:rPr>
              <a:t> Wel-Come</a:t>
            </a:r>
            <a:endParaRPr lang="en-US"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nguiat Bk BT"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grpId="0" nodeType="clickEffect">
                                  <p:stCondLst>
                                    <p:cond delay="0"/>
                                  </p:stCondLst>
                                  <p:childTnLst>
                                    <p:animEffect transition="out" filter="diamond(in)">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9" presetClass="exit" presetSubtype="0" accel="100000" fill="hold" nodeType="clickEffect">
                                  <p:stCondLst>
                                    <p:cond delay="0"/>
                                  </p:stCondLst>
                                  <p:childTnLst>
                                    <p:anim calcmode="lin" valueType="num">
                                      <p:cBhvr>
                                        <p:cTn id="18" dur="500"/>
                                        <p:tgtEl>
                                          <p:spTgt spid="6"/>
                                        </p:tgtEl>
                                        <p:attrNameLst>
                                          <p:attrName>ppt_w</p:attrName>
                                        </p:attrNameLst>
                                      </p:cBhvr>
                                      <p:tavLst>
                                        <p:tav tm="0">
                                          <p:val>
                                            <p:strVal val="ppt_w"/>
                                          </p:val>
                                        </p:tav>
                                        <p:tav tm="100000">
                                          <p:val>
                                            <p:fltVal val="0"/>
                                          </p:val>
                                        </p:tav>
                                      </p:tavLst>
                                    </p:anim>
                                    <p:anim calcmode="lin" valueType="num">
                                      <p:cBhvr>
                                        <p:cTn id="19" dur="500"/>
                                        <p:tgtEl>
                                          <p:spTgt spid="6"/>
                                        </p:tgtEl>
                                        <p:attrNameLst>
                                          <p:attrName>ppt_h</p:attrName>
                                        </p:attrNameLst>
                                      </p:cBhvr>
                                      <p:tavLst>
                                        <p:tav tm="0">
                                          <p:val>
                                            <p:strVal val="ppt_h"/>
                                          </p:val>
                                        </p:tav>
                                        <p:tav tm="100000">
                                          <p:val>
                                            <p:fltVal val="0"/>
                                          </p:val>
                                        </p:tav>
                                      </p:tavLst>
                                    </p:anim>
                                    <p:anim calcmode="lin" valueType="num">
                                      <p:cBhvr>
                                        <p:cTn id="20" dur="500"/>
                                        <p:tgtEl>
                                          <p:spTgt spid="6"/>
                                        </p:tgtEl>
                                        <p:attrNameLst>
                                          <p:attrName>style.rotation</p:attrName>
                                        </p:attrNameLst>
                                      </p:cBhvr>
                                      <p:tavLst>
                                        <p:tav tm="0">
                                          <p:val>
                                            <p:fltVal val="0"/>
                                          </p:val>
                                        </p:tav>
                                        <p:tav tm="100000">
                                          <p:val>
                                            <p:fltVal val="360"/>
                                          </p:val>
                                        </p:tav>
                                      </p:tavLst>
                                    </p:anim>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77112"/>
          </a:xfrm>
        </p:spPr>
        <p:txBody>
          <a:bodyPr>
            <a:normAutofit fontScale="90000"/>
          </a:bodyPr>
          <a:lstStyle/>
          <a:p>
            <a:r>
              <a:rPr lang="en-US" b="1" dirty="0" smtClean="0"/>
              <a:t> Manufacture by Haber’s process (Plant and Process):</a:t>
            </a:r>
            <a:endParaRPr lang="en-US" dirty="0"/>
          </a:p>
        </p:txBody>
      </p:sp>
      <p:pic>
        <p:nvPicPr>
          <p:cNvPr id="1026" name="Picture 2" descr="haber-s-process"/>
          <p:cNvPicPr>
            <a:picLocks noGrp="1" noChangeAspect="1" noChangeArrowheads="1"/>
          </p:cNvPicPr>
          <p:nvPr>
            <p:ph idx="1"/>
          </p:nvPr>
        </p:nvPicPr>
        <p:blipFill>
          <a:blip r:embed="rId2"/>
          <a:srcRect/>
          <a:stretch>
            <a:fillRect/>
          </a:stretch>
        </p:blipFill>
        <p:spPr bwMode="auto">
          <a:xfrm>
            <a:off x="762001" y="2133600"/>
            <a:ext cx="7239000" cy="3962399"/>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53400" cy="838200"/>
          </a:xfrm>
        </p:spPr>
        <p:txBody>
          <a:bodyPr>
            <a:normAutofit/>
          </a:bodyPr>
          <a:lstStyle/>
          <a:p>
            <a:r>
              <a:rPr lang="en-US" sz="3200" dirty="0" smtClean="0"/>
              <a:t>			</a:t>
            </a:r>
            <a:endParaRPr lang="en-US" sz="3200" dirty="0"/>
          </a:p>
        </p:txBody>
      </p:sp>
      <p:sp>
        <p:nvSpPr>
          <p:cNvPr id="3" name="Content Placeholder 2"/>
          <p:cNvSpPr>
            <a:spLocks noGrp="1"/>
          </p:cNvSpPr>
          <p:nvPr>
            <p:ph idx="1"/>
          </p:nvPr>
        </p:nvSpPr>
        <p:spPr>
          <a:xfrm>
            <a:off x="457200" y="1447800"/>
            <a:ext cx="8229600" cy="5257800"/>
          </a:xfrm>
        </p:spPr>
        <p:txBody>
          <a:bodyPr>
            <a:normAutofit fontScale="92500" lnSpcReduction="10000"/>
          </a:bodyPr>
          <a:lstStyle/>
          <a:p>
            <a:pPr>
              <a:buNone/>
            </a:pPr>
            <a:r>
              <a:rPr lang="en-US" b="1" dirty="0" smtClean="0"/>
              <a:t>(i)Production and purification of the reacting Gases</a:t>
            </a:r>
            <a:r>
              <a:rPr lang="en-US" dirty="0" smtClean="0"/>
              <a:t>:</a:t>
            </a:r>
          </a:p>
          <a:p>
            <a:pPr>
              <a:buNone/>
            </a:pPr>
            <a:r>
              <a:rPr lang="en-US" dirty="0" smtClean="0"/>
              <a:t>   Nitrogen and hydrogen are the basic requirements of Haber's process. Hydrogen can be obtained from water gas (CO + H</a:t>
            </a:r>
            <a:r>
              <a:rPr lang="en-US" baseline="-25000" dirty="0" smtClean="0"/>
              <a:t>2</a:t>
            </a:r>
            <a:r>
              <a:rPr lang="en-US" dirty="0" smtClean="0"/>
              <a:t>), or from electrolysis of acidified water or from decomposition of steam or from natural gas. Nitrogen is obtained from producer gas (CO + N</a:t>
            </a:r>
            <a:r>
              <a:rPr lang="en-US" baseline="-25000" dirty="0" smtClean="0"/>
              <a:t>2</a:t>
            </a:r>
            <a:r>
              <a:rPr lang="en-US" dirty="0" smtClean="0"/>
              <a:t>) or air or from liquid air by fractional distillation. </a:t>
            </a:r>
          </a:p>
          <a:p>
            <a:pPr>
              <a:buNone/>
            </a:pPr>
            <a:r>
              <a:rPr lang="en-US" b="1" dirty="0" smtClean="0"/>
              <a:t>(ii) 	Conversion to Ammonia</a:t>
            </a:r>
            <a:r>
              <a:rPr lang="en-US" dirty="0" smtClean="0"/>
              <a:t>:</a:t>
            </a:r>
          </a:p>
          <a:p>
            <a:pPr>
              <a:buNone/>
            </a:pPr>
            <a:r>
              <a:rPr lang="en-US" dirty="0" smtClean="0"/>
              <a:t> 			N</a:t>
            </a:r>
            <a:r>
              <a:rPr lang="en-US" baseline="-25000" dirty="0" smtClean="0"/>
              <a:t>2</a:t>
            </a:r>
            <a:r>
              <a:rPr lang="en-US" dirty="0" smtClean="0"/>
              <a:t>+ 3 H</a:t>
            </a:r>
            <a:r>
              <a:rPr lang="en-US" baseline="-25000" dirty="0" smtClean="0"/>
              <a:t>2    </a:t>
            </a:r>
            <a:r>
              <a:rPr lang="en-US" dirty="0" smtClean="0">
                <a:latin typeface="Cambria Math"/>
                <a:ea typeface="Cambria Math"/>
              </a:rPr>
              <a:t>→</a:t>
            </a:r>
            <a:r>
              <a:rPr lang="en-US" baseline="-25000" dirty="0" smtClean="0"/>
              <a:t>      </a:t>
            </a:r>
            <a:r>
              <a:rPr lang="en-US" dirty="0" smtClean="0"/>
              <a:t>2 NH</a:t>
            </a:r>
            <a:r>
              <a:rPr lang="en-US" baseline="-25000" dirty="0" smtClean="0"/>
              <a:t>3</a:t>
            </a:r>
            <a:r>
              <a:rPr lang="en-US" dirty="0" smtClean="0"/>
              <a:t> + 100kJ</a:t>
            </a:r>
          </a:p>
          <a:p>
            <a:r>
              <a:rPr lang="en-US" b="1" dirty="0" smtClean="0"/>
              <a:t>(iii)	Liquefaction of Ammonia:</a:t>
            </a:r>
            <a:r>
              <a:rPr lang="en-US" dirty="0" smtClean="0"/>
              <a:t> This mixture is then passed through condensing coils (immersed in the refrigerated brine) where it is cooled to about −10° to −20°C (263 to 253 K). Gaseous ammonia condenses to liquid ammonia and is collected. </a:t>
            </a:r>
          </a:p>
          <a:p>
            <a:pPr>
              <a:buNone/>
            </a:pPr>
            <a:endParaRPr lang="en-US" dirty="0" smtClean="0"/>
          </a:p>
          <a:p>
            <a:pPr marL="558800" marR="0" indent="-558800" algn="just">
              <a:lnSpc>
                <a:spcPts val="1500"/>
              </a:lnSpc>
              <a:spcBef>
                <a:spcPts val="200"/>
              </a:spcBef>
              <a:spcAft>
                <a:spcPts val="200"/>
              </a:spcAft>
              <a:buNone/>
              <a:tabLst>
                <a:tab pos="279400" algn="l"/>
                <a:tab pos="558800" algn="l"/>
                <a:tab pos="1760220" algn="r"/>
                <a:tab pos="1816100" algn="l"/>
                <a:tab pos="2000250" algn="l"/>
                <a:tab pos="4114800" algn="r"/>
              </a:tabLst>
            </a:pPr>
            <a:endParaRPr lang="en-US" sz="2000" dirty="0" smtClean="0">
              <a:latin typeface="Segoe UI"/>
              <a:ea typeface="Times New Roman"/>
              <a:cs typeface="Calibri"/>
            </a:endParaRPr>
          </a:p>
          <a:p>
            <a:pPr>
              <a:buNone/>
            </a:pPr>
            <a:endParaRPr lang="en-US" dirty="0"/>
          </a:p>
        </p:txBody>
      </p:sp>
      <p:sp>
        <p:nvSpPr>
          <p:cNvPr id="4" name="Rectangle 3"/>
          <p:cNvSpPr/>
          <p:nvPr/>
        </p:nvSpPr>
        <p:spPr>
          <a:xfrm>
            <a:off x="0" y="152400"/>
            <a:ext cx="9144000" cy="646331"/>
          </a:xfrm>
          <a:prstGeom prst="rect">
            <a:avLst/>
          </a:prstGeom>
        </p:spPr>
        <p:txBody>
          <a:bodyPr wrap="square">
            <a:spAutoFit/>
          </a:bodyPr>
          <a:lstStyle/>
          <a:p>
            <a:pPr algn="ctr"/>
            <a:r>
              <a:rPr lang="en-US" sz="3600" b="1" dirty="0" smtClean="0"/>
              <a:t>Working:</a:t>
            </a:r>
            <a:endParaRPr lang="en-US" sz="3600" dirty="0"/>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47800"/>
          </a:xfrm>
        </p:spPr>
        <p:txBody>
          <a:bodyPr>
            <a:normAutofit fontScale="90000"/>
          </a:bodyPr>
          <a:lstStyle/>
          <a:p>
            <a:r>
              <a:rPr lang="en-US" b="1" i="1" dirty="0" smtClean="0">
                <a:solidFill>
                  <a:srgbClr val="7030A0"/>
                </a:solidFill>
              </a:rPr>
              <a:t>     </a:t>
            </a:r>
            <a:r>
              <a:rPr lang="en-US" b="1" dirty="0" smtClean="0"/>
              <a:t>Merits of Haber's Process:</a:t>
            </a:r>
            <a:r>
              <a:rPr lang="en-US" dirty="0" smtClean="0"/>
              <a:t/>
            </a:r>
            <a:br>
              <a:rPr lang="en-US" dirty="0" smtClean="0"/>
            </a:br>
            <a:endParaRPr lang="en-US" b="1" i="1"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r>
              <a:rPr lang="en-US" dirty="0" smtClean="0"/>
              <a:t>( i) Highly pure and concentrated ammonia is obtained. </a:t>
            </a:r>
          </a:p>
          <a:p>
            <a:r>
              <a:rPr lang="en-US" dirty="0" smtClean="0"/>
              <a:t>(ii) Process is cheap and economical on unit cost basis. </a:t>
            </a:r>
          </a:p>
          <a:p>
            <a:r>
              <a:rPr lang="en-US" dirty="0" smtClean="0"/>
              <a:t>(iii) The working conditions being simple, the process can be carried out at any place. </a:t>
            </a:r>
          </a:p>
          <a:p>
            <a:r>
              <a:rPr lang="en-US" dirty="0" smtClean="0"/>
              <a:t>(iv) With no loss, 8 to 12 % of NH</a:t>
            </a:r>
            <a:r>
              <a:rPr lang="en-US" baseline="-25000" dirty="0" smtClean="0"/>
              <a:t>3</a:t>
            </a:r>
            <a:r>
              <a:rPr lang="en-US" dirty="0" smtClean="0"/>
              <a:t> is produced in each circulation by Haber process. In other methods, % yield of NH</a:t>
            </a:r>
            <a:r>
              <a:rPr lang="en-US" baseline="-25000" dirty="0" smtClean="0"/>
              <a:t>3</a:t>
            </a:r>
            <a:r>
              <a:rPr lang="en-US" dirty="0" smtClean="0"/>
              <a:t> is less than 5. </a:t>
            </a:r>
          </a:p>
          <a:p>
            <a:r>
              <a:rPr lang="en-US" dirty="0" smtClean="0"/>
              <a:t>World production of NH</a:t>
            </a:r>
            <a:r>
              <a:rPr lang="en-US" baseline="-25000" dirty="0" smtClean="0"/>
              <a:t>3</a:t>
            </a:r>
            <a:r>
              <a:rPr lang="en-US" dirty="0" smtClean="0"/>
              <a:t> was  1 million </a:t>
            </a:r>
            <a:r>
              <a:rPr lang="en-US" dirty="0" err="1" smtClean="0"/>
              <a:t>tonnes</a:t>
            </a:r>
            <a:r>
              <a:rPr lang="en-US" dirty="0" smtClean="0"/>
              <a:t> per year in 1950 and it has risen to 98 million </a:t>
            </a:r>
            <a:r>
              <a:rPr lang="en-US" dirty="0" err="1" smtClean="0"/>
              <a:t>tonnes</a:t>
            </a:r>
            <a:r>
              <a:rPr lang="en-US" dirty="0" smtClean="0"/>
              <a:t> in 1988. The largest producers are Russia 27 %, China 21 %, USA 18 %, Canada 4 %, Romania 4 %, etc.</a:t>
            </a:r>
          </a:p>
          <a:p>
            <a:pPr>
              <a:buNone/>
            </a:pPr>
            <a:r>
              <a:rPr lang="en-US" dirty="0" smtClean="0"/>
              <a:t> </a:t>
            </a:r>
          </a:p>
          <a:p>
            <a:pPr>
              <a:buNone/>
            </a:pPr>
            <a:endParaRPr lang="en-US" dirty="0"/>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057400"/>
          </a:xfrm>
        </p:spPr>
        <p:txBody>
          <a:bodyPr>
            <a:normAutofit fontScale="90000"/>
          </a:bodyPr>
          <a:lstStyle/>
          <a:p>
            <a:pPr algn="ctr"/>
            <a:r>
              <a:rPr lang="en-US" dirty="0" smtClean="0"/>
              <a:t/>
            </a:r>
            <a:br>
              <a:rPr lang="en-US" dirty="0" smtClean="0"/>
            </a:br>
            <a:r>
              <a:rPr lang="en-US" b="1" dirty="0" smtClean="0"/>
              <a:t> Manufacture</a:t>
            </a:r>
            <a:r>
              <a:rPr lang="en-US" dirty="0" smtClean="0"/>
              <a:t> </a:t>
            </a:r>
            <a:r>
              <a:rPr lang="en-US" b="1" dirty="0" smtClean="0"/>
              <a:t>of H</a:t>
            </a:r>
            <a:r>
              <a:rPr lang="en-US" b="1" baseline="-25000" dirty="0" smtClean="0"/>
              <a:t>2</a:t>
            </a:r>
            <a:r>
              <a:rPr lang="en-US" b="1" dirty="0" smtClean="0"/>
              <a:t>SO</a:t>
            </a:r>
            <a:r>
              <a:rPr lang="en-US" b="1" baseline="-25000" dirty="0" smtClean="0"/>
              <a:t>4</a:t>
            </a:r>
            <a:r>
              <a:rPr lang="en-US" b="1" dirty="0" smtClean="0"/>
              <a:t> by Contact process:</a:t>
            </a:r>
            <a:r>
              <a:rPr lang="en-US" dirty="0" smtClean="0"/>
              <a:t/>
            </a:r>
            <a:br>
              <a:rPr lang="en-US" dirty="0" smtClean="0"/>
            </a:br>
            <a:endParaRPr lang="en-US" b="1" i="1" dirty="0">
              <a:solidFill>
                <a:srgbClr val="7030A0"/>
              </a:solidFill>
            </a:endParaRPr>
          </a:p>
        </p:txBody>
      </p:sp>
      <p:sp>
        <p:nvSpPr>
          <p:cNvPr id="3" name="Content Placeholder 2"/>
          <p:cNvSpPr>
            <a:spLocks noGrp="1"/>
          </p:cNvSpPr>
          <p:nvPr>
            <p:ph idx="1"/>
          </p:nvPr>
        </p:nvSpPr>
        <p:spPr>
          <a:xfrm>
            <a:off x="457200" y="1828800"/>
            <a:ext cx="8229600" cy="4495800"/>
          </a:xfrm>
          <a:solidFill>
            <a:schemeClr val="bg1"/>
          </a:solidFill>
        </p:spPr>
        <p:txBody>
          <a:bodyPr>
            <a:normAutofit lnSpcReduction="10000"/>
          </a:bodyPr>
          <a:lstStyle/>
          <a:p>
            <a:r>
              <a:rPr lang="en-US" b="1" dirty="0" smtClean="0"/>
              <a:t>In a nut shell:</a:t>
            </a:r>
            <a:endParaRPr lang="en-US" dirty="0" smtClean="0"/>
          </a:p>
          <a:p>
            <a:pPr>
              <a:buNone/>
            </a:pPr>
            <a:r>
              <a:rPr lang="en-US" dirty="0" smtClean="0"/>
              <a:t>        S</a:t>
            </a:r>
            <a:r>
              <a:rPr lang="en-US" baseline="-25000" dirty="0" smtClean="0"/>
              <a:t>(g)</a:t>
            </a:r>
            <a:r>
              <a:rPr lang="en-US" dirty="0" smtClean="0">
                <a:latin typeface="Cambria Math"/>
                <a:ea typeface="Cambria Math"/>
              </a:rPr>
              <a:t> →</a:t>
            </a:r>
            <a:r>
              <a:rPr lang="en-US" dirty="0" smtClean="0"/>
              <a:t> SO</a:t>
            </a:r>
            <a:r>
              <a:rPr lang="en-US" baseline="-25000" dirty="0" smtClean="0"/>
              <a:t>2(g)</a:t>
            </a:r>
            <a:r>
              <a:rPr lang="en-US" dirty="0" smtClean="0">
                <a:latin typeface="Cambria Math"/>
                <a:ea typeface="Cambria Math"/>
              </a:rPr>
              <a:t> →</a:t>
            </a:r>
            <a:r>
              <a:rPr lang="en-US" baseline="-25000" dirty="0" smtClean="0"/>
              <a:t> </a:t>
            </a:r>
            <a:r>
              <a:rPr lang="en-US" dirty="0" smtClean="0"/>
              <a:t>SO</a:t>
            </a:r>
            <a:r>
              <a:rPr lang="en-US" baseline="-25000" dirty="0" smtClean="0"/>
              <a:t>3(g) </a:t>
            </a:r>
            <a:r>
              <a:rPr lang="en-US" dirty="0" smtClean="0">
                <a:latin typeface="Cambria Math"/>
                <a:ea typeface="Cambria Math"/>
              </a:rPr>
              <a:t>→</a:t>
            </a:r>
            <a:r>
              <a:rPr lang="en-US" baseline="-25000" dirty="0" smtClean="0"/>
              <a:t>   </a:t>
            </a:r>
            <a:r>
              <a:rPr lang="en-US" dirty="0" smtClean="0"/>
              <a:t>H</a:t>
            </a:r>
            <a:r>
              <a:rPr lang="en-US" baseline="-25000" dirty="0" smtClean="0"/>
              <a:t>2</a:t>
            </a:r>
            <a:r>
              <a:rPr lang="en-US" dirty="0" smtClean="0"/>
              <a:t>S</a:t>
            </a:r>
            <a:r>
              <a:rPr lang="en-US" baseline="-25000" dirty="0" smtClean="0"/>
              <a:t>2</a:t>
            </a:r>
            <a:r>
              <a:rPr lang="en-US" dirty="0" smtClean="0"/>
              <a:t>O</a:t>
            </a:r>
            <a:r>
              <a:rPr lang="en-US" baseline="-25000" dirty="0" smtClean="0"/>
              <a:t>7(l)</a:t>
            </a:r>
            <a:r>
              <a:rPr lang="en-US" dirty="0" smtClean="0"/>
              <a:t> </a:t>
            </a:r>
            <a:r>
              <a:rPr lang="en-US" dirty="0" smtClean="0">
                <a:latin typeface="Cambria Math"/>
                <a:ea typeface="Cambria Math"/>
              </a:rPr>
              <a:t>→</a:t>
            </a:r>
            <a:r>
              <a:rPr lang="en-US" dirty="0" smtClean="0"/>
              <a:t> 2H</a:t>
            </a:r>
            <a:r>
              <a:rPr lang="en-US" baseline="-25000" dirty="0" smtClean="0"/>
              <a:t>2</a:t>
            </a:r>
            <a:r>
              <a:rPr lang="en-US" dirty="0" smtClean="0"/>
              <a:t>SO</a:t>
            </a:r>
            <a:r>
              <a:rPr lang="en-US" baseline="-25000" dirty="0" smtClean="0"/>
              <a:t>4(l)</a:t>
            </a:r>
            <a:endParaRPr lang="en-US" b="1" dirty="0" smtClean="0"/>
          </a:p>
          <a:p>
            <a:r>
              <a:rPr lang="en-US" b="1" dirty="0" smtClean="0"/>
              <a:t>	</a:t>
            </a:r>
            <a:endParaRPr lang="en-US" dirty="0" smtClean="0"/>
          </a:p>
          <a:p>
            <a:r>
              <a:rPr lang="en-US" dirty="0" smtClean="0"/>
              <a:t>(Conditions to get good yield of Sulphur trioxide):</a:t>
            </a:r>
          </a:p>
          <a:p>
            <a:r>
              <a:rPr lang="en-US" dirty="0" smtClean="0"/>
              <a:t>The entire success of </a:t>
            </a:r>
            <a:r>
              <a:rPr lang="en-US" i="1" dirty="0" smtClean="0"/>
              <a:t>contact process</a:t>
            </a:r>
            <a:r>
              <a:rPr lang="en-US" dirty="0" smtClean="0"/>
              <a:t> lies in the catalytic oxidation of sulphur dioxide to sulphur trioxide by atmospheric oxygen. This reaction may be represented as:</a:t>
            </a:r>
          </a:p>
          <a:p>
            <a:r>
              <a:rPr lang="en-US" dirty="0" smtClean="0"/>
              <a:t>2 SO</a:t>
            </a:r>
            <a:r>
              <a:rPr lang="en-US" baseline="-25000" dirty="0" smtClean="0"/>
              <a:t>2</a:t>
            </a:r>
            <a:r>
              <a:rPr lang="en-US" dirty="0" smtClean="0"/>
              <a:t>       +   O</a:t>
            </a:r>
            <a:r>
              <a:rPr lang="en-US" baseline="-25000" dirty="0" smtClean="0"/>
              <a:t>2</a:t>
            </a:r>
            <a:r>
              <a:rPr lang="en-US" dirty="0" smtClean="0"/>
              <a:t>	 	2 SO</a:t>
            </a:r>
            <a:r>
              <a:rPr lang="en-US" baseline="-25000" dirty="0" smtClean="0"/>
              <a:t>3</a:t>
            </a:r>
            <a:r>
              <a:rPr lang="en-US" dirty="0" smtClean="0"/>
              <a:t> +189 kJ</a:t>
            </a:r>
          </a:p>
          <a:p>
            <a:r>
              <a:rPr lang="en-US" dirty="0" smtClean="0"/>
              <a:t>2 vols	   1vol		2 vols</a:t>
            </a:r>
          </a:p>
          <a:p>
            <a:pPr>
              <a:buNone/>
            </a:pPr>
            <a:endParaRPr lang="en-US" dirty="0"/>
          </a:p>
        </p:txBody>
      </p:sp>
      <p:pic>
        <p:nvPicPr>
          <p:cNvPr id="5" name="Picture 4" descr="1"/>
          <p:cNvPicPr/>
          <p:nvPr/>
        </p:nvPicPr>
        <p:blipFill>
          <a:blip r:embed="rId3"/>
          <a:srcRect/>
          <a:stretch>
            <a:fillRect/>
          </a:stretch>
        </p:blipFill>
        <p:spPr bwMode="auto">
          <a:xfrm>
            <a:off x="3276600" y="5105400"/>
            <a:ext cx="685800" cy="381000"/>
          </a:xfrm>
          <a:prstGeom prst="rect">
            <a:avLst/>
          </a:prstGeom>
          <a:noFill/>
          <a:ln w="9525">
            <a:noFill/>
            <a:miter lim="800000"/>
            <a:headEnd/>
            <a:tailEnd/>
          </a:ln>
        </p:spPr>
      </p:pic>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114300" cy="190500"/>
          </a:xfrm>
          <a:prstGeom prst="rect">
            <a:avLst/>
          </a:prstGeom>
          <a:noFill/>
        </p:spPr>
      </p:pic>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b="1" dirty="0" smtClean="0"/>
              <a:t> Physico-chemical principles</a:t>
            </a:r>
            <a:endParaRPr lang="en-US" dirty="0"/>
          </a:p>
        </p:txBody>
      </p:sp>
      <p:sp>
        <p:nvSpPr>
          <p:cNvPr id="3" name="Content Placeholder 2"/>
          <p:cNvSpPr>
            <a:spLocks noGrp="1"/>
          </p:cNvSpPr>
          <p:nvPr>
            <p:ph idx="1"/>
          </p:nvPr>
        </p:nvSpPr>
        <p:spPr>
          <a:xfrm>
            <a:off x="457200" y="1981200"/>
            <a:ext cx="8229600" cy="4389120"/>
          </a:xfrm>
        </p:spPr>
        <p:txBody>
          <a:bodyPr>
            <a:normAutofit/>
          </a:bodyPr>
          <a:lstStyle/>
          <a:p>
            <a:pPr>
              <a:buNone/>
            </a:pPr>
            <a:r>
              <a:rPr lang="en-US" b="1" dirty="0" smtClean="0"/>
              <a:t>(i) Effect of Concentration:</a:t>
            </a:r>
            <a:endParaRPr lang="en-US" dirty="0" smtClean="0"/>
          </a:p>
          <a:p>
            <a:pPr>
              <a:buNone/>
            </a:pPr>
            <a:r>
              <a:rPr lang="en-US" dirty="0" smtClean="0">
                <a:solidFill>
                  <a:schemeClr val="accent3">
                    <a:lumMod val="75000"/>
                  </a:schemeClr>
                </a:solidFill>
              </a:rPr>
              <a:t> I</a:t>
            </a:r>
            <a:r>
              <a:rPr lang="en-US" dirty="0" smtClean="0"/>
              <a:t>n </a:t>
            </a:r>
            <a:r>
              <a:rPr lang="en-US" i="1" dirty="0" smtClean="0"/>
              <a:t>the reaction mixture proportion of nitrogen and hydrogen should be 1: 3</a:t>
            </a:r>
          </a:p>
          <a:p>
            <a:pPr>
              <a:buNone/>
            </a:pPr>
            <a:r>
              <a:rPr lang="en-US" b="1" dirty="0" smtClean="0"/>
              <a:t>(b) Effect of Temperature:</a:t>
            </a:r>
            <a:endParaRPr lang="en-US" dirty="0" smtClean="0"/>
          </a:p>
          <a:p>
            <a:pPr>
              <a:buNone/>
            </a:pPr>
            <a:r>
              <a:rPr lang="en-US" dirty="0" smtClean="0"/>
              <a:t>	N</a:t>
            </a:r>
            <a:r>
              <a:rPr lang="en-US" baseline="-25000" dirty="0" smtClean="0"/>
              <a:t>2</a:t>
            </a:r>
            <a:r>
              <a:rPr lang="en-US" dirty="0" smtClean="0"/>
              <a:t> (g) + 3 H</a:t>
            </a:r>
            <a:r>
              <a:rPr lang="en-US" baseline="-25000" dirty="0" smtClean="0"/>
              <a:t>2</a:t>
            </a:r>
            <a:r>
              <a:rPr lang="en-US" dirty="0" smtClean="0"/>
              <a:t> (g)           2 NH</a:t>
            </a:r>
            <a:r>
              <a:rPr lang="en-US" baseline="-25000" dirty="0" smtClean="0"/>
              <a:t>3</a:t>
            </a:r>
            <a:r>
              <a:rPr lang="en-US" dirty="0" smtClean="0"/>
              <a:t> (g) + 100 kJ</a:t>
            </a:r>
          </a:p>
          <a:p>
            <a:pPr>
              <a:buNone/>
            </a:pPr>
            <a:r>
              <a:rPr lang="en-US" dirty="0" smtClean="0"/>
              <a:t>the optimum temperature is found to be 500 - 550°C, (773 - 823 K). </a:t>
            </a:r>
          </a:p>
          <a:p>
            <a:pPr>
              <a:buNone/>
            </a:pPr>
            <a:r>
              <a:rPr lang="en-US" dirty="0" smtClean="0"/>
              <a:t>The process is carried out by applying the pressure equal to 200 atmospheres (202 x 10</a:t>
            </a:r>
            <a:r>
              <a:rPr lang="en-US" baseline="30000" dirty="0" smtClean="0"/>
              <a:t>5</a:t>
            </a:r>
            <a:r>
              <a:rPr lang="en-US" dirty="0" smtClean="0"/>
              <a:t> Pa). </a:t>
            </a:r>
          </a:p>
          <a:p>
            <a:pPr>
              <a:buNone/>
            </a:pPr>
            <a:endParaRPr lang="en-US" dirty="0" smtClean="0"/>
          </a:p>
          <a:p>
            <a:pPr>
              <a:buNone/>
            </a:pPr>
            <a:endParaRPr lang="en-US" dirty="0" smtClean="0"/>
          </a:p>
          <a:p>
            <a:endParaRPr lang="en-US" dirty="0"/>
          </a:p>
        </p:txBody>
      </p:sp>
      <p:pic>
        <p:nvPicPr>
          <p:cNvPr id="4" name="Picture 3" descr="1"/>
          <p:cNvPicPr/>
          <p:nvPr/>
        </p:nvPicPr>
        <p:blipFill>
          <a:blip r:embed="rId2"/>
          <a:srcRect/>
          <a:stretch>
            <a:fillRect/>
          </a:stretch>
        </p:blipFill>
        <p:spPr bwMode="auto">
          <a:xfrm>
            <a:off x="3200400" y="3886200"/>
            <a:ext cx="685800" cy="3048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153400" cy="1371600"/>
          </a:xfrm>
        </p:spPr>
        <p:txBody>
          <a:bodyPr>
            <a:normAutofit fontScale="90000"/>
          </a:bodyPr>
          <a:lstStyle/>
          <a:p>
            <a:r>
              <a:rPr lang="en-US" dirty="0" smtClean="0"/>
              <a:t/>
            </a:r>
            <a:br>
              <a:rPr lang="en-US" dirty="0" smtClean="0"/>
            </a:br>
            <a:endParaRPr lang="en-US" dirty="0"/>
          </a:p>
        </p:txBody>
      </p:sp>
      <p:pic>
        <p:nvPicPr>
          <p:cNvPr id="4" name="Content Placeholder 3" descr="G:\germany1\20150516_065532.jpg"/>
          <p:cNvPicPr>
            <a:picLocks noGrp="1"/>
          </p:cNvPicPr>
          <p:nvPr>
            <p:ph idx="1"/>
          </p:nvPr>
        </p:nvPicPr>
        <p:blipFill>
          <a:blip r:embed="rId2" cstate="print"/>
          <a:srcRect/>
          <a:stretch>
            <a:fillRect/>
          </a:stretch>
        </p:blipFill>
        <p:spPr bwMode="auto">
          <a:xfrm>
            <a:off x="1600200" y="914400"/>
            <a:ext cx="3581400" cy="2895600"/>
          </a:xfrm>
          <a:prstGeom prst="rect">
            <a:avLst/>
          </a:prstGeom>
          <a:noFill/>
          <a:ln w="9525">
            <a:noFill/>
            <a:miter lim="800000"/>
            <a:headEnd/>
            <a:tailEnd/>
          </a:ln>
        </p:spPr>
      </p:pic>
      <p:sp>
        <p:nvSpPr>
          <p:cNvPr id="7" name="Rectangle 6"/>
          <p:cNvSpPr/>
          <p:nvPr/>
        </p:nvSpPr>
        <p:spPr>
          <a:xfrm>
            <a:off x="533400" y="228600"/>
            <a:ext cx="8610600" cy="646331"/>
          </a:xfrm>
          <a:prstGeom prst="rect">
            <a:avLst/>
          </a:prstGeom>
        </p:spPr>
        <p:txBody>
          <a:bodyPr wrap="square">
            <a:spAutoFit/>
          </a:bodyPr>
          <a:lstStyle/>
          <a:p>
            <a:pPr>
              <a:buNone/>
            </a:pPr>
            <a:r>
              <a:rPr lang="en-US" sz="3600" b="1" dirty="0" smtClean="0"/>
              <a:t>(c) Effect of Pressure:</a:t>
            </a:r>
            <a:endParaRPr lang="en-US" sz="3600" dirty="0" smtClean="0"/>
          </a:p>
        </p:txBody>
      </p:sp>
      <p:sp>
        <p:nvSpPr>
          <p:cNvPr id="5" name="Rectangle 4"/>
          <p:cNvSpPr/>
          <p:nvPr/>
        </p:nvSpPr>
        <p:spPr>
          <a:xfrm>
            <a:off x="990600" y="3581400"/>
            <a:ext cx="7620000" cy="3416320"/>
          </a:xfrm>
          <a:prstGeom prst="rect">
            <a:avLst/>
          </a:prstGeom>
        </p:spPr>
        <p:txBody>
          <a:bodyPr wrap="square">
            <a:spAutoFit/>
          </a:bodyPr>
          <a:lstStyle/>
          <a:p>
            <a:r>
              <a:rPr lang="en-US" dirty="0" smtClean="0"/>
              <a:t>Increase in pressure should lead to increase in yield of SO</a:t>
            </a:r>
            <a:r>
              <a:rPr lang="en-US" baseline="-25000" dirty="0" smtClean="0"/>
              <a:t>3</a:t>
            </a:r>
            <a:r>
              <a:rPr lang="en-US" dirty="0" smtClean="0"/>
              <a:t> because with increase of pressure volume is found to decrease. In actual practice, all contact plants are operated at atmospheric pressure that is, without appixing any pressure or at slightly higher pressure of 1.5-1.7 atmospheres.</a:t>
            </a:r>
          </a:p>
          <a:p>
            <a:r>
              <a:rPr lang="en-US" dirty="0" smtClean="0"/>
              <a:t>The conversion of SO</a:t>
            </a:r>
            <a:r>
              <a:rPr lang="en-US" baseline="-25000" dirty="0" smtClean="0"/>
              <a:t>2</a:t>
            </a:r>
            <a:r>
              <a:rPr lang="en-US" dirty="0" smtClean="0"/>
              <a:t> to SO</a:t>
            </a:r>
            <a:r>
              <a:rPr lang="en-US" baseline="-25000" dirty="0" smtClean="0"/>
              <a:t>3</a:t>
            </a:r>
            <a:r>
              <a:rPr lang="en-US" dirty="0" smtClean="0"/>
              <a:t> in the presence of catalyst is made of following steps :</a:t>
            </a:r>
          </a:p>
          <a:p>
            <a:r>
              <a:rPr lang="en-US" dirty="0" smtClean="0"/>
              <a:t>Diffusion of reacting gases (SO</a:t>
            </a:r>
            <a:r>
              <a:rPr lang="en-US" baseline="-25000" dirty="0" smtClean="0"/>
              <a:t>2</a:t>
            </a:r>
            <a:r>
              <a:rPr lang="en-US" dirty="0" smtClean="0"/>
              <a:t> + O</a:t>
            </a:r>
            <a:r>
              <a:rPr lang="en-US" baseline="-25000" dirty="0" smtClean="0"/>
              <a:t>2</a:t>
            </a:r>
            <a:r>
              <a:rPr lang="en-US" dirty="0" smtClean="0"/>
              <a:t>) to the surface of </a:t>
            </a:r>
            <a:r>
              <a:rPr lang="en-US" dirty="0" err="1" smtClean="0"/>
              <a:t>catalys</a:t>
            </a:r>
            <a:endParaRPr lang="en-US" dirty="0" smtClean="0"/>
          </a:p>
          <a:p>
            <a:r>
              <a:rPr lang="en-US" dirty="0" smtClean="0"/>
              <a:t>Adsorption of reactants at the surface of catalyst.</a:t>
            </a:r>
          </a:p>
          <a:p>
            <a:r>
              <a:rPr lang="en-US" dirty="0" smtClean="0"/>
              <a:t>Formation of product (SO</a:t>
            </a:r>
            <a:r>
              <a:rPr lang="en-US" baseline="-25000" dirty="0" smtClean="0"/>
              <a:t>3</a:t>
            </a:r>
            <a:r>
              <a:rPr lang="en-US" dirty="0" smtClean="0"/>
              <a:t>) at the surface of catalyst.</a:t>
            </a:r>
          </a:p>
          <a:p>
            <a:r>
              <a:rPr lang="en-US" dirty="0" smtClean="0"/>
              <a:t>Desorption of product from the surface of catalyst.</a:t>
            </a:r>
          </a:p>
          <a:p>
            <a:r>
              <a:rPr lang="en-US" dirty="0" smtClean="0"/>
              <a:t>Diffusion of SO</a:t>
            </a:r>
            <a:r>
              <a:rPr lang="en-US" baseline="-25000" dirty="0" smtClean="0"/>
              <a:t>3</a:t>
            </a:r>
            <a:r>
              <a:rPr lang="en-US" dirty="0" smtClean="0"/>
              <a:t> away from the surface of catalyst.</a:t>
            </a:r>
          </a:p>
          <a:p>
            <a:r>
              <a:rPr lang="en-US" dirty="0" smtClean="0"/>
              <a:t> </a:t>
            </a:r>
            <a:endParaRPr lang="en-US"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(d) Effect of Catalyst:</a:t>
            </a:r>
            <a:r>
              <a:rPr lang="en-US" dirty="0" smtClean="0"/>
              <a:t/>
            </a:r>
            <a:br>
              <a:rPr lang="en-US" dirty="0" smtClean="0"/>
            </a:br>
            <a:endParaRPr lang="en-US" b="1" i="1" dirty="0">
              <a:solidFill>
                <a:srgbClr val="7030A0"/>
              </a:solidFill>
            </a:endParaRPr>
          </a:p>
        </p:txBody>
      </p:sp>
      <p:sp>
        <p:nvSpPr>
          <p:cNvPr id="3" name="Content Placeholder 2"/>
          <p:cNvSpPr>
            <a:spLocks noGrp="1"/>
          </p:cNvSpPr>
          <p:nvPr>
            <p:ph idx="1"/>
          </p:nvPr>
        </p:nvSpPr>
        <p:spPr/>
        <p:txBody>
          <a:bodyPr>
            <a:normAutofit/>
          </a:bodyPr>
          <a:lstStyle/>
          <a:p>
            <a:r>
              <a:rPr lang="en-US" dirty="0" smtClean="0"/>
              <a:t>Finely divided platinum is the most efficient catalyst. It is applied on several carriers such as asbestos, calcined magnesium sulphate, silica gel etc.</a:t>
            </a:r>
          </a:p>
          <a:p>
            <a:r>
              <a:rPr lang="en-US" b="1" dirty="0" smtClean="0"/>
              <a:t> </a:t>
            </a:r>
            <a:r>
              <a:rPr lang="en-US" dirty="0" smtClean="0"/>
              <a:t>Asbestos fibers coated with finely divided platinum are called platinised asbestos.</a:t>
            </a:r>
          </a:p>
          <a:p>
            <a:r>
              <a:rPr lang="en-US" dirty="0" smtClean="0"/>
              <a:t>Most widely used vanadium catalyst is V</a:t>
            </a:r>
            <a:r>
              <a:rPr lang="en-US" baseline="-25000" dirty="0" smtClean="0"/>
              <a:t>2</a:t>
            </a:r>
            <a:r>
              <a:rPr lang="en-US" dirty="0" smtClean="0"/>
              <a:t>O</a:t>
            </a:r>
            <a:r>
              <a:rPr lang="en-US" baseline="-25000" dirty="0" smtClean="0"/>
              <a:t>5</a:t>
            </a:r>
            <a:r>
              <a:rPr lang="en-US" dirty="0" smtClean="0"/>
              <a:t>. It is prepared in the form of pallets by igniting a mixture of zeolite (carrier) and suspension of V</a:t>
            </a:r>
            <a:r>
              <a:rPr lang="en-US" baseline="-25000" dirty="0" smtClean="0"/>
              <a:t>2</a:t>
            </a:r>
            <a:r>
              <a:rPr lang="en-US" dirty="0" smtClean="0"/>
              <a:t>O</a:t>
            </a:r>
            <a:r>
              <a:rPr lang="en-US" baseline="-25000" dirty="0" smtClean="0"/>
              <a:t>5</a:t>
            </a:r>
            <a:r>
              <a:rPr lang="en-US" dirty="0" smtClean="0"/>
              <a:t>.  </a:t>
            </a:r>
            <a:endParaRPr lang="en-US" dirty="0"/>
          </a:p>
        </p:txBody>
      </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normAutofit fontScale="90000"/>
          </a:bodyPr>
          <a:lstStyle/>
          <a:p>
            <a:r>
              <a:rPr lang="en-US" b="1" dirty="0" smtClean="0"/>
              <a:t>Manufacture by Contact process: (Plant and Process)</a:t>
            </a:r>
            <a:endParaRPr lang="en-US" b="1" i="1" dirty="0">
              <a:solidFill>
                <a:schemeClr val="accent5">
                  <a:lumMod val="60000"/>
                  <a:lumOff val="40000"/>
                </a:schemeClr>
              </a:solidFill>
            </a:endParaRPr>
          </a:p>
        </p:txBody>
      </p:sp>
      <p:pic>
        <p:nvPicPr>
          <p:cNvPr id="4" name="Content Placeholder 3" descr="G:\germany1\20150516_065231.jpg"/>
          <p:cNvPicPr>
            <a:picLocks noGrp="1"/>
          </p:cNvPicPr>
          <p:nvPr>
            <p:ph idx="1"/>
          </p:nvPr>
        </p:nvPicPr>
        <p:blipFill>
          <a:blip r:embed="rId2" cstate="print"/>
          <a:srcRect/>
          <a:stretch>
            <a:fillRect/>
          </a:stretch>
        </p:blipFill>
        <p:spPr bwMode="auto">
          <a:xfrm>
            <a:off x="228600" y="2057400"/>
            <a:ext cx="8458199" cy="4191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77112"/>
          </a:xfrm>
        </p:spPr>
        <p:txBody>
          <a:bodyPr>
            <a:normAutofit fontScale="90000"/>
          </a:bodyPr>
          <a:lstStyle/>
          <a:p>
            <a:r>
              <a:rPr lang="en-US" b="1" dirty="0" smtClean="0"/>
              <a:t>      Working:</a:t>
            </a:r>
            <a:r>
              <a:rPr lang="en-US" dirty="0" smtClean="0"/>
              <a:t/>
            </a:r>
            <a:br>
              <a:rPr lang="en-US" dirty="0" smtClean="0"/>
            </a:b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70000" lnSpcReduction="20000"/>
          </a:bodyPr>
          <a:lstStyle/>
          <a:p>
            <a:r>
              <a:rPr lang="en-US" dirty="0" smtClean="0"/>
              <a:t>The contact plant consists of the following parts:</a:t>
            </a:r>
          </a:p>
          <a:p>
            <a:r>
              <a:rPr lang="en-US" dirty="0" smtClean="0"/>
              <a:t>(1) Pyrites Burners </a:t>
            </a:r>
          </a:p>
          <a:p>
            <a:r>
              <a:rPr lang="en-US" dirty="0" smtClean="0"/>
              <a:t>(2) Purification unit : (i) Dusting Tower, (ii) Cooler (iii) Scrubber, (iv) Drying Tower, (v) Arsenic Purifier,(vi) Asbestos  Filter, (vii) Testing Box or Tyndall Box. </a:t>
            </a:r>
          </a:p>
          <a:p>
            <a:r>
              <a:rPr lang="en-US" dirty="0" smtClean="0"/>
              <a:t>(3) Contact Converter or Contact Tower. </a:t>
            </a:r>
          </a:p>
          <a:p>
            <a:r>
              <a:rPr lang="en-US" dirty="0" smtClean="0"/>
              <a:t>(4) Absorption Tower. </a:t>
            </a:r>
          </a:p>
          <a:p>
            <a:r>
              <a:rPr lang="en-US" dirty="0" smtClean="0"/>
              <a:t>The manufacture of sulphuric acid by contact process is carried out in four steps as discussed below:</a:t>
            </a:r>
          </a:p>
          <a:p>
            <a:r>
              <a:rPr lang="en-US" dirty="0" smtClean="0"/>
              <a:t>1. Production of SO</a:t>
            </a:r>
            <a:r>
              <a:rPr lang="en-US" baseline="-25000" dirty="0" smtClean="0"/>
              <a:t>2</a:t>
            </a:r>
            <a:r>
              <a:rPr lang="en-US" dirty="0" smtClean="0"/>
              <a:t>, </a:t>
            </a:r>
          </a:p>
          <a:p>
            <a:r>
              <a:rPr lang="en-US" dirty="0" smtClean="0"/>
              <a:t>2. Purification of reacting gases, (if pyrites are used), </a:t>
            </a:r>
          </a:p>
          <a:p>
            <a:r>
              <a:rPr lang="en-US" dirty="0" smtClean="0"/>
              <a:t>3. Conversion of SO</a:t>
            </a:r>
            <a:r>
              <a:rPr lang="en-US" baseline="-25000" dirty="0" smtClean="0"/>
              <a:t>2</a:t>
            </a:r>
            <a:r>
              <a:rPr lang="en-US" dirty="0" smtClean="0"/>
              <a:t> to SO</a:t>
            </a:r>
            <a:r>
              <a:rPr lang="en-US" baseline="-25000" dirty="0" smtClean="0"/>
              <a:t>3</a:t>
            </a:r>
            <a:r>
              <a:rPr lang="en-US" dirty="0" smtClean="0"/>
              <a:t>, and </a:t>
            </a:r>
          </a:p>
          <a:p>
            <a:r>
              <a:rPr lang="en-US" dirty="0" smtClean="0"/>
              <a:t>4. Absorption of SO</a:t>
            </a:r>
            <a:r>
              <a:rPr lang="en-US" baseline="-25000" dirty="0" smtClean="0"/>
              <a:t>3</a:t>
            </a:r>
            <a:r>
              <a:rPr lang="en-US" dirty="0" smtClean="0"/>
              <a:t> in conc. H</a:t>
            </a:r>
            <a:r>
              <a:rPr lang="en-US" baseline="-25000" dirty="0" smtClean="0"/>
              <a:t>2</a:t>
            </a:r>
            <a:r>
              <a:rPr lang="en-US" dirty="0" smtClean="0"/>
              <a:t>SO</a:t>
            </a:r>
            <a:r>
              <a:rPr lang="en-US" baseline="-25000" dirty="0" smtClean="0"/>
              <a:t>4</a:t>
            </a:r>
            <a:r>
              <a:rPr lang="en-US" dirty="0" smtClean="0"/>
              <a:t>. </a:t>
            </a:r>
          </a:p>
          <a:p>
            <a:r>
              <a:rPr lang="en-US" b="1" dirty="0" smtClean="0"/>
              <a:t>Merits and Demerits of Contact Process:</a:t>
            </a:r>
            <a:endParaRPr lang="en-US" dirty="0" smtClean="0"/>
          </a:p>
          <a:p>
            <a:r>
              <a:rPr lang="en-US" b="1" dirty="0" smtClean="0"/>
              <a:t>Demerits:</a:t>
            </a:r>
            <a:endParaRPr lang="en-US" dirty="0" smtClean="0"/>
          </a:p>
          <a:p>
            <a:endParaRPr lang="en-US" dirty="0" smtClean="0"/>
          </a:p>
          <a:p>
            <a:pPr>
              <a:buNone/>
            </a:pPr>
            <a:endParaRPr lang="en-US" dirty="0"/>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normAutofit fontScale="90000"/>
          </a:bodyPr>
          <a:lstStyle/>
          <a:p>
            <a:r>
              <a:rPr lang="en-US" b="1" dirty="0" smtClean="0"/>
              <a:t>1.4 Manufacture of Nitric acid (HNO</a:t>
            </a:r>
            <a:r>
              <a:rPr lang="en-US" b="1" baseline="-25000" dirty="0" smtClean="0"/>
              <a:t>3</a:t>
            </a:r>
            <a:r>
              <a:rPr lang="en-US" b="1" dirty="0" smtClean="0"/>
              <a:t>)</a:t>
            </a:r>
            <a:endParaRPr lang="en-US" dirty="0"/>
          </a:p>
        </p:txBody>
      </p:sp>
      <p:sp>
        <p:nvSpPr>
          <p:cNvPr id="5" name="Content Placeholder 4"/>
          <p:cNvSpPr>
            <a:spLocks noGrp="1"/>
          </p:cNvSpPr>
          <p:nvPr>
            <p:ph idx="1"/>
          </p:nvPr>
        </p:nvSpPr>
        <p:spPr>
          <a:xfrm>
            <a:off x="457200" y="1935480"/>
            <a:ext cx="8229600" cy="3779520"/>
          </a:xfrm>
        </p:spPr>
        <p:txBody>
          <a:bodyPr>
            <a:normAutofit fontScale="62500" lnSpcReduction="20000"/>
          </a:bodyPr>
          <a:lstStyle/>
          <a:p>
            <a:pPr>
              <a:buNone/>
            </a:pPr>
            <a:r>
              <a:rPr lang="en-US" b="1" dirty="0" smtClean="0"/>
              <a:t> Physico-chemical principles:</a:t>
            </a:r>
            <a:endParaRPr lang="en-US" dirty="0" smtClean="0"/>
          </a:p>
          <a:p>
            <a:pPr>
              <a:buNone/>
            </a:pPr>
            <a:r>
              <a:rPr lang="en-US" b="1" dirty="0" smtClean="0"/>
              <a:t>(a) Effect of Concentration:  </a:t>
            </a:r>
            <a:endParaRPr lang="en-US" dirty="0" smtClean="0"/>
          </a:p>
          <a:p>
            <a:pPr>
              <a:buNone/>
            </a:pPr>
            <a:r>
              <a:rPr lang="en-US" dirty="0" smtClean="0"/>
              <a:t>Consider the reaction:</a:t>
            </a:r>
          </a:p>
          <a:p>
            <a:pPr>
              <a:buNone/>
            </a:pPr>
            <a:r>
              <a:rPr lang="en-US" dirty="0" smtClean="0"/>
              <a:t>   	4NH</a:t>
            </a:r>
            <a:r>
              <a:rPr lang="en-US" baseline="-25000" dirty="0" smtClean="0"/>
              <a:t>3</a:t>
            </a:r>
            <a:r>
              <a:rPr lang="en-US" dirty="0" smtClean="0"/>
              <a:t>      + 5O</a:t>
            </a:r>
            <a:r>
              <a:rPr lang="en-US" baseline="-25000" dirty="0" smtClean="0"/>
              <a:t>2</a:t>
            </a:r>
            <a:r>
              <a:rPr lang="en-US" dirty="0" smtClean="0"/>
              <a:t>             	4NO   +  6 H</a:t>
            </a:r>
            <a:r>
              <a:rPr lang="en-US" baseline="-25000" dirty="0" smtClean="0"/>
              <a:t>2</a:t>
            </a:r>
            <a:r>
              <a:rPr lang="en-US" dirty="0" smtClean="0"/>
              <a:t>O + 216.6 k </a:t>
            </a:r>
            <a:r>
              <a:rPr lang="en-US" dirty="0" err="1" smtClean="0"/>
              <a:t>cals</a:t>
            </a:r>
            <a:r>
              <a:rPr lang="en-US" dirty="0" smtClean="0"/>
              <a:t>  </a:t>
            </a:r>
          </a:p>
          <a:p>
            <a:pPr>
              <a:buNone/>
            </a:pPr>
            <a:r>
              <a:rPr lang="en-US" dirty="0" smtClean="0"/>
              <a:t> 	  4 Vols.      5 Vols.                 4 Vols      6 Vols.</a:t>
            </a:r>
          </a:p>
          <a:p>
            <a:pPr>
              <a:buNone/>
            </a:pPr>
            <a:r>
              <a:rPr lang="en-US" b="1" dirty="0" smtClean="0"/>
              <a:t>(b) Effect of temperature</a:t>
            </a:r>
          </a:p>
          <a:p>
            <a:pPr>
              <a:buNone/>
            </a:pPr>
            <a:r>
              <a:rPr lang="en-US" dirty="0" smtClean="0"/>
              <a:t>	brings about this conversion very rapidly even at 750°-800</a:t>
            </a:r>
            <a:r>
              <a:rPr lang="en-US" baseline="30000" dirty="0" smtClean="0"/>
              <a:t>0</a:t>
            </a:r>
            <a:r>
              <a:rPr lang="en-US" dirty="0" smtClean="0"/>
              <a:t>C.  </a:t>
            </a:r>
          </a:p>
          <a:p>
            <a:pPr>
              <a:buNone/>
            </a:pPr>
            <a:r>
              <a:rPr lang="en-US" b="1" dirty="0" smtClean="0"/>
              <a:t>(c) Effect of Pressure: </a:t>
            </a:r>
            <a:r>
              <a:rPr lang="en-US" dirty="0" smtClean="0"/>
              <a:t>three convenient ranges of pressure are found to be suitable.</a:t>
            </a:r>
          </a:p>
          <a:p>
            <a:pPr>
              <a:buNone/>
            </a:pPr>
            <a:r>
              <a:rPr lang="en-US" dirty="0" smtClean="0"/>
              <a:t>	1) A little above the atmospheric pressure, </a:t>
            </a:r>
          </a:p>
          <a:p>
            <a:pPr>
              <a:buNone/>
            </a:pPr>
            <a:r>
              <a:rPr lang="en-US" dirty="0" smtClean="0"/>
              <a:t>	2) The intermediate range (i.e. 3-4 atmospheres) and </a:t>
            </a:r>
          </a:p>
          <a:p>
            <a:pPr>
              <a:buNone/>
            </a:pPr>
            <a:r>
              <a:rPr lang="en-US" dirty="0" smtClean="0"/>
              <a:t>	3) The higher range (i.e. 7-9 atmospheres). </a:t>
            </a:r>
          </a:p>
          <a:p>
            <a:pPr>
              <a:buNone/>
            </a:pPr>
            <a:r>
              <a:rPr lang="en-US" b="1" dirty="0" smtClean="0"/>
              <a:t>(d) Effect of Catalyst:</a:t>
            </a:r>
            <a:endParaRPr lang="en-US" dirty="0" smtClean="0"/>
          </a:p>
          <a:p>
            <a:pPr>
              <a:buNone/>
            </a:pPr>
            <a:r>
              <a:rPr lang="en-US" dirty="0" smtClean="0"/>
              <a:t>	The oxidation of NH</a:t>
            </a:r>
            <a:r>
              <a:rPr lang="en-US" baseline="-25000" dirty="0" smtClean="0"/>
              <a:t>3</a:t>
            </a:r>
            <a:r>
              <a:rPr lang="en-US" dirty="0" smtClean="0"/>
              <a:t> without a catalyst does not take place sufficiently </a:t>
            </a:r>
            <a:r>
              <a:rPr lang="en-US" dirty="0" err="1" smtClean="0"/>
              <a:t>quickly,platinum</a:t>
            </a:r>
            <a:r>
              <a:rPr lang="en-US" dirty="0" smtClean="0"/>
              <a:t> as the best catalyst</a:t>
            </a:r>
          </a:p>
          <a:p>
            <a:pPr>
              <a:buNone/>
            </a:pPr>
            <a:r>
              <a:rPr lang="en-US" b="1" dirty="0" smtClean="0"/>
              <a:t> </a:t>
            </a:r>
          </a:p>
          <a:p>
            <a:endParaRPr lang="en-US" dirty="0"/>
          </a:p>
        </p:txBody>
      </p:sp>
      <p:pic>
        <p:nvPicPr>
          <p:cNvPr id="6" name="Picture 5" descr="1"/>
          <p:cNvPicPr/>
          <p:nvPr/>
        </p:nvPicPr>
        <p:blipFill>
          <a:blip r:embed="rId2"/>
          <a:srcRect/>
          <a:stretch>
            <a:fillRect/>
          </a:stretch>
        </p:blipFill>
        <p:spPr bwMode="auto">
          <a:xfrm>
            <a:off x="2286000" y="2590800"/>
            <a:ext cx="685800" cy="3048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375718" cy="1631216"/>
          </a:xfrm>
          <a:prstGeom prst="rect">
            <a:avLst/>
          </a:prstGeom>
          <a:solidFill>
            <a:schemeClr val="accent1">
              <a:lumMod val="20000"/>
              <a:lumOff val="80000"/>
              <a:alpha val="94000"/>
            </a:schemeClr>
          </a:solidFill>
          <a:ln w="3175">
            <a:solidFill>
              <a:schemeClr val="tx1"/>
            </a:solidFill>
          </a:ln>
        </p:spPr>
        <p:txBody>
          <a:bodyPr wrap="square" lIns="91440" tIns="45720" rIns="91440" bIns="45720" anchor="ctr">
            <a:spAutoFit/>
          </a:bodyPr>
          <a:lstStyle/>
          <a:p>
            <a:pPr algn="ctr"/>
            <a:r>
              <a:rPr lang="en-US" sz="5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rPr>
              <a:t>Dr. Dnyandev. N. Zambare</a:t>
            </a:r>
            <a:br>
              <a:rPr lang="en-US" sz="5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rPr>
            </a:br>
            <a:r>
              <a:rPr lang="en-US" sz="5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rPr>
              <a:t> M. Sc. Ph. D</a:t>
            </a:r>
            <a:endParaRPr lang="en-US" sz="5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7030A0"/>
              </a:solidFill>
              <a:effectLst>
                <a:outerShdw blurRad="50800" dist="40000" dir="5400000" algn="tl" rotWithShape="0">
                  <a:srgbClr val="000000">
                    <a:shade val="5000"/>
                    <a:satMod val="120000"/>
                    <a:alpha val="33000"/>
                  </a:srgbClr>
                </a:outerShdw>
              </a:effectLst>
            </a:endParaRPr>
          </a:p>
        </p:txBody>
      </p:sp>
      <p:sp>
        <p:nvSpPr>
          <p:cNvPr id="5" name="Content Placeholder 4"/>
          <p:cNvSpPr>
            <a:spLocks noGrp="1"/>
          </p:cNvSpPr>
          <p:nvPr>
            <p:ph idx="1"/>
          </p:nvPr>
        </p:nvSpPr>
        <p:spPr>
          <a:xfrm>
            <a:off x="3733800" y="2743200"/>
            <a:ext cx="5638800" cy="3276600"/>
          </a:xfrm>
        </p:spPr>
        <p:txBody>
          <a:bodyPr/>
          <a:lstStyle/>
          <a:p>
            <a:pPr>
              <a:buNone/>
            </a:pPr>
            <a:r>
              <a:rPr lang="en-US" dirty="0" smtClean="0">
                <a:solidFill>
                  <a:srgbClr val="FF0000"/>
                </a:solidFill>
                <a:latin typeface="BernhardMod BT" pitchFamily="18" charset="0"/>
              </a:rPr>
              <a:t>           Associate Professor</a:t>
            </a:r>
          </a:p>
          <a:p>
            <a:pPr>
              <a:buNone/>
            </a:pPr>
            <a:r>
              <a:rPr lang="en-US" dirty="0" smtClean="0"/>
              <a:t>        </a:t>
            </a:r>
            <a:r>
              <a:rPr lang="en-US" dirty="0" smtClean="0">
                <a:solidFill>
                  <a:srgbClr val="00B050"/>
                </a:solidFill>
              </a:rPr>
              <a:t> Department of chemistry</a:t>
            </a:r>
          </a:p>
          <a:p>
            <a:pPr>
              <a:buNone/>
            </a:pPr>
            <a:r>
              <a:rPr lang="en-US" sz="2800" b="1" dirty="0" smtClean="0">
                <a:solidFill>
                  <a:srgbClr val="7030A0"/>
                </a:solidFill>
                <a:latin typeface="Baskerville Old Face" pitchFamily="18" charset="0"/>
              </a:rPr>
              <a:t>        Kisan Veer Mahavidyalaya, Wai.</a:t>
            </a:r>
          </a:p>
          <a:p>
            <a:pPr>
              <a:buNone/>
            </a:pPr>
            <a:r>
              <a:rPr lang="en-US" dirty="0" smtClean="0"/>
              <a:t>          </a:t>
            </a:r>
            <a:r>
              <a:rPr lang="en-US" dirty="0" smtClean="0">
                <a:solidFill>
                  <a:srgbClr val="00B050"/>
                </a:solidFill>
              </a:rPr>
              <a:t>Dist- Satara pin- 412803</a:t>
            </a:r>
          </a:p>
          <a:p>
            <a:pPr>
              <a:buNone/>
            </a:pPr>
            <a:r>
              <a:rPr lang="en-US" dirty="0" smtClean="0"/>
              <a:t>            </a:t>
            </a:r>
            <a:r>
              <a:rPr lang="en-US" dirty="0" smtClean="0">
                <a:solidFill>
                  <a:srgbClr val="00B0F0"/>
                </a:solidFill>
              </a:rPr>
              <a:t>Mob. no.-9890891947</a:t>
            </a:r>
          </a:p>
          <a:p>
            <a:endParaRPr lang="en-US" dirty="0"/>
          </a:p>
        </p:txBody>
      </p:sp>
      <p:pic>
        <p:nvPicPr>
          <p:cNvPr id="7" name="Picture 6" descr="000_0809.JPG"/>
          <p:cNvPicPr>
            <a:picLocks noChangeAspect="1"/>
          </p:cNvPicPr>
          <p:nvPr/>
        </p:nvPicPr>
        <p:blipFill>
          <a:blip r:embed="rId2"/>
          <a:stretch>
            <a:fillRect/>
          </a:stretch>
        </p:blipFill>
        <p:spPr>
          <a:xfrm>
            <a:off x="228600" y="2743200"/>
            <a:ext cx="3886201" cy="3581400"/>
          </a:xfrm>
          <a:prstGeom prst="rect">
            <a:avLst/>
          </a:prstGeom>
          <a:ln w="3175">
            <a:solidFill>
              <a:schemeClr val="tx1"/>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8" presetClass="exit" presetSubtype="16" fill="hold" grpId="0" nodeType="clickEffect">
                                  <p:stCondLst>
                                    <p:cond delay="0"/>
                                  </p:stCondLst>
                                  <p:childTnLst>
                                    <p:animEffect transition="out" filter="diamond(in)">
                                      <p:cBhvr>
                                        <p:cTn id="41" dur="2000"/>
                                        <p:tgtEl>
                                          <p:spTgt spid="4"/>
                                        </p:tgtEl>
                                      </p:cBhvr>
                                    </p:animEffect>
                                    <p:set>
                                      <p:cBhvr>
                                        <p:cTn id="4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295400"/>
          </a:xfrm>
        </p:spPr>
        <p:txBody>
          <a:bodyPr>
            <a:normAutofit fontScale="90000"/>
          </a:bodyPr>
          <a:lstStyle/>
          <a:p>
            <a:pPr algn="ctr">
              <a:tabLst>
                <a:tab pos="3081338" algn="l"/>
              </a:tabLst>
            </a:pP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5105400"/>
          </a:xfrm>
        </p:spPr>
        <p:txBody>
          <a:bodyPr>
            <a:normAutofit/>
          </a:bodyPr>
          <a:lstStyle/>
          <a:p>
            <a:pPr>
              <a:buNone/>
            </a:pPr>
            <a:endParaRPr lang="en-US" dirty="0" smtClean="0"/>
          </a:p>
          <a:p>
            <a:endParaRPr lang="en-US" dirty="0" smtClean="0"/>
          </a:p>
          <a:p>
            <a:pPr>
              <a:buNone/>
            </a:pPr>
            <a:endParaRPr lang="en-US" dirty="0" smtClean="0"/>
          </a:p>
        </p:txBody>
      </p:sp>
      <p:sp>
        <p:nvSpPr>
          <p:cNvPr id="5121" name="Rectangle 1"/>
          <p:cNvSpPr>
            <a:spLocks noChangeArrowheads="1"/>
          </p:cNvSpPr>
          <p:nvPr/>
        </p:nvSpPr>
        <p:spPr bwMode="auto">
          <a:xfrm>
            <a:off x="914400" y="381000"/>
            <a:ext cx="7239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Lst>
            </a:pPr>
            <a:r>
              <a:rPr kumimoji="0" lang="en-US" sz="2800" b="1" i="0" u="none" strike="noStrike" cap="none" normalizeH="0" baseline="0" dirty="0" smtClean="0">
                <a:ln>
                  <a:noFill/>
                </a:ln>
                <a:solidFill>
                  <a:srgbClr val="000000"/>
                </a:solidFill>
                <a:effectLst/>
                <a:latin typeface="Calibri" pitchFamily="34" charset="0"/>
                <a:ea typeface="Times New Roman" pitchFamily="18" charset="0"/>
                <a:cs typeface="Mangal" pitchFamily="2"/>
              </a:rPr>
              <a:t>Manufacture by Ostwald’s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Plant and Process</a:t>
            </a:r>
            <a:r>
              <a:rPr kumimoji="0" lang="en-US" sz="2800" b="1" i="0" u="none" strike="noStrike" cap="none" normalizeH="0" baseline="0" dirty="0" smtClean="0">
                <a:ln>
                  <a:noFill/>
                </a:ln>
                <a:solidFill>
                  <a:srgbClr val="000000"/>
                </a:solidFill>
                <a:effectLst/>
                <a:latin typeface="Calibri" pitchFamily="34" charset="0"/>
                <a:ea typeface="Times New Roman" pitchFamily="18" charset="0"/>
                <a:cs typeface="Mangal" pitchFamily="2"/>
              </a:rPr>
              <a:t>):</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Working:</a:t>
            </a:r>
            <a:endParaRPr kumimoji="0" lang="en-US" sz="2800" b="0" i="0" u="none" strike="noStrike" cap="none" normalizeH="0" baseline="0" dirty="0" smtClean="0">
              <a:ln>
                <a:noFill/>
              </a:ln>
              <a:solidFill>
                <a:schemeClr val="tx1"/>
              </a:solidFill>
              <a:effectLst/>
              <a:latin typeface="Arial" pitchFamily="34" charset="0"/>
            </a:endParaRPr>
          </a:p>
        </p:txBody>
      </p:sp>
      <p:pic>
        <p:nvPicPr>
          <p:cNvPr id="5122" name="Picture 2"/>
          <p:cNvPicPr>
            <a:picLocks noChangeAspect="1" noChangeArrowheads="1"/>
          </p:cNvPicPr>
          <p:nvPr/>
        </p:nvPicPr>
        <p:blipFill>
          <a:blip r:embed="rId2"/>
          <a:srcRect/>
          <a:stretch>
            <a:fillRect/>
          </a:stretch>
        </p:blipFill>
        <p:spPr bwMode="auto">
          <a:xfrm>
            <a:off x="457200" y="1752600"/>
            <a:ext cx="7543800" cy="4191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371600"/>
          </a:xfrm>
        </p:spPr>
        <p:txBody>
          <a:bodyPr>
            <a:normAutofit fontScale="90000"/>
          </a:bodyPr>
          <a:lstStyle/>
          <a:p>
            <a:pPr lvl="0"/>
            <a:r>
              <a:rPr lang="en-US" sz="5400" b="1" dirty="0" smtClean="0">
                <a:solidFill>
                  <a:schemeClr val="tx1"/>
                </a:solidFill>
                <a:latin typeface="Times New Roman" pitchFamily="18" charset="0"/>
                <a:ea typeface="Times New Roman" pitchFamily="18" charset="0"/>
                <a:cs typeface="Times New Roman" pitchFamily="18" charset="0"/>
              </a:rPr>
              <a:t>Working:</a:t>
            </a:r>
            <a:r>
              <a:rPr lang="en-US" sz="5400" dirty="0" smtClean="0">
                <a:solidFill>
                  <a:schemeClr val="tx1"/>
                </a:solidFill>
                <a:latin typeface="Arial" pitchFamily="34" charset="0"/>
              </a:rPr>
              <a:t/>
            </a:r>
            <a:br>
              <a:rPr lang="en-US" sz="5400" dirty="0" smtClean="0">
                <a:solidFill>
                  <a:schemeClr val="tx1"/>
                </a:solidFill>
                <a:latin typeface="Arial" pitchFamily="34" charset="0"/>
              </a:rPr>
            </a:br>
            <a:endParaRPr lang="en-US" dirty="0"/>
          </a:p>
        </p:txBody>
      </p:sp>
      <p:sp>
        <p:nvSpPr>
          <p:cNvPr id="3" name="Content Placeholder 2"/>
          <p:cNvSpPr>
            <a:spLocks noGrp="1"/>
          </p:cNvSpPr>
          <p:nvPr>
            <p:ph idx="1"/>
          </p:nvPr>
        </p:nvSpPr>
        <p:spPr/>
        <p:txBody>
          <a:bodyPr/>
          <a:lstStyle/>
          <a:p>
            <a:r>
              <a:rPr lang="en-US" dirty="0" smtClean="0"/>
              <a:t>The Ostwald process is carried out in five steps. </a:t>
            </a:r>
          </a:p>
          <a:p>
            <a:r>
              <a:rPr lang="en-US" dirty="0" smtClean="0"/>
              <a:t>i) Production of NH</a:t>
            </a:r>
            <a:r>
              <a:rPr lang="en-US" baseline="-25000" dirty="0" smtClean="0"/>
              <a:t>3</a:t>
            </a:r>
            <a:r>
              <a:rPr lang="en-US" dirty="0" smtClean="0"/>
              <a:t> by Haber process:</a:t>
            </a:r>
          </a:p>
          <a:p>
            <a:r>
              <a:rPr lang="en-US" dirty="0" smtClean="0"/>
              <a:t>ii) Oxidation of NH</a:t>
            </a:r>
            <a:r>
              <a:rPr lang="en-US" baseline="-25000" dirty="0" smtClean="0"/>
              <a:t>2</a:t>
            </a:r>
            <a:r>
              <a:rPr lang="en-US" dirty="0" smtClean="0"/>
              <a:t> to NO,	</a:t>
            </a:r>
          </a:p>
          <a:p>
            <a:r>
              <a:rPr lang="en-US" dirty="0" smtClean="0"/>
              <a:t> iii) Oxidation of NO to NO</a:t>
            </a:r>
            <a:r>
              <a:rPr lang="en-US" baseline="-25000" dirty="0" smtClean="0"/>
              <a:t>2</a:t>
            </a:r>
            <a:r>
              <a:rPr lang="en-US" dirty="0" smtClean="0"/>
              <a:t>, 	</a:t>
            </a:r>
          </a:p>
          <a:p>
            <a:r>
              <a:rPr lang="en-US" dirty="0" smtClean="0"/>
              <a:t>iv) Absorption of NO</a:t>
            </a:r>
            <a:r>
              <a:rPr lang="en-US" baseline="-25000" dirty="0" smtClean="0"/>
              <a:t>2</a:t>
            </a:r>
            <a:r>
              <a:rPr lang="en-US" dirty="0" smtClean="0"/>
              <a:t> in water, and </a:t>
            </a:r>
          </a:p>
          <a:p>
            <a:r>
              <a:rPr lang="en-US" dirty="0" smtClean="0"/>
              <a:t>v) Concentration of Nitric acid. </a:t>
            </a:r>
          </a:p>
          <a:p>
            <a:r>
              <a:rPr lang="en-US" dirty="0" smtClean="0"/>
              <a:t> The details of working of Ostwald plant are as follows:</a:t>
            </a:r>
          </a:p>
          <a:p>
            <a:r>
              <a:rPr lang="en-US" dirty="0" smtClean="0"/>
              <a:t>4 NO</a:t>
            </a:r>
            <a:r>
              <a:rPr lang="en-US" baseline="-25000" dirty="0" smtClean="0"/>
              <a:t>2   </a:t>
            </a:r>
            <a:r>
              <a:rPr lang="en-US" dirty="0" smtClean="0"/>
              <a:t>+   O</a:t>
            </a:r>
            <a:r>
              <a:rPr lang="en-US" baseline="-25000" dirty="0" smtClean="0"/>
              <a:t>2   </a:t>
            </a:r>
            <a:r>
              <a:rPr lang="en-US" dirty="0" smtClean="0"/>
              <a:t>+   2H</a:t>
            </a:r>
            <a:r>
              <a:rPr lang="en-US" baseline="-25000" dirty="0" smtClean="0"/>
              <a:t>2</a:t>
            </a:r>
            <a:r>
              <a:rPr lang="en-US" dirty="0" smtClean="0"/>
              <a:t>O   </a:t>
            </a:r>
            <a:r>
              <a:rPr lang="en-US" dirty="0" smtClean="0">
                <a:latin typeface="Cambria Math"/>
                <a:ea typeface="Cambria Math"/>
              </a:rPr>
              <a:t>→ </a:t>
            </a:r>
            <a:r>
              <a:rPr lang="en-US" dirty="0" smtClean="0"/>
              <a:t>   4HNO</a:t>
            </a:r>
            <a:r>
              <a:rPr lang="en-US" baseline="-25000" dirty="0" smtClean="0"/>
              <a:t>3</a:t>
            </a:r>
            <a:endParaRPr lang="en-US" dirty="0" smtClean="0"/>
          </a:p>
          <a:p>
            <a:pPr>
              <a:buNone/>
            </a:pPr>
            <a:endParaRPr lang="en-US" dirty="0"/>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600" b="1" dirty="0" smtClean="0"/>
              <a:t>1.5 Manufacture of Sodium carbonate (Washing soda) (Na</a:t>
            </a:r>
            <a:r>
              <a:rPr lang="en-US" sz="3600" b="1" baseline="-25000" dirty="0" smtClean="0"/>
              <a:t>2</a:t>
            </a:r>
            <a:r>
              <a:rPr lang="en-US" sz="3600" b="1" dirty="0" smtClean="0"/>
              <a:t>CO</a:t>
            </a:r>
            <a:r>
              <a:rPr lang="en-US" sz="3600" b="1" baseline="-25000" dirty="0" smtClean="0"/>
              <a:t>3</a:t>
            </a:r>
            <a:r>
              <a:rPr lang="en-US" sz="3600" b="1" dirty="0" smtClean="0"/>
              <a:t>)</a:t>
            </a:r>
            <a:endParaRPr lang="en-US" sz="3600" dirty="0"/>
          </a:p>
        </p:txBody>
      </p:sp>
      <p:sp>
        <p:nvSpPr>
          <p:cNvPr id="3" name="Content Placeholder 2"/>
          <p:cNvSpPr>
            <a:spLocks noGrp="1"/>
          </p:cNvSpPr>
          <p:nvPr>
            <p:ph idx="1"/>
          </p:nvPr>
        </p:nvSpPr>
        <p:spPr/>
        <p:txBody>
          <a:bodyPr>
            <a:normAutofit fontScale="85000" lnSpcReduction="10000"/>
          </a:bodyPr>
          <a:lstStyle/>
          <a:p>
            <a:r>
              <a:rPr lang="en-US" b="1" dirty="0" smtClean="0"/>
              <a:t>i. Physico-chemical principles</a:t>
            </a:r>
            <a:r>
              <a:rPr lang="en-US" b="1" dirty="0" smtClean="0"/>
              <a:t>:</a:t>
            </a:r>
          </a:p>
          <a:p>
            <a:r>
              <a:rPr lang="en-US" dirty="0" smtClean="0"/>
              <a:t>From theoretical discussion it is clear that the Solvay process is based on the precipitation of sodium bicarbonate by the reaction between sodium chloride (brine) and ammonium bicarbonate from aqueous solution.</a:t>
            </a:r>
          </a:p>
          <a:p>
            <a:r>
              <a:rPr lang="en-US" dirty="0" smtClean="0"/>
              <a:t> i.e. NaCl   +   NH</a:t>
            </a:r>
            <a:r>
              <a:rPr lang="en-US" baseline="-25000" dirty="0" smtClean="0"/>
              <a:t>4</a:t>
            </a:r>
            <a:r>
              <a:rPr lang="en-US" dirty="0" smtClean="0"/>
              <a:t>HCO</a:t>
            </a:r>
            <a:r>
              <a:rPr lang="en-US" baseline="-25000" dirty="0" smtClean="0"/>
              <a:t>3 </a:t>
            </a:r>
            <a:r>
              <a:rPr lang="en-US" dirty="0" smtClean="0">
                <a:latin typeface="Cambria Math"/>
                <a:ea typeface="Cambria Math"/>
              </a:rPr>
              <a:t>→</a:t>
            </a:r>
            <a:r>
              <a:rPr lang="en-US" dirty="0" smtClean="0"/>
              <a:t>   </a:t>
            </a:r>
            <a:r>
              <a:rPr lang="en-US" dirty="0" smtClean="0"/>
              <a:t>NaHCO</a:t>
            </a:r>
            <a:r>
              <a:rPr lang="en-US" baseline="-25000" dirty="0" smtClean="0"/>
              <a:t>3</a:t>
            </a:r>
            <a:r>
              <a:rPr lang="en-US" dirty="0" smtClean="0"/>
              <a:t>  +NH</a:t>
            </a:r>
            <a:r>
              <a:rPr lang="en-US" baseline="-25000" dirty="0" smtClean="0"/>
              <a:t>4</a:t>
            </a:r>
            <a:r>
              <a:rPr lang="en-US" dirty="0" smtClean="0"/>
              <a:t>Cl</a:t>
            </a:r>
          </a:p>
          <a:p>
            <a:r>
              <a:rPr lang="en-US" dirty="0" err="1" smtClean="0"/>
              <a:t>Ionically</a:t>
            </a:r>
            <a:r>
              <a:rPr lang="en-US" dirty="0" smtClean="0"/>
              <a:t>, Na</a:t>
            </a:r>
            <a:r>
              <a:rPr lang="en-US" baseline="30000" dirty="0" smtClean="0"/>
              <a:t>+  </a:t>
            </a:r>
            <a:r>
              <a:rPr lang="en-US" dirty="0" smtClean="0"/>
              <a:t>+  Cl</a:t>
            </a:r>
            <a:r>
              <a:rPr lang="en-US" baseline="30000" dirty="0" smtClean="0"/>
              <a:t>-</a:t>
            </a:r>
            <a:r>
              <a:rPr lang="en-US" dirty="0" smtClean="0"/>
              <a:t> + NH</a:t>
            </a:r>
            <a:r>
              <a:rPr lang="en-US" baseline="-25000" dirty="0" smtClean="0"/>
              <a:t>4</a:t>
            </a:r>
            <a:r>
              <a:rPr lang="en-US" baseline="30000" dirty="0" smtClean="0"/>
              <a:t>+  </a:t>
            </a:r>
            <a:r>
              <a:rPr lang="en-US" dirty="0" smtClean="0"/>
              <a:t>+ HCO</a:t>
            </a:r>
            <a:r>
              <a:rPr lang="en-US" baseline="-25000" dirty="0" smtClean="0"/>
              <a:t>3</a:t>
            </a:r>
            <a:r>
              <a:rPr lang="en-US" baseline="30000" dirty="0" smtClean="0"/>
              <a:t>- </a:t>
            </a:r>
            <a:r>
              <a:rPr lang="en-US" dirty="0" smtClean="0">
                <a:latin typeface="Cambria Math"/>
                <a:ea typeface="Cambria Math"/>
              </a:rPr>
              <a:t>→</a:t>
            </a:r>
            <a:r>
              <a:rPr lang="en-US" dirty="0" smtClean="0"/>
              <a:t>    </a:t>
            </a:r>
            <a:r>
              <a:rPr lang="en-US" dirty="0" smtClean="0"/>
              <a:t>NaHCO</a:t>
            </a:r>
            <a:r>
              <a:rPr lang="en-US" baseline="-25000" dirty="0" smtClean="0"/>
              <a:t>3</a:t>
            </a:r>
            <a:r>
              <a:rPr lang="en-US" dirty="0" smtClean="0"/>
              <a:t>  +NH</a:t>
            </a:r>
            <a:r>
              <a:rPr lang="en-US" baseline="-25000" dirty="0" smtClean="0"/>
              <a:t>4</a:t>
            </a:r>
            <a:r>
              <a:rPr lang="en-US" baseline="30000" dirty="0" smtClean="0"/>
              <a:t>+  </a:t>
            </a:r>
            <a:r>
              <a:rPr lang="en-US" dirty="0" smtClean="0"/>
              <a:t>+ Cl</a:t>
            </a:r>
            <a:r>
              <a:rPr lang="en-US" baseline="30000" dirty="0" smtClean="0"/>
              <a:t>-</a:t>
            </a:r>
            <a:endParaRPr lang="en-US" dirty="0" smtClean="0"/>
          </a:p>
          <a:p>
            <a:r>
              <a:rPr lang="en-US" dirty="0" smtClean="0"/>
              <a:t>By neglecting common ions, we get</a:t>
            </a:r>
          </a:p>
          <a:p>
            <a:r>
              <a:rPr lang="en-US" dirty="0" smtClean="0"/>
              <a:t>      Na</a:t>
            </a:r>
            <a:r>
              <a:rPr lang="en-US" baseline="30000" dirty="0" smtClean="0"/>
              <a:t>+  </a:t>
            </a:r>
            <a:r>
              <a:rPr lang="en-US" dirty="0" smtClean="0"/>
              <a:t>+ HCO</a:t>
            </a:r>
            <a:r>
              <a:rPr lang="en-US" baseline="-25000" dirty="0" smtClean="0"/>
              <a:t>3</a:t>
            </a:r>
            <a:r>
              <a:rPr lang="en-US" baseline="30000" dirty="0" smtClean="0"/>
              <a:t>- </a:t>
            </a:r>
            <a:r>
              <a:rPr lang="en-US" baseline="30000" dirty="0" smtClean="0"/>
              <a:t> </a:t>
            </a:r>
            <a:r>
              <a:rPr lang="en-US" dirty="0" smtClean="0">
                <a:latin typeface="Cambria Math"/>
                <a:ea typeface="Cambria Math"/>
              </a:rPr>
              <a:t>→ </a:t>
            </a:r>
            <a:r>
              <a:rPr lang="en-US" dirty="0" smtClean="0"/>
              <a:t>    </a:t>
            </a:r>
            <a:r>
              <a:rPr lang="en-US" dirty="0" smtClean="0"/>
              <a:t>NaHCO</a:t>
            </a:r>
            <a:r>
              <a:rPr lang="en-US" baseline="-25000" dirty="0" smtClean="0"/>
              <a:t>3 </a:t>
            </a:r>
            <a:endParaRPr lang="en-US" dirty="0" smtClean="0"/>
          </a:p>
          <a:p>
            <a:r>
              <a:rPr lang="en-US" i="1" dirty="0" smtClean="0"/>
              <a:t>Solvay pointed out that precipitation of NaHCO</a:t>
            </a:r>
            <a:r>
              <a:rPr lang="en-US" i="1" baseline="-25000" dirty="0" smtClean="0"/>
              <a:t>3</a:t>
            </a:r>
            <a:r>
              <a:rPr lang="en-US" i="1" dirty="0" smtClean="0"/>
              <a:t> does not occur if NH</a:t>
            </a:r>
            <a:r>
              <a:rPr lang="en-US" i="1" baseline="-25000" dirty="0" smtClean="0"/>
              <a:t>2</a:t>
            </a:r>
            <a:r>
              <a:rPr lang="en-US" i="1" dirty="0" smtClean="0"/>
              <a:t>HCO</a:t>
            </a:r>
            <a:r>
              <a:rPr lang="en-US" i="1" baseline="-25000" dirty="0" smtClean="0"/>
              <a:t>3</a:t>
            </a:r>
            <a:r>
              <a:rPr lang="en-US" i="1" dirty="0" smtClean="0"/>
              <a:t> is prepared first and followed by the addition of brine solution.</a:t>
            </a:r>
            <a:endParaRPr lang="en-US" dirty="0" smtClean="0"/>
          </a:p>
          <a:p>
            <a:endParaRPr lang="en-US" dirty="0" smtClean="0"/>
          </a:p>
          <a:p>
            <a:pPr>
              <a:buNone/>
            </a:pPr>
            <a:endParaRPr lang="en-US" dirty="0"/>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Thus NH</a:t>
            </a:r>
            <a:r>
              <a:rPr lang="en-US" baseline="-25000" dirty="0" smtClean="0"/>
              <a:t>4</a:t>
            </a:r>
            <a:r>
              <a:rPr lang="en-US" dirty="0" smtClean="0"/>
              <a:t>HCO</a:t>
            </a:r>
            <a:r>
              <a:rPr lang="en-US" baseline="-25000" dirty="0" smtClean="0"/>
              <a:t>3</a:t>
            </a:r>
            <a:r>
              <a:rPr lang="en-US" dirty="0" smtClean="0"/>
              <a:t> is the most soluble while NaHCO</a:t>
            </a:r>
            <a:r>
              <a:rPr lang="en-US" baseline="-25000" dirty="0" smtClean="0"/>
              <a:t>3</a:t>
            </a:r>
            <a:r>
              <a:rPr lang="en-US" dirty="0" smtClean="0"/>
              <a:t> is the least soluble at 30</a:t>
            </a:r>
            <a:r>
              <a:rPr lang="en-US" baseline="30000" dirty="0" smtClean="0"/>
              <a:t>0</a:t>
            </a:r>
            <a:r>
              <a:rPr lang="en-US" dirty="0" smtClean="0"/>
              <a:t>C.</a:t>
            </a:r>
          </a:p>
          <a:p>
            <a:r>
              <a:rPr lang="en-US" dirty="0" smtClean="0"/>
              <a:t>Therefore NaHCO</a:t>
            </a:r>
            <a:r>
              <a:rPr lang="en-US" baseline="-25000" dirty="0" smtClean="0"/>
              <a:t>3</a:t>
            </a:r>
            <a:r>
              <a:rPr lang="en-US" dirty="0" smtClean="0"/>
              <a:t> is quantitatively precipitated </a:t>
            </a:r>
            <a:r>
              <a:rPr lang="en-US" dirty="0" smtClean="0"/>
              <a:t>out in the presence of braine at 30°C, due </a:t>
            </a:r>
            <a:r>
              <a:rPr lang="en-US" dirty="0" smtClean="0"/>
              <a:t>to </a:t>
            </a:r>
            <a:r>
              <a:rPr lang="en-US" dirty="0" smtClean="0"/>
              <a:t>common ion effect of Na</a:t>
            </a:r>
            <a:r>
              <a:rPr lang="en-US" baseline="30000" dirty="0" smtClean="0"/>
              <a:t>+</a:t>
            </a:r>
            <a:r>
              <a:rPr lang="en-US" dirty="0" smtClean="0"/>
              <a:t> ions (from NaC1) and  HCO</a:t>
            </a:r>
            <a:r>
              <a:rPr lang="en-US" baseline="-25000" dirty="0" smtClean="0"/>
              <a:t>3</a:t>
            </a:r>
            <a:r>
              <a:rPr lang="en-US" baseline="30000" dirty="0" smtClean="0"/>
              <a:t>-  </a:t>
            </a:r>
            <a:r>
              <a:rPr lang="en-US" dirty="0" smtClean="0"/>
              <a:t> ions </a:t>
            </a:r>
            <a:r>
              <a:rPr lang="en-US" dirty="0" smtClean="0"/>
              <a:t>(which are obtained by passing CO</a:t>
            </a:r>
            <a:r>
              <a:rPr lang="en-US" baseline="-25000" dirty="0" smtClean="0"/>
              <a:t>2</a:t>
            </a:r>
            <a:r>
              <a:rPr lang="en-US" dirty="0" smtClean="0"/>
              <a:t> through solution). </a:t>
            </a:r>
          </a:p>
          <a:p>
            <a:r>
              <a:rPr lang="en-US" dirty="0" smtClean="0"/>
              <a:t>The possible reactions are:</a:t>
            </a:r>
          </a:p>
          <a:p>
            <a:r>
              <a:rPr lang="en-US" dirty="0" smtClean="0"/>
              <a:t>i) NH</a:t>
            </a:r>
            <a:r>
              <a:rPr lang="en-US" baseline="-25000" dirty="0" smtClean="0"/>
              <a:t>3 </a:t>
            </a:r>
            <a:r>
              <a:rPr lang="en-US" dirty="0" smtClean="0"/>
              <a:t> +  H</a:t>
            </a:r>
            <a:r>
              <a:rPr lang="en-US" baseline="-25000" dirty="0" smtClean="0"/>
              <a:t>2</a:t>
            </a:r>
            <a:r>
              <a:rPr lang="en-US" dirty="0" smtClean="0"/>
              <a:t>O </a:t>
            </a:r>
            <a:r>
              <a:rPr lang="en-US" dirty="0" smtClean="0">
                <a:latin typeface="Cambria Math"/>
                <a:ea typeface="Cambria Math"/>
              </a:rPr>
              <a:t>→ </a:t>
            </a:r>
            <a:r>
              <a:rPr lang="en-US" dirty="0" smtClean="0"/>
              <a:t>   NH</a:t>
            </a:r>
            <a:r>
              <a:rPr lang="en-US" baseline="-25000" dirty="0" smtClean="0"/>
              <a:t>3.</a:t>
            </a:r>
            <a:r>
              <a:rPr lang="en-US" dirty="0" smtClean="0"/>
              <a:t>H</a:t>
            </a:r>
            <a:r>
              <a:rPr lang="en-US" baseline="-25000" dirty="0" smtClean="0"/>
              <a:t>2</a:t>
            </a:r>
            <a:r>
              <a:rPr lang="en-US" dirty="0" smtClean="0"/>
              <a:t>O     </a:t>
            </a:r>
            <a:r>
              <a:rPr lang="en-US" dirty="0" err="1" smtClean="0"/>
              <a:t>i.e</a:t>
            </a:r>
            <a:r>
              <a:rPr lang="en-US" dirty="0" smtClean="0"/>
              <a:t>   NH</a:t>
            </a:r>
            <a:r>
              <a:rPr lang="en-US" baseline="-25000" dirty="0" smtClean="0"/>
              <a:t>4</a:t>
            </a:r>
            <a:r>
              <a:rPr lang="en-US" dirty="0" smtClean="0"/>
              <a:t>OH</a:t>
            </a:r>
          </a:p>
          <a:p>
            <a:r>
              <a:rPr lang="en-US" dirty="0" smtClean="0"/>
              <a:t>           NH</a:t>
            </a:r>
            <a:r>
              <a:rPr lang="en-US" baseline="-25000" dirty="0" smtClean="0"/>
              <a:t>4</a:t>
            </a:r>
            <a:r>
              <a:rPr lang="en-US" dirty="0" smtClean="0"/>
              <a:t>OH </a:t>
            </a:r>
            <a:r>
              <a:rPr lang="en-US" dirty="0" smtClean="0">
                <a:latin typeface="Cambria Math"/>
                <a:ea typeface="Cambria Math"/>
              </a:rPr>
              <a:t>→ </a:t>
            </a:r>
            <a:r>
              <a:rPr lang="en-US" dirty="0" smtClean="0"/>
              <a:t>   </a:t>
            </a:r>
            <a:r>
              <a:rPr lang="en-US" dirty="0" smtClean="0"/>
              <a:t>NH</a:t>
            </a:r>
            <a:r>
              <a:rPr lang="en-US" baseline="-25000" dirty="0" smtClean="0"/>
              <a:t>4</a:t>
            </a:r>
            <a:r>
              <a:rPr lang="en-US" baseline="30000" dirty="0" smtClean="0"/>
              <a:t>+  </a:t>
            </a:r>
            <a:r>
              <a:rPr lang="en-US" dirty="0" smtClean="0"/>
              <a:t>+ OH</a:t>
            </a:r>
            <a:r>
              <a:rPr lang="en-US" baseline="30000" dirty="0" smtClean="0"/>
              <a:t>–</a:t>
            </a:r>
            <a:endParaRPr lang="en-US" dirty="0" smtClean="0"/>
          </a:p>
          <a:p>
            <a:r>
              <a:rPr lang="en-US" dirty="0" smtClean="0"/>
              <a:t>ii) CO</a:t>
            </a:r>
            <a:r>
              <a:rPr lang="en-US" baseline="-25000" dirty="0" smtClean="0"/>
              <a:t>2 </a:t>
            </a:r>
            <a:r>
              <a:rPr lang="en-US" dirty="0" smtClean="0"/>
              <a:t>+  H</a:t>
            </a:r>
            <a:r>
              <a:rPr lang="en-US" baseline="-25000" dirty="0" smtClean="0"/>
              <a:t>2</a:t>
            </a:r>
            <a:r>
              <a:rPr lang="en-US" dirty="0" smtClean="0"/>
              <a:t>O </a:t>
            </a:r>
            <a:r>
              <a:rPr lang="en-US" dirty="0" smtClean="0">
                <a:latin typeface="Cambria Math"/>
                <a:ea typeface="Cambria Math"/>
              </a:rPr>
              <a:t>→</a:t>
            </a:r>
            <a:r>
              <a:rPr lang="en-US" dirty="0" smtClean="0"/>
              <a:t>  </a:t>
            </a:r>
            <a:r>
              <a:rPr lang="en-US" dirty="0" smtClean="0"/>
              <a:t>H</a:t>
            </a:r>
            <a:r>
              <a:rPr lang="en-US" baseline="-25000" dirty="0" smtClean="0"/>
              <a:t>2</a:t>
            </a:r>
            <a:r>
              <a:rPr lang="en-US" dirty="0" smtClean="0"/>
              <a:t>CO</a:t>
            </a:r>
            <a:r>
              <a:rPr lang="en-US" baseline="-25000" dirty="0" smtClean="0"/>
              <a:t>3</a:t>
            </a:r>
            <a:endParaRPr lang="en-US" dirty="0" smtClean="0"/>
          </a:p>
          <a:p>
            <a:r>
              <a:rPr lang="en-US" dirty="0" smtClean="0"/>
              <a:t>             H</a:t>
            </a:r>
            <a:r>
              <a:rPr lang="en-US" baseline="-25000" dirty="0" smtClean="0"/>
              <a:t>2</a:t>
            </a:r>
            <a:r>
              <a:rPr lang="en-US" dirty="0" smtClean="0"/>
              <a:t>CO</a:t>
            </a:r>
            <a:r>
              <a:rPr lang="en-US" baseline="-25000" dirty="0" smtClean="0"/>
              <a:t>3</a:t>
            </a:r>
            <a:r>
              <a:rPr lang="en-US" dirty="0" smtClean="0">
                <a:latin typeface="Cambria Math"/>
                <a:ea typeface="Cambria Math"/>
              </a:rPr>
              <a:t> </a:t>
            </a:r>
            <a:r>
              <a:rPr lang="en-US" dirty="0" smtClean="0">
                <a:latin typeface="Cambria Math"/>
                <a:ea typeface="Cambria Math"/>
              </a:rPr>
              <a:t>→ </a:t>
            </a:r>
            <a:r>
              <a:rPr lang="en-US" dirty="0" smtClean="0"/>
              <a:t>H</a:t>
            </a:r>
            <a:r>
              <a:rPr lang="en-US" baseline="30000" dirty="0" smtClean="0"/>
              <a:t>+</a:t>
            </a:r>
            <a:r>
              <a:rPr lang="en-US" dirty="0" smtClean="0"/>
              <a:t> + HCO</a:t>
            </a:r>
            <a:r>
              <a:rPr lang="en-US" baseline="-25000" dirty="0" smtClean="0"/>
              <a:t>3</a:t>
            </a:r>
            <a:r>
              <a:rPr lang="en-US" baseline="30000" dirty="0" smtClean="0"/>
              <a:t>-</a:t>
            </a:r>
            <a:endParaRPr lang="en-US" dirty="0" smtClean="0"/>
          </a:p>
          <a:p>
            <a:r>
              <a:rPr lang="en-US" dirty="0" smtClean="0"/>
              <a:t> iii) CO</a:t>
            </a:r>
            <a:r>
              <a:rPr lang="en-US" baseline="-25000" dirty="0" smtClean="0"/>
              <a:t>2 +</a:t>
            </a:r>
            <a:r>
              <a:rPr lang="en-US" dirty="0" smtClean="0"/>
              <a:t> OH</a:t>
            </a:r>
            <a:r>
              <a:rPr lang="en-US" baseline="30000" dirty="0" smtClean="0"/>
              <a:t>–</a:t>
            </a:r>
            <a:r>
              <a:rPr lang="en-US" baseline="-25000" dirty="0" smtClean="0"/>
              <a:t>    </a:t>
            </a:r>
            <a:r>
              <a:rPr lang="en-US" dirty="0" smtClean="0">
                <a:latin typeface="Cambria Math"/>
                <a:ea typeface="Cambria Math"/>
              </a:rPr>
              <a:t>→</a:t>
            </a:r>
            <a:r>
              <a:rPr lang="en-US" baseline="-25000" dirty="0" smtClean="0"/>
              <a:t>   </a:t>
            </a:r>
            <a:r>
              <a:rPr lang="en-US" dirty="0" smtClean="0"/>
              <a:t>HCO</a:t>
            </a:r>
            <a:r>
              <a:rPr lang="en-US" baseline="-25000" dirty="0" smtClean="0"/>
              <a:t>3</a:t>
            </a:r>
            <a:r>
              <a:rPr lang="en-US" baseline="30000" dirty="0" smtClean="0"/>
              <a:t>-</a:t>
            </a:r>
            <a:endParaRPr lang="en-US" dirty="0" smtClean="0"/>
          </a:p>
          <a:p>
            <a:r>
              <a:rPr lang="en-US" dirty="0" smtClean="0"/>
              <a:t>iv) NaCl+  H</a:t>
            </a:r>
            <a:r>
              <a:rPr lang="en-US" baseline="-25000" dirty="0" smtClean="0"/>
              <a:t>2</a:t>
            </a:r>
            <a:r>
              <a:rPr lang="en-US" dirty="0" smtClean="0"/>
              <a:t>O </a:t>
            </a:r>
            <a:r>
              <a:rPr lang="en-US" dirty="0" smtClean="0">
                <a:latin typeface="Cambria Math"/>
                <a:ea typeface="Cambria Math"/>
              </a:rPr>
              <a:t>→</a:t>
            </a:r>
            <a:r>
              <a:rPr lang="en-US" dirty="0" smtClean="0"/>
              <a:t> </a:t>
            </a:r>
            <a:r>
              <a:rPr lang="en-US" dirty="0" smtClean="0"/>
              <a:t>Na</a:t>
            </a:r>
            <a:r>
              <a:rPr lang="en-US" baseline="30000" dirty="0" smtClean="0"/>
              <a:t>+</a:t>
            </a:r>
            <a:r>
              <a:rPr lang="en-US" dirty="0" smtClean="0"/>
              <a:t> (</a:t>
            </a:r>
            <a:r>
              <a:rPr lang="en-US" dirty="0" err="1" smtClean="0"/>
              <a:t>aq</a:t>
            </a:r>
            <a:r>
              <a:rPr lang="en-US" dirty="0" smtClean="0"/>
              <a:t>) + Cl</a:t>
            </a:r>
            <a:r>
              <a:rPr lang="en-US" baseline="30000" dirty="0" smtClean="0"/>
              <a:t>-</a:t>
            </a:r>
            <a:r>
              <a:rPr lang="en-US" dirty="0" smtClean="0"/>
              <a:t>(</a:t>
            </a:r>
            <a:r>
              <a:rPr lang="en-US" dirty="0" err="1" smtClean="0"/>
              <a:t>aq</a:t>
            </a:r>
            <a:r>
              <a:rPr lang="en-US" dirty="0" smtClean="0"/>
              <a:t>)   (Ionisation</a:t>
            </a:r>
            <a:r>
              <a:rPr lang="en-US" dirty="0" smtClean="0"/>
              <a:t>) </a:t>
            </a:r>
            <a:endParaRPr lang="en-US" dirty="0" smtClean="0"/>
          </a:p>
          <a:p>
            <a:r>
              <a:rPr lang="en-US" dirty="0" smtClean="0"/>
              <a:t>Thus the net reaction is:</a:t>
            </a:r>
          </a:p>
          <a:p>
            <a:r>
              <a:rPr lang="en-US" dirty="0" smtClean="0"/>
              <a:t>v) Na</a:t>
            </a:r>
            <a:r>
              <a:rPr lang="en-US" baseline="30000" dirty="0" smtClean="0"/>
              <a:t>+  </a:t>
            </a:r>
            <a:r>
              <a:rPr lang="en-US" dirty="0" smtClean="0"/>
              <a:t>+  Cl</a:t>
            </a:r>
            <a:r>
              <a:rPr lang="en-US" baseline="30000" dirty="0" smtClean="0"/>
              <a:t>-</a:t>
            </a:r>
            <a:r>
              <a:rPr lang="en-US" dirty="0" smtClean="0"/>
              <a:t> + NH</a:t>
            </a:r>
            <a:r>
              <a:rPr lang="en-US" baseline="-25000" dirty="0" smtClean="0"/>
              <a:t>4</a:t>
            </a:r>
            <a:r>
              <a:rPr lang="en-US" baseline="30000" dirty="0" smtClean="0"/>
              <a:t>+  </a:t>
            </a:r>
            <a:r>
              <a:rPr lang="en-US" dirty="0" smtClean="0"/>
              <a:t>+ HCO</a:t>
            </a:r>
            <a:r>
              <a:rPr lang="en-US" baseline="-25000" dirty="0" smtClean="0"/>
              <a:t>3</a:t>
            </a:r>
            <a:r>
              <a:rPr lang="en-US" baseline="30000" dirty="0" smtClean="0"/>
              <a:t>- </a:t>
            </a:r>
            <a:r>
              <a:rPr lang="en-US" dirty="0" smtClean="0">
                <a:latin typeface="Cambria Math"/>
                <a:ea typeface="Cambria Math"/>
              </a:rPr>
              <a:t>→</a:t>
            </a:r>
            <a:r>
              <a:rPr lang="en-US" dirty="0" smtClean="0"/>
              <a:t>   </a:t>
            </a:r>
            <a:r>
              <a:rPr lang="en-US" dirty="0" smtClean="0"/>
              <a:t>NaHCO</a:t>
            </a:r>
            <a:r>
              <a:rPr lang="en-US" baseline="-25000" dirty="0" smtClean="0"/>
              <a:t>3</a:t>
            </a:r>
            <a:r>
              <a:rPr lang="en-US" dirty="0" smtClean="0"/>
              <a:t>  +NH</a:t>
            </a:r>
            <a:r>
              <a:rPr lang="en-US" baseline="-25000" dirty="0" smtClean="0"/>
              <a:t>4</a:t>
            </a:r>
            <a:r>
              <a:rPr lang="en-US" baseline="30000" dirty="0" smtClean="0"/>
              <a:t>+  </a:t>
            </a:r>
            <a:r>
              <a:rPr lang="en-US" dirty="0" smtClean="0"/>
              <a:t>+ Cl</a:t>
            </a:r>
            <a:r>
              <a:rPr lang="en-US" baseline="30000" dirty="0" smtClean="0"/>
              <a:t>-</a:t>
            </a:r>
            <a:endParaRPr lang="en-US" dirty="0" smtClean="0"/>
          </a:p>
          <a:p>
            <a:r>
              <a:rPr lang="en-US" dirty="0" smtClean="0"/>
              <a:t>                      </a:t>
            </a:r>
            <a:r>
              <a:rPr lang="en-US" dirty="0" smtClean="0"/>
              <a:t>i.e. Na</a:t>
            </a:r>
            <a:r>
              <a:rPr lang="en-US" baseline="30000" dirty="0" smtClean="0"/>
              <a:t>+  </a:t>
            </a:r>
            <a:r>
              <a:rPr lang="en-US" dirty="0" smtClean="0"/>
              <a:t>+ HCO</a:t>
            </a:r>
            <a:r>
              <a:rPr lang="en-US" baseline="-25000" dirty="0" smtClean="0"/>
              <a:t>3</a:t>
            </a:r>
            <a:r>
              <a:rPr lang="en-US" baseline="30000" dirty="0" smtClean="0"/>
              <a:t>- </a:t>
            </a:r>
            <a:r>
              <a:rPr lang="en-US" dirty="0" smtClean="0">
                <a:latin typeface="Cambria Math"/>
                <a:ea typeface="Cambria Math"/>
              </a:rPr>
              <a:t>→</a:t>
            </a:r>
            <a:r>
              <a:rPr lang="en-US" dirty="0" smtClean="0"/>
              <a:t>    </a:t>
            </a:r>
            <a:r>
              <a:rPr lang="en-US" dirty="0" smtClean="0"/>
              <a:t>NaHCO</a:t>
            </a:r>
            <a:r>
              <a:rPr lang="en-US" baseline="-25000" dirty="0" smtClean="0"/>
              <a:t>3 </a:t>
            </a:r>
            <a:endParaRPr lang="en-US" dirty="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77112"/>
          </a:xfrm>
        </p:spPr>
        <p:txBody>
          <a:bodyPr>
            <a:normAutofit fontScale="90000"/>
          </a:bodyPr>
          <a:lstStyle/>
          <a:p>
            <a:r>
              <a:rPr lang="en-US" b="1" dirty="0" smtClean="0"/>
              <a:t>Conclusion: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get good yield of NaHCO</a:t>
            </a:r>
            <a:r>
              <a:rPr lang="en-US" baseline="-25000" dirty="0" smtClean="0"/>
              <a:t>3</a:t>
            </a:r>
            <a:r>
              <a:rPr lang="en-US" dirty="0" smtClean="0"/>
              <a:t>, the following conditions have to be established. </a:t>
            </a:r>
          </a:p>
          <a:p>
            <a:pPr lvl="0"/>
            <a:r>
              <a:rPr lang="en-US" dirty="0" smtClean="0"/>
              <a:t>Saturated brine solution to be used to get high initial concentration of Na</a:t>
            </a:r>
            <a:r>
              <a:rPr lang="en-US" baseline="30000" dirty="0" smtClean="0"/>
              <a:t>+</a:t>
            </a:r>
            <a:r>
              <a:rPr lang="en-US" dirty="0" smtClean="0"/>
              <a:t> ions. </a:t>
            </a:r>
          </a:p>
          <a:p>
            <a:pPr lvl="0"/>
            <a:r>
              <a:rPr lang="en-US" dirty="0" smtClean="0"/>
              <a:t>High concentration of NH</a:t>
            </a:r>
            <a:r>
              <a:rPr lang="en-US" baseline="-25000" dirty="0" smtClean="0"/>
              <a:t>3</a:t>
            </a:r>
            <a:r>
              <a:rPr lang="en-US" dirty="0" smtClean="0"/>
              <a:t> is needed to get higher amount of NH</a:t>
            </a:r>
            <a:r>
              <a:rPr lang="en-US" baseline="-25000" dirty="0" smtClean="0"/>
              <a:t>4</a:t>
            </a:r>
            <a:r>
              <a:rPr lang="en-US" dirty="0" smtClean="0"/>
              <a:t>HCO</a:t>
            </a:r>
            <a:r>
              <a:rPr lang="en-US" baseline="-25000" dirty="0" smtClean="0"/>
              <a:t>3</a:t>
            </a:r>
            <a:r>
              <a:rPr lang="en-US" dirty="0" smtClean="0"/>
              <a:t> that gives high concentration of HCO</a:t>
            </a:r>
            <a:r>
              <a:rPr lang="en-US" baseline="-25000" dirty="0" smtClean="0"/>
              <a:t>3</a:t>
            </a:r>
            <a:r>
              <a:rPr lang="en-US" baseline="30000" dirty="0" smtClean="0"/>
              <a:t>-</a:t>
            </a:r>
            <a:r>
              <a:rPr lang="en-US" dirty="0" smtClean="0"/>
              <a:t>. </a:t>
            </a:r>
          </a:p>
          <a:p>
            <a:pPr lvl="0"/>
            <a:r>
              <a:rPr lang="en-US" dirty="0" smtClean="0"/>
              <a:t>Working temperature should be as low as possible to decrease the solubility product of NaHCO</a:t>
            </a:r>
            <a:r>
              <a:rPr lang="en-US" baseline="-25000" dirty="0" smtClean="0"/>
              <a:t>3</a:t>
            </a:r>
            <a:r>
              <a:rPr lang="en-US" dirty="0" smtClean="0"/>
              <a:t>. </a:t>
            </a:r>
          </a:p>
          <a:p>
            <a:pPr lvl="0"/>
            <a:r>
              <a:rPr lang="en-US" dirty="0" smtClean="0"/>
              <a:t>Ammonia should be first absorbed in brine and then CO</a:t>
            </a:r>
            <a:r>
              <a:rPr lang="en-US" baseline="-25000" dirty="0" smtClean="0"/>
              <a:t>2</a:t>
            </a:r>
            <a:r>
              <a:rPr lang="en-US" dirty="0" smtClean="0"/>
              <a:t> is to be  passed in </a:t>
            </a:r>
          </a:p>
          <a:p>
            <a:r>
              <a:rPr lang="en-US" dirty="0" smtClean="0"/>
              <a:t>Thus good yield of NaHCO</a:t>
            </a:r>
            <a:r>
              <a:rPr lang="en-US" baseline="-25000" dirty="0" smtClean="0"/>
              <a:t>3</a:t>
            </a:r>
            <a:r>
              <a:rPr lang="en-US" dirty="0" smtClean="0"/>
              <a:t> gives better yield of Na</a:t>
            </a:r>
            <a:r>
              <a:rPr lang="en-US" baseline="-25000" dirty="0" smtClean="0"/>
              <a:t>2</a:t>
            </a:r>
            <a:r>
              <a:rPr lang="en-US" dirty="0" smtClean="0"/>
              <a:t>CO</a:t>
            </a:r>
            <a:r>
              <a:rPr lang="en-US" baseline="-25000" dirty="0" smtClean="0"/>
              <a:t>3</a:t>
            </a:r>
            <a:r>
              <a:rPr lang="en-US" dirty="0" smtClean="0"/>
              <a:t>. </a:t>
            </a:r>
          </a:p>
          <a:p>
            <a:r>
              <a:rPr lang="en-US" dirty="0" smtClean="0"/>
              <a:t>The Solution is filtered and NaHCO</a:t>
            </a:r>
            <a:r>
              <a:rPr lang="en-US" baseline="-25000" dirty="0" smtClean="0"/>
              <a:t>3</a:t>
            </a:r>
            <a:r>
              <a:rPr lang="en-US" dirty="0" smtClean="0"/>
              <a:t> is separated. It is dried and ignited to get anhydrous sodium carbonate called soda ash. </a:t>
            </a:r>
          </a:p>
          <a:p>
            <a:r>
              <a:rPr lang="en-US" dirty="0" smtClean="0"/>
              <a:t>2NaHCO</a:t>
            </a:r>
            <a:r>
              <a:rPr lang="en-US" baseline="-25000" dirty="0" smtClean="0"/>
              <a:t>3</a:t>
            </a:r>
            <a:r>
              <a:rPr lang="en-US" dirty="0" smtClean="0"/>
              <a:t>Na</a:t>
            </a:r>
            <a:r>
              <a:rPr lang="en-US" baseline="-25000" dirty="0" smtClean="0"/>
              <a:t>2</a:t>
            </a:r>
            <a:r>
              <a:rPr lang="en-US" dirty="0" smtClean="0"/>
              <a:t>CO</a:t>
            </a:r>
            <a:r>
              <a:rPr lang="en-US" baseline="-25000" dirty="0" smtClean="0"/>
              <a:t>3 +</a:t>
            </a:r>
            <a:r>
              <a:rPr lang="en-US" dirty="0" smtClean="0"/>
              <a:t> H</a:t>
            </a:r>
            <a:r>
              <a:rPr lang="en-US" baseline="-25000" dirty="0" smtClean="0"/>
              <a:t>2</a:t>
            </a:r>
            <a:r>
              <a:rPr lang="en-US" dirty="0" smtClean="0"/>
              <a:t>O+ CO</a:t>
            </a:r>
            <a:r>
              <a:rPr lang="en-US" baseline="-25000" dirty="0" smtClean="0"/>
              <a:t>2</a:t>
            </a:r>
            <a:r>
              <a:rPr lang="en-US" dirty="0" smtClean="0"/>
              <a:t>   </a:t>
            </a:r>
          </a:p>
          <a:p>
            <a:r>
              <a:rPr lang="en-US" dirty="0" smtClean="0"/>
              <a:t> </a:t>
            </a:r>
            <a:endParaRPr lang="en-US" dirty="0"/>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77112"/>
          </a:xfrm>
        </p:spPr>
        <p:txBody>
          <a:bodyPr>
            <a:normAutofit fontScale="90000"/>
          </a:bodyPr>
          <a:lstStyle/>
          <a:p>
            <a:r>
              <a:rPr lang="en-US" b="1" dirty="0" smtClean="0"/>
              <a:t>Manufacture by Solvay process (Plant and Process):</a:t>
            </a:r>
            <a:endParaRPr lang="en-US" dirty="0"/>
          </a:p>
        </p:txBody>
      </p:sp>
      <p:pic>
        <p:nvPicPr>
          <p:cNvPr id="4" name="Content Placeholder 3" descr="E:\ssss.jpg"/>
          <p:cNvPicPr>
            <a:picLocks noGrp="1"/>
          </p:cNvPicPr>
          <p:nvPr>
            <p:ph idx="1"/>
          </p:nvPr>
        </p:nvPicPr>
        <p:blipFill>
          <a:blip r:embed="rId2"/>
          <a:srcRect/>
          <a:stretch>
            <a:fillRect/>
          </a:stretch>
        </p:blipFill>
        <p:spPr bwMode="auto">
          <a:xfrm>
            <a:off x="914400" y="2057400"/>
            <a:ext cx="6553200" cy="3962399"/>
          </a:xfrm>
          <a:prstGeom prst="rect">
            <a:avLst/>
          </a:prstGeom>
          <a:noFill/>
          <a:ln w="9525">
            <a:noFill/>
            <a:miter lim="800000"/>
            <a:headEnd/>
            <a:tailEnd/>
          </a:ln>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524000"/>
          </a:xfrm>
        </p:spPr>
        <p:txBody>
          <a:bodyPr>
            <a:normAutofit fontScale="90000"/>
          </a:bodyPr>
          <a:lstStyle/>
          <a:p>
            <a:r>
              <a:rPr lang="en-US" b="1" dirty="0" smtClean="0"/>
              <a:t>Working:For </a:t>
            </a:r>
            <a:r>
              <a:rPr lang="en-US" b="1" dirty="0" smtClean="0"/>
              <a:t>Solvay process, </a:t>
            </a:r>
            <a:br>
              <a:rPr lang="en-US" b="1" dirty="0" smtClean="0"/>
            </a:br>
            <a:endParaRPr lang="en-US" b="1" dirty="0"/>
          </a:p>
        </p:txBody>
      </p:sp>
      <p:sp>
        <p:nvSpPr>
          <p:cNvPr id="3" name="Content Placeholder 2"/>
          <p:cNvSpPr>
            <a:spLocks noGrp="1"/>
          </p:cNvSpPr>
          <p:nvPr>
            <p:ph idx="1"/>
          </p:nvPr>
        </p:nvSpPr>
        <p:spPr/>
        <p:txBody>
          <a:bodyPr>
            <a:normAutofit fontScale="70000" lnSpcReduction="20000"/>
          </a:bodyPr>
          <a:lstStyle/>
          <a:p>
            <a:pPr marL="571500" indent="-571500">
              <a:buNone/>
            </a:pPr>
            <a:r>
              <a:rPr lang="en-US" sz="2300" b="1" dirty="0" smtClean="0"/>
              <a:t>(i)Purification </a:t>
            </a:r>
            <a:r>
              <a:rPr lang="en-US" sz="2300" b="1" dirty="0" smtClean="0"/>
              <a:t>of Brine and Saturation of Brine with Ammonia</a:t>
            </a:r>
            <a:r>
              <a:rPr lang="en-US" sz="2300" b="1" dirty="0" smtClean="0"/>
              <a:t>: </a:t>
            </a:r>
          </a:p>
          <a:p>
            <a:r>
              <a:rPr lang="en-US" sz="2300" dirty="0" smtClean="0"/>
              <a:t>NH</a:t>
            </a:r>
            <a:r>
              <a:rPr lang="en-US" sz="2300" baseline="-25000" dirty="0" smtClean="0"/>
              <a:t>3 </a:t>
            </a:r>
            <a:r>
              <a:rPr lang="en-US" sz="2300" dirty="0" smtClean="0"/>
              <a:t> +  H</a:t>
            </a:r>
            <a:r>
              <a:rPr lang="en-US" sz="2300" baseline="-25000" dirty="0" smtClean="0"/>
              <a:t>2</a:t>
            </a:r>
            <a:r>
              <a:rPr lang="en-US" sz="2300" dirty="0" smtClean="0"/>
              <a:t>O + CO</a:t>
            </a:r>
            <a:r>
              <a:rPr lang="en-US" sz="2300" baseline="-25000" dirty="0" smtClean="0"/>
              <a:t>2</a:t>
            </a:r>
            <a:r>
              <a:rPr lang="en-US" sz="2300" dirty="0" smtClean="0"/>
              <a:t> </a:t>
            </a:r>
            <a:r>
              <a:rPr lang="en-US" sz="2300" dirty="0" smtClean="0">
                <a:latin typeface="Cambria Math"/>
                <a:ea typeface="Cambria Math"/>
              </a:rPr>
              <a:t>→</a:t>
            </a:r>
            <a:r>
              <a:rPr lang="en-US" sz="2300" dirty="0" smtClean="0"/>
              <a:t>  ( NH</a:t>
            </a:r>
            <a:r>
              <a:rPr lang="en-US" sz="2300" baseline="-25000" dirty="0" smtClean="0"/>
              <a:t>4</a:t>
            </a:r>
            <a:r>
              <a:rPr lang="en-US" sz="2300" dirty="0" smtClean="0"/>
              <a:t>)</a:t>
            </a:r>
            <a:r>
              <a:rPr lang="en-US" sz="2300" baseline="-25000" dirty="0" smtClean="0"/>
              <a:t>2</a:t>
            </a:r>
            <a:r>
              <a:rPr lang="en-US" sz="2300" dirty="0" smtClean="0"/>
              <a:t>CO</a:t>
            </a:r>
            <a:r>
              <a:rPr lang="en-US" sz="2300" baseline="-25000" dirty="0" smtClean="0"/>
              <a:t>3</a:t>
            </a:r>
            <a:endParaRPr lang="en-US" sz="2300" dirty="0" smtClean="0"/>
          </a:p>
          <a:p>
            <a:r>
              <a:rPr lang="en-US" sz="2300" dirty="0" smtClean="0"/>
              <a:t>CaCl</a:t>
            </a:r>
            <a:r>
              <a:rPr lang="en-US" sz="2300" baseline="-25000" dirty="0" smtClean="0"/>
              <a:t>2</a:t>
            </a:r>
            <a:r>
              <a:rPr lang="en-US" sz="2300" dirty="0" smtClean="0"/>
              <a:t>   +   (NH</a:t>
            </a:r>
            <a:r>
              <a:rPr lang="en-US" sz="2300" baseline="-25000" dirty="0" smtClean="0"/>
              <a:t>4</a:t>
            </a:r>
            <a:r>
              <a:rPr lang="en-US" sz="2300" dirty="0" smtClean="0"/>
              <a:t>)</a:t>
            </a:r>
            <a:r>
              <a:rPr lang="en-US" sz="2300" baseline="-25000" dirty="0" smtClean="0"/>
              <a:t>2</a:t>
            </a:r>
            <a:r>
              <a:rPr lang="en-US" sz="2300" dirty="0" smtClean="0"/>
              <a:t>CO</a:t>
            </a:r>
            <a:r>
              <a:rPr lang="en-US" sz="2300" baseline="-25000" dirty="0" smtClean="0"/>
              <a:t>3 </a:t>
            </a:r>
            <a:r>
              <a:rPr lang="en-US" sz="2300" dirty="0" smtClean="0">
                <a:latin typeface="Cambria Math"/>
                <a:ea typeface="Cambria Math"/>
              </a:rPr>
              <a:t>→</a:t>
            </a:r>
            <a:r>
              <a:rPr lang="en-US" sz="2300" baseline="-25000" dirty="0" smtClean="0"/>
              <a:t> </a:t>
            </a:r>
            <a:r>
              <a:rPr lang="en-US" sz="2300" dirty="0" smtClean="0"/>
              <a:t> </a:t>
            </a:r>
            <a:r>
              <a:rPr lang="en-US" sz="2300" dirty="0" smtClean="0"/>
              <a:t>CaCO</a:t>
            </a:r>
            <a:r>
              <a:rPr lang="en-US" sz="2300" baseline="-25000" dirty="0" smtClean="0"/>
              <a:t>3</a:t>
            </a:r>
            <a:r>
              <a:rPr lang="en-US" sz="2300" dirty="0" smtClean="0"/>
              <a:t> + 2NH</a:t>
            </a:r>
            <a:r>
              <a:rPr lang="en-US" sz="2300" baseline="-25000" dirty="0" smtClean="0"/>
              <a:t>4</a:t>
            </a:r>
            <a:r>
              <a:rPr lang="en-US" sz="2300" dirty="0" smtClean="0"/>
              <a:t>Cl</a:t>
            </a:r>
          </a:p>
          <a:p>
            <a:r>
              <a:rPr lang="en-US" sz="2300" dirty="0" smtClean="0"/>
              <a:t>MgCl</a:t>
            </a:r>
            <a:r>
              <a:rPr lang="en-US" sz="2300" baseline="-25000" dirty="0" smtClean="0"/>
              <a:t>2    </a:t>
            </a:r>
            <a:r>
              <a:rPr lang="en-US" sz="2300" dirty="0" smtClean="0"/>
              <a:t>+  ( NH</a:t>
            </a:r>
            <a:r>
              <a:rPr lang="en-US" sz="2300" baseline="-25000" dirty="0" smtClean="0"/>
              <a:t>4</a:t>
            </a:r>
            <a:r>
              <a:rPr lang="en-US" sz="2300" dirty="0" smtClean="0"/>
              <a:t>)</a:t>
            </a:r>
            <a:r>
              <a:rPr lang="en-US" sz="2300" baseline="-25000" dirty="0" smtClean="0"/>
              <a:t>2</a:t>
            </a:r>
            <a:r>
              <a:rPr lang="en-US" sz="2300" dirty="0" smtClean="0"/>
              <a:t>CO</a:t>
            </a:r>
            <a:r>
              <a:rPr lang="en-US" sz="2300" baseline="-25000" dirty="0" smtClean="0"/>
              <a:t>3 </a:t>
            </a:r>
            <a:r>
              <a:rPr lang="en-US" sz="2300" dirty="0" smtClean="0">
                <a:latin typeface="Cambria Math"/>
                <a:ea typeface="Cambria Math"/>
              </a:rPr>
              <a:t>→ </a:t>
            </a:r>
            <a:r>
              <a:rPr lang="en-US" sz="2300" baseline="-25000" dirty="0" smtClean="0"/>
              <a:t> </a:t>
            </a:r>
            <a:r>
              <a:rPr lang="en-US" sz="2300" dirty="0" smtClean="0"/>
              <a:t>MgCO</a:t>
            </a:r>
            <a:r>
              <a:rPr lang="en-US" sz="2300" baseline="-25000" dirty="0" smtClean="0"/>
              <a:t>3</a:t>
            </a:r>
            <a:r>
              <a:rPr lang="en-US" sz="2300" dirty="0" smtClean="0"/>
              <a:t>  +</a:t>
            </a:r>
            <a:r>
              <a:rPr lang="en-US" sz="2300" dirty="0" smtClean="0"/>
              <a:t>2NH</a:t>
            </a:r>
            <a:r>
              <a:rPr lang="en-US" sz="2300" baseline="-25000" dirty="0" smtClean="0"/>
              <a:t>4</a:t>
            </a:r>
            <a:r>
              <a:rPr lang="en-US" sz="2300" dirty="0" smtClean="0"/>
              <a:t>Cl</a:t>
            </a:r>
          </a:p>
          <a:p>
            <a:pPr>
              <a:buNone/>
            </a:pPr>
            <a:r>
              <a:rPr lang="en-US" sz="2300" b="1" dirty="0" smtClean="0"/>
              <a:t>(ii) Carbonation</a:t>
            </a:r>
            <a:r>
              <a:rPr lang="en-US" sz="2300" dirty="0" smtClean="0"/>
              <a:t>: </a:t>
            </a:r>
          </a:p>
          <a:p>
            <a:r>
              <a:rPr lang="en-US" sz="2300" dirty="0" smtClean="0"/>
              <a:t> </a:t>
            </a:r>
            <a:r>
              <a:rPr lang="en-US" sz="2300" dirty="0" smtClean="0"/>
              <a:t>The reactions occurring in carbonation tower are as follows</a:t>
            </a:r>
            <a:r>
              <a:rPr lang="en-US" sz="2300" dirty="0" smtClean="0"/>
              <a:t>:</a:t>
            </a:r>
            <a:r>
              <a:rPr lang="en-US" sz="2300" dirty="0" smtClean="0"/>
              <a:t> </a:t>
            </a:r>
          </a:p>
          <a:p>
            <a:r>
              <a:rPr lang="en-US" sz="2300" dirty="0" smtClean="0"/>
              <a:t>NH</a:t>
            </a:r>
            <a:r>
              <a:rPr lang="en-US" sz="2300" baseline="-25000" dirty="0" smtClean="0"/>
              <a:t>3 </a:t>
            </a:r>
            <a:r>
              <a:rPr lang="en-US" sz="2300" dirty="0" smtClean="0"/>
              <a:t> +  H</a:t>
            </a:r>
            <a:r>
              <a:rPr lang="en-US" sz="2300" baseline="-25000" dirty="0" smtClean="0"/>
              <a:t>2</a:t>
            </a:r>
            <a:r>
              <a:rPr lang="en-US" sz="2300" dirty="0" smtClean="0"/>
              <a:t>O + CO</a:t>
            </a:r>
            <a:r>
              <a:rPr lang="en-US" sz="2300" baseline="-25000" dirty="0" smtClean="0"/>
              <a:t>2</a:t>
            </a:r>
            <a:r>
              <a:rPr lang="en-US" sz="2300" dirty="0" smtClean="0"/>
              <a:t> + NaCl </a:t>
            </a:r>
            <a:r>
              <a:rPr lang="en-US" sz="2300" baseline="-25000" dirty="0" smtClean="0"/>
              <a:t> </a:t>
            </a:r>
            <a:r>
              <a:rPr lang="en-US" sz="2300" dirty="0" smtClean="0">
                <a:latin typeface="Cambria Math"/>
                <a:ea typeface="Cambria Math"/>
              </a:rPr>
              <a:t>→ </a:t>
            </a:r>
            <a:r>
              <a:rPr lang="en-US" sz="2300" dirty="0" smtClean="0"/>
              <a:t> </a:t>
            </a:r>
            <a:r>
              <a:rPr lang="en-US" sz="2300" dirty="0" smtClean="0"/>
              <a:t>NaHCO</a:t>
            </a:r>
            <a:r>
              <a:rPr lang="en-US" sz="2300" baseline="-25000" dirty="0" smtClean="0"/>
              <a:t>3</a:t>
            </a:r>
            <a:r>
              <a:rPr lang="en-US" sz="2300" dirty="0" smtClean="0"/>
              <a:t>  +NH</a:t>
            </a:r>
            <a:r>
              <a:rPr lang="en-US" sz="2300" baseline="-25000" dirty="0" smtClean="0"/>
              <a:t>4</a:t>
            </a:r>
            <a:r>
              <a:rPr lang="en-US" sz="2300" dirty="0" smtClean="0"/>
              <a:t>Cl </a:t>
            </a:r>
          </a:p>
          <a:p>
            <a:r>
              <a:rPr lang="en-US" sz="2300" dirty="0" smtClean="0"/>
              <a:t>Or	</a:t>
            </a:r>
            <a:r>
              <a:rPr lang="en-US" sz="2300" dirty="0" smtClean="0"/>
              <a:t>NH</a:t>
            </a:r>
            <a:r>
              <a:rPr lang="en-US" sz="2300" baseline="-25000" dirty="0" smtClean="0"/>
              <a:t>4</a:t>
            </a:r>
            <a:r>
              <a:rPr lang="en-US" sz="2300" dirty="0" smtClean="0"/>
              <a:t>HCO</a:t>
            </a:r>
            <a:r>
              <a:rPr lang="en-US" sz="2300" baseline="-25000" dirty="0" smtClean="0"/>
              <a:t>3</a:t>
            </a:r>
            <a:r>
              <a:rPr lang="en-US" sz="2300" dirty="0" smtClean="0"/>
              <a:t> </a:t>
            </a:r>
            <a:r>
              <a:rPr lang="en-US" sz="2300" dirty="0" smtClean="0"/>
              <a:t>+ NaCl  </a:t>
            </a:r>
            <a:r>
              <a:rPr lang="en-US" sz="2300" baseline="-25000" dirty="0" smtClean="0"/>
              <a:t> </a:t>
            </a:r>
            <a:r>
              <a:rPr lang="en-US" sz="2300" dirty="0" smtClean="0">
                <a:latin typeface="Cambria Math"/>
                <a:ea typeface="Cambria Math"/>
              </a:rPr>
              <a:t>→ </a:t>
            </a:r>
            <a:r>
              <a:rPr lang="en-US" sz="2300" dirty="0" smtClean="0"/>
              <a:t>   </a:t>
            </a:r>
            <a:r>
              <a:rPr lang="en-US" sz="2300" dirty="0" smtClean="0"/>
              <a:t>NaHCO</a:t>
            </a:r>
            <a:r>
              <a:rPr lang="en-US" sz="2300" baseline="-25000" dirty="0" smtClean="0"/>
              <a:t>3</a:t>
            </a:r>
            <a:r>
              <a:rPr lang="en-US" sz="2300" dirty="0" smtClean="0"/>
              <a:t>  +NH</a:t>
            </a:r>
            <a:r>
              <a:rPr lang="en-US" sz="2300" baseline="-25000" dirty="0" smtClean="0"/>
              <a:t>4</a:t>
            </a:r>
            <a:r>
              <a:rPr lang="en-US" sz="2300" dirty="0" smtClean="0"/>
              <a:t>Cl </a:t>
            </a:r>
          </a:p>
          <a:p>
            <a:r>
              <a:rPr lang="en-US" sz="2300" dirty="0" smtClean="0"/>
              <a:t>Ironically NH</a:t>
            </a:r>
            <a:r>
              <a:rPr lang="en-US" sz="2300" baseline="-25000" dirty="0" smtClean="0"/>
              <a:t>4</a:t>
            </a:r>
            <a:r>
              <a:rPr lang="en-US" sz="2300" baseline="30000" dirty="0" smtClean="0"/>
              <a:t>+  </a:t>
            </a:r>
            <a:r>
              <a:rPr lang="en-US" sz="2300" dirty="0" smtClean="0"/>
              <a:t>+ HCO</a:t>
            </a:r>
            <a:r>
              <a:rPr lang="en-US" sz="2300" baseline="-25000" dirty="0" smtClean="0"/>
              <a:t>3</a:t>
            </a:r>
            <a:r>
              <a:rPr lang="en-US" sz="2300" baseline="30000" dirty="0" smtClean="0"/>
              <a:t>- </a:t>
            </a:r>
            <a:r>
              <a:rPr lang="en-US" sz="2300" dirty="0" smtClean="0"/>
              <a:t>+</a:t>
            </a:r>
            <a:r>
              <a:rPr lang="en-US" sz="2300" baseline="30000" dirty="0" smtClean="0"/>
              <a:t> </a:t>
            </a:r>
            <a:r>
              <a:rPr lang="en-US" sz="2300" dirty="0" smtClean="0"/>
              <a:t>Na</a:t>
            </a:r>
            <a:r>
              <a:rPr lang="en-US" sz="2300" baseline="30000" dirty="0" smtClean="0"/>
              <a:t>+  </a:t>
            </a:r>
            <a:r>
              <a:rPr lang="en-US" sz="2300" dirty="0" smtClean="0"/>
              <a:t>+  Cl</a:t>
            </a:r>
            <a:r>
              <a:rPr lang="en-US" sz="2300" baseline="30000" dirty="0" smtClean="0"/>
              <a:t>-</a:t>
            </a:r>
            <a:r>
              <a:rPr lang="en-US" sz="2300" dirty="0" smtClean="0"/>
              <a:t>   </a:t>
            </a:r>
            <a:r>
              <a:rPr lang="en-US" sz="2300" baseline="-25000" dirty="0" smtClean="0"/>
              <a:t> </a:t>
            </a:r>
            <a:r>
              <a:rPr lang="en-US" sz="2300" dirty="0" smtClean="0">
                <a:latin typeface="Cambria Math"/>
                <a:ea typeface="Cambria Math"/>
              </a:rPr>
              <a:t>→ </a:t>
            </a:r>
            <a:r>
              <a:rPr lang="en-US" sz="2300" dirty="0" smtClean="0"/>
              <a:t>    </a:t>
            </a:r>
            <a:r>
              <a:rPr lang="en-US" sz="2300" dirty="0" smtClean="0"/>
              <a:t>NaHCO</a:t>
            </a:r>
            <a:r>
              <a:rPr lang="en-US" sz="2300" baseline="-25000" dirty="0" smtClean="0"/>
              <a:t>3</a:t>
            </a:r>
            <a:r>
              <a:rPr lang="en-US" sz="2300" dirty="0" smtClean="0"/>
              <a:t>  +NH</a:t>
            </a:r>
            <a:r>
              <a:rPr lang="en-US" sz="2300" baseline="-25000" dirty="0" smtClean="0"/>
              <a:t>4</a:t>
            </a:r>
            <a:r>
              <a:rPr lang="en-US" sz="2300" baseline="30000" dirty="0" smtClean="0"/>
              <a:t>+  </a:t>
            </a:r>
            <a:r>
              <a:rPr lang="en-US" sz="2300" dirty="0" smtClean="0"/>
              <a:t>+ Cl</a:t>
            </a:r>
          </a:p>
          <a:p>
            <a:r>
              <a:rPr lang="en-US" sz="2300" dirty="0" smtClean="0"/>
              <a:t>Discarding the common, we get;</a:t>
            </a:r>
          </a:p>
          <a:p>
            <a:r>
              <a:rPr lang="en-US" sz="2300" dirty="0" smtClean="0"/>
              <a:t>Na</a:t>
            </a:r>
            <a:r>
              <a:rPr lang="en-US" sz="2300" baseline="30000" dirty="0" smtClean="0"/>
              <a:t>+</a:t>
            </a:r>
            <a:r>
              <a:rPr lang="en-US" sz="2300" dirty="0" smtClean="0"/>
              <a:t> + HCO</a:t>
            </a:r>
            <a:r>
              <a:rPr lang="en-US" sz="2300" baseline="-25000" dirty="0" smtClean="0"/>
              <a:t>3</a:t>
            </a:r>
            <a:r>
              <a:rPr lang="en-US" sz="2300" baseline="30000" dirty="0" smtClean="0"/>
              <a:t>- </a:t>
            </a:r>
            <a:r>
              <a:rPr lang="en-US" sz="2300" dirty="0" smtClean="0"/>
              <a:t>  </a:t>
            </a:r>
            <a:r>
              <a:rPr lang="en-US" sz="2300" baseline="-25000" dirty="0" smtClean="0"/>
              <a:t> </a:t>
            </a:r>
            <a:r>
              <a:rPr lang="en-US" sz="2300" dirty="0" smtClean="0">
                <a:latin typeface="Cambria Math"/>
                <a:ea typeface="Cambria Math"/>
              </a:rPr>
              <a:t>→ </a:t>
            </a:r>
            <a:r>
              <a:rPr lang="en-US" sz="2300" dirty="0" smtClean="0"/>
              <a:t>   NaHCO</a:t>
            </a:r>
            <a:r>
              <a:rPr lang="en-US" sz="2300" baseline="-25000" dirty="0" smtClean="0"/>
              <a:t>3</a:t>
            </a:r>
          </a:p>
          <a:p>
            <a:r>
              <a:rPr lang="en-US" b="1" dirty="0" smtClean="0"/>
              <a:t>(iii) Filtration</a:t>
            </a:r>
            <a:r>
              <a:rPr lang="en-US" dirty="0" smtClean="0"/>
              <a:t>: ions</a:t>
            </a:r>
          </a:p>
          <a:p>
            <a:r>
              <a:rPr lang="en-US" dirty="0" smtClean="0"/>
              <a:t>The solution collected at the base of the carbons ting tower is passed through a vacuum filter of a continuous rotary type. Sodium bicarbonate is separated out while the mother liquor containing NH</a:t>
            </a:r>
            <a:r>
              <a:rPr lang="en-US" baseline="-25000" dirty="0" smtClean="0"/>
              <a:t>4</a:t>
            </a:r>
            <a:r>
              <a:rPr lang="en-US" dirty="0" smtClean="0"/>
              <a:t>Cl and a little NH</a:t>
            </a:r>
            <a:r>
              <a:rPr lang="en-US" baseline="-25000" dirty="0" smtClean="0"/>
              <a:t>4</a:t>
            </a:r>
            <a:r>
              <a:rPr lang="en-US" dirty="0" smtClean="0"/>
              <a:t>HCO</a:t>
            </a:r>
            <a:r>
              <a:rPr lang="en-US" baseline="-25000" dirty="0" smtClean="0"/>
              <a:t>3</a:t>
            </a:r>
            <a:r>
              <a:rPr lang="en-US" dirty="0" smtClean="0"/>
              <a:t> is pumped up to the top of ammonia recovery tower to recover NH</a:t>
            </a:r>
            <a:r>
              <a:rPr lang="en-US" baseline="-25000" dirty="0" smtClean="0"/>
              <a:t>3</a:t>
            </a:r>
            <a:r>
              <a:rPr lang="en-US" dirty="0" smtClean="0"/>
              <a:t>. </a:t>
            </a:r>
          </a:p>
          <a:p>
            <a:r>
              <a:rPr lang="en-US" dirty="0" smtClean="0"/>
              <a:t> </a:t>
            </a:r>
            <a:endParaRPr lang="en-US" dirty="0"/>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rmAutofit fontScale="90000"/>
          </a:bodyPr>
          <a:lstStyle/>
          <a:p>
            <a:endParaRPr lang="en-US" dirty="0"/>
          </a:p>
        </p:txBody>
      </p:sp>
      <p:sp>
        <p:nvSpPr>
          <p:cNvPr id="3" name="Content Placeholder 2"/>
          <p:cNvSpPr>
            <a:spLocks noGrp="1"/>
          </p:cNvSpPr>
          <p:nvPr>
            <p:ph idx="1"/>
          </p:nvPr>
        </p:nvSpPr>
        <p:spPr>
          <a:xfrm>
            <a:off x="457200" y="1143000"/>
            <a:ext cx="8229600" cy="5181600"/>
          </a:xfrm>
        </p:spPr>
        <p:txBody>
          <a:bodyPr>
            <a:normAutofit fontScale="85000" lnSpcReduction="10000"/>
          </a:bodyPr>
          <a:lstStyle/>
          <a:p>
            <a:r>
              <a:rPr lang="en-US" b="1" dirty="0" smtClean="0"/>
              <a:t>iv) Calcination</a:t>
            </a:r>
            <a:r>
              <a:rPr lang="en-US" dirty="0" smtClean="0"/>
              <a:t>: </a:t>
            </a:r>
          </a:p>
          <a:p>
            <a:r>
              <a:rPr lang="en-US" dirty="0" smtClean="0"/>
              <a:t>Sodium bicarbonate, thus obtained is dried and heated at about 300°C in a specially designed vessel whereby Na</a:t>
            </a:r>
            <a:r>
              <a:rPr lang="en-US" baseline="-25000" dirty="0" smtClean="0"/>
              <a:t>2</a:t>
            </a:r>
            <a:r>
              <a:rPr lang="en-US" dirty="0" smtClean="0"/>
              <a:t>CO</a:t>
            </a:r>
            <a:r>
              <a:rPr lang="en-US" baseline="-25000" dirty="0" smtClean="0"/>
              <a:t>3</a:t>
            </a:r>
            <a:r>
              <a:rPr lang="en-US" dirty="0" smtClean="0"/>
              <a:t> is obtained. </a:t>
            </a:r>
          </a:p>
          <a:p>
            <a:pPr>
              <a:buNone/>
            </a:pPr>
            <a:r>
              <a:rPr lang="en-US" dirty="0" smtClean="0"/>
              <a:t>                     2NaHCO</a:t>
            </a:r>
            <a:r>
              <a:rPr lang="en-US" baseline="-25000" dirty="0" smtClean="0"/>
              <a:t>3 </a:t>
            </a:r>
            <a:r>
              <a:rPr lang="en-US" dirty="0" smtClean="0">
                <a:latin typeface="Cambria Math"/>
                <a:ea typeface="Cambria Math"/>
              </a:rPr>
              <a:t>→ </a:t>
            </a:r>
            <a:r>
              <a:rPr lang="en-US" baseline="-25000" dirty="0" smtClean="0"/>
              <a:t> </a:t>
            </a:r>
            <a:r>
              <a:rPr lang="en-US" dirty="0" smtClean="0"/>
              <a:t>  </a:t>
            </a:r>
            <a:r>
              <a:rPr lang="en-US" dirty="0" smtClean="0"/>
              <a:t>Na</a:t>
            </a:r>
            <a:r>
              <a:rPr lang="en-US" baseline="-25000" dirty="0" smtClean="0"/>
              <a:t>2</a:t>
            </a:r>
            <a:r>
              <a:rPr lang="en-US" dirty="0" smtClean="0"/>
              <a:t>CO</a:t>
            </a:r>
            <a:r>
              <a:rPr lang="en-US" baseline="-25000" dirty="0" smtClean="0"/>
              <a:t>3 </a:t>
            </a:r>
            <a:r>
              <a:rPr lang="en-US" dirty="0" smtClean="0"/>
              <a:t>+ H</a:t>
            </a:r>
            <a:r>
              <a:rPr lang="en-US" baseline="-25000" dirty="0" smtClean="0"/>
              <a:t>2</a:t>
            </a:r>
            <a:r>
              <a:rPr lang="en-US" dirty="0" smtClean="0"/>
              <a:t>O+ </a:t>
            </a:r>
            <a:r>
              <a:rPr lang="en-US" dirty="0" smtClean="0"/>
              <a:t>CO</a:t>
            </a:r>
            <a:r>
              <a:rPr lang="en-US" baseline="-25000" dirty="0" smtClean="0"/>
              <a:t>2</a:t>
            </a:r>
          </a:p>
          <a:p>
            <a:r>
              <a:rPr lang="en-US" b="1" dirty="0" smtClean="0"/>
              <a:t>(v) Generation of CO</a:t>
            </a:r>
            <a:r>
              <a:rPr lang="en-US" b="1" baseline="-25000" dirty="0" smtClean="0"/>
              <a:t>2</a:t>
            </a:r>
            <a:r>
              <a:rPr lang="en-US" dirty="0" smtClean="0"/>
              <a:t>: </a:t>
            </a:r>
          </a:p>
          <a:p>
            <a:r>
              <a:rPr lang="en-US" dirty="0" smtClean="0"/>
              <a:t>Limestone is heated in lime-kiln and CO</a:t>
            </a:r>
            <a:r>
              <a:rPr lang="en-US" baseline="-25000" dirty="0" smtClean="0"/>
              <a:t>2</a:t>
            </a:r>
            <a:r>
              <a:rPr lang="en-US" dirty="0" smtClean="0"/>
              <a:t> is produced for carbonation. </a:t>
            </a:r>
          </a:p>
          <a:p>
            <a:pPr>
              <a:buNone/>
            </a:pPr>
            <a:r>
              <a:rPr lang="en-US" dirty="0" smtClean="0"/>
              <a:t>                       CaCO</a:t>
            </a:r>
            <a:r>
              <a:rPr lang="en-US" baseline="-25000" dirty="0" smtClean="0"/>
              <a:t>3 </a:t>
            </a:r>
            <a:r>
              <a:rPr lang="en-US" dirty="0" smtClean="0">
                <a:latin typeface="Cambria Math"/>
                <a:ea typeface="Cambria Math"/>
              </a:rPr>
              <a:t>→ </a:t>
            </a:r>
            <a:r>
              <a:rPr lang="en-US" dirty="0" smtClean="0">
                <a:latin typeface="Cambria Math"/>
                <a:ea typeface="Cambria Math"/>
              </a:rPr>
              <a:t> </a:t>
            </a:r>
            <a:r>
              <a:rPr lang="en-US" dirty="0" smtClean="0"/>
              <a:t>CaO  </a:t>
            </a:r>
            <a:r>
              <a:rPr lang="en-US" dirty="0" smtClean="0"/>
              <a:t>+  CO</a:t>
            </a:r>
            <a:r>
              <a:rPr lang="en-US" baseline="-25000" dirty="0" smtClean="0"/>
              <a:t>2</a:t>
            </a:r>
            <a:endParaRPr lang="en-US" dirty="0" smtClean="0"/>
          </a:p>
          <a:p>
            <a:r>
              <a:rPr lang="en-US" b="1" dirty="0" smtClean="0"/>
              <a:t>(vi) Recovery of Ammonia</a:t>
            </a:r>
            <a:r>
              <a:rPr lang="en-US" dirty="0" smtClean="0"/>
              <a:t> : </a:t>
            </a:r>
          </a:p>
          <a:p>
            <a:r>
              <a:rPr lang="en-US" dirty="0" smtClean="0"/>
              <a:t> </a:t>
            </a:r>
            <a:r>
              <a:rPr lang="en-US" dirty="0" smtClean="0"/>
              <a:t>Steam decomposes NH</a:t>
            </a:r>
            <a:r>
              <a:rPr lang="en-US" baseline="-25000" dirty="0" smtClean="0"/>
              <a:t>4</a:t>
            </a:r>
            <a:r>
              <a:rPr lang="en-US" dirty="0" smtClean="0"/>
              <a:t>HCO</a:t>
            </a:r>
            <a:r>
              <a:rPr lang="en-US" baseline="-25000" dirty="0" smtClean="0"/>
              <a:t>3</a:t>
            </a:r>
            <a:r>
              <a:rPr lang="en-US" dirty="0" smtClean="0"/>
              <a:t> in the upper part of the tower. </a:t>
            </a:r>
          </a:p>
          <a:p>
            <a:pPr>
              <a:buNone/>
            </a:pPr>
            <a:r>
              <a:rPr lang="en-US" dirty="0" smtClean="0"/>
              <a:t>                      NH</a:t>
            </a:r>
            <a:r>
              <a:rPr lang="en-US" baseline="-25000" dirty="0" smtClean="0"/>
              <a:t>4</a:t>
            </a:r>
            <a:r>
              <a:rPr lang="en-US" dirty="0" smtClean="0"/>
              <a:t>HCO</a:t>
            </a:r>
            <a:r>
              <a:rPr lang="en-US" baseline="-25000" dirty="0" smtClean="0"/>
              <a:t>3 </a:t>
            </a:r>
            <a:r>
              <a:rPr lang="en-US" dirty="0" smtClean="0">
                <a:latin typeface="Cambria Math"/>
                <a:ea typeface="Cambria Math"/>
              </a:rPr>
              <a:t>→</a:t>
            </a:r>
            <a:r>
              <a:rPr lang="en-US" baseline="-25000" dirty="0" smtClean="0"/>
              <a:t>  </a:t>
            </a:r>
            <a:r>
              <a:rPr lang="en-US" dirty="0" smtClean="0"/>
              <a:t>NH</a:t>
            </a:r>
            <a:r>
              <a:rPr lang="en-US" baseline="-25000" dirty="0" smtClean="0"/>
              <a:t>3 </a:t>
            </a:r>
            <a:r>
              <a:rPr lang="en-US" dirty="0" smtClean="0"/>
              <a:t> + H2O + CO</a:t>
            </a:r>
            <a:r>
              <a:rPr lang="en-US" baseline="-25000" dirty="0" smtClean="0"/>
              <a:t>2</a:t>
            </a:r>
            <a:r>
              <a:rPr lang="en-US" dirty="0" smtClean="0"/>
              <a:t>     </a:t>
            </a:r>
          </a:p>
          <a:p>
            <a:r>
              <a:rPr lang="en-US" dirty="0" smtClean="0"/>
              <a:t>Milk of lime decomposes NH</a:t>
            </a:r>
            <a:r>
              <a:rPr lang="en-US" baseline="-25000" dirty="0" smtClean="0"/>
              <a:t>4</a:t>
            </a:r>
            <a:r>
              <a:rPr lang="en-US" dirty="0" smtClean="0"/>
              <a:t>Cl in the lower part of the tower. </a:t>
            </a:r>
          </a:p>
          <a:p>
            <a:pPr>
              <a:buNone/>
            </a:pPr>
            <a:r>
              <a:rPr lang="en-US" dirty="0" smtClean="0"/>
              <a:t>                    </a:t>
            </a:r>
            <a:r>
              <a:rPr lang="en-US" dirty="0" smtClean="0"/>
              <a:t> </a:t>
            </a:r>
            <a:r>
              <a:rPr lang="en-US" dirty="0" smtClean="0"/>
              <a:t>2 NH</a:t>
            </a:r>
            <a:r>
              <a:rPr lang="en-US" baseline="-25000" dirty="0" smtClean="0"/>
              <a:t>4</a:t>
            </a:r>
            <a:r>
              <a:rPr lang="en-US" dirty="0" smtClean="0"/>
              <a:t>Cl + Ca (OH)</a:t>
            </a:r>
            <a:r>
              <a:rPr lang="en-US" baseline="-25000" dirty="0" smtClean="0"/>
              <a:t> 2 </a:t>
            </a:r>
            <a:r>
              <a:rPr lang="en-US" dirty="0" smtClean="0">
                <a:latin typeface="Cambria Math"/>
                <a:ea typeface="Cambria Math"/>
              </a:rPr>
              <a:t>→</a:t>
            </a:r>
            <a:r>
              <a:rPr lang="en-US" dirty="0" smtClean="0"/>
              <a:t>   </a:t>
            </a:r>
            <a:r>
              <a:rPr lang="en-US" dirty="0" smtClean="0"/>
              <a:t>2NH</a:t>
            </a:r>
            <a:r>
              <a:rPr lang="en-US" baseline="-25000" dirty="0" smtClean="0"/>
              <a:t>3</a:t>
            </a:r>
            <a:r>
              <a:rPr lang="en-US" dirty="0" smtClean="0"/>
              <a:t> + CaCl</a:t>
            </a:r>
            <a:r>
              <a:rPr lang="en-US" baseline="-25000" dirty="0" smtClean="0"/>
              <a:t>2</a:t>
            </a:r>
            <a:r>
              <a:rPr lang="en-US" dirty="0" smtClean="0"/>
              <a:t>. + 2H</a:t>
            </a:r>
            <a:r>
              <a:rPr lang="en-US" baseline="-25000" dirty="0" smtClean="0"/>
              <a:t>2</a:t>
            </a:r>
            <a:r>
              <a:rPr lang="en-US" dirty="0" smtClean="0"/>
              <a:t>O</a:t>
            </a:r>
          </a:p>
          <a:p>
            <a:r>
              <a:rPr lang="en-US" dirty="0" smtClean="0"/>
              <a:t>   </a:t>
            </a:r>
            <a:endParaRPr lang="en-US" dirty="0" smtClean="0"/>
          </a:p>
          <a:p>
            <a:endParaRPr lang="en-US" dirty="0"/>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77112"/>
          </a:xfrm>
        </p:spPr>
        <p:txBody>
          <a:bodyPr>
            <a:normAutofit fontScale="90000"/>
          </a:bodyPr>
          <a:lstStyle/>
          <a:p>
            <a:r>
              <a:rPr lang="en-US" b="1" dirty="0" smtClean="0"/>
              <a:t>The</a:t>
            </a:r>
            <a:r>
              <a:rPr lang="en-US" dirty="0" smtClean="0"/>
              <a:t> </a:t>
            </a:r>
            <a:r>
              <a:rPr lang="en-US" dirty="0" smtClean="0"/>
              <a:t>flow-sheet of Solvay process may be shown as </a:t>
            </a:r>
            <a:r>
              <a:rPr lang="en-US" dirty="0" smtClean="0"/>
              <a:t>follows:</a:t>
            </a:r>
            <a:endParaRPr lang="en-US" dirty="0"/>
          </a:p>
        </p:txBody>
      </p:sp>
      <p:pic>
        <p:nvPicPr>
          <p:cNvPr id="4" name="Content Placeholder 3" descr="G:\germany1\20150516_065722.jpg"/>
          <p:cNvPicPr>
            <a:picLocks noGrp="1"/>
          </p:cNvPicPr>
          <p:nvPr>
            <p:ph idx="1"/>
          </p:nvPr>
        </p:nvPicPr>
        <p:blipFill>
          <a:blip r:embed="rId2" cstate="print"/>
          <a:srcRect/>
          <a:stretch>
            <a:fillRect/>
          </a:stretch>
        </p:blipFill>
        <p:spPr bwMode="auto">
          <a:xfrm>
            <a:off x="914400" y="2286001"/>
            <a:ext cx="7924800" cy="3733799"/>
          </a:xfrm>
          <a:prstGeom prst="rect">
            <a:avLst/>
          </a:prstGeom>
          <a:noFill/>
          <a:ln w="9525">
            <a:noFill/>
            <a:miter lim="800000"/>
            <a:headEnd/>
            <a:tailEnd/>
          </a:ln>
        </p:spPr>
      </p:pic>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Advantages of </a:t>
            </a:r>
            <a:r>
              <a:rPr lang="en-US" b="1" dirty="0" smtClean="0"/>
              <a:t>Solvay </a:t>
            </a:r>
            <a:r>
              <a:rPr lang="en-US" b="1" dirty="0" smtClean="0"/>
              <a:t>Process: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 The raw materials required for </a:t>
            </a:r>
            <a:r>
              <a:rPr lang="en-US" dirty="0" smtClean="0"/>
              <a:t>Solvay </a:t>
            </a:r>
            <a:r>
              <a:rPr lang="en-US" dirty="0" smtClean="0"/>
              <a:t>Process are cheap and easily available on large scale. </a:t>
            </a:r>
          </a:p>
          <a:p>
            <a:r>
              <a:rPr lang="en-US" dirty="0" smtClean="0"/>
              <a:t>(ii)The process is continuous and very efficient. </a:t>
            </a:r>
          </a:p>
          <a:p>
            <a:r>
              <a:rPr lang="en-US" dirty="0" smtClean="0"/>
              <a:t>(iii) The process is more or less self-contained with a little loss of CO</a:t>
            </a:r>
            <a:r>
              <a:rPr lang="en-US" baseline="-25000" dirty="0" smtClean="0"/>
              <a:t>2</a:t>
            </a:r>
            <a:r>
              <a:rPr lang="en-US" dirty="0" smtClean="0"/>
              <a:t> and NH</a:t>
            </a:r>
            <a:r>
              <a:rPr lang="en-US" baseline="-25000" dirty="0" smtClean="0"/>
              <a:t>3</a:t>
            </a:r>
            <a:endParaRPr lang="en-US" dirty="0" smtClean="0"/>
          </a:p>
          <a:p>
            <a:r>
              <a:rPr lang="en-US" dirty="0" smtClean="0"/>
              <a:t>(iv) The product obtained is quite cheap and highly pure. </a:t>
            </a:r>
          </a:p>
          <a:p>
            <a:r>
              <a:rPr lang="en-US" dirty="0" smtClean="0"/>
              <a:t>(v) Low grade brine can be used, less raw materials are required. Power consumed is less, no investment for NH</a:t>
            </a:r>
            <a:r>
              <a:rPr lang="en-US" baseline="-25000" dirty="0" smtClean="0"/>
              <a:t>3</a:t>
            </a:r>
            <a:r>
              <a:rPr lang="en-US" dirty="0" smtClean="0"/>
              <a:t> plant corrosion problems are less. In short, the cost of production is low and thus the process is more economical.</a:t>
            </a:r>
          </a:p>
          <a:p>
            <a:r>
              <a:rPr lang="en-US" dirty="0" smtClean="0"/>
              <a:t>(vi) The co-produce to be disposed of is CaCl</a:t>
            </a:r>
            <a:r>
              <a:rPr lang="en-US" baseline="-25000" dirty="0" smtClean="0"/>
              <a:t>3</a:t>
            </a:r>
            <a:r>
              <a:rPr lang="en-US" dirty="0" smtClean="0"/>
              <a:t> which is rather in expensive. </a:t>
            </a:r>
          </a:p>
          <a:p>
            <a:endParaRPr lang="en-US"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76400"/>
          </a:xfrm>
        </p:spPr>
        <p:txBody>
          <a:bodyPr>
            <a:normAutofit/>
          </a:bodyPr>
          <a:lstStyle/>
          <a:p>
            <a:r>
              <a:rPr lang="en-US" b="1" i="1" dirty="0" smtClean="0">
                <a:solidFill>
                  <a:srgbClr val="7030A0"/>
                </a:solidFill>
              </a:rPr>
              <a:t>Chapter </a:t>
            </a:r>
            <a:r>
              <a:rPr lang="en-US" b="1" i="1" dirty="0" smtClean="0"/>
              <a:t> </a:t>
            </a:r>
            <a:r>
              <a:rPr lang="en-US" b="1" dirty="0" smtClean="0"/>
              <a:t>1. Manufacture of Heavy Chemicals (8)</a:t>
            </a:r>
            <a:endParaRPr lang="en-US" dirty="0"/>
          </a:p>
        </p:txBody>
      </p:sp>
      <p:sp>
        <p:nvSpPr>
          <p:cNvPr id="3" name="Content Placeholder 2"/>
          <p:cNvSpPr>
            <a:spLocks noGrp="1"/>
          </p:cNvSpPr>
          <p:nvPr>
            <p:ph idx="1"/>
          </p:nvPr>
        </p:nvSpPr>
        <p:spPr>
          <a:ln>
            <a:solidFill>
              <a:schemeClr val="accent2">
                <a:lumMod val="60000"/>
                <a:lumOff val="40000"/>
              </a:schemeClr>
            </a:solidFill>
          </a:ln>
        </p:spPr>
        <p:txBody>
          <a:bodyPr>
            <a:normAutofit fontScale="77500" lnSpcReduction="20000"/>
          </a:bodyPr>
          <a:lstStyle/>
          <a:p>
            <a:pPr>
              <a:buNone/>
            </a:pPr>
            <a:r>
              <a:rPr lang="en-US" b="1" dirty="0" smtClean="0"/>
              <a:t>	</a:t>
            </a:r>
            <a:r>
              <a:rPr lang="en-US" b="1" i="1" dirty="0" smtClean="0"/>
              <a:t> </a:t>
            </a:r>
            <a:r>
              <a:rPr lang="en-US" b="1" i="1" dirty="0" smtClean="0">
                <a:solidFill>
                  <a:srgbClr val="FF0000"/>
                </a:solidFill>
              </a:rPr>
              <a:t>Contents … </a:t>
            </a:r>
            <a:r>
              <a:rPr lang="en-US" b="1" dirty="0" smtClean="0"/>
              <a:t>					</a:t>
            </a:r>
            <a:endParaRPr lang="en-US" dirty="0" smtClean="0"/>
          </a:p>
          <a:p>
            <a:r>
              <a:rPr lang="en-US" dirty="0" smtClean="0"/>
              <a:t>1.1 Introduction  </a:t>
            </a:r>
          </a:p>
          <a:p>
            <a:r>
              <a:rPr lang="en-US" dirty="0" smtClean="0"/>
              <a:t>1.2 Manufacture of Ammonia (NH</a:t>
            </a:r>
            <a:r>
              <a:rPr lang="en-US" baseline="-25000" dirty="0" smtClean="0"/>
              <a:t>3</a:t>
            </a:r>
            <a:r>
              <a:rPr lang="en-US" dirty="0" smtClean="0"/>
              <a:t>)</a:t>
            </a:r>
          </a:p>
          <a:p>
            <a:r>
              <a:rPr lang="en-US" dirty="0" smtClean="0"/>
              <a:t>       i. Physico-chemical principles</a:t>
            </a:r>
          </a:p>
          <a:p>
            <a:r>
              <a:rPr lang="en-US" dirty="0" smtClean="0"/>
              <a:t>      ii. Manufacture by Haber’s process </a:t>
            </a:r>
          </a:p>
          <a:p>
            <a:r>
              <a:rPr lang="en-US" dirty="0" smtClean="0"/>
              <a:t>1.3 Manufacture of Sulphuric acid (H</a:t>
            </a:r>
            <a:r>
              <a:rPr lang="en-US" baseline="-25000" dirty="0" smtClean="0"/>
              <a:t>2</a:t>
            </a:r>
            <a:r>
              <a:rPr lang="en-US" dirty="0" smtClean="0"/>
              <a:t>SO</a:t>
            </a:r>
            <a:r>
              <a:rPr lang="en-US" baseline="-25000" dirty="0" smtClean="0"/>
              <a:t>4</a:t>
            </a:r>
            <a:r>
              <a:rPr lang="en-US" dirty="0" smtClean="0"/>
              <a:t>)</a:t>
            </a:r>
          </a:p>
          <a:p>
            <a:r>
              <a:rPr lang="en-US" dirty="0" smtClean="0"/>
              <a:t>      i. Physico-chemical principles</a:t>
            </a:r>
          </a:p>
          <a:p>
            <a:r>
              <a:rPr lang="en-US" dirty="0" smtClean="0"/>
              <a:t>     ii. Manufacture by Contact process </a:t>
            </a:r>
          </a:p>
          <a:p>
            <a:r>
              <a:rPr lang="en-US" dirty="0" smtClean="0"/>
              <a:t>1.4 Manufacture of Nitric acid (HNO</a:t>
            </a:r>
            <a:r>
              <a:rPr lang="en-US" baseline="-25000" dirty="0" smtClean="0"/>
              <a:t>3</a:t>
            </a:r>
            <a:r>
              <a:rPr lang="en-US" dirty="0" smtClean="0"/>
              <a:t>)</a:t>
            </a:r>
          </a:p>
          <a:p>
            <a:r>
              <a:rPr lang="en-US" dirty="0" smtClean="0"/>
              <a:t>      i. Physico-chemical principles</a:t>
            </a:r>
          </a:p>
          <a:p>
            <a:r>
              <a:rPr lang="en-US" dirty="0" smtClean="0"/>
              <a:t>     ii. Manufacture by Ostwald’s (Ammonia oxidation process)</a:t>
            </a:r>
          </a:p>
          <a:p>
            <a:r>
              <a:rPr lang="en-US" dirty="0" smtClean="0"/>
              <a:t>1.5 Manufacture of Sodium carbonate (Washing soda) (Na</a:t>
            </a:r>
            <a:r>
              <a:rPr lang="en-US" baseline="-25000" dirty="0" smtClean="0"/>
              <a:t>2</a:t>
            </a:r>
            <a:r>
              <a:rPr lang="en-US" dirty="0" smtClean="0"/>
              <a:t>CO</a:t>
            </a:r>
            <a:r>
              <a:rPr lang="en-US" baseline="-25000" dirty="0" smtClean="0"/>
              <a:t>3</a:t>
            </a:r>
            <a:r>
              <a:rPr lang="en-US" dirty="0" smtClean="0"/>
              <a:t>)</a:t>
            </a:r>
          </a:p>
          <a:p>
            <a:r>
              <a:rPr lang="en-US" dirty="0" smtClean="0"/>
              <a:t>      i. Physico-chemical principles</a:t>
            </a:r>
          </a:p>
          <a:p>
            <a:r>
              <a:rPr lang="en-US" dirty="0" smtClean="0"/>
              <a:t>     ii. Manufacture by Solvay process</a:t>
            </a:r>
          </a:p>
        </p:txBody>
      </p:sp>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               </a:t>
            </a:r>
            <a:endParaRPr lang="en-US" dirty="0"/>
          </a:p>
        </p:txBody>
      </p:sp>
      <p:sp>
        <p:nvSpPr>
          <p:cNvPr id="3" name="Content Placeholder 2"/>
          <p:cNvSpPr>
            <a:spLocks noGrp="1"/>
          </p:cNvSpPr>
          <p:nvPr>
            <p:ph idx="1"/>
          </p:nvPr>
        </p:nvSpPr>
        <p:spPr>
          <a:xfrm>
            <a:off x="381000" y="685800"/>
            <a:ext cx="8229600" cy="1371600"/>
          </a:xfrm>
          <a:gradFill flip="none" rotWithShape="1">
            <a:gsLst>
              <a:gs pos="13000">
                <a:srgbClr val="FFEFD1">
                  <a:alpha val="51000"/>
                </a:srgbClr>
              </a:gs>
              <a:gs pos="64999">
                <a:srgbClr val="F0EBD5"/>
              </a:gs>
              <a:gs pos="100000">
                <a:srgbClr val="D1C39F"/>
              </a:gs>
            </a:gsLst>
            <a:lin ang="5400000" scaled="0"/>
            <a:tileRect t="-100000" r="-100000"/>
          </a:gradFill>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buNone/>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9600" b="1" i="1" dirty="0" smtClean="0">
                <a:ln w="12700">
                  <a:solidFill>
                    <a:schemeClr val="tx2">
                      <a:satMod val="155000"/>
                    </a:schemeClr>
                  </a:solidFill>
                  <a:prstDash val="solid"/>
                </a:ln>
                <a:solidFill>
                  <a:schemeClr val="accent4">
                    <a:lumMod val="60000"/>
                    <a:lumOff val="40000"/>
                  </a:schemeClr>
                </a:solidFill>
                <a:effectLst>
                  <a:outerShdw blurRad="41275" dist="20320" dir="1800000" algn="tl" rotWithShape="0">
                    <a:srgbClr val="000000">
                      <a:alpha val="40000"/>
                    </a:srgbClr>
                  </a:outerShdw>
                </a:effectLst>
              </a:rPr>
              <a:t>THANK YOU</a:t>
            </a:r>
            <a:endParaRPr lang="en-US" sz="9600" b="1" i="1" dirty="0">
              <a:ln w="18000">
                <a:solidFill>
                  <a:schemeClr val="accent2">
                    <a:satMod val="140000"/>
                  </a:schemeClr>
                </a:solidFill>
                <a:prstDash val="solid"/>
                <a:miter lim="800000"/>
              </a:ln>
              <a:solidFill>
                <a:schemeClr val="accent4">
                  <a:lumMod val="60000"/>
                  <a:lumOff val="40000"/>
                </a:schemeClr>
              </a:solidFill>
              <a:effectLst>
                <a:outerShdw blurRad="25500" dist="23000" dir="7020000" algn="tl">
                  <a:srgbClr val="000000">
                    <a:alpha val="50000"/>
                  </a:srgbClr>
                </a:outerShdw>
              </a:effectLst>
            </a:endParaRPr>
          </a:p>
        </p:txBody>
      </p:sp>
      <p:pic>
        <p:nvPicPr>
          <p:cNvPr id="4" name="Picture 3" descr="bangkok6.jpg"/>
          <p:cNvPicPr>
            <a:picLocks noChangeAspect="1"/>
          </p:cNvPicPr>
          <p:nvPr/>
        </p:nvPicPr>
        <p:blipFill>
          <a:blip r:embed="rId3"/>
          <a:stretch>
            <a:fillRect/>
          </a:stretch>
        </p:blipFill>
        <p:spPr>
          <a:xfrm>
            <a:off x="937023" y="2488774"/>
            <a:ext cx="6894585" cy="3938729"/>
          </a:xfrm>
          <a:prstGeom prst="rect">
            <a:avLst/>
          </a:prstGeom>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0.70"/>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7030A0"/>
                </a:solidFill>
              </a:rPr>
              <a:t>.1 Introduction (General Account)</a:t>
            </a:r>
            <a:endParaRPr lang="en-US" b="1" i="1" dirty="0">
              <a:solidFill>
                <a:srgbClr val="7030A0"/>
              </a:solidFill>
            </a:endParaRPr>
          </a:p>
        </p:txBody>
      </p:sp>
      <p:sp>
        <p:nvSpPr>
          <p:cNvPr id="3" name="Content Placeholder 2"/>
          <p:cNvSpPr>
            <a:spLocks noGrp="1"/>
          </p:cNvSpPr>
          <p:nvPr>
            <p:ph idx="1"/>
          </p:nvPr>
        </p:nvSpPr>
        <p:spPr/>
        <p:txBody>
          <a:bodyPr>
            <a:normAutofit lnSpcReduction="10000"/>
          </a:bodyPr>
          <a:lstStyle/>
          <a:p>
            <a:r>
              <a:rPr lang="en-US" b="1" dirty="0" smtClean="0"/>
              <a:t>1.1 Introduction:</a:t>
            </a:r>
            <a:endParaRPr lang="en-US" dirty="0" smtClean="0"/>
          </a:p>
          <a:p>
            <a:r>
              <a:rPr lang="en-US" i="1" dirty="0" smtClean="0"/>
              <a:t>Industrial chemistry is the branch of chemistry which deals with the preparation of various chemicals on a large scale.</a:t>
            </a:r>
            <a:r>
              <a:rPr lang="en-US" dirty="0" smtClean="0"/>
              <a:t> </a:t>
            </a:r>
          </a:p>
          <a:p>
            <a:r>
              <a:rPr lang="en-US" b="1" i="1" dirty="0" smtClean="0"/>
              <a:t>The chemicals which are manufactured and consumed on commercial scale are generally known as the heavy chemicals. </a:t>
            </a:r>
            <a:endParaRPr lang="en-US" dirty="0" smtClean="0"/>
          </a:p>
          <a:p>
            <a:r>
              <a:rPr lang="en-US" dirty="0" smtClean="0"/>
              <a:t>The rate of a chemical reaction depends on several factors such as temperature, pressure (of the gaseous reactants), concentration and use of catalyst. </a:t>
            </a:r>
            <a:r>
              <a:rPr lang="en-US" b="1" dirty="0" smtClean="0"/>
              <a:t>	</a:t>
            </a:r>
            <a:endParaRPr lang="en-US" dirty="0" smtClean="0"/>
          </a:p>
          <a:p>
            <a:pPr>
              <a:buNone/>
            </a:pPr>
            <a:r>
              <a:rPr lang="en-US" dirty="0" smtClean="0"/>
              <a:t> </a:t>
            </a:r>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763000" cy="1295400"/>
          </a:xfrm>
        </p:spPr>
        <p:txBody>
          <a:bodyPr>
            <a:normAutofit fontScale="90000"/>
          </a:bodyPr>
          <a:lstStyle/>
          <a:p>
            <a:r>
              <a:rPr lang="en-US" b="1" i="1" dirty="0" smtClean="0">
                <a:solidFill>
                  <a:srgbClr val="7030A0"/>
                </a:solidFill>
              </a:rPr>
              <a: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This process was developed by Fritz Haber and Carl Bosch (German Chemists during 1904 to 1908), and therefore known as Haber Bosch process. </a:t>
            </a:r>
          </a:p>
          <a:p>
            <a:r>
              <a:rPr lang="en-US" b="1" dirty="0" smtClean="0"/>
              <a:t>i. Physico-chemical principles </a:t>
            </a:r>
            <a:endParaRPr lang="en-US" dirty="0" smtClean="0"/>
          </a:p>
          <a:p>
            <a:pPr lvl="1">
              <a:buNone/>
            </a:pPr>
            <a:r>
              <a:rPr lang="en-US" dirty="0" smtClean="0"/>
              <a:t>The key reaction of Haber's process is </a:t>
            </a:r>
          </a:p>
          <a:p>
            <a:pPr>
              <a:buNone/>
            </a:pPr>
            <a:r>
              <a:rPr lang="en-US" dirty="0" smtClean="0"/>
              <a:t>		N</a:t>
            </a:r>
            <a:r>
              <a:rPr lang="en-US" baseline="-25000" dirty="0" smtClean="0"/>
              <a:t>2</a:t>
            </a:r>
            <a:r>
              <a:rPr lang="en-US" dirty="0" smtClean="0"/>
              <a:t> (g) + 3H</a:t>
            </a:r>
            <a:r>
              <a:rPr lang="en-US" baseline="-25000" dirty="0" smtClean="0"/>
              <a:t>2</a:t>
            </a:r>
            <a:r>
              <a:rPr lang="en-US" dirty="0" smtClean="0"/>
              <a:t> (g)	</a:t>
            </a:r>
            <a:r>
              <a:rPr lang="en-US" dirty="0" smtClean="0">
                <a:latin typeface="Cambria Math"/>
                <a:ea typeface="Cambria Math"/>
              </a:rPr>
              <a:t>→</a:t>
            </a:r>
            <a:r>
              <a:rPr lang="en-US" dirty="0" smtClean="0"/>
              <a:t>   2NH</a:t>
            </a:r>
            <a:r>
              <a:rPr lang="en-US" baseline="-25000" dirty="0" smtClean="0"/>
              <a:t>3</a:t>
            </a:r>
            <a:r>
              <a:rPr lang="en-US" dirty="0" smtClean="0"/>
              <a:t> (g) +100 kJ                    ....(1)</a:t>
            </a:r>
          </a:p>
          <a:p>
            <a:pPr lvl="3">
              <a:buNone/>
            </a:pPr>
            <a:r>
              <a:rPr lang="en-US" dirty="0" smtClean="0"/>
              <a:t>1 vol	   3vols	        2 vols </a:t>
            </a:r>
          </a:p>
          <a:p>
            <a:r>
              <a:rPr lang="en-US" b="1" dirty="0" smtClean="0"/>
              <a:t>(a) Effect of Concentration:</a:t>
            </a:r>
            <a:endParaRPr lang="en-US" dirty="0" smtClean="0"/>
          </a:p>
          <a:p>
            <a:pPr>
              <a:buNone/>
            </a:pPr>
            <a:r>
              <a:rPr lang="en-US" dirty="0" smtClean="0"/>
              <a:t>	By applying Law of Mass action to reaction (1) the equilibrium constant, K</a:t>
            </a:r>
            <a:r>
              <a:rPr lang="en-US" baseline="-25000" dirty="0" smtClean="0"/>
              <a:t>c </a:t>
            </a:r>
            <a:r>
              <a:rPr lang="en-US" dirty="0" smtClean="0"/>
              <a:t>(for molar concentrations) is:</a:t>
            </a:r>
          </a:p>
          <a:p>
            <a:pPr>
              <a:buNone/>
            </a:pPr>
            <a:r>
              <a:rPr lang="en-US" dirty="0" smtClean="0"/>
              <a:t>	to get good yield of NH</a:t>
            </a:r>
            <a:r>
              <a:rPr lang="en-US" baseline="-25000" dirty="0" smtClean="0"/>
              <a:t>3</a:t>
            </a:r>
            <a:r>
              <a:rPr lang="en-US" dirty="0" smtClean="0"/>
              <a:t>, concentration of both N</a:t>
            </a:r>
            <a:r>
              <a:rPr lang="en-US" baseline="-25000" dirty="0" smtClean="0"/>
              <a:t>2</a:t>
            </a:r>
            <a:r>
              <a:rPr lang="en-US" dirty="0" smtClean="0"/>
              <a:t> and H</a:t>
            </a:r>
            <a:r>
              <a:rPr lang="en-US" baseline="-25000" dirty="0" smtClean="0"/>
              <a:t>2</a:t>
            </a:r>
            <a:r>
              <a:rPr lang="en-US" dirty="0" smtClean="0"/>
              <a:t> should be increased</a:t>
            </a:r>
          </a:p>
          <a:p>
            <a:pPr>
              <a:buNone/>
            </a:pPr>
            <a:r>
              <a:rPr lang="en-US" dirty="0" smtClean="0"/>
              <a:t>	 </a:t>
            </a:r>
          </a:p>
          <a:p>
            <a:endParaRPr lang="en-US" dirty="0"/>
          </a:p>
        </p:txBody>
      </p:sp>
      <p:sp>
        <p:nvSpPr>
          <p:cNvPr id="4" name="Rectangle 3"/>
          <p:cNvSpPr/>
          <p:nvPr/>
        </p:nvSpPr>
        <p:spPr>
          <a:xfrm>
            <a:off x="304800" y="304800"/>
            <a:ext cx="8534400" cy="1200329"/>
          </a:xfrm>
          <a:prstGeom prst="rect">
            <a:avLst/>
          </a:prstGeom>
        </p:spPr>
        <p:txBody>
          <a:bodyPr wrap="square">
            <a:spAutoFit/>
          </a:bodyPr>
          <a:lstStyle/>
          <a:p>
            <a:r>
              <a:rPr lang="en-US" sz="2400" dirty="0" smtClean="0"/>
              <a:t>1.2 Manufacture of Ammonia (NH</a:t>
            </a:r>
            <a:r>
              <a:rPr lang="en-US" sz="2400" baseline="-25000" dirty="0" smtClean="0"/>
              <a:t>3</a:t>
            </a:r>
            <a:r>
              <a:rPr lang="en-US" sz="2400" dirty="0" smtClean="0"/>
              <a:t>)</a:t>
            </a:r>
          </a:p>
          <a:p>
            <a:r>
              <a:rPr lang="en-US" sz="2400" dirty="0" smtClean="0"/>
              <a:t>       i. Physico-chemical principles</a:t>
            </a:r>
          </a:p>
          <a:p>
            <a:r>
              <a:rPr lang="en-US" sz="2400" dirty="0" smtClean="0"/>
              <a:t>      ii. Manufacture by Haber’s process </a:t>
            </a: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458200" cy="1143000"/>
          </a:xfrm>
        </p:spPr>
        <p:txBody>
          <a:bodyPr>
            <a:normAutofit fontScale="90000"/>
          </a:bodyPr>
          <a:lstStyle/>
          <a:p>
            <a:r>
              <a:rPr lang="en-US" dirty="0" smtClean="0"/>
              <a:t/>
            </a:r>
            <a:br>
              <a:rPr lang="en-US" dirty="0" smtClean="0"/>
            </a:br>
            <a:r>
              <a:rPr lang="en-US" b="1" dirty="0" smtClean="0"/>
              <a:t>(b) 	Effect of Temperature:</a:t>
            </a:r>
            <a:endParaRPr lang="en-US" dirty="0" smtClean="0"/>
          </a:p>
        </p:txBody>
      </p:sp>
      <p:sp>
        <p:nvSpPr>
          <p:cNvPr id="3" name="Content Placeholder 2"/>
          <p:cNvSpPr>
            <a:spLocks noGrp="1"/>
          </p:cNvSpPr>
          <p:nvPr>
            <p:ph idx="1"/>
          </p:nvPr>
        </p:nvSpPr>
        <p:spPr/>
        <p:txBody>
          <a:bodyPr>
            <a:normAutofit/>
          </a:bodyPr>
          <a:lstStyle/>
          <a:p>
            <a:r>
              <a:rPr lang="en-US" dirty="0" smtClean="0"/>
              <a:t>	N</a:t>
            </a:r>
            <a:r>
              <a:rPr lang="en-US" baseline="-25000" dirty="0" smtClean="0"/>
              <a:t>2</a:t>
            </a:r>
            <a:r>
              <a:rPr lang="en-US" dirty="0" smtClean="0"/>
              <a:t> (g) + 3 H</a:t>
            </a:r>
            <a:r>
              <a:rPr lang="en-US" baseline="-25000" dirty="0" smtClean="0"/>
              <a:t>2</a:t>
            </a:r>
            <a:r>
              <a:rPr lang="en-US" dirty="0" smtClean="0"/>
              <a:t> (g)</a:t>
            </a:r>
            <a:r>
              <a:rPr lang="en-US" dirty="0" smtClean="0">
                <a:latin typeface="Cambria Math"/>
                <a:ea typeface="Cambria Math"/>
              </a:rPr>
              <a:t>→</a:t>
            </a:r>
            <a:r>
              <a:rPr lang="en-US" dirty="0" smtClean="0"/>
              <a:t>	 2 NH</a:t>
            </a:r>
            <a:r>
              <a:rPr lang="en-US" baseline="-25000" dirty="0" smtClean="0"/>
              <a:t>3</a:t>
            </a:r>
            <a:r>
              <a:rPr lang="en-US" dirty="0" smtClean="0"/>
              <a:t> (g) + 100 kJ</a:t>
            </a:r>
          </a:p>
          <a:p>
            <a:r>
              <a:rPr lang="en-US" dirty="0" smtClean="0"/>
              <a:t>	Since the reaction is reversible and exothermic, the decrease in temperature should favour the formation of ammonia.</a:t>
            </a:r>
          </a:p>
          <a:p>
            <a:r>
              <a:rPr lang="en-US" dirty="0" smtClean="0"/>
              <a:t>	The effect of temperature on ammonia synthesis can be ascertained from the mass law equation as given below:</a:t>
            </a:r>
          </a:p>
          <a:p>
            <a:r>
              <a:rPr lang="en-US" dirty="0" smtClean="0"/>
              <a:t>Experimentally, the optimum temperature is found to be 500 - 550°C,(773 - 823 K). </a:t>
            </a:r>
          </a:p>
          <a:p>
            <a:r>
              <a:rPr lang="en-US" dirty="0" smtClean="0"/>
              <a:t>		</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r>
              <a:rPr lang="en-US" b="1" dirty="0" smtClean="0"/>
              <a:t> (c) 	Effect of Pressure:</a:t>
            </a:r>
            <a:endParaRPr lang="en-US" dirty="0"/>
          </a:p>
        </p:txBody>
      </p:sp>
      <p:pic>
        <p:nvPicPr>
          <p:cNvPr id="4" name="Content Placeholder 3" descr="G:\germany1\20150516_065532.jpg"/>
          <p:cNvPicPr>
            <a:picLocks noGrp="1"/>
          </p:cNvPicPr>
          <p:nvPr>
            <p:ph idx="1"/>
          </p:nvPr>
        </p:nvPicPr>
        <p:blipFill>
          <a:blip r:embed="rId2" cstate="print"/>
          <a:srcRect/>
          <a:stretch>
            <a:fillRect/>
          </a:stretch>
        </p:blipFill>
        <p:spPr bwMode="auto">
          <a:xfrm>
            <a:off x="609601" y="762001"/>
            <a:ext cx="6858000" cy="5105399"/>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600200"/>
          </a:xfrm>
        </p:spPr>
        <p:txBody>
          <a:bodyPr>
            <a:normAutofit/>
          </a:bodyPr>
          <a:lstStyle/>
          <a:p>
            <a:r>
              <a:rPr lang="en-US" b="1" dirty="0" smtClean="0"/>
              <a:t>          (c) Effect of Pressure:</a:t>
            </a:r>
            <a:r>
              <a:rPr lang="en-US" dirty="0" smtClean="0"/>
              <a:t/>
            </a:r>
            <a:br>
              <a:rPr lang="en-US" dirty="0" smtClean="0"/>
            </a:br>
            <a:r>
              <a:rPr lang="en-US" dirty="0" smtClean="0"/>
              <a:t> </a:t>
            </a:r>
            <a:endParaRPr lang="en-US" b="1" i="1" dirty="0">
              <a:solidFill>
                <a:srgbClr val="7030A0"/>
              </a:solidFill>
            </a:endParaRPr>
          </a:p>
        </p:txBody>
      </p:sp>
      <p:sp>
        <p:nvSpPr>
          <p:cNvPr id="3" name="Content Placeholder 2"/>
          <p:cNvSpPr>
            <a:spLocks noGrp="1"/>
          </p:cNvSpPr>
          <p:nvPr>
            <p:ph idx="1"/>
          </p:nvPr>
        </p:nvSpPr>
        <p:spPr>
          <a:xfrm>
            <a:off x="457200" y="1905000"/>
            <a:ext cx="8229600" cy="4389120"/>
          </a:xfrm>
        </p:spPr>
        <p:txBody>
          <a:bodyPr>
            <a:normAutofit/>
          </a:bodyPr>
          <a:lstStyle/>
          <a:p>
            <a:endParaRPr lang="en-US" b="1" dirty="0" smtClean="0">
              <a:solidFill>
                <a:srgbClr val="00B050"/>
              </a:solidFill>
            </a:endParaRPr>
          </a:p>
          <a:p>
            <a:r>
              <a:rPr lang="en-US" dirty="0" smtClean="0"/>
              <a:t> At a given temperature, increase in pressure increases the yield of ammonia. </a:t>
            </a:r>
          </a:p>
          <a:p>
            <a:r>
              <a:rPr lang="en-US" dirty="0" smtClean="0"/>
              <a:t>In practice, the process is carried out by applying the pressure equal to 200 atmospheres (202 x 10</a:t>
            </a:r>
            <a:r>
              <a:rPr lang="en-US" baseline="30000" dirty="0" smtClean="0"/>
              <a:t>5</a:t>
            </a:r>
            <a:r>
              <a:rPr lang="en-US" dirty="0" smtClean="0"/>
              <a:t> Pa). </a:t>
            </a:r>
          </a:p>
          <a:p>
            <a:r>
              <a:rPr lang="en-US" dirty="0" smtClean="0">
                <a:solidFill>
                  <a:schemeClr val="accent3"/>
                </a:solidFill>
              </a:rPr>
              <a:t> </a:t>
            </a:r>
          </a:p>
          <a:p>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133600"/>
          </a:xfrm>
        </p:spPr>
        <p:txBody>
          <a:bodyPr>
            <a:normAutofit fontScale="90000"/>
          </a:bodyPr>
          <a:lstStyle/>
          <a:p>
            <a:r>
              <a:rPr lang="en-US" b="1" i="1" dirty="0" smtClean="0">
                <a:solidFill>
                  <a:srgbClr val="7030A0"/>
                </a:solidFill>
              </a:rPr>
              <a:t>              </a:t>
            </a:r>
            <a:r>
              <a:rPr lang="en-US" b="1" dirty="0" smtClean="0"/>
              <a:t>(d) 	Effect of Catalyst:</a:t>
            </a:r>
            <a:r>
              <a:rPr lang="en-US" dirty="0" smtClean="0"/>
              <a:t/>
            </a:r>
            <a:br>
              <a:rPr lang="en-US" dirty="0" smtClean="0"/>
            </a:br>
            <a:r>
              <a:rPr lang="en-US" b="1" dirty="0" smtClean="0"/>
              <a:t>Time of Contact (Space Velocity) :</a:t>
            </a:r>
            <a:r>
              <a:rPr lang="en-US" dirty="0" smtClean="0"/>
              <a:t/>
            </a:r>
            <a:br>
              <a:rPr lang="en-US" dirty="0" smtClean="0"/>
            </a:br>
            <a:endParaRPr lang="en-US" b="1" i="1" dirty="0">
              <a:solidFill>
                <a:srgbClr val="7030A0"/>
              </a:solidFill>
            </a:endParaRPr>
          </a:p>
        </p:txBody>
      </p:sp>
      <p:sp>
        <p:nvSpPr>
          <p:cNvPr id="3" name="Content Placeholder 2"/>
          <p:cNvSpPr>
            <a:spLocks noGrp="1"/>
          </p:cNvSpPr>
          <p:nvPr>
            <p:ph idx="1"/>
          </p:nvPr>
        </p:nvSpPr>
        <p:spPr>
          <a:xfrm>
            <a:off x="457200" y="2590800"/>
            <a:ext cx="8229600" cy="3733800"/>
          </a:xfrm>
        </p:spPr>
        <p:txBody>
          <a:bodyPr>
            <a:normAutofit/>
          </a:bodyPr>
          <a:lstStyle/>
          <a:p>
            <a:r>
              <a:rPr lang="en-US" dirty="0" smtClean="0"/>
              <a:t>(i) Low Temperature (773 to 823 K) (500° - 550° C) </a:t>
            </a:r>
          </a:p>
          <a:p>
            <a:r>
              <a:rPr lang="en-US" dirty="0" smtClean="0"/>
              <a:t>(ii) High Pressure ( 202 x 10</a:t>
            </a:r>
            <a:r>
              <a:rPr lang="en-US" baseline="30000" dirty="0" smtClean="0"/>
              <a:t>5</a:t>
            </a:r>
            <a:r>
              <a:rPr lang="en-US" dirty="0" smtClean="0"/>
              <a:t> Pa or Nm</a:t>
            </a:r>
            <a:r>
              <a:rPr lang="en-US" baseline="30000" dirty="0" smtClean="0"/>
              <a:t>-2</a:t>
            </a:r>
            <a:r>
              <a:rPr lang="en-US" dirty="0" smtClean="0"/>
              <a:t>) ( 200 atm.) </a:t>
            </a:r>
          </a:p>
          <a:p>
            <a:r>
              <a:rPr lang="en-US" dirty="0" smtClean="0"/>
              <a:t>(iii) Concentration of N</a:t>
            </a:r>
            <a:r>
              <a:rPr lang="en-US" baseline="-25000" dirty="0" smtClean="0"/>
              <a:t>2</a:t>
            </a:r>
            <a:r>
              <a:rPr lang="en-US" dirty="0" smtClean="0"/>
              <a:t>: H</a:t>
            </a:r>
            <a:r>
              <a:rPr lang="en-US" baseline="-25000" dirty="0" smtClean="0"/>
              <a:t>2</a:t>
            </a:r>
            <a:r>
              <a:rPr lang="en-US" dirty="0" smtClean="0"/>
              <a:t>1: 3 </a:t>
            </a:r>
          </a:p>
          <a:p>
            <a:r>
              <a:rPr lang="en-US" dirty="0" smtClean="0"/>
              <a:t>(iv) Space Velocity 600 - 1200 m</a:t>
            </a:r>
            <a:r>
              <a:rPr lang="en-US" baseline="30000" dirty="0" smtClean="0"/>
              <a:t>3</a:t>
            </a:r>
            <a:endParaRPr lang="en-US" dirty="0" smtClean="0"/>
          </a:p>
          <a:p>
            <a:r>
              <a:rPr lang="en-US" dirty="0" smtClean="0"/>
              <a:t>(v) Catalyst: (Fe</a:t>
            </a:r>
            <a:r>
              <a:rPr lang="en-US" baseline="-25000" dirty="0" smtClean="0"/>
              <a:t>2</a:t>
            </a:r>
            <a:r>
              <a:rPr lang="en-US" dirty="0" smtClean="0"/>
              <a:t>O</a:t>
            </a:r>
            <a:r>
              <a:rPr lang="en-US" baseline="-25000" dirty="0" smtClean="0"/>
              <a:t>3</a:t>
            </a:r>
            <a:r>
              <a:rPr lang="en-US" dirty="0" smtClean="0"/>
              <a:t> + Mo) or (Fe</a:t>
            </a:r>
            <a:r>
              <a:rPr lang="en-US" baseline="-25000" dirty="0" smtClean="0"/>
              <a:t>2</a:t>
            </a:r>
            <a:r>
              <a:rPr lang="en-US" dirty="0" smtClean="0"/>
              <a:t>O</a:t>
            </a:r>
            <a:r>
              <a:rPr lang="en-US" baseline="-25000" dirty="0" smtClean="0"/>
              <a:t>3</a:t>
            </a:r>
            <a:r>
              <a:rPr lang="en-US" dirty="0" smtClean="0"/>
              <a:t> + Al</a:t>
            </a:r>
            <a:r>
              <a:rPr lang="en-US" baseline="-25000" dirty="0" smtClean="0"/>
              <a:t>2</a:t>
            </a:r>
            <a:r>
              <a:rPr lang="en-US" dirty="0" smtClean="0"/>
              <a:t>O</a:t>
            </a:r>
            <a:r>
              <a:rPr lang="en-US" baseline="-25000" dirty="0" smtClean="0"/>
              <a:t>3</a:t>
            </a:r>
            <a:r>
              <a:rPr lang="en-US" dirty="0" smtClean="0"/>
              <a:t> + K</a:t>
            </a:r>
            <a:r>
              <a:rPr lang="en-US" baseline="-25000" dirty="0" smtClean="0"/>
              <a:t>2</a:t>
            </a:r>
            <a:r>
              <a:rPr lang="en-US" dirty="0" smtClean="0"/>
              <a:t>O). </a:t>
            </a:r>
          </a:p>
          <a:p>
            <a:pPr>
              <a:buNone/>
            </a:pPr>
            <a:r>
              <a:rPr lang="en-US" dirty="0" smtClean="0"/>
              <a:t> </a:t>
            </a:r>
            <a:endParaRPr lang="en-US" dirty="0"/>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483</TotalTime>
  <Words>1711</Words>
  <Application>Microsoft Office PowerPoint</Application>
  <PresentationFormat>On-screen Show (4:3)</PresentationFormat>
  <Paragraphs>219</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Slide 1</vt:lpstr>
      <vt:lpstr>Slide 2</vt:lpstr>
      <vt:lpstr>Chapter  1. Manufacture of Heavy Chemicals (8)</vt:lpstr>
      <vt:lpstr>.1 Introduction (General Account)</vt:lpstr>
      <vt:lpstr>: </vt:lpstr>
      <vt:lpstr> (b)  Effect of Temperature:</vt:lpstr>
      <vt:lpstr> (c)  Effect of Pressure:</vt:lpstr>
      <vt:lpstr>          (c) Effect of Pressure:  </vt:lpstr>
      <vt:lpstr>              (d)  Effect of Catalyst: Time of Contact (Space Velocity) : </vt:lpstr>
      <vt:lpstr> Manufacture by Haber’s process (Plant and Process):</vt:lpstr>
      <vt:lpstr>   </vt:lpstr>
      <vt:lpstr>     Merits of Haber's Process: </vt:lpstr>
      <vt:lpstr>  Manufacture of H2SO4 by Contact process: </vt:lpstr>
      <vt:lpstr>  Physico-chemical principles</vt:lpstr>
      <vt:lpstr> </vt:lpstr>
      <vt:lpstr> (d) Effect of Catalyst: </vt:lpstr>
      <vt:lpstr>Manufacture by Contact process: (Plant and Process)</vt:lpstr>
      <vt:lpstr>      Working: </vt:lpstr>
      <vt:lpstr>1.4 Manufacture of Nitric acid (HNO3)</vt:lpstr>
      <vt:lpstr> </vt:lpstr>
      <vt:lpstr>Working: </vt:lpstr>
      <vt:lpstr>1.5 Manufacture of Sodium carbonate (Washing soda) (Na2CO3)</vt:lpstr>
      <vt:lpstr>Slide 23</vt:lpstr>
      <vt:lpstr>Conclusion: </vt:lpstr>
      <vt:lpstr>Manufacture by Solvay process (Plant and Process):</vt:lpstr>
      <vt:lpstr>Working:For Solvay process,  </vt:lpstr>
      <vt:lpstr>Slide 27</vt:lpstr>
      <vt:lpstr>The flow-sheet of Solvay process may be shown as follows:</vt:lpstr>
      <vt:lpstr>Advantages of Solvay Process: </vt:lpstr>
      <vt:lpstr>               </vt:lpstr>
    </vt:vector>
  </TitlesOfParts>
  <Company>hcs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intel</dc:creator>
  <cp:lastModifiedBy>sc</cp:lastModifiedBy>
  <cp:revision>123</cp:revision>
  <dcterms:created xsi:type="dcterms:W3CDTF">2014-07-27T12:50:48Z</dcterms:created>
  <dcterms:modified xsi:type="dcterms:W3CDTF">2015-06-17T03:45:49Z</dcterms:modified>
</cp:coreProperties>
</file>