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5"/>
  </p:notesMasterIdLst>
  <p:sldIdLst>
    <p:sldId id="360" r:id="rId2"/>
    <p:sldId id="384" r:id="rId3"/>
    <p:sldId id="332" r:id="rId4"/>
    <p:sldId id="361" r:id="rId5"/>
    <p:sldId id="362" r:id="rId6"/>
    <p:sldId id="363" r:id="rId7"/>
    <p:sldId id="369" r:id="rId8"/>
    <p:sldId id="370" r:id="rId9"/>
    <p:sldId id="371" r:id="rId10"/>
    <p:sldId id="372" r:id="rId11"/>
    <p:sldId id="373" r:id="rId12"/>
    <p:sldId id="374" r:id="rId13"/>
    <p:sldId id="375" r:id="rId14"/>
    <p:sldId id="383" r:id="rId15"/>
    <p:sldId id="376" r:id="rId16"/>
    <p:sldId id="377"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31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FF0066"/>
    <a:srgbClr val="FF33CC"/>
    <a:srgbClr val="FF6600"/>
    <a:srgbClr val="008000"/>
    <a:srgbClr val="00FF00"/>
    <a:srgbClr val="719FFB"/>
    <a:srgbClr val="33CC33"/>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52" autoAdjust="0"/>
    <p:restoredTop sz="90409" autoAdjust="0"/>
  </p:normalViewPr>
  <p:slideViewPr>
    <p:cSldViewPr>
      <p:cViewPr varScale="1">
        <p:scale>
          <a:sx n="66" d="100"/>
          <a:sy n="66" d="100"/>
        </p:scale>
        <p:origin x="-135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5C80A-7363-4DF2-A90B-0114DFECDD20}" type="datetimeFigureOut">
              <a:rPr lang="en-US" smtClean="0"/>
              <a:pPr/>
              <a:t>07/05/2021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674D8E-EEA0-45D0-8606-191BC4D42CA7}" type="slidenum">
              <a:rPr lang="en-US" smtClean="0"/>
              <a:pPr/>
              <a:t>‹#›</a:t>
            </a:fld>
            <a:endParaRPr lang="en-US"/>
          </a:p>
        </p:txBody>
      </p:sp>
    </p:spTree>
    <p:extLst>
      <p:ext uri="{BB962C8B-B14F-4D97-AF65-F5344CB8AC3E}">
        <p14:creationId xmlns:p14="http://schemas.microsoft.com/office/powerpoint/2010/main" val="53695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74D8E-EEA0-45D0-8606-191BC4D42CA7}" type="slidenum">
              <a:rPr lang="en-US" smtClean="0"/>
              <a:pPr/>
              <a:t>28</a:t>
            </a:fld>
            <a:endParaRPr lang="en-US"/>
          </a:p>
        </p:txBody>
      </p:sp>
    </p:spTree>
    <p:extLst>
      <p:ext uri="{BB962C8B-B14F-4D97-AF65-F5344CB8AC3E}">
        <p14:creationId xmlns:p14="http://schemas.microsoft.com/office/powerpoint/2010/main" val="294487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74D8E-EEA0-45D0-8606-191BC4D42CA7}" type="slidenum">
              <a:rPr lang="en-US" smtClean="0"/>
              <a:pPr/>
              <a:t>69</a:t>
            </a:fld>
            <a:endParaRPr lang="en-US"/>
          </a:p>
        </p:txBody>
      </p:sp>
    </p:spTree>
    <p:extLst>
      <p:ext uri="{BB962C8B-B14F-4D97-AF65-F5344CB8AC3E}">
        <p14:creationId xmlns:p14="http://schemas.microsoft.com/office/powerpoint/2010/main" val="56943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74D8E-EEA0-45D0-8606-191BC4D42CA7}" type="slidenum">
              <a:rPr lang="en-US" smtClean="0"/>
              <a:pPr/>
              <a:t>70</a:t>
            </a:fld>
            <a:endParaRPr lang="en-US"/>
          </a:p>
        </p:txBody>
      </p:sp>
    </p:spTree>
    <p:extLst>
      <p:ext uri="{BB962C8B-B14F-4D97-AF65-F5344CB8AC3E}">
        <p14:creationId xmlns:p14="http://schemas.microsoft.com/office/powerpoint/2010/main" val="300332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44F3DB8-ED2D-4F9D-93B3-0080632C020B}" type="datetimeFigureOut">
              <a:rPr lang="en-US" smtClean="0"/>
              <a:pPr/>
              <a:t>07/05/2021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4C2ECB4-B99C-4A3F-A2AD-087ADAF28D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4F3DB8-ED2D-4F9D-93B3-0080632C020B}" type="datetimeFigureOut">
              <a:rPr lang="en-US" smtClean="0"/>
              <a:pPr/>
              <a:t>07/05/2021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CB4-B99C-4A3F-A2AD-087ADAF28DE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4F3DB8-ED2D-4F9D-93B3-0080632C020B}" type="datetimeFigureOut">
              <a:rPr lang="en-US" smtClean="0"/>
              <a:pPr/>
              <a:t>07/05/2021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CB4-B99C-4A3F-A2AD-087ADAF28DE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4F3DB8-ED2D-4F9D-93B3-0080632C020B}" type="datetimeFigureOut">
              <a:rPr lang="en-US" smtClean="0"/>
              <a:pPr/>
              <a:t>07/05/2021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CB4-B99C-4A3F-A2AD-087ADAF28DE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4F3DB8-ED2D-4F9D-93B3-0080632C020B}" type="datetimeFigureOut">
              <a:rPr lang="en-US" smtClean="0"/>
              <a:pPr/>
              <a:t>07/05/2021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CB4-B99C-4A3F-A2AD-087ADAF28D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4F3DB8-ED2D-4F9D-93B3-0080632C020B}" type="datetimeFigureOut">
              <a:rPr lang="en-US" smtClean="0"/>
              <a:pPr/>
              <a:t>07/05/2021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2ECB4-B99C-4A3F-A2AD-087ADAF28DE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44F3DB8-ED2D-4F9D-93B3-0080632C020B}" type="datetimeFigureOut">
              <a:rPr lang="en-US" smtClean="0"/>
              <a:pPr/>
              <a:t>07/05/2021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2ECB4-B99C-4A3F-A2AD-087ADAF28DE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4F3DB8-ED2D-4F9D-93B3-0080632C020B}" type="datetimeFigureOut">
              <a:rPr lang="en-US" smtClean="0"/>
              <a:pPr/>
              <a:t>07/05/2021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2ECB4-B99C-4A3F-A2AD-087ADAF28DE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F3DB8-ED2D-4F9D-93B3-0080632C020B}" type="datetimeFigureOut">
              <a:rPr lang="en-US" smtClean="0"/>
              <a:pPr/>
              <a:t>07/05/2021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2ECB4-B99C-4A3F-A2AD-087ADAF28DE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4F3DB8-ED2D-4F9D-93B3-0080632C020B}" type="datetimeFigureOut">
              <a:rPr lang="en-US" smtClean="0"/>
              <a:pPr/>
              <a:t>07/05/2021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2ECB4-B99C-4A3F-A2AD-087ADAF28DE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4F3DB8-ED2D-4F9D-93B3-0080632C020B}" type="datetimeFigureOut">
              <a:rPr lang="en-US" smtClean="0"/>
              <a:pPr/>
              <a:t>07/05/2021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4C2ECB4-B99C-4A3F-A2AD-087ADAF28DE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44F3DB8-ED2D-4F9D-93B3-0080632C020B}" type="datetimeFigureOut">
              <a:rPr lang="en-US" smtClean="0"/>
              <a:pPr/>
              <a:t>07/05/2021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4C2ECB4-B99C-4A3F-A2AD-087ADAF28DE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447800"/>
          </a:xfrm>
        </p:spPr>
        <p:txBody>
          <a:bodyPr>
            <a:normAutofit fontScale="90000"/>
          </a:bodyPr>
          <a:lstStyle/>
          <a:p>
            <a:pPr algn="ctr"/>
            <a:r>
              <a:rPr lang="en-US" dirty="0" smtClean="0"/>
              <a:t/>
            </a:r>
            <a:br>
              <a:rPr lang="en-US" dirty="0" smtClean="0"/>
            </a:br>
            <a:r>
              <a:rPr lang="en-US" dirty="0" smtClean="0"/>
              <a:t> </a:t>
            </a:r>
            <a:br>
              <a:rPr lang="en-US" dirty="0" smtClean="0"/>
            </a:br>
            <a:endParaRPr lang="en-US" b="1" dirty="0">
              <a:solidFill>
                <a:srgbClr val="FF00FF"/>
              </a:solidFill>
            </a:endParaRPr>
          </a:p>
        </p:txBody>
      </p:sp>
      <p:pic>
        <p:nvPicPr>
          <p:cNvPr id="6" name="Picture 5" descr="000_0809.JPG"/>
          <p:cNvPicPr>
            <a:picLocks noChangeAspect="1"/>
          </p:cNvPicPr>
          <p:nvPr/>
        </p:nvPicPr>
        <p:blipFill>
          <a:blip r:embed="rId2"/>
          <a:stretch>
            <a:fillRect/>
          </a:stretch>
        </p:blipFill>
        <p:spPr>
          <a:xfrm>
            <a:off x="76200" y="2133600"/>
            <a:ext cx="89154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76200" y="457200"/>
            <a:ext cx="9067800" cy="2308324"/>
          </a:xfrm>
          <a:prstGeom prst="rect">
            <a:avLst/>
          </a:prstGeom>
        </p:spPr>
        <p:txBody>
          <a:bodyPr wrap="square">
            <a:spAutoFit/>
          </a:bodyPr>
          <a:lstStyle/>
          <a:p>
            <a:pPr algn="ctr"/>
            <a:r>
              <a:rPr lang="en-US" sz="3600" i="1" dirty="0" smtClean="0">
                <a:solidFill>
                  <a:schemeClr val="accent1"/>
                </a:solidFill>
                <a:latin typeface="Bernard MT Condensed" pitchFamily="18" charset="0"/>
              </a:rPr>
              <a:t>WEL-COME</a:t>
            </a:r>
            <a:r>
              <a:rPr lang="en-US" sz="3600" dirty="0" smtClean="0"/>
              <a:t/>
            </a:r>
            <a:br>
              <a:rPr lang="en-US" sz="3600" dirty="0" smtClean="0"/>
            </a:br>
            <a:r>
              <a:rPr lang="en-US" sz="3600" dirty="0" smtClean="0">
                <a:ln w="19050">
                  <a:solidFill>
                    <a:schemeClr val="tx1"/>
                  </a:solidFill>
                </a:ln>
                <a:solidFill>
                  <a:srgbClr val="FF0000"/>
                </a:solidFill>
                <a:latin typeface="Impact" pitchFamily="34" charset="0"/>
              </a:rPr>
              <a:t>Dr. D . N. Zambare </a:t>
            </a:r>
            <a:r>
              <a:rPr lang="en-US" sz="3600" dirty="0" smtClean="0">
                <a:ln w="19050">
                  <a:solidFill>
                    <a:schemeClr val="tx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7200000" scaled="0"/>
                </a:gradFill>
                <a:latin typeface="Impact" pitchFamily="34" charset="0"/>
              </a:rPr>
              <a:t/>
            </a:r>
            <a:br>
              <a:rPr lang="en-US" sz="3600" dirty="0" smtClean="0">
                <a:ln w="19050">
                  <a:solidFill>
                    <a:schemeClr val="tx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7200000" scaled="0"/>
                </a:gradFill>
                <a:latin typeface="Impact" pitchFamily="34" charset="0"/>
              </a:rPr>
            </a:br>
            <a:r>
              <a:rPr lang="en-US" sz="3600" i="1" dirty="0" smtClean="0">
                <a:ln w="19050">
                  <a:solidFill>
                    <a:schemeClr val="tx1"/>
                  </a:solidFill>
                </a:ln>
                <a:solidFill>
                  <a:srgbClr val="002060"/>
                </a:solidFill>
                <a:latin typeface="Book Antiqua" pitchFamily="18" charset="0"/>
              </a:rPr>
              <a:t>Department of Chemistry , </a:t>
            </a:r>
          </a:p>
          <a:p>
            <a:pPr algn="ctr"/>
            <a:r>
              <a:rPr lang="en-US" sz="3600" i="1" dirty="0" smtClean="0">
                <a:ln w="19050">
                  <a:solidFill>
                    <a:schemeClr val="tx1"/>
                  </a:solidFill>
                </a:ln>
                <a:solidFill>
                  <a:srgbClr val="002060"/>
                </a:solidFill>
                <a:latin typeface="Book Antiqua" pitchFamily="18" charset="0"/>
              </a:rPr>
              <a:t>Kisan Veer Mahavidyalaya, Wai (Satara)</a:t>
            </a:r>
            <a:endParaRPr lang="en-US" sz="3600" i="1" dirty="0">
              <a:solidFill>
                <a:srgbClr val="002060"/>
              </a:solidFill>
              <a:latin typeface="Book Antiqua"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915400" cy="6858000"/>
          </a:xfrm>
        </p:spPr>
        <p:txBody>
          <a:bodyPr>
            <a:normAutofit/>
          </a:bodyPr>
          <a:lstStyle/>
          <a:p>
            <a:pPr algn="just"/>
            <a:r>
              <a:rPr lang="en-US" sz="2800" dirty="0" smtClean="0"/>
              <a:t>	</a:t>
            </a:r>
            <a:endParaRPr lang="en-US" sz="3300" dirty="0"/>
          </a:p>
        </p:txBody>
      </p:sp>
      <p:graphicFrame>
        <p:nvGraphicFramePr>
          <p:cNvPr id="2" name="Table 1"/>
          <p:cNvGraphicFramePr>
            <a:graphicFrameLocks noGrp="1"/>
          </p:cNvGraphicFramePr>
          <p:nvPr>
            <p:extLst>
              <p:ext uri="{D42A27DB-BD31-4B8C-83A1-F6EECF244321}">
                <p14:modId xmlns:p14="http://schemas.microsoft.com/office/powerpoint/2010/main" val="3468199830"/>
              </p:ext>
            </p:extLst>
          </p:nvPr>
        </p:nvGraphicFramePr>
        <p:xfrm>
          <a:off x="152400" y="76200"/>
          <a:ext cx="8839200" cy="7290461"/>
        </p:xfrm>
        <a:graphic>
          <a:graphicData uri="http://schemas.openxmlformats.org/drawingml/2006/table">
            <a:tbl>
              <a:tblPr firstRow="1" firstCol="1" bandRow="1"/>
              <a:tblGrid>
                <a:gridCol w="4280061"/>
                <a:gridCol w="4559139"/>
              </a:tblGrid>
              <a:tr h="1430787">
                <a:tc>
                  <a:txBody>
                    <a:bodyPr/>
                    <a:lstStyle/>
                    <a:p>
                      <a:pPr marL="160020" marR="0" indent="-160020" algn="just">
                        <a:lnSpc>
                          <a:spcPct val="100000"/>
                        </a:lnSpc>
                        <a:spcBef>
                          <a:spcPts val="0"/>
                        </a:spcBef>
                        <a:spcAft>
                          <a:spcPts val="0"/>
                        </a:spcAft>
                        <a:tabLst>
                          <a:tab pos="160020" algn="l"/>
                          <a:tab pos="485775" algn="l"/>
                          <a:tab pos="4114800" algn="r"/>
                        </a:tabLst>
                      </a:pPr>
                      <a:r>
                        <a:rPr lang="en-US" sz="1400" dirty="0">
                          <a:effectLst/>
                          <a:latin typeface="Segoe UI"/>
                          <a:ea typeface="Calibri"/>
                          <a:cs typeface="Times New Roman"/>
                        </a:rPr>
                        <a:t>6.	The solutions of double salts have essentially the same properties as a mixture of the individual compounds, and give tests for all the ions from the parent salts. </a:t>
                      </a:r>
                    </a:p>
                  </a:txBody>
                  <a:tcPr marL="39036" marR="39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1765" marR="0" indent="-151765" algn="just">
                        <a:lnSpc>
                          <a:spcPct val="100000"/>
                        </a:lnSpc>
                        <a:spcBef>
                          <a:spcPts val="0"/>
                        </a:spcBef>
                        <a:spcAft>
                          <a:spcPts val="0"/>
                        </a:spcAft>
                        <a:tabLst>
                          <a:tab pos="151765" algn="l"/>
                          <a:tab pos="485775" algn="l"/>
                          <a:tab pos="4114800" algn="r"/>
                        </a:tabLst>
                      </a:pPr>
                      <a:r>
                        <a:rPr lang="en-US" sz="1400">
                          <a:effectLst/>
                          <a:latin typeface="Segoe UI"/>
                          <a:ea typeface="Calibri"/>
                          <a:cs typeface="Times New Roman"/>
                        </a:rPr>
                        <a:t>6. 	These compounds do not give tests for all the component ions from the parent substances. They may give tests for a complex cation or a complex anion and a simple ion.  </a:t>
                      </a:r>
                    </a:p>
                  </a:txBody>
                  <a:tcPr marL="39036" marR="39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139">
                <a:tc>
                  <a:txBody>
                    <a:bodyPr/>
                    <a:lstStyle/>
                    <a:p>
                      <a:pPr marL="160020" marR="0" indent="-160020" algn="just">
                        <a:lnSpc>
                          <a:spcPct val="100000"/>
                        </a:lnSpc>
                        <a:spcBef>
                          <a:spcPts val="0"/>
                        </a:spcBef>
                        <a:spcAft>
                          <a:spcPts val="0"/>
                        </a:spcAft>
                        <a:tabLst>
                          <a:tab pos="160020" algn="l"/>
                          <a:tab pos="485775" algn="l"/>
                          <a:tab pos="4114800" algn="r"/>
                        </a:tabLst>
                      </a:pPr>
                      <a:r>
                        <a:rPr lang="en-US" sz="1400" dirty="0">
                          <a:effectLst/>
                          <a:latin typeface="Segoe UI"/>
                          <a:ea typeface="Calibri"/>
                          <a:cs typeface="Times New Roman"/>
                        </a:rPr>
                        <a:t>7.	Double salts are the addition compounds which retain their identity only in the solid state but lose their identity in solution.</a:t>
                      </a:r>
                    </a:p>
                  </a:txBody>
                  <a:tcPr marL="39036" marR="39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1765" marR="0" indent="-151765" algn="just">
                        <a:lnSpc>
                          <a:spcPct val="100000"/>
                        </a:lnSpc>
                        <a:spcBef>
                          <a:spcPts val="0"/>
                        </a:spcBef>
                        <a:spcAft>
                          <a:spcPts val="0"/>
                        </a:spcAft>
                        <a:tabLst>
                          <a:tab pos="151765" algn="l"/>
                          <a:tab pos="485775" algn="l"/>
                          <a:tab pos="4114800" algn="r"/>
                        </a:tabLst>
                      </a:pPr>
                      <a:r>
                        <a:rPr lang="en-US" sz="1400">
                          <a:effectLst/>
                          <a:latin typeface="Segoe UI"/>
                          <a:ea typeface="Calibri"/>
                          <a:cs typeface="Times New Roman"/>
                        </a:rPr>
                        <a:t>7.	Complex salts or complex compounds are the addition compounds which do not lose their identity even in solution.   </a:t>
                      </a:r>
                    </a:p>
                  </a:txBody>
                  <a:tcPr marL="39036" marR="39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360">
                <a:tc>
                  <a:txBody>
                    <a:bodyPr/>
                    <a:lstStyle/>
                    <a:p>
                      <a:pPr marL="160020" marR="0" indent="-160020" algn="just">
                        <a:lnSpc>
                          <a:spcPct val="100000"/>
                        </a:lnSpc>
                        <a:spcBef>
                          <a:spcPts val="0"/>
                        </a:spcBef>
                        <a:spcAft>
                          <a:spcPts val="0"/>
                        </a:spcAft>
                        <a:tabLst>
                          <a:tab pos="160020" algn="l"/>
                          <a:tab pos="485775" algn="l"/>
                          <a:tab pos="4114800" algn="r"/>
                        </a:tabLst>
                      </a:pPr>
                      <a:r>
                        <a:rPr lang="en-US" sz="1400" dirty="0">
                          <a:effectLst/>
                          <a:latin typeface="Segoe UI"/>
                          <a:ea typeface="Calibri"/>
                          <a:cs typeface="Times New Roman"/>
                        </a:rPr>
                        <a:t>8.	</a:t>
                      </a:r>
                      <a:r>
                        <a:rPr lang="en-US" sz="1400" b="1" dirty="0">
                          <a:effectLst/>
                          <a:latin typeface="Segoe UI"/>
                          <a:ea typeface="Calibri"/>
                          <a:cs typeface="Segoe UI"/>
                        </a:rPr>
                        <a:t>Some examples</a:t>
                      </a:r>
                      <a:r>
                        <a:rPr lang="en-US" sz="1400" dirty="0">
                          <a:effectLst/>
                          <a:latin typeface="Segoe UI"/>
                          <a:ea typeface="Calibri"/>
                          <a:cs typeface="Segoe UI"/>
                        </a:rPr>
                        <a:t> of double salts are: </a:t>
                      </a:r>
                      <a:endParaRPr lang="en-US" sz="1400" dirty="0">
                        <a:effectLst/>
                        <a:latin typeface="Segoe UI"/>
                        <a:ea typeface="Calibri"/>
                        <a:cs typeface="Times New Roman"/>
                      </a:endParaRPr>
                    </a:p>
                    <a:p>
                      <a:pPr marL="160020" marR="0" indent="-160020">
                        <a:lnSpc>
                          <a:spcPct val="100000"/>
                        </a:lnSpc>
                        <a:spcBef>
                          <a:spcPts val="0"/>
                        </a:spcBef>
                        <a:spcAft>
                          <a:spcPts val="0"/>
                        </a:spcAft>
                        <a:tabLst>
                          <a:tab pos="160020" algn="l"/>
                          <a:tab pos="485775" algn="l"/>
                          <a:tab pos="4114800" algn="r"/>
                        </a:tabLst>
                      </a:pPr>
                      <a:r>
                        <a:rPr lang="en-US" sz="1400" dirty="0">
                          <a:effectLst/>
                          <a:latin typeface="Segoe UI"/>
                          <a:ea typeface="Calibri"/>
                          <a:cs typeface="Segoe UI"/>
                        </a:rPr>
                        <a:t>1.	</a:t>
                      </a:r>
                      <a:r>
                        <a:rPr lang="en-US" sz="1400" dirty="0" err="1">
                          <a:effectLst/>
                          <a:latin typeface="Segoe UI"/>
                          <a:ea typeface="Calibri"/>
                          <a:cs typeface="Segoe UI"/>
                        </a:rPr>
                        <a:t>Carnallite</a:t>
                      </a:r>
                      <a:r>
                        <a:rPr lang="en-US" sz="1400" dirty="0">
                          <a:effectLst/>
                          <a:latin typeface="Segoe UI"/>
                          <a:ea typeface="Calibri"/>
                          <a:cs typeface="Segoe UI"/>
                        </a:rPr>
                        <a:t>: </a:t>
                      </a:r>
                      <a:endParaRPr lang="en-US" sz="1400" dirty="0">
                        <a:effectLst/>
                        <a:latin typeface="Segoe UI"/>
                        <a:ea typeface="Calibri"/>
                        <a:cs typeface="Times New Roman"/>
                      </a:endParaRPr>
                    </a:p>
                    <a:p>
                      <a:pPr marL="160020" marR="0" indent="-160020">
                        <a:lnSpc>
                          <a:spcPct val="100000"/>
                        </a:lnSpc>
                        <a:spcBef>
                          <a:spcPts val="0"/>
                        </a:spcBef>
                        <a:spcAft>
                          <a:spcPts val="0"/>
                        </a:spcAft>
                        <a:tabLst>
                          <a:tab pos="160020" algn="l"/>
                          <a:tab pos="485775" algn="l"/>
                          <a:tab pos="4114800" algn="r"/>
                        </a:tabLst>
                      </a:pPr>
                      <a:r>
                        <a:rPr lang="en-US" sz="1400" dirty="0">
                          <a:effectLst/>
                          <a:latin typeface="Segoe UI"/>
                          <a:ea typeface="Calibri"/>
                          <a:cs typeface="Segoe UI"/>
                        </a:rPr>
                        <a:t>	KCl.MgCl</a:t>
                      </a:r>
                      <a:r>
                        <a:rPr lang="en-US" sz="1400" baseline="-25000" dirty="0">
                          <a:effectLst/>
                          <a:latin typeface="Segoe UI"/>
                          <a:ea typeface="Calibri"/>
                          <a:cs typeface="Segoe UI"/>
                        </a:rPr>
                        <a:t>2</a:t>
                      </a:r>
                      <a:r>
                        <a:rPr lang="en-US" sz="1400" dirty="0">
                          <a:effectLst/>
                          <a:latin typeface="Segoe UI"/>
                          <a:ea typeface="Calibri"/>
                          <a:cs typeface="Segoe UI"/>
                        </a:rPr>
                        <a:t>, 6H</a:t>
                      </a:r>
                      <a:r>
                        <a:rPr lang="en-US" sz="1400" baseline="-25000" dirty="0">
                          <a:effectLst/>
                          <a:latin typeface="Segoe UI"/>
                          <a:ea typeface="Calibri"/>
                          <a:cs typeface="Segoe UI"/>
                        </a:rPr>
                        <a:t>2</a:t>
                      </a:r>
                      <a:r>
                        <a:rPr lang="en-US" sz="1400" dirty="0">
                          <a:effectLst/>
                          <a:latin typeface="Segoe UI"/>
                          <a:ea typeface="Calibri"/>
                          <a:cs typeface="Segoe UI"/>
                        </a:rPr>
                        <a:t>O</a:t>
                      </a:r>
                      <a:endParaRPr lang="en-US" sz="1400" dirty="0">
                        <a:effectLst/>
                        <a:latin typeface="Segoe UI"/>
                        <a:ea typeface="Calibri"/>
                        <a:cs typeface="Times New Roman"/>
                      </a:endParaRPr>
                    </a:p>
                    <a:p>
                      <a:pPr marL="160020" marR="0" indent="-160020" algn="just">
                        <a:lnSpc>
                          <a:spcPct val="100000"/>
                        </a:lnSpc>
                        <a:spcBef>
                          <a:spcPts val="0"/>
                        </a:spcBef>
                        <a:spcAft>
                          <a:spcPts val="0"/>
                        </a:spcAft>
                        <a:tabLst>
                          <a:tab pos="160020" algn="l"/>
                          <a:tab pos="485775" algn="l"/>
                          <a:tab pos="4114800" algn="r"/>
                        </a:tabLst>
                      </a:pPr>
                      <a:r>
                        <a:rPr lang="en-US" sz="1400" dirty="0">
                          <a:effectLst/>
                          <a:latin typeface="Segoe UI"/>
                          <a:ea typeface="Calibri"/>
                          <a:cs typeface="Segoe UI"/>
                        </a:rPr>
                        <a:t>2.	Mohr’s salt: </a:t>
                      </a:r>
                      <a:endParaRPr lang="en-US" sz="1400" dirty="0">
                        <a:effectLst/>
                        <a:latin typeface="Segoe UI"/>
                        <a:ea typeface="Calibri"/>
                        <a:cs typeface="Times New Roman"/>
                      </a:endParaRPr>
                    </a:p>
                    <a:p>
                      <a:pPr marL="160020" marR="0" indent="-160020" algn="just">
                        <a:lnSpc>
                          <a:spcPct val="100000"/>
                        </a:lnSpc>
                        <a:spcBef>
                          <a:spcPts val="0"/>
                        </a:spcBef>
                        <a:spcAft>
                          <a:spcPts val="0"/>
                        </a:spcAft>
                        <a:tabLst>
                          <a:tab pos="160020" algn="l"/>
                          <a:tab pos="485775" algn="l"/>
                          <a:tab pos="4114800" algn="r"/>
                        </a:tabLst>
                      </a:pPr>
                      <a:r>
                        <a:rPr lang="en-US" sz="1400" dirty="0">
                          <a:effectLst/>
                          <a:latin typeface="Segoe UI"/>
                          <a:ea typeface="Calibri"/>
                          <a:cs typeface="Segoe UI"/>
                        </a:rPr>
                        <a:t>	FeSO</a:t>
                      </a:r>
                      <a:r>
                        <a:rPr lang="en-US" sz="1400" baseline="-25000" dirty="0">
                          <a:effectLst/>
                          <a:latin typeface="Segoe UI"/>
                          <a:ea typeface="Calibri"/>
                          <a:cs typeface="Segoe UI"/>
                        </a:rPr>
                        <a:t>4</a:t>
                      </a:r>
                      <a:r>
                        <a:rPr lang="en-US" sz="1400" dirty="0">
                          <a:effectLst/>
                          <a:latin typeface="Segoe UI"/>
                          <a:ea typeface="Calibri"/>
                          <a:cs typeface="Segoe UI"/>
                        </a:rPr>
                        <a:t>.(NH</a:t>
                      </a:r>
                      <a:r>
                        <a:rPr lang="en-US" sz="1400" baseline="-25000" dirty="0">
                          <a:effectLst/>
                          <a:latin typeface="Segoe UI"/>
                          <a:ea typeface="Calibri"/>
                          <a:cs typeface="Segoe UI"/>
                        </a:rPr>
                        <a:t>4</a:t>
                      </a:r>
                      <a:r>
                        <a:rPr lang="en-US" sz="1400" dirty="0">
                          <a:effectLst/>
                          <a:latin typeface="Segoe UI"/>
                          <a:ea typeface="Calibri"/>
                          <a:cs typeface="Segoe UI"/>
                        </a:rPr>
                        <a:t>)</a:t>
                      </a:r>
                      <a:r>
                        <a:rPr lang="en-US" sz="1400" baseline="-25000" dirty="0">
                          <a:effectLst/>
                          <a:latin typeface="Segoe UI"/>
                          <a:ea typeface="Calibri"/>
                          <a:cs typeface="Segoe UI"/>
                        </a:rPr>
                        <a:t>2</a:t>
                      </a:r>
                      <a:r>
                        <a:rPr lang="en-US" sz="1400" dirty="0">
                          <a:effectLst/>
                          <a:latin typeface="Segoe UI"/>
                          <a:ea typeface="Calibri"/>
                          <a:cs typeface="Segoe UI"/>
                        </a:rPr>
                        <a:t>SO</a:t>
                      </a:r>
                      <a:r>
                        <a:rPr lang="en-US" sz="1400" baseline="-25000" dirty="0">
                          <a:effectLst/>
                          <a:latin typeface="Segoe UI"/>
                          <a:ea typeface="Calibri"/>
                          <a:cs typeface="Segoe UI"/>
                        </a:rPr>
                        <a:t>4</a:t>
                      </a:r>
                      <a:r>
                        <a:rPr lang="en-US" sz="1400" dirty="0">
                          <a:effectLst/>
                          <a:latin typeface="Segoe UI"/>
                          <a:ea typeface="Calibri"/>
                          <a:cs typeface="Segoe UI"/>
                        </a:rPr>
                        <a:t>, 6H</a:t>
                      </a:r>
                      <a:r>
                        <a:rPr lang="en-US" sz="1400" baseline="-25000" dirty="0">
                          <a:effectLst/>
                          <a:latin typeface="Segoe UI"/>
                          <a:ea typeface="Calibri"/>
                          <a:cs typeface="Segoe UI"/>
                        </a:rPr>
                        <a:t>2</a:t>
                      </a:r>
                      <a:r>
                        <a:rPr lang="en-US" sz="1400" dirty="0">
                          <a:effectLst/>
                          <a:latin typeface="Segoe UI"/>
                          <a:ea typeface="Calibri"/>
                          <a:cs typeface="Segoe UI"/>
                        </a:rPr>
                        <a:t>O</a:t>
                      </a:r>
                      <a:endParaRPr lang="en-US" sz="1400" dirty="0">
                        <a:effectLst/>
                        <a:latin typeface="Segoe UI"/>
                        <a:ea typeface="Calibri"/>
                        <a:cs typeface="Times New Roman"/>
                      </a:endParaRPr>
                    </a:p>
                    <a:p>
                      <a:pPr marL="160020" marR="0" indent="-160020" algn="just">
                        <a:lnSpc>
                          <a:spcPct val="100000"/>
                        </a:lnSpc>
                        <a:spcBef>
                          <a:spcPts val="0"/>
                        </a:spcBef>
                        <a:spcAft>
                          <a:spcPts val="0"/>
                        </a:spcAft>
                        <a:tabLst>
                          <a:tab pos="160020" algn="l"/>
                          <a:tab pos="485775" algn="l"/>
                          <a:tab pos="4114800" algn="r"/>
                        </a:tabLst>
                      </a:pPr>
                      <a:r>
                        <a:rPr lang="en-US" sz="1400" dirty="0">
                          <a:effectLst/>
                          <a:latin typeface="Segoe UI"/>
                          <a:ea typeface="Calibri"/>
                          <a:cs typeface="Segoe UI"/>
                        </a:rPr>
                        <a:t>3.	Potash alum: </a:t>
                      </a:r>
                      <a:endParaRPr lang="en-US" sz="1400" dirty="0">
                        <a:effectLst/>
                        <a:latin typeface="Segoe UI"/>
                        <a:ea typeface="Calibri"/>
                        <a:cs typeface="Times New Roman"/>
                      </a:endParaRPr>
                    </a:p>
                    <a:p>
                      <a:pPr marL="160020" marR="0" indent="-160020" algn="just">
                        <a:lnSpc>
                          <a:spcPct val="100000"/>
                        </a:lnSpc>
                        <a:spcBef>
                          <a:spcPts val="0"/>
                        </a:spcBef>
                        <a:spcAft>
                          <a:spcPts val="0"/>
                        </a:spcAft>
                        <a:tabLst>
                          <a:tab pos="160020" algn="l"/>
                          <a:tab pos="485775" algn="l"/>
                          <a:tab pos="4114800" algn="r"/>
                        </a:tabLst>
                      </a:pPr>
                      <a:r>
                        <a:rPr lang="en-US" sz="1400" dirty="0">
                          <a:effectLst/>
                          <a:latin typeface="Segoe UI"/>
                          <a:ea typeface="Calibri"/>
                          <a:cs typeface="Segoe UI"/>
                        </a:rPr>
                        <a:t>	K</a:t>
                      </a:r>
                      <a:r>
                        <a:rPr lang="en-US" sz="1400" baseline="-25000" dirty="0">
                          <a:effectLst/>
                          <a:latin typeface="Segoe UI"/>
                          <a:ea typeface="Calibri"/>
                          <a:cs typeface="Segoe UI"/>
                        </a:rPr>
                        <a:t>2</a:t>
                      </a:r>
                      <a:r>
                        <a:rPr lang="en-US" sz="1400" dirty="0">
                          <a:effectLst/>
                          <a:latin typeface="Segoe UI"/>
                          <a:ea typeface="Calibri"/>
                          <a:cs typeface="Segoe UI"/>
                        </a:rPr>
                        <a:t>SO</a:t>
                      </a:r>
                      <a:r>
                        <a:rPr lang="en-US" sz="1400" baseline="-25000" dirty="0">
                          <a:effectLst/>
                          <a:latin typeface="Segoe UI"/>
                          <a:ea typeface="Calibri"/>
                          <a:cs typeface="Segoe UI"/>
                        </a:rPr>
                        <a:t>4</a:t>
                      </a:r>
                      <a:r>
                        <a:rPr lang="en-US" sz="1400" dirty="0">
                          <a:effectLst/>
                          <a:latin typeface="Segoe UI"/>
                          <a:ea typeface="Calibri"/>
                          <a:cs typeface="Segoe UI"/>
                        </a:rPr>
                        <a:t>.Al</a:t>
                      </a:r>
                      <a:r>
                        <a:rPr lang="en-US" sz="1400" baseline="-25000" dirty="0">
                          <a:effectLst/>
                          <a:latin typeface="Segoe UI"/>
                          <a:ea typeface="Calibri"/>
                          <a:cs typeface="Segoe UI"/>
                        </a:rPr>
                        <a:t>2</a:t>
                      </a:r>
                      <a:r>
                        <a:rPr lang="en-US" sz="1400" dirty="0">
                          <a:effectLst/>
                          <a:latin typeface="Segoe UI"/>
                          <a:ea typeface="Calibri"/>
                          <a:cs typeface="Segoe UI"/>
                        </a:rPr>
                        <a:t>(SO</a:t>
                      </a:r>
                      <a:r>
                        <a:rPr lang="en-US" sz="1400" baseline="-25000" dirty="0">
                          <a:effectLst/>
                          <a:latin typeface="Segoe UI"/>
                          <a:ea typeface="Calibri"/>
                          <a:cs typeface="Segoe UI"/>
                        </a:rPr>
                        <a:t>4</a:t>
                      </a:r>
                      <a:r>
                        <a:rPr lang="en-US" sz="1400" dirty="0">
                          <a:effectLst/>
                          <a:latin typeface="Segoe UI"/>
                          <a:ea typeface="Calibri"/>
                          <a:cs typeface="Segoe UI"/>
                        </a:rPr>
                        <a:t>)</a:t>
                      </a:r>
                      <a:r>
                        <a:rPr lang="en-US" sz="1400" baseline="-25000" dirty="0">
                          <a:effectLst/>
                          <a:latin typeface="Segoe UI"/>
                          <a:ea typeface="Calibri"/>
                          <a:cs typeface="Segoe UI"/>
                        </a:rPr>
                        <a:t>3</a:t>
                      </a:r>
                      <a:r>
                        <a:rPr lang="en-US" sz="1400" dirty="0">
                          <a:effectLst/>
                          <a:latin typeface="Segoe UI"/>
                          <a:ea typeface="Calibri"/>
                          <a:cs typeface="Segoe UI"/>
                        </a:rPr>
                        <a:t>, 24H</a:t>
                      </a:r>
                      <a:r>
                        <a:rPr lang="en-US" sz="1400" baseline="-25000" dirty="0">
                          <a:effectLst/>
                          <a:latin typeface="Segoe UI"/>
                          <a:ea typeface="Calibri"/>
                          <a:cs typeface="Segoe UI"/>
                        </a:rPr>
                        <a:t>2</a:t>
                      </a:r>
                      <a:r>
                        <a:rPr lang="en-US" sz="1400" dirty="0">
                          <a:effectLst/>
                          <a:latin typeface="Segoe UI"/>
                          <a:ea typeface="Calibri"/>
                          <a:cs typeface="Segoe UI"/>
                        </a:rPr>
                        <a:t>O</a:t>
                      </a:r>
                      <a:endParaRPr lang="en-US" sz="1400" dirty="0">
                        <a:effectLst/>
                        <a:latin typeface="Segoe UI"/>
                        <a:ea typeface="Calibri"/>
                        <a:cs typeface="Times New Roman"/>
                      </a:endParaRPr>
                    </a:p>
                  </a:txBody>
                  <a:tcPr marL="39036" marR="39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1765" marR="0" indent="-151765" algn="just">
                        <a:lnSpc>
                          <a:spcPct val="100000"/>
                        </a:lnSpc>
                        <a:spcBef>
                          <a:spcPts val="0"/>
                        </a:spcBef>
                        <a:spcAft>
                          <a:spcPts val="0"/>
                        </a:spcAft>
                        <a:tabLst>
                          <a:tab pos="151765" algn="l"/>
                          <a:tab pos="485775" algn="l"/>
                          <a:tab pos="4114800" algn="r"/>
                        </a:tabLst>
                      </a:pPr>
                      <a:r>
                        <a:rPr lang="en-US" sz="1400" dirty="0">
                          <a:effectLst/>
                          <a:latin typeface="Segoe UI"/>
                          <a:ea typeface="Calibri"/>
                          <a:cs typeface="Times New Roman"/>
                        </a:rPr>
                        <a:t>8.	</a:t>
                      </a:r>
                      <a:r>
                        <a:rPr lang="en-US" sz="1400" b="1" dirty="0">
                          <a:effectLst/>
                          <a:latin typeface="Segoe UI"/>
                          <a:ea typeface="Calibri"/>
                          <a:cs typeface="Segoe UI"/>
                        </a:rPr>
                        <a:t>Some examples</a:t>
                      </a:r>
                      <a:r>
                        <a:rPr lang="en-US" sz="1400" dirty="0">
                          <a:effectLst/>
                          <a:latin typeface="Segoe UI"/>
                          <a:ea typeface="Calibri"/>
                          <a:cs typeface="Segoe UI"/>
                        </a:rPr>
                        <a:t> of complex compounds are: </a:t>
                      </a:r>
                      <a:endParaRPr lang="en-US" sz="1400" dirty="0">
                        <a:effectLst/>
                        <a:latin typeface="Segoe UI"/>
                        <a:ea typeface="Calibri"/>
                        <a:cs typeface="Times New Roman"/>
                      </a:endParaRPr>
                    </a:p>
                    <a:p>
                      <a:pPr marL="151765" marR="0" indent="-151765" algn="just">
                        <a:lnSpc>
                          <a:spcPct val="100000"/>
                        </a:lnSpc>
                        <a:spcBef>
                          <a:spcPts val="0"/>
                        </a:spcBef>
                        <a:spcAft>
                          <a:spcPts val="0"/>
                        </a:spcAft>
                        <a:tabLst>
                          <a:tab pos="151765" algn="l"/>
                          <a:tab pos="485775" algn="l"/>
                          <a:tab pos="4114800" algn="r"/>
                        </a:tabLst>
                      </a:pPr>
                      <a:r>
                        <a:rPr lang="en-US" sz="1400" dirty="0">
                          <a:effectLst/>
                          <a:latin typeface="Segoe UI"/>
                          <a:ea typeface="Calibri"/>
                          <a:cs typeface="Segoe UI"/>
                        </a:rPr>
                        <a:t>1.	Potassium </a:t>
                      </a:r>
                      <a:r>
                        <a:rPr lang="en-US" sz="1400" dirty="0" err="1">
                          <a:effectLst/>
                          <a:latin typeface="Segoe UI"/>
                          <a:ea typeface="Calibri"/>
                          <a:cs typeface="Segoe UI"/>
                        </a:rPr>
                        <a:t>ferrocyanide</a:t>
                      </a:r>
                      <a:r>
                        <a:rPr lang="en-US" sz="1400" dirty="0">
                          <a:effectLst/>
                          <a:latin typeface="Segoe UI"/>
                          <a:ea typeface="Calibri"/>
                          <a:cs typeface="Segoe UI"/>
                        </a:rPr>
                        <a:t>: </a:t>
                      </a:r>
                      <a:endParaRPr lang="en-US" sz="1400" dirty="0">
                        <a:effectLst/>
                        <a:latin typeface="Segoe UI"/>
                        <a:ea typeface="Calibri"/>
                        <a:cs typeface="Times New Roman"/>
                      </a:endParaRPr>
                    </a:p>
                    <a:p>
                      <a:pPr marL="151765" marR="0" indent="-151765" algn="just">
                        <a:lnSpc>
                          <a:spcPct val="100000"/>
                        </a:lnSpc>
                        <a:spcBef>
                          <a:spcPts val="0"/>
                        </a:spcBef>
                        <a:spcAft>
                          <a:spcPts val="0"/>
                        </a:spcAft>
                        <a:tabLst>
                          <a:tab pos="151765" algn="l"/>
                          <a:tab pos="485775" algn="l"/>
                          <a:tab pos="4114800" algn="r"/>
                        </a:tabLst>
                      </a:pPr>
                      <a:r>
                        <a:rPr lang="en-US" sz="1400" dirty="0">
                          <a:effectLst/>
                          <a:latin typeface="Segoe UI"/>
                          <a:ea typeface="Calibri"/>
                          <a:cs typeface="Segoe UI"/>
                        </a:rPr>
                        <a:t>	4KCN.Fe(CN)</a:t>
                      </a:r>
                      <a:r>
                        <a:rPr lang="en-US" sz="1400" baseline="-25000" dirty="0">
                          <a:effectLst/>
                          <a:latin typeface="Segoe UI"/>
                          <a:ea typeface="Calibri"/>
                          <a:cs typeface="Segoe UI"/>
                        </a:rPr>
                        <a:t>2</a:t>
                      </a:r>
                      <a:r>
                        <a:rPr lang="en-US" sz="1400" dirty="0">
                          <a:effectLst/>
                          <a:latin typeface="Segoe UI"/>
                          <a:ea typeface="Calibri"/>
                          <a:cs typeface="Segoe UI"/>
                        </a:rPr>
                        <a:t> i.e. K</a:t>
                      </a:r>
                      <a:r>
                        <a:rPr lang="en-US" sz="1400" baseline="-25000" dirty="0">
                          <a:effectLst/>
                          <a:latin typeface="Segoe UI"/>
                          <a:ea typeface="Calibri"/>
                          <a:cs typeface="Segoe UI"/>
                        </a:rPr>
                        <a:t>4</a:t>
                      </a:r>
                      <a:r>
                        <a:rPr lang="en-US" sz="1400" dirty="0">
                          <a:effectLst/>
                          <a:latin typeface="Segoe UI"/>
                          <a:ea typeface="Calibri"/>
                          <a:cs typeface="Segoe UI"/>
                        </a:rPr>
                        <a:t>[Fe(CN)</a:t>
                      </a:r>
                      <a:r>
                        <a:rPr lang="en-US" sz="1400" baseline="-25000" dirty="0">
                          <a:effectLst/>
                          <a:latin typeface="Segoe UI"/>
                          <a:ea typeface="Calibri"/>
                          <a:cs typeface="Segoe UI"/>
                        </a:rPr>
                        <a:t>6</a:t>
                      </a:r>
                      <a:r>
                        <a:rPr lang="en-US" sz="1400" dirty="0">
                          <a:effectLst/>
                          <a:latin typeface="Segoe UI"/>
                          <a:ea typeface="Calibri"/>
                          <a:cs typeface="Segoe UI"/>
                        </a:rPr>
                        <a:t>]</a:t>
                      </a:r>
                      <a:endParaRPr lang="en-US" sz="1400" dirty="0">
                        <a:effectLst/>
                        <a:latin typeface="Segoe UI"/>
                        <a:ea typeface="Calibri"/>
                        <a:cs typeface="Times New Roman"/>
                      </a:endParaRPr>
                    </a:p>
                    <a:p>
                      <a:pPr marL="151765" marR="0" indent="-151765" algn="just">
                        <a:lnSpc>
                          <a:spcPct val="100000"/>
                        </a:lnSpc>
                        <a:spcBef>
                          <a:spcPts val="0"/>
                        </a:spcBef>
                        <a:spcAft>
                          <a:spcPts val="0"/>
                        </a:spcAft>
                        <a:tabLst>
                          <a:tab pos="151765" algn="l"/>
                          <a:tab pos="485775" algn="l"/>
                          <a:tab pos="4114800" algn="r"/>
                        </a:tabLst>
                      </a:pPr>
                      <a:r>
                        <a:rPr lang="en-US" sz="1400" dirty="0">
                          <a:effectLst/>
                          <a:latin typeface="Segoe UI"/>
                          <a:ea typeface="Calibri"/>
                          <a:cs typeface="Segoe UI"/>
                        </a:rPr>
                        <a:t>2.	Potassium </a:t>
                      </a:r>
                      <a:r>
                        <a:rPr lang="en-US" sz="1400" dirty="0" err="1">
                          <a:effectLst/>
                          <a:latin typeface="Segoe UI"/>
                          <a:ea typeface="Calibri"/>
                          <a:cs typeface="Segoe UI"/>
                        </a:rPr>
                        <a:t>argentocyanide</a:t>
                      </a:r>
                      <a:r>
                        <a:rPr lang="en-US" sz="1400" dirty="0">
                          <a:effectLst/>
                          <a:latin typeface="Segoe UI"/>
                          <a:ea typeface="Calibri"/>
                          <a:cs typeface="Segoe UI"/>
                        </a:rPr>
                        <a:t>:  </a:t>
                      </a:r>
                      <a:endParaRPr lang="en-US" sz="1400" dirty="0">
                        <a:effectLst/>
                        <a:latin typeface="Segoe UI"/>
                        <a:ea typeface="Calibri"/>
                        <a:cs typeface="Times New Roman"/>
                      </a:endParaRPr>
                    </a:p>
                    <a:p>
                      <a:pPr marL="151765" marR="0" indent="-151765" algn="just">
                        <a:lnSpc>
                          <a:spcPct val="100000"/>
                        </a:lnSpc>
                        <a:spcBef>
                          <a:spcPts val="0"/>
                        </a:spcBef>
                        <a:spcAft>
                          <a:spcPts val="0"/>
                        </a:spcAft>
                        <a:tabLst>
                          <a:tab pos="151765" algn="l"/>
                          <a:tab pos="485775" algn="l"/>
                          <a:tab pos="4114800" algn="r"/>
                        </a:tabLst>
                      </a:pPr>
                      <a:r>
                        <a:rPr lang="en-US" sz="1400" dirty="0">
                          <a:effectLst/>
                          <a:latin typeface="Segoe UI"/>
                          <a:ea typeface="Calibri"/>
                          <a:cs typeface="Segoe UI"/>
                        </a:rPr>
                        <a:t>	</a:t>
                      </a:r>
                      <a:r>
                        <a:rPr lang="en-US" sz="1400" dirty="0" err="1">
                          <a:effectLst/>
                          <a:latin typeface="Segoe UI"/>
                          <a:ea typeface="Calibri"/>
                          <a:cs typeface="Segoe UI"/>
                        </a:rPr>
                        <a:t>KCN.AgCN</a:t>
                      </a:r>
                      <a:r>
                        <a:rPr lang="en-US" sz="1400" dirty="0">
                          <a:effectLst/>
                          <a:latin typeface="Segoe UI"/>
                          <a:ea typeface="Calibri"/>
                          <a:cs typeface="Segoe UI"/>
                        </a:rPr>
                        <a:t> i.e. K[Ag(CN)</a:t>
                      </a:r>
                      <a:r>
                        <a:rPr lang="en-US" sz="1400" baseline="-25000" dirty="0">
                          <a:effectLst/>
                          <a:latin typeface="Segoe UI"/>
                          <a:ea typeface="Calibri"/>
                          <a:cs typeface="Segoe UI"/>
                        </a:rPr>
                        <a:t>2</a:t>
                      </a:r>
                      <a:r>
                        <a:rPr lang="en-US" sz="1400" dirty="0">
                          <a:effectLst/>
                          <a:latin typeface="Segoe UI"/>
                          <a:ea typeface="Calibri"/>
                          <a:cs typeface="Segoe UI"/>
                        </a:rPr>
                        <a:t>]</a:t>
                      </a:r>
                      <a:endParaRPr lang="en-US" sz="1400" dirty="0">
                        <a:effectLst/>
                        <a:latin typeface="Segoe UI"/>
                        <a:ea typeface="Calibri"/>
                        <a:cs typeface="Times New Roman"/>
                      </a:endParaRPr>
                    </a:p>
                    <a:p>
                      <a:pPr marL="151765" marR="0" indent="-151765" algn="just">
                        <a:lnSpc>
                          <a:spcPct val="100000"/>
                        </a:lnSpc>
                        <a:spcBef>
                          <a:spcPts val="0"/>
                        </a:spcBef>
                        <a:spcAft>
                          <a:spcPts val="0"/>
                        </a:spcAft>
                        <a:tabLst>
                          <a:tab pos="151765" algn="l"/>
                          <a:tab pos="485775" algn="l"/>
                          <a:tab pos="4114800" algn="r"/>
                        </a:tabLst>
                      </a:pPr>
                      <a:r>
                        <a:rPr lang="en-US" sz="1400" dirty="0">
                          <a:effectLst/>
                          <a:latin typeface="Segoe UI"/>
                          <a:ea typeface="Calibri"/>
                          <a:cs typeface="Segoe UI"/>
                        </a:rPr>
                        <a:t>3. 	</a:t>
                      </a:r>
                      <a:r>
                        <a:rPr lang="en-US" sz="1400" dirty="0" err="1">
                          <a:effectLst/>
                          <a:latin typeface="Segoe UI"/>
                          <a:ea typeface="Calibri"/>
                          <a:cs typeface="Segoe UI"/>
                        </a:rPr>
                        <a:t>Tetramminecopper</a:t>
                      </a:r>
                      <a:r>
                        <a:rPr lang="en-US" sz="1400" dirty="0">
                          <a:effectLst/>
                          <a:latin typeface="Segoe UI"/>
                          <a:ea typeface="Calibri"/>
                          <a:cs typeface="Segoe UI"/>
                        </a:rPr>
                        <a:t> </a:t>
                      </a:r>
                      <a:r>
                        <a:rPr lang="en-US" sz="1400" dirty="0" err="1">
                          <a:effectLst/>
                          <a:latin typeface="Segoe UI"/>
                          <a:ea typeface="Calibri"/>
                          <a:cs typeface="Segoe UI"/>
                        </a:rPr>
                        <a:t>sulphate</a:t>
                      </a:r>
                      <a:endParaRPr lang="en-US" sz="1400" dirty="0">
                        <a:effectLst/>
                        <a:latin typeface="Segoe UI"/>
                        <a:ea typeface="Calibri"/>
                        <a:cs typeface="Times New Roman"/>
                      </a:endParaRPr>
                    </a:p>
                    <a:p>
                      <a:pPr marL="151765" marR="0" indent="-151765" algn="just">
                        <a:lnSpc>
                          <a:spcPct val="100000"/>
                        </a:lnSpc>
                        <a:spcBef>
                          <a:spcPts val="0"/>
                        </a:spcBef>
                        <a:spcAft>
                          <a:spcPts val="0"/>
                        </a:spcAft>
                        <a:tabLst>
                          <a:tab pos="151765" algn="l"/>
                          <a:tab pos="485775" algn="l"/>
                          <a:tab pos="4114800" algn="r"/>
                        </a:tabLst>
                      </a:pPr>
                      <a:r>
                        <a:rPr lang="en-US" sz="1400" dirty="0">
                          <a:effectLst/>
                          <a:latin typeface="Segoe UI"/>
                          <a:ea typeface="Calibri"/>
                          <a:cs typeface="Segoe UI"/>
                        </a:rPr>
                        <a:t>	Monohydrate: </a:t>
                      </a:r>
                      <a:endParaRPr lang="en-US" sz="1400" dirty="0">
                        <a:effectLst/>
                        <a:latin typeface="Segoe UI"/>
                        <a:ea typeface="Calibri"/>
                        <a:cs typeface="Times New Roman"/>
                      </a:endParaRPr>
                    </a:p>
                    <a:p>
                      <a:pPr marL="151765" marR="0" indent="-151765" algn="just">
                        <a:lnSpc>
                          <a:spcPct val="100000"/>
                        </a:lnSpc>
                        <a:spcBef>
                          <a:spcPts val="0"/>
                        </a:spcBef>
                        <a:spcAft>
                          <a:spcPts val="0"/>
                        </a:spcAft>
                        <a:tabLst>
                          <a:tab pos="151765" algn="l"/>
                          <a:tab pos="485775" algn="l"/>
                          <a:tab pos="4114800" algn="r"/>
                        </a:tabLst>
                      </a:pPr>
                      <a:r>
                        <a:rPr lang="en-US" sz="1400" dirty="0">
                          <a:effectLst/>
                          <a:latin typeface="Segoe UI"/>
                          <a:ea typeface="Calibri"/>
                          <a:cs typeface="Segoe UI"/>
                        </a:rPr>
                        <a:t>	CuSO</a:t>
                      </a:r>
                      <a:r>
                        <a:rPr lang="en-US" sz="1400" baseline="-25000" dirty="0">
                          <a:effectLst/>
                          <a:latin typeface="Segoe UI"/>
                          <a:ea typeface="Calibri"/>
                          <a:cs typeface="Segoe UI"/>
                        </a:rPr>
                        <a:t>4</a:t>
                      </a:r>
                      <a:r>
                        <a:rPr lang="en-US" sz="1400" dirty="0">
                          <a:effectLst/>
                          <a:latin typeface="Segoe UI"/>
                          <a:ea typeface="Calibri"/>
                          <a:cs typeface="Segoe UI"/>
                        </a:rPr>
                        <a:t>.4NH</a:t>
                      </a:r>
                      <a:r>
                        <a:rPr lang="en-US" sz="1400" baseline="-25000" dirty="0">
                          <a:effectLst/>
                          <a:latin typeface="Segoe UI"/>
                          <a:ea typeface="Calibri"/>
                          <a:cs typeface="Segoe UI"/>
                        </a:rPr>
                        <a:t>3</a:t>
                      </a:r>
                      <a:r>
                        <a:rPr lang="en-US" sz="1400" dirty="0">
                          <a:effectLst/>
                          <a:latin typeface="Segoe UI"/>
                          <a:ea typeface="Calibri"/>
                          <a:cs typeface="Segoe UI"/>
                        </a:rPr>
                        <a:t>, H</a:t>
                      </a:r>
                      <a:r>
                        <a:rPr lang="en-US" sz="1400" baseline="-25000" dirty="0">
                          <a:effectLst/>
                          <a:latin typeface="Segoe UI"/>
                          <a:ea typeface="Calibri"/>
                          <a:cs typeface="Segoe UI"/>
                        </a:rPr>
                        <a:t>2</a:t>
                      </a:r>
                      <a:r>
                        <a:rPr lang="en-US" sz="1400" dirty="0">
                          <a:effectLst/>
                          <a:latin typeface="Segoe UI"/>
                          <a:ea typeface="Calibri"/>
                          <a:cs typeface="Segoe UI"/>
                        </a:rPr>
                        <a:t>O </a:t>
                      </a:r>
                      <a:endParaRPr lang="en-US" sz="1400" dirty="0">
                        <a:effectLst/>
                        <a:latin typeface="Segoe UI"/>
                        <a:ea typeface="Calibri"/>
                        <a:cs typeface="Times New Roman"/>
                      </a:endParaRPr>
                    </a:p>
                    <a:p>
                      <a:pPr marL="151765" marR="0" indent="-151765" algn="just">
                        <a:lnSpc>
                          <a:spcPct val="100000"/>
                        </a:lnSpc>
                        <a:spcBef>
                          <a:spcPts val="0"/>
                        </a:spcBef>
                        <a:spcAft>
                          <a:spcPts val="0"/>
                        </a:spcAft>
                        <a:tabLst>
                          <a:tab pos="151765" algn="l"/>
                          <a:tab pos="485775" algn="l"/>
                          <a:tab pos="4114800" algn="r"/>
                        </a:tabLst>
                      </a:pPr>
                      <a:r>
                        <a:rPr lang="en-US" sz="1400" dirty="0">
                          <a:effectLst/>
                          <a:latin typeface="Segoe UI"/>
                          <a:ea typeface="Calibri"/>
                          <a:cs typeface="Segoe UI"/>
                        </a:rPr>
                        <a:t>	i.e. [Cu(NH</a:t>
                      </a:r>
                      <a:r>
                        <a:rPr lang="en-US" sz="1400" baseline="-25000" dirty="0">
                          <a:effectLst/>
                          <a:latin typeface="Segoe UI"/>
                          <a:ea typeface="Calibri"/>
                          <a:cs typeface="Segoe UI"/>
                        </a:rPr>
                        <a:t>3</a:t>
                      </a:r>
                      <a:r>
                        <a:rPr lang="en-US" sz="1400" dirty="0">
                          <a:effectLst/>
                          <a:latin typeface="Segoe UI"/>
                          <a:ea typeface="Calibri"/>
                          <a:cs typeface="Segoe UI"/>
                        </a:rPr>
                        <a:t>)</a:t>
                      </a:r>
                      <a:r>
                        <a:rPr lang="en-US" sz="1400" baseline="-25000" dirty="0">
                          <a:effectLst/>
                          <a:latin typeface="Segoe UI"/>
                          <a:ea typeface="Calibri"/>
                          <a:cs typeface="Segoe UI"/>
                        </a:rPr>
                        <a:t>4</a:t>
                      </a:r>
                      <a:r>
                        <a:rPr lang="en-US" sz="1400" dirty="0">
                          <a:effectLst/>
                          <a:latin typeface="Segoe UI"/>
                          <a:ea typeface="Calibri"/>
                          <a:cs typeface="Segoe UI"/>
                        </a:rPr>
                        <a:t>]SO</a:t>
                      </a:r>
                      <a:r>
                        <a:rPr lang="en-US" sz="1400" baseline="-25000" dirty="0">
                          <a:effectLst/>
                          <a:latin typeface="Segoe UI"/>
                          <a:ea typeface="Calibri"/>
                          <a:cs typeface="Segoe UI"/>
                        </a:rPr>
                        <a:t>4</a:t>
                      </a:r>
                      <a:r>
                        <a:rPr lang="en-US" sz="1400" dirty="0">
                          <a:effectLst/>
                          <a:latin typeface="Segoe UI"/>
                          <a:ea typeface="Calibri"/>
                          <a:cs typeface="Segoe UI"/>
                        </a:rPr>
                        <a:t>, H</a:t>
                      </a:r>
                      <a:r>
                        <a:rPr lang="en-US" sz="1400" baseline="-25000" dirty="0">
                          <a:effectLst/>
                          <a:latin typeface="Segoe UI"/>
                          <a:ea typeface="Calibri"/>
                          <a:cs typeface="Segoe UI"/>
                        </a:rPr>
                        <a:t>2</a:t>
                      </a:r>
                      <a:r>
                        <a:rPr lang="en-US" sz="1400" dirty="0">
                          <a:effectLst/>
                          <a:latin typeface="Segoe UI"/>
                          <a:ea typeface="Calibri"/>
                          <a:cs typeface="Segoe UI"/>
                        </a:rPr>
                        <a:t>O</a:t>
                      </a:r>
                      <a:endParaRPr lang="en-US" sz="1400" dirty="0">
                        <a:effectLst/>
                        <a:latin typeface="Segoe UI"/>
                        <a:ea typeface="Calibri"/>
                        <a:cs typeface="Times New Roman"/>
                      </a:endParaRPr>
                    </a:p>
                    <a:p>
                      <a:pPr marL="151765" marR="0" indent="-151765" algn="just">
                        <a:lnSpc>
                          <a:spcPct val="100000"/>
                        </a:lnSpc>
                        <a:spcBef>
                          <a:spcPts val="0"/>
                        </a:spcBef>
                        <a:spcAft>
                          <a:spcPts val="0"/>
                        </a:spcAft>
                        <a:tabLst>
                          <a:tab pos="151765" algn="l"/>
                          <a:tab pos="485775" algn="l"/>
                          <a:tab pos="4114800" algn="r"/>
                        </a:tabLst>
                      </a:pPr>
                      <a:r>
                        <a:rPr lang="en-US" sz="1400" dirty="0">
                          <a:effectLst/>
                          <a:latin typeface="Segoe UI"/>
                          <a:ea typeface="Calibri"/>
                          <a:cs typeface="Segoe UI"/>
                        </a:rPr>
                        <a:t>4.	Sodium </a:t>
                      </a:r>
                      <a:r>
                        <a:rPr lang="en-US" sz="1400" dirty="0" err="1">
                          <a:effectLst/>
                          <a:latin typeface="Segoe UI"/>
                          <a:ea typeface="Calibri"/>
                          <a:cs typeface="Segoe UI"/>
                        </a:rPr>
                        <a:t>cobaltinitrite</a:t>
                      </a:r>
                      <a:r>
                        <a:rPr lang="en-US" sz="1400" dirty="0">
                          <a:effectLst/>
                          <a:latin typeface="Segoe UI"/>
                          <a:ea typeface="Calibri"/>
                          <a:cs typeface="Segoe UI"/>
                        </a:rPr>
                        <a:t>:  </a:t>
                      </a:r>
                      <a:endParaRPr lang="en-US" sz="1400" dirty="0">
                        <a:effectLst/>
                        <a:latin typeface="Segoe UI"/>
                        <a:ea typeface="Calibri"/>
                        <a:cs typeface="Times New Roman"/>
                      </a:endParaRPr>
                    </a:p>
                    <a:p>
                      <a:pPr marL="151765" marR="0" indent="-151765" algn="just">
                        <a:lnSpc>
                          <a:spcPct val="100000"/>
                        </a:lnSpc>
                        <a:spcBef>
                          <a:spcPts val="0"/>
                        </a:spcBef>
                        <a:spcAft>
                          <a:spcPts val="0"/>
                        </a:spcAft>
                        <a:tabLst>
                          <a:tab pos="151765" algn="l"/>
                          <a:tab pos="485775" algn="l"/>
                          <a:tab pos="4114800" algn="r"/>
                        </a:tabLst>
                      </a:pPr>
                      <a:r>
                        <a:rPr lang="en-US" sz="1400" dirty="0">
                          <a:effectLst/>
                          <a:latin typeface="Segoe UI"/>
                          <a:ea typeface="Calibri"/>
                          <a:cs typeface="Segoe UI"/>
                        </a:rPr>
                        <a:t>	3NaNO</a:t>
                      </a:r>
                      <a:r>
                        <a:rPr lang="en-US" sz="1400" baseline="-25000" dirty="0">
                          <a:effectLst/>
                          <a:latin typeface="Segoe UI"/>
                          <a:ea typeface="Calibri"/>
                          <a:cs typeface="Segoe UI"/>
                        </a:rPr>
                        <a:t>2</a:t>
                      </a:r>
                      <a:r>
                        <a:rPr lang="en-US" sz="1400" dirty="0">
                          <a:effectLst/>
                          <a:latin typeface="Segoe UI"/>
                          <a:ea typeface="Calibri"/>
                          <a:cs typeface="Segoe UI"/>
                        </a:rPr>
                        <a:t>.Co(NO</a:t>
                      </a:r>
                      <a:r>
                        <a:rPr lang="en-US" sz="1400" baseline="-25000" dirty="0">
                          <a:effectLst/>
                          <a:latin typeface="Segoe UI"/>
                          <a:ea typeface="Calibri"/>
                          <a:cs typeface="Segoe UI"/>
                        </a:rPr>
                        <a:t>2</a:t>
                      </a:r>
                      <a:r>
                        <a:rPr lang="en-US" sz="1400" dirty="0">
                          <a:effectLst/>
                          <a:latin typeface="Segoe UI"/>
                          <a:ea typeface="Calibri"/>
                          <a:cs typeface="Segoe UI"/>
                        </a:rPr>
                        <a:t>)</a:t>
                      </a:r>
                      <a:r>
                        <a:rPr lang="en-US" sz="1400" baseline="-25000" dirty="0">
                          <a:effectLst/>
                          <a:latin typeface="Segoe UI"/>
                          <a:ea typeface="Calibri"/>
                          <a:cs typeface="Segoe UI"/>
                        </a:rPr>
                        <a:t>3</a:t>
                      </a:r>
                      <a:endParaRPr lang="en-US" sz="1400" dirty="0">
                        <a:effectLst/>
                        <a:latin typeface="Segoe UI"/>
                        <a:ea typeface="Calibri"/>
                        <a:cs typeface="Times New Roman"/>
                      </a:endParaRPr>
                    </a:p>
                    <a:p>
                      <a:pPr marL="151765" marR="0" indent="-151765" algn="just">
                        <a:lnSpc>
                          <a:spcPct val="100000"/>
                        </a:lnSpc>
                        <a:spcBef>
                          <a:spcPts val="0"/>
                        </a:spcBef>
                        <a:spcAft>
                          <a:spcPts val="0"/>
                        </a:spcAft>
                        <a:tabLst>
                          <a:tab pos="151765" algn="l"/>
                          <a:tab pos="485775" algn="l"/>
                          <a:tab pos="4114800" algn="r"/>
                        </a:tabLst>
                      </a:pPr>
                      <a:r>
                        <a:rPr lang="en-US" sz="1400" dirty="0">
                          <a:effectLst/>
                          <a:latin typeface="Segoe UI"/>
                          <a:ea typeface="Calibri"/>
                          <a:cs typeface="Segoe UI"/>
                        </a:rPr>
                        <a:t>	i.e. Na</a:t>
                      </a:r>
                      <a:r>
                        <a:rPr lang="en-US" sz="1400" baseline="-25000" dirty="0">
                          <a:effectLst/>
                          <a:latin typeface="Segoe UI"/>
                          <a:ea typeface="Calibri"/>
                          <a:cs typeface="Segoe UI"/>
                        </a:rPr>
                        <a:t>3</a:t>
                      </a:r>
                      <a:r>
                        <a:rPr lang="en-US" sz="1400" dirty="0">
                          <a:effectLst/>
                          <a:latin typeface="Segoe UI"/>
                          <a:ea typeface="Calibri"/>
                          <a:cs typeface="Segoe UI"/>
                        </a:rPr>
                        <a:t>[Co(NO</a:t>
                      </a:r>
                      <a:r>
                        <a:rPr lang="en-US" sz="1400" baseline="-25000" dirty="0">
                          <a:effectLst/>
                          <a:latin typeface="Segoe UI"/>
                          <a:ea typeface="Calibri"/>
                          <a:cs typeface="Segoe UI"/>
                        </a:rPr>
                        <a:t>2</a:t>
                      </a:r>
                      <a:r>
                        <a:rPr lang="en-US" sz="1400" dirty="0">
                          <a:effectLst/>
                          <a:latin typeface="Segoe UI"/>
                          <a:ea typeface="Calibri"/>
                          <a:cs typeface="Segoe UI"/>
                        </a:rPr>
                        <a:t>)</a:t>
                      </a:r>
                      <a:r>
                        <a:rPr lang="en-US" sz="1400" baseline="-25000" dirty="0">
                          <a:effectLst/>
                          <a:latin typeface="Segoe UI"/>
                          <a:ea typeface="Calibri"/>
                          <a:cs typeface="Segoe UI"/>
                        </a:rPr>
                        <a:t>6</a:t>
                      </a:r>
                      <a:r>
                        <a:rPr lang="en-US" sz="1400" dirty="0">
                          <a:effectLst/>
                          <a:latin typeface="Segoe UI"/>
                          <a:ea typeface="Calibri"/>
                          <a:cs typeface="Segoe UI"/>
                        </a:rPr>
                        <a:t>]</a:t>
                      </a:r>
                      <a:endParaRPr lang="en-US" sz="1400" dirty="0">
                        <a:effectLst/>
                        <a:latin typeface="Segoe UI"/>
                        <a:ea typeface="Calibri"/>
                        <a:cs typeface="Times New Roman"/>
                      </a:endParaRPr>
                    </a:p>
                    <a:p>
                      <a:pPr marL="151765" marR="0" indent="-151765" algn="just">
                        <a:lnSpc>
                          <a:spcPct val="100000"/>
                        </a:lnSpc>
                        <a:spcBef>
                          <a:spcPts val="0"/>
                        </a:spcBef>
                        <a:spcAft>
                          <a:spcPts val="0"/>
                        </a:spcAft>
                        <a:tabLst>
                          <a:tab pos="151765" algn="l"/>
                          <a:tab pos="485775" algn="l"/>
                          <a:tab pos="4114800" algn="r"/>
                        </a:tabLst>
                      </a:pPr>
                      <a:r>
                        <a:rPr lang="en-US" sz="1400" dirty="0">
                          <a:effectLst/>
                          <a:latin typeface="Segoe UI"/>
                          <a:ea typeface="Calibri"/>
                          <a:cs typeface="Segoe UI"/>
                        </a:rPr>
                        <a:t>5.	</a:t>
                      </a:r>
                      <a:r>
                        <a:rPr lang="en-US" sz="1400" dirty="0" err="1">
                          <a:effectLst/>
                          <a:latin typeface="Segoe UI"/>
                          <a:ea typeface="Calibri"/>
                          <a:cs typeface="Segoe UI"/>
                        </a:rPr>
                        <a:t>Hexamminecobaltic</a:t>
                      </a:r>
                      <a:r>
                        <a:rPr lang="en-US" sz="1400" dirty="0">
                          <a:effectLst/>
                          <a:latin typeface="Segoe UI"/>
                          <a:ea typeface="Calibri"/>
                          <a:cs typeface="Segoe UI"/>
                        </a:rPr>
                        <a:t> chloride:</a:t>
                      </a:r>
                      <a:endParaRPr lang="en-US" sz="1400" dirty="0">
                        <a:effectLst/>
                        <a:latin typeface="Segoe UI"/>
                        <a:ea typeface="Calibri"/>
                        <a:cs typeface="Times New Roman"/>
                      </a:endParaRPr>
                    </a:p>
                    <a:p>
                      <a:pPr marL="151765" marR="0" indent="-151765" algn="just">
                        <a:lnSpc>
                          <a:spcPct val="100000"/>
                        </a:lnSpc>
                        <a:spcBef>
                          <a:spcPts val="0"/>
                        </a:spcBef>
                        <a:spcAft>
                          <a:spcPts val="0"/>
                        </a:spcAft>
                        <a:tabLst>
                          <a:tab pos="151765" algn="l"/>
                          <a:tab pos="485775" algn="l"/>
                          <a:tab pos="4114800" algn="r"/>
                        </a:tabLst>
                      </a:pPr>
                      <a:r>
                        <a:rPr lang="en-US" sz="1400" dirty="0">
                          <a:effectLst/>
                          <a:latin typeface="Segoe UI"/>
                          <a:ea typeface="Calibri"/>
                          <a:cs typeface="Segoe UI"/>
                        </a:rPr>
                        <a:t>	CoCl</a:t>
                      </a:r>
                      <a:r>
                        <a:rPr lang="en-US" sz="1400" baseline="-25000" dirty="0">
                          <a:effectLst/>
                          <a:latin typeface="Segoe UI"/>
                          <a:ea typeface="Calibri"/>
                          <a:cs typeface="Segoe UI"/>
                        </a:rPr>
                        <a:t>2</a:t>
                      </a:r>
                      <a:r>
                        <a:rPr lang="en-US" sz="1400" dirty="0">
                          <a:effectLst/>
                          <a:latin typeface="Segoe UI"/>
                          <a:ea typeface="Calibri"/>
                          <a:cs typeface="Segoe UI"/>
                        </a:rPr>
                        <a:t>.6NH</a:t>
                      </a:r>
                      <a:r>
                        <a:rPr lang="en-US" sz="1400" baseline="-25000" dirty="0">
                          <a:effectLst/>
                          <a:latin typeface="Segoe UI"/>
                          <a:ea typeface="Calibri"/>
                          <a:cs typeface="Segoe UI"/>
                        </a:rPr>
                        <a:t>3</a:t>
                      </a:r>
                      <a:r>
                        <a:rPr lang="en-US" sz="1400" dirty="0">
                          <a:effectLst/>
                          <a:latin typeface="Segoe UI"/>
                          <a:ea typeface="Calibri"/>
                          <a:cs typeface="Segoe UI"/>
                        </a:rPr>
                        <a:t> i.e. [Co(NH</a:t>
                      </a:r>
                      <a:r>
                        <a:rPr lang="en-US" sz="1400" baseline="-25000" dirty="0">
                          <a:effectLst/>
                          <a:latin typeface="Segoe UI"/>
                          <a:ea typeface="Calibri"/>
                          <a:cs typeface="Segoe UI"/>
                        </a:rPr>
                        <a:t>3</a:t>
                      </a:r>
                      <a:r>
                        <a:rPr lang="en-US" sz="1400" dirty="0">
                          <a:effectLst/>
                          <a:latin typeface="Segoe UI"/>
                          <a:ea typeface="Calibri"/>
                          <a:cs typeface="Segoe UI"/>
                        </a:rPr>
                        <a:t>)</a:t>
                      </a:r>
                      <a:r>
                        <a:rPr lang="en-US" sz="1400" baseline="-25000" dirty="0">
                          <a:effectLst/>
                          <a:latin typeface="Segoe UI"/>
                          <a:ea typeface="Calibri"/>
                          <a:cs typeface="Segoe UI"/>
                        </a:rPr>
                        <a:t>6</a:t>
                      </a:r>
                      <a:r>
                        <a:rPr lang="en-US" sz="1400" dirty="0">
                          <a:effectLst/>
                          <a:latin typeface="Segoe UI"/>
                          <a:ea typeface="Calibri"/>
                          <a:cs typeface="Segoe UI"/>
                        </a:rPr>
                        <a:t>]Cl</a:t>
                      </a:r>
                      <a:r>
                        <a:rPr lang="en-US" sz="1400" baseline="-25000" dirty="0">
                          <a:effectLst/>
                          <a:latin typeface="Segoe UI"/>
                          <a:ea typeface="Calibri"/>
                          <a:cs typeface="Segoe UI"/>
                        </a:rPr>
                        <a:t>3</a:t>
                      </a:r>
                      <a:endParaRPr lang="en-US" sz="1400" dirty="0">
                        <a:effectLst/>
                        <a:latin typeface="Segoe UI"/>
                        <a:ea typeface="Calibri"/>
                        <a:cs typeface="Times New Roman"/>
                      </a:endParaRPr>
                    </a:p>
                  </a:txBody>
                  <a:tcPr marL="39036" marR="39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2554">
                <a:tc>
                  <a:txBody>
                    <a:bodyPr/>
                    <a:lstStyle/>
                    <a:p>
                      <a:pPr marL="160020" marR="0" indent="-160020" algn="just">
                        <a:lnSpc>
                          <a:spcPct val="100000"/>
                        </a:lnSpc>
                        <a:spcBef>
                          <a:spcPts val="0"/>
                        </a:spcBef>
                        <a:spcAft>
                          <a:spcPts val="0"/>
                        </a:spcAft>
                        <a:tabLst>
                          <a:tab pos="160020" algn="l"/>
                          <a:tab pos="485775" algn="l"/>
                          <a:tab pos="4114800" algn="r"/>
                        </a:tabLst>
                      </a:pPr>
                      <a:r>
                        <a:rPr lang="en-US" sz="1400" dirty="0">
                          <a:effectLst/>
                          <a:latin typeface="Segoe UI"/>
                          <a:ea typeface="Calibri"/>
                          <a:cs typeface="Times New Roman"/>
                        </a:rPr>
                        <a:t>9.	</a:t>
                      </a:r>
                      <a:r>
                        <a:rPr lang="en-US" sz="1400" dirty="0">
                          <a:effectLst/>
                          <a:latin typeface="Segoe UI"/>
                          <a:ea typeface="Calibri"/>
                          <a:cs typeface="Segoe UI"/>
                        </a:rPr>
                        <a:t>An aqueous solution of </a:t>
                      </a:r>
                      <a:r>
                        <a:rPr lang="en-US" sz="1400" dirty="0" err="1">
                          <a:effectLst/>
                          <a:latin typeface="Segoe UI"/>
                          <a:ea typeface="Calibri"/>
                          <a:cs typeface="Segoe UI"/>
                        </a:rPr>
                        <a:t>Carnallite</a:t>
                      </a:r>
                      <a:r>
                        <a:rPr lang="en-US" sz="1400" dirty="0">
                          <a:effectLst/>
                          <a:latin typeface="Segoe UI"/>
                          <a:ea typeface="Calibri"/>
                          <a:cs typeface="Segoe UI"/>
                        </a:rPr>
                        <a:t> shows physical and chemical properties of K</a:t>
                      </a:r>
                      <a:r>
                        <a:rPr lang="en-US" sz="1400" baseline="30000" dirty="0">
                          <a:effectLst/>
                          <a:latin typeface="Segoe UI"/>
                          <a:ea typeface="Calibri"/>
                          <a:cs typeface="Segoe UI"/>
                        </a:rPr>
                        <a:t>+</a:t>
                      </a:r>
                      <a:r>
                        <a:rPr lang="en-US" sz="1400" dirty="0">
                          <a:effectLst/>
                          <a:latin typeface="Segoe UI"/>
                          <a:ea typeface="Calibri"/>
                          <a:cs typeface="Segoe UI"/>
                        </a:rPr>
                        <a:t>, Mg</a:t>
                      </a:r>
                      <a:r>
                        <a:rPr lang="en-US" sz="1400" baseline="30000" dirty="0">
                          <a:effectLst/>
                          <a:latin typeface="Segoe UI"/>
                          <a:ea typeface="Calibri"/>
                          <a:cs typeface="Segoe UI"/>
                        </a:rPr>
                        <a:t>2+</a:t>
                      </a:r>
                      <a:r>
                        <a:rPr lang="en-US" sz="1400" dirty="0">
                          <a:effectLst/>
                          <a:latin typeface="Segoe UI"/>
                          <a:ea typeface="Calibri"/>
                          <a:cs typeface="Times New Roman"/>
                        </a:rPr>
                        <a:t>,</a:t>
                      </a:r>
                      <a:r>
                        <a:rPr lang="en-US" sz="1400" dirty="0">
                          <a:effectLst/>
                          <a:latin typeface="Segoe UI"/>
                          <a:ea typeface="Calibri"/>
                          <a:cs typeface="Segoe UI"/>
                        </a:rPr>
                        <a:t> and </a:t>
                      </a:r>
                      <a:r>
                        <a:rPr lang="en-US" sz="1400" dirty="0" err="1">
                          <a:effectLst/>
                          <a:latin typeface="Segoe UI"/>
                          <a:ea typeface="Calibri"/>
                          <a:cs typeface="Segoe UI"/>
                        </a:rPr>
                        <a:t>Cl</a:t>
                      </a:r>
                      <a:r>
                        <a:rPr lang="en-US" sz="1400" baseline="30000" dirty="0">
                          <a:effectLst/>
                          <a:latin typeface="Segoe UI"/>
                          <a:ea typeface="Calibri"/>
                          <a:cs typeface="Segoe UI"/>
                        </a:rPr>
                        <a:t>−</a:t>
                      </a:r>
                      <a:r>
                        <a:rPr lang="en-US" sz="1400" dirty="0">
                          <a:effectLst/>
                          <a:latin typeface="Segoe UI"/>
                          <a:ea typeface="Calibri"/>
                          <a:cs typeface="Segoe UI"/>
                        </a:rPr>
                        <a:t> ions, which are shown by the mixture of the solutions of </a:t>
                      </a:r>
                      <a:r>
                        <a:rPr lang="en-US" sz="1400" dirty="0" err="1">
                          <a:effectLst/>
                          <a:latin typeface="Segoe UI"/>
                          <a:ea typeface="Calibri"/>
                          <a:cs typeface="Segoe UI"/>
                        </a:rPr>
                        <a:t>KCl</a:t>
                      </a:r>
                      <a:r>
                        <a:rPr lang="en-US" sz="1400" dirty="0">
                          <a:effectLst/>
                          <a:latin typeface="Segoe UI"/>
                          <a:ea typeface="Calibri"/>
                          <a:cs typeface="Segoe UI"/>
                        </a:rPr>
                        <a:t> and MgCl</a:t>
                      </a:r>
                      <a:r>
                        <a:rPr lang="en-US" sz="1400" baseline="-25000" dirty="0">
                          <a:effectLst/>
                          <a:latin typeface="Segoe UI"/>
                          <a:ea typeface="Calibri"/>
                          <a:cs typeface="Segoe UI"/>
                        </a:rPr>
                        <a:t>2</a:t>
                      </a:r>
                      <a:r>
                        <a:rPr lang="en-US" sz="1400" dirty="0">
                          <a:effectLst/>
                          <a:latin typeface="Segoe UI"/>
                          <a:ea typeface="Calibri"/>
                          <a:cs typeface="Segoe UI"/>
                        </a:rPr>
                        <a:t>. Similar behavior is shown by other double salts. </a:t>
                      </a:r>
                      <a:endParaRPr lang="en-US" sz="1400" dirty="0">
                        <a:effectLst/>
                        <a:latin typeface="Segoe UI"/>
                        <a:ea typeface="Calibri"/>
                        <a:cs typeface="Times New Roman"/>
                      </a:endParaRPr>
                    </a:p>
                  </a:txBody>
                  <a:tcPr marL="39036" marR="39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1765" marR="0" indent="-151765" algn="just">
                        <a:lnSpc>
                          <a:spcPct val="100000"/>
                        </a:lnSpc>
                        <a:spcBef>
                          <a:spcPts val="0"/>
                        </a:spcBef>
                        <a:spcAft>
                          <a:spcPts val="0"/>
                        </a:spcAft>
                        <a:tabLst>
                          <a:tab pos="151765" algn="l"/>
                          <a:tab pos="485775" algn="l"/>
                          <a:tab pos="4114800" algn="r"/>
                        </a:tabLst>
                      </a:pPr>
                      <a:r>
                        <a:rPr lang="en-US" sz="1400" dirty="0">
                          <a:effectLst/>
                          <a:latin typeface="Segoe UI"/>
                          <a:ea typeface="Calibri"/>
                          <a:cs typeface="Times New Roman"/>
                        </a:rPr>
                        <a:t>9.  	</a:t>
                      </a:r>
                      <a:r>
                        <a:rPr lang="en-US" sz="1400" dirty="0">
                          <a:effectLst/>
                          <a:latin typeface="Segoe UI"/>
                          <a:ea typeface="Calibri"/>
                          <a:cs typeface="Segoe UI"/>
                        </a:rPr>
                        <a:t>If we add aqueous solution of ammonia to pink coloured solution of cobalt chloride, CoCl</a:t>
                      </a:r>
                      <a:r>
                        <a:rPr lang="en-US" sz="1400" baseline="-25000" dirty="0">
                          <a:effectLst/>
                          <a:latin typeface="Segoe UI"/>
                          <a:ea typeface="Calibri"/>
                          <a:cs typeface="Segoe UI"/>
                        </a:rPr>
                        <a:t>3</a:t>
                      </a:r>
                      <a:r>
                        <a:rPr lang="en-US" sz="1400" dirty="0">
                          <a:effectLst/>
                          <a:latin typeface="Segoe UI"/>
                          <a:ea typeface="Calibri"/>
                          <a:cs typeface="Segoe UI"/>
                        </a:rPr>
                        <a:t>, the pink </a:t>
                      </a:r>
                      <a:r>
                        <a:rPr lang="en-US" sz="1400" dirty="0" err="1">
                          <a:effectLst/>
                          <a:latin typeface="Segoe UI"/>
                          <a:ea typeface="Calibri"/>
                          <a:cs typeface="Segoe UI"/>
                        </a:rPr>
                        <a:t>colour</a:t>
                      </a:r>
                      <a:r>
                        <a:rPr lang="en-US" sz="1400" dirty="0">
                          <a:effectLst/>
                          <a:latin typeface="Segoe UI"/>
                          <a:ea typeface="Calibri"/>
                          <a:cs typeface="Segoe UI"/>
                        </a:rPr>
                        <a:t> changes to orange yellow. The Co</a:t>
                      </a:r>
                      <a:r>
                        <a:rPr lang="en-US" sz="1400" baseline="30000" dirty="0">
                          <a:effectLst/>
                          <a:latin typeface="Segoe UI"/>
                          <a:ea typeface="Calibri"/>
                          <a:cs typeface="Segoe UI"/>
                        </a:rPr>
                        <a:t>3+</a:t>
                      </a:r>
                      <a:r>
                        <a:rPr lang="en-US" sz="1400" dirty="0">
                          <a:effectLst/>
                          <a:latin typeface="Segoe UI"/>
                          <a:ea typeface="Calibri"/>
                          <a:cs typeface="Segoe UI"/>
                        </a:rPr>
                        <a:t> ions almost disappear from the solution. Ammonia enters into intimate association with Co</a:t>
                      </a:r>
                      <a:r>
                        <a:rPr lang="en-US" sz="1400" baseline="30000" dirty="0">
                          <a:effectLst/>
                          <a:latin typeface="Segoe UI"/>
                          <a:ea typeface="Calibri"/>
                          <a:cs typeface="Segoe UI"/>
                        </a:rPr>
                        <a:t>3+</a:t>
                      </a:r>
                      <a:r>
                        <a:rPr lang="en-US" sz="1400" dirty="0">
                          <a:effectLst/>
                          <a:latin typeface="Segoe UI"/>
                          <a:ea typeface="Calibri"/>
                          <a:cs typeface="Segoe UI"/>
                        </a:rPr>
                        <a:t> ion and yields a new ion [Co(NH</a:t>
                      </a:r>
                      <a:r>
                        <a:rPr lang="en-US" sz="1400" baseline="-25000" dirty="0">
                          <a:effectLst/>
                          <a:latin typeface="Segoe UI"/>
                          <a:ea typeface="Calibri"/>
                          <a:cs typeface="Segoe UI"/>
                        </a:rPr>
                        <a:t>3</a:t>
                      </a:r>
                      <a:r>
                        <a:rPr lang="en-US" sz="1400" dirty="0">
                          <a:effectLst/>
                          <a:latin typeface="Segoe UI"/>
                          <a:ea typeface="Calibri"/>
                          <a:cs typeface="Segoe UI"/>
                        </a:rPr>
                        <a:t>)</a:t>
                      </a:r>
                      <a:r>
                        <a:rPr lang="en-US" sz="1400" baseline="-25000" dirty="0">
                          <a:effectLst/>
                          <a:latin typeface="Segoe UI"/>
                          <a:ea typeface="Calibri"/>
                          <a:cs typeface="Segoe UI"/>
                        </a:rPr>
                        <a:t>6</a:t>
                      </a:r>
                      <a:r>
                        <a:rPr lang="en-US" sz="1400" dirty="0">
                          <a:effectLst/>
                          <a:latin typeface="Segoe UI"/>
                          <a:ea typeface="Calibri"/>
                          <a:cs typeface="Segoe UI"/>
                        </a:rPr>
                        <a:t>]</a:t>
                      </a:r>
                      <a:r>
                        <a:rPr lang="en-US" sz="1400" baseline="30000" dirty="0">
                          <a:effectLst/>
                          <a:latin typeface="Segoe UI"/>
                          <a:ea typeface="Calibri"/>
                          <a:cs typeface="Segoe UI"/>
                        </a:rPr>
                        <a:t>3+</a:t>
                      </a:r>
                      <a:r>
                        <a:rPr lang="en-US" sz="1400" dirty="0">
                          <a:effectLst/>
                          <a:latin typeface="Segoe UI"/>
                          <a:ea typeface="Calibri"/>
                          <a:cs typeface="Segoe UI"/>
                        </a:rPr>
                        <a:t>, called a complex ion. The solution on evaporation, yields orange coloured crystalline solid corresponding to the formula [Co(NH</a:t>
                      </a:r>
                      <a:r>
                        <a:rPr lang="en-US" sz="1400" baseline="-25000" dirty="0">
                          <a:effectLst/>
                          <a:latin typeface="Segoe UI"/>
                          <a:ea typeface="Calibri"/>
                          <a:cs typeface="Segoe UI"/>
                        </a:rPr>
                        <a:t>3</a:t>
                      </a:r>
                      <a:r>
                        <a:rPr lang="en-US" sz="1400" dirty="0">
                          <a:effectLst/>
                          <a:latin typeface="Segoe UI"/>
                          <a:ea typeface="Calibri"/>
                          <a:cs typeface="Segoe UI"/>
                        </a:rPr>
                        <a:t>)</a:t>
                      </a:r>
                      <a:r>
                        <a:rPr lang="en-US" sz="1400" baseline="-25000" dirty="0">
                          <a:effectLst/>
                          <a:latin typeface="Segoe UI"/>
                          <a:ea typeface="Calibri"/>
                          <a:cs typeface="Segoe UI"/>
                        </a:rPr>
                        <a:t>6</a:t>
                      </a:r>
                      <a:r>
                        <a:rPr lang="en-US" sz="1400" dirty="0">
                          <a:effectLst/>
                          <a:latin typeface="Segoe UI"/>
                          <a:ea typeface="Calibri"/>
                          <a:cs typeface="Segoe UI"/>
                        </a:rPr>
                        <a:t>]Cl</a:t>
                      </a:r>
                      <a:r>
                        <a:rPr lang="en-US" sz="1400" baseline="-25000" dirty="0">
                          <a:effectLst/>
                          <a:latin typeface="Segoe UI"/>
                          <a:ea typeface="Calibri"/>
                          <a:cs typeface="Segoe UI"/>
                        </a:rPr>
                        <a:t>3</a:t>
                      </a:r>
                      <a:r>
                        <a:rPr lang="en-US" sz="1400" dirty="0">
                          <a:effectLst/>
                          <a:latin typeface="Segoe UI"/>
                          <a:ea typeface="Calibri"/>
                          <a:cs typeface="Segoe UI"/>
                        </a:rPr>
                        <a:t> and possesses unique properties.   This compound is known as         co-ordination or complex compound. </a:t>
                      </a:r>
                      <a:endParaRPr lang="en-US" sz="1400" dirty="0">
                        <a:effectLst/>
                        <a:latin typeface="Segoe UI"/>
                        <a:ea typeface="Calibri"/>
                        <a:cs typeface="Times New Roman"/>
                      </a:endParaRPr>
                    </a:p>
                  </a:txBody>
                  <a:tcPr marL="39036" marR="39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763000" cy="6858000"/>
          </a:xfrm>
        </p:spPr>
        <p:txBody>
          <a:bodyPr>
            <a:normAutofit lnSpcReduction="10000"/>
          </a:bodyPr>
          <a:lstStyle/>
          <a:p>
            <a:pPr marL="0" marR="0" algn="just">
              <a:lnSpc>
                <a:spcPct val="115000"/>
              </a:lnSpc>
              <a:spcBef>
                <a:spcPts val="0"/>
              </a:spcBef>
              <a:spcAft>
                <a:spcPts val="0"/>
              </a:spcAft>
              <a:tabLst>
                <a:tab pos="228600" algn="l"/>
                <a:tab pos="485775" algn="l"/>
                <a:tab pos="4114800" algn="r"/>
              </a:tabLst>
            </a:pPr>
            <a:r>
              <a:rPr lang="en-US" sz="2400" dirty="0">
                <a:solidFill>
                  <a:srgbClr val="0070C0"/>
                </a:solidFill>
                <a:latin typeface="Arial Black"/>
                <a:ea typeface="Calibri"/>
                <a:cs typeface="Times New Roman"/>
              </a:rPr>
              <a:t>3 Werner’s </a:t>
            </a:r>
            <a:r>
              <a:rPr lang="en-US" sz="2400" dirty="0" smtClean="0">
                <a:solidFill>
                  <a:srgbClr val="0070C0"/>
                </a:solidFill>
                <a:latin typeface="Arial Black"/>
                <a:ea typeface="Calibri"/>
                <a:cs typeface="Times New Roman"/>
              </a:rPr>
              <a:t>Theory</a:t>
            </a:r>
            <a:r>
              <a:rPr lang="en-US" sz="2400" dirty="0" smtClean="0">
                <a:solidFill>
                  <a:srgbClr val="0070C0"/>
                </a:solidFill>
                <a:latin typeface="Segoe UI"/>
                <a:ea typeface="Calibri"/>
                <a:cs typeface="Times New Roman"/>
              </a:rPr>
              <a:t>   </a:t>
            </a:r>
            <a:r>
              <a:rPr lang="en-US" sz="2000" b="1" dirty="0" smtClean="0">
                <a:latin typeface="Segoe UI"/>
                <a:ea typeface="Calibri"/>
                <a:cs typeface="Segoe UI"/>
              </a:rPr>
              <a:t>(Werner’s </a:t>
            </a:r>
            <a:r>
              <a:rPr lang="en-US" sz="2000" b="1" dirty="0">
                <a:latin typeface="Segoe UI"/>
                <a:ea typeface="Calibri"/>
                <a:cs typeface="Segoe UI"/>
              </a:rPr>
              <a:t>concept of Auxiliary Valence):</a:t>
            </a:r>
            <a:endParaRPr lang="en-US" sz="2000" dirty="0">
              <a:latin typeface="Segoe UI"/>
              <a:ea typeface="Calibri"/>
              <a:cs typeface="Times New Roman"/>
            </a:endParaRPr>
          </a:p>
          <a:p>
            <a:pPr marL="485775" marR="0" indent="-485775" algn="just">
              <a:lnSpc>
                <a:spcPct val="115000"/>
              </a:lnSpc>
              <a:spcBef>
                <a:spcPts val="0"/>
              </a:spcBef>
              <a:spcAft>
                <a:spcPts val="0"/>
              </a:spcAft>
              <a:tabLst>
                <a:tab pos="228600" algn="l"/>
                <a:tab pos="485775" algn="l"/>
                <a:tab pos="4114800" algn="r"/>
              </a:tabLst>
            </a:pPr>
            <a:r>
              <a:rPr lang="en-US" sz="2000" dirty="0" smtClean="0">
                <a:solidFill>
                  <a:srgbClr val="FF6600"/>
                </a:solidFill>
                <a:latin typeface="Arial Black"/>
                <a:ea typeface="Calibri"/>
                <a:cs typeface="Times New Roman"/>
              </a:rPr>
              <a:t>1.3.1Postulates</a:t>
            </a:r>
            <a:r>
              <a:rPr lang="en-US" sz="2000" dirty="0" smtClean="0">
                <a:solidFill>
                  <a:srgbClr val="FF6600"/>
                </a:solidFill>
                <a:latin typeface="Segoe UI"/>
                <a:ea typeface="Calibri"/>
                <a:cs typeface="Times New Roman"/>
              </a:rPr>
              <a:t>  </a:t>
            </a:r>
            <a:r>
              <a:rPr lang="en-US" sz="2000" dirty="0" smtClean="0">
                <a:solidFill>
                  <a:srgbClr val="FF6600"/>
                </a:solidFill>
                <a:latin typeface="Arial Black"/>
                <a:ea typeface="Calibri"/>
                <a:cs typeface="Times New Roman"/>
              </a:rPr>
              <a:t>(Basic </a:t>
            </a:r>
            <a:r>
              <a:rPr lang="en-US" sz="2000" dirty="0">
                <a:solidFill>
                  <a:srgbClr val="FF6600"/>
                </a:solidFill>
                <a:latin typeface="Arial Black"/>
                <a:ea typeface="Calibri"/>
                <a:cs typeface="Times New Roman"/>
              </a:rPr>
              <a:t>Postulates of Werner’s Theory)</a:t>
            </a:r>
            <a:endParaRPr lang="en-US" sz="2000" dirty="0">
              <a:solidFill>
                <a:srgbClr val="FF6600"/>
              </a:solidFill>
              <a:latin typeface="Segoe UI"/>
              <a:ea typeface="Calibri"/>
              <a:cs typeface="Times New Roman"/>
            </a:endParaRPr>
          </a:p>
          <a:p>
            <a:pPr marL="0" marR="0" algn="just">
              <a:lnSpc>
                <a:spcPct val="115000"/>
              </a:lnSpc>
              <a:spcBef>
                <a:spcPts val="0"/>
              </a:spcBef>
              <a:spcAft>
                <a:spcPts val="0"/>
              </a:spcAft>
              <a:tabLst>
                <a:tab pos="228600" algn="l"/>
                <a:tab pos="485775" algn="l"/>
                <a:tab pos="4114800" algn="r"/>
              </a:tabLst>
            </a:pPr>
            <a:r>
              <a:rPr lang="en-US" sz="1600" dirty="0">
                <a:latin typeface="Segoe UI"/>
                <a:ea typeface="Calibri"/>
                <a:cs typeface="Segoe UI"/>
              </a:rPr>
              <a:t> 	The basic postulates of Werner’s theory may be given as:</a:t>
            </a:r>
            <a:endParaRPr lang="en-US" sz="1600" dirty="0">
              <a:latin typeface="Segoe UI"/>
              <a:ea typeface="Calibri"/>
              <a:cs typeface="Times New Roman"/>
            </a:endParaRPr>
          </a:p>
          <a:p>
            <a:pPr marL="485775" marR="0" indent="-485775" algn="just">
              <a:lnSpc>
                <a:spcPct val="120000"/>
              </a:lnSpc>
              <a:spcBef>
                <a:spcPts val="0"/>
              </a:spcBef>
              <a:spcAft>
                <a:spcPts val="0"/>
              </a:spcAft>
              <a:tabLst>
                <a:tab pos="228600" algn="l"/>
                <a:tab pos="485775" algn="l"/>
                <a:tab pos="4114800" algn="r"/>
              </a:tabLst>
            </a:pPr>
            <a:r>
              <a:rPr lang="en-US" sz="2200" dirty="0">
                <a:latin typeface="Segoe UI"/>
                <a:ea typeface="Calibri"/>
                <a:cs typeface="Times New Roman"/>
              </a:rPr>
              <a:t>1. 	Most of the metallic elements exhibit two types of </a:t>
            </a:r>
            <a:r>
              <a:rPr lang="en-US" sz="2200" dirty="0" err="1">
                <a:latin typeface="Segoe UI"/>
                <a:ea typeface="Calibri"/>
                <a:cs typeface="Times New Roman"/>
              </a:rPr>
              <a:t>valencies</a:t>
            </a:r>
            <a:r>
              <a:rPr lang="en-US" sz="2200" dirty="0">
                <a:latin typeface="Segoe UI"/>
                <a:ea typeface="Calibri"/>
                <a:cs typeface="Times New Roman"/>
              </a:rPr>
              <a:t>.</a:t>
            </a:r>
          </a:p>
          <a:p>
            <a:pPr marL="485775" marR="0" indent="-485775" algn="just">
              <a:lnSpc>
                <a:spcPct val="120000"/>
              </a:lnSpc>
              <a:spcBef>
                <a:spcPts val="0"/>
              </a:spcBef>
              <a:spcAft>
                <a:spcPts val="0"/>
              </a:spcAft>
              <a:tabLst>
                <a:tab pos="228600" algn="l"/>
                <a:tab pos="485775" algn="l"/>
                <a:tab pos="4114800" algn="r"/>
              </a:tabLst>
            </a:pPr>
            <a:r>
              <a:rPr lang="en-US" sz="2200" dirty="0">
                <a:latin typeface="Segoe UI"/>
                <a:ea typeface="Calibri"/>
                <a:cs typeface="Times New Roman"/>
              </a:rPr>
              <a:t>         	(i) Principal or primary valence and (ii) Secondary valence. </a:t>
            </a:r>
          </a:p>
          <a:p>
            <a:pPr marL="485775" marR="0" indent="-485775" algn="just">
              <a:lnSpc>
                <a:spcPct val="120000"/>
              </a:lnSpc>
              <a:spcBef>
                <a:spcPts val="0"/>
              </a:spcBef>
              <a:spcAft>
                <a:spcPts val="0"/>
              </a:spcAft>
              <a:tabLst>
                <a:tab pos="228600" algn="l"/>
                <a:tab pos="485775" algn="l"/>
                <a:tab pos="4114800" algn="r"/>
              </a:tabLst>
            </a:pPr>
            <a:r>
              <a:rPr lang="en-US" sz="2200" dirty="0" smtClean="0">
                <a:latin typeface="Segoe UI"/>
                <a:ea typeface="Calibri"/>
                <a:cs typeface="Times New Roman"/>
              </a:rPr>
              <a:t>2</a:t>
            </a:r>
            <a:r>
              <a:rPr lang="en-US" sz="2200" dirty="0">
                <a:latin typeface="Segoe UI"/>
                <a:ea typeface="Calibri"/>
                <a:cs typeface="Times New Roman"/>
              </a:rPr>
              <a:t>. 	Every metal tends to satisfy both of its primary and secondary </a:t>
            </a:r>
            <a:r>
              <a:rPr lang="en-US" sz="2200" dirty="0" err="1">
                <a:latin typeface="Segoe UI"/>
                <a:ea typeface="Calibri"/>
                <a:cs typeface="Times New Roman"/>
              </a:rPr>
              <a:t>valencies</a:t>
            </a:r>
            <a:r>
              <a:rPr lang="en-US" sz="2200" dirty="0">
                <a:latin typeface="Segoe UI"/>
                <a:ea typeface="Calibri"/>
                <a:cs typeface="Times New Roman"/>
              </a:rPr>
              <a:t>.</a:t>
            </a:r>
          </a:p>
          <a:p>
            <a:pPr marL="485775" marR="0" indent="-485775" algn="just">
              <a:lnSpc>
                <a:spcPct val="120000"/>
              </a:lnSpc>
              <a:spcBef>
                <a:spcPts val="0"/>
              </a:spcBef>
              <a:spcAft>
                <a:spcPts val="0"/>
              </a:spcAft>
              <a:tabLst>
                <a:tab pos="228600" algn="l"/>
                <a:tab pos="485775" algn="l"/>
                <a:tab pos="4114800" algn="r"/>
              </a:tabLst>
            </a:pPr>
            <a:r>
              <a:rPr lang="en-US" sz="2200" dirty="0" smtClean="0">
                <a:latin typeface="Segoe UI"/>
                <a:ea typeface="Calibri"/>
                <a:cs typeface="Times New Roman"/>
              </a:rPr>
              <a:t>3</a:t>
            </a:r>
            <a:r>
              <a:rPr lang="en-US" sz="2200" dirty="0">
                <a:latin typeface="Segoe UI"/>
                <a:ea typeface="Calibri"/>
                <a:cs typeface="Times New Roman"/>
              </a:rPr>
              <a:t>. 	Every metal has a fixed number of secondary </a:t>
            </a:r>
            <a:r>
              <a:rPr lang="en-US" sz="2200" dirty="0" err="1">
                <a:latin typeface="Segoe UI"/>
                <a:ea typeface="Calibri"/>
                <a:cs typeface="Times New Roman"/>
              </a:rPr>
              <a:t>valencies</a:t>
            </a:r>
            <a:r>
              <a:rPr lang="en-US" sz="2200" dirty="0">
                <a:latin typeface="Segoe UI"/>
                <a:ea typeface="Calibri"/>
                <a:cs typeface="Times New Roman"/>
              </a:rPr>
              <a:t>.</a:t>
            </a:r>
          </a:p>
          <a:p>
            <a:pPr marL="485775" marR="0" indent="-485775" algn="just">
              <a:lnSpc>
                <a:spcPct val="120000"/>
              </a:lnSpc>
              <a:spcBef>
                <a:spcPts val="0"/>
              </a:spcBef>
              <a:spcAft>
                <a:spcPts val="0"/>
              </a:spcAft>
              <a:tabLst>
                <a:tab pos="228600" algn="l"/>
                <a:tab pos="485775" algn="l"/>
                <a:tab pos="4114800" algn="r"/>
              </a:tabLst>
            </a:pPr>
            <a:r>
              <a:rPr lang="en-US" sz="2200" dirty="0" smtClean="0">
                <a:latin typeface="Segoe UI"/>
                <a:ea typeface="Calibri"/>
                <a:cs typeface="Times New Roman"/>
              </a:rPr>
              <a:t>4</a:t>
            </a:r>
            <a:r>
              <a:rPr lang="en-US" sz="2200" dirty="0">
                <a:latin typeface="Segoe UI"/>
                <a:ea typeface="Calibri"/>
                <a:cs typeface="Times New Roman"/>
              </a:rPr>
              <a:t>. 	The secondary valence its always directed towards fixed position in space. </a:t>
            </a:r>
          </a:p>
          <a:p>
            <a:pPr marL="0" marR="0" algn="just">
              <a:lnSpc>
                <a:spcPct val="120000"/>
              </a:lnSpc>
              <a:spcBef>
                <a:spcPts val="0"/>
              </a:spcBef>
              <a:spcAft>
                <a:spcPts val="0"/>
              </a:spcAft>
              <a:tabLst>
                <a:tab pos="228600" algn="l"/>
                <a:tab pos="485775" algn="l"/>
                <a:tab pos="4114800" algn="r"/>
              </a:tabLst>
            </a:pPr>
            <a:r>
              <a:rPr lang="en-US" sz="2200" b="1" dirty="0">
                <a:solidFill>
                  <a:srgbClr val="FF6600"/>
                </a:solidFill>
                <a:latin typeface="Segoe UI"/>
                <a:ea typeface="Calibri"/>
                <a:cs typeface="Segoe UI"/>
              </a:rPr>
              <a:t>Salient Features or Postulates:</a:t>
            </a:r>
            <a:endParaRPr lang="en-US" sz="2200" dirty="0">
              <a:solidFill>
                <a:srgbClr val="FF6600"/>
              </a:solidFill>
              <a:latin typeface="Segoe UI"/>
              <a:ea typeface="Calibri"/>
              <a:cs typeface="Times New Roman"/>
            </a:endParaRPr>
          </a:p>
          <a:p>
            <a:pPr marL="0" marR="0" algn="just">
              <a:lnSpc>
                <a:spcPct val="120000"/>
              </a:lnSpc>
              <a:spcBef>
                <a:spcPts val="0"/>
              </a:spcBef>
              <a:spcAft>
                <a:spcPts val="0"/>
              </a:spcAft>
              <a:tabLst>
                <a:tab pos="228600" algn="l"/>
                <a:tab pos="485775" algn="l"/>
                <a:tab pos="4114800" algn="r"/>
              </a:tabLst>
            </a:pPr>
            <a:r>
              <a:rPr lang="en-US" sz="2200" dirty="0">
                <a:latin typeface="Segoe UI"/>
                <a:ea typeface="Calibri"/>
                <a:cs typeface="Times New Roman"/>
              </a:rPr>
              <a:t>	1.</a:t>
            </a:r>
            <a:r>
              <a:rPr lang="en-US" sz="2200" dirty="0">
                <a:latin typeface="Segoe UI"/>
                <a:ea typeface="Calibri"/>
                <a:cs typeface="Segoe UI"/>
              </a:rPr>
              <a:t> 	The principal valence also known as </a:t>
            </a:r>
            <a:r>
              <a:rPr lang="en-US" sz="2200" i="1" dirty="0">
                <a:latin typeface="Segoe UI"/>
                <a:ea typeface="Calibri"/>
                <a:cs typeface="Segoe UI"/>
              </a:rPr>
              <a:t>primary valence or </a:t>
            </a:r>
            <a:r>
              <a:rPr lang="en-US" sz="2200" i="1" dirty="0" err="1">
                <a:latin typeface="Segoe UI"/>
                <a:ea typeface="Calibri"/>
                <a:cs typeface="Segoe UI"/>
              </a:rPr>
              <a:t>ionisable</a:t>
            </a:r>
            <a:r>
              <a:rPr lang="en-US" sz="2200" i="1" dirty="0">
                <a:latin typeface="Segoe UI"/>
                <a:ea typeface="Calibri"/>
                <a:cs typeface="Segoe UI"/>
              </a:rPr>
              <a:t> valence</a:t>
            </a:r>
            <a:r>
              <a:rPr lang="en-US" sz="2200" dirty="0">
                <a:latin typeface="Segoe UI"/>
                <a:ea typeface="Calibri"/>
                <a:cs typeface="Segoe UI"/>
              </a:rPr>
              <a:t> is designated by solid line ( ). In modern terms, it corresponds to the oxidation state of the metal ion. </a:t>
            </a:r>
            <a:endParaRPr lang="en-US" sz="2200" dirty="0">
              <a:latin typeface="Segoe UI"/>
              <a:ea typeface="Calibri"/>
              <a:cs typeface="Times New Roman"/>
            </a:endParaRPr>
          </a:p>
          <a:p>
            <a:pPr marL="0" marR="0" algn="just">
              <a:lnSpc>
                <a:spcPct val="120000"/>
              </a:lnSpc>
              <a:spcBef>
                <a:spcPts val="0"/>
              </a:spcBef>
              <a:spcAft>
                <a:spcPts val="0"/>
              </a:spcAft>
              <a:tabLst>
                <a:tab pos="228600" algn="l"/>
                <a:tab pos="485775" algn="l"/>
                <a:tab pos="4114800" algn="r"/>
              </a:tabLst>
            </a:pPr>
            <a:r>
              <a:rPr lang="en-US" sz="2200" dirty="0">
                <a:latin typeface="Segoe UI"/>
                <a:ea typeface="Calibri"/>
                <a:cs typeface="Segoe UI"/>
              </a:rPr>
              <a:t>	The secondary valence also called as </a:t>
            </a:r>
            <a:r>
              <a:rPr lang="en-US" sz="2200" i="1" dirty="0">
                <a:latin typeface="Segoe UI"/>
                <a:ea typeface="Calibri"/>
                <a:cs typeface="Segoe UI"/>
              </a:rPr>
              <a:t>auxiliary valence, subsidiary valence</a:t>
            </a:r>
            <a:r>
              <a:rPr lang="en-US" sz="2200" dirty="0">
                <a:latin typeface="Segoe UI"/>
                <a:ea typeface="Calibri"/>
                <a:cs typeface="Segoe UI"/>
              </a:rPr>
              <a:t>, residual valence or non-</a:t>
            </a:r>
            <a:r>
              <a:rPr lang="en-US" sz="2200" dirty="0" err="1">
                <a:latin typeface="Segoe UI"/>
                <a:ea typeface="Calibri"/>
                <a:cs typeface="Segoe UI"/>
              </a:rPr>
              <a:t>ionisable</a:t>
            </a:r>
            <a:r>
              <a:rPr lang="en-US" sz="2200" dirty="0">
                <a:latin typeface="Segoe UI"/>
                <a:ea typeface="Calibri"/>
                <a:cs typeface="Segoe UI"/>
              </a:rPr>
              <a:t> valence, is designated by dashed line (---). In recent terms, it corresponds to the co-ordination number of the metal ion, i.e. CN. </a:t>
            </a:r>
            <a:endParaRPr lang="en-US" sz="2200" dirty="0">
              <a:latin typeface="Segoe UI"/>
              <a:ea typeface="Calibri"/>
              <a:cs typeface="Times New Roman"/>
            </a:endParaRPr>
          </a:p>
          <a:p>
            <a:pPr marL="0" indent="0">
              <a:buNone/>
            </a:pPr>
            <a:endParaRPr lang="en-US"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76200"/>
            <a:ext cx="8763000" cy="6629400"/>
          </a:xfrm>
        </p:spPr>
        <p:txBody>
          <a:bodyPr>
            <a:normAutofit fontScale="70000" lnSpcReduction="20000"/>
          </a:bodyPr>
          <a:lstStyle/>
          <a:p>
            <a:pPr>
              <a:lnSpc>
                <a:spcPct val="120000"/>
              </a:lnSpc>
            </a:pPr>
            <a:r>
              <a:rPr lang="en-US" dirty="0">
                <a:solidFill>
                  <a:schemeClr val="accent1"/>
                </a:solidFill>
              </a:rPr>
              <a:t>2. </a:t>
            </a:r>
            <a:r>
              <a:rPr lang="en-US" dirty="0" smtClean="0">
                <a:solidFill>
                  <a:schemeClr val="accent1"/>
                </a:solidFill>
              </a:rPr>
              <a:t>(</a:t>
            </a:r>
            <a:r>
              <a:rPr lang="en-US" dirty="0">
                <a:solidFill>
                  <a:schemeClr val="accent1"/>
                </a:solidFill>
              </a:rPr>
              <a:t>i) 	The primary </a:t>
            </a:r>
            <a:r>
              <a:rPr lang="en-US" dirty="0" err="1">
                <a:solidFill>
                  <a:schemeClr val="accent1"/>
                </a:solidFill>
              </a:rPr>
              <a:t>valencies</a:t>
            </a:r>
            <a:r>
              <a:rPr lang="en-US" dirty="0">
                <a:solidFill>
                  <a:schemeClr val="accent1"/>
                </a:solidFill>
              </a:rPr>
              <a:t> are those which a metal ion exercises towards the negative groups so that its normal charge is satisfied by the formation of simple salts. </a:t>
            </a:r>
          </a:p>
          <a:p>
            <a:pPr>
              <a:lnSpc>
                <a:spcPct val="120000"/>
              </a:lnSpc>
            </a:pPr>
            <a:r>
              <a:rPr lang="en-US" b="1" dirty="0" smtClean="0">
                <a:solidFill>
                  <a:srgbClr val="FF0066"/>
                </a:solidFill>
              </a:rPr>
              <a:t>For </a:t>
            </a:r>
            <a:r>
              <a:rPr lang="en-US" b="1" dirty="0">
                <a:solidFill>
                  <a:srgbClr val="FF0066"/>
                </a:solidFill>
              </a:rPr>
              <a:t>example: </a:t>
            </a:r>
            <a:r>
              <a:rPr lang="en-US" dirty="0">
                <a:solidFill>
                  <a:schemeClr val="accent1"/>
                </a:solidFill>
              </a:rPr>
              <a:t>Primary </a:t>
            </a:r>
            <a:r>
              <a:rPr lang="en-US" dirty="0" err="1">
                <a:solidFill>
                  <a:schemeClr val="accent1"/>
                </a:solidFill>
              </a:rPr>
              <a:t>valencies</a:t>
            </a:r>
            <a:r>
              <a:rPr lang="en-US" dirty="0">
                <a:solidFill>
                  <a:schemeClr val="accent1"/>
                </a:solidFill>
              </a:rPr>
              <a:t> of </a:t>
            </a:r>
            <a:r>
              <a:rPr lang="en-US" dirty="0" err="1">
                <a:solidFill>
                  <a:schemeClr val="accent1"/>
                </a:solidFill>
              </a:rPr>
              <a:t>Pt</a:t>
            </a:r>
            <a:r>
              <a:rPr lang="en-US" dirty="0">
                <a:solidFill>
                  <a:schemeClr val="accent1"/>
                </a:solidFill>
              </a:rPr>
              <a:t>, Co, Cu, Ag are 4, 3, 2, 1 respectively whereby they produce simple salts viz. PtCl</a:t>
            </a:r>
            <a:r>
              <a:rPr lang="en-US" baseline="-25000" dirty="0">
                <a:solidFill>
                  <a:schemeClr val="accent1"/>
                </a:solidFill>
              </a:rPr>
              <a:t>4</a:t>
            </a:r>
            <a:r>
              <a:rPr lang="en-US" dirty="0">
                <a:solidFill>
                  <a:schemeClr val="accent1"/>
                </a:solidFill>
              </a:rPr>
              <a:t>, CoCl</a:t>
            </a:r>
            <a:r>
              <a:rPr lang="en-US" baseline="-25000" dirty="0">
                <a:solidFill>
                  <a:schemeClr val="accent1"/>
                </a:solidFill>
              </a:rPr>
              <a:t>3</a:t>
            </a:r>
            <a:r>
              <a:rPr lang="en-US" dirty="0">
                <a:solidFill>
                  <a:schemeClr val="accent1"/>
                </a:solidFill>
              </a:rPr>
              <a:t>, CuCl</a:t>
            </a:r>
            <a:r>
              <a:rPr lang="en-US" baseline="-25000" dirty="0">
                <a:solidFill>
                  <a:schemeClr val="accent1"/>
                </a:solidFill>
              </a:rPr>
              <a:t>2</a:t>
            </a:r>
            <a:r>
              <a:rPr lang="en-US" dirty="0">
                <a:solidFill>
                  <a:schemeClr val="accent1"/>
                </a:solidFill>
              </a:rPr>
              <a:t> and </a:t>
            </a:r>
            <a:r>
              <a:rPr lang="en-US" dirty="0" err="1">
                <a:solidFill>
                  <a:schemeClr val="accent1"/>
                </a:solidFill>
              </a:rPr>
              <a:t>AgCl</a:t>
            </a:r>
            <a:r>
              <a:rPr lang="en-US" dirty="0">
                <a:solidFill>
                  <a:schemeClr val="accent1"/>
                </a:solidFill>
              </a:rPr>
              <a:t> respectively. </a:t>
            </a:r>
          </a:p>
          <a:p>
            <a:pPr>
              <a:lnSpc>
                <a:spcPct val="120000"/>
              </a:lnSpc>
            </a:pPr>
            <a:r>
              <a:rPr lang="en-US" dirty="0">
                <a:solidFill>
                  <a:schemeClr val="accent1"/>
                </a:solidFill>
              </a:rPr>
              <a:t>	(</a:t>
            </a:r>
            <a:r>
              <a:rPr lang="en-US" dirty="0" smtClean="0">
                <a:solidFill>
                  <a:schemeClr val="accent1"/>
                </a:solidFill>
              </a:rPr>
              <a:t>i)The </a:t>
            </a:r>
            <a:r>
              <a:rPr lang="en-US" dirty="0">
                <a:solidFill>
                  <a:schemeClr val="accent1"/>
                </a:solidFill>
              </a:rPr>
              <a:t>secondary </a:t>
            </a:r>
            <a:r>
              <a:rPr lang="en-US" dirty="0" err="1">
                <a:solidFill>
                  <a:schemeClr val="accent1"/>
                </a:solidFill>
              </a:rPr>
              <a:t>valencies</a:t>
            </a:r>
            <a:r>
              <a:rPr lang="en-US" dirty="0">
                <a:solidFill>
                  <a:schemeClr val="accent1"/>
                </a:solidFill>
              </a:rPr>
              <a:t> are those which may be satisfied by negative ions, neutral molecules or both so that complex species is formed. </a:t>
            </a:r>
          </a:p>
          <a:p>
            <a:pPr>
              <a:lnSpc>
                <a:spcPct val="120000"/>
              </a:lnSpc>
            </a:pPr>
            <a:r>
              <a:rPr lang="en-US" b="1" dirty="0" smtClean="0">
                <a:solidFill>
                  <a:srgbClr val="FF0066"/>
                </a:solidFill>
              </a:rPr>
              <a:t>For </a:t>
            </a:r>
            <a:r>
              <a:rPr lang="en-US" b="1" dirty="0">
                <a:solidFill>
                  <a:srgbClr val="FF0066"/>
                </a:solidFill>
              </a:rPr>
              <a:t>example:</a:t>
            </a:r>
            <a:r>
              <a:rPr lang="en-US" dirty="0">
                <a:solidFill>
                  <a:srgbClr val="FF0066"/>
                </a:solidFill>
              </a:rPr>
              <a:t> </a:t>
            </a:r>
            <a:r>
              <a:rPr lang="en-US" dirty="0">
                <a:solidFill>
                  <a:schemeClr val="accent1"/>
                </a:solidFill>
              </a:rPr>
              <a:t> Co</a:t>
            </a:r>
            <a:r>
              <a:rPr lang="en-US" baseline="30000" dirty="0">
                <a:solidFill>
                  <a:schemeClr val="accent1"/>
                </a:solidFill>
              </a:rPr>
              <a:t>3+</a:t>
            </a:r>
            <a:r>
              <a:rPr lang="en-US" dirty="0">
                <a:solidFill>
                  <a:schemeClr val="accent1"/>
                </a:solidFill>
              </a:rPr>
              <a:t> has secondary valence six. Hence Co</a:t>
            </a:r>
            <a:r>
              <a:rPr lang="en-US" baseline="30000" dirty="0">
                <a:solidFill>
                  <a:schemeClr val="accent1"/>
                </a:solidFill>
              </a:rPr>
              <a:t>3+</a:t>
            </a:r>
            <a:r>
              <a:rPr lang="en-US" dirty="0">
                <a:solidFill>
                  <a:schemeClr val="accent1"/>
                </a:solidFill>
              </a:rPr>
              <a:t> forms complexes such as [Co(NH</a:t>
            </a:r>
            <a:r>
              <a:rPr lang="en-US" baseline="-25000" dirty="0">
                <a:solidFill>
                  <a:schemeClr val="accent1"/>
                </a:solidFill>
              </a:rPr>
              <a:t>3</a:t>
            </a:r>
            <a:r>
              <a:rPr lang="en-US" dirty="0">
                <a:solidFill>
                  <a:schemeClr val="accent1"/>
                </a:solidFill>
              </a:rPr>
              <a:t>)</a:t>
            </a:r>
            <a:r>
              <a:rPr lang="en-US" baseline="-25000" dirty="0">
                <a:solidFill>
                  <a:schemeClr val="accent1"/>
                </a:solidFill>
              </a:rPr>
              <a:t>6</a:t>
            </a:r>
            <a:r>
              <a:rPr lang="en-US" dirty="0">
                <a:solidFill>
                  <a:schemeClr val="accent1"/>
                </a:solidFill>
              </a:rPr>
              <a:t>]</a:t>
            </a:r>
            <a:r>
              <a:rPr lang="en-US" baseline="30000" dirty="0">
                <a:solidFill>
                  <a:schemeClr val="accent1"/>
                </a:solidFill>
              </a:rPr>
              <a:t>3+</a:t>
            </a:r>
            <a:r>
              <a:rPr lang="en-US" dirty="0">
                <a:solidFill>
                  <a:schemeClr val="accent1"/>
                </a:solidFill>
              </a:rPr>
              <a:t>,  [Co(NH</a:t>
            </a:r>
            <a:r>
              <a:rPr lang="en-US" baseline="-25000" dirty="0">
                <a:solidFill>
                  <a:schemeClr val="accent1"/>
                </a:solidFill>
              </a:rPr>
              <a:t>3</a:t>
            </a:r>
            <a:r>
              <a:rPr lang="en-US" dirty="0">
                <a:solidFill>
                  <a:schemeClr val="accent1"/>
                </a:solidFill>
              </a:rPr>
              <a:t>)</a:t>
            </a:r>
            <a:r>
              <a:rPr lang="en-US" baseline="-25000" dirty="0">
                <a:solidFill>
                  <a:schemeClr val="accent1"/>
                </a:solidFill>
              </a:rPr>
              <a:t>5</a:t>
            </a:r>
            <a:r>
              <a:rPr lang="en-US" dirty="0">
                <a:solidFill>
                  <a:schemeClr val="accent1"/>
                </a:solidFill>
              </a:rPr>
              <a:t>Cl]</a:t>
            </a:r>
            <a:r>
              <a:rPr lang="en-US" baseline="30000" dirty="0">
                <a:solidFill>
                  <a:schemeClr val="accent1"/>
                </a:solidFill>
              </a:rPr>
              <a:t>2+</a:t>
            </a:r>
            <a:r>
              <a:rPr lang="en-US" dirty="0">
                <a:solidFill>
                  <a:schemeClr val="accent1"/>
                </a:solidFill>
              </a:rPr>
              <a:t>,  [Co(NH</a:t>
            </a:r>
            <a:r>
              <a:rPr lang="en-US" baseline="-25000" dirty="0">
                <a:solidFill>
                  <a:schemeClr val="accent1"/>
                </a:solidFill>
              </a:rPr>
              <a:t>3</a:t>
            </a:r>
            <a:r>
              <a:rPr lang="en-US" dirty="0">
                <a:solidFill>
                  <a:schemeClr val="accent1"/>
                </a:solidFill>
              </a:rPr>
              <a:t>)</a:t>
            </a:r>
            <a:r>
              <a:rPr lang="en-US" baseline="-25000" dirty="0">
                <a:solidFill>
                  <a:schemeClr val="accent1"/>
                </a:solidFill>
              </a:rPr>
              <a:t>4</a:t>
            </a:r>
            <a:r>
              <a:rPr lang="en-US" dirty="0">
                <a:solidFill>
                  <a:schemeClr val="accent1"/>
                </a:solidFill>
              </a:rPr>
              <a:t>Cl</a:t>
            </a:r>
            <a:r>
              <a:rPr lang="en-US" baseline="-25000" dirty="0">
                <a:solidFill>
                  <a:schemeClr val="accent1"/>
                </a:solidFill>
              </a:rPr>
              <a:t>2</a:t>
            </a:r>
            <a:r>
              <a:rPr lang="en-US" dirty="0">
                <a:solidFill>
                  <a:schemeClr val="accent1"/>
                </a:solidFill>
              </a:rPr>
              <a:t>]</a:t>
            </a:r>
            <a:r>
              <a:rPr lang="en-US" baseline="30000" dirty="0">
                <a:solidFill>
                  <a:schemeClr val="accent1"/>
                </a:solidFill>
              </a:rPr>
              <a:t>+</a:t>
            </a:r>
            <a:r>
              <a:rPr lang="en-US" dirty="0">
                <a:solidFill>
                  <a:schemeClr val="accent1"/>
                </a:solidFill>
              </a:rPr>
              <a:t>,  [Co(NH</a:t>
            </a:r>
            <a:r>
              <a:rPr lang="en-US" baseline="-25000" dirty="0">
                <a:solidFill>
                  <a:schemeClr val="accent1"/>
                </a:solidFill>
              </a:rPr>
              <a:t>3</a:t>
            </a:r>
            <a:r>
              <a:rPr lang="en-US" dirty="0">
                <a:solidFill>
                  <a:schemeClr val="accent1"/>
                </a:solidFill>
              </a:rPr>
              <a:t>)</a:t>
            </a:r>
            <a:r>
              <a:rPr lang="en-US" baseline="-25000" dirty="0">
                <a:solidFill>
                  <a:schemeClr val="accent1"/>
                </a:solidFill>
              </a:rPr>
              <a:t>3</a:t>
            </a:r>
            <a:r>
              <a:rPr lang="en-US" dirty="0">
                <a:solidFill>
                  <a:schemeClr val="accent1"/>
                </a:solidFill>
              </a:rPr>
              <a:t>Cl</a:t>
            </a:r>
            <a:r>
              <a:rPr lang="en-US" baseline="-25000" dirty="0">
                <a:solidFill>
                  <a:schemeClr val="accent1"/>
                </a:solidFill>
              </a:rPr>
              <a:t>3</a:t>
            </a:r>
            <a:r>
              <a:rPr lang="en-US" dirty="0">
                <a:solidFill>
                  <a:schemeClr val="accent1"/>
                </a:solidFill>
              </a:rPr>
              <a:t>], etc.</a:t>
            </a:r>
          </a:p>
          <a:p>
            <a:pPr>
              <a:lnSpc>
                <a:spcPct val="120000"/>
              </a:lnSpc>
            </a:pPr>
            <a:r>
              <a:rPr lang="en-US" dirty="0" smtClean="0">
                <a:solidFill>
                  <a:schemeClr val="accent1"/>
                </a:solidFill>
              </a:rPr>
              <a:t>Sometimes </a:t>
            </a:r>
            <a:r>
              <a:rPr lang="en-US" dirty="0">
                <a:solidFill>
                  <a:schemeClr val="accent1"/>
                </a:solidFill>
              </a:rPr>
              <a:t>negative groups show a dual behavior. They may satisfy primary as well as secondary </a:t>
            </a:r>
            <a:r>
              <a:rPr lang="en-US" dirty="0" err="1" smtClean="0">
                <a:solidFill>
                  <a:schemeClr val="accent1"/>
                </a:solidFill>
              </a:rPr>
              <a:t>valencies</a:t>
            </a:r>
            <a:r>
              <a:rPr lang="en-US" dirty="0" smtClean="0">
                <a:solidFill>
                  <a:schemeClr val="accent1"/>
                </a:solidFill>
              </a:rPr>
              <a:t> . It </a:t>
            </a:r>
            <a:r>
              <a:rPr lang="en-US" dirty="0">
                <a:solidFill>
                  <a:schemeClr val="accent1"/>
                </a:solidFill>
              </a:rPr>
              <a:t>is invariably found that when a negative group satisfies one secondary valence, it necessarily satisfies one primary valence also.</a:t>
            </a:r>
          </a:p>
          <a:p>
            <a:pPr>
              <a:lnSpc>
                <a:spcPct val="120000"/>
              </a:lnSpc>
            </a:pPr>
            <a:r>
              <a:rPr lang="en-US" dirty="0" smtClean="0">
                <a:solidFill>
                  <a:srgbClr val="FF0000"/>
                </a:solidFill>
              </a:rPr>
              <a:t>3</a:t>
            </a:r>
            <a:r>
              <a:rPr lang="en-US" dirty="0">
                <a:solidFill>
                  <a:srgbClr val="FF0000"/>
                </a:solidFill>
              </a:rPr>
              <a:t>.  </a:t>
            </a:r>
            <a:r>
              <a:rPr lang="en-US" dirty="0" smtClean="0">
                <a:solidFill>
                  <a:srgbClr val="FF0000"/>
                </a:solidFill>
              </a:rPr>
              <a:t>Every </a:t>
            </a:r>
            <a:r>
              <a:rPr lang="en-US" dirty="0">
                <a:solidFill>
                  <a:srgbClr val="FF0000"/>
                </a:solidFill>
              </a:rPr>
              <a:t>element is characterized by its fixed secondary valence.</a:t>
            </a:r>
          </a:p>
          <a:p>
            <a:pPr>
              <a:lnSpc>
                <a:spcPct val="120000"/>
              </a:lnSpc>
            </a:pPr>
            <a:r>
              <a:rPr lang="en-US" b="1" dirty="0" smtClean="0">
                <a:solidFill>
                  <a:srgbClr val="FF0000"/>
                </a:solidFill>
              </a:rPr>
              <a:t>For </a:t>
            </a:r>
            <a:r>
              <a:rPr lang="en-US" b="1" dirty="0">
                <a:solidFill>
                  <a:srgbClr val="FF0000"/>
                </a:solidFill>
              </a:rPr>
              <a:t>example: </a:t>
            </a:r>
            <a:r>
              <a:rPr lang="en-US" dirty="0">
                <a:solidFill>
                  <a:srgbClr val="FF0000"/>
                </a:solidFill>
              </a:rPr>
              <a:t>Fe(II), Co(III) and </a:t>
            </a:r>
            <a:r>
              <a:rPr lang="en-US" dirty="0" err="1">
                <a:solidFill>
                  <a:srgbClr val="FF0000"/>
                </a:solidFill>
              </a:rPr>
              <a:t>Pt</a:t>
            </a:r>
            <a:r>
              <a:rPr lang="en-US" dirty="0">
                <a:solidFill>
                  <a:srgbClr val="FF0000"/>
                </a:solidFill>
              </a:rPr>
              <a:t>(IV) have CN = 6, Cu(II) has          CN = 4, Ag(I) has CN = 2, etc. </a:t>
            </a:r>
          </a:p>
          <a:p>
            <a:pPr marL="0" indent="0">
              <a:lnSpc>
                <a:spcPct val="120000"/>
              </a:lnSpc>
              <a:buNone/>
            </a:pPr>
            <a:r>
              <a:rPr lang="en-US" dirty="0" smtClean="0">
                <a:solidFill>
                  <a:srgbClr val="00FF00"/>
                </a:solidFill>
              </a:rPr>
              <a:t>4</a:t>
            </a:r>
            <a:r>
              <a:rPr lang="en-US" dirty="0">
                <a:solidFill>
                  <a:srgbClr val="00FF00"/>
                </a:solidFill>
              </a:rPr>
              <a:t>.  </a:t>
            </a:r>
            <a:r>
              <a:rPr lang="en-US" dirty="0" smtClean="0">
                <a:solidFill>
                  <a:srgbClr val="00FF00"/>
                </a:solidFill>
              </a:rPr>
              <a:t>The </a:t>
            </a:r>
            <a:r>
              <a:rPr lang="en-US" dirty="0">
                <a:solidFill>
                  <a:srgbClr val="00FF00"/>
                </a:solidFill>
              </a:rPr>
              <a:t>primary </a:t>
            </a:r>
            <a:r>
              <a:rPr lang="en-US" dirty="0" smtClean="0">
                <a:solidFill>
                  <a:srgbClr val="00FF00"/>
                </a:solidFill>
              </a:rPr>
              <a:t> valances  	are </a:t>
            </a:r>
            <a:r>
              <a:rPr lang="en-US" dirty="0">
                <a:solidFill>
                  <a:srgbClr val="00FF00"/>
                </a:solidFill>
              </a:rPr>
              <a:t>non-rigid and </a:t>
            </a:r>
            <a:r>
              <a:rPr lang="en-US" dirty="0" smtClean="0">
                <a:solidFill>
                  <a:srgbClr val="00FF00"/>
                </a:solidFill>
              </a:rPr>
              <a:t>non-directional. On </a:t>
            </a:r>
            <a:r>
              <a:rPr lang="en-US" dirty="0">
                <a:solidFill>
                  <a:srgbClr val="00FF00"/>
                </a:solidFill>
              </a:rPr>
              <a:t>the other hand, secondary </a:t>
            </a:r>
            <a:r>
              <a:rPr lang="en-US" dirty="0" smtClean="0">
                <a:solidFill>
                  <a:srgbClr val="00FF00"/>
                </a:solidFill>
              </a:rPr>
              <a:t> </a:t>
            </a:r>
            <a:r>
              <a:rPr lang="en-US" dirty="0" err="1" smtClean="0">
                <a:solidFill>
                  <a:srgbClr val="00FF00"/>
                </a:solidFill>
              </a:rPr>
              <a:t>valencies</a:t>
            </a:r>
            <a:r>
              <a:rPr lang="en-US" dirty="0" smtClean="0">
                <a:solidFill>
                  <a:srgbClr val="00FF00"/>
                </a:solidFill>
              </a:rPr>
              <a:t> </a:t>
            </a:r>
            <a:r>
              <a:rPr lang="en-US" dirty="0">
                <a:solidFill>
                  <a:srgbClr val="00FF00"/>
                </a:solidFill>
              </a:rPr>
              <a:t>have directional properties. The geometry of the complex is determined by the </a:t>
            </a:r>
            <a:r>
              <a:rPr lang="en-US" dirty="0" smtClean="0">
                <a:solidFill>
                  <a:srgbClr val="00FF00"/>
                </a:solidFill>
                <a:latin typeface="Segoe UI"/>
                <a:ea typeface="Calibri"/>
                <a:cs typeface="Segoe UI"/>
              </a:rPr>
              <a:t>number </a:t>
            </a:r>
            <a:r>
              <a:rPr lang="en-US" dirty="0">
                <a:solidFill>
                  <a:srgbClr val="00FF00"/>
                </a:solidFill>
                <a:latin typeface="Segoe UI"/>
                <a:ea typeface="Calibri"/>
                <a:cs typeface="Segoe UI"/>
              </a:rPr>
              <a:t>and position of the secondary valence in space. </a:t>
            </a:r>
            <a:r>
              <a:rPr lang="en-US" i="1" dirty="0">
                <a:solidFill>
                  <a:srgbClr val="00FF00"/>
                </a:solidFill>
                <a:latin typeface="Segoe UI"/>
                <a:ea typeface="Calibri"/>
                <a:cs typeface="Segoe UI"/>
              </a:rPr>
              <a:t>This postulate, therefore, decides the stereoisomerism in complexes. </a:t>
            </a:r>
            <a:endParaRPr lang="en-US" dirty="0">
              <a:solidFill>
                <a:srgbClr val="00FF00"/>
              </a:solidFill>
              <a:latin typeface="Segoe UI"/>
              <a:ea typeface="Calibri"/>
              <a:cs typeface="Times New Roman"/>
            </a:endParaRPr>
          </a:p>
          <a:p>
            <a:pPr marL="0" marR="0" algn="just">
              <a:lnSpc>
                <a:spcPct val="120000"/>
              </a:lnSpc>
              <a:spcBef>
                <a:spcPts val="0"/>
              </a:spcBef>
              <a:spcAft>
                <a:spcPts val="0"/>
              </a:spcAft>
              <a:tabLst>
                <a:tab pos="228600" algn="l"/>
                <a:tab pos="485775" algn="l"/>
                <a:tab pos="4114800" algn="r"/>
              </a:tabLst>
            </a:pPr>
            <a:r>
              <a:rPr lang="en-US" dirty="0">
                <a:latin typeface="Segoe UI"/>
                <a:ea typeface="Calibri"/>
                <a:cs typeface="Segoe UI"/>
              </a:rPr>
              <a:t>	If a metal ion has a secondary valence four, the geometry of the complex can be either </a:t>
            </a:r>
            <a:r>
              <a:rPr lang="en-US" i="1" dirty="0">
                <a:latin typeface="Segoe UI"/>
                <a:ea typeface="Calibri"/>
                <a:cs typeface="Segoe UI"/>
              </a:rPr>
              <a:t>square planar or tetrahedral</a:t>
            </a:r>
            <a:r>
              <a:rPr lang="en-US" dirty="0">
                <a:latin typeface="Segoe UI"/>
                <a:ea typeface="Calibri"/>
                <a:cs typeface="Segoe UI"/>
              </a:rPr>
              <a:t>. On the other hand, if the metal ion has secondary valence six, the geometry of the complex would be </a:t>
            </a:r>
            <a:r>
              <a:rPr lang="en-US" i="1" dirty="0">
                <a:latin typeface="Segoe UI"/>
                <a:ea typeface="Calibri"/>
                <a:cs typeface="Segoe UI"/>
              </a:rPr>
              <a:t>octahedral</a:t>
            </a:r>
            <a:r>
              <a:rPr lang="en-US" sz="2800" i="1" dirty="0">
                <a:latin typeface="Segoe UI"/>
                <a:ea typeface="Calibri"/>
                <a:cs typeface="Segoe UI"/>
              </a:rPr>
              <a:t>.</a:t>
            </a:r>
            <a:r>
              <a:rPr lang="en-US" sz="2800" dirty="0">
                <a:latin typeface="Segoe UI"/>
                <a:ea typeface="Calibri"/>
                <a:cs typeface="Segoe UI"/>
              </a:rPr>
              <a:t> </a:t>
            </a:r>
            <a:endParaRPr lang="en-US" sz="2800" dirty="0">
              <a:latin typeface="Segoe UI"/>
              <a:ea typeface="Calibri"/>
              <a:cs typeface="Times New Roman"/>
            </a:endParaRPr>
          </a:p>
          <a:p>
            <a:endParaRPr lang="en-US" dirty="0">
              <a:solidFill>
                <a:srgbClr val="00FF00"/>
              </a:solidFill>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248400"/>
          </a:xfrm>
        </p:spPr>
        <p:txBody>
          <a:bodyPr>
            <a:normAutofit fontScale="92500" lnSpcReduction="10000"/>
          </a:bodyPr>
          <a:lstStyle/>
          <a:p>
            <a:pPr algn="just">
              <a:buNone/>
            </a:pPr>
            <a:r>
              <a:rPr lang="en-US" dirty="0" smtClean="0"/>
              <a:t>		</a:t>
            </a:r>
            <a:endParaRPr lang="en-US" sz="1800" dirty="0" smtClean="0">
              <a:solidFill>
                <a:srgbClr val="00FF00"/>
              </a:solidFill>
            </a:endParaRPr>
          </a:p>
          <a:p>
            <a:pPr marL="0" marR="0" indent="0" algn="just">
              <a:spcBef>
                <a:spcPts val="0"/>
              </a:spcBef>
              <a:spcAft>
                <a:spcPts val="0"/>
              </a:spcAft>
              <a:buNone/>
              <a:tabLst>
                <a:tab pos="228600" algn="l"/>
                <a:tab pos="485775" algn="l"/>
                <a:tab pos="4114800" algn="r"/>
              </a:tabLst>
            </a:pPr>
            <a:r>
              <a:rPr lang="en-US" sz="1800" dirty="0" smtClean="0">
                <a:solidFill>
                  <a:schemeClr val="accent2">
                    <a:lumMod val="75000"/>
                  </a:schemeClr>
                </a:solidFill>
                <a:latin typeface="Arial Black"/>
                <a:ea typeface="Calibri"/>
                <a:cs typeface="Segoe UI"/>
              </a:rPr>
              <a:t>1.3.2	Werner’s Theory in the Light of Modern Electronic Theory of Valence :</a:t>
            </a:r>
          </a:p>
          <a:p>
            <a:pPr marL="640080" lvl="2" algn="just">
              <a:spcBef>
                <a:spcPts val="0"/>
              </a:spcBef>
              <a:tabLst>
                <a:tab pos="228600" algn="l"/>
                <a:tab pos="485775" algn="l"/>
                <a:tab pos="4114800" algn="r"/>
              </a:tabLst>
            </a:pPr>
            <a:r>
              <a:rPr lang="en-US" sz="1700" dirty="0">
                <a:latin typeface="Segoe UI"/>
                <a:ea typeface="Calibri"/>
                <a:cs typeface="Segoe UI"/>
              </a:rPr>
              <a:t>According to Werner, the combining capacity of a metal is considered in the form of two spheres of attraction or two zones of attraction. </a:t>
            </a:r>
            <a:endParaRPr lang="en-US" sz="1700" dirty="0">
              <a:latin typeface="Segoe UI"/>
              <a:ea typeface="Calibri"/>
              <a:cs typeface="Times New Roman"/>
            </a:endParaRPr>
          </a:p>
          <a:p>
            <a:pPr marL="0" marR="0" indent="0" algn="just">
              <a:spcBef>
                <a:spcPts val="0"/>
              </a:spcBef>
              <a:spcAft>
                <a:spcPts val="0"/>
              </a:spcAft>
              <a:buNone/>
              <a:tabLst>
                <a:tab pos="228600" algn="l"/>
                <a:tab pos="485775" algn="l"/>
                <a:tab pos="4114800" algn="r"/>
              </a:tabLst>
            </a:pPr>
            <a:r>
              <a:rPr lang="en-US" sz="2200" dirty="0" smtClean="0">
                <a:solidFill>
                  <a:srgbClr val="FF0000"/>
                </a:solidFill>
                <a:latin typeface="Segoe UI"/>
                <a:ea typeface="Calibri"/>
                <a:cs typeface="Times New Roman"/>
              </a:rPr>
              <a:t>1.</a:t>
            </a:r>
            <a:r>
              <a:rPr lang="en-US" sz="2200" dirty="0" smtClean="0">
                <a:latin typeface="Segoe UI"/>
                <a:ea typeface="Calibri"/>
                <a:cs typeface="Segoe UI"/>
              </a:rPr>
              <a:t>The </a:t>
            </a:r>
            <a:r>
              <a:rPr lang="en-US" sz="2200" dirty="0">
                <a:latin typeface="Segoe UI"/>
                <a:ea typeface="Calibri"/>
                <a:cs typeface="Segoe UI"/>
              </a:rPr>
              <a:t>first or the inner zone surrounding the metal is called as </a:t>
            </a:r>
            <a:r>
              <a:rPr lang="en-US" sz="2200" i="1" dirty="0">
                <a:latin typeface="Segoe UI"/>
                <a:ea typeface="Calibri"/>
                <a:cs typeface="Segoe UI"/>
              </a:rPr>
              <a:t>co-ordination sphere</a:t>
            </a:r>
            <a:r>
              <a:rPr lang="en-US" sz="2200" dirty="0">
                <a:latin typeface="Segoe UI"/>
                <a:ea typeface="Calibri"/>
                <a:cs typeface="Segoe UI"/>
              </a:rPr>
              <a:t>. Neutral molecules or negatively charged ligands are linked by co-ordinate bonds to the central metal ion in this zone. As the linking is rigid and tight, this sphere functions as a </a:t>
            </a:r>
            <a:r>
              <a:rPr lang="en-US" sz="2200" dirty="0" err="1">
                <a:latin typeface="Segoe UI"/>
                <a:ea typeface="Calibri"/>
                <a:cs typeface="Segoe UI"/>
              </a:rPr>
              <a:t>nonionizable</a:t>
            </a:r>
            <a:r>
              <a:rPr lang="en-US" sz="2200" dirty="0">
                <a:latin typeface="Segoe UI"/>
                <a:ea typeface="Calibri"/>
                <a:cs typeface="Segoe UI"/>
              </a:rPr>
              <a:t> zone.</a:t>
            </a:r>
            <a:endParaRPr lang="en-US" sz="2200" dirty="0">
              <a:latin typeface="Segoe UI"/>
              <a:ea typeface="Calibri"/>
              <a:cs typeface="Times New Roman"/>
            </a:endParaRPr>
          </a:p>
          <a:p>
            <a:pPr marL="0" indent="0">
              <a:buNone/>
            </a:pPr>
            <a:r>
              <a:rPr lang="en-US" sz="2200" dirty="0" smtClean="0">
                <a:latin typeface="Segoe UI"/>
                <a:ea typeface="Calibri"/>
              </a:rPr>
              <a:t>	The </a:t>
            </a:r>
            <a:r>
              <a:rPr lang="en-US" sz="2200" dirty="0">
                <a:latin typeface="Segoe UI"/>
                <a:ea typeface="Calibri"/>
              </a:rPr>
              <a:t>secondary valence plays its role in this zone. In terms of electronic theory of valence, the secondary valence is identified as    co-ordination number of the metal ion. </a:t>
            </a:r>
            <a:endParaRPr lang="en-US" sz="2200" dirty="0">
              <a:solidFill>
                <a:schemeClr val="accent2">
                  <a:lumMod val="75000"/>
                </a:schemeClr>
              </a:solidFill>
              <a:latin typeface="Segoe UI"/>
              <a:ea typeface="Calibri"/>
              <a:cs typeface="Times New Roman"/>
            </a:endParaRPr>
          </a:p>
          <a:p>
            <a:pPr marL="0" indent="0">
              <a:buNone/>
            </a:pPr>
            <a:r>
              <a:rPr lang="en-US" sz="3500" dirty="0" smtClean="0">
                <a:solidFill>
                  <a:srgbClr val="C00000"/>
                </a:solidFill>
              </a:rPr>
              <a:t>2.</a:t>
            </a:r>
            <a:r>
              <a:rPr lang="en-US" sz="2200" dirty="0" smtClean="0"/>
              <a:t> The </a:t>
            </a:r>
            <a:r>
              <a:rPr lang="en-US" sz="2200" dirty="0"/>
              <a:t>second or the outer zone, surrounding the co-ordination zone is called as </a:t>
            </a:r>
            <a:r>
              <a:rPr lang="en-US" sz="2200" i="1" dirty="0"/>
              <a:t>ionization sphere</a:t>
            </a:r>
            <a:r>
              <a:rPr lang="en-US" sz="2200" dirty="0"/>
              <a:t>. In this zone, the metal ion satisfies its primary valence by linking with negatively charged ions which get ionized on dissolving the complex in water. Hence the primary valence is identified as the </a:t>
            </a:r>
            <a:r>
              <a:rPr lang="en-US" sz="2200" dirty="0" err="1"/>
              <a:t>ionizable</a:t>
            </a:r>
            <a:r>
              <a:rPr lang="en-US" sz="2200" dirty="0"/>
              <a:t> valence or </a:t>
            </a:r>
            <a:r>
              <a:rPr lang="en-US" sz="2200" dirty="0" err="1"/>
              <a:t>electrovalency</a:t>
            </a:r>
            <a:r>
              <a:rPr lang="en-US" sz="2200" dirty="0"/>
              <a:t> according to modern theory. </a:t>
            </a:r>
          </a:p>
          <a:p>
            <a:pPr marL="0" indent="0">
              <a:buNone/>
            </a:pPr>
            <a:r>
              <a:rPr lang="en-US" sz="2200" dirty="0" smtClean="0"/>
              <a:t>To </a:t>
            </a:r>
            <a:r>
              <a:rPr lang="en-US" sz="2200" dirty="0"/>
              <a:t>distinguish between the two spheres of attraction, Werner introduced the square brackets [   ], to enclose the co-ordination sphere of the complex compound. Schematically, the two spheres of </a:t>
            </a:r>
            <a:r>
              <a:rPr lang="en-US" sz="2000" dirty="0"/>
              <a:t>attraction for the metal ion forming the complex may be as shown in Fig. 1.2. </a:t>
            </a:r>
            <a:r>
              <a:rPr lang="en-US" sz="2000" dirty="0" smtClean="0"/>
              <a:t> </a:t>
            </a:r>
            <a:endParaRPr lang="en-US" sz="2200"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a:bodyPr>
          <a:lstStyle/>
          <a:p>
            <a:pPr marL="0" marR="0" indent="0" algn="ctr">
              <a:lnSpc>
                <a:spcPct val="115000"/>
              </a:lnSpc>
              <a:spcBef>
                <a:spcPts val="0"/>
              </a:spcBef>
              <a:spcAft>
                <a:spcPts val="0"/>
              </a:spcAft>
              <a:buNone/>
              <a:tabLst>
                <a:tab pos="228600" algn="l"/>
                <a:tab pos="485775" algn="l"/>
                <a:tab pos="4114800" algn="r"/>
              </a:tabLst>
            </a:pPr>
            <a:r>
              <a:rPr lang="en-US" sz="2400" b="1" dirty="0">
                <a:solidFill>
                  <a:schemeClr val="accent5">
                    <a:lumMod val="75000"/>
                  </a:schemeClr>
                </a:solidFill>
                <a:latin typeface="Segoe UI"/>
                <a:ea typeface="Calibri"/>
                <a:cs typeface="Times New Roman"/>
              </a:rPr>
              <a:t>Fig. 1.2: Two spheres of attraction of a metal</a:t>
            </a:r>
            <a:endParaRPr lang="en-US" sz="2400" dirty="0">
              <a:solidFill>
                <a:schemeClr val="accent5">
                  <a:lumMod val="75000"/>
                </a:schemeClr>
              </a:solidFill>
              <a:latin typeface="Segoe UI"/>
              <a:ea typeface="Calibri"/>
              <a:cs typeface="Times New Roman"/>
            </a:endParaRPr>
          </a:p>
          <a:p>
            <a:endParaRPr lang="en-US" sz="3300" b="1" dirty="0" smtClean="0">
              <a:solidFill>
                <a:srgbClr val="FF00FF"/>
              </a:solidFill>
              <a:latin typeface="+mj-lt"/>
            </a:endParaRPr>
          </a:p>
          <a:p>
            <a:endParaRPr lang="en-US" sz="3300" b="1" dirty="0" smtClean="0">
              <a:solidFill>
                <a:srgbClr val="FF00FF"/>
              </a:solidFill>
              <a:latin typeface="+mj-lt"/>
            </a:endParaRPr>
          </a:p>
          <a:p>
            <a:endParaRPr lang="en-US" sz="3300" b="1" dirty="0" smtClean="0">
              <a:solidFill>
                <a:srgbClr val="FF00FF"/>
              </a:solidFill>
              <a:latin typeface="+mj-lt"/>
            </a:endParaRPr>
          </a:p>
          <a:p>
            <a:pPr>
              <a:buNone/>
            </a:pPr>
            <a:r>
              <a:rPr lang="en-US" sz="3200" dirty="0" smtClean="0"/>
              <a:t> </a:t>
            </a:r>
            <a:endParaRPr 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7239000" cy="297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782" y="4077747"/>
            <a:ext cx="9123218" cy="369332"/>
          </a:xfrm>
          <a:prstGeom prst="rect">
            <a:avLst/>
          </a:prstGeom>
        </p:spPr>
        <p:txBody>
          <a:bodyPr wrap="square">
            <a:spAutoFit/>
          </a:bodyPr>
          <a:lstStyle/>
          <a:p>
            <a:r>
              <a:rPr lang="en-US" dirty="0">
                <a:solidFill>
                  <a:srgbClr val="00FF00"/>
                </a:solidFill>
                <a:latin typeface="Arial Black"/>
                <a:ea typeface="Calibri"/>
                <a:cs typeface="Segoe UI"/>
              </a:rPr>
              <a:t>1.3.3	Application of Werner’s Theory to Cobalt Ammine</a:t>
            </a:r>
            <a:endParaRPr lang="en-US" dirty="0">
              <a:solidFill>
                <a:srgbClr val="00FF00"/>
              </a:solidFill>
            </a:endParaRPr>
          </a:p>
        </p:txBody>
      </p:sp>
      <p:sp>
        <p:nvSpPr>
          <p:cNvPr id="5" name="Rectangle 4"/>
          <p:cNvSpPr/>
          <p:nvPr/>
        </p:nvSpPr>
        <p:spPr>
          <a:xfrm>
            <a:off x="304800" y="4648200"/>
            <a:ext cx="8229600" cy="923330"/>
          </a:xfrm>
          <a:prstGeom prst="rect">
            <a:avLst/>
          </a:prstGeom>
        </p:spPr>
        <p:txBody>
          <a:bodyPr wrap="square">
            <a:spAutoFit/>
          </a:bodyPr>
          <a:lstStyle/>
          <a:p>
            <a:r>
              <a:rPr lang="en-US" dirty="0"/>
              <a:t>1.3.3	Application of Werner’s Theory to Cobalt Ammine</a:t>
            </a:r>
          </a:p>
          <a:p>
            <a:r>
              <a:rPr lang="en-US" dirty="0"/>
              <a:t>	(The theory as applied to cobalt ammines viz. CoCl</a:t>
            </a:r>
            <a:r>
              <a:rPr lang="en-US" baseline="-25000" dirty="0"/>
              <a:t>3</a:t>
            </a:r>
            <a:r>
              <a:rPr lang="en-US" dirty="0"/>
              <a:t>.6H</a:t>
            </a:r>
            <a:r>
              <a:rPr lang="en-US" baseline="-25000" dirty="0"/>
              <a:t>2</a:t>
            </a:r>
            <a:r>
              <a:rPr lang="en-US" dirty="0"/>
              <a:t>O, CoCl</a:t>
            </a:r>
            <a:r>
              <a:rPr lang="en-US" baseline="-25000" dirty="0"/>
              <a:t>3</a:t>
            </a:r>
            <a:r>
              <a:rPr lang="en-US" dirty="0"/>
              <a:t>.5H</a:t>
            </a:r>
            <a:r>
              <a:rPr lang="en-US" baseline="-25000" dirty="0"/>
              <a:t>2</a:t>
            </a:r>
            <a:r>
              <a:rPr lang="en-US" dirty="0"/>
              <a:t>O, </a:t>
            </a:r>
            <a:r>
              <a:rPr lang="en-US" dirty="0" smtClean="0"/>
              <a:t>	CoCl</a:t>
            </a:r>
            <a:r>
              <a:rPr lang="en-US" baseline="-25000" dirty="0" smtClean="0"/>
              <a:t>3</a:t>
            </a:r>
            <a:r>
              <a:rPr lang="en-US" dirty="0" smtClean="0"/>
              <a:t>.4H</a:t>
            </a:r>
            <a:r>
              <a:rPr lang="en-US" baseline="-25000" dirty="0" smtClean="0"/>
              <a:t>2</a:t>
            </a:r>
            <a:r>
              <a:rPr lang="en-US" dirty="0" smtClean="0"/>
              <a:t>O</a:t>
            </a:r>
            <a:r>
              <a:rPr lang="en-US" dirty="0"/>
              <a:t>, CoCl</a:t>
            </a:r>
            <a:r>
              <a:rPr lang="en-US" baseline="-25000" dirty="0"/>
              <a:t>3</a:t>
            </a:r>
            <a:r>
              <a:rPr lang="en-US" dirty="0"/>
              <a:t>. 3H</a:t>
            </a:r>
            <a:r>
              <a:rPr lang="en-US" baseline="-25000" dirty="0"/>
              <a:t>2</a:t>
            </a:r>
            <a:r>
              <a:rPr lang="en-US" dirty="0"/>
              <a:t>O).</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en-US" dirty="0" smtClean="0"/>
              <a:t>		</a:t>
            </a:r>
          </a:p>
          <a:p>
            <a:pPr algn="just">
              <a:buNone/>
            </a:pPr>
            <a:endParaRPr lang="en-US" dirty="0" smtClean="0">
              <a:latin typeface="+mj-lt"/>
            </a:endParaRPr>
          </a:p>
          <a:p>
            <a:pPr algn="just">
              <a:buNone/>
            </a:pPr>
            <a:r>
              <a:rPr lang="en-US" dirty="0" smtClean="0">
                <a:latin typeface="+mj-lt"/>
              </a:rPr>
              <a:t>		</a:t>
            </a:r>
          </a:p>
          <a:p>
            <a:pPr algn="just">
              <a:buNone/>
            </a:pPr>
            <a:r>
              <a:rPr lang="en-US" dirty="0" smtClean="0">
                <a:latin typeface="+mj-lt"/>
              </a:rPr>
              <a:t>		</a:t>
            </a:r>
            <a:endParaRPr lang="en-US" dirty="0">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248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641282004"/>
              </p:ext>
            </p:extLst>
          </p:nvPr>
        </p:nvGraphicFramePr>
        <p:xfrm>
          <a:off x="228600" y="3200400"/>
          <a:ext cx="8763000" cy="381000"/>
        </p:xfrm>
        <a:graphic>
          <a:graphicData uri="http://schemas.openxmlformats.org/drawingml/2006/table">
            <a:tbl>
              <a:tblPr firstRow="1" firstCol="1" lastRow="1" lastCol="1" bandRow="1" bandCol="1"/>
              <a:tblGrid>
                <a:gridCol w="4520574"/>
                <a:gridCol w="4242426"/>
              </a:tblGrid>
              <a:tr h="381000">
                <a:tc>
                  <a:txBody>
                    <a:bodyPr/>
                    <a:lstStyle/>
                    <a:p>
                      <a:pPr marL="0" marR="0" algn="ctr">
                        <a:lnSpc>
                          <a:spcPct val="115000"/>
                        </a:lnSpc>
                        <a:spcBef>
                          <a:spcPts val="0"/>
                        </a:spcBef>
                        <a:spcAft>
                          <a:spcPts val="0"/>
                        </a:spcAft>
                        <a:tabLst>
                          <a:tab pos="228600" algn="l"/>
                          <a:tab pos="485775" algn="l"/>
                          <a:tab pos="4114800" algn="r"/>
                        </a:tabLst>
                      </a:pPr>
                      <a:r>
                        <a:rPr lang="en-US" sz="1400" b="1" dirty="0">
                          <a:effectLst/>
                          <a:latin typeface="Segoe UI"/>
                          <a:ea typeface="Calibri"/>
                          <a:cs typeface="Times New Roman"/>
                        </a:rPr>
                        <a:t>(A) CoCl</a:t>
                      </a:r>
                      <a:r>
                        <a:rPr lang="en-US" sz="1400" b="1" baseline="-25000" dirty="0">
                          <a:effectLst/>
                          <a:latin typeface="Segoe UI"/>
                          <a:ea typeface="Calibri"/>
                          <a:cs typeface="Times New Roman"/>
                        </a:rPr>
                        <a:t>3</a:t>
                      </a:r>
                      <a:r>
                        <a:rPr lang="en-US" sz="1400" b="1" dirty="0">
                          <a:effectLst/>
                          <a:latin typeface="Segoe UI"/>
                          <a:ea typeface="Calibri"/>
                          <a:cs typeface="Times New Roman"/>
                        </a:rPr>
                        <a:t>.6NH</a:t>
                      </a:r>
                      <a:r>
                        <a:rPr lang="en-US" sz="1400" b="1" baseline="-25000" dirty="0">
                          <a:effectLst/>
                          <a:latin typeface="Segoe UI"/>
                          <a:ea typeface="Calibri"/>
                          <a:cs typeface="Times New Roman"/>
                        </a:rPr>
                        <a:t>3</a:t>
                      </a:r>
                      <a:r>
                        <a:rPr lang="en-US" sz="1400" b="1" dirty="0">
                          <a:effectLst/>
                          <a:latin typeface="Segoe UI"/>
                          <a:ea typeface="Calibri"/>
                          <a:cs typeface="Times New Roman"/>
                        </a:rPr>
                        <a:t> or </a:t>
                      </a:r>
                      <a:r>
                        <a:rPr lang="en-US" sz="1400" b="1" dirty="0" smtClean="0">
                          <a:effectLst/>
                          <a:latin typeface="Segoe UI"/>
                          <a:ea typeface="Calibri"/>
                          <a:cs typeface="Times New Roman"/>
                        </a:rPr>
                        <a:t>[</a:t>
                      </a:r>
                      <a:r>
                        <a:rPr lang="en-US" sz="1400" b="1" dirty="0">
                          <a:effectLst/>
                          <a:latin typeface="Segoe UI"/>
                          <a:ea typeface="Calibri"/>
                          <a:cs typeface="Times New Roman"/>
                        </a:rPr>
                        <a:t>Co(NH</a:t>
                      </a:r>
                      <a:r>
                        <a:rPr lang="en-US" sz="1400" b="1" baseline="-25000" dirty="0">
                          <a:effectLst/>
                          <a:latin typeface="Segoe UI"/>
                          <a:ea typeface="Calibri"/>
                          <a:cs typeface="Times New Roman"/>
                        </a:rPr>
                        <a:t>3</a:t>
                      </a:r>
                      <a:r>
                        <a:rPr lang="en-US" sz="1400" b="1" dirty="0">
                          <a:effectLst/>
                          <a:latin typeface="Segoe UI"/>
                          <a:ea typeface="Calibri"/>
                          <a:cs typeface="Times New Roman"/>
                        </a:rPr>
                        <a:t>)</a:t>
                      </a:r>
                      <a:r>
                        <a:rPr lang="en-US" sz="1400" b="1" baseline="-25000" dirty="0">
                          <a:effectLst/>
                          <a:latin typeface="Segoe UI"/>
                          <a:ea typeface="Calibri"/>
                          <a:cs typeface="Times New Roman"/>
                        </a:rPr>
                        <a:t>6</a:t>
                      </a:r>
                      <a:r>
                        <a:rPr lang="en-US" sz="1400" b="1" dirty="0">
                          <a:effectLst/>
                          <a:latin typeface="Segoe UI"/>
                          <a:ea typeface="Calibri"/>
                          <a:cs typeface="Times New Roman"/>
                        </a:rPr>
                        <a:t>]Cl</a:t>
                      </a:r>
                      <a:r>
                        <a:rPr lang="en-US" sz="1400" b="1" baseline="-25000" dirty="0">
                          <a:effectLst/>
                          <a:latin typeface="Segoe UI"/>
                          <a:ea typeface="Calibri"/>
                          <a:cs typeface="Times New Roman"/>
                        </a:rPr>
                        <a:t>3</a:t>
                      </a:r>
                      <a:endParaRPr lang="en-US" sz="1400" dirty="0">
                        <a:effectLst/>
                        <a:latin typeface="Segoe U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tabLst>
                          <a:tab pos="228600" algn="l"/>
                          <a:tab pos="485775" algn="l"/>
                          <a:tab pos="4114800" algn="r"/>
                        </a:tabLst>
                      </a:pPr>
                      <a:r>
                        <a:rPr lang="en-US" sz="1400" b="1" dirty="0">
                          <a:effectLst/>
                          <a:latin typeface="Segoe UI"/>
                          <a:ea typeface="Calibri"/>
                          <a:cs typeface="Times New Roman"/>
                        </a:rPr>
                        <a:t>(B) CoCl</a:t>
                      </a:r>
                      <a:r>
                        <a:rPr lang="en-US" sz="1400" b="1" baseline="-25000" dirty="0">
                          <a:effectLst/>
                          <a:latin typeface="Segoe UI"/>
                          <a:ea typeface="Calibri"/>
                          <a:cs typeface="Times New Roman"/>
                        </a:rPr>
                        <a:t>3</a:t>
                      </a:r>
                      <a:r>
                        <a:rPr lang="en-US" sz="1400" b="1" dirty="0">
                          <a:effectLst/>
                          <a:latin typeface="Segoe UI"/>
                          <a:ea typeface="Calibri"/>
                          <a:cs typeface="Times New Roman"/>
                        </a:rPr>
                        <a:t>.5NH</a:t>
                      </a:r>
                      <a:r>
                        <a:rPr lang="en-US" sz="1400" b="1" baseline="-25000" dirty="0">
                          <a:effectLst/>
                          <a:latin typeface="Segoe UI"/>
                          <a:ea typeface="Calibri"/>
                          <a:cs typeface="Times New Roman"/>
                        </a:rPr>
                        <a:t>3</a:t>
                      </a:r>
                      <a:r>
                        <a:rPr lang="en-US" sz="1400" b="1" dirty="0">
                          <a:effectLst/>
                          <a:latin typeface="Segoe UI"/>
                          <a:ea typeface="Calibri"/>
                          <a:cs typeface="Times New Roman"/>
                        </a:rPr>
                        <a:t> or [Co(NH</a:t>
                      </a:r>
                      <a:r>
                        <a:rPr lang="en-US" sz="1400" b="1" baseline="-25000" dirty="0">
                          <a:effectLst/>
                          <a:latin typeface="Segoe UI"/>
                          <a:ea typeface="Calibri"/>
                          <a:cs typeface="Times New Roman"/>
                        </a:rPr>
                        <a:t>3</a:t>
                      </a:r>
                      <a:r>
                        <a:rPr lang="en-US" sz="1400" b="1" dirty="0">
                          <a:effectLst/>
                          <a:latin typeface="Segoe UI"/>
                          <a:ea typeface="Calibri"/>
                          <a:cs typeface="Times New Roman"/>
                        </a:rPr>
                        <a:t>)</a:t>
                      </a:r>
                      <a:r>
                        <a:rPr lang="en-US" sz="1400" b="1" baseline="-25000" dirty="0">
                          <a:effectLst/>
                          <a:latin typeface="Segoe UI"/>
                          <a:ea typeface="Calibri"/>
                          <a:cs typeface="Times New Roman"/>
                        </a:rPr>
                        <a:t>5</a:t>
                      </a:r>
                      <a:r>
                        <a:rPr lang="en-US" sz="1400" b="1" dirty="0">
                          <a:effectLst/>
                          <a:latin typeface="Segoe UI"/>
                          <a:ea typeface="Calibri"/>
                          <a:cs typeface="Times New Roman"/>
                        </a:rPr>
                        <a:t>Cl]Cl</a:t>
                      </a:r>
                      <a:r>
                        <a:rPr lang="en-US" sz="1400" b="1" baseline="-25000" dirty="0">
                          <a:effectLst/>
                          <a:latin typeface="Segoe UI"/>
                          <a:ea typeface="Calibri"/>
                          <a:cs typeface="Times New Roman"/>
                        </a:rPr>
                        <a:t>2</a:t>
                      </a:r>
                      <a:endParaRPr lang="en-US" sz="1400" dirty="0">
                        <a:effectLst/>
                        <a:latin typeface="Segoe UI"/>
                        <a:ea typeface="Calibri"/>
                        <a:cs typeface="Times New Roman"/>
                      </a:endParaRPr>
                    </a:p>
                  </a:txBody>
                  <a:tcPr marL="68580" marR="68580" marT="0" marB="0">
                    <a:lnL>
                      <a:noFill/>
                    </a:lnL>
                    <a:lnR>
                      <a:noFill/>
                    </a:lnR>
                    <a:lnT>
                      <a:noFill/>
                    </a:lnT>
                    <a:lnB>
                      <a:noFill/>
                    </a:lnB>
                  </a:tcPr>
                </a:tc>
              </a:tr>
            </a:tbl>
          </a:graphicData>
        </a:graphic>
      </p:graphicFrame>
      <p:pic>
        <p:nvPicPr>
          <p:cNvPr id="7171" name="Picture 3"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429000"/>
            <a:ext cx="6248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4282848034"/>
              </p:ext>
            </p:extLst>
          </p:nvPr>
        </p:nvGraphicFramePr>
        <p:xfrm>
          <a:off x="304800" y="5844598"/>
          <a:ext cx="8610600" cy="708602"/>
        </p:xfrm>
        <a:graphic>
          <a:graphicData uri="http://schemas.openxmlformats.org/drawingml/2006/table">
            <a:tbl>
              <a:tblPr firstRow="1" firstCol="1" lastRow="1" lastCol="1" bandRow="1" bandCol="1">
                <a:tableStyleId>{5C22544A-7EE6-4342-B048-85BDC9FD1C3A}</a:tableStyleId>
              </a:tblPr>
              <a:tblGrid>
                <a:gridCol w="4441955"/>
                <a:gridCol w="4168645"/>
              </a:tblGrid>
              <a:tr h="708602">
                <a:tc>
                  <a:txBody>
                    <a:bodyPr/>
                    <a:lstStyle/>
                    <a:p>
                      <a:pPr marL="0" marR="0" algn="ctr">
                        <a:lnSpc>
                          <a:spcPct val="115000"/>
                        </a:lnSpc>
                        <a:spcBef>
                          <a:spcPts val="0"/>
                        </a:spcBef>
                        <a:spcAft>
                          <a:spcPts val="0"/>
                        </a:spcAft>
                        <a:tabLst>
                          <a:tab pos="228600" algn="l"/>
                          <a:tab pos="485775" algn="l"/>
                          <a:tab pos="4114800" algn="r"/>
                        </a:tabLst>
                      </a:pPr>
                      <a:r>
                        <a:rPr lang="en-US" sz="1400" dirty="0">
                          <a:effectLst/>
                        </a:rPr>
                        <a:t>(c) CoCl.4NH</a:t>
                      </a:r>
                      <a:r>
                        <a:rPr lang="en-US" sz="1400" baseline="-25000" dirty="0">
                          <a:effectLst/>
                        </a:rPr>
                        <a:t>3</a:t>
                      </a:r>
                      <a:r>
                        <a:rPr lang="en-US" sz="1400" dirty="0">
                          <a:effectLst/>
                        </a:rPr>
                        <a:t> or </a:t>
                      </a:r>
                      <a:r>
                        <a:rPr lang="en-US" sz="1400" dirty="0" smtClean="0">
                          <a:effectLst/>
                        </a:rPr>
                        <a:t>[</a:t>
                      </a:r>
                      <a:r>
                        <a:rPr lang="en-US" sz="1400" dirty="0">
                          <a:effectLst/>
                        </a:rPr>
                        <a:t>Co(NH</a:t>
                      </a:r>
                      <a:r>
                        <a:rPr lang="en-US" sz="1400" baseline="-25000" dirty="0">
                          <a:effectLst/>
                        </a:rPr>
                        <a:t>3</a:t>
                      </a:r>
                      <a:r>
                        <a:rPr lang="en-US" sz="1400" dirty="0">
                          <a:effectLst/>
                        </a:rPr>
                        <a:t>)</a:t>
                      </a:r>
                      <a:r>
                        <a:rPr lang="en-US" sz="1400" baseline="-25000" dirty="0">
                          <a:effectLst/>
                        </a:rPr>
                        <a:t>4</a:t>
                      </a:r>
                      <a:r>
                        <a:rPr lang="en-US" sz="1400" dirty="0">
                          <a:effectLst/>
                        </a:rPr>
                        <a:t>Cl</a:t>
                      </a:r>
                      <a:r>
                        <a:rPr lang="en-US" sz="1400" baseline="-25000" dirty="0">
                          <a:effectLst/>
                        </a:rPr>
                        <a:t>2</a:t>
                      </a:r>
                      <a:r>
                        <a:rPr lang="en-US" sz="1400" dirty="0">
                          <a:effectLst/>
                        </a:rPr>
                        <a:t>]</a:t>
                      </a:r>
                      <a:r>
                        <a:rPr lang="en-US" sz="1400" dirty="0" err="1">
                          <a:effectLst/>
                        </a:rPr>
                        <a:t>Cl</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dirty="0">
                          <a:effectLst/>
                        </a:rPr>
                        <a:t>(D) CoCl</a:t>
                      </a:r>
                      <a:r>
                        <a:rPr lang="en-US" sz="1400" baseline="-25000" dirty="0">
                          <a:effectLst/>
                        </a:rPr>
                        <a:t>3</a:t>
                      </a:r>
                      <a:r>
                        <a:rPr lang="en-US" sz="1400" dirty="0">
                          <a:effectLst/>
                        </a:rPr>
                        <a:t>.3NH</a:t>
                      </a:r>
                      <a:r>
                        <a:rPr lang="en-US" sz="1400" baseline="-25000" dirty="0">
                          <a:effectLst/>
                        </a:rPr>
                        <a:t>3</a:t>
                      </a:r>
                      <a:r>
                        <a:rPr lang="en-US" sz="1400" dirty="0">
                          <a:effectLst/>
                        </a:rPr>
                        <a:t> or [Co(NH</a:t>
                      </a:r>
                      <a:r>
                        <a:rPr lang="en-US" sz="1400" baseline="-25000" dirty="0">
                          <a:effectLst/>
                        </a:rPr>
                        <a:t>3</a:t>
                      </a:r>
                      <a:r>
                        <a:rPr lang="en-US" sz="1400" dirty="0">
                          <a:effectLst/>
                        </a:rPr>
                        <a:t>)</a:t>
                      </a:r>
                      <a:r>
                        <a:rPr lang="en-US" sz="1400" baseline="-25000" dirty="0">
                          <a:effectLst/>
                        </a:rPr>
                        <a:t>4</a:t>
                      </a:r>
                      <a:r>
                        <a:rPr lang="en-US" sz="1400" dirty="0">
                          <a:effectLst/>
                        </a:rPr>
                        <a:t>Cl</a:t>
                      </a:r>
                      <a:r>
                        <a:rPr lang="en-US" sz="1400" baseline="-25000" dirty="0">
                          <a:effectLst/>
                        </a:rPr>
                        <a:t>3</a:t>
                      </a:r>
                      <a:r>
                        <a:rPr lang="en-US" sz="1400" dirty="0">
                          <a:effectLst/>
                        </a:rPr>
                        <a:t>]</a:t>
                      </a:r>
                      <a:endParaRPr lang="en-US" sz="1400" dirty="0">
                        <a:effectLst/>
                        <a:latin typeface="Segoe UI"/>
                        <a:ea typeface="Calibri"/>
                        <a:cs typeface="Times New Roman"/>
                      </a:endParaRPr>
                    </a:p>
                  </a:txBody>
                  <a:tcPr marL="68580" marR="68580" marT="0" marB="0"/>
                </a:tc>
              </a:tr>
            </a:tbl>
          </a:graphicData>
        </a:graphic>
      </p:graphicFrame>
      <p:sp>
        <p:nvSpPr>
          <p:cNvPr id="5" name="Rectangle 5"/>
          <p:cNvSpPr>
            <a:spLocks noChangeArrowheads="1"/>
          </p:cNvSpPr>
          <p:nvPr/>
        </p:nvSpPr>
        <p:spPr bwMode="auto">
          <a:xfrm>
            <a:off x="2511425" y="3946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72" name="Picture 4" desc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425" y="4403725"/>
            <a:ext cx="3305175" cy="4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8991600" cy="5632311"/>
          </a:xfrm>
          <a:prstGeom prst="rect">
            <a:avLst/>
          </a:prstGeom>
        </p:spPr>
        <p:txBody>
          <a:bodyPr wrap="square">
            <a:spAutoFit/>
          </a:bodyPr>
          <a:lstStyle/>
          <a:p>
            <a:r>
              <a:rPr lang="en-US" sz="2400" b="1" dirty="0">
                <a:solidFill>
                  <a:srgbClr val="C00000"/>
                </a:solidFill>
              </a:rPr>
              <a:t>Experimental Observations of Werner’s Theory:</a:t>
            </a:r>
            <a:endParaRPr lang="en-US" sz="2400" dirty="0">
              <a:solidFill>
                <a:srgbClr val="C00000"/>
              </a:solidFill>
            </a:endParaRPr>
          </a:p>
          <a:p>
            <a:r>
              <a:rPr lang="en-US" sz="2800" dirty="0" smtClean="0"/>
              <a:t>In </a:t>
            </a:r>
            <a:r>
              <a:rPr lang="en-US" sz="2800" dirty="0"/>
              <a:t>all these co-ordination compounds, according to Werner:</a:t>
            </a:r>
          </a:p>
          <a:p>
            <a:r>
              <a:rPr lang="en-US" sz="2800" dirty="0"/>
              <a:t>1. </a:t>
            </a:r>
            <a:r>
              <a:rPr lang="en-US" sz="2800" dirty="0" smtClean="0"/>
              <a:t>The </a:t>
            </a:r>
            <a:r>
              <a:rPr lang="en-US" sz="2800" dirty="0"/>
              <a:t>primary valence (or oxidation state) of cobalt is 3 while secondary valence (or co-ordination number) is 6.</a:t>
            </a:r>
          </a:p>
          <a:p>
            <a:r>
              <a:rPr lang="en-US" sz="2800" dirty="0"/>
              <a:t>2. </a:t>
            </a:r>
            <a:r>
              <a:rPr lang="en-US" sz="2800" dirty="0" smtClean="0"/>
              <a:t>When </a:t>
            </a:r>
            <a:r>
              <a:rPr lang="en-US" sz="2800" dirty="0"/>
              <a:t>cobalt ammines are treated with hydrochloric acid and heated at 100°C (373 K), ammonia is not </a:t>
            </a:r>
            <a:r>
              <a:rPr lang="en-US" sz="2800" dirty="0" err="1"/>
              <a:t>removed.Because</a:t>
            </a:r>
            <a:r>
              <a:rPr lang="en-US" sz="2800" dirty="0"/>
              <a:t> it is bounded by co-ordinate bond.  </a:t>
            </a:r>
          </a:p>
          <a:p>
            <a:r>
              <a:rPr lang="en-US" sz="2800" dirty="0"/>
              <a:t>3. </a:t>
            </a:r>
            <a:r>
              <a:rPr lang="en-US" sz="2800" dirty="0" smtClean="0"/>
              <a:t>All </a:t>
            </a:r>
            <a:r>
              <a:rPr lang="en-US" sz="2800" dirty="0"/>
              <a:t>these compounds are found to differ in their electrical conductivity. </a:t>
            </a:r>
          </a:p>
          <a:p>
            <a:r>
              <a:rPr lang="en-US" sz="2800" dirty="0"/>
              <a:t>4. </a:t>
            </a:r>
            <a:r>
              <a:rPr lang="en-US" sz="2800" dirty="0" smtClean="0"/>
              <a:t>All </a:t>
            </a:r>
            <a:r>
              <a:rPr lang="en-US" sz="2800" dirty="0"/>
              <a:t>these complexes differ in their reactivity towards silver nitrate. With these guidelines, let us study the individual ammines one by one. </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b="1" dirty="0"/>
              <a:t>(i) 	</a:t>
            </a:r>
            <a:r>
              <a:rPr lang="en-US" b="1" dirty="0">
                <a:solidFill>
                  <a:srgbClr val="FF0000"/>
                </a:solidFill>
              </a:rPr>
              <a:t>CoCl</a:t>
            </a:r>
            <a:r>
              <a:rPr lang="en-US" b="1" baseline="-25000" dirty="0">
                <a:solidFill>
                  <a:srgbClr val="FF0000"/>
                </a:solidFill>
              </a:rPr>
              <a:t>3</a:t>
            </a:r>
            <a:r>
              <a:rPr lang="en-US" b="1" dirty="0">
                <a:solidFill>
                  <a:srgbClr val="FF0000"/>
                </a:solidFill>
              </a:rPr>
              <a:t>.6NH</a:t>
            </a:r>
            <a:r>
              <a:rPr lang="en-US" b="1" baseline="-25000" dirty="0">
                <a:solidFill>
                  <a:srgbClr val="FF0000"/>
                </a:solidFill>
              </a:rPr>
              <a:t>3</a:t>
            </a:r>
            <a:r>
              <a:rPr lang="en-US" b="1" dirty="0">
                <a:solidFill>
                  <a:srgbClr val="FF0000"/>
                </a:solidFill>
              </a:rPr>
              <a:t> or [Co(NH</a:t>
            </a:r>
            <a:r>
              <a:rPr lang="en-US" b="1" baseline="-25000" dirty="0">
                <a:solidFill>
                  <a:srgbClr val="FF0000"/>
                </a:solidFill>
              </a:rPr>
              <a:t>3</a:t>
            </a:r>
            <a:r>
              <a:rPr lang="en-US" b="1" dirty="0">
                <a:solidFill>
                  <a:srgbClr val="FF0000"/>
                </a:solidFill>
              </a:rPr>
              <a:t>)</a:t>
            </a:r>
            <a:r>
              <a:rPr lang="en-US" b="1" baseline="-25000" dirty="0">
                <a:solidFill>
                  <a:srgbClr val="FF0000"/>
                </a:solidFill>
              </a:rPr>
              <a:t>6</a:t>
            </a:r>
            <a:r>
              <a:rPr lang="en-US" b="1" dirty="0">
                <a:solidFill>
                  <a:srgbClr val="FF0000"/>
                </a:solidFill>
              </a:rPr>
              <a:t>]Cl</a:t>
            </a:r>
            <a:r>
              <a:rPr lang="en-US" b="1" baseline="-25000" dirty="0">
                <a:solidFill>
                  <a:srgbClr val="FF0000"/>
                </a:solidFill>
              </a:rPr>
              <a:t>3</a:t>
            </a:r>
            <a:r>
              <a:rPr lang="en-US" b="1" dirty="0">
                <a:solidFill>
                  <a:srgbClr val="FF0000"/>
                </a:solidFill>
              </a:rPr>
              <a:t>:</a:t>
            </a:r>
            <a:endParaRPr lang="en-US" dirty="0">
              <a:solidFill>
                <a:srgbClr val="FF0000"/>
              </a:solidFill>
            </a:endParaRPr>
          </a:p>
          <a:p>
            <a:r>
              <a:rPr lang="en-US" dirty="0"/>
              <a:t>           </a:t>
            </a:r>
            <a:r>
              <a:rPr lang="en-US" sz="1400" dirty="0"/>
              <a:t>Thus CoCl</a:t>
            </a:r>
            <a:r>
              <a:rPr lang="en-US" sz="1400" baseline="-25000" dirty="0"/>
              <a:t>3</a:t>
            </a:r>
            <a:r>
              <a:rPr lang="en-US" sz="1400" dirty="0"/>
              <a:t>.6NH</a:t>
            </a:r>
            <a:r>
              <a:rPr lang="en-US" sz="1400" baseline="-25000" dirty="0"/>
              <a:t>3</a:t>
            </a:r>
            <a:r>
              <a:rPr lang="en-US" sz="1400" dirty="0"/>
              <a:t> may be pictured as shown in Fig. 3.3 (A). Here solid one represents primary valence of cobalt while hollow or broken line represents secondary valence.</a:t>
            </a:r>
          </a:p>
          <a:p>
            <a:r>
              <a:rPr lang="en-US" sz="1400" b="1" dirty="0">
                <a:solidFill>
                  <a:srgbClr val="00FF00"/>
                </a:solidFill>
              </a:rPr>
              <a:t>1. </a:t>
            </a:r>
            <a:r>
              <a:rPr lang="en-US" sz="1400" b="1" dirty="0" smtClean="0">
                <a:solidFill>
                  <a:srgbClr val="00FF00"/>
                </a:solidFill>
              </a:rPr>
              <a:t>On </a:t>
            </a:r>
            <a:r>
              <a:rPr lang="en-US" sz="1400" b="1" dirty="0">
                <a:solidFill>
                  <a:srgbClr val="00FF00"/>
                </a:solidFill>
              </a:rPr>
              <a:t>treatment with AgNO</a:t>
            </a:r>
            <a:r>
              <a:rPr lang="en-US" sz="1400" b="1" baseline="-25000" dirty="0">
                <a:solidFill>
                  <a:srgbClr val="00FF00"/>
                </a:solidFill>
              </a:rPr>
              <a:t>3</a:t>
            </a:r>
            <a:r>
              <a:rPr lang="en-US" sz="1400" b="1" dirty="0">
                <a:solidFill>
                  <a:srgbClr val="00FF00"/>
                </a:solidFill>
              </a:rPr>
              <a:t>:</a:t>
            </a:r>
            <a:r>
              <a:rPr lang="en-US" sz="1400" dirty="0">
                <a:solidFill>
                  <a:srgbClr val="00FF00"/>
                </a:solidFill>
              </a:rPr>
              <a:t> </a:t>
            </a:r>
          </a:p>
          <a:p>
            <a:r>
              <a:rPr lang="en-US" sz="1400" dirty="0"/>
              <a:t>	CoCl</a:t>
            </a:r>
            <a:r>
              <a:rPr lang="en-US" sz="1400" baseline="-25000" dirty="0"/>
              <a:t>3</a:t>
            </a:r>
            <a:r>
              <a:rPr lang="en-US" sz="1400" dirty="0"/>
              <a:t>.6NH</a:t>
            </a:r>
            <a:r>
              <a:rPr lang="en-US" sz="1400" baseline="-25000" dirty="0"/>
              <a:t>3</a:t>
            </a:r>
            <a:r>
              <a:rPr lang="en-US" sz="1400" dirty="0"/>
              <a:t> immediately gives precipitate on silver chloride corresponding to all the three chloride ions. Hence all the three chlorides must be in the ionization sphere and satisfy the primary valence of Co. </a:t>
            </a:r>
          </a:p>
          <a:p>
            <a:r>
              <a:rPr lang="en-US" sz="1400" dirty="0"/>
              <a:t>CoCl</a:t>
            </a:r>
            <a:r>
              <a:rPr lang="en-US" sz="1400" baseline="-25000" dirty="0"/>
              <a:t>3</a:t>
            </a:r>
            <a:r>
              <a:rPr lang="en-US" sz="1400" dirty="0"/>
              <a:t>.6NH</a:t>
            </a:r>
            <a:r>
              <a:rPr lang="en-US" sz="1400" baseline="-25000" dirty="0"/>
              <a:t>3</a:t>
            </a:r>
            <a:r>
              <a:rPr lang="en-US" sz="1400" dirty="0"/>
              <a:t> + Excess Ag</a:t>
            </a:r>
            <a:r>
              <a:rPr lang="en-US" sz="1400" baseline="30000" dirty="0"/>
              <a:t>+</a:t>
            </a:r>
            <a:r>
              <a:rPr lang="en-US" sz="1400" dirty="0"/>
              <a:t> </a:t>
            </a:r>
            <a:r>
              <a:rPr lang="en-US" sz="1400" dirty="0">
                <a:sym typeface="Symbol"/>
              </a:rPr>
              <a:t></a:t>
            </a:r>
            <a:r>
              <a:rPr lang="en-US" sz="1400" dirty="0"/>
              <a:t> 3AgCl </a:t>
            </a:r>
            <a:r>
              <a:rPr lang="en-US" sz="1400" dirty="0">
                <a:sym typeface="Symbol"/>
              </a:rPr>
              <a:t></a:t>
            </a:r>
            <a:endParaRPr lang="en-US" sz="1400" dirty="0"/>
          </a:p>
          <a:p>
            <a:r>
              <a:rPr lang="en-US" sz="1400" b="1" dirty="0">
                <a:solidFill>
                  <a:srgbClr val="00FF00"/>
                </a:solidFill>
              </a:rPr>
              <a:t>2.</a:t>
            </a:r>
            <a:r>
              <a:rPr lang="en-US" sz="1400" dirty="0">
                <a:solidFill>
                  <a:srgbClr val="00FF00"/>
                </a:solidFill>
              </a:rPr>
              <a:t> </a:t>
            </a:r>
            <a:r>
              <a:rPr lang="en-US" sz="1400" b="1" dirty="0" smtClean="0">
                <a:solidFill>
                  <a:srgbClr val="00FF00"/>
                </a:solidFill>
              </a:rPr>
              <a:t>On </a:t>
            </a:r>
            <a:r>
              <a:rPr lang="en-US" sz="1400" b="1" dirty="0">
                <a:solidFill>
                  <a:srgbClr val="00FF00"/>
                </a:solidFill>
              </a:rPr>
              <a:t>treatment with HCl:</a:t>
            </a:r>
            <a:r>
              <a:rPr lang="en-US" sz="1400" dirty="0">
                <a:solidFill>
                  <a:srgbClr val="00FF00"/>
                </a:solidFill>
              </a:rPr>
              <a:t> </a:t>
            </a:r>
          </a:p>
          <a:p>
            <a:r>
              <a:rPr lang="en-US" sz="1400" dirty="0"/>
              <a:t>	As ammonia is not removed, it must be strongly bound to cobalt. Hence all the six ammonias must be in the co-ordination sphere of the complex and they must be satisfying secondary valence of cobalt. </a:t>
            </a:r>
          </a:p>
          <a:p>
            <a:r>
              <a:rPr lang="en-US" sz="1400" b="1" dirty="0">
                <a:solidFill>
                  <a:srgbClr val="008000"/>
                </a:solidFill>
              </a:rPr>
              <a:t>3.</a:t>
            </a:r>
            <a:r>
              <a:rPr lang="en-US" sz="1400" dirty="0">
                <a:solidFill>
                  <a:srgbClr val="008000"/>
                </a:solidFill>
              </a:rPr>
              <a:t> </a:t>
            </a:r>
            <a:r>
              <a:rPr lang="en-US" sz="1400" b="1" dirty="0" err="1" smtClean="0">
                <a:solidFill>
                  <a:srgbClr val="008000"/>
                </a:solidFill>
              </a:rPr>
              <a:t>Cryoscopic</a:t>
            </a:r>
            <a:r>
              <a:rPr lang="en-US" sz="1400" b="1" dirty="0" smtClean="0">
                <a:solidFill>
                  <a:srgbClr val="008000"/>
                </a:solidFill>
              </a:rPr>
              <a:t> </a:t>
            </a:r>
            <a:r>
              <a:rPr lang="en-US" sz="1400" b="1" dirty="0">
                <a:solidFill>
                  <a:srgbClr val="008000"/>
                </a:solidFill>
              </a:rPr>
              <a:t>measurement</a:t>
            </a:r>
            <a:r>
              <a:rPr lang="en-US" sz="1400" dirty="0">
                <a:solidFill>
                  <a:srgbClr val="008000"/>
                </a:solidFill>
              </a:rPr>
              <a:t> </a:t>
            </a:r>
            <a:r>
              <a:rPr lang="en-US" sz="1400" b="1" dirty="0">
                <a:solidFill>
                  <a:srgbClr val="008000"/>
                </a:solidFill>
              </a:rPr>
              <a:t>and molar conductivity data:</a:t>
            </a:r>
            <a:r>
              <a:rPr lang="en-US" sz="1400" dirty="0">
                <a:solidFill>
                  <a:srgbClr val="008000"/>
                </a:solidFill>
              </a:rPr>
              <a:t> </a:t>
            </a:r>
          </a:p>
          <a:p>
            <a:r>
              <a:rPr lang="en-US" sz="1400" dirty="0"/>
              <a:t>	CoCl</a:t>
            </a:r>
            <a:r>
              <a:rPr lang="en-US" sz="1400" baseline="-25000" dirty="0"/>
              <a:t>3</a:t>
            </a:r>
            <a:r>
              <a:rPr lang="en-US" sz="1400" dirty="0"/>
              <a:t>.6NH</a:t>
            </a:r>
            <a:r>
              <a:rPr lang="en-US" sz="1400" baseline="-25000" dirty="0"/>
              <a:t>3</a:t>
            </a:r>
            <a:r>
              <a:rPr lang="en-US" sz="1400" dirty="0"/>
              <a:t> indicates the presence of </a:t>
            </a:r>
            <a:r>
              <a:rPr lang="en-US" sz="1400" i="1" dirty="0"/>
              <a:t>four particles</a:t>
            </a:r>
            <a:r>
              <a:rPr lang="en-US" sz="1400" dirty="0"/>
              <a:t>. Corresponds to </a:t>
            </a:r>
            <a:r>
              <a:rPr lang="en-US" sz="1400" i="1" dirty="0"/>
              <a:t>six charges</a:t>
            </a:r>
            <a:r>
              <a:rPr lang="en-US" sz="1400" dirty="0"/>
              <a:t> for the solution of CoCl</a:t>
            </a:r>
            <a:r>
              <a:rPr lang="en-US" sz="1400" baseline="-25000" dirty="0"/>
              <a:t>3</a:t>
            </a:r>
            <a:r>
              <a:rPr lang="en-US" sz="1400" dirty="0"/>
              <a:t>.6NH</a:t>
            </a:r>
            <a:r>
              <a:rPr lang="en-US" sz="1400" baseline="-25000" dirty="0"/>
              <a:t>3</a:t>
            </a:r>
            <a:r>
              <a:rPr lang="en-US" sz="1400" dirty="0"/>
              <a:t> in nitrobenzene. </a:t>
            </a:r>
          </a:p>
          <a:p>
            <a:r>
              <a:rPr lang="en-US" sz="1400" dirty="0"/>
              <a:t>	From these observations, formulation of CoCl</a:t>
            </a:r>
            <a:r>
              <a:rPr lang="en-US" sz="1400" baseline="-25000" dirty="0"/>
              <a:t>3</a:t>
            </a:r>
            <a:r>
              <a:rPr lang="en-US" sz="1400" dirty="0"/>
              <a:t>. 6NH</a:t>
            </a:r>
            <a:r>
              <a:rPr lang="en-US" sz="1400" baseline="-25000" dirty="0"/>
              <a:t>3</a:t>
            </a:r>
            <a:r>
              <a:rPr lang="en-US" sz="1400" dirty="0"/>
              <a:t> must be done as [Co(NH</a:t>
            </a:r>
            <a:r>
              <a:rPr lang="en-US" sz="1400" baseline="-25000" dirty="0"/>
              <a:t>3</a:t>
            </a:r>
            <a:r>
              <a:rPr lang="en-US" sz="1400" dirty="0"/>
              <a:t>)</a:t>
            </a:r>
            <a:r>
              <a:rPr lang="en-US" sz="1400" baseline="-25000" dirty="0"/>
              <a:t>6</a:t>
            </a:r>
            <a:r>
              <a:rPr lang="en-US" sz="1400" dirty="0"/>
              <a:t>]Cl</a:t>
            </a:r>
            <a:r>
              <a:rPr lang="en-US" sz="1400" baseline="-25000" dirty="0"/>
              <a:t>3</a:t>
            </a:r>
            <a:r>
              <a:rPr lang="en-US" sz="1400" dirty="0"/>
              <a:t>. The ionization would be then</a:t>
            </a:r>
          </a:p>
          <a:p>
            <a:r>
              <a:rPr lang="en-US" sz="1400" dirty="0" smtClean="0"/>
              <a:t>               [Co(NH</a:t>
            </a:r>
            <a:r>
              <a:rPr lang="en-US" sz="1400" baseline="-25000" dirty="0" smtClean="0"/>
              <a:t>3</a:t>
            </a:r>
            <a:r>
              <a:rPr lang="en-US" sz="1400" dirty="0" smtClean="0"/>
              <a:t>)</a:t>
            </a:r>
            <a:r>
              <a:rPr lang="en-US" sz="1400" baseline="-25000" dirty="0" smtClean="0"/>
              <a:t>6</a:t>
            </a:r>
            <a:r>
              <a:rPr lang="en-US" sz="1400" dirty="0" smtClean="0"/>
              <a:t>]Cl</a:t>
            </a:r>
            <a:r>
              <a:rPr lang="en-US" sz="1400" baseline="-25000" dirty="0" smtClean="0"/>
              <a:t>3</a:t>
            </a:r>
            <a:r>
              <a:rPr lang="en-US" sz="1400" dirty="0" smtClean="0"/>
              <a:t>                            [Co(NH</a:t>
            </a:r>
            <a:r>
              <a:rPr lang="en-US" sz="1400" baseline="-25000" dirty="0" smtClean="0"/>
              <a:t>3</a:t>
            </a:r>
            <a:r>
              <a:rPr lang="en-US" sz="1400" dirty="0" smtClean="0"/>
              <a:t>)</a:t>
            </a:r>
            <a:r>
              <a:rPr lang="en-US" sz="1400" baseline="-25000" dirty="0" smtClean="0"/>
              <a:t>6</a:t>
            </a:r>
            <a:r>
              <a:rPr lang="en-US" sz="1400" dirty="0" smtClean="0"/>
              <a:t>]</a:t>
            </a:r>
            <a:r>
              <a:rPr lang="en-US" sz="1400" baseline="30000" dirty="0" smtClean="0"/>
              <a:t>3+</a:t>
            </a:r>
            <a:r>
              <a:rPr lang="en-US" sz="1400" dirty="0" smtClean="0"/>
              <a:t> + 3Cl−</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72000"/>
            <a:ext cx="541019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 descr="arr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973" y="3962400"/>
            <a:ext cx="838200" cy="36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683302"/>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248400"/>
          </a:xfrm>
        </p:spPr>
        <p:txBody>
          <a:bodyPr/>
          <a:lstStyle/>
          <a:p>
            <a:r>
              <a:rPr lang="en-US" sz="2000" b="1" dirty="0">
                <a:solidFill>
                  <a:srgbClr val="FF0000"/>
                </a:solidFill>
              </a:rPr>
              <a:t>(ii) 	CoCl</a:t>
            </a:r>
            <a:r>
              <a:rPr lang="en-US" sz="2000" b="1" baseline="-25000" dirty="0">
                <a:solidFill>
                  <a:srgbClr val="FF0000"/>
                </a:solidFill>
              </a:rPr>
              <a:t>3</a:t>
            </a:r>
            <a:r>
              <a:rPr lang="en-US" sz="2000" b="1" dirty="0">
                <a:solidFill>
                  <a:srgbClr val="FF0000"/>
                </a:solidFill>
              </a:rPr>
              <a:t>.5NH</a:t>
            </a:r>
            <a:r>
              <a:rPr lang="en-US" sz="2000" b="1" baseline="-25000" dirty="0">
                <a:solidFill>
                  <a:srgbClr val="FF0000"/>
                </a:solidFill>
              </a:rPr>
              <a:t>3</a:t>
            </a:r>
            <a:r>
              <a:rPr lang="en-US" sz="2000" b="1" dirty="0">
                <a:solidFill>
                  <a:srgbClr val="FF0000"/>
                </a:solidFill>
              </a:rPr>
              <a:t> or [Co(NH</a:t>
            </a:r>
            <a:r>
              <a:rPr lang="en-US" sz="2000" b="1" baseline="-25000" dirty="0">
                <a:solidFill>
                  <a:srgbClr val="FF0000"/>
                </a:solidFill>
              </a:rPr>
              <a:t>3</a:t>
            </a:r>
            <a:r>
              <a:rPr lang="en-US" sz="2000" b="1" dirty="0">
                <a:solidFill>
                  <a:srgbClr val="FF0000"/>
                </a:solidFill>
              </a:rPr>
              <a:t>)</a:t>
            </a:r>
            <a:r>
              <a:rPr lang="en-US" sz="2000" b="1" baseline="-25000" dirty="0">
                <a:solidFill>
                  <a:srgbClr val="FF0000"/>
                </a:solidFill>
              </a:rPr>
              <a:t>5</a:t>
            </a:r>
            <a:r>
              <a:rPr lang="en-US" sz="2000" b="1" dirty="0">
                <a:solidFill>
                  <a:srgbClr val="FF0000"/>
                </a:solidFill>
              </a:rPr>
              <a:t>Cl]Cl</a:t>
            </a:r>
            <a:r>
              <a:rPr lang="en-US" sz="2000" b="1" baseline="-25000" dirty="0">
                <a:solidFill>
                  <a:srgbClr val="FF0000"/>
                </a:solidFill>
              </a:rPr>
              <a:t>2</a:t>
            </a:r>
            <a:r>
              <a:rPr lang="en-US" sz="2000" b="1" dirty="0">
                <a:solidFill>
                  <a:srgbClr val="FF0000"/>
                </a:solidFill>
              </a:rPr>
              <a:t>:</a:t>
            </a:r>
            <a:endParaRPr lang="en-US" sz="2000" dirty="0">
              <a:solidFill>
                <a:srgbClr val="FF0000"/>
              </a:solidFill>
            </a:endParaRPr>
          </a:p>
          <a:p>
            <a:r>
              <a:rPr lang="en-US" dirty="0"/>
              <a:t>	</a:t>
            </a:r>
            <a:r>
              <a:rPr lang="en-US" sz="1800" dirty="0"/>
              <a:t>From the above discussion one may predict that CoCl</a:t>
            </a:r>
            <a:r>
              <a:rPr lang="en-US" sz="1800" baseline="-25000" dirty="0"/>
              <a:t>3</a:t>
            </a:r>
            <a:r>
              <a:rPr lang="en-US" sz="1800" dirty="0"/>
              <a:t>.5NH</a:t>
            </a:r>
            <a:r>
              <a:rPr lang="en-US" sz="1800" baseline="-25000" dirty="0"/>
              <a:t>3</a:t>
            </a:r>
            <a:r>
              <a:rPr lang="en-US" sz="1800" dirty="0"/>
              <a:t> should be formulated as [Co(NH</a:t>
            </a:r>
            <a:r>
              <a:rPr lang="en-US" sz="1800" baseline="-25000" dirty="0"/>
              <a:t>3</a:t>
            </a:r>
            <a:r>
              <a:rPr lang="en-US" sz="1800" dirty="0"/>
              <a:t>)</a:t>
            </a:r>
            <a:r>
              <a:rPr lang="en-US" sz="1800" baseline="-25000" dirty="0"/>
              <a:t>5</a:t>
            </a:r>
            <a:r>
              <a:rPr lang="en-US" sz="1800" dirty="0"/>
              <a:t>Cl]Cl</a:t>
            </a:r>
            <a:r>
              <a:rPr lang="en-US" sz="1800" baseline="-25000" dirty="0"/>
              <a:t>2</a:t>
            </a:r>
            <a:r>
              <a:rPr lang="en-US" sz="1800" dirty="0"/>
              <a:t> and represented structurally as in Fig. 1.3 (B), in accordance with Werner’s theory. </a:t>
            </a:r>
          </a:p>
          <a:p>
            <a:r>
              <a:rPr lang="en-US" sz="1800" dirty="0"/>
              <a:t> 	The observed properties which support the above formulation are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1752600"/>
            <a:ext cx="4114801" cy="162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0" y="3455396"/>
            <a:ext cx="9067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85775" algn="l"/>
                <a:tab pos="4114800" algn="r"/>
              </a:tabLst>
            </a:pPr>
            <a:r>
              <a:rPr kumimoji="0" lang="en-US" sz="1600" b="1" i="0" u="none" strike="noStrike" cap="none" normalizeH="0" baseline="0" dirty="0" smtClean="0">
                <a:ln>
                  <a:noFill/>
                </a:ln>
                <a:solidFill>
                  <a:schemeClr val="accent1"/>
                </a:solidFill>
                <a:effectLst/>
                <a:latin typeface="Segoe UI" pitchFamily="34" charset="0"/>
                <a:ea typeface="Calibri" pitchFamily="34" charset="0"/>
                <a:cs typeface="Segoe UI" pitchFamily="34" charset="0"/>
              </a:rPr>
              <a:t>1.</a:t>
            </a:r>
            <a:r>
              <a:rPr kumimoji="0" lang="en-US" sz="1600" b="0" i="0" u="none" strike="noStrike" cap="none" normalizeH="0" baseline="0" dirty="0" smtClean="0">
                <a:ln>
                  <a:noFill/>
                </a:ln>
                <a:solidFill>
                  <a:schemeClr val="accent1"/>
                </a:solidFill>
                <a:effectLst/>
                <a:latin typeface="Segoe UI" pitchFamily="34" charset="0"/>
                <a:ea typeface="Calibri" pitchFamily="34" charset="0"/>
                <a:cs typeface="Segoe UI" pitchFamily="34" charset="0"/>
              </a:rPr>
              <a:t> 	</a:t>
            </a:r>
            <a:r>
              <a:rPr kumimoji="0" lang="en-US" sz="1600" b="1" i="0" u="none" strike="noStrike" cap="none" normalizeH="0" baseline="0" dirty="0" smtClean="0">
                <a:ln>
                  <a:noFill/>
                </a:ln>
                <a:solidFill>
                  <a:schemeClr val="accent1"/>
                </a:solidFill>
                <a:effectLst/>
                <a:latin typeface="Segoe UI" pitchFamily="34" charset="0"/>
                <a:ea typeface="Calibri" pitchFamily="34" charset="0"/>
                <a:cs typeface="Segoe UI" pitchFamily="34" charset="0"/>
              </a:rPr>
              <a:t>On treatment with AgNO</a:t>
            </a:r>
            <a:r>
              <a:rPr kumimoji="0" lang="en-US" sz="1600" b="1" i="0" u="none" strike="noStrike" cap="none" normalizeH="0" baseline="-30000" dirty="0" smtClean="0">
                <a:ln>
                  <a:noFill/>
                </a:ln>
                <a:solidFill>
                  <a:schemeClr val="accent1"/>
                </a:solidFill>
                <a:effectLst/>
                <a:latin typeface="Segoe UI" pitchFamily="34" charset="0"/>
                <a:ea typeface="Calibri" pitchFamily="34" charset="0"/>
                <a:cs typeface="Segoe UI" pitchFamily="34" charset="0"/>
              </a:rPr>
              <a:t>3</a:t>
            </a:r>
            <a:r>
              <a:rPr kumimoji="0" lang="en-US" sz="1600" b="1" i="0" u="none" strike="noStrike" cap="none" normalizeH="0" baseline="0" dirty="0" smtClean="0">
                <a:ln>
                  <a:noFill/>
                </a:ln>
                <a:solidFill>
                  <a:schemeClr val="accent1"/>
                </a:solidFill>
                <a:effectLst/>
                <a:latin typeface="Segoe UI" pitchFamily="34" charset="0"/>
                <a:ea typeface="Calibri" pitchFamily="34" charset="0"/>
                <a:cs typeface="Segoe UI" pitchFamily="34" charset="0"/>
              </a:rPr>
              <a:t>:</a:t>
            </a:r>
            <a:endParaRPr kumimoji="0" lang="en-US" sz="1600" b="0" i="0" u="none" strike="noStrike" cap="none" normalizeH="0" baseline="0" dirty="0" smtClean="0">
              <a:ln>
                <a:noFill/>
              </a:ln>
              <a:solidFill>
                <a:schemeClr val="accent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85775" algn="l"/>
                <a:tab pos="4114800" algn="r"/>
              </a:tabLst>
            </a:pPr>
            <a:r>
              <a:rPr kumimoji="0" lang="en-US" sz="1600" b="1"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It gives precipitate of </a:t>
            </a:r>
            <a:r>
              <a:rPr kumimoji="0" lang="en-US" sz="1600" b="0" i="0" u="none" strike="noStrike" cap="none" normalizeH="0" baseline="0" dirty="0" err="1" smtClean="0">
                <a:ln>
                  <a:noFill/>
                </a:ln>
                <a:solidFill>
                  <a:schemeClr val="tx1"/>
                </a:solidFill>
                <a:effectLst/>
                <a:latin typeface="Segoe UI" pitchFamily="34" charset="0"/>
                <a:ea typeface="Calibri" pitchFamily="34" charset="0"/>
                <a:cs typeface="Segoe UI" pitchFamily="34" charset="0"/>
              </a:rPr>
              <a:t>AgCl</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corresponding to two chlorides which must be in the ionization sphere.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85775" algn="l"/>
                <a:tab pos="4114800" algn="r"/>
              </a:tabLst>
            </a:pP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CoCl</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3</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.5NH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3</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 Excess Ag</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sym typeface="Symbol" pitchFamily="18" charset="2"/>
              </a:rPr>
              <a:t></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2 </a:t>
            </a:r>
            <a:r>
              <a:rPr kumimoji="0" lang="en-US" sz="1600" b="0" i="0" u="none" strike="noStrike" cap="none" normalizeH="0" baseline="0" dirty="0" err="1" smtClean="0">
                <a:ln>
                  <a:noFill/>
                </a:ln>
                <a:solidFill>
                  <a:schemeClr val="tx1"/>
                </a:solidFill>
                <a:effectLst/>
                <a:latin typeface="Segoe UI" pitchFamily="34" charset="0"/>
                <a:ea typeface="Calibri" pitchFamily="34" charset="0"/>
                <a:cs typeface="Segoe UI" pitchFamily="34" charset="0"/>
              </a:rPr>
              <a:t>AgCl</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sym typeface="Symbol" pitchFamily="18" charset="2"/>
              </a:rPr>
              <a:t></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85775" algn="l"/>
                <a:tab pos="4114800" algn="r"/>
              </a:tabLst>
            </a:pPr>
            <a:r>
              <a:rPr kumimoji="0" lang="en-US" sz="1600" b="1" i="0" u="none" strike="noStrike" cap="none" normalizeH="0" baseline="0" dirty="0" smtClean="0">
                <a:ln>
                  <a:noFill/>
                </a:ln>
                <a:solidFill>
                  <a:schemeClr val="accent1"/>
                </a:solidFill>
                <a:effectLst/>
                <a:latin typeface="Segoe UI" pitchFamily="34" charset="0"/>
                <a:ea typeface="Calibri" pitchFamily="34" charset="0"/>
                <a:cs typeface="Segoe UI" pitchFamily="34" charset="0"/>
                <a:sym typeface="Symbol" pitchFamily="18" charset="2"/>
              </a:rPr>
              <a:t>2. 	On treatment with HCl:</a:t>
            </a:r>
            <a:endParaRPr kumimoji="0" lang="en-US" sz="1600" b="0" i="0" u="none" strike="noStrike" cap="none" normalizeH="0" baseline="0" dirty="0" smtClean="0">
              <a:ln>
                <a:noFill/>
              </a:ln>
              <a:solidFill>
                <a:schemeClr val="accent1"/>
              </a:solidFill>
              <a:effectLst/>
              <a:latin typeface="Arial"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85775" algn="l"/>
                <a:tab pos="4114800" algn="r"/>
              </a:tabLst>
            </a:pPr>
            <a:r>
              <a:rPr kumimoji="0" lang="en-US" sz="1600" b="1" i="0" u="none" strike="noStrike" cap="none" normalizeH="0" baseline="0" dirty="0" smtClean="0">
                <a:ln>
                  <a:noFill/>
                </a:ln>
                <a:solidFill>
                  <a:schemeClr val="tx1"/>
                </a:solidFill>
                <a:effectLst/>
                <a:latin typeface="Segoe UI" pitchFamily="34" charset="0"/>
                <a:ea typeface="Calibri" pitchFamily="34" charset="0"/>
                <a:cs typeface="Segoe UI" pitchFamily="34" charset="0"/>
                <a:sym typeface="Symbol" pitchFamily="18" charset="2"/>
              </a:rPr>
              <a:t>	</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sym typeface="Symbol" pitchFamily="18" charset="2"/>
              </a:rPr>
              <a:t>All the ammonias are strongly bound and are not removed on treatment with HCl. They must be linked to cobalt with strong bonds and must be in co-ordination spheres. </a:t>
            </a:r>
            <a:endParaRPr lang="en-US" sz="1600" dirty="0" smtClean="0">
              <a:latin typeface="Arial"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85775" algn="l"/>
                <a:tab pos="4114800" algn="r"/>
              </a:tabLst>
            </a:pPr>
            <a:r>
              <a:rPr kumimoji="0" lang="en-US" sz="1600" b="1" i="0" u="none" strike="noStrike" cap="none" normalizeH="0" baseline="0" dirty="0" smtClean="0">
                <a:ln>
                  <a:noFill/>
                </a:ln>
                <a:solidFill>
                  <a:schemeClr val="tx1"/>
                </a:solidFill>
                <a:effectLst/>
                <a:latin typeface="Segoe UI" pitchFamily="34" charset="0"/>
                <a:ea typeface="Calibri" pitchFamily="34" charset="0"/>
                <a:cs typeface="Segoe UI" pitchFamily="34" charset="0"/>
                <a:sym typeface="Symbol" pitchFamily="18" charset="2"/>
              </a:rPr>
              <a:t>3</a:t>
            </a:r>
            <a:r>
              <a:rPr kumimoji="0" lang="en-US" sz="1600" b="1" i="0" u="none" strike="noStrike" cap="none" normalizeH="0" baseline="0" dirty="0" smtClean="0">
                <a:ln>
                  <a:noFill/>
                </a:ln>
                <a:solidFill>
                  <a:schemeClr val="accent1"/>
                </a:solidFill>
                <a:effectLst/>
                <a:latin typeface="Segoe UI" pitchFamily="34" charset="0"/>
                <a:ea typeface="Calibri" pitchFamily="34" charset="0"/>
                <a:cs typeface="Segoe UI" pitchFamily="34" charset="0"/>
                <a:sym typeface="Symbol" pitchFamily="18" charset="2"/>
              </a:rPr>
              <a:t>.</a:t>
            </a:r>
            <a:r>
              <a:rPr kumimoji="0" lang="en-US" sz="1600" b="0" i="0" u="none" strike="noStrike" cap="none" normalizeH="0" baseline="0" dirty="0" smtClean="0">
                <a:ln>
                  <a:noFill/>
                </a:ln>
                <a:solidFill>
                  <a:schemeClr val="accent1"/>
                </a:solidFill>
                <a:effectLst/>
                <a:latin typeface="Segoe UI" pitchFamily="34" charset="0"/>
                <a:ea typeface="Calibri" pitchFamily="34" charset="0"/>
                <a:cs typeface="Segoe UI" pitchFamily="34" charset="0"/>
                <a:sym typeface="Symbol" pitchFamily="18" charset="2"/>
              </a:rPr>
              <a:t> 	</a:t>
            </a:r>
            <a:r>
              <a:rPr kumimoji="0" lang="en-US" sz="1600" b="1" i="0" u="none" strike="noStrike" cap="none" normalizeH="0" baseline="0" dirty="0" err="1" smtClean="0">
                <a:ln>
                  <a:noFill/>
                </a:ln>
                <a:solidFill>
                  <a:schemeClr val="accent1"/>
                </a:solidFill>
                <a:effectLst/>
                <a:latin typeface="Segoe UI" pitchFamily="34" charset="0"/>
                <a:ea typeface="Calibri" pitchFamily="34" charset="0"/>
                <a:cs typeface="Segoe UI" pitchFamily="34" charset="0"/>
                <a:sym typeface="Symbol" pitchFamily="18" charset="2"/>
              </a:rPr>
              <a:t>Cryoscopic</a:t>
            </a:r>
            <a:r>
              <a:rPr kumimoji="0" lang="en-US" sz="1600" b="1" i="0" u="none" strike="noStrike" cap="none" normalizeH="0" baseline="0" dirty="0" smtClean="0">
                <a:ln>
                  <a:noFill/>
                </a:ln>
                <a:solidFill>
                  <a:schemeClr val="accent1"/>
                </a:solidFill>
                <a:effectLst/>
                <a:latin typeface="Segoe UI" pitchFamily="34" charset="0"/>
                <a:ea typeface="Calibri" pitchFamily="34" charset="0"/>
                <a:cs typeface="Segoe UI" pitchFamily="34" charset="0"/>
                <a:sym typeface="Symbol" pitchFamily="18" charset="2"/>
              </a:rPr>
              <a:t> measurements and molar conductivity data:</a:t>
            </a:r>
            <a:endParaRPr kumimoji="0" lang="en-US" sz="1600" b="0" i="0" u="none" strike="noStrike" cap="none" normalizeH="0" baseline="0" dirty="0" smtClean="0">
              <a:ln>
                <a:noFill/>
              </a:ln>
              <a:solidFill>
                <a:schemeClr val="accent1"/>
              </a:solidFill>
              <a:effectLst/>
              <a:latin typeface="Arial"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85775" algn="l"/>
                <a:tab pos="4114800" algn="r"/>
              </a:tabLst>
            </a:pP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sym typeface="Symbol" pitchFamily="18" charset="2"/>
              </a:rPr>
              <a:t>	There must be three ions i.e. </a:t>
            </a:r>
            <a:r>
              <a:rPr kumimoji="0" lang="en-US" sz="1600" b="0" i="1" u="none" strike="noStrike" cap="none" normalizeH="0" baseline="0" dirty="0" smtClean="0">
                <a:ln>
                  <a:noFill/>
                </a:ln>
                <a:solidFill>
                  <a:schemeClr val="tx1"/>
                </a:solidFill>
                <a:effectLst/>
                <a:latin typeface="Segoe UI" pitchFamily="34" charset="0"/>
                <a:ea typeface="Calibri" pitchFamily="34" charset="0"/>
                <a:cs typeface="Segoe UI" pitchFamily="34" charset="0"/>
                <a:sym typeface="Symbol" pitchFamily="18" charset="2"/>
              </a:rPr>
              <a:t>three particles and four charges </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sym typeface="Symbol" pitchFamily="18" charset="2"/>
              </a:rPr>
              <a:t>for CoCl</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sym typeface="Symbol" pitchFamily="18" charset="2"/>
              </a:rPr>
              <a:t>3</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sym typeface="Symbol" pitchFamily="18" charset="2"/>
              </a:rPr>
              <a:t>.5NH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sym typeface="Symbol" pitchFamily="18" charset="2"/>
              </a:rPr>
              <a:t>3</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sym typeface="Symbol" pitchFamily="18" charset="2"/>
              </a:rPr>
              <a:t>. It is evident from its ionization. </a:t>
            </a:r>
            <a:endParaRPr kumimoji="0" lang="en-US" sz="16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algn="ctr" eaLnBrk="0" fontAlgn="base" hangingPunct="0">
              <a:spcBef>
                <a:spcPct val="0"/>
              </a:spcBef>
              <a:spcAft>
                <a:spcPct val="0"/>
              </a:spcAft>
              <a:tabLst>
                <a:tab pos="228600" algn="l"/>
                <a:tab pos="485775" algn="l"/>
                <a:tab pos="4114800" algn="r"/>
              </a:tabLst>
            </a:pPr>
            <a:r>
              <a:rPr lang="en-US" sz="1600" dirty="0" smtClean="0"/>
              <a:t>[Co(NH</a:t>
            </a:r>
            <a:r>
              <a:rPr lang="en-US" sz="1600" baseline="-25000" dirty="0" smtClean="0"/>
              <a:t>3</a:t>
            </a:r>
            <a:r>
              <a:rPr lang="en-US" sz="1600" dirty="0" smtClean="0"/>
              <a:t>)</a:t>
            </a:r>
            <a:r>
              <a:rPr lang="en-US" sz="1600" baseline="-25000" dirty="0" smtClean="0"/>
              <a:t>5</a:t>
            </a:r>
            <a:r>
              <a:rPr lang="en-US" sz="1600" dirty="0" smtClean="0"/>
              <a:t>Cl]Cl</a:t>
            </a:r>
            <a:r>
              <a:rPr lang="en-US" sz="1600" baseline="-25000" dirty="0" smtClean="0"/>
              <a:t>2</a:t>
            </a:r>
            <a:r>
              <a:rPr lang="en-US" sz="1600" dirty="0" smtClean="0"/>
              <a:t>                           [</a:t>
            </a:r>
            <a:r>
              <a:rPr lang="en-US" sz="1600" dirty="0"/>
              <a:t>Co(NH</a:t>
            </a:r>
            <a:r>
              <a:rPr lang="en-US" sz="1600" baseline="-25000" dirty="0"/>
              <a:t>3</a:t>
            </a:r>
            <a:r>
              <a:rPr lang="en-US" sz="1600" dirty="0"/>
              <a:t>)</a:t>
            </a:r>
            <a:r>
              <a:rPr lang="en-US" sz="1600" baseline="-25000" dirty="0"/>
              <a:t>5</a:t>
            </a:r>
            <a:r>
              <a:rPr lang="en-US" sz="1600" dirty="0"/>
              <a:t>Cl]</a:t>
            </a:r>
            <a:r>
              <a:rPr lang="en-US" sz="1600" baseline="30000" dirty="0"/>
              <a:t>2+</a:t>
            </a:r>
            <a:r>
              <a:rPr lang="en-US" sz="1600" dirty="0"/>
              <a:t> + 2Cl−</a:t>
            </a:r>
          </a:p>
          <a:p>
            <a:pPr marL="0" marR="0" lvl="0" indent="0" algn="ctr" defTabSz="914400" rtl="0" eaLnBrk="0" fontAlgn="base" latinLnBrk="0" hangingPunct="0">
              <a:lnSpc>
                <a:spcPct val="100000"/>
              </a:lnSpc>
              <a:spcBef>
                <a:spcPct val="0"/>
              </a:spcBef>
              <a:spcAft>
                <a:spcPct val="0"/>
              </a:spcAft>
              <a:buClrTx/>
              <a:buSzTx/>
              <a:buFontTx/>
              <a:buNone/>
              <a:tabLst>
                <a:tab pos="228600" algn="l"/>
                <a:tab pos="485775" algn="l"/>
                <a:tab pos="4114800" algn="r"/>
              </a:tabLst>
            </a:pPr>
            <a:endPar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sym typeface="Symbol" pitchFamily="18" charset="2"/>
            </a:endParaRPr>
          </a:p>
        </p:txBody>
      </p:sp>
      <p:pic>
        <p:nvPicPr>
          <p:cNvPr id="9217" name="Picture 1" descr="arr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6030537"/>
            <a:ext cx="419100" cy="18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79209"/>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a:bodyPr>
          <a:lstStyle/>
          <a:p>
            <a:r>
              <a:rPr lang="en-US" b="1" dirty="0"/>
              <a:t>(iii)	CoCl</a:t>
            </a:r>
            <a:r>
              <a:rPr lang="en-US" b="1" baseline="-25000" dirty="0"/>
              <a:t>3</a:t>
            </a:r>
            <a:r>
              <a:rPr lang="en-US" b="1" dirty="0"/>
              <a:t>.4NH</a:t>
            </a:r>
            <a:r>
              <a:rPr lang="en-US" b="1" baseline="-25000" dirty="0"/>
              <a:t>3</a:t>
            </a:r>
            <a:r>
              <a:rPr lang="en-US" b="1" dirty="0"/>
              <a:t> or [Co(NH</a:t>
            </a:r>
            <a:r>
              <a:rPr lang="en-US" b="1" baseline="-25000" dirty="0"/>
              <a:t>3</a:t>
            </a:r>
            <a:r>
              <a:rPr lang="en-US" b="1" dirty="0"/>
              <a:t>)</a:t>
            </a:r>
            <a:r>
              <a:rPr lang="en-US" b="1" baseline="-25000" dirty="0"/>
              <a:t>4</a:t>
            </a:r>
            <a:r>
              <a:rPr lang="en-US" b="1" dirty="0"/>
              <a:t>Cl</a:t>
            </a:r>
            <a:r>
              <a:rPr lang="en-US" b="1" baseline="-25000" dirty="0"/>
              <a:t>2</a:t>
            </a:r>
            <a:r>
              <a:rPr lang="en-US" b="1" dirty="0"/>
              <a:t>]</a:t>
            </a:r>
            <a:r>
              <a:rPr lang="en-US" b="1" dirty="0" err="1"/>
              <a:t>Cl</a:t>
            </a:r>
            <a:r>
              <a:rPr lang="en-US" b="1" dirty="0"/>
              <a:t>:</a:t>
            </a:r>
            <a:endParaRPr lang="en-US" dirty="0"/>
          </a:p>
          <a:p>
            <a:r>
              <a:rPr lang="en-US" sz="1500" dirty="0" smtClean="0"/>
              <a:t>This </a:t>
            </a:r>
            <a:r>
              <a:rPr lang="en-US" sz="1500" dirty="0"/>
              <a:t>compound should be formulated as [Co(NH</a:t>
            </a:r>
            <a:r>
              <a:rPr lang="en-US" sz="1500" baseline="-25000" dirty="0"/>
              <a:t>3</a:t>
            </a:r>
            <a:r>
              <a:rPr lang="en-US" sz="1500" dirty="0"/>
              <a:t>)</a:t>
            </a:r>
            <a:r>
              <a:rPr lang="en-US" sz="1500" baseline="-25000" dirty="0"/>
              <a:t>4</a:t>
            </a:r>
            <a:r>
              <a:rPr lang="en-US" sz="1500" dirty="0"/>
              <a:t>Cl</a:t>
            </a:r>
            <a:r>
              <a:rPr lang="en-US" sz="1500" baseline="-25000" dirty="0"/>
              <a:t>2</a:t>
            </a:r>
            <a:r>
              <a:rPr lang="en-US" sz="1500" dirty="0"/>
              <a:t>]</a:t>
            </a:r>
            <a:r>
              <a:rPr lang="en-US" sz="1500" dirty="0" err="1"/>
              <a:t>Cl</a:t>
            </a:r>
            <a:r>
              <a:rPr lang="en-US" sz="1500" dirty="0"/>
              <a:t> and to be represented as shown in Fig. 1.3 (C), in accordance with Werner’s theory. </a:t>
            </a:r>
          </a:p>
          <a:p>
            <a:r>
              <a:rPr lang="en-US" sz="1500" dirty="0"/>
              <a:t> </a:t>
            </a:r>
            <a:r>
              <a:rPr lang="en-US" sz="1500" dirty="0" smtClean="0"/>
              <a:t>The </a:t>
            </a:r>
            <a:r>
              <a:rPr lang="en-US" sz="1500" dirty="0"/>
              <a:t>observed properties which support the above formulation are </a:t>
            </a:r>
          </a:p>
          <a:p>
            <a:r>
              <a:rPr lang="en-US" sz="1500" b="1" dirty="0"/>
              <a:t>1. </a:t>
            </a:r>
            <a:r>
              <a:rPr lang="en-US" sz="1500" b="1" dirty="0" smtClean="0"/>
              <a:t>On </a:t>
            </a:r>
            <a:r>
              <a:rPr lang="en-US" sz="1500" b="1" dirty="0"/>
              <a:t>treatment with AgNO</a:t>
            </a:r>
            <a:r>
              <a:rPr lang="en-US" sz="1500" b="1" baseline="-25000" dirty="0"/>
              <a:t>3</a:t>
            </a:r>
            <a:r>
              <a:rPr lang="en-US" sz="1500" b="1" dirty="0"/>
              <a:t>:</a:t>
            </a:r>
            <a:endParaRPr lang="en-US" sz="1500" dirty="0"/>
          </a:p>
          <a:p>
            <a:r>
              <a:rPr lang="en-US" sz="1500" b="1" dirty="0"/>
              <a:t>	</a:t>
            </a:r>
            <a:r>
              <a:rPr lang="en-US" sz="1500" dirty="0"/>
              <a:t>It gives precipitate of </a:t>
            </a:r>
            <a:r>
              <a:rPr lang="en-US" sz="1500" dirty="0" err="1"/>
              <a:t>AgCl</a:t>
            </a:r>
            <a:r>
              <a:rPr lang="en-US" sz="1500" dirty="0"/>
              <a:t> corresponding to one chloride which must be in the ionization sphere. </a:t>
            </a:r>
          </a:p>
          <a:p>
            <a:pPr marL="0" indent="0">
              <a:buNone/>
            </a:pPr>
            <a:r>
              <a:rPr lang="en-US" sz="1500" dirty="0" smtClean="0"/>
              <a:t>                            MCoCl</a:t>
            </a:r>
            <a:r>
              <a:rPr lang="en-US" sz="1500" baseline="-25000" dirty="0" smtClean="0"/>
              <a:t>3</a:t>
            </a:r>
            <a:r>
              <a:rPr lang="en-US" sz="1500" dirty="0" smtClean="0"/>
              <a:t>.4NH</a:t>
            </a:r>
            <a:r>
              <a:rPr lang="en-US" sz="1500" baseline="-25000" dirty="0" smtClean="0"/>
              <a:t>3</a:t>
            </a:r>
            <a:r>
              <a:rPr lang="en-US" sz="1500" dirty="0" smtClean="0"/>
              <a:t> </a:t>
            </a:r>
            <a:r>
              <a:rPr lang="en-US" sz="1500" dirty="0"/>
              <a:t>+ excess Ag</a:t>
            </a:r>
            <a:r>
              <a:rPr lang="en-US" sz="1500" baseline="30000" dirty="0"/>
              <a:t>+</a:t>
            </a:r>
            <a:r>
              <a:rPr lang="en-US" sz="1500" dirty="0"/>
              <a:t> </a:t>
            </a:r>
            <a:r>
              <a:rPr lang="en-US" sz="1500" dirty="0" smtClean="0"/>
              <a:t>   </a:t>
            </a:r>
            <a:r>
              <a:rPr lang="en-US" sz="1500" dirty="0" smtClean="0">
                <a:sym typeface="Symbol"/>
              </a:rPr>
              <a:t></a:t>
            </a:r>
            <a:r>
              <a:rPr lang="en-US" sz="1500" dirty="0" smtClean="0"/>
              <a:t>        </a:t>
            </a:r>
            <a:r>
              <a:rPr lang="en-US" sz="1500" dirty="0" err="1" smtClean="0"/>
              <a:t>AgCl</a:t>
            </a:r>
            <a:r>
              <a:rPr lang="en-US" sz="1500" dirty="0" smtClean="0"/>
              <a:t> </a:t>
            </a:r>
            <a:r>
              <a:rPr lang="en-US" sz="1500" dirty="0">
                <a:sym typeface="Symbol"/>
              </a:rPr>
              <a:t></a:t>
            </a:r>
            <a:endParaRPr lang="en-US" sz="1500" dirty="0"/>
          </a:p>
          <a:p>
            <a:r>
              <a:rPr lang="en-US" sz="1500" b="1" dirty="0"/>
              <a:t>2.</a:t>
            </a:r>
            <a:r>
              <a:rPr lang="en-US" sz="1500" dirty="0"/>
              <a:t> </a:t>
            </a:r>
            <a:r>
              <a:rPr lang="en-US" sz="1500" b="1" dirty="0" smtClean="0"/>
              <a:t>On </a:t>
            </a:r>
            <a:r>
              <a:rPr lang="en-US" sz="1500" b="1" dirty="0"/>
              <a:t>treatment with HCl:</a:t>
            </a:r>
            <a:endParaRPr lang="en-US" sz="1500" dirty="0"/>
          </a:p>
          <a:p>
            <a:r>
              <a:rPr lang="en-US" sz="1500" b="1" dirty="0"/>
              <a:t>	</a:t>
            </a:r>
            <a:r>
              <a:rPr lang="en-US" sz="1500" dirty="0"/>
              <a:t>All the ammonias are strongly bound and are not removed on treatment with HCl. They must be linked to cobalt with strong bonds and must be in co-ordination spheres.</a:t>
            </a:r>
          </a:p>
          <a:p>
            <a:r>
              <a:rPr lang="en-US" sz="1500" b="1" dirty="0"/>
              <a:t>3. </a:t>
            </a:r>
            <a:r>
              <a:rPr lang="en-US" sz="1500" b="1" dirty="0" err="1" smtClean="0"/>
              <a:t>Cryoscopic</a:t>
            </a:r>
            <a:r>
              <a:rPr lang="en-US" sz="1500" b="1" dirty="0" smtClean="0"/>
              <a:t> </a:t>
            </a:r>
            <a:r>
              <a:rPr lang="en-US" sz="1500" b="1" dirty="0"/>
              <a:t>measurements and molar conductivity data:</a:t>
            </a:r>
            <a:r>
              <a:rPr lang="en-US" sz="1500" dirty="0"/>
              <a:t>  </a:t>
            </a:r>
          </a:p>
          <a:p>
            <a:r>
              <a:rPr lang="en-US" sz="1500" dirty="0"/>
              <a:t>	Hence all four NH</a:t>
            </a:r>
            <a:r>
              <a:rPr lang="en-US" sz="1500" baseline="-25000" dirty="0"/>
              <a:t>3 </a:t>
            </a:r>
            <a:r>
              <a:rPr lang="en-US" sz="1500" dirty="0"/>
              <a:t>molecules are strongly bound to cobalt and must be in the co-ordination sphere. Its ionization leads to </a:t>
            </a:r>
            <a:r>
              <a:rPr lang="en-US" sz="1500" i="1" dirty="0"/>
              <a:t>two ions and two particles</a:t>
            </a:r>
            <a:r>
              <a:rPr lang="en-US" sz="1500" dirty="0"/>
              <a:t> as shown below:</a:t>
            </a:r>
          </a:p>
          <a:p>
            <a:r>
              <a:rPr lang="en-US" sz="1500" dirty="0" smtClean="0"/>
              <a:t>                      [</a:t>
            </a:r>
            <a:r>
              <a:rPr lang="en-US" sz="1500" dirty="0"/>
              <a:t>Co(NH</a:t>
            </a:r>
            <a:r>
              <a:rPr lang="en-US" sz="1500" baseline="-25000" dirty="0"/>
              <a:t>3</a:t>
            </a:r>
            <a:r>
              <a:rPr lang="en-US" sz="1500" dirty="0"/>
              <a:t>)</a:t>
            </a:r>
            <a:r>
              <a:rPr lang="en-US" sz="1500" baseline="-25000" dirty="0"/>
              <a:t>4</a:t>
            </a:r>
            <a:r>
              <a:rPr lang="en-US" sz="1500" dirty="0"/>
              <a:t>Cl</a:t>
            </a:r>
            <a:r>
              <a:rPr lang="en-US" sz="1500" baseline="-25000" dirty="0"/>
              <a:t>2</a:t>
            </a:r>
            <a:r>
              <a:rPr lang="en-US" sz="1500" dirty="0"/>
              <a:t>]</a:t>
            </a:r>
            <a:r>
              <a:rPr lang="en-US" sz="1500" dirty="0" err="1"/>
              <a:t>Cl</a:t>
            </a:r>
            <a:r>
              <a:rPr lang="en-US" sz="1500" dirty="0"/>
              <a:t>  </a:t>
            </a:r>
            <a:r>
              <a:rPr lang="en-US" sz="1500" dirty="0" smtClean="0"/>
              <a:t>                  [</a:t>
            </a:r>
            <a:r>
              <a:rPr lang="en-US" sz="1500" dirty="0"/>
              <a:t>Co(NH</a:t>
            </a:r>
            <a:r>
              <a:rPr lang="en-US" sz="1500" baseline="-25000" dirty="0"/>
              <a:t>3</a:t>
            </a:r>
            <a:r>
              <a:rPr lang="en-US" sz="1500" dirty="0"/>
              <a:t>)</a:t>
            </a:r>
            <a:r>
              <a:rPr lang="en-US" sz="1500" baseline="-25000" dirty="0"/>
              <a:t>4</a:t>
            </a:r>
            <a:r>
              <a:rPr lang="en-US" sz="1500" dirty="0"/>
              <a:t>Cl</a:t>
            </a:r>
            <a:r>
              <a:rPr lang="en-US" sz="1500" baseline="-25000" dirty="0"/>
              <a:t>2</a:t>
            </a:r>
            <a:r>
              <a:rPr lang="en-US" sz="1500" dirty="0"/>
              <a:t>]</a:t>
            </a:r>
            <a:r>
              <a:rPr lang="en-US" sz="1500" baseline="30000" dirty="0"/>
              <a:t>+</a:t>
            </a:r>
            <a:r>
              <a:rPr lang="en-US" sz="1500" dirty="0"/>
              <a:t> + </a:t>
            </a:r>
            <a:r>
              <a:rPr lang="en-US" sz="1500" dirty="0" err="1"/>
              <a:t>Cl</a:t>
            </a:r>
            <a:r>
              <a:rPr lang="en-US" sz="1500" dirty="0"/>
              <a:t>−</a:t>
            </a:r>
          </a:p>
          <a:p>
            <a:endParaRPr lang="en-US" sz="1500" dirty="0"/>
          </a:p>
        </p:txBody>
      </p:sp>
      <p:pic>
        <p:nvPicPr>
          <p:cNvPr id="4" name="Picture 1" descr="arr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114800"/>
            <a:ext cx="419100" cy="1844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495800"/>
            <a:ext cx="5410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89321"/>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pPr marL="0" marR="0">
              <a:lnSpc>
                <a:spcPct val="115000"/>
              </a:lnSpc>
              <a:spcBef>
                <a:spcPts val="0"/>
              </a:spcBef>
              <a:spcAft>
                <a:spcPts val="1000"/>
              </a:spcAft>
              <a:tabLst>
                <a:tab pos="4114800" algn="r"/>
              </a:tabLst>
            </a:pPr>
            <a:r>
              <a:rPr lang="en-US" dirty="0" smtClean="0"/>
              <a:t/>
            </a:r>
            <a:br>
              <a:rPr lang="en-US" dirty="0" smtClean="0"/>
            </a:br>
            <a:r>
              <a:rPr lang="en-US" dirty="0" smtClean="0"/>
              <a:t> </a:t>
            </a:r>
            <a:br>
              <a:rPr lang="en-US" dirty="0" smtClean="0"/>
            </a:br>
            <a:r>
              <a:rPr lang="en-US" sz="3100" b="1" dirty="0">
                <a:solidFill>
                  <a:srgbClr val="FF00FF"/>
                </a:solidFill>
                <a:latin typeface="Futura Bk BT"/>
                <a:ea typeface="Calibri"/>
                <a:cs typeface="Times New Roman"/>
              </a:rPr>
              <a:t>Chapter </a:t>
            </a:r>
            <a:r>
              <a:rPr lang="en-US" sz="3100" dirty="0" smtClean="0">
                <a:solidFill>
                  <a:srgbClr val="FF00FF"/>
                </a:solidFill>
                <a:latin typeface="Belwe Bd BT"/>
                <a:ea typeface="Calibri"/>
                <a:cs typeface="Times New Roman"/>
              </a:rPr>
              <a:t>1…</a:t>
            </a:r>
            <a:r>
              <a:rPr lang="en-US" sz="3100" dirty="0" smtClean="0">
                <a:solidFill>
                  <a:srgbClr val="FF00FF"/>
                </a:solidFill>
                <a:latin typeface="Kabel Ult BT"/>
                <a:ea typeface="Calibri"/>
                <a:cs typeface="Times New Roman"/>
              </a:rPr>
              <a:t>Co-ordination </a:t>
            </a:r>
            <a:r>
              <a:rPr lang="en-US" sz="3100" dirty="0">
                <a:solidFill>
                  <a:srgbClr val="FF00FF"/>
                </a:solidFill>
                <a:latin typeface="Kabel Ult BT"/>
                <a:ea typeface="Calibri"/>
                <a:cs typeface="Times New Roman"/>
              </a:rPr>
              <a:t>Chemistry</a:t>
            </a:r>
            <a:endParaRPr lang="en-US" sz="3100" b="1" dirty="0">
              <a:solidFill>
                <a:srgbClr val="FF00FF"/>
              </a:solidFill>
            </a:endParaRPr>
          </a:p>
        </p:txBody>
      </p:sp>
      <p:sp>
        <p:nvSpPr>
          <p:cNvPr id="3" name="Content Placeholder 2"/>
          <p:cNvSpPr>
            <a:spLocks noGrp="1"/>
          </p:cNvSpPr>
          <p:nvPr>
            <p:ph idx="1"/>
          </p:nvPr>
        </p:nvSpPr>
        <p:spPr>
          <a:xfrm>
            <a:off x="457200" y="990600"/>
            <a:ext cx="8229600" cy="5334000"/>
          </a:xfrm>
        </p:spPr>
        <p:txBody>
          <a:bodyPr>
            <a:normAutofit/>
          </a:bodyPr>
          <a:lstStyle/>
          <a:p>
            <a:pPr marL="0" marR="0">
              <a:lnSpc>
                <a:spcPts val="1700"/>
              </a:lnSpc>
              <a:spcBef>
                <a:spcPts val="200"/>
              </a:spcBef>
              <a:spcAft>
                <a:spcPts val="200"/>
              </a:spcAft>
              <a:tabLst>
                <a:tab pos="736600" algn="l"/>
                <a:tab pos="4114800" algn="r"/>
              </a:tabLst>
            </a:pPr>
            <a:r>
              <a:rPr lang="en-US" sz="2400" b="1" i="1" dirty="0">
                <a:solidFill>
                  <a:srgbClr val="C00000"/>
                </a:solidFill>
                <a:latin typeface="Benguiat Bk BT"/>
                <a:ea typeface="Calibri"/>
                <a:cs typeface="Arial"/>
              </a:rPr>
              <a:t>Contents </a:t>
            </a:r>
            <a:r>
              <a:rPr lang="en-US" sz="4000" b="1" i="1" dirty="0">
                <a:latin typeface="Benguiat Bk BT"/>
                <a:ea typeface="Calibri"/>
                <a:cs typeface="Arial"/>
              </a:rPr>
              <a:t>…</a:t>
            </a:r>
            <a:endParaRPr lang="en-US" sz="2800" dirty="0">
              <a:latin typeface="Segoe UI"/>
              <a:ea typeface="Calibri"/>
              <a:cs typeface="Times New Roman"/>
            </a:endParaRPr>
          </a:p>
          <a:p>
            <a:pPr marL="0" marR="0" indent="0" algn="just">
              <a:lnSpc>
                <a:spcPts val="1500"/>
              </a:lnSpc>
              <a:spcBef>
                <a:spcPts val="200"/>
              </a:spcBef>
              <a:spcAft>
                <a:spcPts val="200"/>
              </a:spcAft>
              <a:buNone/>
              <a:tabLst>
                <a:tab pos="228600" algn="l"/>
                <a:tab pos="542925" algn="l"/>
                <a:tab pos="4114800" algn="r"/>
              </a:tabLst>
            </a:pPr>
            <a:r>
              <a:rPr lang="en-US" sz="1800" dirty="0" smtClean="0">
                <a:latin typeface="+mj-lt"/>
                <a:ea typeface="Calibri"/>
                <a:cs typeface="Segoe UI"/>
              </a:rPr>
              <a:t>1.1 </a:t>
            </a:r>
            <a:r>
              <a:rPr lang="en-US" sz="1800" dirty="0">
                <a:latin typeface="+mj-lt"/>
                <a:ea typeface="Calibri"/>
                <a:cs typeface="Segoe UI"/>
              </a:rPr>
              <a:t>	Introduction-Definition and Formation of Co-ordinate Covalent </a:t>
            </a:r>
            <a:r>
              <a:rPr lang="en-US" sz="1800" dirty="0" smtClean="0">
                <a:latin typeface="+mj-lt"/>
                <a:ea typeface="Calibri"/>
                <a:cs typeface="Segoe UI"/>
              </a:rPr>
              <a:t>     </a:t>
            </a:r>
          </a:p>
          <a:p>
            <a:pPr marL="0" marR="0" indent="0" algn="just">
              <a:lnSpc>
                <a:spcPts val="1500"/>
              </a:lnSpc>
              <a:spcBef>
                <a:spcPts val="200"/>
              </a:spcBef>
              <a:spcAft>
                <a:spcPts val="200"/>
              </a:spcAft>
              <a:buNone/>
              <a:tabLst>
                <a:tab pos="228600" algn="l"/>
                <a:tab pos="542925" algn="l"/>
                <a:tab pos="4114800" algn="r"/>
              </a:tabLst>
            </a:pPr>
            <a:r>
              <a:rPr lang="en-US" sz="1800" dirty="0" smtClean="0">
                <a:latin typeface="+mj-lt"/>
                <a:ea typeface="Calibri"/>
                <a:cs typeface="Segoe UI"/>
              </a:rPr>
              <a:t>        Bond </a:t>
            </a:r>
            <a:r>
              <a:rPr lang="en-US" sz="1800" dirty="0">
                <a:latin typeface="+mj-lt"/>
                <a:ea typeface="Calibri"/>
                <a:cs typeface="Segoe UI"/>
              </a:rPr>
              <a:t>in BF</a:t>
            </a:r>
            <a:r>
              <a:rPr lang="en-US" sz="1800" baseline="-25000" dirty="0">
                <a:latin typeface="+mj-lt"/>
                <a:ea typeface="Calibri"/>
                <a:cs typeface="Segoe UI"/>
              </a:rPr>
              <a:t>3 </a:t>
            </a:r>
            <a:r>
              <a:rPr lang="en-US" sz="1800" dirty="0">
                <a:latin typeface="+mj-lt"/>
                <a:ea typeface="Calibri"/>
                <a:cs typeface="Segoe UI"/>
              </a:rPr>
              <a:t>- NH</a:t>
            </a:r>
            <a:r>
              <a:rPr lang="en-US" sz="1800" baseline="-25000" dirty="0">
                <a:latin typeface="+mj-lt"/>
                <a:ea typeface="Calibri"/>
                <a:cs typeface="Segoe UI"/>
              </a:rPr>
              <a:t>3</a:t>
            </a:r>
            <a:r>
              <a:rPr lang="en-US" sz="1800" dirty="0">
                <a:latin typeface="+mj-lt"/>
                <a:ea typeface="Calibri"/>
                <a:cs typeface="Segoe UI"/>
              </a:rPr>
              <a:t>, [NH</a:t>
            </a:r>
            <a:r>
              <a:rPr lang="en-US" sz="1800" baseline="-25000" dirty="0">
                <a:latin typeface="+mj-lt"/>
                <a:ea typeface="Calibri"/>
                <a:cs typeface="Segoe UI"/>
              </a:rPr>
              <a:t>4</a:t>
            </a:r>
            <a:r>
              <a:rPr lang="en-US" sz="1800" dirty="0">
                <a:latin typeface="+mj-lt"/>
                <a:ea typeface="Calibri"/>
                <a:cs typeface="Segoe UI"/>
              </a:rPr>
              <a:t>]</a:t>
            </a:r>
            <a:r>
              <a:rPr lang="en-US" sz="1800" baseline="30000" dirty="0">
                <a:latin typeface="+mj-lt"/>
                <a:ea typeface="Calibri"/>
                <a:cs typeface="Segoe UI"/>
              </a:rPr>
              <a:t>+</a:t>
            </a:r>
            <a:r>
              <a:rPr lang="en-US" sz="1800" dirty="0">
                <a:latin typeface="+mj-lt"/>
                <a:ea typeface="Calibri"/>
                <a:cs typeface="Segoe UI"/>
              </a:rPr>
              <a:t>, and H</a:t>
            </a:r>
            <a:r>
              <a:rPr lang="en-US" sz="1800" baseline="-25000" dirty="0">
                <a:latin typeface="+mj-lt"/>
                <a:ea typeface="Calibri"/>
                <a:cs typeface="Segoe UI"/>
              </a:rPr>
              <a:t>2</a:t>
            </a:r>
            <a:r>
              <a:rPr lang="en-US" sz="1800" dirty="0">
                <a:latin typeface="+mj-lt"/>
                <a:ea typeface="Calibri"/>
                <a:cs typeface="Segoe UI"/>
              </a:rPr>
              <a:t>O</a:t>
            </a:r>
            <a:endParaRPr lang="en-US" sz="1800" dirty="0">
              <a:latin typeface="+mj-lt"/>
              <a:ea typeface="Calibri"/>
              <a:cs typeface="Times New Roman"/>
            </a:endParaRPr>
          </a:p>
          <a:p>
            <a:pPr marL="0" marR="0" algn="just">
              <a:lnSpc>
                <a:spcPts val="1500"/>
              </a:lnSpc>
              <a:spcBef>
                <a:spcPts val="200"/>
              </a:spcBef>
              <a:spcAft>
                <a:spcPts val="200"/>
              </a:spcAft>
              <a:tabLst>
                <a:tab pos="228600" algn="l"/>
                <a:tab pos="542925" algn="l"/>
                <a:tab pos="4114800" algn="r"/>
              </a:tabLst>
            </a:pPr>
            <a:r>
              <a:rPr lang="en-US" sz="1800" dirty="0">
                <a:latin typeface="+mj-lt"/>
                <a:ea typeface="Calibri"/>
                <a:cs typeface="Segoe UI"/>
              </a:rPr>
              <a:t>	</a:t>
            </a:r>
            <a:endParaRPr lang="en-US" sz="1800" dirty="0" smtClean="0">
              <a:latin typeface="+mj-lt"/>
              <a:ea typeface="Calibri"/>
              <a:cs typeface="Segoe UI"/>
            </a:endParaRPr>
          </a:p>
          <a:p>
            <a:pPr marL="0" marR="0" indent="0" algn="just">
              <a:lnSpc>
                <a:spcPts val="1500"/>
              </a:lnSpc>
              <a:spcBef>
                <a:spcPts val="200"/>
              </a:spcBef>
              <a:spcAft>
                <a:spcPts val="200"/>
              </a:spcAft>
              <a:buNone/>
              <a:tabLst>
                <a:tab pos="228600" algn="l"/>
                <a:tab pos="542925" algn="l"/>
                <a:tab pos="4114800" algn="r"/>
              </a:tabLst>
            </a:pPr>
            <a:r>
              <a:rPr lang="en-US" sz="1800" dirty="0" smtClean="0">
                <a:latin typeface="+mj-lt"/>
                <a:ea typeface="Calibri"/>
                <a:cs typeface="Segoe UI"/>
              </a:rPr>
              <a:t>1.2</a:t>
            </a:r>
            <a:r>
              <a:rPr lang="en-US" sz="1800" dirty="0">
                <a:latin typeface="+mj-lt"/>
                <a:ea typeface="Calibri"/>
                <a:cs typeface="Segoe UI"/>
              </a:rPr>
              <a:t>	Distinguish between Double Salt and Complex Salt</a:t>
            </a:r>
            <a:endParaRPr lang="en-US" sz="1800" dirty="0">
              <a:latin typeface="+mj-lt"/>
              <a:ea typeface="Calibri"/>
              <a:cs typeface="Times New Roman"/>
            </a:endParaRPr>
          </a:p>
          <a:p>
            <a:pPr marL="0" marR="0" indent="0" algn="just">
              <a:lnSpc>
                <a:spcPts val="1500"/>
              </a:lnSpc>
              <a:spcBef>
                <a:spcPts val="200"/>
              </a:spcBef>
              <a:spcAft>
                <a:spcPts val="200"/>
              </a:spcAft>
              <a:buNone/>
              <a:tabLst>
                <a:tab pos="228600" algn="l"/>
                <a:tab pos="542925" algn="l"/>
                <a:tab pos="4114800" algn="r"/>
              </a:tabLst>
            </a:pPr>
            <a:endParaRPr lang="en-US" sz="1800" dirty="0" smtClean="0">
              <a:latin typeface="+mj-lt"/>
              <a:ea typeface="Calibri"/>
              <a:cs typeface="Times New Roman"/>
            </a:endParaRPr>
          </a:p>
          <a:p>
            <a:pPr marL="0" marR="0" indent="0" algn="just">
              <a:lnSpc>
                <a:spcPts val="1500"/>
              </a:lnSpc>
              <a:spcBef>
                <a:spcPts val="200"/>
              </a:spcBef>
              <a:spcAft>
                <a:spcPts val="200"/>
              </a:spcAft>
              <a:buNone/>
              <a:tabLst>
                <a:tab pos="228600" algn="l"/>
                <a:tab pos="542925" algn="l"/>
                <a:tab pos="4114800" algn="r"/>
              </a:tabLst>
            </a:pPr>
            <a:r>
              <a:rPr lang="en-US" sz="1800" dirty="0" smtClean="0">
                <a:latin typeface="+mj-lt"/>
                <a:ea typeface="Calibri"/>
                <a:cs typeface="Times New Roman"/>
              </a:rPr>
              <a:t>1.3     Werner’s </a:t>
            </a:r>
            <a:r>
              <a:rPr lang="en-US" sz="1800" dirty="0">
                <a:latin typeface="+mj-lt"/>
                <a:ea typeface="Calibri"/>
                <a:cs typeface="Times New Roman"/>
              </a:rPr>
              <a:t>Theory</a:t>
            </a:r>
          </a:p>
          <a:p>
            <a:pPr marL="0" marR="0" indent="0" algn="just">
              <a:lnSpc>
                <a:spcPts val="1500"/>
              </a:lnSpc>
              <a:spcBef>
                <a:spcPts val="200"/>
              </a:spcBef>
              <a:spcAft>
                <a:spcPts val="200"/>
              </a:spcAft>
              <a:buNone/>
              <a:tabLst>
                <a:tab pos="228600" algn="l"/>
                <a:tab pos="542925" algn="l"/>
                <a:tab pos="840105" algn="l"/>
                <a:tab pos="1047750" algn="l"/>
                <a:tab pos="4114800" algn="r"/>
              </a:tabLst>
            </a:pPr>
            <a:r>
              <a:rPr lang="en-US" sz="1800" dirty="0" smtClean="0">
                <a:latin typeface="+mj-lt"/>
                <a:ea typeface="Calibri"/>
                <a:cs typeface="Times New Roman"/>
              </a:rPr>
              <a:t>1.3.1</a:t>
            </a:r>
            <a:r>
              <a:rPr lang="en-US" sz="1800" dirty="0">
                <a:latin typeface="+mj-lt"/>
                <a:ea typeface="Calibri"/>
                <a:cs typeface="Times New Roman"/>
              </a:rPr>
              <a:t>	</a:t>
            </a:r>
            <a:r>
              <a:rPr lang="en-US" sz="1800" dirty="0" smtClean="0">
                <a:latin typeface="+mj-lt"/>
                <a:ea typeface="Calibri"/>
                <a:cs typeface="Times New Roman"/>
              </a:rPr>
              <a:t> Postulates</a:t>
            </a:r>
          </a:p>
          <a:p>
            <a:pPr marL="0" marR="0" indent="0" algn="just">
              <a:lnSpc>
                <a:spcPts val="1500"/>
              </a:lnSpc>
              <a:spcBef>
                <a:spcPts val="200"/>
              </a:spcBef>
              <a:spcAft>
                <a:spcPts val="200"/>
              </a:spcAft>
              <a:buNone/>
              <a:tabLst>
                <a:tab pos="228600" algn="l"/>
                <a:tab pos="542925" algn="l"/>
                <a:tab pos="840105" algn="l"/>
                <a:tab pos="4114800" algn="r"/>
              </a:tabLst>
            </a:pPr>
            <a:r>
              <a:rPr lang="en-US" sz="1800" dirty="0" smtClean="0">
                <a:latin typeface="+mj-lt"/>
                <a:ea typeface="Calibri"/>
                <a:cs typeface="Times New Roman"/>
              </a:rPr>
              <a:t>1.3.2 </a:t>
            </a:r>
            <a:r>
              <a:rPr lang="en-US" sz="1800" dirty="0">
                <a:latin typeface="+mj-lt"/>
                <a:ea typeface="Calibri"/>
                <a:cs typeface="Times New Roman"/>
              </a:rPr>
              <a:t>The Theory as Applied to Cobalt Ammines viz. CoCl</a:t>
            </a:r>
            <a:r>
              <a:rPr lang="en-US" sz="1800" baseline="-25000" dirty="0">
                <a:latin typeface="+mj-lt"/>
                <a:ea typeface="Calibri"/>
                <a:cs typeface="Times New Roman"/>
              </a:rPr>
              <a:t>3</a:t>
            </a:r>
            <a:r>
              <a:rPr lang="en-US" sz="1800" dirty="0">
                <a:latin typeface="+mj-lt"/>
                <a:ea typeface="Calibri"/>
                <a:cs typeface="Times New Roman"/>
              </a:rPr>
              <a:t>.6H</a:t>
            </a:r>
            <a:r>
              <a:rPr lang="en-US" sz="1800" baseline="-25000" dirty="0">
                <a:latin typeface="+mj-lt"/>
                <a:ea typeface="Calibri"/>
                <a:cs typeface="Times New Roman"/>
              </a:rPr>
              <a:t>2</a:t>
            </a:r>
            <a:r>
              <a:rPr lang="en-US" sz="1800" dirty="0">
                <a:latin typeface="+mj-lt"/>
                <a:ea typeface="Calibri"/>
                <a:cs typeface="Times New Roman"/>
              </a:rPr>
              <a:t>O, </a:t>
            </a:r>
            <a:endParaRPr lang="en-US" sz="1800" dirty="0" smtClean="0">
              <a:latin typeface="+mj-lt"/>
              <a:ea typeface="Calibri"/>
              <a:cs typeface="Times New Roman"/>
            </a:endParaRPr>
          </a:p>
          <a:p>
            <a:pPr marL="0" marR="0" indent="0" algn="just">
              <a:lnSpc>
                <a:spcPts val="1500"/>
              </a:lnSpc>
              <a:spcBef>
                <a:spcPts val="200"/>
              </a:spcBef>
              <a:spcAft>
                <a:spcPts val="200"/>
              </a:spcAft>
              <a:buNone/>
              <a:tabLst>
                <a:tab pos="228600" algn="l"/>
                <a:tab pos="542925" algn="l"/>
                <a:tab pos="840105" algn="l"/>
                <a:tab pos="4114800" algn="r"/>
              </a:tabLst>
            </a:pPr>
            <a:r>
              <a:rPr lang="en-US" sz="1800" dirty="0" smtClean="0">
                <a:latin typeface="+mj-lt"/>
                <a:ea typeface="Calibri"/>
                <a:cs typeface="Times New Roman"/>
              </a:rPr>
              <a:t>           CoCl</a:t>
            </a:r>
            <a:r>
              <a:rPr lang="en-US" sz="1800" baseline="-25000" dirty="0" smtClean="0">
                <a:latin typeface="+mj-lt"/>
                <a:ea typeface="Calibri"/>
                <a:cs typeface="Times New Roman"/>
              </a:rPr>
              <a:t>3</a:t>
            </a:r>
            <a:r>
              <a:rPr lang="en-US" sz="1800" dirty="0" smtClean="0">
                <a:latin typeface="+mj-lt"/>
                <a:ea typeface="Calibri"/>
                <a:cs typeface="Times New Roman"/>
              </a:rPr>
              <a:t>.5H</a:t>
            </a:r>
            <a:r>
              <a:rPr lang="en-US" sz="1800" baseline="-25000" dirty="0" smtClean="0">
                <a:latin typeface="+mj-lt"/>
                <a:ea typeface="Calibri"/>
                <a:cs typeface="Times New Roman"/>
              </a:rPr>
              <a:t>2</a:t>
            </a:r>
            <a:r>
              <a:rPr lang="en-US" sz="1800" dirty="0" smtClean="0">
                <a:latin typeface="+mj-lt"/>
                <a:ea typeface="Calibri"/>
                <a:cs typeface="Times New Roman"/>
              </a:rPr>
              <a:t>O</a:t>
            </a:r>
            <a:r>
              <a:rPr lang="en-US" sz="1800" dirty="0">
                <a:latin typeface="+mj-lt"/>
                <a:ea typeface="Calibri"/>
                <a:cs typeface="Times New Roman"/>
              </a:rPr>
              <a:t>, CoCl</a:t>
            </a:r>
            <a:r>
              <a:rPr lang="en-US" sz="1800" baseline="-25000" dirty="0">
                <a:latin typeface="+mj-lt"/>
                <a:ea typeface="Calibri"/>
                <a:cs typeface="Times New Roman"/>
              </a:rPr>
              <a:t>3</a:t>
            </a:r>
            <a:r>
              <a:rPr lang="en-US" sz="1800" dirty="0">
                <a:latin typeface="+mj-lt"/>
                <a:ea typeface="Calibri"/>
                <a:cs typeface="Times New Roman"/>
              </a:rPr>
              <a:t>.4H</a:t>
            </a:r>
            <a:r>
              <a:rPr lang="en-US" sz="1800" baseline="-25000" dirty="0">
                <a:latin typeface="+mj-lt"/>
                <a:ea typeface="Calibri"/>
                <a:cs typeface="Times New Roman"/>
              </a:rPr>
              <a:t>2</a:t>
            </a:r>
            <a:r>
              <a:rPr lang="en-US" sz="1800" dirty="0">
                <a:latin typeface="+mj-lt"/>
                <a:ea typeface="Calibri"/>
                <a:cs typeface="Times New Roman"/>
              </a:rPr>
              <a:t>O, CoCl</a:t>
            </a:r>
            <a:r>
              <a:rPr lang="en-US" sz="1800" baseline="-25000" dirty="0">
                <a:latin typeface="+mj-lt"/>
                <a:ea typeface="Calibri"/>
                <a:cs typeface="Times New Roman"/>
              </a:rPr>
              <a:t>3</a:t>
            </a:r>
            <a:r>
              <a:rPr lang="en-US" sz="1800" dirty="0">
                <a:latin typeface="+mj-lt"/>
                <a:ea typeface="Calibri"/>
                <a:cs typeface="Times New Roman"/>
              </a:rPr>
              <a:t>.3H</a:t>
            </a:r>
            <a:r>
              <a:rPr lang="en-US" sz="1800" baseline="-25000" dirty="0">
                <a:latin typeface="+mj-lt"/>
                <a:ea typeface="Calibri"/>
                <a:cs typeface="Times New Roman"/>
              </a:rPr>
              <a:t>2</a:t>
            </a:r>
            <a:r>
              <a:rPr lang="en-US" sz="1800" dirty="0">
                <a:latin typeface="+mj-lt"/>
                <a:ea typeface="Calibri"/>
                <a:cs typeface="Times New Roman"/>
              </a:rPr>
              <a:t>O</a:t>
            </a:r>
          </a:p>
          <a:p>
            <a:pPr marL="0" marR="0" indent="0" algn="just">
              <a:lnSpc>
                <a:spcPts val="1500"/>
              </a:lnSpc>
              <a:spcBef>
                <a:spcPts val="200"/>
              </a:spcBef>
              <a:spcAft>
                <a:spcPts val="200"/>
              </a:spcAft>
              <a:buNone/>
              <a:tabLst>
                <a:tab pos="228600" algn="l"/>
                <a:tab pos="542925" algn="l"/>
                <a:tab pos="4114800" algn="r"/>
              </a:tabLst>
            </a:pPr>
            <a:r>
              <a:rPr lang="en-US" sz="1800" dirty="0" smtClean="0">
                <a:latin typeface="+mj-lt"/>
                <a:ea typeface="Calibri"/>
                <a:cs typeface="Segoe UI"/>
              </a:rPr>
              <a:t>1.4 </a:t>
            </a:r>
            <a:r>
              <a:rPr lang="en-US" sz="1800" dirty="0">
                <a:latin typeface="+mj-lt"/>
                <a:ea typeface="Calibri"/>
                <a:cs typeface="Segoe UI"/>
              </a:rPr>
              <a:t>	Description of the Terms - Ligands, Co-ordination number,</a:t>
            </a:r>
            <a:r>
              <a:rPr lang="en-US" sz="1800" b="1" dirty="0">
                <a:latin typeface="+mj-lt"/>
                <a:ea typeface="Calibri"/>
                <a:cs typeface="Segoe UI"/>
              </a:rPr>
              <a:t> </a:t>
            </a:r>
            <a:r>
              <a:rPr lang="en-US" sz="1800" dirty="0" smtClean="0">
                <a:latin typeface="+mj-lt"/>
                <a:ea typeface="Calibri"/>
                <a:cs typeface="Segoe UI"/>
              </a:rPr>
              <a:t>Co-</a:t>
            </a:r>
          </a:p>
          <a:p>
            <a:pPr marL="0" marR="0" indent="0" algn="just">
              <a:lnSpc>
                <a:spcPts val="1500"/>
              </a:lnSpc>
              <a:spcBef>
                <a:spcPts val="200"/>
              </a:spcBef>
              <a:spcAft>
                <a:spcPts val="200"/>
              </a:spcAft>
              <a:buNone/>
              <a:tabLst>
                <a:tab pos="228600" algn="l"/>
                <a:tab pos="542925" algn="l"/>
                <a:tab pos="4114800" algn="r"/>
              </a:tabLst>
            </a:pPr>
            <a:r>
              <a:rPr lang="en-US" sz="1800" dirty="0" smtClean="0">
                <a:latin typeface="+mj-lt"/>
                <a:ea typeface="Calibri"/>
                <a:cs typeface="Segoe UI"/>
              </a:rPr>
              <a:t>         ordination </a:t>
            </a:r>
            <a:r>
              <a:rPr lang="en-US" sz="1800" dirty="0">
                <a:latin typeface="+mj-lt"/>
                <a:ea typeface="Calibri"/>
                <a:cs typeface="Segoe UI"/>
              </a:rPr>
              <a:t>sphere, Effective Atomic Number (EAN) </a:t>
            </a:r>
            <a:endParaRPr lang="en-US" sz="1800" dirty="0">
              <a:latin typeface="+mj-lt"/>
              <a:ea typeface="Calibri"/>
              <a:cs typeface="Times New Roman"/>
            </a:endParaRPr>
          </a:p>
          <a:p>
            <a:pPr marL="0" marR="0" indent="0" algn="just">
              <a:lnSpc>
                <a:spcPts val="1500"/>
              </a:lnSpc>
              <a:spcBef>
                <a:spcPts val="200"/>
              </a:spcBef>
              <a:spcAft>
                <a:spcPts val="200"/>
              </a:spcAft>
              <a:buNone/>
              <a:tabLst>
                <a:tab pos="228600" algn="l"/>
                <a:tab pos="542925" algn="l"/>
                <a:tab pos="4114800" algn="r"/>
              </a:tabLst>
            </a:pPr>
            <a:r>
              <a:rPr lang="en-US" sz="1800" dirty="0" smtClean="0">
                <a:latin typeface="+mj-lt"/>
                <a:ea typeface="Calibri"/>
                <a:cs typeface="Segoe UI"/>
              </a:rPr>
              <a:t>1.5 </a:t>
            </a:r>
            <a:r>
              <a:rPr lang="en-US" sz="1800" dirty="0">
                <a:latin typeface="+mj-lt"/>
                <a:ea typeface="Calibri"/>
                <a:cs typeface="Segoe UI"/>
              </a:rPr>
              <a:t>	IUPAC Nomenclature of Co-ordination Compounds</a:t>
            </a:r>
            <a:endParaRPr lang="en-US" sz="1800" dirty="0">
              <a:latin typeface="+mj-lt"/>
              <a:ea typeface="Calibri"/>
              <a:cs typeface="Times New Roman"/>
            </a:endParaRPr>
          </a:p>
          <a:p>
            <a:pPr marL="0" marR="0" indent="0">
              <a:lnSpc>
                <a:spcPts val="1400"/>
              </a:lnSpc>
              <a:spcBef>
                <a:spcPts val="0"/>
              </a:spcBef>
              <a:spcAft>
                <a:spcPts val="200"/>
              </a:spcAft>
              <a:buNone/>
              <a:tabLst>
                <a:tab pos="228600" algn="l"/>
                <a:tab pos="457200" algn="l"/>
                <a:tab pos="1485900" algn="r"/>
                <a:tab pos="1600200" algn="ctr"/>
                <a:tab pos="1714500" algn="l"/>
                <a:tab pos="5486400" algn="r"/>
              </a:tabLst>
            </a:pPr>
            <a:r>
              <a:rPr lang="en-IN" sz="1800" dirty="0" smtClean="0">
                <a:solidFill>
                  <a:srgbClr val="000000"/>
                </a:solidFill>
                <a:latin typeface="+mj-lt"/>
                <a:ea typeface="Times New Roman"/>
                <a:cs typeface="Times New Roman"/>
              </a:rPr>
              <a:t>1.6</a:t>
            </a:r>
            <a:r>
              <a:rPr lang="en-IN" sz="1800" dirty="0">
                <a:solidFill>
                  <a:srgbClr val="000000"/>
                </a:solidFill>
                <a:latin typeface="+mj-lt"/>
                <a:ea typeface="Times New Roman"/>
                <a:cs typeface="Times New Roman"/>
              </a:rPr>
              <a:t>	</a:t>
            </a:r>
            <a:r>
              <a:rPr lang="en-IN" sz="1800" dirty="0" smtClean="0">
                <a:solidFill>
                  <a:srgbClr val="000000"/>
                </a:solidFill>
                <a:latin typeface="+mj-lt"/>
                <a:ea typeface="Times New Roman"/>
                <a:cs typeface="Times New Roman"/>
              </a:rPr>
              <a:t>  Isomerism </a:t>
            </a:r>
            <a:r>
              <a:rPr lang="en-IN" sz="1800" dirty="0">
                <a:solidFill>
                  <a:srgbClr val="000000"/>
                </a:solidFill>
                <a:latin typeface="+mj-lt"/>
                <a:ea typeface="Times New Roman"/>
                <a:cs typeface="Times New Roman"/>
              </a:rPr>
              <a:t>in complexes with C.N. 4 and 6</a:t>
            </a:r>
            <a:endParaRPr lang="en-US" sz="1800" dirty="0">
              <a:latin typeface="+mj-lt"/>
              <a:ea typeface="Calibri"/>
              <a:cs typeface="Times New Roman"/>
            </a:endParaRPr>
          </a:p>
          <a:p>
            <a:pPr marL="0" marR="0" indent="0" algn="just">
              <a:lnSpc>
                <a:spcPts val="1400"/>
              </a:lnSpc>
              <a:spcBef>
                <a:spcPts val="200"/>
              </a:spcBef>
              <a:spcAft>
                <a:spcPts val="200"/>
              </a:spcAft>
              <a:buNone/>
              <a:tabLst>
                <a:tab pos="228600" algn="l"/>
                <a:tab pos="571500" algn="l"/>
                <a:tab pos="800100" algn="l"/>
                <a:tab pos="1485900" algn="r"/>
                <a:tab pos="1600200" algn="ctr"/>
                <a:tab pos="1714500" algn="l"/>
                <a:tab pos="5486400" algn="r"/>
              </a:tabLst>
            </a:pPr>
            <a:r>
              <a:rPr lang="en-IN" sz="1800" dirty="0" smtClean="0">
                <a:solidFill>
                  <a:srgbClr val="000000"/>
                </a:solidFill>
                <a:latin typeface="+mj-lt"/>
                <a:ea typeface="Times New Roman"/>
                <a:cs typeface="Times New Roman"/>
              </a:rPr>
              <a:t>1.6.1</a:t>
            </a:r>
            <a:r>
              <a:rPr lang="en-IN" sz="1800" dirty="0">
                <a:solidFill>
                  <a:srgbClr val="000000"/>
                </a:solidFill>
                <a:latin typeface="+mj-lt"/>
                <a:ea typeface="Times New Roman"/>
                <a:cs typeface="Times New Roman"/>
              </a:rPr>
              <a:t>	Geometrical Isomerism</a:t>
            </a:r>
            <a:endParaRPr lang="en-US" sz="1800" dirty="0">
              <a:latin typeface="+mj-lt"/>
              <a:ea typeface="Calibri"/>
              <a:cs typeface="Times New Roman"/>
            </a:endParaRPr>
          </a:p>
          <a:p>
            <a:pPr marL="0" marR="0" indent="0" algn="just">
              <a:lnSpc>
                <a:spcPts val="1400"/>
              </a:lnSpc>
              <a:spcBef>
                <a:spcPts val="200"/>
              </a:spcBef>
              <a:spcAft>
                <a:spcPts val="200"/>
              </a:spcAft>
              <a:buNone/>
              <a:tabLst>
                <a:tab pos="228600" algn="l"/>
                <a:tab pos="571500" algn="l"/>
                <a:tab pos="800100" algn="l"/>
                <a:tab pos="1485900" algn="r"/>
                <a:tab pos="1600200" algn="ctr"/>
                <a:tab pos="1714500" algn="l"/>
                <a:tab pos="5486400" algn="r"/>
              </a:tabLst>
            </a:pPr>
            <a:r>
              <a:rPr lang="en-IN" sz="1800" dirty="0" smtClean="0">
                <a:solidFill>
                  <a:srgbClr val="000000"/>
                </a:solidFill>
                <a:latin typeface="+mj-lt"/>
                <a:ea typeface="Times New Roman"/>
                <a:cs typeface="Times New Roman"/>
              </a:rPr>
              <a:t>1.6.2 </a:t>
            </a:r>
            <a:r>
              <a:rPr lang="en-IN" sz="1800" dirty="0">
                <a:solidFill>
                  <a:srgbClr val="000000"/>
                </a:solidFill>
                <a:latin typeface="+mj-lt"/>
                <a:ea typeface="Times New Roman"/>
                <a:cs typeface="Times New Roman"/>
              </a:rPr>
              <a:t>	Optical Isomerism</a:t>
            </a:r>
            <a:endParaRPr lang="en-US" sz="1800" dirty="0">
              <a:latin typeface="+mj-lt"/>
              <a:ea typeface="Calibri"/>
              <a:cs typeface="Times New Roman"/>
            </a:endParaRPr>
          </a:p>
          <a:p>
            <a:pPr marL="0" marR="0" indent="0" algn="just">
              <a:lnSpc>
                <a:spcPts val="1400"/>
              </a:lnSpc>
              <a:spcBef>
                <a:spcPts val="200"/>
              </a:spcBef>
              <a:spcAft>
                <a:spcPts val="200"/>
              </a:spcAft>
              <a:buNone/>
              <a:tabLst>
                <a:tab pos="228600" algn="l"/>
                <a:tab pos="571500" algn="l"/>
                <a:tab pos="800100" algn="l"/>
                <a:tab pos="1485900" algn="r"/>
                <a:tab pos="1600200" algn="ctr"/>
                <a:tab pos="1714500" algn="l"/>
                <a:tab pos="5486400" algn="r"/>
              </a:tabLst>
            </a:pPr>
            <a:r>
              <a:rPr lang="en-IN" sz="1800" dirty="0" smtClean="0">
                <a:solidFill>
                  <a:srgbClr val="000000"/>
                </a:solidFill>
                <a:latin typeface="+mj-lt"/>
                <a:ea typeface="Times New Roman"/>
                <a:cs typeface="Times New Roman"/>
              </a:rPr>
              <a:t>1.6.3 </a:t>
            </a:r>
            <a:r>
              <a:rPr lang="en-IN" sz="1800" dirty="0">
                <a:solidFill>
                  <a:srgbClr val="000000"/>
                </a:solidFill>
                <a:latin typeface="+mj-lt"/>
                <a:ea typeface="Times New Roman"/>
                <a:cs typeface="Times New Roman"/>
              </a:rPr>
              <a:t>	Structural Isomerism-Ionisation Isomerism, Hydrate </a:t>
            </a:r>
            <a:r>
              <a:rPr lang="en-IN" sz="1800" dirty="0" smtClean="0">
                <a:solidFill>
                  <a:srgbClr val="000000"/>
                </a:solidFill>
                <a:latin typeface="+mj-lt"/>
                <a:ea typeface="Times New Roman"/>
                <a:cs typeface="Times New Roman"/>
              </a:rPr>
              <a:t>               </a:t>
            </a:r>
          </a:p>
          <a:p>
            <a:pPr marL="0" marR="0" indent="0" algn="just">
              <a:lnSpc>
                <a:spcPts val="1400"/>
              </a:lnSpc>
              <a:spcBef>
                <a:spcPts val="200"/>
              </a:spcBef>
              <a:spcAft>
                <a:spcPts val="200"/>
              </a:spcAft>
              <a:buNone/>
              <a:tabLst>
                <a:tab pos="228600" algn="l"/>
                <a:tab pos="571500" algn="l"/>
                <a:tab pos="800100" algn="l"/>
                <a:tab pos="1485900" algn="r"/>
                <a:tab pos="1600200" algn="ctr"/>
                <a:tab pos="1714500" algn="l"/>
                <a:tab pos="5486400" algn="r"/>
              </a:tabLst>
            </a:pPr>
            <a:r>
              <a:rPr lang="en-IN" sz="1800" dirty="0" smtClean="0">
                <a:solidFill>
                  <a:srgbClr val="000000"/>
                </a:solidFill>
                <a:latin typeface="+mj-lt"/>
                <a:ea typeface="Times New Roman"/>
                <a:cs typeface="Times New Roman"/>
              </a:rPr>
              <a:t>          Isomerism</a:t>
            </a:r>
            <a:r>
              <a:rPr lang="en-IN" sz="1800" dirty="0">
                <a:solidFill>
                  <a:srgbClr val="000000"/>
                </a:solidFill>
                <a:latin typeface="+mj-lt"/>
                <a:ea typeface="Times New Roman"/>
                <a:cs typeface="Times New Roman"/>
              </a:rPr>
              <a:t>, Coordination </a:t>
            </a:r>
            <a:r>
              <a:rPr lang="en-IN" sz="1800" dirty="0" smtClean="0">
                <a:solidFill>
                  <a:srgbClr val="000000"/>
                </a:solidFill>
                <a:latin typeface="+mj-lt"/>
                <a:ea typeface="Times New Roman"/>
                <a:cs typeface="Times New Roman"/>
              </a:rPr>
              <a:t>Isomerism</a:t>
            </a:r>
            <a:r>
              <a:rPr lang="en-IN" sz="1800" dirty="0">
                <a:solidFill>
                  <a:srgbClr val="000000"/>
                </a:solidFill>
                <a:latin typeface="+mj-lt"/>
                <a:ea typeface="Times New Roman"/>
                <a:cs typeface="Times New Roman"/>
              </a:rPr>
              <a:t>, Linkage Isomerism and </a:t>
            </a:r>
            <a:r>
              <a:rPr lang="en-IN" sz="1800" dirty="0" smtClean="0">
                <a:solidFill>
                  <a:srgbClr val="000000"/>
                </a:solidFill>
                <a:latin typeface="+mj-lt"/>
                <a:ea typeface="Times New Roman"/>
                <a:cs typeface="Times New Roman"/>
              </a:rPr>
              <a:t>Co-ordination</a:t>
            </a:r>
          </a:p>
          <a:p>
            <a:pPr marL="0" marR="0" indent="0" algn="just">
              <a:lnSpc>
                <a:spcPts val="1400"/>
              </a:lnSpc>
              <a:spcBef>
                <a:spcPts val="200"/>
              </a:spcBef>
              <a:spcAft>
                <a:spcPts val="200"/>
              </a:spcAft>
              <a:buNone/>
              <a:tabLst>
                <a:tab pos="228600" algn="l"/>
                <a:tab pos="571500" algn="l"/>
                <a:tab pos="800100" algn="l"/>
                <a:tab pos="1485900" algn="r"/>
                <a:tab pos="1600200" algn="ctr"/>
                <a:tab pos="1714500" algn="l"/>
                <a:tab pos="5486400" algn="r"/>
              </a:tabLst>
            </a:pPr>
            <a:r>
              <a:rPr lang="en-IN" sz="1800" dirty="0" smtClean="0">
                <a:solidFill>
                  <a:srgbClr val="000000"/>
                </a:solidFill>
                <a:latin typeface="+mj-lt"/>
                <a:ea typeface="Times New Roman"/>
                <a:cs typeface="Times New Roman"/>
              </a:rPr>
              <a:t>          position </a:t>
            </a:r>
            <a:r>
              <a:rPr lang="en-IN" sz="1800" dirty="0">
                <a:solidFill>
                  <a:srgbClr val="000000"/>
                </a:solidFill>
                <a:latin typeface="+mj-lt"/>
                <a:ea typeface="Times New Roman"/>
                <a:cs typeface="Times New Roman"/>
              </a:rPr>
              <a:t>Isomerism</a:t>
            </a:r>
            <a:endParaRPr lang="en-US" sz="1800" dirty="0">
              <a:latin typeface="+mj-lt"/>
              <a:ea typeface="Calibri"/>
              <a:cs typeface="Times New Roman"/>
            </a:endParaRPr>
          </a:p>
          <a:p>
            <a:pPr marL="0" marR="0" indent="0" algn="just">
              <a:lnSpc>
                <a:spcPts val="1400"/>
              </a:lnSpc>
              <a:spcBef>
                <a:spcPts val="200"/>
              </a:spcBef>
              <a:spcAft>
                <a:spcPts val="200"/>
              </a:spcAft>
              <a:buNone/>
              <a:tabLst>
                <a:tab pos="228600" algn="l"/>
                <a:tab pos="571500" algn="l"/>
                <a:tab pos="800100" algn="l"/>
                <a:tab pos="1485900" algn="r"/>
                <a:tab pos="1600200" algn="ctr"/>
                <a:tab pos="1714500" algn="l"/>
                <a:tab pos="5486400" algn="r"/>
              </a:tabLst>
            </a:pPr>
            <a:r>
              <a:rPr lang="en-IN" sz="1800" dirty="0" smtClean="0">
                <a:solidFill>
                  <a:srgbClr val="000000"/>
                </a:solidFill>
                <a:latin typeface="+mj-lt"/>
                <a:ea typeface="Times New Roman"/>
                <a:cs typeface="Times New Roman"/>
              </a:rPr>
              <a:t>1.7     Valence </a:t>
            </a:r>
            <a:r>
              <a:rPr lang="en-IN" sz="1800" dirty="0">
                <a:solidFill>
                  <a:srgbClr val="000000"/>
                </a:solidFill>
                <a:latin typeface="+mj-lt"/>
                <a:ea typeface="Times New Roman"/>
                <a:cs typeface="Times New Roman"/>
              </a:rPr>
              <a:t>Bond Theory of transition metal complex with respect </a:t>
            </a:r>
            <a:endParaRPr lang="en-IN" sz="1800" dirty="0" smtClean="0">
              <a:solidFill>
                <a:srgbClr val="000000"/>
              </a:solidFill>
              <a:latin typeface="+mj-lt"/>
              <a:ea typeface="Times New Roman"/>
              <a:cs typeface="Times New Roman"/>
            </a:endParaRPr>
          </a:p>
          <a:p>
            <a:pPr marL="0" marR="0" indent="0" algn="just">
              <a:lnSpc>
                <a:spcPts val="1400"/>
              </a:lnSpc>
              <a:spcBef>
                <a:spcPts val="200"/>
              </a:spcBef>
              <a:spcAft>
                <a:spcPts val="200"/>
              </a:spcAft>
              <a:buNone/>
              <a:tabLst>
                <a:tab pos="228600" algn="l"/>
                <a:tab pos="571500" algn="l"/>
                <a:tab pos="800100" algn="l"/>
                <a:tab pos="1485900" algn="r"/>
                <a:tab pos="1600200" algn="ctr"/>
                <a:tab pos="1714500" algn="l"/>
                <a:tab pos="5486400" algn="r"/>
              </a:tabLst>
            </a:pPr>
            <a:r>
              <a:rPr lang="en-IN" sz="1800" dirty="0" smtClean="0">
                <a:solidFill>
                  <a:srgbClr val="000000"/>
                </a:solidFill>
                <a:latin typeface="+mj-lt"/>
                <a:ea typeface="Times New Roman"/>
                <a:cs typeface="Times New Roman"/>
              </a:rPr>
              <a:t>          to </a:t>
            </a:r>
            <a:r>
              <a:rPr lang="en-IN" sz="1800" dirty="0">
                <a:solidFill>
                  <a:srgbClr val="000000"/>
                </a:solidFill>
                <a:latin typeface="+mj-lt"/>
                <a:ea typeface="Times New Roman"/>
                <a:cs typeface="Times New Roman"/>
              </a:rPr>
              <a:t>C.N.</a:t>
            </a:r>
            <a:r>
              <a:rPr lang="en-IN" sz="1800" dirty="0">
                <a:latin typeface="+mj-lt"/>
                <a:ea typeface="Calibri"/>
                <a:cs typeface="Segoe UI"/>
              </a:rPr>
              <a:t> </a:t>
            </a:r>
            <a:r>
              <a:rPr lang="en-US" sz="1800" dirty="0">
                <a:latin typeface="+mj-lt"/>
                <a:ea typeface="Calibri"/>
                <a:cs typeface="Segoe UI"/>
              </a:rPr>
              <a:t>=</a:t>
            </a:r>
            <a:r>
              <a:rPr lang="en-IN" sz="1800" dirty="0">
                <a:solidFill>
                  <a:srgbClr val="000000"/>
                </a:solidFill>
                <a:latin typeface="+mj-lt"/>
                <a:ea typeface="Times New Roman"/>
                <a:cs typeface="Times New Roman"/>
              </a:rPr>
              <a:t> 4 complexes of Cu, Ni, and C. N.</a:t>
            </a:r>
            <a:r>
              <a:rPr lang="en-US" sz="1800" dirty="0">
                <a:latin typeface="+mj-lt"/>
                <a:ea typeface="Calibri"/>
                <a:cs typeface="Segoe UI"/>
              </a:rPr>
              <a:t> =</a:t>
            </a:r>
            <a:r>
              <a:rPr lang="en-IN" sz="1800" dirty="0">
                <a:solidFill>
                  <a:srgbClr val="000000"/>
                </a:solidFill>
                <a:latin typeface="+mj-lt"/>
                <a:ea typeface="Times New Roman"/>
                <a:cs typeface="Times New Roman"/>
              </a:rPr>
              <a:t> 6 complexes of Fe, Co</a:t>
            </a:r>
            <a:endParaRPr lang="en-US" sz="1800" dirty="0">
              <a:latin typeface="+mj-lt"/>
              <a:ea typeface="Calibri"/>
              <a:cs typeface="Times New Roman"/>
            </a:endParaRPr>
          </a:p>
          <a:p>
            <a:pPr>
              <a:buNone/>
            </a:pPr>
            <a:endParaRPr lang="en-US" dirty="0">
              <a:solidFill>
                <a:schemeClr val="accent1">
                  <a:lumMod val="75000"/>
                </a:schemeClr>
              </a:solidFill>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6858000"/>
          </a:xfrm>
        </p:spPr>
        <p:txBody>
          <a:bodyPr/>
          <a:lstStyle/>
          <a:p>
            <a:r>
              <a:rPr lang="en-US" sz="2400" b="1" dirty="0">
                <a:solidFill>
                  <a:srgbClr val="FF0000"/>
                </a:solidFill>
              </a:rPr>
              <a:t>(iv)	CoCl</a:t>
            </a:r>
            <a:r>
              <a:rPr lang="en-US" sz="2400" b="1" baseline="-25000" dirty="0">
                <a:solidFill>
                  <a:srgbClr val="FF0000"/>
                </a:solidFill>
              </a:rPr>
              <a:t>3</a:t>
            </a:r>
            <a:r>
              <a:rPr lang="en-US" sz="2400" b="1" dirty="0">
                <a:solidFill>
                  <a:srgbClr val="FF0000"/>
                </a:solidFill>
              </a:rPr>
              <a:t>.3NH</a:t>
            </a:r>
            <a:r>
              <a:rPr lang="en-US" sz="2400" b="1" baseline="-25000" dirty="0">
                <a:solidFill>
                  <a:srgbClr val="FF0000"/>
                </a:solidFill>
              </a:rPr>
              <a:t>3</a:t>
            </a:r>
            <a:r>
              <a:rPr lang="en-US" sz="2400" b="1" dirty="0">
                <a:solidFill>
                  <a:srgbClr val="FF0000"/>
                </a:solidFill>
              </a:rPr>
              <a:t> or [Co(NH</a:t>
            </a:r>
            <a:r>
              <a:rPr lang="en-US" sz="2400" b="1" baseline="-25000" dirty="0">
                <a:solidFill>
                  <a:srgbClr val="FF0000"/>
                </a:solidFill>
              </a:rPr>
              <a:t>3</a:t>
            </a:r>
            <a:r>
              <a:rPr lang="en-US" sz="2400" b="1" dirty="0">
                <a:solidFill>
                  <a:srgbClr val="FF0000"/>
                </a:solidFill>
              </a:rPr>
              <a:t>)</a:t>
            </a:r>
            <a:r>
              <a:rPr lang="en-US" sz="2400" b="1" baseline="-25000" dirty="0">
                <a:solidFill>
                  <a:srgbClr val="FF0000"/>
                </a:solidFill>
              </a:rPr>
              <a:t>4</a:t>
            </a:r>
            <a:r>
              <a:rPr lang="en-US" sz="2400" b="1" dirty="0">
                <a:solidFill>
                  <a:srgbClr val="FF0000"/>
                </a:solidFill>
              </a:rPr>
              <a:t>Cl</a:t>
            </a:r>
            <a:r>
              <a:rPr lang="en-US" sz="2400" b="1" baseline="-25000" dirty="0">
                <a:solidFill>
                  <a:srgbClr val="FF0000"/>
                </a:solidFill>
              </a:rPr>
              <a:t>3</a:t>
            </a:r>
            <a:r>
              <a:rPr lang="en-US" sz="2400" b="1" dirty="0">
                <a:solidFill>
                  <a:srgbClr val="FF0000"/>
                </a:solidFill>
              </a:rPr>
              <a:t>]:</a:t>
            </a:r>
            <a:endParaRPr lang="en-US" sz="2400" dirty="0">
              <a:solidFill>
                <a:srgbClr val="FF0000"/>
              </a:solidFill>
            </a:endParaRPr>
          </a:p>
          <a:p>
            <a:r>
              <a:rPr lang="en-US" dirty="0"/>
              <a:t>	</a:t>
            </a:r>
            <a:r>
              <a:rPr lang="en-US" sz="2000" dirty="0"/>
              <a:t>This compound should be formulated as [Co(NH</a:t>
            </a:r>
            <a:r>
              <a:rPr lang="en-US" sz="2000" baseline="-25000" dirty="0"/>
              <a:t>3</a:t>
            </a:r>
            <a:r>
              <a:rPr lang="en-US" sz="2000" dirty="0"/>
              <a:t>)</a:t>
            </a:r>
            <a:r>
              <a:rPr lang="en-US" sz="2000" baseline="-25000" dirty="0"/>
              <a:t>3</a:t>
            </a:r>
            <a:r>
              <a:rPr lang="en-US" sz="2000" dirty="0"/>
              <a:t>Cl</a:t>
            </a:r>
            <a:r>
              <a:rPr lang="en-US" sz="2000" baseline="-25000" dirty="0"/>
              <a:t>3</a:t>
            </a:r>
            <a:r>
              <a:rPr lang="en-US" sz="2000" dirty="0"/>
              <a:t>] where all the three chloride ions are present in the co-ordination sphere. There is no evolution of NH</a:t>
            </a:r>
            <a:r>
              <a:rPr lang="en-US" sz="2000" baseline="-25000" dirty="0"/>
              <a:t>3</a:t>
            </a:r>
            <a:r>
              <a:rPr lang="en-US" sz="2000" dirty="0"/>
              <a:t> on treatment with HCl or no precipitate of </a:t>
            </a:r>
            <a:r>
              <a:rPr lang="en-US" sz="2000" dirty="0" err="1"/>
              <a:t>AgCl</a:t>
            </a:r>
            <a:r>
              <a:rPr lang="en-US" sz="2000" dirty="0"/>
              <a:t> with AgNO</a:t>
            </a:r>
            <a:r>
              <a:rPr lang="en-US" sz="2000" baseline="-25000" dirty="0"/>
              <a:t>3</a:t>
            </a:r>
            <a:r>
              <a:rPr lang="en-US" sz="2000" dirty="0"/>
              <a:t>. The complex does not ionize. It is uncharged, neutral molecular species and exists as a </a:t>
            </a:r>
            <a:r>
              <a:rPr lang="en-US" sz="2000" i="1" dirty="0"/>
              <a:t>single particle</a:t>
            </a:r>
            <a:r>
              <a:rPr lang="en-US" sz="2000" dirty="0"/>
              <a:t>. This can be represented structurally as shown in Fig. 1.3 (D).</a:t>
            </a:r>
          </a:p>
          <a:p>
            <a:r>
              <a:rPr lang="en-US" sz="2000" dirty="0" smtClean="0"/>
              <a:t>The </a:t>
            </a:r>
            <a:r>
              <a:rPr lang="en-US" sz="2000" dirty="0"/>
              <a:t>observed features of cobalt ammines may be summarized in Table 1.2.</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65016210"/>
              </p:ext>
            </p:extLst>
          </p:nvPr>
        </p:nvGraphicFramePr>
        <p:xfrm>
          <a:off x="685800" y="3141078"/>
          <a:ext cx="8077201" cy="3183522"/>
        </p:xfrm>
        <a:graphic>
          <a:graphicData uri="http://schemas.openxmlformats.org/drawingml/2006/table">
            <a:tbl>
              <a:tblPr firstRow="1" firstCol="1" bandRow="1">
                <a:tableStyleId>{5C22544A-7EE6-4342-B048-85BDC9FD1C3A}</a:tableStyleId>
              </a:tblPr>
              <a:tblGrid>
                <a:gridCol w="1429988"/>
                <a:gridCol w="1351787"/>
                <a:gridCol w="1061319"/>
                <a:gridCol w="882571"/>
                <a:gridCol w="1390267"/>
                <a:gridCol w="1961269"/>
              </a:tblGrid>
              <a:tr h="1591762">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dirty="0">
                          <a:effectLst/>
                        </a:rPr>
                        <a:t>Composition</a:t>
                      </a:r>
                    </a:p>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dirty="0">
                          <a:effectLst/>
                        </a:rPr>
                        <a:t>(Empirical</a:t>
                      </a:r>
                    </a:p>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dirty="0">
                          <a:effectLst/>
                        </a:rPr>
                        <a:t>formula)</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Number of Cl−</a:t>
                      </a:r>
                      <a:r>
                        <a:rPr lang="en-US" sz="1400" baseline="30000">
                          <a:effectLst/>
                        </a:rPr>
                        <a:t> </a:t>
                      </a:r>
                      <a:r>
                        <a:rPr lang="en-US" sz="1400">
                          <a:effectLst/>
                        </a:rPr>
                        <a:t>ions</a:t>
                      </a:r>
                    </a:p>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precipitated</a:t>
                      </a:r>
                    </a:p>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by AgNO</a:t>
                      </a:r>
                      <a:r>
                        <a:rPr lang="en-US" sz="1400" baseline="-25000">
                          <a:effectLst/>
                        </a:rPr>
                        <a:t>3</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Number of Ions / particles</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Total</a:t>
                      </a:r>
                    </a:p>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charge</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Molar</a:t>
                      </a:r>
                    </a:p>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Conductivity</a:t>
                      </a:r>
                    </a:p>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mmho cm</a:t>
                      </a:r>
                      <a:r>
                        <a:rPr lang="en-US" sz="1400" baseline="30000">
                          <a:effectLst/>
                        </a:rPr>
                        <a:t>-2</a:t>
                      </a:r>
                      <a:endParaRPr lang="en-US" sz="1400">
                        <a:effectLst/>
                      </a:endParaRPr>
                    </a:p>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mmol</a:t>
                      </a:r>
                      <a:r>
                        <a:rPr lang="en-US" sz="1400" baseline="30000">
                          <a:effectLst/>
                        </a:rPr>
                        <a:t>-1</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Structure</a:t>
                      </a:r>
                    </a:p>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(Werner’s</a:t>
                      </a:r>
                    </a:p>
                    <a:p>
                      <a:pPr marL="0" marR="0" algn="ctr">
                        <a:lnSpc>
                          <a:spcPct val="115000"/>
                        </a:lnSpc>
                        <a:spcBef>
                          <a:spcPts val="0"/>
                        </a:spcBef>
                        <a:spcAft>
                          <a:spcPts val="0"/>
                        </a:spcAft>
                        <a:tabLst>
                          <a:tab pos="228600" algn="l"/>
                          <a:tab pos="457200" algn="l"/>
                          <a:tab pos="485775" algn="l"/>
                          <a:tab pos="1188720" algn="l"/>
                          <a:tab pos="1371600" algn="l"/>
                          <a:tab pos="1828800" algn="l"/>
                          <a:tab pos="2971800" algn="ctr"/>
                          <a:tab pos="4114800" algn="r"/>
                        </a:tabLst>
                      </a:pPr>
                      <a:r>
                        <a:rPr lang="en-US" sz="1400">
                          <a:effectLst/>
                        </a:rPr>
                        <a:t>Formulation)</a:t>
                      </a:r>
                      <a:endParaRPr lang="en-US" sz="1400">
                        <a:effectLst/>
                        <a:latin typeface="Segoe UI"/>
                        <a:ea typeface="Calibri"/>
                        <a:cs typeface="Times New Roman"/>
                      </a:endParaRPr>
                    </a:p>
                  </a:txBody>
                  <a:tcPr marL="68580" marR="68580" marT="0" marB="0"/>
                </a:tc>
              </a:tr>
              <a:tr h="397940">
                <a:tc>
                  <a:txBody>
                    <a:bodyPr/>
                    <a:lstStyle/>
                    <a:p>
                      <a:pPr marL="0" marR="0" algn="just">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dirty="0">
                          <a:effectLst/>
                        </a:rPr>
                        <a:t>CoCl</a:t>
                      </a:r>
                      <a:r>
                        <a:rPr lang="en-US" sz="1400" baseline="-25000" dirty="0">
                          <a:effectLst/>
                        </a:rPr>
                        <a:t>3</a:t>
                      </a:r>
                      <a:r>
                        <a:rPr lang="en-US" sz="1400" dirty="0">
                          <a:effectLst/>
                        </a:rPr>
                        <a:t>.6NH</a:t>
                      </a:r>
                      <a:r>
                        <a:rPr lang="en-US" sz="1400" baseline="-25000" dirty="0">
                          <a:effectLst/>
                        </a:rPr>
                        <a:t>3</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3</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4</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6</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432</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[Co(NH</a:t>
                      </a:r>
                      <a:r>
                        <a:rPr lang="en-US" sz="1400" baseline="-25000">
                          <a:effectLst/>
                        </a:rPr>
                        <a:t>3</a:t>
                      </a:r>
                      <a:r>
                        <a:rPr lang="en-US" sz="1400">
                          <a:effectLst/>
                        </a:rPr>
                        <a:t>)</a:t>
                      </a:r>
                      <a:r>
                        <a:rPr lang="en-US" sz="1400" baseline="-25000">
                          <a:effectLst/>
                        </a:rPr>
                        <a:t>6</a:t>
                      </a:r>
                      <a:r>
                        <a:rPr lang="en-US" sz="1400">
                          <a:effectLst/>
                        </a:rPr>
                        <a:t>]</a:t>
                      </a:r>
                      <a:r>
                        <a:rPr lang="en-US" sz="1400" baseline="30000">
                          <a:effectLst/>
                        </a:rPr>
                        <a:t>3+</a:t>
                      </a:r>
                      <a:r>
                        <a:rPr lang="en-US" sz="1400">
                          <a:effectLst/>
                        </a:rPr>
                        <a:t>, 3Cl−</a:t>
                      </a:r>
                      <a:endParaRPr lang="en-US" sz="1400">
                        <a:effectLst/>
                        <a:latin typeface="Segoe UI"/>
                        <a:ea typeface="Calibri"/>
                        <a:cs typeface="Times New Roman"/>
                      </a:endParaRPr>
                    </a:p>
                  </a:txBody>
                  <a:tcPr marL="68580" marR="68580" marT="0" marB="0"/>
                </a:tc>
              </a:tr>
              <a:tr h="397940">
                <a:tc>
                  <a:txBody>
                    <a:bodyPr/>
                    <a:lstStyle/>
                    <a:p>
                      <a:pPr marL="0" marR="0" algn="just">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dirty="0">
                          <a:effectLst/>
                        </a:rPr>
                        <a:t>CoCl</a:t>
                      </a:r>
                      <a:r>
                        <a:rPr lang="en-US" sz="1400" baseline="-25000" dirty="0">
                          <a:effectLst/>
                        </a:rPr>
                        <a:t>3</a:t>
                      </a:r>
                      <a:r>
                        <a:rPr lang="en-US" sz="1400" dirty="0">
                          <a:effectLst/>
                        </a:rPr>
                        <a:t>.5NH</a:t>
                      </a:r>
                      <a:r>
                        <a:rPr lang="en-US" sz="1400" baseline="-25000" dirty="0">
                          <a:effectLst/>
                        </a:rPr>
                        <a:t>3</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dirty="0">
                          <a:effectLst/>
                        </a:rPr>
                        <a:t>2</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3</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4</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261</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[Co(NH</a:t>
                      </a:r>
                      <a:r>
                        <a:rPr lang="en-US" sz="1400" baseline="-25000">
                          <a:effectLst/>
                        </a:rPr>
                        <a:t>3</a:t>
                      </a:r>
                      <a:r>
                        <a:rPr lang="en-US" sz="1400">
                          <a:effectLst/>
                        </a:rPr>
                        <a:t>)</a:t>
                      </a:r>
                      <a:r>
                        <a:rPr lang="en-US" sz="1400" baseline="-25000">
                          <a:effectLst/>
                        </a:rPr>
                        <a:t>5</a:t>
                      </a:r>
                      <a:r>
                        <a:rPr lang="en-US" sz="1400">
                          <a:effectLst/>
                        </a:rPr>
                        <a:t>Cl]</a:t>
                      </a:r>
                      <a:r>
                        <a:rPr lang="en-US" sz="1400" baseline="30000">
                          <a:effectLst/>
                        </a:rPr>
                        <a:t>2+</a:t>
                      </a:r>
                      <a:r>
                        <a:rPr lang="en-US" sz="1400">
                          <a:effectLst/>
                        </a:rPr>
                        <a:t>, 2Cl−</a:t>
                      </a:r>
                      <a:endParaRPr lang="en-US" sz="1400">
                        <a:effectLst/>
                        <a:latin typeface="Segoe UI"/>
                        <a:ea typeface="Calibri"/>
                        <a:cs typeface="Times New Roman"/>
                      </a:endParaRPr>
                    </a:p>
                  </a:txBody>
                  <a:tcPr marL="68580" marR="68580" marT="0" marB="0"/>
                </a:tc>
              </a:tr>
              <a:tr h="397940">
                <a:tc>
                  <a:txBody>
                    <a:bodyPr/>
                    <a:lstStyle/>
                    <a:p>
                      <a:pPr marL="0" marR="0" algn="just">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CoCl</a:t>
                      </a:r>
                      <a:r>
                        <a:rPr lang="en-US" sz="1400" baseline="-25000">
                          <a:effectLst/>
                        </a:rPr>
                        <a:t>3</a:t>
                      </a:r>
                      <a:r>
                        <a:rPr lang="en-US" sz="1400">
                          <a:effectLst/>
                        </a:rPr>
                        <a:t>.4NH</a:t>
                      </a:r>
                      <a:r>
                        <a:rPr lang="en-US" sz="1400" baseline="-25000">
                          <a:effectLst/>
                        </a:rPr>
                        <a:t>3</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dirty="0">
                          <a:effectLst/>
                        </a:rPr>
                        <a:t>1</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2</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2</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124</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dirty="0">
                          <a:effectLst/>
                        </a:rPr>
                        <a:t>[Co(NH</a:t>
                      </a:r>
                      <a:r>
                        <a:rPr lang="en-US" sz="1400" baseline="-25000" dirty="0">
                          <a:effectLst/>
                        </a:rPr>
                        <a:t>3</a:t>
                      </a:r>
                      <a:r>
                        <a:rPr lang="en-US" sz="1400" dirty="0">
                          <a:effectLst/>
                        </a:rPr>
                        <a:t>)</a:t>
                      </a:r>
                      <a:r>
                        <a:rPr lang="en-US" sz="1400" baseline="-25000" dirty="0">
                          <a:effectLst/>
                        </a:rPr>
                        <a:t>4</a:t>
                      </a:r>
                      <a:r>
                        <a:rPr lang="en-US" sz="1400" dirty="0">
                          <a:effectLst/>
                        </a:rPr>
                        <a:t>Cl</a:t>
                      </a:r>
                      <a:r>
                        <a:rPr lang="en-US" sz="1400" baseline="-25000" dirty="0">
                          <a:effectLst/>
                        </a:rPr>
                        <a:t>2</a:t>
                      </a:r>
                      <a:r>
                        <a:rPr lang="en-US" sz="1400" dirty="0">
                          <a:effectLst/>
                        </a:rPr>
                        <a:t>]</a:t>
                      </a:r>
                      <a:r>
                        <a:rPr lang="en-US" sz="1400" baseline="30000" dirty="0">
                          <a:effectLst/>
                        </a:rPr>
                        <a:t>+</a:t>
                      </a:r>
                      <a:r>
                        <a:rPr lang="en-US" sz="1400" dirty="0">
                          <a:effectLst/>
                        </a:rPr>
                        <a:t>,</a:t>
                      </a:r>
                      <a:r>
                        <a:rPr lang="en-US" sz="1400" dirty="0" err="1">
                          <a:effectLst/>
                        </a:rPr>
                        <a:t>Cl</a:t>
                      </a:r>
                      <a:r>
                        <a:rPr lang="en-US" sz="1400" dirty="0">
                          <a:effectLst/>
                        </a:rPr>
                        <a:t>−</a:t>
                      </a:r>
                      <a:endParaRPr lang="en-US" sz="1400" dirty="0">
                        <a:effectLst/>
                        <a:latin typeface="Segoe UI"/>
                        <a:ea typeface="Calibri"/>
                        <a:cs typeface="Times New Roman"/>
                      </a:endParaRPr>
                    </a:p>
                  </a:txBody>
                  <a:tcPr marL="68580" marR="68580" marT="0" marB="0"/>
                </a:tc>
              </a:tr>
              <a:tr h="397940">
                <a:tc>
                  <a:txBody>
                    <a:bodyPr/>
                    <a:lstStyle/>
                    <a:p>
                      <a:pPr marL="0" marR="0" algn="just">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a:effectLst/>
                        </a:rPr>
                        <a:t>CoCl</a:t>
                      </a:r>
                      <a:r>
                        <a:rPr lang="en-US" sz="1400" baseline="-25000">
                          <a:effectLst/>
                        </a:rPr>
                        <a:t>3</a:t>
                      </a:r>
                      <a:r>
                        <a:rPr lang="en-US" sz="1400">
                          <a:effectLst/>
                        </a:rPr>
                        <a:t>.3NH</a:t>
                      </a:r>
                      <a:r>
                        <a:rPr lang="en-US" sz="1400" baseline="-25000">
                          <a:effectLst/>
                        </a:rPr>
                        <a:t>3</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dirty="0">
                          <a:effectLst/>
                        </a:rPr>
                        <a:t>0</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dirty="0">
                          <a:effectLst/>
                        </a:rPr>
                        <a:t>1</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dirty="0">
                          <a:effectLst/>
                        </a:rPr>
                        <a:t>0</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dirty="0">
                          <a:effectLst/>
                        </a:rPr>
                        <a:t>-</a:t>
                      </a:r>
                      <a:endParaRPr lang="en-US" sz="1400" dirty="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457200" algn="l"/>
                          <a:tab pos="485775" algn="l"/>
                          <a:tab pos="914400" algn="l"/>
                          <a:tab pos="1371600" algn="l"/>
                          <a:tab pos="1828800" algn="l"/>
                          <a:tab pos="2971800" algn="ctr"/>
                          <a:tab pos="4114800" algn="r"/>
                        </a:tabLst>
                      </a:pPr>
                      <a:r>
                        <a:rPr lang="en-US" sz="1400" dirty="0">
                          <a:effectLst/>
                        </a:rPr>
                        <a:t>[Co(NH</a:t>
                      </a:r>
                      <a:r>
                        <a:rPr lang="en-US" sz="1400" baseline="-25000" dirty="0">
                          <a:effectLst/>
                        </a:rPr>
                        <a:t>3</a:t>
                      </a:r>
                      <a:r>
                        <a:rPr lang="en-US" sz="1400" dirty="0">
                          <a:effectLst/>
                        </a:rPr>
                        <a:t>)</a:t>
                      </a:r>
                      <a:r>
                        <a:rPr lang="en-US" sz="1400" baseline="-25000" dirty="0">
                          <a:effectLst/>
                        </a:rPr>
                        <a:t>3</a:t>
                      </a:r>
                      <a:r>
                        <a:rPr lang="en-US" sz="1400" dirty="0">
                          <a:effectLst/>
                        </a:rPr>
                        <a:t>Cl</a:t>
                      </a:r>
                      <a:r>
                        <a:rPr lang="en-US" sz="1400" baseline="-25000" dirty="0">
                          <a:effectLst/>
                        </a:rPr>
                        <a:t>3</a:t>
                      </a:r>
                      <a:r>
                        <a:rPr lang="en-US" sz="1400" dirty="0">
                          <a:effectLst/>
                        </a:rPr>
                        <a:t>]</a:t>
                      </a:r>
                      <a:endParaRPr lang="en-US" sz="1400" dirty="0">
                        <a:effectLst/>
                        <a:latin typeface="Segoe U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831271" y="2802523"/>
            <a:ext cx="83058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485775" algn="l"/>
                <a:tab pos="914400" algn="l"/>
                <a:tab pos="1371600" algn="l"/>
                <a:tab pos="1828800" algn="l"/>
                <a:tab pos="2971800" algn="ctr"/>
                <a:tab pos="4114800" algn="r"/>
              </a:tabLst>
            </a:pPr>
            <a:r>
              <a:rPr kumimoji="0" lang="en-US" sz="1600" b="1" i="0" u="none" strike="noStrike" cap="none" normalizeH="0" baseline="0" dirty="0" smtClean="0">
                <a:ln>
                  <a:noFill/>
                </a:ln>
                <a:solidFill>
                  <a:srgbClr val="FF0000"/>
                </a:solidFill>
                <a:effectLst/>
                <a:latin typeface="Segoe UI" pitchFamily="34" charset="0"/>
                <a:ea typeface="Calibri" pitchFamily="34" charset="0"/>
                <a:cs typeface="Segoe UI" pitchFamily="34" charset="0"/>
              </a:rPr>
              <a:t>Table 1.2: Properties of Cobalt (III) ammines</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2019347086"/>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686800" cy="6629400"/>
          </a:xfrm>
        </p:spPr>
        <p:txBody>
          <a:bodyPr/>
          <a:lstStyle/>
          <a:p>
            <a:r>
              <a:rPr lang="en-US" sz="2400" dirty="0">
                <a:solidFill>
                  <a:srgbClr val="FF0066"/>
                </a:solidFill>
              </a:rPr>
              <a:t>1.4	Description of the Terms - Ligands, </a:t>
            </a:r>
            <a:r>
              <a:rPr lang="en-US" sz="2400" dirty="0" smtClean="0">
                <a:solidFill>
                  <a:srgbClr val="FF0066"/>
                </a:solidFill>
              </a:rPr>
              <a:t>Co-ordination </a:t>
            </a:r>
            <a:r>
              <a:rPr lang="en-US" sz="2400" dirty="0">
                <a:solidFill>
                  <a:srgbClr val="FF0066"/>
                </a:solidFill>
              </a:rPr>
              <a:t>Compounds:</a:t>
            </a:r>
          </a:p>
          <a:p>
            <a:r>
              <a:rPr lang="en-US" dirty="0">
                <a:solidFill>
                  <a:schemeClr val="tx2"/>
                </a:solidFill>
              </a:rPr>
              <a:t>i) </a:t>
            </a:r>
            <a:r>
              <a:rPr lang="en-US" dirty="0" smtClean="0">
                <a:solidFill>
                  <a:schemeClr val="tx2"/>
                </a:solidFill>
              </a:rPr>
              <a:t>Ligand :</a:t>
            </a:r>
            <a:endParaRPr lang="en-US" dirty="0">
              <a:solidFill>
                <a:schemeClr val="tx2"/>
              </a:solidFill>
            </a:endParaRPr>
          </a:p>
          <a:p>
            <a:r>
              <a:rPr lang="en-US" b="1" dirty="0"/>
              <a:t>	</a:t>
            </a:r>
            <a:r>
              <a:rPr lang="en-US" sz="1800" b="1" i="1" dirty="0"/>
              <a:t>Definition:</a:t>
            </a:r>
            <a:r>
              <a:rPr lang="en-US" sz="1800" b="1" dirty="0"/>
              <a:t> </a:t>
            </a:r>
            <a:r>
              <a:rPr lang="en-US" sz="1800" i="1" dirty="0"/>
              <a:t>In a complex compound, central metal ion is surrounded by or directly attached to other atoms, ions or molecules. These surrounding groups are called as the ligands. (The word stems from Greek, </a:t>
            </a:r>
            <a:r>
              <a:rPr lang="en-US" sz="1800" i="1" dirty="0" err="1"/>
              <a:t>ligare</a:t>
            </a:r>
            <a:r>
              <a:rPr lang="en-US" sz="1800" i="1" dirty="0"/>
              <a:t> meaning to bind).</a:t>
            </a:r>
            <a:r>
              <a:rPr lang="en-US" sz="1800" dirty="0"/>
              <a:t> </a:t>
            </a:r>
          </a:p>
          <a:p>
            <a:r>
              <a:rPr lang="en-US" sz="1800" dirty="0"/>
              <a:t>	</a:t>
            </a:r>
            <a:r>
              <a:rPr lang="en-US" sz="1800" b="1" dirty="0"/>
              <a:t>For example</a:t>
            </a:r>
            <a:r>
              <a:rPr lang="en-US" sz="1800" dirty="0"/>
              <a:t>, NH</a:t>
            </a:r>
            <a:r>
              <a:rPr lang="en-US" sz="1800" baseline="-25000" dirty="0"/>
              <a:t>3</a:t>
            </a:r>
            <a:r>
              <a:rPr lang="en-US" sz="1800" dirty="0"/>
              <a:t> in [Co(NH</a:t>
            </a:r>
            <a:r>
              <a:rPr lang="en-US" sz="1800" baseline="-25000" dirty="0"/>
              <a:t>3</a:t>
            </a:r>
            <a:r>
              <a:rPr lang="en-US" sz="1800" dirty="0"/>
              <a:t>)</a:t>
            </a:r>
            <a:r>
              <a:rPr lang="en-US" sz="1800" baseline="-25000" dirty="0"/>
              <a:t>6</a:t>
            </a:r>
            <a:r>
              <a:rPr lang="en-US" sz="1800" dirty="0"/>
              <a:t>]</a:t>
            </a:r>
            <a:r>
              <a:rPr lang="en-US" sz="1800" baseline="30000" dirty="0"/>
              <a:t>3+</a:t>
            </a:r>
            <a:r>
              <a:rPr lang="en-US" sz="1800" dirty="0"/>
              <a:t>, is the ligand which is </a:t>
            </a:r>
            <a:r>
              <a:rPr lang="en-US" sz="1800" dirty="0" smtClean="0"/>
              <a:t>co-ordinated </a:t>
            </a:r>
            <a:r>
              <a:rPr lang="en-US" sz="1800" dirty="0"/>
              <a:t>to Co</a:t>
            </a:r>
            <a:r>
              <a:rPr lang="en-US" sz="1800" baseline="30000" dirty="0"/>
              <a:t>3+</a:t>
            </a:r>
            <a:r>
              <a:rPr lang="en-US" sz="1800" dirty="0"/>
              <a:t> to form the complex. Hence ligand is also called as a co-</a:t>
            </a:r>
            <a:r>
              <a:rPr lang="en-US" sz="1800" dirty="0" err="1"/>
              <a:t>ordinating</a:t>
            </a:r>
            <a:r>
              <a:rPr lang="en-US" sz="1800" dirty="0"/>
              <a:t> group or a </a:t>
            </a:r>
            <a:r>
              <a:rPr lang="en-US" sz="1800" dirty="0" err="1"/>
              <a:t>complexing</a:t>
            </a:r>
            <a:r>
              <a:rPr lang="en-US" sz="1800" dirty="0"/>
              <a:t> </a:t>
            </a:r>
            <a:r>
              <a:rPr lang="en-US" sz="1800" dirty="0" err="1" smtClean="0"/>
              <a:t>agent.The</a:t>
            </a:r>
            <a:r>
              <a:rPr lang="en-US" sz="1800" dirty="0" smtClean="0"/>
              <a:t> Werner’s </a:t>
            </a:r>
            <a:r>
              <a:rPr lang="en-US" sz="1800" dirty="0"/>
              <a:t>formulation is self-explanatory to account for </a:t>
            </a:r>
            <a:r>
              <a:rPr lang="en-US" sz="1800" dirty="0" smtClean="0"/>
              <a:t>ligand</a:t>
            </a:r>
          </a:p>
          <a:p>
            <a:endParaRPr lang="en-US" sz="1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491" y="3124200"/>
            <a:ext cx="18669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4097939806"/>
              </p:ext>
            </p:extLst>
          </p:nvPr>
        </p:nvGraphicFramePr>
        <p:xfrm>
          <a:off x="678874" y="5105400"/>
          <a:ext cx="8381999" cy="1659193"/>
        </p:xfrm>
        <a:graphic>
          <a:graphicData uri="http://schemas.openxmlformats.org/drawingml/2006/table">
            <a:tbl>
              <a:tblPr firstRow="1" firstCol="1" bandRow="1" bandCol="1">
                <a:tableStyleId>{5C22544A-7EE6-4342-B048-85BDC9FD1C3A}</a:tableStyleId>
              </a:tblPr>
              <a:tblGrid>
                <a:gridCol w="1242199"/>
                <a:gridCol w="1163851"/>
                <a:gridCol w="1144895"/>
                <a:gridCol w="1354667"/>
                <a:gridCol w="1627622"/>
                <a:gridCol w="1848765"/>
              </a:tblGrid>
              <a:tr h="322008">
                <a:tc>
                  <a:txBody>
                    <a:bodyPr/>
                    <a:lstStyle/>
                    <a:p>
                      <a:pPr marL="0" marR="0" algn="ctr">
                        <a:lnSpc>
                          <a:spcPts val="1000"/>
                        </a:lnSpc>
                        <a:spcBef>
                          <a:spcPts val="0"/>
                        </a:spcBef>
                        <a:spcAft>
                          <a:spcPts val="0"/>
                        </a:spcAft>
                        <a:tabLst>
                          <a:tab pos="228600" algn="l"/>
                          <a:tab pos="485775" algn="l"/>
                          <a:tab pos="4114800" algn="r"/>
                        </a:tabLst>
                      </a:pPr>
                      <a:r>
                        <a:rPr lang="en-US" sz="1400" dirty="0">
                          <a:effectLst/>
                        </a:rPr>
                        <a:t>Negatively charged</a:t>
                      </a:r>
                    </a:p>
                    <a:p>
                      <a:pPr marL="0" marR="0" algn="ctr">
                        <a:lnSpc>
                          <a:spcPts val="1000"/>
                        </a:lnSpc>
                        <a:spcBef>
                          <a:spcPts val="0"/>
                        </a:spcBef>
                        <a:spcAft>
                          <a:spcPts val="0"/>
                        </a:spcAft>
                        <a:tabLst>
                          <a:tab pos="228600" algn="l"/>
                          <a:tab pos="485775" algn="l"/>
                          <a:tab pos="4114800" algn="r"/>
                        </a:tabLst>
                      </a:pPr>
                      <a:r>
                        <a:rPr lang="en-US" sz="1400" dirty="0">
                          <a:effectLst/>
                        </a:rPr>
                        <a:t>ligands</a:t>
                      </a:r>
                      <a:endParaRPr lang="en-US" sz="1400" dirty="0">
                        <a:effectLst/>
                        <a:latin typeface="Segoe UI"/>
                        <a:ea typeface="Calibri"/>
                        <a:cs typeface="Times New Roman"/>
                      </a:endParaRPr>
                    </a:p>
                  </a:txBody>
                  <a:tcPr marL="68580" marR="68580" marT="0" marB="0"/>
                </a:tc>
                <a:tc>
                  <a:txBody>
                    <a:bodyPr/>
                    <a:lstStyle/>
                    <a:p>
                      <a:pPr marL="0" marR="0" algn="ctr">
                        <a:lnSpc>
                          <a:spcPts val="1000"/>
                        </a:lnSpc>
                        <a:spcBef>
                          <a:spcPts val="0"/>
                        </a:spcBef>
                        <a:spcAft>
                          <a:spcPts val="0"/>
                        </a:spcAft>
                        <a:tabLst>
                          <a:tab pos="228600" algn="l"/>
                          <a:tab pos="485775" algn="l"/>
                          <a:tab pos="4114800" algn="r"/>
                        </a:tabLst>
                      </a:pPr>
                      <a:r>
                        <a:rPr lang="en-US" sz="1400">
                          <a:effectLst/>
                        </a:rPr>
                        <a:t>Names</a:t>
                      </a:r>
                      <a:endParaRPr lang="en-US" sz="1400">
                        <a:effectLst/>
                        <a:latin typeface="Segoe UI"/>
                        <a:ea typeface="Calibri"/>
                        <a:cs typeface="Times New Roman"/>
                      </a:endParaRPr>
                    </a:p>
                  </a:txBody>
                  <a:tcPr marL="68580" marR="68580" marT="0" marB="0"/>
                </a:tc>
                <a:tc>
                  <a:txBody>
                    <a:bodyPr/>
                    <a:lstStyle/>
                    <a:p>
                      <a:pPr marL="0" marR="0" algn="ctr">
                        <a:lnSpc>
                          <a:spcPts val="1000"/>
                        </a:lnSpc>
                        <a:spcBef>
                          <a:spcPts val="0"/>
                        </a:spcBef>
                        <a:spcAft>
                          <a:spcPts val="0"/>
                        </a:spcAft>
                        <a:tabLst>
                          <a:tab pos="228600" algn="l"/>
                          <a:tab pos="485775" algn="l"/>
                          <a:tab pos="4114800" algn="r"/>
                        </a:tabLst>
                      </a:pPr>
                      <a:r>
                        <a:rPr lang="en-US" sz="1400">
                          <a:effectLst/>
                        </a:rPr>
                        <a:t>Positively charged ligands</a:t>
                      </a:r>
                      <a:endParaRPr lang="en-US" sz="1400">
                        <a:effectLst/>
                        <a:latin typeface="Segoe UI"/>
                        <a:ea typeface="Calibri"/>
                        <a:cs typeface="Times New Roman"/>
                      </a:endParaRPr>
                    </a:p>
                  </a:txBody>
                  <a:tcPr marL="68580" marR="68580" marT="0" marB="0"/>
                </a:tc>
                <a:tc>
                  <a:txBody>
                    <a:bodyPr/>
                    <a:lstStyle/>
                    <a:p>
                      <a:pPr marL="0" marR="0" algn="ctr">
                        <a:lnSpc>
                          <a:spcPts val="1000"/>
                        </a:lnSpc>
                        <a:spcBef>
                          <a:spcPts val="0"/>
                        </a:spcBef>
                        <a:spcAft>
                          <a:spcPts val="0"/>
                        </a:spcAft>
                        <a:tabLst>
                          <a:tab pos="228600" algn="l"/>
                          <a:tab pos="485775" algn="l"/>
                          <a:tab pos="4114800" algn="r"/>
                        </a:tabLst>
                      </a:pPr>
                      <a:r>
                        <a:rPr lang="en-US" sz="1400">
                          <a:effectLst/>
                        </a:rPr>
                        <a:t>Names</a:t>
                      </a:r>
                      <a:endParaRPr lang="en-US" sz="1400">
                        <a:effectLst/>
                        <a:latin typeface="Segoe UI"/>
                        <a:ea typeface="Calibri"/>
                        <a:cs typeface="Times New Roman"/>
                      </a:endParaRPr>
                    </a:p>
                  </a:txBody>
                  <a:tcPr marL="68580" marR="68580" marT="0" marB="0"/>
                </a:tc>
                <a:tc>
                  <a:txBody>
                    <a:bodyPr/>
                    <a:lstStyle/>
                    <a:p>
                      <a:pPr marL="0" marR="0" algn="ctr">
                        <a:lnSpc>
                          <a:spcPts val="1000"/>
                        </a:lnSpc>
                        <a:spcBef>
                          <a:spcPts val="0"/>
                        </a:spcBef>
                        <a:spcAft>
                          <a:spcPts val="0"/>
                        </a:spcAft>
                        <a:tabLst>
                          <a:tab pos="228600" algn="l"/>
                          <a:tab pos="485775" algn="l"/>
                          <a:tab pos="4114800" algn="r"/>
                        </a:tabLst>
                      </a:pPr>
                      <a:r>
                        <a:rPr lang="en-US" sz="1400" dirty="0">
                          <a:effectLst/>
                        </a:rPr>
                        <a:t>Neutral Molecular ligands</a:t>
                      </a:r>
                      <a:endParaRPr lang="en-US" sz="1400" dirty="0">
                        <a:effectLst/>
                        <a:latin typeface="Segoe UI"/>
                        <a:ea typeface="Calibri"/>
                        <a:cs typeface="Times New Roman"/>
                      </a:endParaRPr>
                    </a:p>
                  </a:txBody>
                  <a:tcPr marL="68580" marR="68580" marT="0" marB="0"/>
                </a:tc>
                <a:tc>
                  <a:txBody>
                    <a:bodyPr/>
                    <a:lstStyle/>
                    <a:p>
                      <a:pPr marL="0" marR="0" algn="ctr">
                        <a:lnSpc>
                          <a:spcPts val="1000"/>
                        </a:lnSpc>
                        <a:spcBef>
                          <a:spcPts val="0"/>
                        </a:spcBef>
                        <a:spcAft>
                          <a:spcPts val="0"/>
                        </a:spcAft>
                        <a:tabLst>
                          <a:tab pos="228600" algn="l"/>
                          <a:tab pos="485775" algn="l"/>
                          <a:tab pos="4114800" algn="r"/>
                        </a:tabLst>
                      </a:pPr>
                      <a:r>
                        <a:rPr lang="en-US" sz="1400">
                          <a:effectLst/>
                        </a:rPr>
                        <a:t>Names</a:t>
                      </a:r>
                      <a:endParaRPr lang="en-US" sz="1400">
                        <a:effectLst/>
                        <a:latin typeface="Segoe UI"/>
                        <a:ea typeface="Calibri"/>
                        <a:cs typeface="Times New Roman"/>
                      </a:endParaRPr>
                    </a:p>
                  </a:txBody>
                  <a:tcPr marL="68580" marR="68580" marT="0" marB="0"/>
                </a:tc>
              </a:tr>
              <a:tr h="514100">
                <a:tc>
                  <a:txBody>
                    <a:bodyPr/>
                    <a:lstStyle/>
                    <a:p>
                      <a:pPr marL="0" marR="0" algn="ctr">
                        <a:lnSpc>
                          <a:spcPct val="115000"/>
                        </a:lnSpc>
                        <a:spcBef>
                          <a:spcPts val="0"/>
                        </a:spcBef>
                        <a:spcAft>
                          <a:spcPts val="0"/>
                        </a:spcAft>
                        <a:tabLst>
                          <a:tab pos="228600" algn="l"/>
                          <a:tab pos="485775" algn="l"/>
                          <a:tab pos="4114800" algn="r"/>
                        </a:tabLst>
                      </a:pPr>
                      <a:r>
                        <a:rPr lang="en-US" sz="1400" dirty="0">
                          <a:effectLst/>
                        </a:rPr>
                        <a:t>Br</a:t>
                      </a:r>
                      <a:r>
                        <a:rPr lang="en-US" sz="1400" baseline="30000" dirty="0">
                          <a:effectLst/>
                        </a:rPr>
                        <a:t>−</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Bromo</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N</a:t>
                      </a:r>
                      <a:r>
                        <a:rPr lang="en-US" sz="1400" baseline="-25000">
                          <a:effectLst/>
                        </a:rPr>
                        <a:t>2</a:t>
                      </a:r>
                      <a:r>
                        <a:rPr lang="en-US" sz="1400">
                          <a:effectLst/>
                        </a:rPr>
                        <a:t>H</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Hydrozinium</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NH</a:t>
                      </a:r>
                      <a:r>
                        <a:rPr lang="en-US" sz="1400" baseline="-25000">
                          <a:effectLst/>
                        </a:rPr>
                        <a:t>3</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485775" algn="l"/>
                          <a:tab pos="4114800" algn="r"/>
                        </a:tabLst>
                      </a:pPr>
                      <a:r>
                        <a:rPr lang="en-US" sz="1400">
                          <a:effectLst/>
                        </a:rPr>
                        <a:t>amine</a:t>
                      </a:r>
                      <a:endParaRPr lang="en-US" sz="1400">
                        <a:effectLst/>
                        <a:latin typeface="Segoe UI"/>
                        <a:ea typeface="Calibri"/>
                        <a:cs typeface="Times New Roman"/>
                      </a:endParaRPr>
                    </a:p>
                  </a:txBody>
                  <a:tcPr marL="68580" marR="68580" marT="0" marB="0"/>
                </a:tc>
              </a:tr>
              <a:tr h="514100">
                <a:tc>
                  <a:txBody>
                    <a:bodyPr/>
                    <a:lstStyle/>
                    <a:p>
                      <a:pPr marL="0" marR="0" algn="ctr">
                        <a:lnSpc>
                          <a:spcPct val="115000"/>
                        </a:lnSpc>
                        <a:spcBef>
                          <a:spcPts val="0"/>
                        </a:spcBef>
                        <a:spcAft>
                          <a:spcPts val="0"/>
                        </a:spcAft>
                        <a:tabLst>
                          <a:tab pos="228600" algn="l"/>
                          <a:tab pos="485775" algn="l"/>
                          <a:tab pos="4114800" algn="r"/>
                        </a:tabLst>
                      </a:pPr>
                      <a:r>
                        <a:rPr lang="en-US" sz="1400">
                          <a:effectLst/>
                        </a:rPr>
                        <a:t>F−</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dirty="0" err="1">
                          <a:effectLst/>
                        </a:rPr>
                        <a:t>Fluoro</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dirty="0">
                          <a:effectLst/>
                        </a:rPr>
                        <a:t>NO</a:t>
                      </a:r>
                      <a:r>
                        <a:rPr lang="en-US" sz="1400" baseline="30000" dirty="0">
                          <a:effectLst/>
                        </a:rPr>
                        <a:t>+</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Nitrosonium</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H</a:t>
                      </a:r>
                      <a:r>
                        <a:rPr lang="en-US" sz="1400" baseline="-25000">
                          <a:effectLst/>
                        </a:rPr>
                        <a:t>2</a:t>
                      </a:r>
                      <a:r>
                        <a:rPr lang="en-US" sz="1400">
                          <a:effectLst/>
                        </a:rPr>
                        <a:t>O</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485775" algn="l"/>
                          <a:tab pos="4114800" algn="r"/>
                        </a:tabLst>
                      </a:pPr>
                      <a:r>
                        <a:rPr lang="en-US" sz="1400">
                          <a:effectLst/>
                        </a:rPr>
                        <a:t>aqua</a:t>
                      </a:r>
                      <a:endParaRPr lang="en-US" sz="1400">
                        <a:effectLst/>
                        <a:latin typeface="Segoe UI"/>
                        <a:ea typeface="Calibri"/>
                        <a:cs typeface="Times New Roman"/>
                      </a:endParaRPr>
                    </a:p>
                  </a:txBody>
                  <a:tcPr marL="68580" marR="68580" marT="0" marB="0"/>
                </a:tc>
              </a:tr>
              <a:tr h="249993">
                <a:tc>
                  <a:txBody>
                    <a:bodyPr/>
                    <a:lstStyle/>
                    <a:p>
                      <a:pPr marL="0" marR="0" algn="ctr">
                        <a:lnSpc>
                          <a:spcPct val="115000"/>
                        </a:lnSpc>
                        <a:spcBef>
                          <a:spcPts val="0"/>
                        </a:spcBef>
                        <a:spcAft>
                          <a:spcPts val="0"/>
                        </a:spcAft>
                        <a:tabLst>
                          <a:tab pos="228600" algn="l"/>
                          <a:tab pos="485775" algn="l"/>
                          <a:tab pos="4114800" algn="r"/>
                        </a:tabLst>
                      </a:pPr>
                      <a:r>
                        <a:rPr lang="en-US" sz="1400">
                          <a:effectLst/>
                        </a:rPr>
                        <a:t>O2−</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Oxo</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dirty="0">
                          <a:effectLst/>
                        </a:rPr>
                        <a:t>NO</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dirty="0" err="1">
                          <a:effectLst/>
                        </a:rPr>
                        <a:t>Nitronium</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dirty="0">
                          <a:effectLst/>
                        </a:rPr>
                        <a:t>NO</a:t>
                      </a:r>
                      <a:endParaRPr lang="en-US" sz="1400" dirty="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485775" algn="l"/>
                          <a:tab pos="4114800" algn="r"/>
                        </a:tabLst>
                      </a:pPr>
                      <a:r>
                        <a:rPr lang="en-US" sz="1400" dirty="0" err="1">
                          <a:effectLst/>
                        </a:rPr>
                        <a:t>nitrosyl</a:t>
                      </a:r>
                      <a:endParaRPr lang="en-US" sz="1400" dirty="0">
                        <a:effectLst/>
                        <a:latin typeface="Segoe UI"/>
                        <a:ea typeface="Calibri"/>
                        <a:cs typeface="Times New Roman"/>
                      </a:endParaRPr>
                    </a:p>
                  </a:txBody>
                  <a:tcPr marL="68580" marR="68580" marT="0" marB="0"/>
                </a:tc>
              </a:tr>
            </a:tbl>
          </a:graphicData>
        </a:graphic>
      </p:graphicFrame>
      <p:sp>
        <p:nvSpPr>
          <p:cNvPr id="5" name="Rectangle 3"/>
          <p:cNvSpPr>
            <a:spLocks noChangeArrowheads="1"/>
          </p:cNvSpPr>
          <p:nvPr/>
        </p:nvSpPr>
        <p:spPr bwMode="auto">
          <a:xfrm>
            <a:off x="3820390" y="3429000"/>
            <a:ext cx="509500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85775" algn="l"/>
                <a:tab pos="4114800" algn="r"/>
              </a:tabLst>
            </a:pPr>
            <a:r>
              <a:rPr kumimoji="0" lang="en-US" sz="1200" b="1"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Types:</a:t>
            </a:r>
            <a:r>
              <a:rPr kumimoji="0" lang="en-US" sz="12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The ligands may be atomic, ionic or molecular species.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85775" algn="l"/>
                <a:tab pos="4114800" algn="r"/>
              </a:tabLst>
            </a:pPr>
            <a:r>
              <a:rPr kumimoji="0" lang="en-US" sz="12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For example: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85775" algn="l"/>
                <a:tab pos="4114800" algn="r"/>
              </a:tabLst>
            </a:pPr>
            <a:r>
              <a:rPr kumimoji="0" lang="en-US" sz="12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1. 	Neutral molecular ligands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85775" algn="l"/>
                <a:tab pos="4114800" algn="r"/>
              </a:tabLst>
            </a:pPr>
            <a:r>
              <a:rPr kumimoji="0" lang="en-US" sz="12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2. 	Negatively charged ligands.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85775" algn="l"/>
                <a:tab pos="4114800" algn="r"/>
              </a:tabLst>
            </a:pPr>
            <a:r>
              <a:rPr kumimoji="0" lang="en-US" sz="12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3. 	Positively charged ligands.</a:t>
            </a:r>
          </a:p>
          <a:p>
            <a:pPr marL="0" marR="0" lvl="0" indent="0" algn="ctr" defTabSz="914400" rtl="0" eaLnBrk="0" fontAlgn="base" latinLnBrk="0" hangingPunct="0">
              <a:lnSpc>
                <a:spcPct val="100000"/>
              </a:lnSpc>
              <a:spcBef>
                <a:spcPct val="0"/>
              </a:spcBef>
              <a:spcAft>
                <a:spcPct val="0"/>
              </a:spcAft>
              <a:buClrTx/>
              <a:buSzTx/>
              <a:buFontTx/>
              <a:buNone/>
              <a:tabLst>
                <a:tab pos="228600" algn="l"/>
                <a:tab pos="485775" algn="l"/>
                <a:tab pos="4114800" algn="r"/>
              </a:tabLst>
            </a:pPr>
            <a:endParaRPr lang="en-US" sz="1200" dirty="0">
              <a:latin typeface="Segoe UI" pitchFamily="34" charset="0"/>
              <a:cs typeface="Segoe U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85775" algn="l"/>
                <a:tab pos="4114800" algn="r"/>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85775" algn="l"/>
                <a:tab pos="4114800" algn="r"/>
              </a:tabLst>
            </a:pPr>
            <a:r>
              <a:rPr kumimoji="0" lang="en-US" sz="1200" b="1" i="0" u="none" strike="noStrike" cap="none" normalizeH="0" baseline="0" dirty="0" smtClean="0">
                <a:ln>
                  <a:noFill/>
                </a:ln>
                <a:solidFill>
                  <a:srgbClr val="FF0000"/>
                </a:solidFill>
                <a:effectLst/>
                <a:latin typeface="Segoe UI" pitchFamily="34" charset="0"/>
                <a:ea typeface="Calibri" pitchFamily="34" charset="0"/>
                <a:cs typeface="Segoe UI" pitchFamily="34" charset="0"/>
              </a:rPr>
              <a:t>Table 1.3: Different types of ligands with examples</a:t>
            </a:r>
            <a:endParaRPr kumimoji="0" lang="en-US" sz="1200" b="0"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1343426975"/>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7337566"/>
              </p:ext>
            </p:extLst>
          </p:nvPr>
        </p:nvGraphicFramePr>
        <p:xfrm>
          <a:off x="0" y="76201"/>
          <a:ext cx="9143999" cy="6178299"/>
        </p:xfrm>
        <a:graphic>
          <a:graphicData uri="http://schemas.openxmlformats.org/drawingml/2006/table">
            <a:tbl>
              <a:tblPr firstRow="1" firstCol="1" bandRow="1" bandCol="1">
                <a:tableStyleId>{5C22544A-7EE6-4342-B048-85BDC9FD1C3A}</a:tableStyleId>
              </a:tblPr>
              <a:tblGrid>
                <a:gridCol w="1355126"/>
                <a:gridCol w="1269655"/>
                <a:gridCol w="1248977"/>
                <a:gridCol w="1477818"/>
                <a:gridCol w="1775587"/>
                <a:gridCol w="2016836"/>
              </a:tblGrid>
              <a:tr h="725438">
                <a:tc>
                  <a:txBody>
                    <a:bodyPr/>
                    <a:lstStyle/>
                    <a:p>
                      <a:pPr marL="0" marR="0" algn="ctr">
                        <a:lnSpc>
                          <a:spcPct val="115000"/>
                        </a:lnSpc>
                        <a:spcBef>
                          <a:spcPts val="0"/>
                        </a:spcBef>
                        <a:spcAft>
                          <a:spcPts val="0"/>
                        </a:spcAft>
                        <a:tabLst>
                          <a:tab pos="228600" algn="l"/>
                          <a:tab pos="485775" algn="l"/>
                          <a:tab pos="4114800" algn="r"/>
                        </a:tabLst>
                      </a:pPr>
                      <a:r>
                        <a:rPr lang="en-US" sz="1400" dirty="0">
                          <a:effectLst/>
                        </a:rPr>
                        <a:t>OH−</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Hydroxo</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dirty="0">
                          <a:effectLst/>
                        </a:rPr>
                        <a:t> </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 </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CO</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485775" algn="l"/>
                          <a:tab pos="4114800" algn="r"/>
                        </a:tabLst>
                      </a:pPr>
                      <a:r>
                        <a:rPr lang="en-US" sz="1400">
                          <a:effectLst/>
                        </a:rPr>
                        <a:t>carbonyl</a:t>
                      </a:r>
                      <a:endParaRPr lang="en-US" sz="1400">
                        <a:effectLst/>
                        <a:latin typeface="Segoe UI"/>
                        <a:ea typeface="Calibri"/>
                        <a:cs typeface="Times New Roman"/>
                      </a:endParaRPr>
                    </a:p>
                  </a:txBody>
                  <a:tcPr marL="68580" marR="68580" marT="0" marB="0"/>
                </a:tc>
              </a:tr>
              <a:tr h="725438">
                <a:tc>
                  <a:txBody>
                    <a:bodyPr/>
                    <a:lstStyle/>
                    <a:p>
                      <a:pPr marL="0" marR="0" algn="ctr">
                        <a:lnSpc>
                          <a:spcPct val="115000"/>
                        </a:lnSpc>
                        <a:spcBef>
                          <a:spcPts val="0"/>
                        </a:spcBef>
                        <a:spcAft>
                          <a:spcPts val="0"/>
                        </a:spcAft>
                        <a:tabLst>
                          <a:tab pos="228600" algn="l"/>
                          <a:tab pos="485775" algn="l"/>
                          <a:tab pos="4114800" algn="r"/>
                        </a:tabLst>
                      </a:pPr>
                      <a:r>
                        <a:rPr lang="en-US" sz="1400">
                          <a:effectLst/>
                        </a:rPr>
                        <a:t>CN−</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Cyano</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 </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 </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O</a:t>
                      </a:r>
                      <a:r>
                        <a:rPr lang="en-US" sz="1400" baseline="-25000">
                          <a:effectLst/>
                        </a:rPr>
                        <a:t>2</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485775" algn="l"/>
                          <a:tab pos="4114800" algn="r"/>
                        </a:tabLst>
                      </a:pPr>
                      <a:r>
                        <a:rPr lang="en-US" sz="1400">
                          <a:effectLst/>
                        </a:rPr>
                        <a:t>Dioxygen</a:t>
                      </a:r>
                      <a:endParaRPr lang="en-US" sz="1400">
                        <a:effectLst/>
                        <a:latin typeface="Segoe UI"/>
                        <a:ea typeface="Calibri"/>
                        <a:cs typeface="Times New Roman"/>
                      </a:endParaRPr>
                    </a:p>
                  </a:txBody>
                  <a:tcPr marL="68580" marR="68580" marT="0" marB="0"/>
                </a:tc>
              </a:tr>
              <a:tr h="725438">
                <a:tc>
                  <a:txBody>
                    <a:bodyPr/>
                    <a:lstStyle/>
                    <a:p>
                      <a:pPr marL="0" marR="0" algn="ctr">
                        <a:lnSpc>
                          <a:spcPct val="115000"/>
                        </a:lnSpc>
                        <a:spcBef>
                          <a:spcPts val="0"/>
                        </a:spcBef>
                        <a:spcAft>
                          <a:spcPts val="0"/>
                        </a:spcAft>
                        <a:tabLst>
                          <a:tab pos="228600" algn="l"/>
                          <a:tab pos="485775" algn="l"/>
                          <a:tab pos="4114800" algn="r"/>
                        </a:tabLst>
                      </a:pPr>
                      <a:r>
                        <a:rPr lang="en-US" sz="1400" dirty="0">
                          <a:effectLst/>
                        </a:rPr>
                        <a:t>C</a:t>
                      </a:r>
                      <a:r>
                        <a:rPr lang="en-US" sz="1400" baseline="-25000" dirty="0">
                          <a:effectLst/>
                        </a:rPr>
                        <a:t>2</a:t>
                      </a:r>
                      <a:r>
                        <a:rPr lang="en-US" sz="1400" dirty="0">
                          <a:effectLst/>
                        </a:rPr>
                        <a:t>O</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Oxalato</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 </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 </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N</a:t>
                      </a:r>
                      <a:r>
                        <a:rPr lang="en-US" sz="1400" baseline="-25000">
                          <a:effectLst/>
                        </a:rPr>
                        <a:t>2</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485775" algn="l"/>
                          <a:tab pos="4114800" algn="r"/>
                        </a:tabLst>
                      </a:pPr>
                      <a:r>
                        <a:rPr lang="en-US" sz="1400">
                          <a:effectLst/>
                        </a:rPr>
                        <a:t>Dinitrogen</a:t>
                      </a:r>
                      <a:endParaRPr lang="en-US" sz="1400">
                        <a:effectLst/>
                        <a:latin typeface="Segoe UI"/>
                        <a:ea typeface="Calibri"/>
                        <a:cs typeface="Times New Roman"/>
                      </a:endParaRPr>
                    </a:p>
                  </a:txBody>
                  <a:tcPr marL="68580" marR="68580" marT="0" marB="0"/>
                </a:tc>
              </a:tr>
              <a:tr h="725438">
                <a:tc>
                  <a:txBody>
                    <a:bodyPr/>
                    <a:lstStyle/>
                    <a:p>
                      <a:pPr marL="0" marR="0" algn="ctr">
                        <a:lnSpc>
                          <a:spcPct val="115000"/>
                        </a:lnSpc>
                        <a:spcBef>
                          <a:spcPts val="0"/>
                        </a:spcBef>
                        <a:spcAft>
                          <a:spcPts val="0"/>
                        </a:spcAft>
                        <a:tabLst>
                          <a:tab pos="228600" algn="l"/>
                          <a:tab pos="485775" algn="l"/>
                          <a:tab pos="4114800" algn="r"/>
                        </a:tabLst>
                      </a:pPr>
                      <a:r>
                        <a:rPr lang="en-US" sz="1400" dirty="0">
                          <a:effectLst/>
                        </a:rPr>
                        <a:t>CO</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Carbonato</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 </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 </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C</a:t>
                      </a:r>
                      <a:r>
                        <a:rPr lang="en-US" sz="1400" baseline="-25000">
                          <a:effectLst/>
                        </a:rPr>
                        <a:t>5</a:t>
                      </a:r>
                      <a:r>
                        <a:rPr lang="en-US" sz="1400">
                          <a:effectLst/>
                        </a:rPr>
                        <a:t>H</a:t>
                      </a:r>
                      <a:r>
                        <a:rPr lang="en-US" sz="1400" baseline="-25000">
                          <a:effectLst/>
                        </a:rPr>
                        <a:t>5</a:t>
                      </a:r>
                      <a:r>
                        <a:rPr lang="en-US" sz="1400">
                          <a:effectLst/>
                        </a:rPr>
                        <a:t>N</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485775" algn="l"/>
                          <a:tab pos="4114800" algn="r"/>
                        </a:tabLst>
                      </a:pPr>
                      <a:r>
                        <a:rPr lang="en-US" sz="1400">
                          <a:effectLst/>
                        </a:rPr>
                        <a:t>Pyridine</a:t>
                      </a:r>
                      <a:endParaRPr lang="en-US" sz="1400">
                        <a:effectLst/>
                        <a:latin typeface="Segoe UI"/>
                        <a:ea typeface="Calibri"/>
                        <a:cs typeface="Times New Roman"/>
                      </a:endParaRPr>
                    </a:p>
                  </a:txBody>
                  <a:tcPr marL="68580" marR="68580" marT="0" marB="0"/>
                </a:tc>
              </a:tr>
              <a:tr h="725438">
                <a:tc>
                  <a:txBody>
                    <a:bodyPr/>
                    <a:lstStyle/>
                    <a:p>
                      <a:pPr marL="0" marR="0" algn="ctr">
                        <a:lnSpc>
                          <a:spcPct val="115000"/>
                        </a:lnSpc>
                        <a:spcBef>
                          <a:spcPts val="0"/>
                        </a:spcBef>
                        <a:spcAft>
                          <a:spcPts val="0"/>
                        </a:spcAft>
                        <a:tabLst>
                          <a:tab pos="228600" algn="l"/>
                          <a:tab pos="485775" algn="l"/>
                          <a:tab pos="4114800" algn="r"/>
                        </a:tabLst>
                      </a:pPr>
                      <a:r>
                        <a:rPr lang="en-US" sz="1400" dirty="0">
                          <a:effectLst/>
                        </a:rPr>
                        <a:t>CH</a:t>
                      </a:r>
                      <a:r>
                        <a:rPr lang="en-US" sz="1400" baseline="-25000" dirty="0">
                          <a:effectLst/>
                        </a:rPr>
                        <a:t>3</a:t>
                      </a:r>
                      <a:r>
                        <a:rPr lang="en-US" sz="1400" dirty="0">
                          <a:effectLst/>
                        </a:rPr>
                        <a:t>COO−</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dirty="0" err="1">
                          <a:effectLst/>
                        </a:rPr>
                        <a:t>Acetato</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 </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 </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H</a:t>
                      </a:r>
                      <a:r>
                        <a:rPr lang="en-US" sz="1400" baseline="-25000">
                          <a:effectLst/>
                        </a:rPr>
                        <a:t>2</a:t>
                      </a:r>
                      <a:r>
                        <a:rPr lang="en-US" sz="1400">
                          <a:effectLst/>
                        </a:rPr>
                        <a:t>NCH</a:t>
                      </a:r>
                      <a:r>
                        <a:rPr lang="en-US" sz="1400" baseline="-25000">
                          <a:effectLst/>
                        </a:rPr>
                        <a:t>2</a:t>
                      </a:r>
                      <a:r>
                        <a:rPr lang="en-US" sz="1400">
                          <a:effectLst/>
                        </a:rPr>
                        <a:t>CH</a:t>
                      </a:r>
                      <a:r>
                        <a:rPr lang="en-US" sz="1400" baseline="-25000">
                          <a:effectLst/>
                        </a:rPr>
                        <a:t>2</a:t>
                      </a:r>
                      <a:r>
                        <a:rPr lang="en-US" sz="1400">
                          <a:effectLst/>
                        </a:rPr>
                        <a:t>NH</a:t>
                      </a:r>
                      <a:r>
                        <a:rPr lang="en-US" sz="1400" baseline="-25000">
                          <a:effectLst/>
                        </a:rPr>
                        <a:t>2</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485775" algn="l"/>
                          <a:tab pos="4114800" algn="r"/>
                        </a:tabLst>
                      </a:pPr>
                      <a:r>
                        <a:rPr lang="en-US" sz="1400">
                          <a:effectLst/>
                        </a:rPr>
                        <a:t>Ethylenediamine</a:t>
                      </a:r>
                      <a:endParaRPr lang="en-US" sz="1400">
                        <a:effectLst/>
                        <a:latin typeface="Segoe UI"/>
                        <a:ea typeface="Calibri"/>
                        <a:cs typeface="Times New Roman"/>
                      </a:endParaRPr>
                    </a:p>
                  </a:txBody>
                  <a:tcPr marL="68580" marR="68580" marT="0" marB="0"/>
                </a:tc>
              </a:tr>
              <a:tr h="725438">
                <a:tc>
                  <a:txBody>
                    <a:bodyPr/>
                    <a:lstStyle/>
                    <a:p>
                      <a:pPr marL="0" marR="0" algn="ctr">
                        <a:lnSpc>
                          <a:spcPct val="115000"/>
                        </a:lnSpc>
                        <a:spcBef>
                          <a:spcPts val="0"/>
                        </a:spcBef>
                        <a:spcAft>
                          <a:spcPts val="0"/>
                        </a:spcAft>
                        <a:tabLst>
                          <a:tab pos="228600" algn="l"/>
                          <a:tab pos="485775" algn="l"/>
                          <a:tab pos="4114800" algn="r"/>
                        </a:tabLst>
                      </a:pPr>
                      <a:r>
                        <a:rPr lang="en-US" sz="1400">
                          <a:effectLst/>
                        </a:rPr>
                        <a:t>SO</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dirty="0" err="1">
                          <a:effectLst/>
                        </a:rPr>
                        <a:t>Sulphato</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 </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 </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H</a:t>
                      </a:r>
                      <a:r>
                        <a:rPr lang="en-US" sz="1400" baseline="-25000">
                          <a:effectLst/>
                        </a:rPr>
                        <a:t>2</a:t>
                      </a:r>
                      <a:r>
                        <a:rPr lang="en-US" sz="1400">
                          <a:effectLst/>
                        </a:rPr>
                        <a:t>NCSNH</a:t>
                      </a:r>
                      <a:r>
                        <a:rPr lang="en-US" sz="1400" baseline="-25000">
                          <a:effectLst/>
                        </a:rPr>
                        <a:t>2</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485775" algn="l"/>
                          <a:tab pos="4114800" algn="r"/>
                        </a:tabLst>
                      </a:pPr>
                      <a:r>
                        <a:rPr lang="en-US" sz="1400">
                          <a:effectLst/>
                        </a:rPr>
                        <a:t>Thiourea</a:t>
                      </a:r>
                      <a:endParaRPr lang="en-US" sz="1400">
                        <a:effectLst/>
                        <a:latin typeface="Segoe UI"/>
                        <a:ea typeface="Calibri"/>
                        <a:cs typeface="Times New Roman"/>
                      </a:endParaRPr>
                    </a:p>
                  </a:txBody>
                  <a:tcPr marL="68580" marR="68580" marT="0" marB="0"/>
                </a:tc>
              </a:tr>
              <a:tr h="1100233">
                <a:tc>
                  <a:txBody>
                    <a:bodyPr/>
                    <a:lstStyle/>
                    <a:p>
                      <a:pPr marL="0" marR="0" algn="ctr">
                        <a:lnSpc>
                          <a:spcPct val="115000"/>
                        </a:lnSpc>
                        <a:spcBef>
                          <a:spcPts val="0"/>
                        </a:spcBef>
                        <a:spcAft>
                          <a:spcPts val="0"/>
                        </a:spcAft>
                        <a:tabLst>
                          <a:tab pos="228600" algn="l"/>
                          <a:tab pos="485775" algn="l"/>
                          <a:tab pos="4114800" algn="r"/>
                        </a:tabLst>
                      </a:pPr>
                      <a:r>
                        <a:rPr lang="en-US" sz="1400">
                          <a:effectLst/>
                        </a:rPr>
                        <a:t>NH</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dirty="0" err="1">
                          <a:effectLst/>
                        </a:rPr>
                        <a:t>Amido</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dirty="0">
                          <a:effectLst/>
                        </a:rPr>
                        <a:t> </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 </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P(C</a:t>
                      </a:r>
                      <a:r>
                        <a:rPr lang="en-US" sz="1400" baseline="-25000">
                          <a:effectLst/>
                        </a:rPr>
                        <a:t>6</a:t>
                      </a:r>
                      <a:r>
                        <a:rPr lang="en-US" sz="1400">
                          <a:effectLst/>
                        </a:rPr>
                        <a:t>H</a:t>
                      </a:r>
                      <a:r>
                        <a:rPr lang="en-US" sz="1400" baseline="-25000">
                          <a:effectLst/>
                        </a:rPr>
                        <a:t>5</a:t>
                      </a:r>
                      <a:r>
                        <a:rPr lang="en-US" sz="1400">
                          <a:effectLst/>
                        </a:rPr>
                        <a:t>)</a:t>
                      </a:r>
                      <a:r>
                        <a:rPr lang="en-US" sz="1400" baseline="-25000">
                          <a:effectLst/>
                        </a:rPr>
                        <a:t>3</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485775" algn="l"/>
                          <a:tab pos="4114800" algn="r"/>
                        </a:tabLst>
                      </a:pPr>
                      <a:r>
                        <a:rPr lang="en-US" sz="1400">
                          <a:effectLst/>
                        </a:rPr>
                        <a:t>Triphenylphosphine</a:t>
                      </a:r>
                      <a:endParaRPr lang="en-US" sz="1400">
                        <a:effectLst/>
                        <a:latin typeface="Segoe UI"/>
                        <a:ea typeface="Calibri"/>
                        <a:cs typeface="Times New Roman"/>
                      </a:endParaRPr>
                    </a:p>
                  </a:txBody>
                  <a:tcPr marL="68580" marR="68580" marT="0" marB="0"/>
                </a:tc>
              </a:tr>
              <a:tr h="725438">
                <a:tc>
                  <a:txBody>
                    <a:bodyPr/>
                    <a:lstStyle/>
                    <a:p>
                      <a:pPr marL="0" marR="0" algn="ctr">
                        <a:lnSpc>
                          <a:spcPct val="115000"/>
                        </a:lnSpc>
                        <a:spcBef>
                          <a:spcPts val="0"/>
                        </a:spcBef>
                        <a:spcAft>
                          <a:spcPts val="0"/>
                        </a:spcAft>
                        <a:tabLst>
                          <a:tab pos="228600" algn="l"/>
                          <a:tab pos="485775" algn="l"/>
                          <a:tab pos="4114800" algn="r"/>
                        </a:tabLst>
                      </a:pPr>
                      <a:r>
                        <a:rPr lang="en-US" sz="1400">
                          <a:effectLst/>
                        </a:rPr>
                        <a:t>NO</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a:effectLst/>
                        </a:rPr>
                        <a:t>Nitrato</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dirty="0">
                          <a:effectLst/>
                        </a:rPr>
                        <a:t> </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dirty="0">
                          <a:effectLst/>
                        </a:rPr>
                        <a:t> </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28600" algn="l"/>
                          <a:tab pos="485775" algn="l"/>
                          <a:tab pos="4114800" algn="r"/>
                        </a:tabLst>
                      </a:pPr>
                      <a:r>
                        <a:rPr lang="en-US" sz="1400" dirty="0">
                          <a:effectLst/>
                        </a:rPr>
                        <a:t>C</a:t>
                      </a:r>
                      <a:r>
                        <a:rPr lang="en-US" sz="1400" baseline="-25000" dirty="0">
                          <a:effectLst/>
                        </a:rPr>
                        <a:t>5</a:t>
                      </a:r>
                      <a:r>
                        <a:rPr lang="en-US" sz="1400" dirty="0">
                          <a:effectLst/>
                        </a:rPr>
                        <a:t>H</a:t>
                      </a:r>
                      <a:r>
                        <a:rPr lang="en-US" sz="1400" baseline="-25000" dirty="0">
                          <a:effectLst/>
                        </a:rPr>
                        <a:t>5</a:t>
                      </a:r>
                      <a:endParaRPr lang="en-US" sz="1400" dirty="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485775" algn="l"/>
                          <a:tab pos="4114800" algn="r"/>
                        </a:tabLst>
                      </a:pPr>
                      <a:r>
                        <a:rPr lang="en-US" sz="1400" dirty="0" err="1">
                          <a:effectLst/>
                        </a:rPr>
                        <a:t>Cyclopentadienyl</a:t>
                      </a:r>
                      <a:endParaRPr lang="en-US" sz="1400" dirty="0">
                        <a:effectLst/>
                        <a:latin typeface="Segoe U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643717227"/>
      </p:ext>
    </p:extLst>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514350" y="422564"/>
            <a:ext cx="8229600" cy="6324600"/>
          </a:xfrm>
        </p:spPr>
        <p:txBody>
          <a:bodyPr>
            <a:normAutofit/>
          </a:bodyPr>
          <a:lstStyle/>
          <a:p>
            <a:pPr marL="0" marR="0" algn="just">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dirty="0">
                <a:latin typeface="Segoe UI"/>
                <a:ea typeface="Calibri"/>
                <a:cs typeface="Segoe UI"/>
              </a:rPr>
              <a:t>Some typical illustrations have been given in Table 3.5. All these are called chelate ligands or chelating agents.</a:t>
            </a:r>
            <a:endParaRPr lang="en-US" sz="1600" dirty="0">
              <a:latin typeface="Segoe UI"/>
              <a:ea typeface="Calibri"/>
              <a:cs typeface="Times New Roman"/>
            </a:endParaRPr>
          </a:p>
          <a:p>
            <a:pPr marL="0" indent="0" algn="ctr">
              <a:buNone/>
            </a:pPr>
            <a:r>
              <a:rPr lang="en-US" sz="1600" b="1" dirty="0">
                <a:solidFill>
                  <a:schemeClr val="tx2"/>
                </a:solidFill>
                <a:latin typeface="Segoe UI"/>
                <a:ea typeface="Calibri"/>
              </a:rPr>
              <a:t>Table </a:t>
            </a:r>
            <a:r>
              <a:rPr lang="en-US" sz="1600" b="1" dirty="0" smtClean="0">
                <a:solidFill>
                  <a:schemeClr val="tx2"/>
                </a:solidFill>
                <a:latin typeface="Segoe UI"/>
                <a:ea typeface="Calibri"/>
              </a:rPr>
              <a:t>1.5</a:t>
            </a:r>
          </a:p>
          <a:p>
            <a:pPr algn="ct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1547704569"/>
              </p:ext>
            </p:extLst>
          </p:nvPr>
        </p:nvGraphicFramePr>
        <p:xfrm>
          <a:off x="533400" y="990600"/>
          <a:ext cx="8229600" cy="2057400"/>
        </p:xfrm>
        <a:graphic>
          <a:graphicData uri="http://schemas.openxmlformats.org/drawingml/2006/table">
            <a:tbl>
              <a:tblPr firstRow="1" firstCol="1" bandRow="1"/>
              <a:tblGrid>
                <a:gridCol w="2525407"/>
                <a:gridCol w="5704193"/>
              </a:tblGrid>
              <a:tr h="267537">
                <a:tc>
                  <a:txBody>
                    <a:bodyPr/>
                    <a:lstStyle/>
                    <a:p>
                      <a:pPr marL="0" marR="0" algn="ctr">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b="1" dirty="0">
                          <a:solidFill>
                            <a:srgbClr val="FF0000"/>
                          </a:solidFill>
                          <a:effectLst/>
                          <a:latin typeface="Segoe UI"/>
                          <a:ea typeface="Calibri"/>
                          <a:cs typeface="Segoe UI"/>
                        </a:rPr>
                        <a:t>Ligand</a:t>
                      </a:r>
                      <a:endParaRPr lang="en-US" sz="1400" dirty="0">
                        <a:solidFill>
                          <a:srgbClr val="FF0000"/>
                        </a:solidFill>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b="1" dirty="0">
                          <a:solidFill>
                            <a:srgbClr val="FF0000"/>
                          </a:solidFill>
                          <a:effectLst/>
                          <a:latin typeface="Segoe UI"/>
                          <a:ea typeface="Calibri"/>
                          <a:cs typeface="Segoe UI"/>
                        </a:rPr>
                        <a:t>Examples</a:t>
                      </a:r>
                      <a:endParaRPr lang="en-US" sz="1400" dirty="0">
                        <a:solidFill>
                          <a:srgbClr val="FF0000"/>
                        </a:solidFill>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9863">
                <a:tc>
                  <a:txBody>
                    <a:bodyPr/>
                    <a:lstStyle/>
                    <a:p>
                      <a:pPr marL="160020" marR="0" indent="-160020" algn="just">
                        <a:lnSpc>
                          <a:spcPct val="115000"/>
                        </a:lnSpc>
                        <a:spcBef>
                          <a:spcPts val="200"/>
                        </a:spcBef>
                        <a:spcAft>
                          <a:spcPts val="0"/>
                        </a:spcAft>
                        <a:tabLst>
                          <a:tab pos="-1028700" algn="l"/>
                          <a:tab pos="-285750" algn="l"/>
                          <a:tab pos="160020" algn="l"/>
                          <a:tab pos="485775" algn="l"/>
                          <a:tab pos="2286000" algn="l"/>
                          <a:tab pos="2743200" algn="l"/>
                          <a:tab pos="3200400" algn="l"/>
                          <a:tab pos="3657600" algn="l"/>
                          <a:tab pos="4114800" algn="r"/>
                          <a:tab pos="4195445" algn="l"/>
                        </a:tabLst>
                      </a:pPr>
                      <a:r>
                        <a:rPr lang="en-US" sz="1400" dirty="0">
                          <a:effectLst/>
                          <a:latin typeface="Segoe UI"/>
                          <a:ea typeface="Calibri"/>
                          <a:cs typeface="Segoe UI"/>
                        </a:rPr>
                        <a:t>1.	</a:t>
                      </a:r>
                      <a:r>
                        <a:rPr lang="en-US" sz="1400" dirty="0" err="1">
                          <a:effectLst/>
                          <a:latin typeface="Segoe UI"/>
                          <a:ea typeface="Calibri"/>
                          <a:cs typeface="Segoe UI"/>
                        </a:rPr>
                        <a:t>Bidentate</a:t>
                      </a:r>
                      <a:endParaRPr lang="en-US" sz="1400" dirty="0">
                        <a:effectLst/>
                        <a:latin typeface="Segoe UI"/>
                        <a:ea typeface="Calibri"/>
                        <a:cs typeface="Times New Roman"/>
                      </a:endParaRPr>
                    </a:p>
                    <a:p>
                      <a:pPr marL="160020" marR="0" indent="-160020" algn="just">
                        <a:lnSpc>
                          <a:spcPct val="115000"/>
                        </a:lnSpc>
                        <a:spcBef>
                          <a:spcPts val="200"/>
                        </a:spcBef>
                        <a:spcAft>
                          <a:spcPts val="0"/>
                        </a:spcAft>
                        <a:tabLst>
                          <a:tab pos="-1028700" algn="l"/>
                          <a:tab pos="-285750" algn="l"/>
                          <a:tab pos="160020" algn="l"/>
                          <a:tab pos="485775" algn="l"/>
                          <a:tab pos="2286000" algn="l"/>
                          <a:tab pos="2743200" algn="l"/>
                          <a:tab pos="3200400" algn="l"/>
                          <a:tab pos="3657600" algn="l"/>
                          <a:tab pos="4114800" algn="r"/>
                          <a:tab pos="4195445" algn="l"/>
                        </a:tabLst>
                      </a:pPr>
                      <a:r>
                        <a:rPr lang="en-US" sz="1400" dirty="0">
                          <a:effectLst/>
                          <a:latin typeface="Segoe UI"/>
                          <a:ea typeface="Calibri"/>
                          <a:cs typeface="Segoe UI"/>
                        </a:rPr>
                        <a:t>	(two toothed) </a:t>
                      </a:r>
                      <a:endParaRPr lang="en-US" sz="1400" dirty="0">
                        <a:effectLst/>
                        <a:latin typeface="Segoe UI"/>
                        <a:ea typeface="Calibri"/>
                        <a:cs typeface="Times New Roman"/>
                      </a:endParaRPr>
                    </a:p>
                    <a:p>
                      <a:pPr marL="160020" marR="0" indent="-160020" algn="just">
                        <a:lnSpc>
                          <a:spcPct val="115000"/>
                        </a:lnSpc>
                        <a:spcBef>
                          <a:spcPts val="200"/>
                        </a:spcBef>
                        <a:spcAft>
                          <a:spcPts val="0"/>
                        </a:spcAft>
                        <a:tabLst>
                          <a:tab pos="-1028700" algn="l"/>
                          <a:tab pos="-285750" algn="l"/>
                          <a:tab pos="160020" algn="l"/>
                          <a:tab pos="485775" algn="l"/>
                          <a:tab pos="2286000" algn="l"/>
                          <a:tab pos="2743200" algn="l"/>
                          <a:tab pos="3200400" algn="l"/>
                          <a:tab pos="3657600" algn="l"/>
                          <a:tab pos="4114800" algn="r"/>
                          <a:tab pos="4195445" algn="l"/>
                        </a:tabLst>
                      </a:pPr>
                      <a:r>
                        <a:rPr lang="en-US" sz="1400" dirty="0">
                          <a:effectLst/>
                          <a:latin typeface="Segoe UI"/>
                          <a:ea typeface="Calibri"/>
                          <a:cs typeface="Segoe UI"/>
                        </a:rPr>
                        <a:t>2.	Tridentate</a:t>
                      </a:r>
                      <a:endParaRPr lang="en-US" sz="1400" dirty="0">
                        <a:effectLst/>
                        <a:latin typeface="Segoe UI"/>
                        <a:ea typeface="Calibri"/>
                        <a:cs typeface="Times New Roman"/>
                      </a:endParaRPr>
                    </a:p>
                    <a:p>
                      <a:pPr marL="160020" marR="0" indent="-160020" algn="just">
                        <a:lnSpc>
                          <a:spcPct val="115000"/>
                        </a:lnSpc>
                        <a:spcBef>
                          <a:spcPts val="200"/>
                        </a:spcBef>
                        <a:spcAft>
                          <a:spcPts val="0"/>
                        </a:spcAft>
                        <a:tabLst>
                          <a:tab pos="-1028700" algn="l"/>
                          <a:tab pos="-285750" algn="l"/>
                          <a:tab pos="160020" algn="l"/>
                          <a:tab pos="485775" algn="l"/>
                          <a:tab pos="2286000" algn="l"/>
                          <a:tab pos="2743200" algn="l"/>
                          <a:tab pos="3200400" algn="l"/>
                          <a:tab pos="3657600" algn="l"/>
                          <a:tab pos="4114800" algn="r"/>
                          <a:tab pos="4195445" algn="l"/>
                        </a:tabLst>
                      </a:pPr>
                      <a:r>
                        <a:rPr lang="en-US" sz="1400" dirty="0">
                          <a:effectLst/>
                          <a:latin typeface="Segoe UI"/>
                          <a:ea typeface="Calibri"/>
                          <a:cs typeface="Segoe UI"/>
                        </a:rPr>
                        <a:t>	(three toothed)</a:t>
                      </a:r>
                      <a:endParaRPr lang="en-US" sz="1400" dirty="0">
                        <a:effectLst/>
                        <a:latin typeface="Segoe UI"/>
                        <a:ea typeface="Calibri"/>
                        <a:cs typeface="Times New Roman"/>
                      </a:endParaRPr>
                    </a:p>
                    <a:p>
                      <a:pPr marL="160020" marR="0" indent="-160020" algn="just">
                        <a:lnSpc>
                          <a:spcPct val="115000"/>
                        </a:lnSpc>
                        <a:spcBef>
                          <a:spcPts val="200"/>
                        </a:spcBef>
                        <a:spcAft>
                          <a:spcPts val="0"/>
                        </a:spcAft>
                        <a:tabLst>
                          <a:tab pos="-1028700" algn="l"/>
                          <a:tab pos="-285750" algn="l"/>
                          <a:tab pos="160020" algn="l"/>
                          <a:tab pos="485775" algn="l"/>
                          <a:tab pos="2286000" algn="l"/>
                          <a:tab pos="2743200" algn="l"/>
                          <a:tab pos="3200400" algn="l"/>
                          <a:tab pos="3657600" algn="l"/>
                          <a:tab pos="4114800" algn="r"/>
                          <a:tab pos="4195445" algn="l"/>
                        </a:tabLst>
                      </a:pPr>
                      <a:r>
                        <a:rPr lang="en-US" sz="1400" dirty="0">
                          <a:effectLst/>
                          <a:latin typeface="Segoe UI"/>
                          <a:ea typeface="Calibri"/>
                          <a:cs typeface="Segoe UI"/>
                        </a:rPr>
                        <a:t>3.	</a:t>
                      </a:r>
                      <a:r>
                        <a:rPr lang="en-US" sz="1400" dirty="0" err="1">
                          <a:effectLst/>
                          <a:latin typeface="Segoe UI"/>
                          <a:ea typeface="Calibri"/>
                          <a:cs typeface="Segoe UI"/>
                        </a:rPr>
                        <a:t>Quadridentate</a:t>
                      </a:r>
                      <a:endParaRPr lang="en-US" sz="1400" dirty="0">
                        <a:effectLst/>
                        <a:latin typeface="Segoe UI"/>
                        <a:ea typeface="Calibri"/>
                        <a:cs typeface="Times New Roman"/>
                      </a:endParaRPr>
                    </a:p>
                    <a:p>
                      <a:pPr marL="160020" marR="0" indent="-160020" algn="just">
                        <a:lnSpc>
                          <a:spcPct val="115000"/>
                        </a:lnSpc>
                        <a:spcBef>
                          <a:spcPts val="200"/>
                        </a:spcBef>
                        <a:spcAft>
                          <a:spcPts val="0"/>
                        </a:spcAft>
                        <a:tabLst>
                          <a:tab pos="-1028700" algn="l"/>
                          <a:tab pos="-285750" algn="l"/>
                          <a:tab pos="160020" algn="l"/>
                          <a:tab pos="485775" algn="l"/>
                          <a:tab pos="2286000" algn="l"/>
                          <a:tab pos="2743200" algn="l"/>
                          <a:tab pos="3200400" algn="l"/>
                          <a:tab pos="3657600" algn="l"/>
                          <a:tab pos="4114800" algn="r"/>
                          <a:tab pos="4195445" algn="l"/>
                        </a:tabLst>
                      </a:pPr>
                      <a:r>
                        <a:rPr lang="en-US" sz="1400" dirty="0">
                          <a:effectLst/>
                          <a:latin typeface="Segoe UI"/>
                          <a:ea typeface="Calibri"/>
                          <a:cs typeface="Segoe UI"/>
                        </a:rPr>
                        <a:t>4.	</a:t>
                      </a:r>
                      <a:r>
                        <a:rPr lang="en-US" sz="1400" dirty="0" err="1">
                          <a:effectLst/>
                          <a:latin typeface="Segoe UI"/>
                          <a:ea typeface="Calibri"/>
                          <a:cs typeface="Segoe UI"/>
                        </a:rPr>
                        <a:t>Sexadentate</a:t>
                      </a:r>
                      <a:endParaRPr lang="en-US" sz="1400" dirty="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a:effectLst/>
                          <a:latin typeface="Segoe UI"/>
                          <a:ea typeface="Calibri"/>
                          <a:cs typeface="Segoe UI"/>
                        </a:rPr>
                        <a:t>Glycine, </a:t>
                      </a:r>
                      <a:r>
                        <a:rPr lang="en-US" sz="1400" dirty="0" err="1">
                          <a:effectLst/>
                          <a:latin typeface="Segoe UI"/>
                          <a:ea typeface="Calibri"/>
                          <a:cs typeface="Segoe UI"/>
                        </a:rPr>
                        <a:t>Ethylenediamine</a:t>
                      </a:r>
                      <a:r>
                        <a:rPr lang="en-US" sz="1400" dirty="0">
                          <a:effectLst/>
                          <a:latin typeface="Segoe UI"/>
                          <a:ea typeface="Calibri"/>
                          <a:cs typeface="Segoe UI"/>
                        </a:rPr>
                        <a:t>, Oxalate ion, Dimethyl </a:t>
                      </a:r>
                      <a:r>
                        <a:rPr lang="en-US" sz="1400" dirty="0" err="1">
                          <a:effectLst/>
                          <a:latin typeface="Segoe UI"/>
                          <a:ea typeface="Calibri"/>
                          <a:cs typeface="Segoe UI"/>
                        </a:rPr>
                        <a:t>glyoxime</a:t>
                      </a:r>
                      <a:r>
                        <a:rPr lang="en-US" sz="1400" dirty="0">
                          <a:effectLst/>
                          <a:latin typeface="Segoe UI"/>
                          <a:ea typeface="Calibri"/>
                          <a:cs typeface="Segoe UI"/>
                        </a:rPr>
                        <a:t>, Ortho-</a:t>
                      </a:r>
                      <a:r>
                        <a:rPr lang="en-US" sz="1400" dirty="0" err="1">
                          <a:effectLst/>
                          <a:latin typeface="Segoe UI"/>
                          <a:ea typeface="Calibri"/>
                          <a:cs typeface="Segoe UI"/>
                        </a:rPr>
                        <a:t>phenanthroline</a:t>
                      </a:r>
                      <a:r>
                        <a:rPr lang="en-US" sz="1400" dirty="0">
                          <a:effectLst/>
                          <a:latin typeface="Segoe UI"/>
                          <a:ea typeface="Calibri"/>
                          <a:cs typeface="Segoe UI"/>
                        </a:rPr>
                        <a:t>, etc.</a:t>
                      </a:r>
                      <a:endParaRPr lang="en-US" sz="1400" dirty="0">
                        <a:effectLst/>
                        <a:latin typeface="Segoe UI"/>
                        <a:ea typeface="Calibri"/>
                        <a:cs typeface="Times New Roman"/>
                      </a:endParaRPr>
                    </a:p>
                    <a:p>
                      <a:pPr marL="0" marR="0" algn="just">
                        <a:lnSpc>
                          <a:spcPct val="115000"/>
                        </a:lnSpc>
                        <a:spcBef>
                          <a:spcPts val="2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err="1">
                          <a:effectLst/>
                          <a:latin typeface="Segoe UI"/>
                          <a:ea typeface="Calibri"/>
                          <a:cs typeface="Segoe UI"/>
                        </a:rPr>
                        <a:t>Diaminopropionic</a:t>
                      </a:r>
                      <a:r>
                        <a:rPr lang="en-US" sz="1400" dirty="0">
                          <a:effectLst/>
                          <a:latin typeface="Segoe UI"/>
                          <a:ea typeface="Calibri"/>
                          <a:cs typeface="Segoe UI"/>
                        </a:rPr>
                        <a:t> acid, </a:t>
                      </a:r>
                      <a:r>
                        <a:rPr lang="en-US" sz="1400" dirty="0" err="1">
                          <a:effectLst/>
                          <a:latin typeface="Segoe UI"/>
                          <a:ea typeface="Calibri"/>
                          <a:cs typeface="Segoe UI"/>
                        </a:rPr>
                        <a:t>Triaminopropane</a:t>
                      </a:r>
                      <a:r>
                        <a:rPr lang="en-US" sz="1400" dirty="0">
                          <a:effectLst/>
                          <a:latin typeface="Segoe UI"/>
                          <a:ea typeface="Calibri"/>
                          <a:cs typeface="Segoe UI"/>
                        </a:rPr>
                        <a:t>, </a:t>
                      </a:r>
                      <a:endParaRPr lang="en-US" sz="1400" dirty="0">
                        <a:effectLst/>
                        <a:latin typeface="Segoe UI"/>
                        <a:ea typeface="Calibri"/>
                        <a:cs typeface="Times New Roman"/>
                      </a:endParaRPr>
                    </a:p>
                    <a:p>
                      <a:pPr marL="0" marR="0" algn="just">
                        <a:lnSpc>
                          <a:spcPct val="115000"/>
                        </a:lnSpc>
                        <a:spcBef>
                          <a:spcPts val="2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err="1">
                          <a:effectLst/>
                          <a:latin typeface="Segoe UI"/>
                          <a:ea typeface="Calibri"/>
                          <a:cs typeface="Segoe UI"/>
                        </a:rPr>
                        <a:t>Diethylene</a:t>
                      </a:r>
                      <a:r>
                        <a:rPr lang="en-US" sz="1400" dirty="0">
                          <a:effectLst/>
                          <a:latin typeface="Segoe UI"/>
                          <a:ea typeface="Calibri"/>
                          <a:cs typeface="Segoe UI"/>
                        </a:rPr>
                        <a:t> </a:t>
                      </a:r>
                      <a:r>
                        <a:rPr lang="en-US" sz="1400" dirty="0" err="1">
                          <a:effectLst/>
                          <a:latin typeface="Segoe UI"/>
                          <a:ea typeface="Calibri"/>
                          <a:cs typeface="Segoe UI"/>
                        </a:rPr>
                        <a:t>triamine</a:t>
                      </a:r>
                      <a:r>
                        <a:rPr lang="en-US" sz="1400" dirty="0">
                          <a:effectLst/>
                          <a:latin typeface="Segoe UI"/>
                          <a:ea typeface="Calibri"/>
                          <a:cs typeface="Segoe UI"/>
                        </a:rPr>
                        <a:t>, etc.</a:t>
                      </a:r>
                      <a:endParaRPr lang="en-US" sz="1400" dirty="0">
                        <a:effectLst/>
                        <a:latin typeface="Segoe UI"/>
                        <a:ea typeface="Calibri"/>
                        <a:cs typeface="Times New Roman"/>
                      </a:endParaRPr>
                    </a:p>
                    <a:p>
                      <a:pPr marL="0" marR="0" algn="just">
                        <a:lnSpc>
                          <a:spcPct val="115000"/>
                        </a:lnSpc>
                        <a:spcBef>
                          <a:spcPts val="2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err="1">
                          <a:effectLst/>
                          <a:latin typeface="Segoe UI"/>
                          <a:ea typeface="Calibri"/>
                          <a:cs typeface="Segoe UI"/>
                        </a:rPr>
                        <a:t>Triethylene</a:t>
                      </a:r>
                      <a:r>
                        <a:rPr lang="en-US" sz="1400" dirty="0">
                          <a:effectLst/>
                          <a:latin typeface="Segoe UI"/>
                          <a:ea typeface="Calibri"/>
                          <a:cs typeface="Segoe UI"/>
                        </a:rPr>
                        <a:t> </a:t>
                      </a:r>
                      <a:r>
                        <a:rPr lang="en-US" sz="1400" dirty="0" err="1">
                          <a:effectLst/>
                          <a:latin typeface="Segoe UI"/>
                          <a:ea typeface="Calibri"/>
                          <a:cs typeface="Segoe UI"/>
                        </a:rPr>
                        <a:t>tetrammine</a:t>
                      </a:r>
                      <a:endParaRPr lang="en-US" sz="1400" dirty="0">
                        <a:effectLst/>
                        <a:latin typeface="Segoe UI"/>
                        <a:ea typeface="Calibri"/>
                        <a:cs typeface="Times New Roman"/>
                      </a:endParaRPr>
                    </a:p>
                    <a:p>
                      <a:pPr marL="0" marR="0" algn="just">
                        <a:lnSpc>
                          <a:spcPct val="115000"/>
                        </a:lnSpc>
                        <a:spcBef>
                          <a:spcPts val="200"/>
                        </a:spcBef>
                        <a:spcAft>
                          <a:spcPts val="0"/>
                        </a:spcAft>
                        <a:tabLst>
                          <a:tab pos="-1028700" algn="l"/>
                          <a:tab pos="-285750" algn="l"/>
                          <a:tab pos="228600" algn="l"/>
                          <a:tab pos="485775" algn="l"/>
                          <a:tab pos="4114800" algn="r"/>
                        </a:tabLst>
                      </a:pPr>
                      <a:r>
                        <a:rPr lang="en-US" sz="1400" dirty="0" err="1">
                          <a:effectLst/>
                          <a:latin typeface="Segoe UI"/>
                          <a:ea typeface="Calibri"/>
                          <a:cs typeface="Segoe UI"/>
                        </a:rPr>
                        <a:t>Ethylenediamine</a:t>
                      </a:r>
                      <a:r>
                        <a:rPr lang="en-US" sz="1400" dirty="0">
                          <a:effectLst/>
                          <a:latin typeface="Segoe UI"/>
                          <a:ea typeface="Calibri"/>
                          <a:cs typeface="Segoe UI"/>
                        </a:rPr>
                        <a:t> tetra-acetic acid (EDTA)</a:t>
                      </a:r>
                      <a:endParaRPr lang="en-US" sz="1400" dirty="0">
                        <a:effectLst/>
                        <a:latin typeface="Segoe U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495300" y="3119736"/>
            <a:ext cx="82677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028700" algn="l"/>
                <a:tab pos="-285750" algn="l"/>
                <a:tab pos="228600" algn="l"/>
                <a:tab pos="485775" algn="l"/>
                <a:tab pos="2286000" algn="l"/>
                <a:tab pos="2743200" algn="l"/>
                <a:tab pos="3200400" algn="l"/>
                <a:tab pos="3657600" algn="l"/>
                <a:tab pos="4114800" algn="r"/>
                <a:tab pos="4195763" algn="l"/>
              </a:tabLst>
            </a:pPr>
            <a:r>
              <a:rPr kumimoji="0" lang="en-US" sz="1600" b="0" i="0" u="none" strike="noStrike" cap="none" normalizeH="0" baseline="0" dirty="0" err="1" smtClean="0">
                <a:ln>
                  <a:noFill/>
                </a:ln>
                <a:solidFill>
                  <a:schemeClr val="tx1"/>
                </a:solidFill>
                <a:effectLst/>
                <a:latin typeface="Segoe UI" pitchFamily="34" charset="0"/>
                <a:ea typeface="Calibri" pitchFamily="34" charset="0"/>
                <a:cs typeface="Segoe UI" pitchFamily="34" charset="0"/>
              </a:rPr>
              <a:t>Ethylenediamine</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N*–CH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–CH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–N*H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28700" algn="l"/>
                <a:tab pos="-285750" algn="l"/>
                <a:tab pos="228600" algn="l"/>
                <a:tab pos="485775" algn="l"/>
                <a:tab pos="2286000" algn="l"/>
                <a:tab pos="2743200" algn="l"/>
                <a:tab pos="3200400" algn="l"/>
                <a:tab pos="3657600" algn="l"/>
                <a:tab pos="4114800" algn="r"/>
                <a:tab pos="4195763" algn="l"/>
              </a:tabLst>
            </a:pPr>
            <a:r>
              <a:rPr kumimoji="0" lang="en-US" sz="1600" b="0" i="0" u="none" strike="noStrike" cap="none" normalizeH="0" baseline="0" dirty="0" err="1" smtClean="0">
                <a:ln>
                  <a:noFill/>
                </a:ln>
                <a:solidFill>
                  <a:schemeClr val="tx1"/>
                </a:solidFill>
                <a:effectLst/>
                <a:latin typeface="Segoe UI" pitchFamily="34" charset="0"/>
                <a:ea typeface="Calibri" pitchFamily="34" charset="0"/>
                <a:cs typeface="Segoe UI" pitchFamily="34" charset="0"/>
              </a:rPr>
              <a:t>Diethylenetriamine</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N*–(CH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 N*H – (CH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–N*H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28700" algn="l"/>
                <a:tab pos="-285750" algn="l"/>
                <a:tab pos="228600" algn="l"/>
                <a:tab pos="485775" algn="l"/>
                <a:tab pos="2286000" algn="l"/>
                <a:tab pos="2743200" algn="l"/>
                <a:tab pos="3200400" algn="l"/>
                <a:tab pos="3657600" algn="l"/>
                <a:tab pos="4114800" algn="r"/>
                <a:tab pos="4195763" algn="l"/>
              </a:tabLst>
            </a:pPr>
            <a:r>
              <a:rPr kumimoji="0" lang="en-US" sz="1600" b="0" i="0" u="none" strike="noStrike" cap="none" normalizeH="0" baseline="0" dirty="0" err="1" smtClean="0">
                <a:ln>
                  <a:noFill/>
                </a:ln>
                <a:solidFill>
                  <a:schemeClr val="tx1"/>
                </a:solidFill>
                <a:effectLst/>
                <a:latin typeface="Segoe UI" pitchFamily="34" charset="0"/>
                <a:ea typeface="Calibri" pitchFamily="34" charset="0"/>
                <a:cs typeface="Segoe UI" pitchFamily="34" charset="0"/>
              </a:rPr>
              <a:t>Triethylenetetramine</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N*–(CH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–N*H–(CH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–N*H–(CH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–N*H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28700" algn="l"/>
                <a:tab pos="-285750" algn="l"/>
                <a:tab pos="228600" algn="l"/>
                <a:tab pos="485775" algn="l"/>
                <a:tab pos="2286000" algn="l"/>
                <a:tab pos="2743200" algn="l"/>
                <a:tab pos="3200400" algn="l"/>
                <a:tab pos="3657600" algn="l"/>
                <a:tab pos="4114800" algn="r"/>
                <a:tab pos="4195763" algn="l"/>
              </a:tabLst>
            </a:pP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where starred (*) atoms are the donor atoms.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28700" algn="l"/>
                <a:tab pos="-285750" algn="l"/>
                <a:tab pos="228600" algn="l"/>
                <a:tab pos="485775" algn="l"/>
                <a:tab pos="2286000" algn="l"/>
                <a:tab pos="2743200" algn="l"/>
                <a:tab pos="3200400" algn="l"/>
                <a:tab pos="3657600" algn="l"/>
                <a:tab pos="4114800" algn="r"/>
                <a:tab pos="4195763" algn="l"/>
              </a:tabLst>
            </a:pP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5.	Many of the properties of the co-ordination compounds are governed by the charge on the ligand and the number and nature of the donor groups on the ligand. Based on the co-</a:t>
            </a:r>
            <a:r>
              <a:rPr kumimoji="0" lang="en-US" sz="1600" b="0" i="0" u="none" strike="noStrike" cap="none" normalizeH="0" baseline="0" dirty="0" err="1" smtClean="0">
                <a:ln>
                  <a:noFill/>
                </a:ln>
                <a:solidFill>
                  <a:schemeClr val="tx1"/>
                </a:solidFill>
                <a:effectLst/>
                <a:latin typeface="Segoe UI" pitchFamily="34" charset="0"/>
                <a:ea typeface="Calibri" pitchFamily="34" charset="0"/>
                <a:cs typeface="Segoe UI" pitchFamily="34" charset="0"/>
              </a:rPr>
              <a:t>ordinating</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ability, the common ligands may be arranged as follows: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28700" algn="l"/>
                <a:tab pos="-285750" algn="l"/>
                <a:tab pos="228600" algn="l"/>
                <a:tab pos="485775" algn="l"/>
                <a:tab pos="2286000" algn="l"/>
                <a:tab pos="2743200" algn="l"/>
                <a:tab pos="3200400" algn="l"/>
                <a:tab pos="3657600" algn="l"/>
                <a:tab pos="4114800" algn="r"/>
                <a:tab pos="4195763" algn="l"/>
              </a:tabLst>
            </a:pP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CO, CN</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&gt; NO</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 </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&gt; en &gt; NH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3</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&gt; NCS</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&gt; H</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O &gt; F</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&gt; RCOO</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&gt; OH</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&gt; </a:t>
            </a:r>
            <a:r>
              <a:rPr kumimoji="0" lang="en-US" sz="1600" b="0" i="0" u="none" strike="noStrike" cap="none" normalizeH="0" baseline="0" dirty="0" err="1" smtClean="0">
                <a:ln>
                  <a:noFill/>
                </a:ln>
                <a:solidFill>
                  <a:schemeClr val="tx1"/>
                </a:solidFill>
                <a:effectLst/>
                <a:latin typeface="Segoe UI" pitchFamily="34" charset="0"/>
                <a:ea typeface="Calibri" pitchFamily="34" charset="0"/>
                <a:cs typeface="Segoe UI" pitchFamily="34" charset="0"/>
              </a:rPr>
              <a:t>Cl</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 </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&gt; Br</a:t>
            </a:r>
            <a:r>
              <a:rPr kumimoji="0" lang="en-US" sz="16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&gt; I</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28700" algn="l"/>
                <a:tab pos="-285750" algn="l"/>
                <a:tab pos="228600" algn="l"/>
                <a:tab pos="485775" algn="l"/>
                <a:tab pos="2286000" algn="l"/>
                <a:tab pos="2743200" algn="l"/>
                <a:tab pos="3200400" algn="l"/>
                <a:tab pos="3657600" algn="l"/>
                <a:tab pos="4114800" algn="r"/>
                <a:tab pos="4195763" algn="l"/>
              </a:tabLst>
            </a:pP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t>
            </a:r>
            <a:r>
              <a:rPr kumimoji="0" lang="en-US" sz="1600" b="0" i="0" u="none" strike="noStrike" cap="none" normalizeH="0" baseline="0" dirty="0" err="1" smtClean="0">
                <a:ln>
                  <a:noFill/>
                </a:ln>
                <a:solidFill>
                  <a:schemeClr val="tx1"/>
                </a:solidFill>
                <a:effectLst/>
                <a:latin typeface="Segoe UI" pitchFamily="34" charset="0"/>
                <a:ea typeface="Calibri" pitchFamily="34" charset="0"/>
                <a:cs typeface="Segoe UI" pitchFamily="34" charset="0"/>
              </a:rPr>
              <a:t>Tsuchida</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 </a:t>
            </a:r>
            <a:r>
              <a:rPr kumimoji="0" lang="en-US" sz="1600" b="0" i="0" u="none" strike="noStrike" cap="none" normalizeH="0" baseline="0" dirty="0" err="1" smtClean="0">
                <a:ln>
                  <a:noFill/>
                </a:ln>
                <a:solidFill>
                  <a:schemeClr val="tx1"/>
                </a:solidFill>
                <a:effectLst/>
                <a:latin typeface="Segoe UI" pitchFamily="34" charset="0"/>
                <a:ea typeface="Calibri" pitchFamily="34" charset="0"/>
                <a:cs typeface="Segoe UI" pitchFamily="34" charset="0"/>
              </a:rPr>
              <a:t>Fajans</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t>
            </a:r>
            <a:r>
              <a:rPr kumimoji="0" lang="en-US" sz="1600" b="0" i="0" u="none" strike="noStrike" cap="none" normalizeH="0" baseline="0" dirty="0" err="1" smtClean="0">
                <a:ln>
                  <a:noFill/>
                </a:ln>
                <a:solidFill>
                  <a:schemeClr val="tx1"/>
                </a:solidFill>
                <a:effectLst/>
                <a:latin typeface="Segoe UI" pitchFamily="34" charset="0"/>
                <a:ea typeface="Calibri" pitchFamily="34" charset="0"/>
                <a:cs typeface="Segoe UI" pitchFamily="34" charset="0"/>
              </a:rPr>
              <a:t>Spectrochemical</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Series.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28700" algn="l"/>
                <a:tab pos="-285750" algn="l"/>
                <a:tab pos="228600" algn="l"/>
                <a:tab pos="485775" algn="l"/>
                <a:tab pos="2286000" algn="l"/>
                <a:tab pos="2743200" algn="l"/>
                <a:tab pos="3200400" algn="l"/>
                <a:tab pos="3657600" algn="l"/>
                <a:tab pos="4114800" algn="r"/>
                <a:tab pos="4195763" algn="l"/>
              </a:tabLst>
            </a:pP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&gt;------------ Co-</a:t>
            </a:r>
            <a:r>
              <a:rPr kumimoji="0" lang="en-US" sz="1600" b="0" i="0" u="none" strike="noStrike" cap="none" normalizeH="0" baseline="0" dirty="0" err="1" smtClean="0">
                <a:ln>
                  <a:noFill/>
                </a:ln>
                <a:solidFill>
                  <a:schemeClr val="tx1"/>
                </a:solidFill>
                <a:effectLst/>
                <a:latin typeface="Segoe UI" pitchFamily="34" charset="0"/>
                <a:ea typeface="Calibri" pitchFamily="34" charset="0"/>
                <a:cs typeface="Segoe UI" pitchFamily="34" charset="0"/>
              </a:rPr>
              <a:t>ordinating</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ability decreases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37"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57200"/>
            <a:ext cx="495300" cy="209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495298" y="5686453"/>
            <a:ext cx="82677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028700" algn="l"/>
                <a:tab pos="-285750" algn="l"/>
                <a:tab pos="228600" algn="l"/>
                <a:tab pos="485775" algn="l"/>
                <a:tab pos="2286000" algn="l"/>
                <a:tab pos="2743200" algn="l"/>
                <a:tab pos="3200400" algn="l"/>
                <a:tab pos="3657600" algn="l"/>
                <a:tab pos="4114800" algn="r"/>
                <a:tab pos="4195763" algn="l"/>
              </a:tabLst>
            </a:pPr>
            <a:r>
              <a:rPr kumimoji="0" lang="en-US" sz="10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t>
            </a:r>
            <a:r>
              <a:rPr kumimoji="0" lang="en-US" sz="14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6. 	The ligands are arranged round the central metal ion inside the first or the inner sphere of attraction, essentially in a regular geometrical pattern such as linear, triangular, planar, tetrahedral, square planar, trigonal </a:t>
            </a:r>
            <a:r>
              <a:rPr kumimoji="0" lang="en-US" sz="1400" b="0" i="0" u="none" strike="noStrike" cap="none" normalizeH="0" baseline="0" dirty="0" err="1" smtClean="0">
                <a:ln>
                  <a:noFill/>
                </a:ln>
                <a:solidFill>
                  <a:schemeClr val="tx1"/>
                </a:solidFill>
                <a:effectLst/>
                <a:latin typeface="Segoe UI" pitchFamily="34" charset="0"/>
                <a:ea typeface="Calibri" pitchFamily="34" charset="0"/>
                <a:cs typeface="Segoe UI" pitchFamily="34" charset="0"/>
              </a:rPr>
              <a:t>bipyramidal</a:t>
            </a:r>
            <a:r>
              <a:rPr kumimoji="0" lang="en-US" sz="14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square based pyramidal and octahedral. The ligands play the most important role in deciding the features of the co-ordination compounds.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4454404"/>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6705600"/>
          </a:xfrm>
        </p:spPr>
        <p:txBody>
          <a:bodyPr/>
          <a:lstStyle/>
          <a:p>
            <a:r>
              <a:rPr lang="en-US" sz="2000" dirty="0">
                <a:solidFill>
                  <a:srgbClr val="FF0000"/>
                </a:solidFill>
              </a:rPr>
              <a:t>ii) Co-ordination Number (CN):</a:t>
            </a:r>
          </a:p>
          <a:p>
            <a:r>
              <a:rPr lang="en-US" sz="1600" i="1" dirty="0" smtClean="0"/>
              <a:t>The </a:t>
            </a:r>
            <a:r>
              <a:rPr lang="en-US" sz="1600" i="1" dirty="0"/>
              <a:t>maximum number of groups directly attached to the central metal atom/ion, in an co-ordination compound, is known as the </a:t>
            </a:r>
            <a:r>
              <a:rPr lang="en-US" sz="1600" i="1" dirty="0" smtClean="0"/>
              <a:t> </a:t>
            </a:r>
            <a:r>
              <a:rPr lang="en-US" sz="1600" i="1" dirty="0"/>
              <a:t>co-ordination number of the metal atom/ion.</a:t>
            </a:r>
            <a:r>
              <a:rPr lang="en-US" sz="1600" dirty="0"/>
              <a:t> </a:t>
            </a:r>
          </a:p>
          <a:p>
            <a:r>
              <a:rPr lang="en-US" sz="1600" dirty="0"/>
              <a:t>	It is often abbreviated by the symbol (CN). It is the characteristic property of the metal. It takes the values from 2 to 8 where 4 and 6 </a:t>
            </a:r>
            <a:endParaRPr lang="en-US" sz="1600" dirty="0" smtClean="0"/>
          </a:p>
          <a:p>
            <a:r>
              <a:rPr lang="en-US" sz="1600" dirty="0"/>
              <a:t>co-ordination numbers are very common. It has been noted that light transition metal prefers to exhibit </a:t>
            </a:r>
            <a:r>
              <a:rPr lang="en-US" sz="1600" i="1" dirty="0"/>
              <a:t>CN = 4 and 6</a:t>
            </a:r>
            <a:r>
              <a:rPr lang="en-US" sz="1600" dirty="0"/>
              <a:t> while the heavier transition metal prefers higher </a:t>
            </a:r>
            <a:r>
              <a:rPr lang="en-US" sz="1600" i="1" dirty="0"/>
              <a:t>CN, say </a:t>
            </a:r>
            <a:r>
              <a:rPr lang="en-US" sz="1600" i="1" dirty="0" smtClean="0"/>
              <a:t>8</a:t>
            </a:r>
            <a:r>
              <a:rPr lang="en-US" sz="1600" dirty="0" smtClean="0"/>
              <a:t>. Usually </a:t>
            </a:r>
            <a:r>
              <a:rPr lang="en-US" sz="1600" dirty="0"/>
              <a:t>a given metal ion has a fixed CN but some metal ions may exhibit more than one co-ordination number.</a:t>
            </a:r>
          </a:p>
          <a:p>
            <a:r>
              <a:rPr lang="en-US" sz="1600" dirty="0" smtClean="0"/>
              <a:t>The </a:t>
            </a:r>
            <a:r>
              <a:rPr lang="en-US" sz="1600" dirty="0"/>
              <a:t>study of CN has revealed that normally the co-ordination number of metal ion is twice the oxidation state of the metal. All such features of CN can be understood by studying the Table </a:t>
            </a:r>
            <a:r>
              <a:rPr lang="en-US" sz="1600" dirty="0" smtClean="0"/>
              <a:t>3.6.</a:t>
            </a:r>
            <a:r>
              <a:rPr lang="en-US" sz="1600" b="1" dirty="0" smtClean="0">
                <a:solidFill>
                  <a:srgbClr val="FF0066"/>
                </a:solidFill>
              </a:rPr>
              <a:t>Table </a:t>
            </a:r>
            <a:r>
              <a:rPr lang="en-US" sz="1600" b="1" dirty="0">
                <a:solidFill>
                  <a:srgbClr val="FF0066"/>
                </a:solidFill>
              </a:rPr>
              <a:t>1.6: Metal Ions and Co-ordination Numbers</a:t>
            </a:r>
            <a:endParaRPr lang="en-US" sz="1600" dirty="0">
              <a:solidFill>
                <a:srgbClr val="FF0066"/>
              </a:solidFill>
            </a:endParaRPr>
          </a:p>
          <a:p>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2573698952"/>
              </p:ext>
            </p:extLst>
          </p:nvPr>
        </p:nvGraphicFramePr>
        <p:xfrm>
          <a:off x="838200" y="3505201"/>
          <a:ext cx="7619999" cy="3139663"/>
        </p:xfrm>
        <a:graphic>
          <a:graphicData uri="http://schemas.openxmlformats.org/drawingml/2006/table">
            <a:tbl>
              <a:tblPr firstRow="1" firstCol="1" bandRow="1">
                <a:tableStyleId>{5C22544A-7EE6-4342-B048-85BDC9FD1C3A}</a:tableStyleId>
              </a:tblPr>
              <a:tblGrid>
                <a:gridCol w="2216770"/>
                <a:gridCol w="1364630"/>
                <a:gridCol w="2262812"/>
                <a:gridCol w="1775787"/>
              </a:tblGrid>
              <a:tr h="660623">
                <a:tc>
                  <a:txBody>
                    <a:bodyPr/>
                    <a:lstStyle/>
                    <a:p>
                      <a:pPr marL="0" marR="0" algn="ctr">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a:effectLst/>
                        </a:rPr>
                        <a:t>Metal Ion</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Oxidation State</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Co-ordination Number</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Example</a:t>
                      </a:r>
                      <a:endParaRPr lang="en-US" sz="1400">
                        <a:effectLst/>
                        <a:latin typeface="Segoe UI"/>
                        <a:ea typeface="Calibri"/>
                        <a:cs typeface="Times New Roman"/>
                      </a:endParaRPr>
                    </a:p>
                  </a:txBody>
                  <a:tcPr marL="68580" marR="68580" marT="0" marB="0"/>
                </a:tc>
              </a:tr>
              <a:tr h="200515">
                <a:tc>
                  <a:txBody>
                    <a:bodyPr/>
                    <a:lstStyle/>
                    <a:p>
                      <a:pPr marL="0" marR="0" algn="just">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a:effectLst/>
                        </a:rPr>
                        <a:t>Ag</a:t>
                      </a:r>
                      <a:r>
                        <a:rPr lang="en-US" sz="1400" baseline="30000" dirty="0">
                          <a:effectLst/>
                        </a:rPr>
                        <a:t>+</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+1</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2</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1028700" algn="l"/>
                          <a:tab pos="-285750" algn="l"/>
                          <a:tab pos="228600" algn="l"/>
                          <a:tab pos="485775" algn="l"/>
                          <a:tab pos="1680845" algn="l"/>
                          <a:tab pos="2286000" algn="l"/>
                          <a:tab pos="2743200" algn="l"/>
                          <a:tab pos="3200400" algn="l"/>
                          <a:tab pos="3657600" algn="l"/>
                          <a:tab pos="4114800" algn="r"/>
                          <a:tab pos="4195445" algn="l"/>
                        </a:tabLst>
                      </a:pPr>
                      <a:r>
                        <a:rPr lang="en-US" sz="1400">
                          <a:effectLst/>
                        </a:rPr>
                        <a:t>[Ag(NH</a:t>
                      </a:r>
                      <a:r>
                        <a:rPr lang="en-US" sz="1400" baseline="-25000">
                          <a:effectLst/>
                        </a:rPr>
                        <a:t>3</a:t>
                      </a:r>
                      <a:r>
                        <a:rPr lang="en-US" sz="1400">
                          <a:effectLst/>
                        </a:rPr>
                        <a:t>)</a:t>
                      </a:r>
                      <a:r>
                        <a:rPr lang="en-US" sz="1400" baseline="-25000">
                          <a:effectLst/>
                        </a:rPr>
                        <a:t>2</a:t>
                      </a:r>
                      <a:r>
                        <a:rPr lang="en-US" sz="1400">
                          <a:effectLst/>
                        </a:rPr>
                        <a:t>]</a:t>
                      </a:r>
                      <a:r>
                        <a:rPr lang="en-US" sz="1400" baseline="30000">
                          <a:effectLst/>
                        </a:rPr>
                        <a:t>+</a:t>
                      </a:r>
                      <a:endParaRPr lang="en-US" sz="1400">
                        <a:effectLst/>
                        <a:latin typeface="Segoe UI"/>
                        <a:ea typeface="Calibri"/>
                        <a:cs typeface="Times New Roman"/>
                      </a:endParaRPr>
                    </a:p>
                  </a:txBody>
                  <a:tcPr marL="68580" marR="68580" marT="0" marB="0"/>
                </a:tc>
              </a:tr>
              <a:tr h="629165">
                <a:tc>
                  <a:txBody>
                    <a:bodyPr/>
                    <a:lstStyle/>
                    <a:p>
                      <a:pPr marL="0" marR="0" algn="just">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a:effectLst/>
                        </a:rPr>
                        <a:t>Cu</a:t>
                      </a:r>
                      <a:r>
                        <a:rPr lang="en-US" sz="1400" baseline="30000" dirty="0">
                          <a:effectLst/>
                        </a:rPr>
                        <a:t>2+</a:t>
                      </a:r>
                      <a:r>
                        <a:rPr lang="en-US" sz="1400" dirty="0">
                          <a:effectLst/>
                        </a:rPr>
                        <a:t>,  Ni</a:t>
                      </a:r>
                      <a:r>
                        <a:rPr lang="en-US" sz="1400" baseline="30000" dirty="0">
                          <a:effectLst/>
                        </a:rPr>
                        <a:t>2+</a:t>
                      </a:r>
                      <a:endParaRPr lang="en-US" sz="1400" dirty="0">
                        <a:effectLst/>
                      </a:endParaRPr>
                    </a:p>
                    <a:p>
                      <a:pPr marL="0" marR="0" algn="just">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a:effectLst/>
                        </a:rPr>
                        <a:t>Zn</a:t>
                      </a:r>
                      <a:r>
                        <a:rPr lang="en-US" sz="1400" baseline="30000" dirty="0">
                          <a:effectLst/>
                        </a:rPr>
                        <a:t>2+</a:t>
                      </a:r>
                      <a:r>
                        <a:rPr lang="en-US" sz="1400" dirty="0">
                          <a:effectLst/>
                        </a:rPr>
                        <a:t>, Cd</a:t>
                      </a:r>
                      <a:r>
                        <a:rPr lang="en-US" sz="1400" baseline="30000" dirty="0">
                          <a:effectLst/>
                        </a:rPr>
                        <a:t>2+</a:t>
                      </a:r>
                      <a:endParaRPr lang="en-US" sz="1400" dirty="0">
                        <a:effectLst/>
                      </a:endParaRPr>
                    </a:p>
                    <a:p>
                      <a:pPr marL="0" marR="0" algn="just">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a:effectLst/>
                        </a:rPr>
                        <a:t>Hg</a:t>
                      </a:r>
                      <a:r>
                        <a:rPr lang="en-US" sz="1400" baseline="30000" dirty="0">
                          <a:effectLst/>
                        </a:rPr>
                        <a:t>2+</a:t>
                      </a:r>
                      <a:r>
                        <a:rPr lang="en-US" sz="1400" dirty="0">
                          <a:effectLst/>
                        </a:rPr>
                        <a:t>, Pt</a:t>
                      </a:r>
                      <a:r>
                        <a:rPr lang="en-US" sz="1400" baseline="30000" dirty="0">
                          <a:effectLst/>
                        </a:rPr>
                        <a:t>2+</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10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+2</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4</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[Cu(NH</a:t>
                      </a:r>
                      <a:r>
                        <a:rPr lang="en-US" sz="1400" baseline="-25000">
                          <a:effectLst/>
                        </a:rPr>
                        <a:t>3</a:t>
                      </a:r>
                      <a:r>
                        <a:rPr lang="en-US" sz="1400">
                          <a:effectLst/>
                        </a:rPr>
                        <a:t>)</a:t>
                      </a:r>
                      <a:r>
                        <a:rPr lang="en-US" sz="1400" baseline="-25000">
                          <a:effectLst/>
                        </a:rPr>
                        <a:t>4</a:t>
                      </a:r>
                      <a:r>
                        <a:rPr lang="en-US" sz="1400">
                          <a:effectLst/>
                        </a:rPr>
                        <a:t>]</a:t>
                      </a:r>
                      <a:r>
                        <a:rPr lang="en-US" sz="1400" baseline="30000">
                          <a:effectLst/>
                        </a:rPr>
                        <a:t>2+</a:t>
                      </a:r>
                      <a:endParaRPr lang="en-US" sz="1400">
                        <a:effectLst/>
                        <a:latin typeface="Segoe UI"/>
                        <a:ea typeface="Calibri"/>
                        <a:cs typeface="Times New Roman"/>
                      </a:endParaRPr>
                    </a:p>
                  </a:txBody>
                  <a:tcPr marL="68580" marR="68580" marT="0" marB="0"/>
                </a:tc>
              </a:tr>
              <a:tr h="200515">
                <a:tc>
                  <a:txBody>
                    <a:bodyPr/>
                    <a:lstStyle/>
                    <a:p>
                      <a:pPr marL="0" marR="0" algn="just">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a:effectLst/>
                        </a:rPr>
                        <a:t>Ni</a:t>
                      </a:r>
                      <a:r>
                        <a:rPr lang="en-US" sz="1400" baseline="30000" dirty="0">
                          <a:effectLst/>
                        </a:rPr>
                        <a:t>2+</a:t>
                      </a:r>
                      <a:r>
                        <a:rPr lang="en-US" sz="1400" dirty="0">
                          <a:effectLst/>
                        </a:rPr>
                        <a:t>, Co</a:t>
                      </a:r>
                      <a:r>
                        <a:rPr lang="en-US" sz="1400" baseline="30000" dirty="0">
                          <a:effectLst/>
                        </a:rPr>
                        <a:t>2+</a:t>
                      </a:r>
                      <a:r>
                        <a:rPr lang="en-US" sz="1400" dirty="0">
                          <a:effectLst/>
                        </a:rPr>
                        <a:t>, Fe</a:t>
                      </a:r>
                      <a:r>
                        <a:rPr lang="en-US" sz="1400" baseline="30000" dirty="0">
                          <a:effectLst/>
                        </a:rPr>
                        <a:t>2+</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+2</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6</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[Fe(CN)</a:t>
                      </a:r>
                      <a:r>
                        <a:rPr lang="en-US" sz="1400" baseline="-25000">
                          <a:effectLst/>
                        </a:rPr>
                        <a:t>6</a:t>
                      </a:r>
                      <a:r>
                        <a:rPr lang="en-US" sz="1400">
                          <a:effectLst/>
                        </a:rPr>
                        <a:t>]</a:t>
                      </a:r>
                      <a:r>
                        <a:rPr lang="en-US" sz="1400" baseline="30000">
                          <a:effectLst/>
                        </a:rPr>
                        <a:t>4-</a:t>
                      </a:r>
                      <a:endParaRPr lang="en-US" sz="1400">
                        <a:effectLst/>
                        <a:latin typeface="Segoe UI"/>
                        <a:ea typeface="Calibri"/>
                        <a:cs typeface="Times New Roman"/>
                      </a:endParaRPr>
                    </a:p>
                  </a:txBody>
                  <a:tcPr marL="68580" marR="68580" marT="0" marB="0"/>
                </a:tc>
              </a:tr>
              <a:tr h="651352">
                <a:tc>
                  <a:txBody>
                    <a:bodyPr/>
                    <a:lstStyle/>
                    <a:p>
                      <a:pPr marL="0" marR="0" algn="just">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a:effectLst/>
                        </a:rPr>
                        <a:t>Fe</a:t>
                      </a:r>
                      <a:r>
                        <a:rPr lang="en-US" sz="1400" baseline="30000" dirty="0">
                          <a:effectLst/>
                        </a:rPr>
                        <a:t>3+</a:t>
                      </a:r>
                      <a:endParaRPr lang="en-US" sz="1400" dirty="0">
                        <a:effectLst/>
                      </a:endParaRPr>
                    </a:p>
                    <a:p>
                      <a:pPr marL="0" marR="0" algn="just">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a:effectLst/>
                        </a:rPr>
                        <a:t>Co</a:t>
                      </a:r>
                      <a:r>
                        <a:rPr lang="en-US" sz="1400" baseline="30000" dirty="0">
                          <a:effectLst/>
                        </a:rPr>
                        <a:t>3+</a:t>
                      </a:r>
                      <a:endParaRPr lang="en-US" sz="1400" dirty="0">
                        <a:effectLst/>
                      </a:endParaRPr>
                    </a:p>
                    <a:p>
                      <a:pPr marL="0" marR="0" algn="just">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a:effectLst/>
                        </a:rPr>
                        <a:t>Cr</a:t>
                      </a:r>
                      <a:r>
                        <a:rPr lang="en-US" sz="1400" baseline="30000" dirty="0">
                          <a:effectLst/>
                        </a:rPr>
                        <a:t>3+</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a:effectLst/>
                        </a:rPr>
                        <a:t>+3</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6</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[Co(NH</a:t>
                      </a:r>
                      <a:r>
                        <a:rPr lang="en-US" sz="1400" baseline="-25000">
                          <a:effectLst/>
                        </a:rPr>
                        <a:t>3</a:t>
                      </a:r>
                      <a:r>
                        <a:rPr lang="en-US" sz="1400">
                          <a:effectLst/>
                        </a:rPr>
                        <a:t>)</a:t>
                      </a:r>
                      <a:r>
                        <a:rPr lang="en-US" sz="1400" baseline="-25000">
                          <a:effectLst/>
                        </a:rPr>
                        <a:t>6</a:t>
                      </a:r>
                      <a:r>
                        <a:rPr lang="en-US" sz="1400">
                          <a:effectLst/>
                        </a:rPr>
                        <a:t>]</a:t>
                      </a:r>
                      <a:r>
                        <a:rPr lang="en-US" sz="1400" baseline="30000">
                          <a:effectLst/>
                        </a:rPr>
                        <a:t>3+</a:t>
                      </a:r>
                      <a:endParaRPr lang="en-US" sz="1400">
                        <a:effectLst/>
                        <a:latin typeface="Segoe UI"/>
                        <a:ea typeface="Calibri"/>
                        <a:cs typeface="Times New Roman"/>
                      </a:endParaRPr>
                    </a:p>
                  </a:txBody>
                  <a:tcPr marL="68580" marR="68580" marT="0" marB="0"/>
                </a:tc>
              </a:tr>
              <a:tr h="200515">
                <a:tc>
                  <a:txBody>
                    <a:bodyPr/>
                    <a:lstStyle/>
                    <a:p>
                      <a:pPr marL="0" marR="0" algn="just">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Pt</a:t>
                      </a:r>
                      <a:r>
                        <a:rPr lang="en-US" sz="1400" baseline="30000">
                          <a:effectLst/>
                        </a:rPr>
                        <a:t>4</a:t>
                      </a:r>
                      <a:r>
                        <a:rPr lang="en-US" sz="1400">
                          <a:effectLst/>
                        </a:rPr>
                        <a:t>, Sn</a:t>
                      </a:r>
                      <a:r>
                        <a:rPr lang="en-US" sz="1400" baseline="30000">
                          <a:effectLst/>
                        </a:rPr>
                        <a:t>4+</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a:effectLst/>
                        </a:rPr>
                        <a:t>+4</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6</a:t>
                      </a:r>
                      <a:endParaRPr lang="en-US" sz="140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[Pt(NH</a:t>
                      </a:r>
                      <a:r>
                        <a:rPr lang="en-US" sz="1400" baseline="-25000">
                          <a:effectLst/>
                        </a:rPr>
                        <a:t>3</a:t>
                      </a:r>
                      <a:r>
                        <a:rPr lang="en-US" sz="1400">
                          <a:effectLst/>
                        </a:rPr>
                        <a:t>)</a:t>
                      </a:r>
                      <a:r>
                        <a:rPr lang="en-US" sz="1400" baseline="-25000">
                          <a:effectLst/>
                        </a:rPr>
                        <a:t>6</a:t>
                      </a:r>
                      <a:r>
                        <a:rPr lang="en-US" sz="1400">
                          <a:effectLst/>
                        </a:rPr>
                        <a:t>]</a:t>
                      </a:r>
                      <a:r>
                        <a:rPr lang="en-US" sz="1400" baseline="30000">
                          <a:effectLst/>
                        </a:rPr>
                        <a:t>4+</a:t>
                      </a:r>
                      <a:endParaRPr lang="en-US" sz="1400">
                        <a:effectLst/>
                        <a:latin typeface="Segoe UI"/>
                        <a:ea typeface="Calibri"/>
                        <a:cs typeface="Times New Roman"/>
                      </a:endParaRPr>
                    </a:p>
                  </a:txBody>
                  <a:tcPr marL="68580" marR="68580" marT="0" marB="0"/>
                </a:tc>
              </a:tr>
              <a:tr h="200515">
                <a:tc>
                  <a:txBody>
                    <a:bodyPr/>
                    <a:lstStyle/>
                    <a:p>
                      <a:pPr marL="0" marR="0" algn="just">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a:effectLst/>
                        </a:rPr>
                        <a:t>Mo</a:t>
                      </a:r>
                      <a:r>
                        <a:rPr lang="en-US" sz="1400" baseline="30000">
                          <a:effectLst/>
                        </a:rPr>
                        <a:t>4+</a:t>
                      </a:r>
                      <a:endParaRPr lang="en-US" sz="140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a:effectLst/>
                        </a:rPr>
                        <a:t>+4</a:t>
                      </a:r>
                      <a:endParaRPr lang="en-US" sz="1400" dirty="0">
                        <a:effectLst/>
                        <a:latin typeface="Segoe UI"/>
                        <a:ea typeface="Calibri"/>
                        <a:cs typeface="Times New Roman"/>
                      </a:endParaRPr>
                    </a:p>
                  </a:txBody>
                  <a:tcPr marL="68580" marR="68580" marT="0" marB="0"/>
                </a:tc>
                <a:tc>
                  <a:txBody>
                    <a:bodyPr/>
                    <a:lstStyle/>
                    <a:p>
                      <a:pPr marL="0" marR="0" algn="ctr">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a:effectLst/>
                        </a:rPr>
                        <a:t>8</a:t>
                      </a:r>
                      <a:endParaRPr lang="en-US" sz="1400" dirty="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400" dirty="0">
                          <a:effectLst/>
                        </a:rPr>
                        <a:t>[Mo(CN)</a:t>
                      </a:r>
                      <a:r>
                        <a:rPr lang="en-US" sz="1400" baseline="-25000" dirty="0">
                          <a:effectLst/>
                        </a:rPr>
                        <a:t>8</a:t>
                      </a:r>
                      <a:r>
                        <a:rPr lang="en-US" sz="1400" dirty="0">
                          <a:effectLst/>
                        </a:rPr>
                        <a:t>]</a:t>
                      </a:r>
                      <a:r>
                        <a:rPr lang="en-US" sz="1400" baseline="30000" dirty="0">
                          <a:effectLst/>
                        </a:rPr>
                        <a:t>4-</a:t>
                      </a:r>
                      <a:endParaRPr lang="en-US" sz="1400" dirty="0">
                        <a:effectLst/>
                        <a:latin typeface="Segoe U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70227612"/>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rmAutofit/>
          </a:bodyPr>
          <a:lstStyle/>
          <a:p>
            <a:r>
              <a:rPr lang="en-US" sz="1800" dirty="0">
                <a:solidFill>
                  <a:srgbClr val="C00000"/>
                </a:solidFill>
              </a:rPr>
              <a:t>iii) Co-ordination Sphere (Non-</a:t>
            </a:r>
            <a:r>
              <a:rPr lang="en-US" sz="1800" dirty="0" err="1">
                <a:solidFill>
                  <a:srgbClr val="C00000"/>
                </a:solidFill>
              </a:rPr>
              <a:t>Ionizable</a:t>
            </a:r>
            <a:r>
              <a:rPr lang="en-US" sz="1800" dirty="0">
                <a:solidFill>
                  <a:srgbClr val="C00000"/>
                </a:solidFill>
              </a:rPr>
              <a:t> Sphere)</a:t>
            </a:r>
          </a:p>
          <a:p>
            <a:r>
              <a:rPr lang="en-US" sz="1800" dirty="0"/>
              <a:t>	“The central metal ion and the groups (ligands) directly attached to it in a complex compound, are said to constitute the co-ordination sphere. </a:t>
            </a:r>
          </a:p>
          <a:p>
            <a:r>
              <a:rPr lang="en-US" sz="1800" dirty="0"/>
              <a:t>	This is the first or inner sphere of attraction where ligands are joined to metal ion by co-ordinate bonds. Hence on dissolving in water ligands are not ionized. Hence it is called co-ordination sphere or non-</a:t>
            </a:r>
            <a:r>
              <a:rPr lang="en-US" sz="1800" dirty="0" err="1"/>
              <a:t>ionizable</a:t>
            </a:r>
            <a:r>
              <a:rPr lang="en-US" sz="1800" dirty="0"/>
              <a:t> sphere. To differentiate this inner sphere of attraction from the outer ionization sphere, </a:t>
            </a:r>
            <a:r>
              <a:rPr lang="en-US" sz="1800" dirty="0" smtClean="0"/>
              <a:t>Alfred </a:t>
            </a:r>
            <a:r>
              <a:rPr lang="en-US" sz="1800" dirty="0"/>
              <a:t>Werner used brackets to enclose co-ordination sphere (See Fig. 1.4</a:t>
            </a:r>
            <a:r>
              <a:rPr lang="en-US" sz="1800" dirty="0" smtClean="0"/>
              <a:t>).</a:t>
            </a:r>
          </a:p>
          <a:p>
            <a:endParaRPr lang="en-US" sz="18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658463"/>
            <a:ext cx="4365170" cy="16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2473796"/>
            <a:ext cx="8077200" cy="369332"/>
          </a:xfrm>
          <a:prstGeom prst="rect">
            <a:avLst/>
          </a:prstGeom>
        </p:spPr>
        <p:txBody>
          <a:bodyPr wrap="square">
            <a:spAutoFit/>
          </a:bodyPr>
          <a:lstStyle/>
          <a:p>
            <a:r>
              <a:rPr lang="en-US" b="1" dirty="0"/>
              <a:t>Fig. 1.4: Co-ordination Sphere (</a:t>
            </a:r>
            <a:r>
              <a:rPr lang="en-US" b="1" dirty="0" err="1" smtClean="0"/>
              <a:t>Nonionizable</a:t>
            </a:r>
            <a:r>
              <a:rPr lang="en-US" b="1" dirty="0" smtClean="0"/>
              <a:t> </a:t>
            </a:r>
            <a:r>
              <a:rPr lang="en-US" b="1" dirty="0"/>
              <a:t>Sphere</a:t>
            </a:r>
            <a:r>
              <a:rPr lang="en-US" b="1" dirty="0" smtClean="0"/>
              <a:t>) </a:t>
            </a:r>
            <a:endParaRPr lang="en-US" dirty="0"/>
          </a:p>
        </p:txBody>
      </p:sp>
      <p:sp>
        <p:nvSpPr>
          <p:cNvPr id="5" name="Rectangle 4"/>
          <p:cNvSpPr/>
          <p:nvPr/>
        </p:nvSpPr>
        <p:spPr>
          <a:xfrm>
            <a:off x="609600" y="4044845"/>
            <a:ext cx="8534400" cy="2031325"/>
          </a:xfrm>
          <a:prstGeom prst="rect">
            <a:avLst/>
          </a:prstGeom>
        </p:spPr>
        <p:txBody>
          <a:bodyPr wrap="square">
            <a:spAutoFit/>
          </a:bodyPr>
          <a:lstStyle/>
          <a:p>
            <a:r>
              <a:rPr lang="en-US" dirty="0"/>
              <a:t>Complexes can retain their molecular identity in solution; it is due to the presence of co-ordination </a:t>
            </a:r>
            <a:r>
              <a:rPr lang="en-US" dirty="0" err="1" smtClean="0"/>
              <a:t>sphere.In</a:t>
            </a:r>
            <a:r>
              <a:rPr lang="en-US" dirty="0" smtClean="0"/>
              <a:t> </a:t>
            </a:r>
            <a:r>
              <a:rPr lang="en-US" dirty="0"/>
              <a:t>the complex compound [Co(NH</a:t>
            </a:r>
            <a:r>
              <a:rPr lang="en-US" baseline="-25000" dirty="0"/>
              <a:t>3</a:t>
            </a:r>
            <a:r>
              <a:rPr lang="en-US" dirty="0"/>
              <a:t>)</a:t>
            </a:r>
            <a:r>
              <a:rPr lang="en-US" baseline="-25000" dirty="0"/>
              <a:t>5</a:t>
            </a:r>
            <a:r>
              <a:rPr lang="en-US" dirty="0"/>
              <a:t>Cl]Cl</a:t>
            </a:r>
            <a:r>
              <a:rPr lang="en-US" baseline="-25000" dirty="0"/>
              <a:t>2</a:t>
            </a:r>
            <a:r>
              <a:rPr lang="en-US" dirty="0"/>
              <a:t>, the metal ion Co</a:t>
            </a:r>
            <a:r>
              <a:rPr lang="en-US" baseline="30000" dirty="0"/>
              <a:t>3+</a:t>
            </a:r>
            <a:r>
              <a:rPr lang="en-US" dirty="0"/>
              <a:t>, the five ammonias and one chloride attached to it, constitute the           co-ordination sphere, while the two chloride ions bonded ironically to cobalt ion remain outside the co-ordination sphere. Werner’s use of brackets was originally as [</a:t>
            </a:r>
            <a:r>
              <a:rPr lang="en-US" dirty="0" err="1"/>
              <a:t>CoCl</a:t>
            </a:r>
            <a:r>
              <a:rPr lang="en-US" dirty="0"/>
              <a:t>(NH</a:t>
            </a:r>
            <a:r>
              <a:rPr lang="en-US" baseline="-25000" dirty="0"/>
              <a:t>3</a:t>
            </a:r>
            <a:r>
              <a:rPr lang="en-US" dirty="0"/>
              <a:t>)</a:t>
            </a:r>
            <a:r>
              <a:rPr lang="en-US" baseline="-25000" dirty="0"/>
              <a:t>5</a:t>
            </a:r>
            <a:r>
              <a:rPr lang="en-US" dirty="0"/>
              <a:t>]Cl</a:t>
            </a:r>
            <a:r>
              <a:rPr lang="en-US" baseline="-25000" dirty="0"/>
              <a:t>2</a:t>
            </a:r>
            <a:r>
              <a:rPr lang="en-US" dirty="0"/>
              <a:t> instead of [</a:t>
            </a:r>
            <a:r>
              <a:rPr lang="en-US" dirty="0" smtClean="0"/>
              <a:t>Co(NH</a:t>
            </a:r>
            <a:r>
              <a:rPr lang="en-US" baseline="-25000" dirty="0" smtClean="0"/>
              <a:t>3</a:t>
            </a:r>
            <a:r>
              <a:rPr lang="en-US" dirty="0" smtClean="0"/>
              <a:t>)</a:t>
            </a:r>
            <a:r>
              <a:rPr lang="en-US" baseline="-25000" dirty="0" smtClean="0"/>
              <a:t>5</a:t>
            </a:r>
            <a:r>
              <a:rPr lang="en-US" dirty="0" smtClean="0"/>
              <a:t>Cl]Cl</a:t>
            </a:r>
            <a:r>
              <a:rPr lang="en-US" baseline="-25000" dirty="0" smtClean="0"/>
              <a:t>2</a:t>
            </a:r>
            <a:r>
              <a:rPr lang="en-US" dirty="0" smtClean="0"/>
              <a:t>.Parallel </a:t>
            </a:r>
            <a:r>
              <a:rPr lang="en-US" dirty="0"/>
              <a:t>explanation may be given for the complexes such as </a:t>
            </a:r>
            <a:r>
              <a:rPr lang="en-US" dirty="0" smtClean="0"/>
              <a:t>[</a:t>
            </a:r>
            <a:r>
              <a:rPr lang="en-US" dirty="0"/>
              <a:t>Cu(NH</a:t>
            </a:r>
            <a:r>
              <a:rPr lang="en-US" baseline="-25000" dirty="0"/>
              <a:t>3</a:t>
            </a:r>
            <a:r>
              <a:rPr lang="en-US" dirty="0"/>
              <a:t>)</a:t>
            </a:r>
            <a:r>
              <a:rPr lang="en-US" baseline="-25000" dirty="0"/>
              <a:t>4</a:t>
            </a:r>
            <a:r>
              <a:rPr lang="en-US" dirty="0"/>
              <a:t>]SO</a:t>
            </a:r>
            <a:r>
              <a:rPr lang="en-US" baseline="-25000" dirty="0"/>
              <a:t>4</a:t>
            </a:r>
            <a:r>
              <a:rPr lang="en-US" dirty="0"/>
              <a:t>, K</a:t>
            </a:r>
            <a:r>
              <a:rPr lang="en-US" baseline="-25000" dirty="0"/>
              <a:t>4</a:t>
            </a:r>
            <a:r>
              <a:rPr lang="en-US" dirty="0"/>
              <a:t>[Fe(CN)</a:t>
            </a:r>
            <a:r>
              <a:rPr lang="en-US" baseline="-25000" dirty="0"/>
              <a:t>6</a:t>
            </a:r>
            <a:r>
              <a:rPr lang="en-US" dirty="0"/>
              <a:t>], [Fe(H</a:t>
            </a:r>
            <a:r>
              <a:rPr lang="en-US" baseline="-25000" dirty="0"/>
              <a:t>2</a:t>
            </a:r>
            <a:r>
              <a:rPr lang="en-US" dirty="0"/>
              <a:t>O)</a:t>
            </a:r>
            <a:r>
              <a:rPr lang="en-US" baseline="-25000" dirty="0"/>
              <a:t>6</a:t>
            </a:r>
            <a:r>
              <a:rPr lang="en-US" dirty="0"/>
              <a:t>]Cl</a:t>
            </a:r>
            <a:r>
              <a:rPr lang="en-US" baseline="-25000" dirty="0"/>
              <a:t>3</a:t>
            </a:r>
            <a:r>
              <a:rPr lang="en-US" dirty="0"/>
              <a:t>, [</a:t>
            </a:r>
            <a:r>
              <a:rPr lang="en-US" dirty="0" err="1"/>
              <a:t>Pt</a:t>
            </a:r>
            <a:r>
              <a:rPr lang="en-US" dirty="0"/>
              <a:t>(NH</a:t>
            </a:r>
            <a:r>
              <a:rPr lang="en-US" baseline="-25000" dirty="0"/>
              <a:t>3</a:t>
            </a:r>
            <a:r>
              <a:rPr lang="en-US" dirty="0"/>
              <a:t>)</a:t>
            </a:r>
            <a:r>
              <a:rPr lang="en-US" baseline="-25000" dirty="0"/>
              <a:t>2</a:t>
            </a:r>
            <a:r>
              <a:rPr lang="en-US" dirty="0"/>
              <a:t>Cl</a:t>
            </a:r>
            <a:r>
              <a:rPr lang="en-US" baseline="-25000" dirty="0"/>
              <a:t>2</a:t>
            </a:r>
            <a:r>
              <a:rPr lang="en-US" dirty="0"/>
              <a:t>], etc.</a:t>
            </a:r>
          </a:p>
        </p:txBody>
      </p:sp>
    </p:spTree>
    <p:extLst>
      <p:ext uri="{BB962C8B-B14F-4D97-AF65-F5344CB8AC3E}">
        <p14:creationId xmlns:p14="http://schemas.microsoft.com/office/powerpoint/2010/main" val="3729826733"/>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229600" cy="6705600"/>
          </a:xfrm>
        </p:spPr>
        <p:txBody>
          <a:bodyPr>
            <a:normAutofit fontScale="70000" lnSpcReduction="20000"/>
          </a:bodyPr>
          <a:lstStyle/>
          <a:p>
            <a:r>
              <a:rPr lang="en-US" sz="3100" dirty="0">
                <a:solidFill>
                  <a:srgbClr val="FF0000"/>
                </a:solidFill>
              </a:rPr>
              <a:t>iv) Effective Atomic Number (EAN)</a:t>
            </a:r>
          </a:p>
          <a:p>
            <a:r>
              <a:rPr lang="en-US" dirty="0"/>
              <a:t>	In 1972, the first attempt was made by </a:t>
            </a:r>
            <a:r>
              <a:rPr lang="en-US" dirty="0" err="1"/>
              <a:t>Sidgwick</a:t>
            </a:r>
            <a:r>
              <a:rPr lang="en-US" dirty="0"/>
              <a:t> to make the Werner’s concept compatible with the electronic theory of </a:t>
            </a:r>
            <a:r>
              <a:rPr lang="en-US" dirty="0" err="1"/>
              <a:t>valency</a:t>
            </a:r>
            <a:r>
              <a:rPr lang="en-US" dirty="0"/>
              <a:t>. According to </a:t>
            </a:r>
            <a:r>
              <a:rPr lang="en-US" dirty="0" err="1"/>
              <a:t>Sidgwick</a:t>
            </a:r>
            <a:r>
              <a:rPr lang="en-US" dirty="0"/>
              <a:t>, Werner’s primary valence was regarded as amounting to electron transfer whereas his secondary valence to </a:t>
            </a:r>
            <a:r>
              <a:rPr lang="en-US" dirty="0" smtClean="0"/>
              <a:t> </a:t>
            </a:r>
            <a:r>
              <a:rPr lang="en-US" dirty="0"/>
              <a:t>electron pair sharing. In complex formation, an electron pair is donated by the ligand to the metal ion and partially shared. This led </a:t>
            </a:r>
            <a:r>
              <a:rPr lang="en-US" dirty="0" err="1"/>
              <a:t>Sidgwick</a:t>
            </a:r>
            <a:r>
              <a:rPr lang="en-US" dirty="0"/>
              <a:t> to introduce the idea of co-ordinate covalent bonding.</a:t>
            </a:r>
          </a:p>
          <a:p>
            <a:r>
              <a:rPr lang="en-US" dirty="0"/>
              <a:t>	Based on Lewis concept of electron pair bond, </a:t>
            </a:r>
            <a:r>
              <a:rPr lang="en-US" dirty="0" err="1"/>
              <a:t>Sidgwick</a:t>
            </a:r>
            <a:r>
              <a:rPr lang="en-US" dirty="0"/>
              <a:t> tried to clarify the idea of secondary valence by putting forward the concept of Effective Atomic Number (EAN). He explained that the metals are engaged in complex formation where the central metal ion tries to get surrounded by the necessary number of ligands so that the next inert gas in the periodic table, say 36 (Kr), 54 (</a:t>
            </a:r>
            <a:r>
              <a:rPr lang="en-US" dirty="0" err="1"/>
              <a:t>Xe</a:t>
            </a:r>
            <a:r>
              <a:rPr lang="en-US" dirty="0"/>
              <a:t>), 86 (</a:t>
            </a:r>
            <a:r>
              <a:rPr lang="en-US" dirty="0" err="1"/>
              <a:t>Rn</a:t>
            </a:r>
            <a:r>
              <a:rPr lang="en-US" dirty="0"/>
              <a:t>), etc. Hence EAN may be defined as: The total number of electrons associated with the central metal ion in a co-ordination compound is called the effective atomic number of metal. </a:t>
            </a:r>
          </a:p>
          <a:p>
            <a:r>
              <a:rPr lang="en-US" dirty="0"/>
              <a:t>	EAN = [(Atomic Number of metal) − (Number of electrons lost in the formation of metal ion) + (Number of electrons gained from ligands)]</a:t>
            </a:r>
          </a:p>
          <a:p>
            <a:r>
              <a:rPr lang="en-US" dirty="0"/>
              <a:t>	</a:t>
            </a:r>
            <a:r>
              <a:rPr lang="en-US" b="1" dirty="0"/>
              <a:t>For example</a:t>
            </a:r>
            <a:r>
              <a:rPr lang="en-US" dirty="0"/>
              <a:t>, in the complex [Co(NH</a:t>
            </a:r>
            <a:r>
              <a:rPr lang="en-US" baseline="-25000" dirty="0"/>
              <a:t>3</a:t>
            </a:r>
            <a:r>
              <a:rPr lang="en-US" dirty="0"/>
              <a:t>)</a:t>
            </a:r>
            <a:r>
              <a:rPr lang="en-US" baseline="-25000" dirty="0"/>
              <a:t>6</a:t>
            </a:r>
            <a:r>
              <a:rPr lang="en-US" dirty="0"/>
              <a:t>]</a:t>
            </a:r>
            <a:r>
              <a:rPr lang="en-US" baseline="30000" dirty="0"/>
              <a:t>3+</a:t>
            </a:r>
            <a:endParaRPr lang="en-US" dirty="0"/>
          </a:p>
          <a:p>
            <a:r>
              <a:rPr lang="en-US" dirty="0"/>
              <a:t>	EAN of cobalt = [27 − 3 + 2 </a:t>
            </a:r>
            <a:r>
              <a:rPr lang="en-US" dirty="0">
                <a:sym typeface="Symbol"/>
              </a:rPr>
              <a:t></a:t>
            </a:r>
            <a:r>
              <a:rPr lang="en-US" dirty="0"/>
              <a:t> 6] </a:t>
            </a:r>
          </a:p>
          <a:p>
            <a:r>
              <a:rPr lang="en-US" dirty="0"/>
              <a:t>		               = [24 + 12] </a:t>
            </a:r>
          </a:p>
          <a:p>
            <a:r>
              <a:rPr lang="en-US" dirty="0"/>
              <a:t>		               = 36 [Kr]</a:t>
            </a:r>
          </a:p>
          <a:p>
            <a:r>
              <a:rPr lang="en-US" dirty="0" smtClean="0"/>
              <a:t> </a:t>
            </a:r>
            <a:endParaRPr lang="en-US" dirty="0"/>
          </a:p>
        </p:txBody>
      </p:sp>
    </p:spTree>
    <p:extLst>
      <p:ext uri="{BB962C8B-B14F-4D97-AF65-F5344CB8AC3E}">
        <p14:creationId xmlns:p14="http://schemas.microsoft.com/office/powerpoint/2010/main" val="699077310"/>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2197279"/>
              </p:ext>
            </p:extLst>
          </p:nvPr>
        </p:nvGraphicFramePr>
        <p:xfrm>
          <a:off x="533400" y="533400"/>
          <a:ext cx="8229599" cy="3047997"/>
        </p:xfrm>
        <a:graphic>
          <a:graphicData uri="http://schemas.openxmlformats.org/drawingml/2006/table">
            <a:tbl>
              <a:tblPr firstRow="1" firstCol="1" bandRow="1">
                <a:tableStyleId>{5C22544A-7EE6-4342-B048-85BDC9FD1C3A}</a:tableStyleId>
              </a:tblPr>
              <a:tblGrid>
                <a:gridCol w="735684"/>
                <a:gridCol w="1018640"/>
                <a:gridCol w="1211049"/>
                <a:gridCol w="1029958"/>
                <a:gridCol w="1301595"/>
                <a:gridCol w="962048"/>
                <a:gridCol w="814910"/>
                <a:gridCol w="1155715"/>
              </a:tblGrid>
              <a:tr h="373122">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dirty="0">
                          <a:effectLst/>
                        </a:rPr>
                        <a:t>Ag</a:t>
                      </a:r>
                      <a:r>
                        <a:rPr lang="en-US" sz="1600" baseline="30000" dirty="0">
                          <a:effectLst/>
                        </a:rPr>
                        <a:t>+</a:t>
                      </a:r>
                      <a:endParaRPr lang="en-US" sz="1600" dirty="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+1</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2</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2NH</a:t>
                      </a:r>
                      <a:r>
                        <a:rPr lang="en-US" sz="1600" baseline="-25000">
                          <a:effectLst/>
                        </a:rPr>
                        <a:t>3</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[Ag(NH</a:t>
                      </a:r>
                      <a:r>
                        <a:rPr lang="en-US" sz="1600" baseline="-25000">
                          <a:effectLst/>
                        </a:rPr>
                        <a:t>3</a:t>
                      </a:r>
                      <a:r>
                        <a:rPr lang="en-US" sz="1600">
                          <a:effectLst/>
                        </a:rPr>
                        <a:t>)</a:t>
                      </a:r>
                      <a:r>
                        <a:rPr lang="en-US" sz="1600" baseline="-25000">
                          <a:effectLst/>
                        </a:rPr>
                        <a:t>2</a:t>
                      </a:r>
                      <a:r>
                        <a:rPr lang="en-US" sz="1600">
                          <a:effectLst/>
                        </a:rPr>
                        <a:t>]</a:t>
                      </a:r>
                      <a:r>
                        <a:rPr lang="en-US" sz="1600" baseline="30000">
                          <a:effectLst/>
                        </a:rPr>
                        <a:t>+</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4</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47</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50 = (Xe)</a:t>
                      </a:r>
                      <a:endParaRPr lang="en-US" sz="1600">
                        <a:effectLst/>
                        <a:latin typeface="Segoe UI"/>
                        <a:ea typeface="Calibri"/>
                        <a:cs typeface="Times New Roman"/>
                      </a:endParaRPr>
                    </a:p>
                  </a:txBody>
                  <a:tcPr marL="68580" marR="68580" marT="0" marB="0"/>
                </a:tc>
              </a:tr>
              <a:tr h="698212">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dirty="0">
                          <a:effectLst/>
                        </a:rPr>
                        <a:t>Pt</a:t>
                      </a:r>
                      <a:r>
                        <a:rPr lang="en-US" sz="1600" baseline="30000" dirty="0">
                          <a:effectLst/>
                        </a:rPr>
                        <a:t>2+</a:t>
                      </a:r>
                      <a:endParaRPr lang="en-US" sz="1600" dirty="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+2</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4</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2NH</a:t>
                      </a:r>
                      <a:r>
                        <a:rPr lang="en-US" sz="1600" baseline="-25000">
                          <a:effectLst/>
                        </a:rPr>
                        <a:t>3</a:t>
                      </a:r>
                      <a:r>
                        <a:rPr lang="en-US" sz="1600">
                          <a:effectLst/>
                        </a:rPr>
                        <a:t>.2Cl</a:t>
                      </a:r>
                      <a:r>
                        <a:rPr lang="en-US" sz="1600" baseline="30000">
                          <a:effectLst/>
                        </a:rPr>
                        <a:t>−</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[Pt(NH</a:t>
                      </a:r>
                      <a:r>
                        <a:rPr lang="en-US" sz="1600" baseline="-25000">
                          <a:effectLst/>
                        </a:rPr>
                        <a:t>3</a:t>
                      </a:r>
                      <a:r>
                        <a:rPr lang="en-US" sz="1600">
                          <a:effectLst/>
                        </a:rPr>
                        <a:t>)</a:t>
                      </a:r>
                      <a:r>
                        <a:rPr lang="en-US" sz="1600" baseline="-25000">
                          <a:effectLst/>
                        </a:rPr>
                        <a:t>2</a:t>
                      </a:r>
                      <a:r>
                        <a:rPr lang="en-US" sz="1600">
                          <a:effectLst/>
                        </a:rPr>
                        <a:t>Cl</a:t>
                      </a:r>
                      <a:r>
                        <a:rPr lang="en-US" sz="1600" baseline="-25000">
                          <a:effectLst/>
                        </a:rPr>
                        <a:t>2</a:t>
                      </a:r>
                      <a:r>
                        <a:rPr lang="en-US" sz="1600">
                          <a:effectLst/>
                        </a:rPr>
                        <a:t>]</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8</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78</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84 = (Rn)</a:t>
                      </a:r>
                      <a:endParaRPr lang="en-US" sz="1600">
                        <a:effectLst/>
                        <a:latin typeface="Segoe UI"/>
                        <a:ea typeface="Calibri"/>
                        <a:cs typeface="Times New Roman"/>
                      </a:endParaRPr>
                    </a:p>
                  </a:txBody>
                  <a:tcPr marL="68580" marR="68580" marT="0" marB="0"/>
                </a:tc>
              </a:tr>
              <a:tr h="373122">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dirty="0">
                          <a:effectLst/>
                        </a:rPr>
                        <a:t>Cr</a:t>
                      </a:r>
                      <a:r>
                        <a:rPr lang="en-US" sz="1600" baseline="30000" dirty="0">
                          <a:effectLst/>
                        </a:rPr>
                        <a:t>3+</a:t>
                      </a:r>
                      <a:endParaRPr lang="en-US" sz="1600" dirty="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+3</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6</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6NH</a:t>
                      </a:r>
                      <a:r>
                        <a:rPr lang="en-US" sz="1600" baseline="-25000">
                          <a:effectLst/>
                        </a:rPr>
                        <a:t>3</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[Cr(NH</a:t>
                      </a:r>
                      <a:r>
                        <a:rPr lang="en-US" sz="1600" baseline="-25000">
                          <a:effectLst/>
                        </a:rPr>
                        <a:t>3</a:t>
                      </a:r>
                      <a:r>
                        <a:rPr lang="en-US" sz="1600">
                          <a:effectLst/>
                        </a:rPr>
                        <a:t>)</a:t>
                      </a:r>
                      <a:r>
                        <a:rPr lang="en-US" sz="1600" baseline="-25000">
                          <a:effectLst/>
                        </a:rPr>
                        <a:t>6</a:t>
                      </a:r>
                      <a:r>
                        <a:rPr lang="en-US" sz="1600">
                          <a:effectLst/>
                        </a:rPr>
                        <a:t>]</a:t>
                      </a:r>
                      <a:r>
                        <a:rPr lang="en-US" sz="1600" baseline="30000">
                          <a:effectLst/>
                        </a:rPr>
                        <a:t>3+</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12</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24</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33 = (Kr)</a:t>
                      </a:r>
                      <a:endParaRPr lang="en-US" sz="1600">
                        <a:effectLst/>
                        <a:latin typeface="Segoe UI"/>
                        <a:ea typeface="Calibri"/>
                        <a:cs typeface="Times New Roman"/>
                      </a:endParaRPr>
                    </a:p>
                  </a:txBody>
                  <a:tcPr marL="68580" marR="68580" marT="0" marB="0"/>
                </a:tc>
              </a:tr>
              <a:tr h="373122">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dirty="0">
                          <a:effectLst/>
                        </a:rPr>
                        <a:t>Ni</a:t>
                      </a:r>
                      <a:r>
                        <a:rPr lang="en-US" sz="1600" baseline="30000" dirty="0">
                          <a:effectLst/>
                        </a:rPr>
                        <a:t>2+</a:t>
                      </a:r>
                      <a:endParaRPr lang="en-US" sz="1600" dirty="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+2</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6</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6NH</a:t>
                      </a:r>
                      <a:r>
                        <a:rPr lang="en-US" sz="1600" baseline="-25000">
                          <a:effectLst/>
                        </a:rPr>
                        <a:t>3</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[Ni(NH</a:t>
                      </a:r>
                      <a:r>
                        <a:rPr lang="en-US" sz="1600" baseline="-25000">
                          <a:effectLst/>
                        </a:rPr>
                        <a:t>3</a:t>
                      </a:r>
                      <a:r>
                        <a:rPr lang="en-US" sz="1600">
                          <a:effectLst/>
                        </a:rPr>
                        <a:t>)</a:t>
                      </a:r>
                      <a:r>
                        <a:rPr lang="en-US" sz="1600" baseline="-25000">
                          <a:effectLst/>
                        </a:rPr>
                        <a:t>6</a:t>
                      </a:r>
                      <a:r>
                        <a:rPr lang="en-US" sz="1600">
                          <a:effectLst/>
                        </a:rPr>
                        <a:t>]</a:t>
                      </a:r>
                      <a:r>
                        <a:rPr lang="en-US" sz="1600" baseline="30000">
                          <a:effectLst/>
                        </a:rPr>
                        <a:t>2+</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12</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28</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38 = (Kr)</a:t>
                      </a:r>
                      <a:endParaRPr lang="en-US" sz="1600">
                        <a:effectLst/>
                        <a:latin typeface="Segoe UI"/>
                        <a:ea typeface="Calibri"/>
                        <a:cs typeface="Times New Roman"/>
                      </a:endParaRPr>
                    </a:p>
                  </a:txBody>
                  <a:tcPr marL="68580" marR="68580" marT="0" marB="0"/>
                </a:tc>
              </a:tr>
              <a:tr h="373122">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dirty="0">
                          <a:effectLst/>
                        </a:rPr>
                        <a:t>Co</a:t>
                      </a:r>
                      <a:r>
                        <a:rPr lang="en-US" sz="1600" baseline="30000" dirty="0">
                          <a:effectLst/>
                        </a:rPr>
                        <a:t>3+</a:t>
                      </a:r>
                      <a:endParaRPr lang="en-US" sz="1600" dirty="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dirty="0">
                          <a:effectLst/>
                        </a:rPr>
                        <a:t>+3</a:t>
                      </a:r>
                      <a:endParaRPr lang="en-US" sz="1600" dirty="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6</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6NH</a:t>
                      </a:r>
                      <a:r>
                        <a:rPr lang="en-US" sz="1600" baseline="-25000">
                          <a:effectLst/>
                        </a:rPr>
                        <a:t>3</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[Co(NH</a:t>
                      </a:r>
                      <a:r>
                        <a:rPr lang="en-US" sz="1600" baseline="-25000">
                          <a:effectLst/>
                        </a:rPr>
                        <a:t>3</a:t>
                      </a:r>
                      <a:r>
                        <a:rPr lang="en-US" sz="1600">
                          <a:effectLst/>
                        </a:rPr>
                        <a:t>)</a:t>
                      </a:r>
                      <a:r>
                        <a:rPr lang="en-US" sz="1600" baseline="-25000">
                          <a:effectLst/>
                        </a:rPr>
                        <a:t>6</a:t>
                      </a:r>
                      <a:r>
                        <a:rPr lang="en-US" sz="1600">
                          <a:effectLst/>
                        </a:rPr>
                        <a:t>]</a:t>
                      </a:r>
                      <a:r>
                        <a:rPr lang="en-US" sz="1600" baseline="30000">
                          <a:effectLst/>
                        </a:rPr>
                        <a:t>3+</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12</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27</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36 = (Kr)</a:t>
                      </a:r>
                      <a:endParaRPr lang="en-US" sz="1600">
                        <a:effectLst/>
                        <a:latin typeface="Segoe UI"/>
                        <a:ea typeface="Calibri"/>
                        <a:cs typeface="Times New Roman"/>
                      </a:endParaRPr>
                    </a:p>
                  </a:txBody>
                  <a:tcPr marL="68580" marR="68580" marT="0" marB="0"/>
                </a:tc>
              </a:tr>
              <a:tr h="337465">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Fe</a:t>
                      </a:r>
                      <a:r>
                        <a:rPr lang="en-US" sz="1600" baseline="30000">
                          <a:effectLst/>
                        </a:rPr>
                        <a:t>2+</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dirty="0">
                          <a:effectLst/>
                        </a:rPr>
                        <a:t>+2</a:t>
                      </a:r>
                      <a:endParaRPr lang="en-US" sz="1600" dirty="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6</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6CN</a:t>
                      </a:r>
                      <a:r>
                        <a:rPr lang="en-US" sz="1600" baseline="30000">
                          <a:effectLst/>
                        </a:rPr>
                        <a:t>−</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[Fe(CN)</a:t>
                      </a:r>
                      <a:r>
                        <a:rPr lang="en-US" sz="1600" baseline="-25000">
                          <a:effectLst/>
                        </a:rPr>
                        <a:t>6</a:t>
                      </a:r>
                      <a:r>
                        <a:rPr lang="en-US" sz="1600">
                          <a:effectLst/>
                        </a:rPr>
                        <a:t>]</a:t>
                      </a:r>
                      <a:r>
                        <a:rPr lang="en-US" sz="1600" baseline="30000">
                          <a:effectLst/>
                        </a:rPr>
                        <a:t>4-</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12</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26</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36 = (Kr)</a:t>
                      </a:r>
                      <a:endParaRPr lang="en-US" sz="1600">
                        <a:effectLst/>
                        <a:latin typeface="Segoe UI"/>
                        <a:ea typeface="Calibri"/>
                        <a:cs typeface="Times New Roman"/>
                      </a:endParaRPr>
                    </a:p>
                  </a:txBody>
                  <a:tcPr marL="68580" marR="68580" marT="0" marB="0"/>
                </a:tc>
              </a:tr>
              <a:tr h="337465">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Cu</a:t>
                      </a:r>
                      <a:r>
                        <a:rPr lang="en-US" sz="1600" baseline="30000">
                          <a:effectLst/>
                        </a:rPr>
                        <a:t>1+</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dirty="0">
                          <a:effectLst/>
                        </a:rPr>
                        <a:t>+1</a:t>
                      </a:r>
                      <a:endParaRPr lang="en-US" sz="1600" dirty="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4</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4CN</a:t>
                      </a:r>
                      <a:r>
                        <a:rPr lang="en-US" sz="1600" baseline="30000">
                          <a:effectLst/>
                        </a:rPr>
                        <a:t>−</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[Cu(CN)</a:t>
                      </a:r>
                      <a:r>
                        <a:rPr lang="en-US" sz="1600" baseline="-25000">
                          <a:effectLst/>
                        </a:rPr>
                        <a:t>4</a:t>
                      </a:r>
                      <a:r>
                        <a:rPr lang="en-US" sz="1600">
                          <a:effectLst/>
                        </a:rPr>
                        <a:t>]</a:t>
                      </a:r>
                      <a:r>
                        <a:rPr lang="en-US" sz="1600" baseline="30000">
                          <a:effectLst/>
                        </a:rPr>
                        <a:t>3-</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8</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a:effectLst/>
                        </a:rPr>
                        <a:t>29</a:t>
                      </a:r>
                      <a:endParaRPr lang="en-US" sz="160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1600" dirty="0">
                          <a:effectLst/>
                        </a:rPr>
                        <a:t>36 = (Kr)</a:t>
                      </a:r>
                      <a:endParaRPr lang="en-US" sz="1600" dirty="0">
                        <a:effectLst/>
                        <a:latin typeface="Segoe UI"/>
                        <a:ea typeface="Calibri"/>
                        <a:cs typeface="Times New Roman"/>
                      </a:endParaRPr>
                    </a:p>
                  </a:txBody>
                  <a:tcPr marL="68580" marR="68580" marT="0" marB="0"/>
                </a:tc>
              </a:tr>
              <a:tr h="182367">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800">
                          <a:effectLst/>
                        </a:rPr>
                        <a:t>Pt</a:t>
                      </a:r>
                      <a:r>
                        <a:rPr lang="en-US" sz="800" baseline="30000">
                          <a:effectLst/>
                        </a:rPr>
                        <a:t>4+</a:t>
                      </a:r>
                      <a:endParaRPr lang="en-US" sz="105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800">
                          <a:effectLst/>
                        </a:rPr>
                        <a:t>+4</a:t>
                      </a:r>
                      <a:endParaRPr lang="en-US" sz="105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800" dirty="0">
                          <a:effectLst/>
                        </a:rPr>
                        <a:t>6</a:t>
                      </a:r>
                      <a:endParaRPr lang="en-US" sz="1050" dirty="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800" dirty="0">
                          <a:effectLst/>
                        </a:rPr>
                        <a:t>6Cl</a:t>
                      </a:r>
                      <a:r>
                        <a:rPr lang="en-US" sz="800" baseline="30000" dirty="0">
                          <a:effectLst/>
                        </a:rPr>
                        <a:t>−</a:t>
                      </a:r>
                      <a:endParaRPr lang="en-US" sz="1050" dirty="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800" dirty="0">
                          <a:effectLst/>
                        </a:rPr>
                        <a:t>[PtCl</a:t>
                      </a:r>
                      <a:r>
                        <a:rPr lang="en-US" sz="800" baseline="-25000" dirty="0">
                          <a:effectLst/>
                        </a:rPr>
                        <a:t>6</a:t>
                      </a:r>
                      <a:r>
                        <a:rPr lang="en-US" sz="800" dirty="0">
                          <a:effectLst/>
                        </a:rPr>
                        <a:t>]</a:t>
                      </a:r>
                      <a:r>
                        <a:rPr lang="en-US" sz="800" baseline="30000" dirty="0">
                          <a:effectLst/>
                        </a:rPr>
                        <a:t>2-</a:t>
                      </a:r>
                      <a:endParaRPr lang="en-US" sz="1050" dirty="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800" dirty="0">
                          <a:effectLst/>
                        </a:rPr>
                        <a:t>12</a:t>
                      </a:r>
                      <a:endParaRPr lang="en-US" sz="1050" dirty="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800" dirty="0">
                          <a:effectLst/>
                        </a:rPr>
                        <a:t>78</a:t>
                      </a:r>
                      <a:endParaRPr lang="en-US" sz="1050" dirty="0">
                        <a:effectLst/>
                        <a:latin typeface="Segoe UI"/>
                        <a:ea typeface="Calibri"/>
                        <a:cs typeface="Times New Roman"/>
                      </a:endParaRPr>
                    </a:p>
                  </a:txBody>
                  <a:tcPr marL="68580" marR="68580" marT="0" marB="0"/>
                </a:tc>
                <a:tc>
                  <a:txBody>
                    <a:bodyPr/>
                    <a:lstStyle/>
                    <a:p>
                      <a:pPr marL="0" marR="0" algn="ctr">
                        <a:lnSpc>
                          <a:spcPct val="115000"/>
                        </a:lnSpc>
                        <a:spcBef>
                          <a:spcPts val="100"/>
                        </a:spcBef>
                        <a:spcAft>
                          <a:spcPts val="0"/>
                        </a:spcAft>
                        <a:tabLst>
                          <a:tab pos="-1028700" algn="l"/>
                          <a:tab pos="-285750" algn="l"/>
                          <a:tab pos="228600" algn="l"/>
                          <a:tab pos="485775" algn="l"/>
                          <a:tab pos="2286000" algn="l"/>
                          <a:tab pos="2743200" algn="l"/>
                          <a:tab pos="3200400" algn="l"/>
                          <a:tab pos="3657600" algn="l"/>
                          <a:tab pos="4114800" algn="r"/>
                          <a:tab pos="4195445" algn="l"/>
                        </a:tabLst>
                      </a:pPr>
                      <a:r>
                        <a:rPr lang="en-US" sz="800" dirty="0">
                          <a:effectLst/>
                        </a:rPr>
                        <a:t>86 = (</a:t>
                      </a:r>
                      <a:r>
                        <a:rPr lang="en-US" sz="800" dirty="0" err="1">
                          <a:effectLst/>
                        </a:rPr>
                        <a:t>Rn</a:t>
                      </a:r>
                      <a:r>
                        <a:rPr lang="en-US" sz="800" dirty="0">
                          <a:effectLst/>
                        </a:rPr>
                        <a:t>)</a:t>
                      </a:r>
                      <a:endParaRPr lang="en-US" sz="1050" dirty="0">
                        <a:effectLst/>
                        <a:latin typeface="Segoe UI"/>
                        <a:ea typeface="Calibri"/>
                        <a:cs typeface="Times New Roman"/>
                      </a:endParaRPr>
                    </a:p>
                  </a:txBody>
                  <a:tcPr marL="68580" marR="68580" marT="0" marB="0"/>
                </a:tc>
              </a:tr>
            </a:tbl>
          </a:graphicData>
        </a:graphic>
      </p:graphicFrame>
      <p:sp>
        <p:nvSpPr>
          <p:cNvPr id="5" name="Rectangle 2"/>
          <p:cNvSpPr>
            <a:spLocks noChangeArrowheads="1"/>
          </p:cNvSpPr>
          <p:nvPr/>
        </p:nvSpPr>
        <p:spPr bwMode="auto">
          <a:xfrm>
            <a:off x="228600" y="2819400"/>
            <a:ext cx="8657771"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dirty="0">
              <a:latin typeface="Segoe UI" pitchFamily="34" charset="0"/>
              <a:ea typeface="Calibri" pitchFamily="34" charset="0"/>
              <a:cs typeface="Segoe U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In some complexes such as metal carbonyls, the ligand act both as electron pair donor and acceptor </a:t>
            </a:r>
          </a:p>
          <a:p>
            <a:pPr algn="just" fontAlgn="base">
              <a:spcBef>
                <a:spcPct val="0"/>
              </a:spcBef>
              <a:spcAft>
                <a:spcPct val="0"/>
              </a:spcAft>
            </a:pP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(M             CO   )</a:t>
            </a:r>
            <a:r>
              <a:rPr lang="en-US" sz="1600" dirty="0"/>
              <a:t> e.g. [Ni(CO)</a:t>
            </a:r>
            <a:r>
              <a:rPr lang="en-US" sz="1600" baseline="-25000" dirty="0"/>
              <a:t>4</a:t>
            </a:r>
            <a:r>
              <a:rPr lang="en-US" sz="1600" dirty="0"/>
              <a:t>], [Fe(CO)</a:t>
            </a:r>
            <a:r>
              <a:rPr lang="en-US" sz="1600" baseline="-25000" dirty="0"/>
              <a:t>5</a:t>
            </a:r>
            <a:r>
              <a:rPr lang="en-US" sz="1600" dirty="0"/>
              <a:t>], H</a:t>
            </a:r>
            <a:r>
              <a:rPr lang="en-US" sz="1600" baseline="-25000" dirty="0"/>
              <a:t>3</a:t>
            </a:r>
            <a:r>
              <a:rPr lang="en-US" sz="1600" dirty="0"/>
              <a:t>N : B(CH</a:t>
            </a:r>
            <a:r>
              <a:rPr lang="en-US" sz="1600" baseline="-25000" dirty="0"/>
              <a:t>3</a:t>
            </a:r>
            <a:r>
              <a:rPr lang="en-US" sz="1600" dirty="0"/>
              <a:t>)</a:t>
            </a:r>
            <a:r>
              <a:rPr lang="en-US" sz="1600" baseline="-25000" dirty="0"/>
              <a:t>3</a:t>
            </a:r>
            <a:r>
              <a:rPr lang="en-US" sz="1600" dirty="0"/>
              <a:t>, etc.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09" name="Picture 1" descr="arr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41" y="4343400"/>
            <a:ext cx="23812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81966"/>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458200" cy="6553200"/>
          </a:xfrm>
        </p:spPr>
        <p:txBody>
          <a:bodyPr>
            <a:normAutofit lnSpcReduction="10000"/>
          </a:bodyPr>
          <a:lstStyle/>
          <a:p>
            <a:r>
              <a:rPr lang="en-US" dirty="0">
                <a:solidFill>
                  <a:srgbClr val="FF0000"/>
                </a:solidFill>
              </a:rPr>
              <a:t>1.5	IUPAC Nomenclature of Co-ordination Compound</a:t>
            </a:r>
          </a:p>
          <a:p>
            <a:r>
              <a:rPr lang="en-US" b="1" dirty="0"/>
              <a:t>The Nomenclature Rules</a:t>
            </a:r>
            <a:r>
              <a:rPr lang="en-US" dirty="0"/>
              <a:t>:</a:t>
            </a:r>
          </a:p>
          <a:p>
            <a:r>
              <a:rPr lang="en-US" b="1" dirty="0">
                <a:solidFill>
                  <a:srgbClr val="FF0066"/>
                </a:solidFill>
              </a:rPr>
              <a:t>1. </a:t>
            </a:r>
            <a:r>
              <a:rPr lang="en-US" sz="1600" b="1" dirty="0" smtClean="0">
                <a:solidFill>
                  <a:srgbClr val="FF0066"/>
                </a:solidFill>
              </a:rPr>
              <a:t>Writing </a:t>
            </a:r>
            <a:r>
              <a:rPr lang="en-US" sz="1600" b="1" dirty="0">
                <a:solidFill>
                  <a:srgbClr val="FF0066"/>
                </a:solidFill>
              </a:rPr>
              <a:t>the Formula:</a:t>
            </a:r>
            <a:endParaRPr lang="en-US" sz="1600" dirty="0">
              <a:solidFill>
                <a:srgbClr val="FF0066"/>
              </a:solidFill>
            </a:endParaRPr>
          </a:p>
          <a:p>
            <a:r>
              <a:rPr lang="en-US" sz="1600" dirty="0"/>
              <a:t>	While writing the formula of a complex, the complex entity        (i.e. the co-ordination sphere) should be enclosed by square brackets. However, the </a:t>
            </a:r>
            <a:r>
              <a:rPr lang="en-US" sz="1600" dirty="0" err="1"/>
              <a:t>oxoanions</a:t>
            </a:r>
            <a:r>
              <a:rPr lang="en-US" sz="1600" dirty="0"/>
              <a:t> and neutral complexes such as </a:t>
            </a:r>
            <a:r>
              <a:rPr lang="en-US" sz="1600" dirty="0" err="1"/>
              <a:t>MnO</a:t>
            </a:r>
            <a:r>
              <a:rPr lang="en-US" sz="1600" dirty="0"/>
              <a:t>,          Ni(CO)</a:t>
            </a:r>
            <a:r>
              <a:rPr lang="en-US" sz="1600" baseline="-25000" dirty="0"/>
              <a:t>4</a:t>
            </a:r>
            <a:r>
              <a:rPr lang="en-US" sz="1600" dirty="0"/>
              <a:t>, etc. are often written without brackets.</a:t>
            </a:r>
          </a:p>
          <a:p>
            <a:r>
              <a:rPr lang="en-US" sz="1600" dirty="0"/>
              <a:t>	In the formula, the symbol of metal is placed first, followed by the ligands, alphabetically in the order: </a:t>
            </a:r>
            <a:r>
              <a:rPr lang="en-US" sz="1600" i="1" dirty="0"/>
              <a:t>negative, neutral and positive</a:t>
            </a:r>
            <a:r>
              <a:rPr lang="en-US" sz="1600" dirty="0"/>
              <a:t> by using their symbols. </a:t>
            </a:r>
          </a:p>
          <a:p>
            <a:r>
              <a:rPr lang="en-US" sz="1600" dirty="0"/>
              <a:t>For example</a:t>
            </a:r>
          </a:p>
          <a:p>
            <a:r>
              <a:rPr lang="en-US" sz="1600" dirty="0"/>
              <a:t>K</a:t>
            </a:r>
            <a:r>
              <a:rPr lang="en-US" sz="1600" baseline="-25000" dirty="0"/>
              <a:t>4</a:t>
            </a:r>
            <a:r>
              <a:rPr lang="en-US" sz="1600" dirty="0"/>
              <a:t>[Fe(CN)</a:t>
            </a:r>
            <a:r>
              <a:rPr lang="en-US" sz="1600" baseline="-25000" dirty="0"/>
              <a:t>6</a:t>
            </a:r>
            <a:r>
              <a:rPr lang="en-US" sz="1600" dirty="0"/>
              <a:t>], [Cr(en)</a:t>
            </a:r>
            <a:r>
              <a:rPr lang="en-US" sz="1600" baseline="-25000" dirty="0"/>
              <a:t>3</a:t>
            </a:r>
            <a:r>
              <a:rPr lang="en-US" sz="1600" dirty="0"/>
              <a:t>]Cl</a:t>
            </a:r>
            <a:r>
              <a:rPr lang="en-US" sz="1600" baseline="-25000" dirty="0"/>
              <a:t>3</a:t>
            </a:r>
            <a:r>
              <a:rPr lang="en-US" sz="1600" dirty="0"/>
              <a:t>, [Co(NO</a:t>
            </a:r>
            <a:r>
              <a:rPr lang="en-US" sz="1600" baseline="-25000" dirty="0"/>
              <a:t>2</a:t>
            </a:r>
            <a:r>
              <a:rPr lang="en-US" sz="1600" dirty="0"/>
              <a:t>)</a:t>
            </a:r>
            <a:r>
              <a:rPr lang="en-US" sz="1600" baseline="-25000" dirty="0"/>
              <a:t>3</a:t>
            </a:r>
            <a:r>
              <a:rPr lang="en-US" sz="1600" dirty="0"/>
              <a:t>(NH</a:t>
            </a:r>
            <a:r>
              <a:rPr lang="en-US" sz="1600" baseline="-25000" dirty="0"/>
              <a:t>3</a:t>
            </a:r>
            <a:r>
              <a:rPr lang="en-US" sz="1600" dirty="0"/>
              <a:t>)</a:t>
            </a:r>
            <a:r>
              <a:rPr lang="en-US" sz="1600" baseline="-25000" dirty="0"/>
              <a:t>3</a:t>
            </a:r>
            <a:r>
              <a:rPr lang="en-US" sz="1600" dirty="0"/>
              <a:t>], [</a:t>
            </a:r>
            <a:r>
              <a:rPr lang="en-US" sz="1600" dirty="0" err="1"/>
              <a:t>Pt</a:t>
            </a:r>
            <a:r>
              <a:rPr lang="en-US" sz="1600" dirty="0"/>
              <a:t>(</a:t>
            </a:r>
            <a:r>
              <a:rPr lang="en-US" sz="1600" dirty="0" err="1"/>
              <a:t>py</a:t>
            </a:r>
            <a:r>
              <a:rPr lang="en-US" sz="1600" dirty="0"/>
              <a:t>)</a:t>
            </a:r>
            <a:r>
              <a:rPr lang="en-US" sz="1600" baseline="-25000" dirty="0"/>
              <a:t>4</a:t>
            </a:r>
            <a:r>
              <a:rPr lang="en-US" sz="1600" dirty="0"/>
              <a:t>] [PtCl</a:t>
            </a:r>
            <a:r>
              <a:rPr lang="en-US" sz="1600" baseline="-25000" dirty="0"/>
              <a:t>4</a:t>
            </a:r>
            <a:r>
              <a:rPr lang="en-US" sz="1600" dirty="0" smtClean="0"/>
              <a:t>]</a:t>
            </a:r>
          </a:p>
          <a:p>
            <a:r>
              <a:rPr lang="en-US" sz="1600" b="1" dirty="0">
                <a:solidFill>
                  <a:srgbClr val="FF0066"/>
                </a:solidFill>
              </a:rPr>
              <a:t>2. </a:t>
            </a:r>
            <a:r>
              <a:rPr lang="en-US" sz="1600" b="1" dirty="0" smtClean="0">
                <a:solidFill>
                  <a:srgbClr val="FF0066"/>
                </a:solidFill>
              </a:rPr>
              <a:t>Listing </a:t>
            </a:r>
            <a:r>
              <a:rPr lang="en-US" sz="1600" b="1" dirty="0">
                <a:solidFill>
                  <a:srgbClr val="FF0066"/>
                </a:solidFill>
              </a:rPr>
              <a:t>the ions:</a:t>
            </a:r>
            <a:endParaRPr lang="en-US" sz="1600" dirty="0">
              <a:solidFill>
                <a:srgbClr val="FF0066"/>
              </a:solidFill>
            </a:endParaRPr>
          </a:p>
          <a:p>
            <a:r>
              <a:rPr lang="en-US" sz="1600" dirty="0"/>
              <a:t>	In ionic compound, the positive ion is named first followed by the negative ion. The naming of ions must be in full, without the indication of the number of either type but separated from one another by a space.</a:t>
            </a:r>
          </a:p>
          <a:p>
            <a:r>
              <a:rPr lang="en-US" sz="1600" dirty="0"/>
              <a:t>	</a:t>
            </a:r>
            <a:r>
              <a:rPr lang="en-US" sz="1600" dirty="0" err="1"/>
              <a:t>NaCl</a:t>
            </a:r>
            <a:r>
              <a:rPr lang="en-US" sz="1600" dirty="0"/>
              <a:t>: Sodium chloride</a:t>
            </a:r>
          </a:p>
          <a:p>
            <a:r>
              <a:rPr lang="en-US" sz="1600" dirty="0"/>
              <a:t>	[Cu(NH</a:t>
            </a:r>
            <a:r>
              <a:rPr lang="en-US" sz="1600" baseline="-25000" dirty="0"/>
              <a:t>3</a:t>
            </a:r>
            <a:r>
              <a:rPr lang="en-US" sz="1600" dirty="0"/>
              <a:t>)</a:t>
            </a:r>
            <a:r>
              <a:rPr lang="en-US" sz="1600" baseline="-25000" dirty="0"/>
              <a:t>4</a:t>
            </a:r>
            <a:r>
              <a:rPr lang="en-US" sz="1600" dirty="0"/>
              <a:t>]SO</a:t>
            </a:r>
            <a:r>
              <a:rPr lang="en-US" sz="1600" baseline="-25000" dirty="0"/>
              <a:t>4</a:t>
            </a:r>
            <a:r>
              <a:rPr lang="en-US" sz="1600" dirty="0"/>
              <a:t>: </a:t>
            </a:r>
            <a:r>
              <a:rPr lang="en-US" sz="1600" dirty="0" err="1"/>
              <a:t>Tetramminecopper</a:t>
            </a:r>
            <a:r>
              <a:rPr lang="en-US" sz="1600" dirty="0"/>
              <a:t>(II) </a:t>
            </a:r>
            <a:r>
              <a:rPr lang="en-US" sz="1600" dirty="0" err="1"/>
              <a:t>sulphate</a:t>
            </a:r>
            <a:endParaRPr lang="en-US" sz="1600" dirty="0"/>
          </a:p>
          <a:p>
            <a:r>
              <a:rPr lang="en-US" sz="1600" b="1" dirty="0">
                <a:solidFill>
                  <a:srgbClr val="FF0066"/>
                </a:solidFill>
              </a:rPr>
              <a:t>3. </a:t>
            </a:r>
            <a:r>
              <a:rPr lang="en-US" sz="1600" b="1" dirty="0" smtClean="0">
                <a:solidFill>
                  <a:srgbClr val="FF0066"/>
                </a:solidFill>
              </a:rPr>
              <a:t>Naming </a:t>
            </a:r>
            <a:r>
              <a:rPr lang="en-US" sz="1600" b="1" dirty="0">
                <a:solidFill>
                  <a:srgbClr val="FF0066"/>
                </a:solidFill>
              </a:rPr>
              <a:t>the Molecular Complexes:</a:t>
            </a:r>
            <a:endParaRPr lang="en-US" sz="1600" dirty="0">
              <a:solidFill>
                <a:srgbClr val="FF0066"/>
              </a:solidFill>
            </a:endParaRPr>
          </a:p>
          <a:p>
            <a:r>
              <a:rPr lang="en-US" sz="1600" dirty="0"/>
              <a:t>	The non-ionic or molecular complexes are given a one-word name. [Co(NO</a:t>
            </a:r>
            <a:r>
              <a:rPr lang="en-US" sz="1600" baseline="-25000" dirty="0"/>
              <a:t>2</a:t>
            </a:r>
            <a:r>
              <a:rPr lang="en-US" sz="1600" dirty="0"/>
              <a:t>)</a:t>
            </a:r>
            <a:r>
              <a:rPr lang="en-US" sz="1600" baseline="-25000" dirty="0"/>
              <a:t>3</a:t>
            </a:r>
            <a:r>
              <a:rPr lang="en-US" sz="1600" dirty="0"/>
              <a:t>(NH</a:t>
            </a:r>
            <a:r>
              <a:rPr lang="en-US" sz="1600" baseline="-25000" dirty="0"/>
              <a:t>3</a:t>
            </a:r>
            <a:r>
              <a:rPr lang="en-US" sz="1600" dirty="0"/>
              <a:t>)</a:t>
            </a:r>
            <a:r>
              <a:rPr lang="en-US" sz="1600" baseline="-25000" dirty="0"/>
              <a:t>2</a:t>
            </a:r>
            <a:r>
              <a:rPr lang="en-US" sz="1600" dirty="0"/>
              <a:t>] </a:t>
            </a:r>
            <a:r>
              <a:rPr lang="en-US" sz="1600" dirty="0" err="1"/>
              <a:t>Triamminetrinitrocobalt</a:t>
            </a:r>
            <a:r>
              <a:rPr lang="en-US" sz="1600" dirty="0"/>
              <a:t> (III).</a:t>
            </a:r>
          </a:p>
          <a:p>
            <a:r>
              <a:rPr lang="en-US" sz="1600" b="1" dirty="0">
                <a:solidFill>
                  <a:srgbClr val="FF0066"/>
                </a:solidFill>
              </a:rPr>
              <a:t>4. </a:t>
            </a:r>
            <a:r>
              <a:rPr lang="en-US" sz="1600" b="1" dirty="0" smtClean="0">
                <a:solidFill>
                  <a:srgbClr val="FF0066"/>
                </a:solidFill>
              </a:rPr>
              <a:t>Naming </a:t>
            </a:r>
            <a:r>
              <a:rPr lang="en-US" sz="1600" b="1" dirty="0">
                <a:solidFill>
                  <a:srgbClr val="FF0066"/>
                </a:solidFill>
              </a:rPr>
              <a:t>the Ligands:</a:t>
            </a:r>
            <a:endParaRPr lang="en-US" sz="1600" dirty="0">
              <a:solidFill>
                <a:srgbClr val="FF0066"/>
              </a:solidFill>
            </a:endParaRPr>
          </a:p>
          <a:p>
            <a:r>
              <a:rPr lang="en-US" sz="1600" b="1" dirty="0"/>
              <a:t>	(i)	Order: </a:t>
            </a:r>
            <a:r>
              <a:rPr lang="en-US" sz="1600" dirty="0"/>
              <a:t>While naming the complex, the ligands are quoted in alphabetical order, regardless of their number or nature, (hence intermingled), followed by the name of the metal, without any gap or hyphens.  [CrCl</a:t>
            </a:r>
            <a:r>
              <a:rPr lang="en-US" sz="1600" baseline="-25000" dirty="0"/>
              <a:t>3</a:t>
            </a:r>
            <a:r>
              <a:rPr lang="en-US" sz="1600" dirty="0"/>
              <a:t>(NH</a:t>
            </a:r>
            <a:r>
              <a:rPr lang="en-US" sz="1600" baseline="-25000" dirty="0"/>
              <a:t>3</a:t>
            </a:r>
            <a:r>
              <a:rPr lang="en-US" sz="1600" dirty="0"/>
              <a:t>)</a:t>
            </a:r>
            <a:r>
              <a:rPr lang="en-US" sz="1600" baseline="-25000" dirty="0"/>
              <a:t>3</a:t>
            </a:r>
            <a:r>
              <a:rPr lang="en-US" sz="1600" dirty="0"/>
              <a:t>] </a:t>
            </a:r>
            <a:r>
              <a:rPr lang="en-US" sz="1600" dirty="0" err="1"/>
              <a:t>Triamminetrichlorochromium</a:t>
            </a:r>
            <a:r>
              <a:rPr lang="en-US" sz="1600" dirty="0"/>
              <a:t> (III</a:t>
            </a:r>
            <a:r>
              <a:rPr lang="en-US" sz="1600" dirty="0" smtClean="0"/>
              <a:t>).</a:t>
            </a:r>
          </a:p>
          <a:p>
            <a:pPr marL="0" indent="0">
              <a:buNone/>
            </a:pPr>
            <a:endParaRPr lang="en-US" sz="1600" dirty="0" smtClean="0"/>
          </a:p>
          <a:p>
            <a:endParaRPr lang="en-US" dirty="0"/>
          </a:p>
        </p:txBody>
      </p:sp>
    </p:spTree>
    <p:extLst>
      <p:ext uri="{BB962C8B-B14F-4D97-AF65-F5344CB8AC3E}">
        <p14:creationId xmlns:p14="http://schemas.microsoft.com/office/powerpoint/2010/main" val="1736326128"/>
      </p:ext>
    </p:extLst>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txBody>
          <a:bodyPr/>
          <a:lstStyle/>
          <a:p>
            <a:r>
              <a:rPr lang="en-US" b="1" dirty="0">
                <a:solidFill>
                  <a:srgbClr val="FF0066"/>
                </a:solidFill>
              </a:rPr>
              <a:t>(ii)	Endings: </a:t>
            </a:r>
            <a:endParaRPr lang="en-US" dirty="0">
              <a:solidFill>
                <a:srgbClr val="FF0066"/>
              </a:solidFill>
            </a:endParaRPr>
          </a:p>
          <a:p>
            <a:r>
              <a:rPr lang="en-US" b="1" dirty="0"/>
              <a:t>(1) 	</a:t>
            </a:r>
            <a:r>
              <a:rPr lang="en-US" dirty="0"/>
              <a:t>The anionic ligands, whether organic or inorganic, have names ending in “o”. </a:t>
            </a:r>
            <a:r>
              <a:rPr lang="en-US" b="1" dirty="0"/>
              <a:t>For example</a:t>
            </a:r>
            <a:r>
              <a:rPr lang="en-US" dirty="0"/>
              <a:t>:</a:t>
            </a:r>
          </a:p>
          <a:p>
            <a:r>
              <a:rPr lang="en-US" sz="1800" dirty="0">
                <a:solidFill>
                  <a:srgbClr val="FFC000"/>
                </a:solidFill>
              </a:rPr>
              <a:t>(a)  	</a:t>
            </a:r>
            <a:r>
              <a:rPr lang="en-US" sz="1800" b="1" dirty="0">
                <a:solidFill>
                  <a:srgbClr val="FFC000"/>
                </a:solidFill>
              </a:rPr>
              <a:t>The ending with</a:t>
            </a:r>
            <a:r>
              <a:rPr lang="en-US" sz="1800" dirty="0">
                <a:solidFill>
                  <a:srgbClr val="FFC000"/>
                </a:solidFill>
              </a:rPr>
              <a:t> –</a:t>
            </a:r>
            <a:r>
              <a:rPr lang="en-US" sz="1800" i="1" dirty="0">
                <a:solidFill>
                  <a:srgbClr val="FFC000"/>
                </a:solidFill>
              </a:rPr>
              <a:t>ide changes simply to –“o”.</a:t>
            </a:r>
            <a:endParaRPr lang="en-US" sz="1800" dirty="0">
              <a:solidFill>
                <a:srgbClr val="FFC000"/>
              </a:solidFill>
            </a:endParaRPr>
          </a:p>
          <a:p>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64588600"/>
              </p:ext>
            </p:extLst>
          </p:nvPr>
        </p:nvGraphicFramePr>
        <p:xfrm>
          <a:off x="990600" y="2044897"/>
          <a:ext cx="6781800" cy="1295400"/>
        </p:xfrm>
        <a:graphic>
          <a:graphicData uri="http://schemas.openxmlformats.org/drawingml/2006/table">
            <a:tbl>
              <a:tblPr firstRow="1" firstCol="1" bandRow="1">
                <a:tableStyleId>{5C22544A-7EE6-4342-B048-85BDC9FD1C3A}</a:tableStyleId>
              </a:tblPr>
              <a:tblGrid>
                <a:gridCol w="2955275"/>
                <a:gridCol w="3826525"/>
              </a:tblGrid>
              <a:tr h="1295400">
                <a:tc>
                  <a:txBody>
                    <a:bodyPr/>
                    <a:lstStyle/>
                    <a:p>
                      <a:pPr marL="0" marR="0" algn="just">
                        <a:lnSpc>
                          <a:spcPct val="115000"/>
                        </a:lnSpc>
                        <a:spcBef>
                          <a:spcPts val="0"/>
                        </a:spcBef>
                        <a:spcAft>
                          <a:spcPts val="0"/>
                        </a:spcAft>
                        <a:tabLst>
                          <a:tab pos="228600" algn="l"/>
                          <a:tab pos="485775" algn="l"/>
                          <a:tab pos="4114800" algn="r"/>
                        </a:tabLst>
                      </a:pPr>
                      <a:r>
                        <a:rPr lang="en-US" sz="1400" dirty="0">
                          <a:effectLst/>
                        </a:rPr>
                        <a:t>Fluoride        F−      </a:t>
                      </a:r>
                      <a:r>
                        <a:rPr lang="en-US" sz="1400" dirty="0" err="1">
                          <a:effectLst/>
                        </a:rPr>
                        <a:t>Fluoro</a:t>
                      </a:r>
                      <a:endParaRPr lang="en-US" sz="1400" dirty="0">
                        <a:effectLst/>
                      </a:endParaRPr>
                    </a:p>
                    <a:p>
                      <a:pPr marL="0" marR="0" algn="just">
                        <a:lnSpc>
                          <a:spcPct val="115000"/>
                        </a:lnSpc>
                        <a:spcBef>
                          <a:spcPts val="0"/>
                        </a:spcBef>
                        <a:spcAft>
                          <a:spcPts val="0"/>
                        </a:spcAft>
                        <a:tabLst>
                          <a:tab pos="228600" algn="l"/>
                          <a:tab pos="485775" algn="l"/>
                          <a:tab pos="4114800" algn="r"/>
                        </a:tabLst>
                      </a:pPr>
                      <a:r>
                        <a:rPr lang="en-US" sz="1400" dirty="0">
                          <a:effectLst/>
                        </a:rPr>
                        <a:t>Chloride       </a:t>
                      </a:r>
                      <a:r>
                        <a:rPr lang="en-US" sz="1400" dirty="0" err="1">
                          <a:effectLst/>
                        </a:rPr>
                        <a:t>Cl</a:t>
                      </a:r>
                      <a:r>
                        <a:rPr lang="en-US" sz="1400" dirty="0">
                          <a:effectLst/>
                        </a:rPr>
                        <a:t>−     </a:t>
                      </a:r>
                      <a:r>
                        <a:rPr lang="en-US" sz="1400" dirty="0" err="1">
                          <a:effectLst/>
                        </a:rPr>
                        <a:t>Chloro</a:t>
                      </a:r>
                      <a:endParaRPr lang="en-US" sz="1400" dirty="0">
                        <a:effectLst/>
                      </a:endParaRPr>
                    </a:p>
                    <a:p>
                      <a:pPr marL="0" marR="0" algn="just">
                        <a:lnSpc>
                          <a:spcPct val="115000"/>
                        </a:lnSpc>
                        <a:spcBef>
                          <a:spcPts val="0"/>
                        </a:spcBef>
                        <a:spcAft>
                          <a:spcPts val="0"/>
                        </a:spcAft>
                        <a:tabLst>
                          <a:tab pos="228600" algn="l"/>
                          <a:tab pos="485775" algn="l"/>
                          <a:tab pos="4114800" algn="r"/>
                        </a:tabLst>
                      </a:pPr>
                      <a:r>
                        <a:rPr lang="en-US" sz="1400" dirty="0">
                          <a:effectLst/>
                        </a:rPr>
                        <a:t>Bromide       Br</a:t>
                      </a:r>
                      <a:r>
                        <a:rPr lang="en-US" sz="1400" baseline="30000" dirty="0">
                          <a:effectLst/>
                        </a:rPr>
                        <a:t>− </a:t>
                      </a:r>
                      <a:r>
                        <a:rPr lang="en-US" sz="1400" dirty="0">
                          <a:effectLst/>
                        </a:rPr>
                        <a:t>    </a:t>
                      </a:r>
                      <a:r>
                        <a:rPr lang="en-US" sz="1400" dirty="0" err="1">
                          <a:effectLst/>
                        </a:rPr>
                        <a:t>Bromo</a:t>
                      </a:r>
                      <a:endParaRPr lang="en-US" sz="1400" dirty="0">
                        <a:effectLst/>
                      </a:endParaRPr>
                    </a:p>
                    <a:p>
                      <a:pPr marL="0" marR="0" algn="just">
                        <a:lnSpc>
                          <a:spcPct val="115000"/>
                        </a:lnSpc>
                        <a:spcBef>
                          <a:spcPts val="0"/>
                        </a:spcBef>
                        <a:spcAft>
                          <a:spcPts val="0"/>
                        </a:spcAft>
                        <a:tabLst>
                          <a:tab pos="228600" algn="l"/>
                          <a:tab pos="485775" algn="l"/>
                          <a:tab pos="4114800" algn="r"/>
                        </a:tabLst>
                      </a:pPr>
                      <a:r>
                        <a:rPr lang="en-US" sz="1400" dirty="0">
                          <a:effectLst/>
                        </a:rPr>
                        <a:t>Iodide           I−</a:t>
                      </a:r>
                      <a:r>
                        <a:rPr lang="en-US" sz="1400" baseline="30000" dirty="0">
                          <a:effectLst/>
                        </a:rPr>
                        <a:t> </a:t>
                      </a:r>
                      <a:r>
                        <a:rPr lang="en-US" sz="1400" dirty="0">
                          <a:effectLst/>
                        </a:rPr>
                        <a:t>       </a:t>
                      </a:r>
                      <a:r>
                        <a:rPr lang="en-US" sz="1400" dirty="0" err="1">
                          <a:effectLst/>
                        </a:rPr>
                        <a:t>Iodo</a:t>
                      </a:r>
                      <a:endParaRPr lang="en-US" sz="1400" dirty="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825500" algn="l"/>
                          <a:tab pos="1314450" algn="l"/>
                          <a:tab pos="4114800" algn="r"/>
                        </a:tabLst>
                      </a:pPr>
                      <a:r>
                        <a:rPr lang="en-US" sz="1400" dirty="0">
                          <a:effectLst/>
                        </a:rPr>
                        <a:t>Cyanide 	</a:t>
                      </a:r>
                      <a:r>
                        <a:rPr lang="en-US" sz="1400" dirty="0" smtClean="0">
                          <a:effectLst/>
                        </a:rPr>
                        <a:t>           CN</a:t>
                      </a:r>
                      <a:r>
                        <a:rPr lang="en-US" sz="1400" dirty="0">
                          <a:effectLst/>
                        </a:rPr>
                        <a:t>−    	</a:t>
                      </a:r>
                      <a:r>
                        <a:rPr lang="en-US" sz="1400" dirty="0" err="1">
                          <a:effectLst/>
                        </a:rPr>
                        <a:t>Cyano</a:t>
                      </a:r>
                      <a:endParaRPr lang="en-US" sz="1400" dirty="0">
                        <a:effectLst/>
                      </a:endParaRPr>
                    </a:p>
                    <a:p>
                      <a:pPr marL="0" marR="0" algn="just">
                        <a:lnSpc>
                          <a:spcPct val="115000"/>
                        </a:lnSpc>
                        <a:spcBef>
                          <a:spcPts val="0"/>
                        </a:spcBef>
                        <a:spcAft>
                          <a:spcPts val="0"/>
                        </a:spcAft>
                        <a:tabLst>
                          <a:tab pos="228600" algn="l"/>
                          <a:tab pos="825500" algn="l"/>
                          <a:tab pos="1314450" algn="l"/>
                          <a:tab pos="4114800" algn="r"/>
                        </a:tabLst>
                      </a:pPr>
                      <a:r>
                        <a:rPr lang="en-US" sz="1400" dirty="0">
                          <a:effectLst/>
                        </a:rPr>
                        <a:t>Hydroxide 	OH−       </a:t>
                      </a:r>
                      <a:r>
                        <a:rPr lang="en-US" sz="1400" dirty="0" smtClean="0">
                          <a:effectLst/>
                        </a:rPr>
                        <a:t>                      </a:t>
                      </a:r>
                      <a:r>
                        <a:rPr lang="en-US" sz="1400" dirty="0" err="1" smtClean="0">
                          <a:effectLst/>
                        </a:rPr>
                        <a:t>Hydroxo</a:t>
                      </a:r>
                      <a:endParaRPr lang="en-US" sz="1400" dirty="0">
                        <a:effectLst/>
                      </a:endParaRPr>
                    </a:p>
                    <a:p>
                      <a:pPr marL="0" marR="0" algn="just">
                        <a:lnSpc>
                          <a:spcPct val="115000"/>
                        </a:lnSpc>
                        <a:spcBef>
                          <a:spcPts val="0"/>
                        </a:spcBef>
                        <a:spcAft>
                          <a:spcPts val="0"/>
                        </a:spcAft>
                        <a:tabLst>
                          <a:tab pos="228600" algn="l"/>
                          <a:tab pos="825500" algn="l"/>
                          <a:tab pos="1314450" algn="l"/>
                          <a:tab pos="4114800" algn="r"/>
                        </a:tabLst>
                      </a:pPr>
                      <a:r>
                        <a:rPr lang="en-US" sz="1400" dirty="0">
                          <a:effectLst/>
                        </a:rPr>
                        <a:t>Oxide         	O</a:t>
                      </a:r>
                      <a:r>
                        <a:rPr lang="en-US" sz="1400" baseline="30000" dirty="0">
                          <a:effectLst/>
                        </a:rPr>
                        <a:t>2−	</a:t>
                      </a:r>
                      <a:r>
                        <a:rPr lang="en-US" sz="1400" dirty="0">
                          <a:effectLst/>
                        </a:rPr>
                        <a:t>Oxo</a:t>
                      </a:r>
                    </a:p>
                    <a:p>
                      <a:pPr marL="0" marR="0" algn="just">
                        <a:lnSpc>
                          <a:spcPct val="115000"/>
                        </a:lnSpc>
                        <a:spcBef>
                          <a:spcPts val="0"/>
                        </a:spcBef>
                        <a:spcAft>
                          <a:spcPts val="0"/>
                        </a:spcAft>
                        <a:tabLst>
                          <a:tab pos="228600" algn="l"/>
                          <a:tab pos="825500" algn="l"/>
                          <a:tab pos="1314450" algn="l"/>
                          <a:tab pos="4114800" algn="r"/>
                        </a:tabLst>
                      </a:pPr>
                      <a:r>
                        <a:rPr lang="en-US" sz="1400" dirty="0">
                          <a:effectLst/>
                        </a:rPr>
                        <a:t>Peroxide   	O 	</a:t>
                      </a:r>
                      <a:r>
                        <a:rPr lang="en-US" sz="1400" dirty="0" err="1">
                          <a:effectLst/>
                        </a:rPr>
                        <a:t>Peroxo</a:t>
                      </a:r>
                      <a:endParaRPr lang="en-US" sz="1400" dirty="0">
                        <a:effectLst/>
                        <a:latin typeface="Segoe UI"/>
                        <a:ea typeface="Calibri"/>
                        <a:cs typeface="Times New Roman"/>
                      </a:endParaRPr>
                    </a:p>
                  </a:txBody>
                  <a:tcPr marL="68580" marR="68580" marT="0" marB="0" anchor="ctr"/>
                </a:tc>
              </a:tr>
            </a:tbl>
          </a:graphicData>
        </a:graphic>
      </p:graphicFrame>
      <p:sp>
        <p:nvSpPr>
          <p:cNvPr id="5" name="Rectangle 4"/>
          <p:cNvSpPr/>
          <p:nvPr/>
        </p:nvSpPr>
        <p:spPr>
          <a:xfrm>
            <a:off x="798286" y="3340297"/>
            <a:ext cx="7467600" cy="369332"/>
          </a:xfrm>
          <a:prstGeom prst="rect">
            <a:avLst/>
          </a:prstGeom>
        </p:spPr>
        <p:txBody>
          <a:bodyPr wrap="square">
            <a:spAutoFit/>
          </a:bodyPr>
          <a:lstStyle/>
          <a:p>
            <a:r>
              <a:rPr lang="en-US" b="1" dirty="0"/>
              <a:t>(</a:t>
            </a:r>
            <a:r>
              <a:rPr lang="en-US" b="1" dirty="0" smtClean="0"/>
              <a:t>b)The </a:t>
            </a:r>
            <a:r>
              <a:rPr lang="en-US" b="1" dirty="0"/>
              <a:t>ending with </a:t>
            </a:r>
            <a:r>
              <a:rPr lang="en-US" i="1" dirty="0"/>
              <a:t>–ide, -</a:t>
            </a:r>
            <a:r>
              <a:rPr lang="en-US" i="1" dirty="0" err="1"/>
              <a:t>ite</a:t>
            </a:r>
            <a:r>
              <a:rPr lang="en-US" i="1" dirty="0"/>
              <a:t> or –ate changes to –</a:t>
            </a:r>
            <a:r>
              <a:rPr lang="en-US" i="1" dirty="0" err="1"/>
              <a:t>ido</a:t>
            </a:r>
            <a:r>
              <a:rPr lang="en-US" i="1" dirty="0"/>
              <a:t>, -</a:t>
            </a:r>
            <a:r>
              <a:rPr lang="en-US" i="1" dirty="0" err="1"/>
              <a:t>ito</a:t>
            </a:r>
            <a:r>
              <a:rPr lang="en-US" i="1" dirty="0"/>
              <a:t> or.-</a:t>
            </a:r>
            <a:r>
              <a:rPr lang="en-US" i="1" dirty="0" err="1"/>
              <a:t>ato</a:t>
            </a:r>
            <a:r>
              <a:rPr lang="en-US" i="1" dirty="0"/>
              <a: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7147986"/>
              </p:ext>
            </p:extLst>
          </p:nvPr>
        </p:nvGraphicFramePr>
        <p:xfrm>
          <a:off x="798286" y="3761835"/>
          <a:ext cx="7355114" cy="981456"/>
        </p:xfrm>
        <a:graphic>
          <a:graphicData uri="http://schemas.openxmlformats.org/drawingml/2006/table">
            <a:tbl>
              <a:tblPr firstRow="1" firstCol="1" bandRow="1">
                <a:tableStyleId>{5C22544A-7EE6-4342-B048-85BDC9FD1C3A}</a:tableStyleId>
              </a:tblPr>
              <a:tblGrid>
                <a:gridCol w="3490562"/>
                <a:gridCol w="3864552"/>
              </a:tblGrid>
              <a:tr h="0">
                <a:tc>
                  <a:txBody>
                    <a:bodyPr/>
                    <a:lstStyle/>
                    <a:p>
                      <a:pPr marL="0" marR="0" algn="just">
                        <a:lnSpc>
                          <a:spcPct val="115000"/>
                        </a:lnSpc>
                        <a:spcBef>
                          <a:spcPts val="0"/>
                        </a:spcBef>
                        <a:spcAft>
                          <a:spcPts val="0"/>
                        </a:spcAft>
                        <a:tabLst>
                          <a:tab pos="228600" algn="l"/>
                          <a:tab pos="629920" algn="l"/>
                          <a:tab pos="1258570" algn="l"/>
                          <a:tab pos="4114800" algn="r"/>
                        </a:tabLst>
                      </a:pPr>
                      <a:r>
                        <a:rPr lang="en-US" sz="1400" dirty="0">
                          <a:effectLst/>
                        </a:rPr>
                        <a:t>Amide       	NH        	</a:t>
                      </a:r>
                      <a:r>
                        <a:rPr lang="en-US" sz="1400" dirty="0" err="1">
                          <a:effectLst/>
                        </a:rPr>
                        <a:t>Amido</a:t>
                      </a:r>
                      <a:endParaRPr lang="en-US" sz="1400" dirty="0">
                        <a:effectLst/>
                      </a:endParaRPr>
                    </a:p>
                    <a:p>
                      <a:pPr marL="0" marR="0" algn="just">
                        <a:lnSpc>
                          <a:spcPct val="115000"/>
                        </a:lnSpc>
                        <a:spcBef>
                          <a:spcPts val="0"/>
                        </a:spcBef>
                        <a:spcAft>
                          <a:spcPts val="0"/>
                        </a:spcAft>
                        <a:tabLst>
                          <a:tab pos="228600" algn="l"/>
                          <a:tab pos="629920" algn="l"/>
                          <a:tab pos="1258570" algn="l"/>
                          <a:tab pos="4114800" algn="r"/>
                        </a:tabLst>
                      </a:pPr>
                      <a:r>
                        <a:rPr lang="en-US" sz="1400" dirty="0" err="1">
                          <a:effectLst/>
                        </a:rPr>
                        <a:t>Azide</a:t>
                      </a:r>
                      <a:r>
                        <a:rPr lang="en-US" sz="1400" dirty="0">
                          <a:effectLst/>
                        </a:rPr>
                        <a:t>         	N          	</a:t>
                      </a:r>
                      <a:r>
                        <a:rPr lang="en-US" sz="1400" dirty="0" err="1">
                          <a:effectLst/>
                        </a:rPr>
                        <a:t>Azido</a:t>
                      </a:r>
                      <a:endParaRPr lang="en-US" sz="1400" dirty="0">
                        <a:effectLst/>
                      </a:endParaRPr>
                    </a:p>
                    <a:p>
                      <a:pPr marL="0" marR="0" algn="just">
                        <a:lnSpc>
                          <a:spcPct val="115000"/>
                        </a:lnSpc>
                        <a:spcBef>
                          <a:spcPts val="0"/>
                        </a:spcBef>
                        <a:spcAft>
                          <a:spcPts val="0"/>
                        </a:spcAft>
                        <a:tabLst>
                          <a:tab pos="228600" algn="l"/>
                          <a:tab pos="629920" algn="l"/>
                          <a:tab pos="1258570" algn="l"/>
                          <a:tab pos="4114800" algn="r"/>
                        </a:tabLst>
                      </a:pPr>
                      <a:r>
                        <a:rPr lang="en-US" sz="1400" dirty="0">
                          <a:effectLst/>
                        </a:rPr>
                        <a:t>Carbonate  	CO       	</a:t>
                      </a:r>
                      <a:r>
                        <a:rPr lang="en-US" sz="1400" dirty="0" err="1">
                          <a:effectLst/>
                        </a:rPr>
                        <a:t>Carbonato</a:t>
                      </a:r>
                      <a:endParaRPr lang="en-US" sz="1400" dirty="0">
                        <a:effectLst/>
                      </a:endParaRPr>
                    </a:p>
                    <a:p>
                      <a:pPr marL="0" marR="0" algn="just">
                        <a:lnSpc>
                          <a:spcPct val="115000"/>
                        </a:lnSpc>
                        <a:spcBef>
                          <a:spcPts val="0"/>
                        </a:spcBef>
                        <a:spcAft>
                          <a:spcPts val="0"/>
                        </a:spcAft>
                        <a:tabLst>
                          <a:tab pos="228600" algn="l"/>
                          <a:tab pos="629920" algn="l"/>
                          <a:tab pos="1258570" algn="l"/>
                          <a:tab pos="4114800" algn="r"/>
                        </a:tabLst>
                      </a:pPr>
                      <a:r>
                        <a:rPr lang="en-US" sz="1400" dirty="0">
                          <a:effectLst/>
                        </a:rPr>
                        <a:t>Acetate     	CH</a:t>
                      </a:r>
                      <a:r>
                        <a:rPr lang="en-US" sz="1400" baseline="-25000" dirty="0">
                          <a:effectLst/>
                        </a:rPr>
                        <a:t>3</a:t>
                      </a:r>
                      <a:r>
                        <a:rPr lang="en-US" sz="1400" dirty="0">
                          <a:effectLst/>
                        </a:rPr>
                        <a:t>COO− 	</a:t>
                      </a:r>
                      <a:r>
                        <a:rPr lang="en-US" sz="1400" dirty="0" err="1">
                          <a:effectLst/>
                        </a:rPr>
                        <a:t>Acetato</a:t>
                      </a:r>
                      <a:endParaRPr lang="en-US" sz="1400" dirty="0">
                        <a:effectLst/>
                        <a:latin typeface="Segoe UI"/>
                        <a:ea typeface="Calibri"/>
                        <a:cs typeface="Times New Roman"/>
                      </a:endParaRPr>
                    </a:p>
                  </a:txBody>
                  <a:tcPr marL="68580" marR="68580" marT="0" marB="0"/>
                </a:tc>
                <a:tc>
                  <a:txBody>
                    <a:bodyPr/>
                    <a:lstStyle/>
                    <a:p>
                      <a:pPr marL="0" marR="0" algn="just">
                        <a:lnSpc>
                          <a:spcPct val="115000"/>
                        </a:lnSpc>
                        <a:spcBef>
                          <a:spcPts val="0"/>
                        </a:spcBef>
                        <a:spcAft>
                          <a:spcPts val="0"/>
                        </a:spcAft>
                        <a:tabLst>
                          <a:tab pos="228600" algn="l"/>
                          <a:tab pos="839470" algn="l"/>
                          <a:tab pos="1258570" algn="l"/>
                          <a:tab pos="4114800" algn="r"/>
                        </a:tabLst>
                      </a:pPr>
                      <a:r>
                        <a:rPr lang="en-US" sz="1400" dirty="0">
                          <a:effectLst/>
                        </a:rPr>
                        <a:t>Oxalate	</a:t>
                      </a:r>
                      <a:r>
                        <a:rPr lang="en-US" sz="1400" dirty="0" smtClean="0">
                          <a:effectLst/>
                        </a:rPr>
                        <a:t>          C</a:t>
                      </a:r>
                      <a:r>
                        <a:rPr lang="en-US" sz="1400" baseline="-25000" dirty="0" smtClean="0">
                          <a:effectLst/>
                        </a:rPr>
                        <a:t>2</a:t>
                      </a:r>
                      <a:r>
                        <a:rPr lang="en-US" sz="1400" dirty="0" smtClean="0">
                          <a:effectLst/>
                        </a:rPr>
                        <a:t>O</a:t>
                      </a:r>
                      <a:r>
                        <a:rPr lang="en-US" sz="1400" dirty="0">
                          <a:effectLst/>
                        </a:rPr>
                        <a:t>	</a:t>
                      </a:r>
                      <a:r>
                        <a:rPr lang="en-US" sz="1400" dirty="0" err="1">
                          <a:effectLst/>
                        </a:rPr>
                        <a:t>Oxalato</a:t>
                      </a:r>
                      <a:endParaRPr lang="en-US" sz="1400" dirty="0">
                        <a:effectLst/>
                      </a:endParaRPr>
                    </a:p>
                    <a:p>
                      <a:pPr marL="0" marR="0" algn="just">
                        <a:lnSpc>
                          <a:spcPct val="115000"/>
                        </a:lnSpc>
                        <a:spcBef>
                          <a:spcPts val="0"/>
                        </a:spcBef>
                        <a:spcAft>
                          <a:spcPts val="0"/>
                        </a:spcAft>
                        <a:tabLst>
                          <a:tab pos="228600" algn="l"/>
                          <a:tab pos="839470" algn="l"/>
                          <a:tab pos="1258570" algn="l"/>
                          <a:tab pos="4114800" algn="r"/>
                        </a:tabLst>
                      </a:pPr>
                      <a:r>
                        <a:rPr lang="en-US" sz="1400" dirty="0" err="1">
                          <a:effectLst/>
                        </a:rPr>
                        <a:t>Thiocyanate</a:t>
                      </a:r>
                      <a:r>
                        <a:rPr lang="en-US" sz="1400" dirty="0">
                          <a:effectLst/>
                        </a:rPr>
                        <a:t>	SCN−  	</a:t>
                      </a:r>
                      <a:r>
                        <a:rPr lang="en-US" sz="1400" dirty="0" err="1">
                          <a:effectLst/>
                        </a:rPr>
                        <a:t>Thiocyanato</a:t>
                      </a:r>
                      <a:endParaRPr lang="en-US" sz="1400" dirty="0">
                        <a:effectLst/>
                      </a:endParaRPr>
                    </a:p>
                    <a:p>
                      <a:pPr marL="0" marR="0" algn="just">
                        <a:lnSpc>
                          <a:spcPct val="115000"/>
                        </a:lnSpc>
                        <a:spcBef>
                          <a:spcPts val="0"/>
                        </a:spcBef>
                        <a:spcAft>
                          <a:spcPts val="0"/>
                        </a:spcAft>
                        <a:tabLst>
                          <a:tab pos="228600" algn="l"/>
                          <a:tab pos="839470" algn="l"/>
                          <a:tab pos="1258570" algn="l"/>
                          <a:tab pos="4114800" algn="r"/>
                        </a:tabLst>
                      </a:pPr>
                      <a:r>
                        <a:rPr lang="en-US" sz="1400" dirty="0" err="1">
                          <a:effectLst/>
                        </a:rPr>
                        <a:t>Isothiocyanate</a:t>
                      </a:r>
                      <a:r>
                        <a:rPr lang="en-US" sz="1400" dirty="0">
                          <a:effectLst/>
                        </a:rPr>
                        <a:t>	NCS−</a:t>
                      </a:r>
                      <a:r>
                        <a:rPr lang="en-US" sz="1400" baseline="30000" dirty="0">
                          <a:effectLst/>
                        </a:rPr>
                        <a:t> </a:t>
                      </a:r>
                      <a:r>
                        <a:rPr lang="en-US" sz="1400" dirty="0">
                          <a:effectLst/>
                        </a:rPr>
                        <a:t>	</a:t>
                      </a:r>
                      <a:r>
                        <a:rPr lang="en-US" sz="1400" dirty="0" err="1">
                          <a:effectLst/>
                        </a:rPr>
                        <a:t>Isothiocyanato</a:t>
                      </a:r>
                      <a:endParaRPr lang="en-US" sz="1400" dirty="0">
                        <a:effectLst/>
                      </a:endParaRPr>
                    </a:p>
                    <a:p>
                      <a:pPr marL="0" marR="0" algn="just">
                        <a:lnSpc>
                          <a:spcPct val="115000"/>
                        </a:lnSpc>
                        <a:spcBef>
                          <a:spcPts val="0"/>
                        </a:spcBef>
                        <a:spcAft>
                          <a:spcPts val="0"/>
                        </a:spcAft>
                        <a:tabLst>
                          <a:tab pos="228600" algn="l"/>
                          <a:tab pos="839470" algn="l"/>
                          <a:tab pos="1258570" algn="l"/>
                          <a:tab pos="4114800" algn="r"/>
                        </a:tabLst>
                      </a:pPr>
                      <a:r>
                        <a:rPr lang="en-US" sz="1400" dirty="0">
                          <a:effectLst/>
                        </a:rPr>
                        <a:t>Nitrite	</a:t>
                      </a:r>
                      <a:r>
                        <a:rPr lang="en-US" sz="1400" dirty="0" smtClean="0">
                          <a:effectLst/>
                        </a:rPr>
                        <a:t>         ONO</a:t>
                      </a:r>
                      <a:r>
                        <a:rPr lang="en-US" sz="1400" dirty="0">
                          <a:effectLst/>
                        </a:rPr>
                        <a:t>	</a:t>
                      </a:r>
                      <a:r>
                        <a:rPr lang="en-US" sz="1400" dirty="0" err="1">
                          <a:effectLst/>
                        </a:rPr>
                        <a:t>Nitrito</a:t>
                      </a:r>
                      <a:endParaRPr lang="en-US" sz="1400" dirty="0">
                        <a:effectLst/>
                        <a:latin typeface="Segoe UI"/>
                        <a:ea typeface="Calibri"/>
                        <a:cs typeface="Times New Roman"/>
                      </a:endParaRPr>
                    </a:p>
                  </a:txBody>
                  <a:tcPr marL="68580" marR="68580" marT="0" marB="0"/>
                </a:tc>
              </a:tr>
            </a:tbl>
          </a:graphicData>
        </a:graphic>
      </p:graphicFrame>
      <p:sp>
        <p:nvSpPr>
          <p:cNvPr id="7" name="Rectangle 6"/>
          <p:cNvSpPr/>
          <p:nvPr/>
        </p:nvSpPr>
        <p:spPr>
          <a:xfrm>
            <a:off x="798286" y="4648200"/>
            <a:ext cx="7355114" cy="646331"/>
          </a:xfrm>
          <a:prstGeom prst="rect">
            <a:avLst/>
          </a:prstGeom>
        </p:spPr>
        <p:txBody>
          <a:bodyPr wrap="square">
            <a:spAutoFit/>
          </a:bodyPr>
          <a:lstStyle/>
          <a:p>
            <a:r>
              <a:rPr lang="en-US" b="1" dirty="0"/>
              <a:t>(2)</a:t>
            </a:r>
            <a:r>
              <a:rPr lang="en-US" dirty="0"/>
              <a:t> </a:t>
            </a:r>
            <a:r>
              <a:rPr lang="en-US" b="1" dirty="0" smtClean="0"/>
              <a:t>Neutral </a:t>
            </a:r>
            <a:r>
              <a:rPr lang="en-US" b="1" dirty="0"/>
              <a:t>ligands have no special endings</a:t>
            </a:r>
            <a:r>
              <a:rPr lang="en-US" dirty="0"/>
              <a:t>; </a:t>
            </a:r>
            <a:endParaRPr lang="en-US" dirty="0" smtClean="0"/>
          </a:p>
          <a:p>
            <a:r>
              <a:rPr lang="en-US" dirty="0" smtClean="0"/>
              <a:t>they </a:t>
            </a:r>
            <a:r>
              <a:rPr lang="en-US" dirty="0"/>
              <a:t>are named as the molecule. Some exceptions are given below.</a:t>
            </a:r>
          </a:p>
        </p:txBody>
      </p:sp>
      <p:sp>
        <p:nvSpPr>
          <p:cNvPr id="8" name="Rectangle 7"/>
          <p:cNvSpPr/>
          <p:nvPr/>
        </p:nvSpPr>
        <p:spPr>
          <a:xfrm>
            <a:off x="798286" y="5181600"/>
            <a:ext cx="7467600" cy="1200329"/>
          </a:xfrm>
          <a:prstGeom prst="rect">
            <a:avLst/>
          </a:prstGeom>
        </p:spPr>
        <p:txBody>
          <a:bodyPr wrap="square">
            <a:spAutoFit/>
          </a:bodyPr>
          <a:lstStyle/>
          <a:p>
            <a:r>
              <a:rPr lang="en-US" dirty="0"/>
              <a:t>Water and ammonia are neutral ligands. In complexes, they are called aqua (formerly </a:t>
            </a:r>
            <a:r>
              <a:rPr lang="en-US" dirty="0" err="1"/>
              <a:t>aquo</a:t>
            </a:r>
            <a:r>
              <a:rPr lang="en-US" dirty="0"/>
              <a:t>) </a:t>
            </a:r>
            <a:r>
              <a:rPr lang="en-US" i="1" dirty="0"/>
              <a:t>and ammine</a:t>
            </a:r>
            <a:r>
              <a:rPr lang="en-US" dirty="0"/>
              <a:t> (NH</a:t>
            </a:r>
            <a:r>
              <a:rPr lang="en-US" baseline="-25000" dirty="0"/>
              <a:t>3</a:t>
            </a:r>
            <a:r>
              <a:rPr lang="en-US" dirty="0"/>
              <a:t> – term with two m’s; NH</a:t>
            </a:r>
            <a:r>
              <a:rPr lang="en-US" baseline="-25000" dirty="0"/>
              <a:t>2</a:t>
            </a:r>
            <a:r>
              <a:rPr lang="en-US" dirty="0"/>
              <a:t> – amine term with single ‘m’) respectively. The groups NO and CO when act as the neutral ligands, they are called </a:t>
            </a:r>
            <a:r>
              <a:rPr lang="en-US" i="1" dirty="0" err="1"/>
              <a:t>nitrosyl</a:t>
            </a:r>
            <a:r>
              <a:rPr lang="en-US" dirty="0"/>
              <a:t> and </a:t>
            </a:r>
            <a:r>
              <a:rPr lang="en-US" i="1" dirty="0"/>
              <a:t>carbonyl </a:t>
            </a:r>
            <a:r>
              <a:rPr lang="en-US" dirty="0"/>
              <a:t>respectively. </a:t>
            </a:r>
          </a:p>
        </p:txBody>
      </p:sp>
    </p:spTree>
    <p:extLst>
      <p:ext uri="{BB962C8B-B14F-4D97-AF65-F5344CB8AC3E}">
        <p14:creationId xmlns:p14="http://schemas.microsoft.com/office/powerpoint/2010/main" val="1755697585"/>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lvl="0" indent="-274320">
              <a:lnSpc>
                <a:spcPct val="115000"/>
              </a:lnSpc>
              <a:spcBef>
                <a:spcPts val="0"/>
              </a:spcBef>
            </a:pPr>
            <a:r>
              <a:rPr lang="en-US" sz="2800" b="1" dirty="0">
                <a:solidFill>
                  <a:srgbClr val="FF6600"/>
                </a:solidFill>
                <a:latin typeface="Segoe UI"/>
                <a:ea typeface="Calibri"/>
                <a:cs typeface="Segoe UI"/>
              </a:rPr>
              <a:t>Introduction</a:t>
            </a:r>
            <a:r>
              <a:rPr lang="en-US" sz="2800" dirty="0">
                <a:solidFill>
                  <a:srgbClr val="FF6600"/>
                </a:solidFill>
                <a:latin typeface="Segoe UI"/>
                <a:ea typeface="Calibri"/>
                <a:cs typeface="Times New Roman"/>
              </a:rPr>
              <a:t/>
            </a:r>
            <a:br>
              <a:rPr lang="en-US" sz="2800" dirty="0">
                <a:solidFill>
                  <a:srgbClr val="FF6600"/>
                </a:solidFill>
                <a:latin typeface="Segoe UI"/>
                <a:ea typeface="Calibri"/>
                <a:cs typeface="Times New Roman"/>
              </a:rPr>
            </a:br>
            <a:endParaRPr lang="en-US" sz="2800" b="1" dirty="0">
              <a:solidFill>
                <a:srgbClr val="FF6600"/>
              </a:solidFill>
            </a:endParaRPr>
          </a:p>
        </p:txBody>
      </p:sp>
      <p:sp>
        <p:nvSpPr>
          <p:cNvPr id="5" name="Content Placeholder 4"/>
          <p:cNvSpPr>
            <a:spLocks noGrp="1"/>
          </p:cNvSpPr>
          <p:nvPr>
            <p:ph idx="1"/>
          </p:nvPr>
        </p:nvSpPr>
        <p:spPr>
          <a:xfrm>
            <a:off x="457200" y="914400"/>
            <a:ext cx="8229600" cy="5410200"/>
          </a:xfrm>
        </p:spPr>
        <p:txBody>
          <a:bodyPr>
            <a:noAutofit/>
          </a:bodyPr>
          <a:lstStyle/>
          <a:p>
            <a:pPr marL="0" marR="0" algn="just">
              <a:lnSpc>
                <a:spcPct val="115000"/>
              </a:lnSpc>
              <a:spcBef>
                <a:spcPts val="0"/>
              </a:spcBef>
              <a:spcAft>
                <a:spcPts val="0"/>
              </a:spcAft>
            </a:pPr>
            <a:r>
              <a:rPr lang="en-US" sz="1800" dirty="0" smtClean="0">
                <a:latin typeface="Segoe UI"/>
                <a:ea typeface="Calibri"/>
                <a:cs typeface="Segoe UI"/>
              </a:rPr>
              <a:t>The </a:t>
            </a:r>
            <a:r>
              <a:rPr lang="en-US" sz="1800" dirty="0">
                <a:latin typeface="Segoe UI"/>
                <a:ea typeface="Calibri"/>
                <a:cs typeface="Segoe UI"/>
              </a:rPr>
              <a:t>most amazing field of modern inorganic chemistry is                  </a:t>
            </a:r>
            <a:endParaRPr lang="en-US" sz="1800" dirty="0" smtClean="0">
              <a:latin typeface="Segoe UI"/>
              <a:ea typeface="Calibri"/>
              <a:cs typeface="Segoe UI"/>
            </a:endParaRPr>
          </a:p>
          <a:p>
            <a:pPr marL="0" marR="0" algn="just">
              <a:lnSpc>
                <a:spcPct val="115000"/>
              </a:lnSpc>
              <a:spcBef>
                <a:spcPts val="0"/>
              </a:spcBef>
              <a:spcAft>
                <a:spcPts val="0"/>
              </a:spcAft>
            </a:pPr>
            <a:r>
              <a:rPr lang="en-US" sz="1800" dirty="0" smtClean="0">
                <a:latin typeface="Segoe UI"/>
                <a:ea typeface="Calibri"/>
                <a:cs typeface="Segoe UI"/>
              </a:rPr>
              <a:t> </a:t>
            </a:r>
            <a:r>
              <a:rPr lang="en-US" sz="1800" dirty="0">
                <a:latin typeface="Segoe UI"/>
                <a:ea typeface="Calibri"/>
                <a:cs typeface="Segoe UI"/>
              </a:rPr>
              <a:t>co-ordination chemistry! It pertains to the study of complexity of compounds.</a:t>
            </a:r>
            <a:endParaRPr lang="en-US" sz="1800" dirty="0">
              <a:latin typeface="Segoe UI"/>
              <a:ea typeface="Calibri"/>
              <a:cs typeface="Times New Roman"/>
            </a:endParaRPr>
          </a:p>
          <a:p>
            <a:r>
              <a:rPr lang="en-US" sz="1800" dirty="0" smtClean="0">
                <a:latin typeface="Segoe UI"/>
                <a:ea typeface="Calibri"/>
              </a:rPr>
              <a:t>A </a:t>
            </a:r>
            <a:r>
              <a:rPr lang="en-US" sz="1800" dirty="0">
                <a:latin typeface="Segoe UI"/>
                <a:ea typeface="Calibri"/>
              </a:rPr>
              <a:t>large body of current inorganic research is going on this extremely attractive field of science which is in the state of rapid </a:t>
            </a:r>
            <a:endParaRPr lang="en-US" sz="1800" dirty="0" smtClean="0">
              <a:latin typeface="Segoe UI"/>
              <a:ea typeface="Calibri"/>
            </a:endParaRPr>
          </a:p>
          <a:p>
            <a:pPr marL="228600" marR="0" indent="-228600" algn="just">
              <a:lnSpc>
                <a:spcPct val="115000"/>
              </a:lnSpc>
              <a:spcBef>
                <a:spcPts val="0"/>
              </a:spcBef>
              <a:spcAft>
                <a:spcPts val="0"/>
              </a:spcAft>
              <a:tabLst>
                <a:tab pos="228600" algn="l"/>
                <a:tab pos="485775" algn="l"/>
                <a:tab pos="4114800" algn="r"/>
              </a:tabLst>
            </a:pPr>
            <a:r>
              <a:rPr lang="en-US" sz="1800" dirty="0">
                <a:latin typeface="Segoe UI"/>
                <a:ea typeface="Calibri"/>
                <a:cs typeface="Segoe UI"/>
              </a:rPr>
              <a:t>progress. It plays an important role in the chemical industry and in life processes.</a:t>
            </a:r>
            <a:endParaRPr lang="en-US" sz="1800" dirty="0">
              <a:latin typeface="Segoe UI"/>
              <a:ea typeface="Calibri"/>
              <a:cs typeface="Times New Roman"/>
            </a:endParaRPr>
          </a:p>
          <a:p>
            <a:pPr marL="228600" marR="0" indent="-228600" algn="just">
              <a:lnSpc>
                <a:spcPct val="115000"/>
              </a:lnSpc>
              <a:spcBef>
                <a:spcPts val="0"/>
              </a:spcBef>
              <a:spcAft>
                <a:spcPts val="0"/>
              </a:spcAft>
              <a:tabLst>
                <a:tab pos="228600" algn="l"/>
                <a:tab pos="485775" algn="l"/>
                <a:tab pos="4114800" algn="r"/>
              </a:tabLst>
            </a:pPr>
            <a:r>
              <a:rPr lang="en-US" sz="1800" dirty="0">
                <a:latin typeface="Segoe UI"/>
                <a:ea typeface="Calibri"/>
                <a:cs typeface="Times New Roman"/>
              </a:rPr>
              <a:t>•	</a:t>
            </a:r>
            <a:r>
              <a:rPr lang="en-US" sz="1800" dirty="0">
                <a:latin typeface="Segoe UI"/>
                <a:ea typeface="Calibri"/>
                <a:cs typeface="Segoe UI"/>
              </a:rPr>
              <a:t>The recent study of co-ordination chemistry stems from the work of Alfred Werner and </a:t>
            </a:r>
            <a:r>
              <a:rPr lang="en-US" sz="1800" dirty="0" err="1">
                <a:latin typeface="Segoe UI"/>
                <a:ea typeface="Calibri"/>
                <a:cs typeface="Segoe UI"/>
              </a:rPr>
              <a:t>Sophus</a:t>
            </a:r>
            <a:r>
              <a:rPr lang="en-US" sz="1800" dirty="0">
                <a:latin typeface="Segoe UI"/>
                <a:ea typeface="Calibri"/>
                <a:cs typeface="Segoe UI"/>
              </a:rPr>
              <a:t> </a:t>
            </a:r>
            <a:r>
              <a:rPr lang="en-US" sz="1800" dirty="0" err="1">
                <a:latin typeface="Segoe UI"/>
                <a:ea typeface="Calibri"/>
                <a:cs typeface="Segoe UI"/>
              </a:rPr>
              <a:t>Mads</a:t>
            </a:r>
            <a:r>
              <a:rPr lang="en-US" sz="1800" dirty="0">
                <a:latin typeface="Segoe UI"/>
                <a:ea typeface="Calibri"/>
                <a:cs typeface="Segoe UI"/>
              </a:rPr>
              <a:t> Jorgensen.  </a:t>
            </a:r>
            <a:r>
              <a:rPr lang="en-US" sz="1800" dirty="0">
                <a:solidFill>
                  <a:srgbClr val="008000"/>
                </a:solidFill>
                <a:latin typeface="Segoe UI"/>
                <a:ea typeface="Calibri"/>
                <a:cs typeface="Segoe UI"/>
              </a:rPr>
              <a:t>Alfred Werner was the first inorganic chemist who was awarded the Nobel Prize in chemistry was awarded jointly to Dr. K. Ziegler and Prof. G. Natta for the Ziegler-Natta catalyst, a complex of </a:t>
            </a:r>
            <a:r>
              <a:rPr lang="en-US" sz="1800" dirty="0" err="1">
                <a:solidFill>
                  <a:srgbClr val="008000"/>
                </a:solidFill>
                <a:latin typeface="Segoe UI"/>
                <a:ea typeface="Calibri"/>
                <a:cs typeface="Segoe UI"/>
              </a:rPr>
              <a:t>aluminium</a:t>
            </a:r>
            <a:r>
              <a:rPr lang="en-US" sz="1800" dirty="0">
                <a:solidFill>
                  <a:srgbClr val="008000"/>
                </a:solidFill>
                <a:latin typeface="Segoe UI"/>
                <a:ea typeface="Calibri"/>
                <a:cs typeface="Segoe UI"/>
              </a:rPr>
              <a:t> and titanium. The Nobel Prize for chemistry was awarded to                Prof. Wilkinson in 1973 for his work on </a:t>
            </a:r>
            <a:r>
              <a:rPr lang="en-US" sz="1800" dirty="0">
                <a:solidFill>
                  <a:srgbClr val="008000"/>
                </a:solidFill>
                <a:latin typeface="Segoe UI"/>
                <a:ea typeface="Calibri"/>
                <a:cs typeface="Segoe UI"/>
                <a:sym typeface="Symbol"/>
              </a:rPr>
              <a:t></a:t>
            </a:r>
            <a:r>
              <a:rPr lang="en-US" sz="1800" dirty="0">
                <a:solidFill>
                  <a:srgbClr val="008000"/>
                </a:solidFill>
                <a:latin typeface="Segoe UI"/>
                <a:ea typeface="Calibri"/>
                <a:cs typeface="Segoe UI"/>
              </a:rPr>
              <a:t>-complexes</a:t>
            </a:r>
            <a:r>
              <a:rPr lang="en-US" sz="1800" dirty="0">
                <a:latin typeface="Segoe UI"/>
                <a:ea typeface="Calibri"/>
                <a:cs typeface="Segoe UI"/>
              </a:rPr>
              <a:t>. This confirms the importance of co-ordination chemistry.</a:t>
            </a:r>
            <a:endParaRPr lang="en-US" sz="1800" dirty="0">
              <a:latin typeface="Segoe UI"/>
              <a:ea typeface="Calibri"/>
              <a:cs typeface="Times New Roman"/>
            </a:endParaRPr>
          </a:p>
          <a:p>
            <a:r>
              <a:rPr lang="en-US" sz="1800" dirty="0">
                <a:latin typeface="Segoe UI"/>
                <a:ea typeface="Calibri"/>
                <a:cs typeface="Times New Roman"/>
              </a:rPr>
              <a:t>•	</a:t>
            </a:r>
            <a:r>
              <a:rPr lang="en-US" sz="1800" dirty="0">
                <a:latin typeface="Segoe UI"/>
                <a:ea typeface="Calibri"/>
              </a:rPr>
              <a:t>In this chapter, students will become familiar to the co-ordination bond and insight of co-ordination </a:t>
            </a:r>
            <a:r>
              <a:rPr lang="en-US" sz="1800" dirty="0" smtClean="0">
                <a:latin typeface="Segoe UI"/>
                <a:ea typeface="Calibri"/>
              </a:rPr>
              <a:t>chemistry  </a:t>
            </a:r>
            <a:endParaRPr lang="en-US" sz="2000"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txBody>
          <a:bodyPr>
            <a:noAutofit/>
          </a:bodyPr>
          <a:lstStyle/>
          <a:p>
            <a:r>
              <a:rPr lang="en-US" sz="1400" b="1" dirty="0">
                <a:solidFill>
                  <a:srgbClr val="FF0066"/>
                </a:solidFill>
              </a:rPr>
              <a:t>(3) </a:t>
            </a:r>
            <a:r>
              <a:rPr lang="en-US" sz="1400" b="1" dirty="0" smtClean="0">
                <a:solidFill>
                  <a:srgbClr val="FF0066"/>
                </a:solidFill>
              </a:rPr>
              <a:t>Positive </a:t>
            </a:r>
            <a:r>
              <a:rPr lang="en-US" sz="1400" b="1" dirty="0">
                <a:solidFill>
                  <a:srgbClr val="FF0066"/>
                </a:solidFill>
              </a:rPr>
              <a:t>ligands end in – </a:t>
            </a:r>
            <a:r>
              <a:rPr lang="en-US" sz="1400" dirty="0" err="1">
                <a:solidFill>
                  <a:srgbClr val="FF0066"/>
                </a:solidFill>
              </a:rPr>
              <a:t>ium</a:t>
            </a:r>
            <a:r>
              <a:rPr lang="en-US" sz="1400" dirty="0"/>
              <a:t>.</a:t>
            </a:r>
            <a:r>
              <a:rPr lang="en-US" sz="1400" b="1" dirty="0"/>
              <a:t> </a:t>
            </a:r>
            <a:endParaRPr lang="en-US" sz="1400" dirty="0"/>
          </a:p>
          <a:p>
            <a:r>
              <a:rPr lang="en-US" sz="1400" dirty="0" smtClean="0"/>
              <a:t>−</a:t>
            </a:r>
            <a:r>
              <a:rPr lang="en-US" sz="1400" dirty="0"/>
              <a:t>NH</a:t>
            </a:r>
            <a:r>
              <a:rPr lang="en-US" sz="1400" baseline="-25000" dirty="0"/>
              <a:t>2</a:t>
            </a:r>
            <a:r>
              <a:rPr lang="en-US" sz="1400" dirty="0"/>
              <a:t>NH</a:t>
            </a:r>
            <a:r>
              <a:rPr lang="en-US" sz="1400" baseline="-25000" dirty="0"/>
              <a:t>3</a:t>
            </a:r>
            <a:r>
              <a:rPr lang="en-US" sz="1400" baseline="30000" dirty="0"/>
              <a:t>+ </a:t>
            </a:r>
            <a:r>
              <a:rPr lang="en-US" sz="1400" dirty="0"/>
              <a:t>(</a:t>
            </a:r>
            <a:r>
              <a:rPr lang="en-US" sz="1400" dirty="0" err="1"/>
              <a:t>Hydrazinium</a:t>
            </a:r>
            <a:r>
              <a:rPr lang="en-US" sz="1400" dirty="0"/>
              <a:t>), NO</a:t>
            </a:r>
            <a:r>
              <a:rPr lang="en-US" sz="1400" baseline="30000" dirty="0"/>
              <a:t>+ </a:t>
            </a:r>
            <a:r>
              <a:rPr lang="en-US" sz="1400" dirty="0"/>
              <a:t>(</a:t>
            </a:r>
            <a:r>
              <a:rPr lang="en-US" sz="1400" dirty="0" err="1"/>
              <a:t>Nitrosylium</a:t>
            </a:r>
            <a:r>
              <a:rPr lang="en-US" sz="1400" dirty="0"/>
              <a:t>), [Refer: NH   Ammonium, H</a:t>
            </a:r>
            <a:r>
              <a:rPr lang="en-US" sz="1400" baseline="-25000" dirty="0"/>
              <a:t>3</a:t>
            </a:r>
            <a:r>
              <a:rPr lang="en-US" sz="1400" dirty="0"/>
              <a:t>O</a:t>
            </a:r>
            <a:r>
              <a:rPr lang="en-US" sz="1400" baseline="30000" dirty="0"/>
              <a:t>+</a:t>
            </a:r>
            <a:r>
              <a:rPr lang="en-US" sz="1400" dirty="0"/>
              <a:t> (Hydronium) etc.]</a:t>
            </a:r>
          </a:p>
          <a:p>
            <a:r>
              <a:rPr lang="en-US" sz="1400" b="1" dirty="0">
                <a:solidFill>
                  <a:srgbClr val="FF0066"/>
                </a:solidFill>
              </a:rPr>
              <a:t>(4) </a:t>
            </a:r>
            <a:r>
              <a:rPr lang="en-US" sz="1400" b="1" dirty="0" smtClean="0">
                <a:solidFill>
                  <a:srgbClr val="FF0066"/>
                </a:solidFill>
              </a:rPr>
              <a:t>Organic </a:t>
            </a:r>
            <a:r>
              <a:rPr lang="en-US" sz="1400" b="1" dirty="0">
                <a:solidFill>
                  <a:srgbClr val="FF0066"/>
                </a:solidFill>
              </a:rPr>
              <a:t>free radicals or organic neutral molecules</a:t>
            </a:r>
            <a:r>
              <a:rPr lang="en-US" sz="1400" dirty="0">
                <a:solidFill>
                  <a:srgbClr val="FF0066"/>
                </a:solidFill>
              </a:rPr>
              <a:t> </a:t>
            </a:r>
            <a:r>
              <a:rPr lang="en-US" sz="1400" dirty="0"/>
              <a:t>are referred by their own names. For such groups abbreviated short forms are used in complexes.</a:t>
            </a:r>
          </a:p>
          <a:p>
            <a:r>
              <a:rPr lang="en-US" sz="1400" dirty="0"/>
              <a:t>For example</a:t>
            </a:r>
            <a:r>
              <a:rPr lang="en-US" sz="1400" dirty="0" smtClean="0"/>
              <a:t>:       −</a:t>
            </a:r>
            <a:r>
              <a:rPr lang="en-US" sz="1400" dirty="0"/>
              <a:t>CH</a:t>
            </a:r>
            <a:r>
              <a:rPr lang="en-US" sz="1400" baseline="-25000" dirty="0"/>
              <a:t>3</a:t>
            </a:r>
            <a:r>
              <a:rPr lang="en-US" sz="1400" dirty="0"/>
              <a:t>: Methyl (Me): - C</a:t>
            </a:r>
            <a:r>
              <a:rPr lang="en-US" sz="1400" baseline="-25000" dirty="0"/>
              <a:t>2</a:t>
            </a:r>
            <a:r>
              <a:rPr lang="en-US" sz="1400" dirty="0"/>
              <a:t>H</a:t>
            </a:r>
            <a:r>
              <a:rPr lang="en-US" sz="1400" baseline="-25000" dirty="0"/>
              <a:t>5</a:t>
            </a:r>
            <a:r>
              <a:rPr lang="en-US" sz="1400" dirty="0"/>
              <a:t>: Ethyl (Et)</a:t>
            </a:r>
          </a:p>
          <a:p>
            <a:r>
              <a:rPr lang="en-US" sz="1400" dirty="0"/>
              <a:t>		C</a:t>
            </a:r>
            <a:r>
              <a:rPr lang="en-US" sz="1400" baseline="-25000" dirty="0"/>
              <a:t>5</a:t>
            </a:r>
            <a:r>
              <a:rPr lang="en-US" sz="1400" dirty="0"/>
              <a:t>H</a:t>
            </a:r>
            <a:r>
              <a:rPr lang="en-US" sz="1400" baseline="-25000" dirty="0"/>
              <a:t>5</a:t>
            </a:r>
            <a:r>
              <a:rPr lang="en-US" sz="1400" dirty="0"/>
              <a:t>N:  Pyridine (</a:t>
            </a:r>
            <a:r>
              <a:rPr lang="en-US" sz="1400" dirty="0" err="1"/>
              <a:t>py</a:t>
            </a:r>
            <a:r>
              <a:rPr lang="en-US" sz="1400" dirty="0"/>
              <a:t>); </a:t>
            </a:r>
            <a:r>
              <a:rPr lang="en-US" sz="1400" dirty="0" err="1"/>
              <a:t>Thiourea</a:t>
            </a:r>
            <a:r>
              <a:rPr lang="en-US" sz="1400" dirty="0"/>
              <a:t> (</a:t>
            </a:r>
            <a:r>
              <a:rPr lang="en-US" sz="1400" dirty="0" err="1"/>
              <a:t>tu</a:t>
            </a:r>
            <a:r>
              <a:rPr lang="en-US" sz="1400" dirty="0"/>
              <a:t>)</a:t>
            </a:r>
          </a:p>
          <a:p>
            <a:r>
              <a:rPr lang="en-US" sz="1400" dirty="0"/>
              <a:t>		NH</a:t>
            </a:r>
            <a:r>
              <a:rPr lang="en-US" sz="1400" baseline="-25000" dirty="0"/>
              <a:t>2</a:t>
            </a:r>
            <a:r>
              <a:rPr lang="en-US" sz="1400" dirty="0"/>
              <a:t>.CH</a:t>
            </a:r>
            <a:r>
              <a:rPr lang="en-US" sz="1400" baseline="-25000" dirty="0"/>
              <a:t>2</a:t>
            </a:r>
            <a:r>
              <a:rPr lang="en-US" sz="1400" dirty="0"/>
              <a:t>.CH</a:t>
            </a:r>
            <a:r>
              <a:rPr lang="en-US" sz="1400" baseline="-25000" dirty="0"/>
              <a:t>2</a:t>
            </a:r>
            <a:r>
              <a:rPr lang="en-US" sz="1400" dirty="0"/>
              <a:t>.NH</a:t>
            </a:r>
            <a:r>
              <a:rPr lang="en-US" sz="1400" baseline="-25000" dirty="0"/>
              <a:t>2</a:t>
            </a:r>
            <a:r>
              <a:rPr lang="en-US" sz="1400" dirty="0"/>
              <a:t>: </a:t>
            </a:r>
            <a:r>
              <a:rPr lang="en-US" sz="1400" dirty="0" err="1"/>
              <a:t>Ethylenediamine</a:t>
            </a:r>
            <a:r>
              <a:rPr lang="en-US" sz="1400" dirty="0"/>
              <a:t> (en);</a:t>
            </a:r>
          </a:p>
          <a:p>
            <a:r>
              <a:rPr lang="en-US" sz="1400" dirty="0"/>
              <a:t>		NH</a:t>
            </a:r>
            <a:r>
              <a:rPr lang="en-US" sz="1400" baseline="-25000" dirty="0"/>
              <a:t>2</a:t>
            </a:r>
            <a:r>
              <a:rPr lang="en-US" sz="1400" dirty="0"/>
              <a:t>-CH</a:t>
            </a:r>
            <a:r>
              <a:rPr lang="en-US" sz="1400" baseline="-25000" dirty="0"/>
              <a:t>2</a:t>
            </a:r>
            <a:r>
              <a:rPr lang="en-US" sz="1400" dirty="0"/>
              <a:t>-.COO- Glycine ion (</a:t>
            </a:r>
            <a:r>
              <a:rPr lang="en-US" sz="1400" dirty="0" err="1"/>
              <a:t>gly</a:t>
            </a:r>
            <a:r>
              <a:rPr lang="en-US" sz="1400" dirty="0"/>
              <a:t>);</a:t>
            </a:r>
          </a:p>
          <a:p>
            <a:r>
              <a:rPr lang="en-US" sz="1400" dirty="0"/>
              <a:t>		</a:t>
            </a:r>
            <a:r>
              <a:rPr lang="en-US" sz="1400" dirty="0" err="1"/>
              <a:t>Ethylenediaminetetra</a:t>
            </a:r>
            <a:r>
              <a:rPr lang="en-US" sz="1400" dirty="0"/>
              <a:t> acetic acid (EDTA) as (</a:t>
            </a:r>
            <a:r>
              <a:rPr lang="en-US" sz="1400" dirty="0" err="1"/>
              <a:t>edta</a:t>
            </a:r>
            <a:r>
              <a:rPr lang="en-US" sz="1400" dirty="0"/>
              <a:t>).</a:t>
            </a:r>
          </a:p>
          <a:p>
            <a:r>
              <a:rPr lang="en-US" sz="1400" dirty="0"/>
              <a:t>		[F−, </a:t>
            </a:r>
            <a:r>
              <a:rPr lang="en-US" sz="1400" dirty="0" err="1"/>
              <a:t>Cl</a:t>
            </a:r>
            <a:r>
              <a:rPr lang="en-US" sz="1400" dirty="0"/>
              <a:t>−, Br</a:t>
            </a:r>
            <a:r>
              <a:rPr lang="en-US" sz="1400" baseline="30000" dirty="0"/>
              <a:t>−</a:t>
            </a:r>
            <a:r>
              <a:rPr lang="en-US" sz="1400" dirty="0"/>
              <a:t>, I−, Halide: (X); Unspecified Ligand: (L), etc.]</a:t>
            </a:r>
          </a:p>
          <a:p>
            <a:r>
              <a:rPr lang="en-US" sz="1400" b="1" dirty="0" smtClean="0">
                <a:solidFill>
                  <a:srgbClr val="FF0066"/>
                </a:solidFill>
              </a:rPr>
              <a:t>(iii) Number </a:t>
            </a:r>
            <a:r>
              <a:rPr lang="en-US" sz="1400" b="1" dirty="0">
                <a:solidFill>
                  <a:srgbClr val="FF0066"/>
                </a:solidFill>
              </a:rPr>
              <a:t>of Ligands: </a:t>
            </a:r>
            <a:endParaRPr lang="en-US" sz="1400" b="1" dirty="0" smtClean="0">
              <a:solidFill>
                <a:srgbClr val="FF0066"/>
              </a:solidFill>
            </a:endParaRPr>
          </a:p>
          <a:p>
            <a:pPr lvl="1"/>
            <a:r>
              <a:rPr lang="en-US" sz="1200" dirty="0" smtClean="0"/>
              <a:t>When </a:t>
            </a:r>
            <a:r>
              <a:rPr lang="en-US" sz="1200" dirty="0"/>
              <a:t>the number of ligands of one particular type is greater than one, the prefixes di-, tri-, tetra-, </a:t>
            </a:r>
            <a:r>
              <a:rPr lang="en-US" sz="1200" dirty="0" err="1"/>
              <a:t>penta</a:t>
            </a:r>
            <a:r>
              <a:rPr lang="en-US" sz="1200" dirty="0"/>
              <a:t>-, </a:t>
            </a:r>
            <a:r>
              <a:rPr lang="en-US" sz="1200" dirty="0" err="1"/>
              <a:t>hexa</a:t>
            </a:r>
            <a:r>
              <a:rPr lang="en-US" sz="1200" dirty="0"/>
              <a:t>- are used for the ligands 2, 3, 4, 5, 6, etc. respectively.</a:t>
            </a:r>
          </a:p>
          <a:p>
            <a:r>
              <a:rPr lang="en-US" sz="1400" dirty="0"/>
              <a:t>	If the ligand has a complicated structure or if it is a chelate ligands or if its expression includes the prefixes di-, tri-, etc. the prefixes </a:t>
            </a:r>
            <a:r>
              <a:rPr lang="en-US" sz="1400" dirty="0" err="1"/>
              <a:t>bis</a:t>
            </a:r>
            <a:r>
              <a:rPr lang="en-US" sz="1400" dirty="0"/>
              <a:t>-(for two), </a:t>
            </a:r>
            <a:r>
              <a:rPr lang="en-US" sz="1400" dirty="0" err="1"/>
              <a:t>tris</a:t>
            </a:r>
            <a:r>
              <a:rPr lang="en-US" sz="1400" dirty="0"/>
              <a:t>-(for three), </a:t>
            </a:r>
            <a:r>
              <a:rPr lang="en-US" sz="1400" dirty="0" err="1"/>
              <a:t>tetrakis</a:t>
            </a:r>
            <a:r>
              <a:rPr lang="en-US" sz="1400" dirty="0"/>
              <a:t>-(for four), </a:t>
            </a:r>
            <a:r>
              <a:rPr lang="en-US" sz="1400" dirty="0" err="1"/>
              <a:t>pentakis</a:t>
            </a:r>
            <a:r>
              <a:rPr lang="en-US" sz="1400" dirty="0"/>
              <a:t>-(for five) etc. are used and name of the ligand is enclosed in parentheses. </a:t>
            </a:r>
            <a:r>
              <a:rPr lang="en-US" sz="1400" i="1" dirty="0"/>
              <a:t>For example</a:t>
            </a:r>
            <a:r>
              <a:rPr lang="en-US" sz="1400" dirty="0"/>
              <a:t>, [</a:t>
            </a:r>
            <a:r>
              <a:rPr lang="en-US" sz="1400" dirty="0" err="1"/>
              <a:t>Ru</a:t>
            </a:r>
            <a:r>
              <a:rPr lang="en-US" sz="1400" dirty="0"/>
              <a:t>(NH</a:t>
            </a:r>
            <a:r>
              <a:rPr lang="en-US" sz="1400" baseline="-25000" dirty="0"/>
              <a:t>3</a:t>
            </a:r>
            <a:r>
              <a:rPr lang="en-US" sz="1400" dirty="0"/>
              <a:t>)</a:t>
            </a:r>
            <a:r>
              <a:rPr lang="en-US" sz="1400" baseline="-25000" dirty="0"/>
              <a:t>5</a:t>
            </a:r>
            <a:r>
              <a:rPr lang="en-US" sz="1400" dirty="0"/>
              <a:t>(N</a:t>
            </a:r>
            <a:r>
              <a:rPr lang="en-US" sz="1400" baseline="-25000" dirty="0"/>
              <a:t>2</a:t>
            </a:r>
            <a:r>
              <a:rPr lang="en-US" sz="1400" dirty="0"/>
              <a:t>)]Cl</a:t>
            </a:r>
            <a:r>
              <a:rPr lang="en-US" sz="1400" baseline="-25000" dirty="0"/>
              <a:t>2</a:t>
            </a:r>
            <a:r>
              <a:rPr lang="en-US" sz="1400" dirty="0"/>
              <a:t>: </a:t>
            </a:r>
            <a:r>
              <a:rPr lang="en-US" sz="1400" dirty="0" err="1"/>
              <a:t>Pentaammine</a:t>
            </a:r>
            <a:r>
              <a:rPr lang="en-US" sz="1400" dirty="0"/>
              <a:t> (</a:t>
            </a:r>
            <a:r>
              <a:rPr lang="en-US" sz="1400" dirty="0" err="1"/>
              <a:t>dinitrogen</a:t>
            </a:r>
            <a:r>
              <a:rPr lang="en-US" sz="1400" dirty="0"/>
              <a:t>) ruthenium (II) chloride. [</a:t>
            </a:r>
            <a:r>
              <a:rPr lang="en-US" sz="1400" dirty="0" err="1"/>
              <a:t>Pt</a:t>
            </a:r>
            <a:r>
              <a:rPr lang="en-US" sz="1400" dirty="0"/>
              <a:t>(</a:t>
            </a:r>
            <a:r>
              <a:rPr lang="en-US" sz="1400" dirty="0" err="1"/>
              <a:t>py</a:t>
            </a:r>
            <a:r>
              <a:rPr lang="en-US" sz="1400" dirty="0"/>
              <a:t>)</a:t>
            </a:r>
            <a:r>
              <a:rPr lang="en-US" sz="1400" baseline="-25000" dirty="0"/>
              <a:t>4</a:t>
            </a:r>
            <a:r>
              <a:rPr lang="en-US" sz="1400" dirty="0"/>
              <a:t>] [PtCl</a:t>
            </a:r>
            <a:r>
              <a:rPr lang="en-US" sz="1400" baseline="-25000" dirty="0"/>
              <a:t>4</a:t>
            </a:r>
            <a:r>
              <a:rPr lang="en-US" sz="1400" dirty="0"/>
              <a:t>]: </a:t>
            </a:r>
            <a:r>
              <a:rPr lang="en-US" sz="1400" dirty="0" err="1"/>
              <a:t>Tetrakis</a:t>
            </a:r>
            <a:r>
              <a:rPr lang="en-US" sz="1400" dirty="0"/>
              <a:t> (pyridine) platinum (II) </a:t>
            </a:r>
            <a:r>
              <a:rPr lang="en-US" sz="1400" dirty="0" err="1"/>
              <a:t>tetrachloroplatinate</a:t>
            </a:r>
            <a:r>
              <a:rPr lang="en-US" sz="1400" dirty="0"/>
              <a:t> (II).</a:t>
            </a:r>
          </a:p>
          <a:p>
            <a:r>
              <a:rPr lang="en-US" sz="1400" b="1" dirty="0" smtClean="0">
                <a:solidFill>
                  <a:srgbClr val="FF0066"/>
                </a:solidFill>
              </a:rPr>
              <a:t>(iv) Point </a:t>
            </a:r>
            <a:r>
              <a:rPr lang="en-US" sz="1400" b="1" dirty="0">
                <a:solidFill>
                  <a:srgbClr val="FF0066"/>
                </a:solidFill>
              </a:rPr>
              <a:t>of Attachment: </a:t>
            </a:r>
            <a:r>
              <a:rPr lang="en-US" sz="1400" b="1" dirty="0" err="1">
                <a:solidFill>
                  <a:srgbClr val="FF0066"/>
                </a:solidFill>
              </a:rPr>
              <a:t>Ambidentate</a:t>
            </a:r>
            <a:r>
              <a:rPr lang="en-US" sz="1400" b="1" dirty="0">
                <a:solidFill>
                  <a:srgbClr val="FF0066"/>
                </a:solidFill>
              </a:rPr>
              <a:t> Ligands: </a:t>
            </a:r>
            <a:endParaRPr lang="en-US" sz="1400" b="1" dirty="0" smtClean="0">
              <a:solidFill>
                <a:srgbClr val="FF0066"/>
              </a:solidFill>
            </a:endParaRPr>
          </a:p>
          <a:p>
            <a:r>
              <a:rPr lang="en-US" sz="1400" dirty="0" smtClean="0"/>
              <a:t>The </a:t>
            </a:r>
            <a:r>
              <a:rPr lang="en-US" sz="1400" dirty="0"/>
              <a:t>ligands which have more than one donor atoms are called </a:t>
            </a:r>
            <a:r>
              <a:rPr lang="en-US" sz="1400" i="1" dirty="0" err="1"/>
              <a:t>ambidentate</a:t>
            </a:r>
            <a:r>
              <a:rPr lang="en-US" sz="1400" i="1" dirty="0"/>
              <a:t> ligands</a:t>
            </a:r>
            <a:r>
              <a:rPr lang="en-US" sz="1400" dirty="0"/>
              <a:t>. While naming such ligands, the point of attachment of ligands is designated, by placing the symbol of attached element, in </a:t>
            </a:r>
            <a:r>
              <a:rPr lang="en-US" sz="1400" i="1" dirty="0"/>
              <a:t>italics</a:t>
            </a:r>
            <a:r>
              <a:rPr lang="en-US" sz="1400" dirty="0"/>
              <a:t>, after the name of the group and separated by hyphens.</a:t>
            </a:r>
          </a:p>
          <a:p>
            <a:r>
              <a:rPr lang="en-US" sz="1400" dirty="0"/>
              <a:t>For example</a:t>
            </a:r>
            <a:r>
              <a:rPr lang="en-US" sz="1400" dirty="0" smtClean="0"/>
              <a:t>:  </a:t>
            </a:r>
            <a:r>
              <a:rPr lang="en-US" sz="1400" dirty="0"/>
              <a:t>(i)  M – NCS−	: </a:t>
            </a:r>
            <a:r>
              <a:rPr lang="en-US" sz="1400" dirty="0" err="1"/>
              <a:t>thiocyanato</a:t>
            </a:r>
            <a:r>
              <a:rPr lang="en-US" sz="1400" dirty="0"/>
              <a:t> –N</a:t>
            </a:r>
            <a:r>
              <a:rPr lang="en-US" sz="1400" dirty="0" smtClean="0"/>
              <a:t>−</a:t>
            </a:r>
            <a:r>
              <a:rPr lang="en-US" sz="1400" dirty="0"/>
              <a:t>M SCN−  	: </a:t>
            </a:r>
            <a:r>
              <a:rPr lang="en-US" sz="1400" dirty="0" err="1"/>
              <a:t>thiocyanato</a:t>
            </a:r>
            <a:r>
              <a:rPr lang="en-US" sz="1400" dirty="0"/>
              <a:t> – S− </a:t>
            </a:r>
          </a:p>
          <a:p>
            <a:r>
              <a:rPr lang="en-US" sz="1400" dirty="0"/>
              <a:t>                  (ii) M – NO	: nitro–N−</a:t>
            </a:r>
          </a:p>
          <a:p>
            <a:r>
              <a:rPr lang="en-US" sz="1400" dirty="0"/>
              <a:t>                        M − ONO−	: nitro−O−</a:t>
            </a:r>
          </a:p>
          <a:p>
            <a:r>
              <a:rPr lang="en-US" sz="1400" dirty="0"/>
              <a:t>	(NH</a:t>
            </a:r>
            <a:r>
              <a:rPr lang="en-US" sz="1400" baseline="-25000" dirty="0"/>
              <a:t>4</a:t>
            </a:r>
            <a:r>
              <a:rPr lang="en-US" sz="1400" dirty="0"/>
              <a:t>)</a:t>
            </a:r>
            <a:r>
              <a:rPr lang="en-US" sz="1400" baseline="-25000" dirty="0"/>
              <a:t>3</a:t>
            </a:r>
            <a:r>
              <a:rPr lang="en-US" sz="1400" dirty="0"/>
              <a:t>[Cr(NCS)</a:t>
            </a:r>
            <a:r>
              <a:rPr lang="en-US" sz="1400" baseline="-25000" dirty="0"/>
              <a:t>6</a:t>
            </a:r>
            <a:r>
              <a:rPr lang="en-US" sz="1400" dirty="0"/>
              <a:t>]: Ammonium </a:t>
            </a:r>
            <a:r>
              <a:rPr lang="en-US" sz="1400" dirty="0" err="1"/>
              <a:t>hexathiocyanato</a:t>
            </a:r>
            <a:r>
              <a:rPr lang="en-US" sz="1400" dirty="0"/>
              <a:t> –N– chromate (III). or Ammonium </a:t>
            </a:r>
            <a:r>
              <a:rPr lang="en-US" sz="1400" dirty="0" err="1"/>
              <a:t>hexaisothiocyanatochromate</a:t>
            </a:r>
            <a:r>
              <a:rPr lang="en-US" sz="1400" dirty="0"/>
              <a:t> (III).</a:t>
            </a:r>
          </a:p>
          <a:p>
            <a:endParaRPr lang="en-US" sz="1400" dirty="0"/>
          </a:p>
          <a:p>
            <a:endParaRPr lang="en-US" sz="1400" dirty="0"/>
          </a:p>
        </p:txBody>
      </p:sp>
    </p:spTree>
    <p:extLst>
      <p:ext uri="{BB962C8B-B14F-4D97-AF65-F5344CB8AC3E}">
        <p14:creationId xmlns:p14="http://schemas.microsoft.com/office/powerpoint/2010/main" val="3620008324"/>
      </p:ext>
    </p:extLst>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534400" cy="6553200"/>
          </a:xfrm>
        </p:spPr>
        <p:txBody>
          <a:bodyPr>
            <a:normAutofit fontScale="92500" lnSpcReduction="20000"/>
          </a:bodyPr>
          <a:lstStyle/>
          <a:p>
            <a:r>
              <a:rPr lang="en-US" b="1" dirty="0">
                <a:solidFill>
                  <a:srgbClr val="FF0000"/>
                </a:solidFill>
              </a:rPr>
              <a:t>(v)	Bridging Ligands: </a:t>
            </a:r>
            <a:endParaRPr lang="en-US" b="1" dirty="0" smtClean="0">
              <a:solidFill>
                <a:srgbClr val="FF0000"/>
              </a:solidFill>
            </a:endParaRPr>
          </a:p>
          <a:p>
            <a:r>
              <a:rPr lang="en-US" dirty="0" smtClean="0"/>
              <a:t>There </a:t>
            </a:r>
            <a:r>
              <a:rPr lang="en-US" dirty="0"/>
              <a:t>are many </a:t>
            </a:r>
            <a:r>
              <a:rPr lang="en-US" dirty="0" err="1"/>
              <a:t>monodentate</a:t>
            </a:r>
            <a:r>
              <a:rPr lang="en-US" dirty="0"/>
              <a:t> ligands such as OH−, NH, NH−−, NO , </a:t>
            </a:r>
            <a:r>
              <a:rPr lang="en-US" dirty="0" err="1"/>
              <a:t>Cl</a:t>
            </a:r>
            <a:r>
              <a:rPr lang="en-US" dirty="0"/>
              <a:t>−, O, CO, etc. which can                     co-ordinate simultaneously with more than one metal ion thus forms a bridge between them. Such ligands are called </a:t>
            </a:r>
            <a:r>
              <a:rPr lang="en-US" i="1" dirty="0"/>
              <a:t>bridging ligands</a:t>
            </a:r>
            <a:r>
              <a:rPr lang="en-US" dirty="0"/>
              <a:t> and the complexes with such ligands are called </a:t>
            </a:r>
            <a:r>
              <a:rPr lang="en-US" dirty="0" err="1" smtClean="0"/>
              <a:t>Polynuclear</a:t>
            </a:r>
            <a:r>
              <a:rPr lang="en-US" dirty="0" smtClean="0"/>
              <a:t> </a:t>
            </a:r>
            <a:r>
              <a:rPr lang="en-US" dirty="0"/>
              <a:t>(or bridged) complexes</a:t>
            </a:r>
          </a:p>
          <a:p>
            <a:r>
              <a:rPr lang="en-US" dirty="0"/>
              <a:t>	(a)  	A bridging group is indicated by adding the Greek letter </a:t>
            </a:r>
            <a:r>
              <a:rPr lang="en-US" dirty="0">
                <a:sym typeface="Symbol"/>
              </a:rPr>
              <a:t></a:t>
            </a:r>
            <a:r>
              <a:rPr lang="en-US" dirty="0"/>
              <a:t>(mu) immediately before its name and separated it by giving hyphens.</a:t>
            </a:r>
          </a:p>
          <a:p>
            <a:r>
              <a:rPr lang="en-US" dirty="0"/>
              <a:t>	(b)  	Two or more bridging groups of the same kind are indicated by di- </a:t>
            </a:r>
            <a:r>
              <a:rPr lang="en-US" dirty="0">
                <a:sym typeface="Symbol"/>
              </a:rPr>
              <a:t></a:t>
            </a:r>
            <a:r>
              <a:rPr lang="en-US" dirty="0"/>
              <a:t>- , tri- </a:t>
            </a:r>
            <a:r>
              <a:rPr lang="en-US" dirty="0">
                <a:sym typeface="Symbol"/>
              </a:rPr>
              <a:t></a:t>
            </a:r>
            <a:r>
              <a:rPr lang="en-US" dirty="0"/>
              <a:t>, (</a:t>
            </a:r>
            <a:r>
              <a:rPr lang="en-US" dirty="0" err="1"/>
              <a:t>bis</a:t>
            </a:r>
            <a:r>
              <a:rPr lang="en-US" dirty="0"/>
              <a:t>-</a:t>
            </a:r>
            <a:r>
              <a:rPr lang="en-US" dirty="0">
                <a:sym typeface="Symbol"/>
              </a:rPr>
              <a:t></a:t>
            </a:r>
            <a:r>
              <a:rPr lang="en-US" dirty="0"/>
              <a:t>), etc.</a:t>
            </a:r>
          </a:p>
          <a:p>
            <a:r>
              <a:rPr lang="en-US" dirty="0"/>
              <a:t>	(c)	The bridging groups are listed with the other groups in an alphabetical order unless the symmetry of the molecule allows a simpler name.</a:t>
            </a:r>
          </a:p>
          <a:p>
            <a:r>
              <a:rPr lang="en-US" dirty="0"/>
              <a:t>	(d)  	Where the same ligand is present as a bridging ligand and as a non-bridging ligand, it is first cited as bridging ligand. </a:t>
            </a:r>
          </a:p>
          <a:p>
            <a:r>
              <a:rPr lang="en-US" dirty="0" smtClean="0"/>
              <a:t> </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410200"/>
            <a:ext cx="26717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6172200"/>
            <a:ext cx="8763000" cy="369332"/>
          </a:xfrm>
          <a:prstGeom prst="rect">
            <a:avLst/>
          </a:prstGeom>
        </p:spPr>
        <p:txBody>
          <a:bodyPr wrap="square">
            <a:spAutoFit/>
          </a:bodyPr>
          <a:lstStyle/>
          <a:p>
            <a:r>
              <a:rPr lang="en-US" dirty="0">
                <a:sym typeface="Symbol"/>
              </a:rPr>
              <a:t></a:t>
            </a:r>
            <a:r>
              <a:rPr lang="en-US" dirty="0"/>
              <a:t>-</a:t>
            </a:r>
            <a:r>
              <a:rPr lang="en-US" dirty="0" err="1"/>
              <a:t>amido-octaammine</a:t>
            </a:r>
            <a:r>
              <a:rPr lang="en-US" dirty="0"/>
              <a:t>- µ -nitro-</a:t>
            </a:r>
            <a:r>
              <a:rPr lang="en-US" dirty="0" err="1"/>
              <a:t>dicobalt</a:t>
            </a:r>
            <a:r>
              <a:rPr lang="en-US" dirty="0"/>
              <a:t> (III) nitrate</a:t>
            </a:r>
            <a:r>
              <a:rPr lang="en-US" dirty="0" smtClean="0"/>
              <a:t>,[(</a:t>
            </a:r>
            <a:r>
              <a:rPr lang="en-US" dirty="0"/>
              <a:t>NH</a:t>
            </a:r>
            <a:r>
              <a:rPr lang="en-US" baseline="-25000" dirty="0"/>
              <a:t>3</a:t>
            </a:r>
            <a:r>
              <a:rPr lang="en-US" dirty="0"/>
              <a:t>)</a:t>
            </a:r>
            <a:r>
              <a:rPr lang="en-US" baseline="-25000" dirty="0"/>
              <a:t>5</a:t>
            </a:r>
            <a:r>
              <a:rPr lang="en-US" dirty="0"/>
              <a:t>Cr.OH.Cr (NH</a:t>
            </a:r>
            <a:r>
              <a:rPr lang="en-US" baseline="-25000" dirty="0"/>
              <a:t>3</a:t>
            </a:r>
            <a:r>
              <a:rPr lang="en-US" dirty="0"/>
              <a:t>)</a:t>
            </a:r>
            <a:r>
              <a:rPr lang="en-US" baseline="-25000" dirty="0"/>
              <a:t>5</a:t>
            </a:r>
            <a:r>
              <a:rPr lang="en-US" dirty="0"/>
              <a:t>]Cl</a:t>
            </a:r>
            <a:r>
              <a:rPr lang="en-US" baseline="-25000" dirty="0"/>
              <a:t>5</a:t>
            </a:r>
            <a:endParaRPr lang="en-US" dirty="0"/>
          </a:p>
        </p:txBody>
      </p:sp>
    </p:spTree>
    <p:extLst>
      <p:ext uri="{BB962C8B-B14F-4D97-AF65-F5344CB8AC3E}">
        <p14:creationId xmlns:p14="http://schemas.microsoft.com/office/powerpoint/2010/main" val="3003996990"/>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763000" cy="6553200"/>
          </a:xfrm>
        </p:spPr>
        <p:txBody>
          <a:bodyPr>
            <a:normAutofit fontScale="77500" lnSpcReduction="20000"/>
          </a:bodyPr>
          <a:lstStyle/>
          <a:p>
            <a:r>
              <a:rPr lang="en-US" b="1" dirty="0"/>
              <a:t>5. 	Ending of Complex: Termination of Names:</a:t>
            </a:r>
            <a:endParaRPr lang="en-US" dirty="0"/>
          </a:p>
          <a:p>
            <a:r>
              <a:rPr lang="en-US" dirty="0"/>
              <a:t>	</a:t>
            </a:r>
            <a:r>
              <a:rPr lang="en-US" i="1" dirty="0"/>
              <a:t>If complex is anionic</a:t>
            </a:r>
            <a:r>
              <a:rPr lang="en-US" dirty="0"/>
              <a:t>, it has a characteristic ending: -ate. But for neutral or cationic complexes, the ending occurs with the name of the central metal, without any modifications. </a:t>
            </a:r>
          </a:p>
          <a:p>
            <a:r>
              <a:rPr lang="en-US" dirty="0"/>
              <a:t>	A distinction is made for the anionic complexes so that they can be distinguished easily from the corresponding acid (where acids have characteristic ending – </a:t>
            </a:r>
            <a:r>
              <a:rPr lang="en-US" dirty="0" err="1"/>
              <a:t>ic</a:t>
            </a:r>
            <a:r>
              <a:rPr lang="en-US" dirty="0"/>
              <a:t> as we know).</a:t>
            </a:r>
          </a:p>
          <a:p>
            <a:r>
              <a:rPr lang="en-US" dirty="0"/>
              <a:t>	K</a:t>
            </a:r>
            <a:r>
              <a:rPr lang="en-US" baseline="-25000" dirty="0"/>
              <a:t>4</a:t>
            </a:r>
            <a:r>
              <a:rPr lang="en-US" dirty="0"/>
              <a:t>[Fe(CN)</a:t>
            </a:r>
            <a:r>
              <a:rPr lang="en-US" baseline="-25000" dirty="0"/>
              <a:t>6</a:t>
            </a:r>
            <a:r>
              <a:rPr lang="en-US" dirty="0"/>
              <a:t>]	:  Potassium </a:t>
            </a:r>
            <a:r>
              <a:rPr lang="en-US" dirty="0" err="1"/>
              <a:t>hexacyanoferrate</a:t>
            </a:r>
            <a:r>
              <a:rPr lang="en-US" dirty="0"/>
              <a:t> (II)</a:t>
            </a:r>
          </a:p>
          <a:p>
            <a:r>
              <a:rPr lang="en-US" dirty="0"/>
              <a:t>	H</a:t>
            </a:r>
            <a:r>
              <a:rPr lang="en-US" baseline="-25000" dirty="0"/>
              <a:t>4</a:t>
            </a:r>
            <a:r>
              <a:rPr lang="en-US" dirty="0"/>
              <a:t>[Fe(CN)</a:t>
            </a:r>
            <a:r>
              <a:rPr lang="en-US" baseline="-25000" dirty="0"/>
              <a:t>6</a:t>
            </a:r>
            <a:r>
              <a:rPr lang="en-US" dirty="0"/>
              <a:t>]	:  </a:t>
            </a:r>
            <a:r>
              <a:rPr lang="en-US" dirty="0" err="1"/>
              <a:t>Hexacyanoferric</a:t>
            </a:r>
            <a:r>
              <a:rPr lang="en-US" dirty="0"/>
              <a:t> (II) acid</a:t>
            </a:r>
          </a:p>
          <a:p>
            <a:r>
              <a:rPr lang="en-US" dirty="0" smtClean="0"/>
              <a:t> </a:t>
            </a:r>
            <a:r>
              <a:rPr lang="en-US" dirty="0"/>
              <a:t>[Fe(H</a:t>
            </a:r>
            <a:r>
              <a:rPr lang="en-US" baseline="-25000" dirty="0"/>
              <a:t>2</a:t>
            </a:r>
            <a:r>
              <a:rPr lang="en-US" dirty="0"/>
              <a:t>O</a:t>
            </a:r>
            <a:r>
              <a:rPr lang="en-US" baseline="-25000" dirty="0"/>
              <a:t>6</a:t>
            </a:r>
            <a:r>
              <a:rPr lang="en-US" dirty="0"/>
              <a:t>]</a:t>
            </a:r>
            <a:r>
              <a:rPr lang="en-US" baseline="30000" dirty="0"/>
              <a:t>3+</a:t>
            </a:r>
            <a:r>
              <a:rPr lang="en-US" dirty="0"/>
              <a:t>	: </a:t>
            </a:r>
            <a:r>
              <a:rPr lang="en-US" dirty="0" err="1"/>
              <a:t>Hexaaquairon</a:t>
            </a:r>
            <a:r>
              <a:rPr lang="en-US" dirty="0"/>
              <a:t> (III) ion</a:t>
            </a:r>
          </a:p>
          <a:p>
            <a:r>
              <a:rPr lang="en-US" dirty="0"/>
              <a:t>	[Ni (</a:t>
            </a:r>
            <a:r>
              <a:rPr lang="en-US" dirty="0" err="1"/>
              <a:t>dmg</a:t>
            </a:r>
            <a:r>
              <a:rPr lang="en-US" dirty="0"/>
              <a:t>)</a:t>
            </a:r>
            <a:r>
              <a:rPr lang="en-US" baseline="-25000" dirty="0"/>
              <a:t>2</a:t>
            </a:r>
            <a:r>
              <a:rPr lang="en-US" dirty="0"/>
              <a:t>]	: </a:t>
            </a:r>
            <a:r>
              <a:rPr lang="en-US" dirty="0" err="1"/>
              <a:t>Bis</a:t>
            </a:r>
            <a:r>
              <a:rPr lang="en-US" dirty="0"/>
              <a:t>-(dimethyl </a:t>
            </a:r>
            <a:r>
              <a:rPr lang="en-US" dirty="0" err="1"/>
              <a:t>glyoximato</a:t>
            </a:r>
            <a:r>
              <a:rPr lang="en-US" dirty="0"/>
              <a:t>) nickel (II)</a:t>
            </a:r>
          </a:p>
          <a:p>
            <a:r>
              <a:rPr lang="en-US" dirty="0"/>
              <a:t>	For different metals in anionic complexes, the endings may be considered as follows:</a:t>
            </a:r>
          </a:p>
          <a:p>
            <a:r>
              <a:rPr lang="en-US" dirty="0"/>
              <a:t>	Co  : </a:t>
            </a:r>
            <a:r>
              <a:rPr lang="en-US" dirty="0" err="1"/>
              <a:t>Cobaltate</a:t>
            </a:r>
            <a:r>
              <a:rPr lang="en-US" dirty="0"/>
              <a:t>;	Zn :  Zincate;	Cr : Chromate;</a:t>
            </a:r>
          </a:p>
          <a:p>
            <a:r>
              <a:rPr lang="en-US" dirty="0"/>
              <a:t>	</a:t>
            </a:r>
            <a:r>
              <a:rPr lang="en-US" dirty="0" err="1"/>
              <a:t>Pt</a:t>
            </a:r>
            <a:r>
              <a:rPr lang="en-US" dirty="0"/>
              <a:t>   :   </a:t>
            </a:r>
            <a:r>
              <a:rPr lang="en-US" dirty="0" err="1"/>
              <a:t>Platinate</a:t>
            </a:r>
            <a:r>
              <a:rPr lang="en-US" dirty="0"/>
              <a:t>; 	Re : </a:t>
            </a:r>
            <a:r>
              <a:rPr lang="en-US" dirty="0" err="1"/>
              <a:t>Rhenate</a:t>
            </a:r>
            <a:r>
              <a:rPr lang="en-US" dirty="0"/>
              <a:t>; 	Rh   </a:t>
            </a:r>
            <a:r>
              <a:rPr lang="en-US" dirty="0" err="1"/>
              <a:t>Rhodate</a:t>
            </a:r>
            <a:r>
              <a:rPr lang="en-US" dirty="0"/>
              <a:t>; etc.</a:t>
            </a:r>
          </a:p>
          <a:p>
            <a:r>
              <a:rPr lang="en-US" dirty="0"/>
              <a:t>	For some metals, </a:t>
            </a:r>
            <a:r>
              <a:rPr lang="en-US" dirty="0" err="1"/>
              <a:t>latin</a:t>
            </a:r>
            <a:r>
              <a:rPr lang="en-US" dirty="0"/>
              <a:t> names are used for termination of complexes.</a:t>
            </a:r>
          </a:p>
          <a:p>
            <a:r>
              <a:rPr lang="en-US" dirty="0"/>
              <a:t>	For example:	Ag (Silver – Argentum) 	: </a:t>
            </a:r>
            <a:r>
              <a:rPr lang="en-US" dirty="0" err="1"/>
              <a:t>Argentate</a:t>
            </a:r>
            <a:endParaRPr lang="en-US" dirty="0"/>
          </a:p>
          <a:p>
            <a:r>
              <a:rPr lang="en-US" dirty="0"/>
              <a:t>			Cu (Copper-Cuprum)	:  </a:t>
            </a:r>
            <a:r>
              <a:rPr lang="en-US" dirty="0" err="1"/>
              <a:t>Cuprate</a:t>
            </a:r>
            <a:endParaRPr lang="en-US" dirty="0"/>
          </a:p>
          <a:p>
            <a:r>
              <a:rPr lang="en-US" dirty="0"/>
              <a:t>			Fe (Iron – </a:t>
            </a:r>
            <a:r>
              <a:rPr lang="en-US" dirty="0" err="1"/>
              <a:t>Ferrum</a:t>
            </a:r>
            <a:r>
              <a:rPr lang="en-US" dirty="0"/>
              <a:t>)	:  Ferrate</a:t>
            </a:r>
          </a:p>
          <a:p>
            <a:r>
              <a:rPr lang="en-US" dirty="0"/>
              <a:t>			Au (Gold – Aurum)	: </a:t>
            </a:r>
            <a:r>
              <a:rPr lang="en-US" dirty="0" err="1"/>
              <a:t>Aurate</a:t>
            </a:r>
            <a:endParaRPr lang="en-US" dirty="0"/>
          </a:p>
          <a:p>
            <a:r>
              <a:rPr lang="en-US" dirty="0"/>
              <a:t>			</a:t>
            </a:r>
            <a:r>
              <a:rPr lang="en-US" dirty="0" err="1"/>
              <a:t>Pb</a:t>
            </a:r>
            <a:r>
              <a:rPr lang="en-US" dirty="0"/>
              <a:t> (Lead – </a:t>
            </a:r>
            <a:r>
              <a:rPr lang="en-US" dirty="0" err="1"/>
              <a:t>Plumbum</a:t>
            </a:r>
            <a:r>
              <a:rPr lang="en-US" dirty="0"/>
              <a:t>)	: </a:t>
            </a:r>
            <a:r>
              <a:rPr lang="en-US" dirty="0" err="1"/>
              <a:t>Plumbate</a:t>
            </a:r>
            <a:r>
              <a:rPr lang="en-US" dirty="0"/>
              <a:t>, etc.</a:t>
            </a:r>
          </a:p>
          <a:p>
            <a:endParaRPr lang="en-US" dirty="0"/>
          </a:p>
        </p:txBody>
      </p:sp>
    </p:spTree>
    <p:extLst>
      <p:ext uri="{BB962C8B-B14F-4D97-AF65-F5344CB8AC3E}">
        <p14:creationId xmlns:p14="http://schemas.microsoft.com/office/powerpoint/2010/main" val="1124920847"/>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629400"/>
          </a:xfrm>
        </p:spPr>
        <p:txBody>
          <a:bodyPr>
            <a:normAutofit fontScale="77500" lnSpcReduction="20000"/>
          </a:bodyPr>
          <a:lstStyle/>
          <a:p>
            <a:r>
              <a:rPr lang="en-US" b="1" dirty="0"/>
              <a:t>6.  	Oxidation State of Metal Ion:</a:t>
            </a:r>
            <a:endParaRPr lang="en-US" dirty="0"/>
          </a:p>
          <a:p>
            <a:r>
              <a:rPr lang="en-US" dirty="0"/>
              <a:t>	The formal oxidation state (Werner’s principal valence) of the central metal is designated by a Roman numeral, enclosed in parentheses, just after the name of the metal, without a space between the two. An oxidation state of zero is indicated by an Arabic zero (0) and a negative state by a minus sign, before the Roman numeral.</a:t>
            </a:r>
          </a:p>
          <a:p>
            <a:r>
              <a:rPr lang="en-US" dirty="0"/>
              <a:t>	[Cr(H</a:t>
            </a:r>
            <a:r>
              <a:rPr lang="en-US" baseline="-25000" dirty="0"/>
              <a:t>2</a:t>
            </a:r>
            <a:r>
              <a:rPr lang="en-US" dirty="0"/>
              <a:t>O)</a:t>
            </a:r>
            <a:r>
              <a:rPr lang="en-US" baseline="-25000" dirty="0"/>
              <a:t>6</a:t>
            </a:r>
            <a:r>
              <a:rPr lang="en-US" dirty="0"/>
              <a:t>]Cl</a:t>
            </a:r>
            <a:r>
              <a:rPr lang="en-US" baseline="-25000" dirty="0"/>
              <a:t>3</a:t>
            </a:r>
            <a:r>
              <a:rPr lang="en-US" dirty="0"/>
              <a:t>	: </a:t>
            </a:r>
            <a:r>
              <a:rPr lang="en-US" dirty="0" err="1"/>
              <a:t>Hexaaquachromium</a:t>
            </a:r>
            <a:r>
              <a:rPr lang="en-US" dirty="0"/>
              <a:t> (III) chloride</a:t>
            </a:r>
          </a:p>
          <a:p>
            <a:r>
              <a:rPr lang="en-US" dirty="0"/>
              <a:t>	Na</a:t>
            </a:r>
            <a:r>
              <a:rPr lang="en-US" baseline="-25000" dirty="0"/>
              <a:t>2</a:t>
            </a:r>
            <a:r>
              <a:rPr lang="en-US" dirty="0"/>
              <a:t>[Fe(CN)</a:t>
            </a:r>
            <a:r>
              <a:rPr lang="en-US" baseline="-25000" dirty="0"/>
              <a:t>5</a:t>
            </a:r>
            <a:r>
              <a:rPr lang="en-US" dirty="0"/>
              <a:t>NO]	: Sodium </a:t>
            </a:r>
            <a:r>
              <a:rPr lang="en-US" dirty="0" err="1"/>
              <a:t>pentacyanonitrosylferrate</a:t>
            </a:r>
            <a:r>
              <a:rPr lang="en-US" dirty="0"/>
              <a:t> (III)</a:t>
            </a:r>
          </a:p>
          <a:p>
            <a:r>
              <a:rPr lang="en-US" dirty="0"/>
              <a:t>	K</a:t>
            </a:r>
            <a:r>
              <a:rPr lang="en-US" baseline="-25000" dirty="0"/>
              <a:t>4</a:t>
            </a:r>
            <a:r>
              <a:rPr lang="en-US" dirty="0"/>
              <a:t>[Ni(CN)</a:t>
            </a:r>
            <a:r>
              <a:rPr lang="en-US" baseline="-25000" dirty="0"/>
              <a:t>4</a:t>
            </a:r>
            <a:r>
              <a:rPr lang="en-US" dirty="0"/>
              <a:t>]	:  Potassium </a:t>
            </a:r>
            <a:r>
              <a:rPr lang="en-US" dirty="0" err="1"/>
              <a:t>tetracyanonickelate</a:t>
            </a:r>
            <a:r>
              <a:rPr lang="en-US" dirty="0"/>
              <a:t> (0)</a:t>
            </a:r>
          </a:p>
          <a:p>
            <a:r>
              <a:rPr lang="en-US" dirty="0"/>
              <a:t>	Na [Co(CO)</a:t>
            </a:r>
            <a:r>
              <a:rPr lang="en-US" baseline="-25000" dirty="0"/>
              <a:t>4</a:t>
            </a:r>
            <a:r>
              <a:rPr lang="en-US" dirty="0"/>
              <a:t>]	:  Sodium </a:t>
            </a:r>
            <a:r>
              <a:rPr lang="en-US" dirty="0" err="1"/>
              <a:t>tetracarbonylcobaltate</a:t>
            </a:r>
            <a:r>
              <a:rPr lang="en-US" dirty="0"/>
              <a:t> (-I)</a:t>
            </a:r>
          </a:p>
          <a:p>
            <a:r>
              <a:rPr lang="en-US" dirty="0"/>
              <a:t>	As a second alternative, it is also permissible to record overall charge on the complex ion (STOCK number) by Arabic numerals and sign enclosed in parenthesis, as discussed above.                              NH</a:t>
            </a:r>
            <a:r>
              <a:rPr lang="en-US" baseline="-25000" dirty="0"/>
              <a:t>4</a:t>
            </a:r>
            <a:r>
              <a:rPr lang="en-US" dirty="0"/>
              <a:t>[Cr(NCS)</a:t>
            </a:r>
            <a:r>
              <a:rPr lang="en-US" baseline="-25000" dirty="0"/>
              <a:t>4</a:t>
            </a:r>
            <a:r>
              <a:rPr lang="en-US" dirty="0"/>
              <a:t>(NH</a:t>
            </a:r>
            <a:r>
              <a:rPr lang="en-US" baseline="-25000" dirty="0"/>
              <a:t>3</a:t>
            </a:r>
            <a:r>
              <a:rPr lang="en-US" dirty="0"/>
              <a:t>)</a:t>
            </a:r>
            <a:r>
              <a:rPr lang="en-US" baseline="-25000" dirty="0"/>
              <a:t>2</a:t>
            </a:r>
            <a:r>
              <a:rPr lang="en-US" dirty="0"/>
              <a:t>]: Ammonium </a:t>
            </a:r>
            <a:r>
              <a:rPr lang="en-US" dirty="0" err="1"/>
              <a:t>diamminetetrakis</a:t>
            </a:r>
            <a:r>
              <a:rPr lang="en-US" dirty="0"/>
              <a:t> (</a:t>
            </a:r>
            <a:r>
              <a:rPr lang="en-US" dirty="0" err="1"/>
              <a:t>isothiocyanato</a:t>
            </a:r>
            <a:r>
              <a:rPr lang="en-US" dirty="0"/>
              <a:t>) chromate (1-) [Co(SCN)(NH</a:t>
            </a:r>
            <a:r>
              <a:rPr lang="en-US" baseline="-25000" dirty="0"/>
              <a:t>3</a:t>
            </a:r>
            <a:r>
              <a:rPr lang="en-US" dirty="0"/>
              <a:t>)</a:t>
            </a:r>
            <a:r>
              <a:rPr lang="en-US" baseline="-25000" dirty="0"/>
              <a:t>4</a:t>
            </a:r>
            <a:r>
              <a:rPr lang="en-US" dirty="0"/>
              <a:t>]Cl</a:t>
            </a:r>
            <a:r>
              <a:rPr lang="en-US" baseline="-25000" dirty="0"/>
              <a:t>2</a:t>
            </a:r>
            <a:r>
              <a:rPr lang="en-US" dirty="0"/>
              <a:t>: </a:t>
            </a:r>
            <a:r>
              <a:rPr lang="en-US" dirty="0" err="1"/>
              <a:t>Peta</a:t>
            </a:r>
            <a:r>
              <a:rPr lang="en-US" dirty="0"/>
              <a:t> (ammine) </a:t>
            </a:r>
            <a:r>
              <a:rPr lang="en-US" dirty="0" err="1"/>
              <a:t>thiocyanatocobalt</a:t>
            </a:r>
            <a:r>
              <a:rPr lang="en-US" dirty="0"/>
              <a:t> (2+) chloride.</a:t>
            </a:r>
          </a:p>
          <a:p>
            <a:r>
              <a:rPr lang="en-US" b="1" dirty="0"/>
              <a:t>7. 	Designation of Isomers:</a:t>
            </a:r>
            <a:endParaRPr lang="en-US" dirty="0"/>
          </a:p>
          <a:p>
            <a:r>
              <a:rPr lang="en-US" dirty="0"/>
              <a:t>(a)  	Geometric isomers are named by using the prefixes </a:t>
            </a:r>
            <a:r>
              <a:rPr lang="en-US" dirty="0" err="1"/>
              <a:t>cis</a:t>
            </a:r>
            <a:r>
              <a:rPr lang="en-US" dirty="0"/>
              <a:t> and trans but if the structure is complicated, </a:t>
            </a:r>
            <a:r>
              <a:rPr lang="en-US" i="1" dirty="0"/>
              <a:t>number system</a:t>
            </a:r>
            <a:r>
              <a:rPr lang="en-US" dirty="0"/>
              <a:t> is used to locate the positions of ligands in the given complex.</a:t>
            </a:r>
          </a:p>
          <a:p>
            <a:r>
              <a:rPr lang="en-US" dirty="0"/>
              <a:t>(b)	Optical isomers are named by using the prefixes </a:t>
            </a:r>
            <a:r>
              <a:rPr lang="en-US" i="1" dirty="0"/>
              <a:t>d</a:t>
            </a:r>
            <a:r>
              <a:rPr lang="en-US" dirty="0"/>
              <a:t> and </a:t>
            </a:r>
            <a:r>
              <a:rPr lang="en-US" i="1" dirty="0"/>
              <a:t>l</a:t>
            </a:r>
            <a:r>
              <a:rPr lang="en-US" dirty="0"/>
              <a:t> to designate the </a:t>
            </a:r>
            <a:r>
              <a:rPr lang="en-US" dirty="0" err="1"/>
              <a:t>dextro</a:t>
            </a:r>
            <a:r>
              <a:rPr lang="en-US" dirty="0"/>
              <a:t> and </a:t>
            </a:r>
            <a:r>
              <a:rPr lang="en-US" dirty="0" err="1"/>
              <a:t>laevo</a:t>
            </a:r>
            <a:r>
              <a:rPr lang="en-US" dirty="0"/>
              <a:t> rotatory compounds respectively</a:t>
            </a:r>
            <a:r>
              <a:rPr lang="en-US" dirty="0" smtClean="0"/>
              <a:t>.</a:t>
            </a:r>
          </a:p>
          <a:p>
            <a:endParaRPr lang="en-US" dirty="0"/>
          </a:p>
          <a:p>
            <a:endParaRPr lang="en-US" dirty="0"/>
          </a:p>
        </p:txBody>
      </p:sp>
    </p:spTree>
    <p:extLst>
      <p:ext uri="{BB962C8B-B14F-4D97-AF65-F5344CB8AC3E}">
        <p14:creationId xmlns:p14="http://schemas.microsoft.com/office/powerpoint/2010/main" val="837505505"/>
      </p:ext>
    </p:extLst>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25000" lnSpcReduction="20000"/>
          </a:bodyPr>
          <a:lstStyle/>
          <a:p>
            <a:endParaRPr lang="en-IN" dirty="0"/>
          </a:p>
          <a:p>
            <a:r>
              <a:rPr lang="en-US" sz="7200" dirty="0"/>
              <a:t>Geometrical isomers</a:t>
            </a:r>
          </a:p>
          <a:p>
            <a:pPr lvl="0"/>
            <a:r>
              <a:rPr lang="en-US" sz="7200" dirty="0" err="1"/>
              <a:t>Cis-diamminedichloroplatinum</a:t>
            </a:r>
            <a:r>
              <a:rPr lang="en-US" sz="7200" dirty="0"/>
              <a:t> (II).</a:t>
            </a:r>
          </a:p>
          <a:p>
            <a:pPr lvl="0"/>
            <a:r>
              <a:rPr lang="en-US" sz="7200" dirty="0"/>
              <a:t>trans-</a:t>
            </a:r>
            <a:r>
              <a:rPr lang="en-US" sz="7200" dirty="0" err="1"/>
              <a:t>diamminedichloroplatinum</a:t>
            </a:r>
            <a:r>
              <a:rPr lang="en-US" sz="7200" dirty="0"/>
              <a:t> (II)</a:t>
            </a:r>
          </a:p>
          <a:p>
            <a:pPr lvl="0"/>
            <a:r>
              <a:rPr lang="en-US" sz="7200" dirty="0" err="1"/>
              <a:t>Cis-tetraamminedibromorhodium</a:t>
            </a:r>
            <a:r>
              <a:rPr lang="en-US" sz="7200" dirty="0"/>
              <a:t> (III) ion.</a:t>
            </a:r>
          </a:p>
          <a:p>
            <a:pPr lvl="0"/>
            <a:r>
              <a:rPr lang="en-US" sz="7200" dirty="0"/>
              <a:t>d-K</a:t>
            </a:r>
            <a:r>
              <a:rPr lang="en-US" sz="7200" baseline="-25000" dirty="0"/>
              <a:t>3</a:t>
            </a:r>
            <a:r>
              <a:rPr lang="en-US" sz="7200" dirty="0"/>
              <a:t>[</a:t>
            </a:r>
            <a:r>
              <a:rPr lang="en-US" sz="7200" dirty="0" err="1"/>
              <a:t>Ir</a:t>
            </a:r>
            <a:r>
              <a:rPr lang="en-US" sz="7200" dirty="0"/>
              <a:t>(C</a:t>
            </a:r>
            <a:r>
              <a:rPr lang="en-US" sz="7200" baseline="-25000" dirty="0"/>
              <a:t>2</a:t>
            </a:r>
            <a:r>
              <a:rPr lang="en-US" sz="7200" dirty="0"/>
              <a:t>O</a:t>
            </a:r>
            <a:r>
              <a:rPr lang="en-US" sz="7200" baseline="-25000" dirty="0"/>
              <a:t>4</a:t>
            </a:r>
            <a:r>
              <a:rPr lang="en-US" sz="7200" dirty="0"/>
              <a:t>)</a:t>
            </a:r>
            <a:r>
              <a:rPr lang="en-US" sz="7200" baseline="-25000" dirty="0"/>
              <a:t>3</a:t>
            </a:r>
            <a:r>
              <a:rPr lang="en-US" sz="7200" dirty="0"/>
              <a:t>] potassium d-</a:t>
            </a:r>
            <a:r>
              <a:rPr lang="en-US" sz="7200" dirty="0" err="1"/>
              <a:t>trioxalatoiridate</a:t>
            </a:r>
            <a:r>
              <a:rPr lang="en-US" sz="7200" dirty="0"/>
              <a:t> (III)</a:t>
            </a:r>
          </a:p>
          <a:p>
            <a:r>
              <a:rPr lang="en-US" sz="7200" b="1" dirty="0">
                <a:solidFill>
                  <a:srgbClr val="FF0000"/>
                </a:solidFill>
              </a:rPr>
              <a:t>8.	Solvent of Crystallization:</a:t>
            </a:r>
            <a:endParaRPr lang="en-US" sz="7200" dirty="0">
              <a:solidFill>
                <a:srgbClr val="FF0000"/>
              </a:solidFill>
            </a:endParaRPr>
          </a:p>
          <a:p>
            <a:r>
              <a:rPr lang="en-US" sz="7200" dirty="0"/>
              <a:t>	If in a complex, any lattice components such as water or solvent of crystallization is present, they follow the name, and are preceded by the number of such groups in Arabic number.</a:t>
            </a:r>
          </a:p>
          <a:p>
            <a:r>
              <a:rPr lang="en-US" sz="7200" dirty="0"/>
              <a:t>For </a:t>
            </a:r>
            <a:r>
              <a:rPr lang="en-US" sz="7200" dirty="0" smtClean="0"/>
              <a:t>example:              CuSO</a:t>
            </a:r>
            <a:r>
              <a:rPr lang="en-US" sz="7200" baseline="-25000" dirty="0" smtClean="0"/>
              <a:t>4</a:t>
            </a:r>
            <a:r>
              <a:rPr lang="en-US" sz="7200" dirty="0" smtClean="0"/>
              <a:t>.5H</a:t>
            </a:r>
            <a:r>
              <a:rPr lang="en-US" sz="7200" baseline="-25000" dirty="0" smtClean="0"/>
              <a:t>2</a:t>
            </a:r>
            <a:r>
              <a:rPr lang="en-US" sz="7200" dirty="0" smtClean="0"/>
              <a:t>O</a:t>
            </a:r>
            <a:r>
              <a:rPr lang="en-US" sz="7200" dirty="0"/>
              <a:t>	: Copper (II) sulphate-5-water</a:t>
            </a:r>
          </a:p>
          <a:p>
            <a:r>
              <a:rPr lang="en-US" sz="7200" dirty="0"/>
              <a:t>     </a:t>
            </a:r>
            <a:r>
              <a:rPr lang="en-US" sz="7200" dirty="0" smtClean="0"/>
              <a:t>            </a:t>
            </a:r>
            <a:r>
              <a:rPr lang="en-US" sz="7200" dirty="0"/>
              <a:t>AlCl</a:t>
            </a:r>
            <a:r>
              <a:rPr lang="en-US" sz="7200" baseline="-25000" dirty="0"/>
              <a:t>3</a:t>
            </a:r>
            <a:r>
              <a:rPr lang="en-US" sz="7200" dirty="0"/>
              <a:t>.(</a:t>
            </a:r>
            <a:r>
              <a:rPr lang="en-US" sz="7200" dirty="0" err="1"/>
              <a:t>EtOH</a:t>
            </a:r>
            <a:r>
              <a:rPr lang="en-US" sz="7200" dirty="0"/>
              <a:t>)</a:t>
            </a:r>
            <a:r>
              <a:rPr lang="en-US" sz="7200" baseline="-25000" dirty="0"/>
              <a:t>4</a:t>
            </a:r>
            <a:r>
              <a:rPr lang="en-US" sz="7200" dirty="0"/>
              <a:t>	: </a:t>
            </a:r>
            <a:r>
              <a:rPr lang="en-US" sz="7200" dirty="0" err="1"/>
              <a:t>Aluminium</a:t>
            </a:r>
            <a:r>
              <a:rPr lang="en-US" sz="7200" dirty="0"/>
              <a:t> (III) chloride-4-ethanol</a:t>
            </a:r>
          </a:p>
          <a:p>
            <a:r>
              <a:rPr lang="en-US" sz="7200" dirty="0"/>
              <a:t>      [Cu(NH</a:t>
            </a:r>
            <a:r>
              <a:rPr lang="en-US" sz="7200" baseline="-25000" dirty="0"/>
              <a:t>3</a:t>
            </a:r>
            <a:r>
              <a:rPr lang="en-US" sz="7200" dirty="0"/>
              <a:t>)</a:t>
            </a:r>
            <a:r>
              <a:rPr lang="en-US" sz="7200" baseline="-25000" dirty="0"/>
              <a:t>4</a:t>
            </a:r>
            <a:r>
              <a:rPr lang="en-US" sz="7200" dirty="0"/>
              <a:t>]SO</a:t>
            </a:r>
            <a:r>
              <a:rPr lang="en-US" sz="7200" baseline="-25000" dirty="0"/>
              <a:t>4</a:t>
            </a:r>
            <a:r>
              <a:rPr lang="en-US" sz="7200" dirty="0"/>
              <a:t>.H</a:t>
            </a:r>
            <a:r>
              <a:rPr lang="en-US" sz="7200" baseline="-25000" dirty="0"/>
              <a:t>2</a:t>
            </a:r>
            <a:r>
              <a:rPr lang="en-US" sz="7200" dirty="0"/>
              <a:t>O 	: Tetra (ammine) copper (II) sulphate-1 water</a:t>
            </a:r>
          </a:p>
          <a:p>
            <a:r>
              <a:rPr lang="en-US" sz="7200" b="1" dirty="0">
                <a:solidFill>
                  <a:srgbClr val="C00000"/>
                </a:solidFill>
              </a:rPr>
              <a:t>IUPAC Nomenclature at a Glance</a:t>
            </a:r>
            <a:endParaRPr lang="en-US" sz="7200" dirty="0">
              <a:solidFill>
                <a:srgbClr val="C00000"/>
              </a:solidFill>
            </a:endParaRPr>
          </a:p>
          <a:p>
            <a:r>
              <a:rPr lang="en-US" sz="7200" dirty="0"/>
              <a:t>	A brief and precise summary of the rules, useful for systematic naming of co-ordination compounds has been given in the Chemical Society’s Hand-book for Authors (special publication No. 11). An abstract of it may be given for ready reference as follows:</a:t>
            </a:r>
          </a:p>
          <a:p>
            <a:pPr lvl="0"/>
            <a:r>
              <a:rPr lang="en-US" sz="7200" dirty="0"/>
              <a:t>The cationic part is named first followed by the anionic one.</a:t>
            </a:r>
          </a:p>
          <a:p>
            <a:pPr lvl="0"/>
            <a:r>
              <a:rPr lang="en-US" sz="7200" dirty="0"/>
              <a:t>The ligands are named prior to the metal ion.</a:t>
            </a:r>
          </a:p>
          <a:p>
            <a:pPr lvl="0"/>
            <a:r>
              <a:rPr lang="en-US" sz="7200" dirty="0"/>
              <a:t>Negative ligands end in-‘o’-, neutral ligands have no special endings, while positive ligands end in –</a:t>
            </a:r>
            <a:r>
              <a:rPr lang="en-US" sz="7200" i="1" dirty="0" err="1"/>
              <a:t>ium</a:t>
            </a:r>
            <a:r>
              <a:rPr lang="en-US" sz="7200" i="1" dirty="0"/>
              <a:t>.</a:t>
            </a:r>
            <a:endParaRPr lang="en-US" sz="7200" dirty="0"/>
          </a:p>
          <a:p>
            <a:pPr lvl="0"/>
            <a:r>
              <a:rPr lang="en-US" sz="7200" dirty="0"/>
              <a:t>The ligands of several types are listed alphabetically, irrespective of their type.</a:t>
            </a:r>
          </a:p>
          <a:p>
            <a:pPr lvl="0"/>
            <a:r>
              <a:rPr lang="en-US" sz="7200" dirty="0"/>
              <a:t>The prefixes </a:t>
            </a:r>
            <a:r>
              <a:rPr lang="en-US" sz="7200" i="1" dirty="0"/>
              <a:t>di-, tri-, tetra-, </a:t>
            </a:r>
            <a:r>
              <a:rPr lang="en-US" sz="7200" i="1" dirty="0" err="1"/>
              <a:t>penta</a:t>
            </a:r>
            <a:r>
              <a:rPr lang="en-US" sz="7200" i="1" dirty="0"/>
              <a:t>-, and </a:t>
            </a:r>
            <a:r>
              <a:rPr lang="en-US" sz="7200" i="1" dirty="0" err="1"/>
              <a:t>hexa</a:t>
            </a:r>
            <a:r>
              <a:rPr lang="en-US" sz="7200" i="1" dirty="0"/>
              <a:t>-</a:t>
            </a:r>
            <a:r>
              <a:rPr lang="en-US" sz="7200" dirty="0"/>
              <a:t> are used to indicate the number of simple </a:t>
            </a:r>
            <a:r>
              <a:rPr lang="en-US" sz="7200" dirty="0" err="1"/>
              <a:t>monodentate</a:t>
            </a:r>
            <a:r>
              <a:rPr lang="en-US" sz="7200" dirty="0"/>
              <a:t> ligands.  If the ligand is having complicated structure, the prefixes, </a:t>
            </a:r>
            <a:r>
              <a:rPr lang="en-US" sz="7200" i="1" dirty="0" err="1"/>
              <a:t>bis</a:t>
            </a:r>
            <a:r>
              <a:rPr lang="en-US" sz="7200" i="1" dirty="0"/>
              <a:t>, </a:t>
            </a:r>
            <a:r>
              <a:rPr lang="en-US" sz="7200" i="1" dirty="0" err="1"/>
              <a:t>tris</a:t>
            </a:r>
            <a:r>
              <a:rPr lang="en-US" sz="7200" i="1" dirty="0"/>
              <a:t>, </a:t>
            </a:r>
            <a:r>
              <a:rPr lang="en-US" sz="7200" i="1" dirty="0" err="1"/>
              <a:t>tetrakis</a:t>
            </a:r>
            <a:r>
              <a:rPr lang="en-US" sz="7200" dirty="0"/>
              <a:t>, etc. are used.</a:t>
            </a:r>
          </a:p>
          <a:p>
            <a:pPr lvl="0"/>
            <a:r>
              <a:rPr lang="en-US" sz="7200" dirty="0"/>
              <a:t>The oxidation state of metal is specified by a Roman numeral enclosed in brackets immediately following its name.</a:t>
            </a:r>
          </a:p>
          <a:p>
            <a:endParaRPr lang="en-US" dirty="0"/>
          </a:p>
        </p:txBody>
      </p:sp>
    </p:spTree>
    <p:extLst>
      <p:ext uri="{BB962C8B-B14F-4D97-AF65-F5344CB8AC3E}">
        <p14:creationId xmlns:p14="http://schemas.microsoft.com/office/powerpoint/2010/main" val="835030996"/>
      </p:ext>
    </p:extLst>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76200"/>
            <a:ext cx="8229600" cy="6248400"/>
          </a:xfrm>
        </p:spPr>
        <p:txBody>
          <a:bodyPr>
            <a:normAutofit fontScale="92500" lnSpcReduction="20000"/>
          </a:bodyPr>
          <a:lstStyle/>
          <a:p>
            <a:r>
              <a:rPr lang="en-US" dirty="0"/>
              <a:t>Some appropriate illustrations of chemical nomenclature have been given below to digest the rules laid by IUPAC Nomenclature committee. This may be regarded as name to formula or formula to name exercise.</a:t>
            </a:r>
          </a:p>
          <a:p>
            <a:r>
              <a:rPr lang="en-US" dirty="0"/>
              <a:t>[Co(NH</a:t>
            </a:r>
            <a:r>
              <a:rPr lang="en-US" baseline="-25000" dirty="0"/>
              <a:t>3</a:t>
            </a:r>
            <a:r>
              <a:rPr lang="en-US" dirty="0"/>
              <a:t>)</a:t>
            </a:r>
            <a:r>
              <a:rPr lang="en-US" baseline="-25000" dirty="0"/>
              <a:t>6</a:t>
            </a:r>
            <a:r>
              <a:rPr lang="en-US" dirty="0"/>
              <a:t>]Cl</a:t>
            </a:r>
            <a:r>
              <a:rPr lang="en-US" baseline="-25000" dirty="0"/>
              <a:t>2</a:t>
            </a:r>
            <a:r>
              <a:rPr lang="en-US" dirty="0"/>
              <a:t>	</a:t>
            </a:r>
            <a:r>
              <a:rPr lang="en-US" dirty="0" err="1"/>
              <a:t>Hexamminecobalt</a:t>
            </a:r>
            <a:r>
              <a:rPr lang="en-US" dirty="0"/>
              <a:t> (II) chloride or </a:t>
            </a:r>
          </a:p>
          <a:p>
            <a:r>
              <a:rPr lang="en-US" dirty="0"/>
              <a:t>			</a:t>
            </a:r>
            <a:r>
              <a:rPr lang="en-US" dirty="0" err="1"/>
              <a:t>Hexammine</a:t>
            </a:r>
            <a:r>
              <a:rPr lang="en-US" dirty="0"/>
              <a:t> cobalt (II) chloride</a:t>
            </a:r>
          </a:p>
          <a:p>
            <a:r>
              <a:rPr lang="en-US" dirty="0"/>
              <a:t>[Co(CN)</a:t>
            </a:r>
            <a:r>
              <a:rPr lang="en-US" baseline="-25000" dirty="0"/>
              <a:t> 6</a:t>
            </a:r>
            <a:r>
              <a:rPr lang="en-US" dirty="0"/>
              <a:t>]</a:t>
            </a:r>
            <a:r>
              <a:rPr lang="en-US" baseline="30000" dirty="0"/>
              <a:t>3-</a:t>
            </a:r>
            <a:r>
              <a:rPr lang="en-US" dirty="0"/>
              <a:t>	</a:t>
            </a:r>
            <a:r>
              <a:rPr lang="en-US" dirty="0" smtClean="0"/>
              <a:t>            </a:t>
            </a:r>
            <a:r>
              <a:rPr lang="en-US" dirty="0" err="1" smtClean="0"/>
              <a:t>Hexacyanocobaltate</a:t>
            </a:r>
            <a:r>
              <a:rPr lang="en-US" dirty="0" smtClean="0"/>
              <a:t> </a:t>
            </a:r>
            <a:r>
              <a:rPr lang="en-US" dirty="0"/>
              <a:t>(III) ion</a:t>
            </a:r>
          </a:p>
          <a:p>
            <a:r>
              <a:rPr lang="en-US" dirty="0"/>
              <a:t>[CrCl</a:t>
            </a:r>
            <a:r>
              <a:rPr lang="en-US" baseline="-25000" dirty="0"/>
              <a:t>3</a:t>
            </a:r>
            <a:r>
              <a:rPr lang="en-US" dirty="0"/>
              <a:t>(NH</a:t>
            </a:r>
            <a:r>
              <a:rPr lang="en-US" baseline="-25000" dirty="0"/>
              <a:t>3</a:t>
            </a:r>
            <a:r>
              <a:rPr lang="en-US" dirty="0"/>
              <a:t>)</a:t>
            </a:r>
            <a:r>
              <a:rPr lang="en-US" baseline="-25000" dirty="0"/>
              <a:t>3</a:t>
            </a:r>
            <a:r>
              <a:rPr lang="en-US" dirty="0"/>
              <a:t>]	</a:t>
            </a:r>
            <a:r>
              <a:rPr lang="en-US" dirty="0" err="1"/>
              <a:t>Triamminetrichlorochromium</a:t>
            </a:r>
            <a:r>
              <a:rPr lang="en-US" dirty="0"/>
              <a:t> (III)</a:t>
            </a:r>
          </a:p>
          <a:p>
            <a:r>
              <a:rPr lang="en-US" dirty="0"/>
              <a:t>K</a:t>
            </a:r>
            <a:r>
              <a:rPr lang="en-US" baseline="-25000" dirty="0"/>
              <a:t>4</a:t>
            </a:r>
            <a:r>
              <a:rPr lang="en-US" dirty="0"/>
              <a:t>[Ni(CN)</a:t>
            </a:r>
            <a:r>
              <a:rPr lang="en-US" baseline="-25000" dirty="0"/>
              <a:t>4</a:t>
            </a:r>
            <a:r>
              <a:rPr lang="en-US" dirty="0"/>
              <a:t>]	Potassium </a:t>
            </a:r>
            <a:r>
              <a:rPr lang="en-US" dirty="0" err="1"/>
              <a:t>tetracyanonickelate</a:t>
            </a:r>
            <a:r>
              <a:rPr lang="en-US" dirty="0"/>
              <a:t> (0)</a:t>
            </a:r>
          </a:p>
          <a:p>
            <a:r>
              <a:rPr lang="en-US" dirty="0"/>
              <a:t>[Ag(NH</a:t>
            </a:r>
            <a:r>
              <a:rPr lang="en-US" baseline="-25000" dirty="0"/>
              <a:t>3</a:t>
            </a:r>
            <a:r>
              <a:rPr lang="en-US" dirty="0"/>
              <a:t>)</a:t>
            </a:r>
            <a:r>
              <a:rPr lang="en-US" baseline="-25000" dirty="0"/>
              <a:t>2</a:t>
            </a:r>
            <a:r>
              <a:rPr lang="en-US" dirty="0"/>
              <a:t>]</a:t>
            </a:r>
            <a:r>
              <a:rPr lang="en-US" baseline="-25000" dirty="0"/>
              <a:t>2</a:t>
            </a:r>
            <a:r>
              <a:rPr lang="en-US" dirty="0"/>
              <a:t> [</a:t>
            </a:r>
            <a:r>
              <a:rPr lang="en-US" dirty="0" smtClean="0"/>
              <a:t>PtI</a:t>
            </a:r>
            <a:r>
              <a:rPr lang="en-US" baseline="-25000" dirty="0" smtClean="0"/>
              <a:t>4</a:t>
            </a:r>
            <a:r>
              <a:rPr lang="en-US" dirty="0" smtClean="0"/>
              <a:t>]</a:t>
            </a:r>
            <a:r>
              <a:rPr lang="en-US" dirty="0" err="1" smtClean="0"/>
              <a:t>Diamminesilver</a:t>
            </a:r>
            <a:r>
              <a:rPr lang="en-US" dirty="0" smtClean="0"/>
              <a:t> </a:t>
            </a:r>
            <a:r>
              <a:rPr lang="en-US" dirty="0"/>
              <a:t>(I) </a:t>
            </a:r>
            <a:r>
              <a:rPr lang="en-US" dirty="0" err="1" smtClean="0"/>
              <a:t>tetraiodoplatinate</a:t>
            </a:r>
            <a:r>
              <a:rPr lang="en-US" dirty="0" smtClean="0"/>
              <a:t>(II</a:t>
            </a:r>
            <a:r>
              <a:rPr lang="en-US" dirty="0"/>
              <a:t>)</a:t>
            </a:r>
          </a:p>
          <a:p>
            <a:r>
              <a:rPr lang="en-US" dirty="0"/>
              <a:t>[Cr(NH</a:t>
            </a:r>
            <a:r>
              <a:rPr lang="en-US" baseline="-25000" dirty="0"/>
              <a:t>3</a:t>
            </a:r>
            <a:r>
              <a:rPr lang="en-US" dirty="0"/>
              <a:t>)</a:t>
            </a:r>
            <a:r>
              <a:rPr lang="en-US" baseline="-25000" dirty="0"/>
              <a:t>5</a:t>
            </a:r>
            <a:r>
              <a:rPr lang="en-US" dirty="0"/>
              <a:t>H</a:t>
            </a:r>
            <a:r>
              <a:rPr lang="en-US" baseline="-25000" dirty="0"/>
              <a:t>2</a:t>
            </a:r>
            <a:r>
              <a:rPr lang="en-US" dirty="0"/>
              <a:t>O][Co(CN)</a:t>
            </a:r>
            <a:r>
              <a:rPr lang="en-US" baseline="-25000" dirty="0"/>
              <a:t>6</a:t>
            </a:r>
            <a:r>
              <a:rPr lang="en-US" dirty="0"/>
              <a:t>]	</a:t>
            </a:r>
            <a:r>
              <a:rPr lang="en-US" dirty="0" err="1"/>
              <a:t>Petaammineaquachromium</a:t>
            </a:r>
            <a:r>
              <a:rPr lang="en-US" dirty="0"/>
              <a:t> (III)</a:t>
            </a:r>
          </a:p>
          <a:p>
            <a:r>
              <a:rPr lang="en-US" dirty="0"/>
              <a:t>			</a:t>
            </a:r>
            <a:r>
              <a:rPr lang="en-US" dirty="0" smtClean="0"/>
              <a:t>   </a:t>
            </a:r>
            <a:r>
              <a:rPr lang="en-US" dirty="0" err="1" smtClean="0"/>
              <a:t>hexacyanocobaltate</a:t>
            </a:r>
            <a:r>
              <a:rPr lang="en-US" dirty="0" smtClean="0"/>
              <a:t> </a:t>
            </a:r>
            <a:r>
              <a:rPr lang="en-US" dirty="0"/>
              <a:t>(III)</a:t>
            </a:r>
          </a:p>
          <a:p>
            <a:r>
              <a:rPr lang="en-US" dirty="0"/>
              <a:t>[</a:t>
            </a:r>
            <a:r>
              <a:rPr lang="en-US" dirty="0" err="1"/>
              <a:t>Pt</a:t>
            </a:r>
            <a:r>
              <a:rPr lang="en-US" dirty="0"/>
              <a:t>(NH</a:t>
            </a:r>
            <a:r>
              <a:rPr lang="en-US" baseline="-25000" dirty="0"/>
              <a:t>3</a:t>
            </a:r>
            <a:r>
              <a:rPr lang="en-US" dirty="0"/>
              <a:t>)</a:t>
            </a:r>
            <a:r>
              <a:rPr lang="en-US" baseline="-25000" dirty="0"/>
              <a:t>4</a:t>
            </a:r>
            <a:r>
              <a:rPr lang="en-US" dirty="0"/>
              <a:t>(en)]Cl</a:t>
            </a:r>
            <a:r>
              <a:rPr lang="en-US" baseline="-25000" dirty="0"/>
              <a:t>4</a:t>
            </a:r>
            <a:r>
              <a:rPr lang="en-US" dirty="0"/>
              <a:t>	Tetra (ammine) (</a:t>
            </a:r>
            <a:r>
              <a:rPr lang="en-US" dirty="0" err="1"/>
              <a:t>ethylenediamine</a:t>
            </a:r>
            <a:r>
              <a:rPr lang="en-US" dirty="0"/>
              <a:t>) </a:t>
            </a:r>
            <a:endParaRPr lang="en-US" dirty="0" smtClean="0"/>
          </a:p>
          <a:p>
            <a:r>
              <a:rPr lang="en-US" dirty="0"/>
              <a:t> </a:t>
            </a:r>
            <a:r>
              <a:rPr lang="en-US" dirty="0" smtClean="0"/>
              <a:t>                                platinum </a:t>
            </a:r>
            <a:r>
              <a:rPr lang="en-US" dirty="0"/>
              <a:t>(IV) chloride.</a:t>
            </a:r>
          </a:p>
          <a:p>
            <a:r>
              <a:rPr lang="en-US" dirty="0"/>
              <a:t>K</a:t>
            </a:r>
            <a:r>
              <a:rPr lang="en-US" baseline="-25000" dirty="0"/>
              <a:t>3</a:t>
            </a:r>
            <a:r>
              <a:rPr lang="en-US" dirty="0"/>
              <a:t>[Al(C</a:t>
            </a:r>
            <a:r>
              <a:rPr lang="en-US" baseline="-25000" dirty="0"/>
              <a:t>2</a:t>
            </a:r>
            <a:r>
              <a:rPr lang="en-US" dirty="0"/>
              <a:t>O</a:t>
            </a:r>
            <a:r>
              <a:rPr lang="en-US" baseline="-25000" dirty="0"/>
              <a:t>4</a:t>
            </a:r>
            <a:r>
              <a:rPr lang="en-US" dirty="0"/>
              <a:t>)</a:t>
            </a:r>
            <a:r>
              <a:rPr lang="en-US" baseline="-25000" dirty="0"/>
              <a:t>3</a:t>
            </a:r>
            <a:r>
              <a:rPr lang="en-US" dirty="0"/>
              <a:t>]	Potassium </a:t>
            </a:r>
            <a:r>
              <a:rPr lang="en-US" dirty="0" err="1"/>
              <a:t>trioxalatoaluminate</a:t>
            </a:r>
            <a:r>
              <a:rPr lang="en-US" dirty="0"/>
              <a:t> (III)</a:t>
            </a:r>
          </a:p>
          <a:p>
            <a:r>
              <a:rPr lang="en-US" dirty="0"/>
              <a:t>[Zn(OH)</a:t>
            </a:r>
            <a:r>
              <a:rPr lang="en-US" baseline="-25000" dirty="0"/>
              <a:t>4</a:t>
            </a:r>
            <a:r>
              <a:rPr lang="en-US" dirty="0"/>
              <a:t>]</a:t>
            </a:r>
            <a:r>
              <a:rPr lang="en-US" baseline="30000" dirty="0"/>
              <a:t>2−</a:t>
            </a:r>
            <a:r>
              <a:rPr lang="en-US" dirty="0"/>
              <a:t>	</a:t>
            </a:r>
            <a:r>
              <a:rPr lang="en-US" dirty="0" err="1"/>
              <a:t>Tetrahydroxozincate</a:t>
            </a:r>
            <a:r>
              <a:rPr lang="en-US" dirty="0"/>
              <a:t> (II) ion</a:t>
            </a:r>
          </a:p>
          <a:p>
            <a:r>
              <a:rPr lang="en-US" dirty="0"/>
              <a:t>[Al(OH) (H</a:t>
            </a:r>
            <a:r>
              <a:rPr lang="en-US" baseline="-25000" dirty="0"/>
              <a:t>2</a:t>
            </a:r>
            <a:r>
              <a:rPr lang="en-US" dirty="0"/>
              <a:t>O)</a:t>
            </a:r>
            <a:r>
              <a:rPr lang="en-US" baseline="-25000" dirty="0"/>
              <a:t>5</a:t>
            </a:r>
            <a:r>
              <a:rPr lang="en-US" dirty="0"/>
              <a:t>]</a:t>
            </a:r>
            <a:r>
              <a:rPr lang="en-US" baseline="30000" dirty="0"/>
              <a:t>2+</a:t>
            </a:r>
            <a:r>
              <a:rPr lang="en-US" dirty="0"/>
              <a:t>	</a:t>
            </a:r>
            <a:r>
              <a:rPr lang="en-US" dirty="0" err="1"/>
              <a:t>Pentaaquahydroxoaluminium</a:t>
            </a:r>
            <a:r>
              <a:rPr lang="en-US" dirty="0"/>
              <a:t> (III) ion</a:t>
            </a:r>
          </a:p>
          <a:p>
            <a:endParaRPr lang="en-US" dirty="0"/>
          </a:p>
        </p:txBody>
      </p:sp>
    </p:spTree>
    <p:extLst>
      <p:ext uri="{BB962C8B-B14F-4D97-AF65-F5344CB8AC3E}">
        <p14:creationId xmlns:p14="http://schemas.microsoft.com/office/powerpoint/2010/main" val="3443870667"/>
      </p:ext>
    </p:extLst>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248400"/>
          </a:xfrm>
        </p:spPr>
        <p:txBody>
          <a:bodyPr>
            <a:normAutofit lnSpcReduction="10000"/>
          </a:bodyPr>
          <a:lstStyle/>
          <a:p>
            <a:r>
              <a:rPr lang="en-US" dirty="0"/>
              <a:t>µ-</a:t>
            </a:r>
            <a:r>
              <a:rPr lang="en-US" dirty="0" err="1"/>
              <a:t>amido</a:t>
            </a:r>
            <a:r>
              <a:rPr lang="en-US" dirty="0"/>
              <a:t>-µ-</a:t>
            </a:r>
            <a:r>
              <a:rPr lang="en-US" dirty="0" err="1"/>
              <a:t>peroxo-bisTriamminechlorocobalt</a:t>
            </a:r>
            <a:r>
              <a:rPr lang="en-US" dirty="0"/>
              <a:t> (III) chloride.</a:t>
            </a:r>
          </a:p>
          <a:p>
            <a:r>
              <a:rPr lang="en-US" dirty="0"/>
              <a:t>[CoCl.CN.NO</a:t>
            </a:r>
            <a:r>
              <a:rPr lang="en-US" baseline="-25000" dirty="0"/>
              <a:t>2</a:t>
            </a:r>
            <a:r>
              <a:rPr lang="en-US" dirty="0"/>
              <a:t> (NH</a:t>
            </a:r>
            <a:r>
              <a:rPr lang="en-US" baseline="-25000" dirty="0"/>
              <a:t>3</a:t>
            </a:r>
            <a:r>
              <a:rPr lang="en-US" dirty="0"/>
              <a:t>)</a:t>
            </a:r>
            <a:r>
              <a:rPr lang="en-US" baseline="-25000" dirty="0"/>
              <a:t>3</a:t>
            </a:r>
            <a:r>
              <a:rPr lang="en-US" dirty="0"/>
              <a:t>]    	</a:t>
            </a:r>
            <a:r>
              <a:rPr lang="en-US" dirty="0" smtClean="0"/>
              <a:t>   </a:t>
            </a:r>
            <a:r>
              <a:rPr lang="en-US" dirty="0" err="1" smtClean="0"/>
              <a:t>Triamminechlorocyanonitrocobalt</a:t>
            </a:r>
            <a:r>
              <a:rPr lang="en-US" dirty="0" smtClean="0"/>
              <a:t> </a:t>
            </a:r>
            <a:r>
              <a:rPr lang="en-US" dirty="0"/>
              <a:t>(III)</a:t>
            </a:r>
          </a:p>
          <a:p>
            <a:r>
              <a:rPr lang="en-US" dirty="0"/>
              <a:t>Li[AlH</a:t>
            </a:r>
            <a:r>
              <a:rPr lang="en-US" baseline="-25000" dirty="0"/>
              <a:t>4</a:t>
            </a:r>
            <a:r>
              <a:rPr lang="en-US" dirty="0"/>
              <a:t>]		Lithium </a:t>
            </a:r>
            <a:r>
              <a:rPr lang="en-US" dirty="0" err="1"/>
              <a:t>tetrahydridoaluminate</a:t>
            </a:r>
            <a:r>
              <a:rPr lang="en-US" dirty="0"/>
              <a:t> (III) </a:t>
            </a:r>
          </a:p>
          <a:p>
            <a:r>
              <a:rPr lang="en-US" dirty="0"/>
              <a:t>			(Lithium </a:t>
            </a:r>
            <a:r>
              <a:rPr lang="en-US" dirty="0" err="1"/>
              <a:t>aluminium</a:t>
            </a:r>
            <a:r>
              <a:rPr lang="en-US" dirty="0"/>
              <a:t> hydride)</a:t>
            </a:r>
          </a:p>
          <a:p>
            <a:r>
              <a:rPr lang="en-US" dirty="0" smtClean="0"/>
              <a:t>K</a:t>
            </a:r>
            <a:r>
              <a:rPr lang="en-US" baseline="-25000" dirty="0" smtClean="0"/>
              <a:t>2</a:t>
            </a:r>
            <a:r>
              <a:rPr lang="en-US" dirty="0" smtClean="0"/>
              <a:t>[O</a:t>
            </a:r>
            <a:r>
              <a:rPr lang="en-US" baseline="-25000" dirty="0" smtClean="0"/>
              <a:t>5</a:t>
            </a:r>
            <a:r>
              <a:rPr lang="en-US" dirty="0" smtClean="0"/>
              <a:t>Cl</a:t>
            </a:r>
            <a:r>
              <a:rPr lang="en-US" baseline="-25000" dirty="0" smtClean="0"/>
              <a:t>5</a:t>
            </a:r>
            <a:r>
              <a:rPr lang="en-US" dirty="0" smtClean="0"/>
              <a:t>N]Potassium </a:t>
            </a:r>
            <a:r>
              <a:rPr lang="en-US" dirty="0" err="1"/>
              <a:t>pentachloronitridoosmate</a:t>
            </a:r>
            <a:r>
              <a:rPr lang="en-US" dirty="0"/>
              <a:t> (VI)</a:t>
            </a:r>
          </a:p>
          <a:p>
            <a:r>
              <a:rPr lang="en-US" dirty="0"/>
              <a:t>K</a:t>
            </a:r>
            <a:r>
              <a:rPr lang="en-US" baseline="-25000" dirty="0"/>
              <a:t>2</a:t>
            </a:r>
            <a:r>
              <a:rPr lang="en-US" dirty="0"/>
              <a:t>[Cr(CN)</a:t>
            </a:r>
            <a:r>
              <a:rPr lang="en-US" baseline="-25000" dirty="0"/>
              <a:t>2</a:t>
            </a:r>
            <a:r>
              <a:rPr lang="en-US" dirty="0"/>
              <a:t>O</a:t>
            </a:r>
            <a:r>
              <a:rPr lang="en-US" baseline="-25000" dirty="0"/>
              <a:t>2</a:t>
            </a:r>
            <a:r>
              <a:rPr lang="en-US" dirty="0"/>
              <a:t>(O</a:t>
            </a:r>
            <a:r>
              <a:rPr lang="en-US" baseline="-25000" dirty="0"/>
              <a:t>2</a:t>
            </a:r>
            <a:r>
              <a:rPr lang="en-US" dirty="0"/>
              <a:t>)NH</a:t>
            </a:r>
            <a:r>
              <a:rPr lang="en-US" baseline="-25000" dirty="0"/>
              <a:t>3</a:t>
            </a:r>
            <a:r>
              <a:rPr lang="en-US" dirty="0"/>
              <a:t>]	Potassium </a:t>
            </a:r>
            <a:r>
              <a:rPr lang="en-US" dirty="0" err="1"/>
              <a:t>amminedicyanodioxoperoxo</a:t>
            </a:r>
            <a:r>
              <a:rPr lang="en-US" dirty="0"/>
              <a:t>-chromate (VI)</a:t>
            </a:r>
          </a:p>
          <a:p>
            <a:r>
              <a:rPr lang="en-US" dirty="0"/>
              <a:t>[Cr(C</a:t>
            </a:r>
            <a:r>
              <a:rPr lang="en-US" baseline="-25000" dirty="0"/>
              <a:t>6</a:t>
            </a:r>
            <a:r>
              <a:rPr lang="en-US" dirty="0"/>
              <a:t>H</a:t>
            </a:r>
            <a:r>
              <a:rPr lang="en-US" baseline="-25000" dirty="0"/>
              <a:t>6</a:t>
            </a:r>
            <a:r>
              <a:rPr lang="en-US" dirty="0"/>
              <a:t>)</a:t>
            </a:r>
            <a:r>
              <a:rPr lang="en-US" baseline="-25000" dirty="0"/>
              <a:t>2</a:t>
            </a:r>
            <a:r>
              <a:rPr lang="en-US" dirty="0"/>
              <a:t>]	</a:t>
            </a:r>
            <a:r>
              <a:rPr lang="en-US" dirty="0" err="1"/>
              <a:t>Bis</a:t>
            </a:r>
            <a:r>
              <a:rPr lang="en-US" dirty="0"/>
              <a:t>-(benzene) chromium (0)</a:t>
            </a:r>
          </a:p>
          <a:p>
            <a:r>
              <a:rPr lang="en-US" dirty="0"/>
              <a:t>[</a:t>
            </a:r>
            <a:r>
              <a:rPr lang="en-US" dirty="0" smtClean="0"/>
              <a:t>Be</a:t>
            </a:r>
            <a:r>
              <a:rPr lang="en-US" baseline="-25000" dirty="0" smtClean="0"/>
              <a:t>4</a:t>
            </a:r>
            <a:r>
              <a:rPr lang="en-US" dirty="0" smtClean="0"/>
              <a:t>O(CH</a:t>
            </a:r>
            <a:r>
              <a:rPr lang="en-US" baseline="-25000" dirty="0" smtClean="0"/>
              <a:t>3</a:t>
            </a:r>
            <a:r>
              <a:rPr lang="en-US" dirty="0" smtClean="0"/>
              <a:t>COO)</a:t>
            </a:r>
            <a:r>
              <a:rPr lang="en-US" baseline="-25000" dirty="0" smtClean="0"/>
              <a:t>6</a:t>
            </a:r>
            <a:r>
              <a:rPr lang="en-US" dirty="0" smtClean="0"/>
              <a:t>]</a:t>
            </a:r>
            <a:r>
              <a:rPr lang="en-US" dirty="0" err="1" smtClean="0"/>
              <a:t>Hexa</a:t>
            </a:r>
            <a:r>
              <a:rPr lang="en-US" dirty="0" smtClean="0"/>
              <a:t>-µ-</a:t>
            </a:r>
            <a:r>
              <a:rPr lang="en-US" dirty="0" err="1" smtClean="0"/>
              <a:t>acetato</a:t>
            </a:r>
            <a:r>
              <a:rPr lang="en-US" dirty="0" smtClean="0"/>
              <a:t>-</a:t>
            </a:r>
            <a:r>
              <a:rPr lang="en-US" dirty="0"/>
              <a:t>(O, O') - µ-</a:t>
            </a:r>
            <a:r>
              <a:rPr lang="en-US" dirty="0" err="1"/>
              <a:t>oxo</a:t>
            </a:r>
            <a:r>
              <a:rPr lang="en-US" dirty="0"/>
              <a:t>-tetra- beryllium (II)</a:t>
            </a:r>
          </a:p>
          <a:p>
            <a:r>
              <a:rPr lang="en-US" dirty="0" err="1"/>
              <a:t>AlK</a:t>
            </a:r>
            <a:r>
              <a:rPr lang="en-US" dirty="0"/>
              <a:t>(SO</a:t>
            </a:r>
            <a:r>
              <a:rPr lang="en-US" baseline="-25000" dirty="0"/>
              <a:t>4</a:t>
            </a:r>
            <a:r>
              <a:rPr lang="en-US" dirty="0"/>
              <a:t>)</a:t>
            </a:r>
            <a:r>
              <a:rPr lang="en-US" baseline="-25000" dirty="0"/>
              <a:t>2</a:t>
            </a:r>
            <a:r>
              <a:rPr lang="en-US" dirty="0"/>
              <a:t>.12H</a:t>
            </a:r>
            <a:r>
              <a:rPr lang="en-US" baseline="-25000" dirty="0"/>
              <a:t>2</a:t>
            </a:r>
            <a:r>
              <a:rPr lang="en-US" dirty="0"/>
              <a:t>O	</a:t>
            </a:r>
            <a:r>
              <a:rPr lang="en-US" dirty="0" err="1"/>
              <a:t>Aluminium</a:t>
            </a:r>
            <a:r>
              <a:rPr lang="en-US" dirty="0"/>
              <a:t> potassium sulphate-12-water</a:t>
            </a:r>
          </a:p>
        </p:txBody>
      </p:sp>
    </p:spTree>
    <p:extLst>
      <p:ext uri="{BB962C8B-B14F-4D97-AF65-F5344CB8AC3E}">
        <p14:creationId xmlns:p14="http://schemas.microsoft.com/office/powerpoint/2010/main" val="94126981"/>
      </p:ext>
    </p:extLst>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172200"/>
          </a:xfrm>
        </p:spPr>
        <p:txBody>
          <a:bodyPr>
            <a:normAutofit/>
          </a:bodyPr>
          <a:lstStyle/>
          <a:p>
            <a:r>
              <a:rPr lang="en-IN" sz="2000" b="1" cap="all" dirty="0">
                <a:solidFill>
                  <a:srgbClr val="FF00FF"/>
                </a:solidFill>
              </a:rPr>
              <a:t>1.6 Isomerism in complexes with C.N. = 4 and 6 </a:t>
            </a:r>
            <a:r>
              <a:rPr lang="en-IN" sz="2000" b="1" cap="all" dirty="0" smtClean="0">
                <a:solidFill>
                  <a:srgbClr val="FF00FF"/>
                </a:solidFill>
              </a:rPr>
              <a:t>:-</a:t>
            </a:r>
            <a:endParaRPr lang="en-US" sz="2000" dirty="0">
              <a:solidFill>
                <a:srgbClr val="FF00FF"/>
              </a:solidFill>
            </a:endParaRPr>
          </a:p>
          <a:p>
            <a:r>
              <a:rPr lang="en-IN" sz="2200" b="1" dirty="0">
                <a:solidFill>
                  <a:srgbClr val="FF0000"/>
                </a:solidFill>
                <a:latin typeface="+mj-lt"/>
              </a:rPr>
              <a:t>Isomerism :</a:t>
            </a:r>
            <a:endParaRPr lang="en-US" sz="2200" dirty="0">
              <a:solidFill>
                <a:srgbClr val="FF0000"/>
              </a:solidFill>
              <a:latin typeface="+mj-lt"/>
            </a:endParaRPr>
          </a:p>
          <a:p>
            <a:r>
              <a:rPr lang="en-IN" sz="2200" i="1" dirty="0">
                <a:latin typeface="+mj-lt"/>
              </a:rPr>
              <a:t>	</a:t>
            </a:r>
            <a:r>
              <a:rPr lang="en-IN" sz="2200" i="1" dirty="0">
                <a:solidFill>
                  <a:srgbClr val="FF00FF"/>
                </a:solidFill>
                <a:latin typeface="+mj-lt"/>
              </a:rPr>
              <a:t>The compound having the same molecular formula but different structural arrangements (of their atoms) are called isomers (Greek, </a:t>
            </a:r>
            <a:r>
              <a:rPr lang="en-IN" sz="2200" i="1" dirty="0" err="1" smtClean="0">
                <a:solidFill>
                  <a:srgbClr val="FF00FF"/>
                </a:solidFill>
                <a:latin typeface="+mj-lt"/>
              </a:rPr>
              <a:t>iso</a:t>
            </a:r>
            <a:r>
              <a:rPr lang="en-IN" sz="2200" i="1" dirty="0" smtClean="0">
                <a:solidFill>
                  <a:srgbClr val="FF00FF"/>
                </a:solidFill>
                <a:latin typeface="+mj-lt"/>
              </a:rPr>
              <a:t> </a:t>
            </a:r>
            <a:r>
              <a:rPr lang="en-IN" sz="2200" i="1" dirty="0">
                <a:solidFill>
                  <a:srgbClr val="FF00FF"/>
                </a:solidFill>
                <a:latin typeface="+mj-lt"/>
                <a:sym typeface="Symbol"/>
              </a:rPr>
              <a:t></a:t>
            </a:r>
            <a:r>
              <a:rPr lang="en-IN" sz="2200" i="1" dirty="0">
                <a:solidFill>
                  <a:srgbClr val="FF00FF"/>
                </a:solidFill>
                <a:latin typeface="+mj-lt"/>
              </a:rPr>
              <a:t> equal; </a:t>
            </a:r>
            <a:r>
              <a:rPr lang="en-IN" sz="2200" i="1" dirty="0" err="1">
                <a:solidFill>
                  <a:srgbClr val="FF00FF"/>
                </a:solidFill>
                <a:latin typeface="+mj-lt"/>
              </a:rPr>
              <a:t>mer</a:t>
            </a:r>
            <a:r>
              <a:rPr lang="en-IN" sz="2200" i="1" dirty="0">
                <a:solidFill>
                  <a:srgbClr val="FF00FF"/>
                </a:solidFill>
                <a:latin typeface="+mj-lt"/>
              </a:rPr>
              <a:t> </a:t>
            </a:r>
            <a:r>
              <a:rPr lang="en-IN" sz="2200" i="1" dirty="0">
                <a:solidFill>
                  <a:srgbClr val="FF00FF"/>
                </a:solidFill>
                <a:latin typeface="+mj-lt"/>
                <a:sym typeface="Symbol"/>
              </a:rPr>
              <a:t></a:t>
            </a:r>
            <a:r>
              <a:rPr lang="en-IN" sz="2200" i="1" dirty="0">
                <a:solidFill>
                  <a:srgbClr val="FF00FF"/>
                </a:solidFill>
                <a:latin typeface="+mj-lt"/>
              </a:rPr>
              <a:t> mass). The phenomenon that give rise to structural differences and hence differences in properties of the compound is called as isomerism. </a:t>
            </a:r>
            <a:endParaRPr lang="en-US" sz="2200" dirty="0">
              <a:solidFill>
                <a:srgbClr val="FF00FF"/>
              </a:solidFill>
              <a:latin typeface="+mj-lt"/>
            </a:endParaRPr>
          </a:p>
          <a:p>
            <a:r>
              <a:rPr lang="en-IN" sz="2200" b="1" dirty="0" smtClean="0">
                <a:solidFill>
                  <a:srgbClr val="FF0000"/>
                </a:solidFill>
                <a:latin typeface="+mj-lt"/>
              </a:rPr>
              <a:t>Stereoisomerism:</a:t>
            </a:r>
          </a:p>
          <a:p>
            <a:pPr lvl="1"/>
            <a:r>
              <a:rPr lang="en-IN" sz="2000" i="1" dirty="0" smtClean="0">
                <a:solidFill>
                  <a:schemeClr val="accent2">
                    <a:lumMod val="75000"/>
                  </a:schemeClr>
                </a:solidFill>
                <a:latin typeface="+mj-lt"/>
              </a:rPr>
              <a:t>When </a:t>
            </a:r>
            <a:r>
              <a:rPr lang="en-IN" sz="2000" i="1" dirty="0">
                <a:solidFill>
                  <a:schemeClr val="accent2">
                    <a:lumMod val="75000"/>
                  </a:schemeClr>
                </a:solidFill>
                <a:latin typeface="+mj-lt"/>
              </a:rPr>
              <a:t>two co-ordination compounds contain the same ligands attached to the same metal ion having different arrangement for their ligands in space, are said to be stereo-isomers and the phenomenon is called stereoisomerism</a:t>
            </a:r>
            <a:r>
              <a:rPr lang="en-IN" sz="2000" dirty="0">
                <a:solidFill>
                  <a:schemeClr val="accent2">
                    <a:lumMod val="75000"/>
                  </a:schemeClr>
                </a:solidFill>
                <a:latin typeface="+mj-lt"/>
              </a:rPr>
              <a:t> (or space isomerism). It is of two types geometrical (or </a:t>
            </a:r>
            <a:r>
              <a:rPr lang="en-IN" sz="2000" dirty="0" err="1">
                <a:solidFill>
                  <a:schemeClr val="accent2">
                    <a:lumMod val="75000"/>
                  </a:schemeClr>
                </a:solidFill>
                <a:latin typeface="+mj-lt"/>
              </a:rPr>
              <a:t>cis</a:t>
            </a:r>
            <a:r>
              <a:rPr lang="en-IN" sz="2000" dirty="0">
                <a:solidFill>
                  <a:schemeClr val="accent2">
                    <a:lumMod val="75000"/>
                  </a:schemeClr>
                </a:solidFill>
                <a:latin typeface="+mj-lt"/>
              </a:rPr>
              <a:t>-trans) isomerism and optical (or mirror image) isomerism</a:t>
            </a:r>
            <a:r>
              <a:rPr lang="en-IN" sz="2000" dirty="0" smtClean="0">
                <a:latin typeface="+mj-lt"/>
              </a:rPr>
              <a:t>.</a:t>
            </a:r>
          </a:p>
          <a:p>
            <a:pPr marL="0" marR="0" algn="just">
              <a:lnSpc>
                <a:spcPts val="1400"/>
              </a:lnSpc>
              <a:spcBef>
                <a:spcPts val="200"/>
              </a:spcBef>
              <a:spcAft>
                <a:spcPts val="200"/>
              </a:spcAft>
              <a:tabLst>
                <a:tab pos="228600" algn="l"/>
                <a:tab pos="457200" algn="l"/>
                <a:tab pos="1485900" algn="r"/>
                <a:tab pos="1600200" algn="ctr"/>
                <a:tab pos="1714500" algn="l"/>
                <a:tab pos="5486400" algn="r"/>
              </a:tabLst>
            </a:pPr>
            <a:r>
              <a:rPr lang="en-IN" sz="2200" b="1" dirty="0">
                <a:solidFill>
                  <a:srgbClr val="FF0000"/>
                </a:solidFill>
                <a:latin typeface="+mj-lt"/>
                <a:ea typeface="Times New Roman"/>
                <a:cs typeface="Times New Roman"/>
              </a:rPr>
              <a:t>1.6.1 Geometrical Isomerism</a:t>
            </a:r>
            <a:endParaRPr lang="en-US" sz="2200" b="1" dirty="0">
              <a:solidFill>
                <a:srgbClr val="FF0000"/>
              </a:solidFill>
              <a:latin typeface="+mj-lt"/>
              <a:ea typeface="Calibri"/>
              <a:cs typeface="Times New Roman"/>
            </a:endParaRPr>
          </a:p>
          <a:p>
            <a:pPr marL="0" marR="0" algn="just">
              <a:lnSpc>
                <a:spcPts val="1400"/>
              </a:lnSpc>
              <a:spcBef>
                <a:spcPts val="200"/>
              </a:spcBef>
              <a:spcAft>
                <a:spcPts val="200"/>
              </a:spcAft>
              <a:tabLst>
                <a:tab pos="228600" algn="l"/>
                <a:tab pos="457200" algn="l"/>
                <a:tab pos="1485900" algn="r"/>
                <a:tab pos="1600200" algn="ctr"/>
                <a:tab pos="1714500" algn="l"/>
                <a:tab pos="5486400" algn="r"/>
              </a:tabLst>
            </a:pPr>
            <a:r>
              <a:rPr lang="en-IN" sz="2200" dirty="0">
                <a:solidFill>
                  <a:srgbClr val="000000"/>
                </a:solidFill>
                <a:latin typeface="+mj-lt"/>
                <a:ea typeface="Times New Roman"/>
                <a:cs typeface="Times New Roman"/>
              </a:rPr>
              <a:t>	</a:t>
            </a:r>
            <a:r>
              <a:rPr lang="en-IN" sz="2000" dirty="0">
                <a:solidFill>
                  <a:srgbClr val="7030A0"/>
                </a:solidFill>
                <a:latin typeface="Calibri" pitchFamily="34" charset="0"/>
                <a:ea typeface="Times New Roman"/>
                <a:cs typeface="Calibri" pitchFamily="34" charset="0"/>
              </a:rPr>
              <a:t>Geometrical isomerism is due to ligands occupying different positions around the central ion. The ligands occupy positions either adjacent to one another or opposite to one another. These are referred to as </a:t>
            </a:r>
            <a:r>
              <a:rPr lang="en-IN" sz="2000" dirty="0" err="1">
                <a:solidFill>
                  <a:srgbClr val="7030A0"/>
                </a:solidFill>
                <a:latin typeface="Calibri" pitchFamily="34" charset="0"/>
                <a:ea typeface="Times New Roman"/>
                <a:cs typeface="Calibri" pitchFamily="34" charset="0"/>
              </a:rPr>
              <a:t>cis</a:t>
            </a:r>
            <a:r>
              <a:rPr lang="en-IN" sz="2000" dirty="0">
                <a:solidFill>
                  <a:srgbClr val="7030A0"/>
                </a:solidFill>
                <a:latin typeface="Calibri" pitchFamily="34" charset="0"/>
                <a:ea typeface="Times New Roman"/>
                <a:cs typeface="Calibri" pitchFamily="34" charset="0"/>
              </a:rPr>
              <a:t> form and trans form, respectively. This type of isomerism is, therefore, also referred to as </a:t>
            </a:r>
            <a:r>
              <a:rPr lang="en-IN" sz="2000" b="1" dirty="0" err="1">
                <a:solidFill>
                  <a:srgbClr val="7030A0"/>
                </a:solidFill>
                <a:latin typeface="Calibri" pitchFamily="34" charset="0"/>
                <a:ea typeface="Times New Roman"/>
                <a:cs typeface="Calibri" pitchFamily="34" charset="0"/>
              </a:rPr>
              <a:t>cis</a:t>
            </a:r>
            <a:r>
              <a:rPr lang="en-IN" sz="2000" b="1" dirty="0">
                <a:solidFill>
                  <a:srgbClr val="7030A0"/>
                </a:solidFill>
                <a:latin typeface="Calibri" pitchFamily="34" charset="0"/>
                <a:ea typeface="Times New Roman"/>
                <a:cs typeface="Calibri" pitchFamily="34" charset="0"/>
              </a:rPr>
              <a:t>-trans isomerism</a:t>
            </a:r>
            <a:r>
              <a:rPr lang="en-IN" sz="2000" dirty="0">
                <a:solidFill>
                  <a:srgbClr val="000000"/>
                </a:solidFill>
                <a:latin typeface="Calibri" pitchFamily="34" charset="0"/>
                <a:ea typeface="Times New Roman"/>
                <a:cs typeface="Calibri" pitchFamily="34" charset="0"/>
              </a:rPr>
              <a:t>.</a:t>
            </a:r>
            <a:endParaRPr lang="en-US" sz="2000" dirty="0">
              <a:latin typeface="Calibri" pitchFamily="34" charset="0"/>
              <a:ea typeface="Calibri"/>
              <a:cs typeface="Calibri" pitchFamily="34" charset="0"/>
            </a:endParaRPr>
          </a:p>
          <a:p>
            <a:r>
              <a:rPr lang="en-IN" sz="2000" dirty="0" smtClean="0">
                <a:latin typeface="Calibri" pitchFamily="34" charset="0"/>
                <a:cs typeface="Calibri" pitchFamily="34" charset="0"/>
              </a:rPr>
              <a:t> </a:t>
            </a:r>
            <a:endParaRPr lang="en-US" sz="2000" dirty="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51887164"/>
      </p:ext>
    </p:extLst>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228600"/>
            <a:ext cx="8382000" cy="6629400"/>
          </a:xfrm>
        </p:spPr>
        <p:txBody>
          <a:bodyPr>
            <a:normAutofit/>
          </a:bodyPr>
          <a:lstStyle/>
          <a:p>
            <a:r>
              <a:rPr lang="en-IN" b="1" dirty="0">
                <a:solidFill>
                  <a:srgbClr val="C00000"/>
                </a:solidFill>
              </a:rPr>
              <a:t>I. </a:t>
            </a:r>
            <a:r>
              <a:rPr lang="en-IN" b="1" dirty="0" smtClean="0">
                <a:solidFill>
                  <a:srgbClr val="C00000"/>
                </a:solidFill>
              </a:rPr>
              <a:t>Geometrical </a:t>
            </a:r>
            <a:r>
              <a:rPr lang="en-IN" b="1" dirty="0">
                <a:solidFill>
                  <a:srgbClr val="C00000"/>
                </a:solidFill>
              </a:rPr>
              <a:t>isomerism in complexes of coordination number (C.N. = 4)</a:t>
            </a:r>
            <a:endParaRPr lang="en-US" dirty="0">
              <a:solidFill>
                <a:srgbClr val="C00000"/>
              </a:solidFill>
            </a:endParaRPr>
          </a:p>
          <a:p>
            <a:r>
              <a:rPr lang="en-IN" dirty="0"/>
              <a:t>	</a:t>
            </a:r>
            <a:r>
              <a:rPr lang="en-IN" sz="1800" dirty="0"/>
              <a:t>Complexes with co-ordination number four may be either tetrahedral or square planar. For tetrahedral complexes, geometrical isomerism is not possible as all the four ligands are equidistant from each other (i.e. at the angle 109.5</a:t>
            </a:r>
            <a:r>
              <a:rPr lang="en-IN" sz="1800" dirty="0">
                <a:sym typeface="Symbol"/>
              </a:rPr>
              <a:t></a:t>
            </a:r>
            <a:r>
              <a:rPr lang="en-IN" sz="1800" dirty="0"/>
              <a:t>). Further,</a:t>
            </a:r>
            <a:endParaRPr lang="en-US" sz="1800" dirty="0"/>
          </a:p>
          <a:p>
            <a:r>
              <a:rPr lang="en-IN" sz="1800" i="1" dirty="0" smtClean="0"/>
              <a:t>(i)Square </a:t>
            </a:r>
            <a:r>
              <a:rPr lang="en-IN" sz="1800" i="1" dirty="0"/>
              <a:t>planar complexes of type [Ma</a:t>
            </a:r>
            <a:r>
              <a:rPr lang="en-IN" sz="1800" i="1" baseline="-25000" dirty="0"/>
              <a:t>4</a:t>
            </a:r>
            <a:r>
              <a:rPr lang="en-IN" sz="1800" i="1" dirty="0"/>
              <a:t>], [Ma</a:t>
            </a:r>
            <a:r>
              <a:rPr lang="en-IN" sz="1800" i="1" baseline="-25000" dirty="0"/>
              <a:t>3</a:t>
            </a:r>
            <a:r>
              <a:rPr lang="en-IN" sz="1800" i="1" dirty="0"/>
              <a:t>b], [Mab</a:t>
            </a:r>
            <a:r>
              <a:rPr lang="en-IN" sz="1800" i="1" baseline="-25000" dirty="0"/>
              <a:t>3</a:t>
            </a:r>
            <a:r>
              <a:rPr lang="en-IN" sz="1800" i="1" dirty="0"/>
              <a:t>] do not show geometric isomers as the ligands have equivalent disposition around the metal ion. </a:t>
            </a:r>
            <a:endParaRPr lang="en-US" sz="1800" dirty="0"/>
          </a:p>
          <a:p>
            <a:r>
              <a:rPr lang="en-IN" sz="1800" i="1" dirty="0" smtClean="0"/>
              <a:t>(ii)However</a:t>
            </a:r>
            <a:r>
              <a:rPr lang="en-IN" sz="1800" i="1" dirty="0"/>
              <a:t>, square planar complexes of the type [Ma</a:t>
            </a:r>
            <a:r>
              <a:rPr lang="en-IN" sz="1800" i="1" baseline="-25000" dirty="0"/>
              <a:t>2</a:t>
            </a:r>
            <a:r>
              <a:rPr lang="en-IN" sz="1800" i="1" dirty="0"/>
              <a:t>b</a:t>
            </a:r>
            <a:r>
              <a:rPr lang="en-IN" sz="1800" i="1" baseline="-25000" dirty="0"/>
              <a:t>2</a:t>
            </a:r>
            <a:r>
              <a:rPr lang="en-IN" sz="1800" i="1" dirty="0"/>
              <a:t>], [Mabc</a:t>
            </a:r>
            <a:r>
              <a:rPr lang="en-IN" sz="1800" i="1" baseline="-25000" dirty="0"/>
              <a:t>2</a:t>
            </a:r>
            <a:r>
              <a:rPr lang="en-IN" sz="1800" i="1" dirty="0"/>
              <a:t>], [</a:t>
            </a:r>
            <a:r>
              <a:rPr lang="en-IN" sz="1800" i="1" dirty="0" err="1"/>
              <a:t>Mabcd</a:t>
            </a:r>
            <a:r>
              <a:rPr lang="en-IN" sz="1800" i="1" dirty="0"/>
              <a:t>] etc. do show </a:t>
            </a:r>
            <a:r>
              <a:rPr lang="en-IN" sz="1800" i="1" dirty="0" err="1"/>
              <a:t>cis</a:t>
            </a:r>
            <a:r>
              <a:rPr lang="en-IN" sz="1800" i="1" dirty="0"/>
              <a:t>-trans isomerism. </a:t>
            </a:r>
            <a:endParaRPr lang="en-US" sz="1800" dirty="0"/>
          </a:p>
          <a:p>
            <a:r>
              <a:rPr lang="en-IN" sz="1800" dirty="0" smtClean="0"/>
              <a:t>Here </a:t>
            </a:r>
            <a:r>
              <a:rPr lang="en-IN" sz="1800" dirty="0"/>
              <a:t>M stands for central metal while a, b, c and d stands for </a:t>
            </a:r>
            <a:r>
              <a:rPr lang="en-IN" sz="1800" dirty="0" err="1"/>
              <a:t>monodentate</a:t>
            </a:r>
            <a:r>
              <a:rPr lang="en-IN" sz="1800" dirty="0"/>
              <a:t> ligands. Some important types may be discussed as follows: </a:t>
            </a:r>
            <a:endParaRPr lang="en-US" sz="1800" dirty="0"/>
          </a:p>
          <a:p>
            <a:r>
              <a:rPr lang="en-IN" sz="1800" b="1" dirty="0">
                <a:solidFill>
                  <a:srgbClr val="C00000"/>
                </a:solidFill>
              </a:rPr>
              <a:t>(a)	[Ma</a:t>
            </a:r>
            <a:r>
              <a:rPr lang="en-IN" sz="1800" b="1" baseline="-25000" dirty="0">
                <a:solidFill>
                  <a:srgbClr val="C00000"/>
                </a:solidFill>
              </a:rPr>
              <a:t>2</a:t>
            </a:r>
            <a:r>
              <a:rPr lang="en-IN" sz="1800" b="1" dirty="0">
                <a:solidFill>
                  <a:srgbClr val="C00000"/>
                </a:solidFill>
              </a:rPr>
              <a:t>b</a:t>
            </a:r>
            <a:r>
              <a:rPr lang="en-IN" sz="1800" b="1" baseline="-25000" dirty="0">
                <a:solidFill>
                  <a:srgbClr val="C00000"/>
                </a:solidFill>
              </a:rPr>
              <a:t>2</a:t>
            </a:r>
            <a:r>
              <a:rPr lang="en-IN" sz="1800" b="1" dirty="0">
                <a:solidFill>
                  <a:srgbClr val="C00000"/>
                </a:solidFill>
              </a:rPr>
              <a:t>] complexes : </a:t>
            </a:r>
            <a:endParaRPr lang="en-US" sz="1800" b="1" dirty="0">
              <a:solidFill>
                <a:srgbClr val="C00000"/>
              </a:solidFill>
            </a:endParaRPr>
          </a:p>
          <a:p>
            <a:r>
              <a:rPr lang="en-IN" sz="1800" dirty="0"/>
              <a:t>	When a and b are arranged </a:t>
            </a:r>
            <a:r>
              <a:rPr lang="en-IN" sz="1800" dirty="0" err="1"/>
              <a:t>cis</a:t>
            </a:r>
            <a:r>
              <a:rPr lang="en-IN" sz="1800" dirty="0"/>
              <a:t> and trans to each other, then two isomers are obtained. Best known example of this type is [</a:t>
            </a:r>
            <a:r>
              <a:rPr lang="en-IN" sz="1800" dirty="0" err="1"/>
              <a:t>Pt</a:t>
            </a:r>
            <a:r>
              <a:rPr lang="en-IN" sz="1800" dirty="0"/>
              <a:t>(NH</a:t>
            </a:r>
            <a:r>
              <a:rPr lang="en-IN" sz="1800" baseline="-25000" dirty="0"/>
              <a:t>3</a:t>
            </a:r>
            <a:r>
              <a:rPr lang="en-IN" sz="1800" dirty="0"/>
              <a:t>)</a:t>
            </a:r>
            <a:r>
              <a:rPr lang="en-IN" sz="1800" baseline="-25000" dirty="0"/>
              <a:t>2</a:t>
            </a:r>
            <a:r>
              <a:rPr lang="en-IN" sz="1800" dirty="0"/>
              <a:t>Cl</a:t>
            </a:r>
            <a:r>
              <a:rPr lang="en-IN" sz="1800" baseline="-25000" dirty="0"/>
              <a:t>2</a:t>
            </a:r>
            <a:r>
              <a:rPr lang="en-IN" sz="1800" dirty="0"/>
              <a:t>] and is represented in Fig. 1.5. The </a:t>
            </a:r>
            <a:r>
              <a:rPr lang="en-IN" sz="1800" dirty="0" err="1"/>
              <a:t>cis</a:t>
            </a:r>
            <a:r>
              <a:rPr lang="en-IN" sz="1800" dirty="0"/>
              <a:t> and trans forms of the complex type Ma</a:t>
            </a:r>
            <a:r>
              <a:rPr lang="en-IN" sz="1800" baseline="-25000" dirty="0"/>
              <a:t>2</a:t>
            </a:r>
            <a:r>
              <a:rPr lang="en-IN" sz="1800" dirty="0"/>
              <a:t>b</a:t>
            </a:r>
            <a:r>
              <a:rPr lang="en-IN" sz="1800" baseline="-25000" dirty="0"/>
              <a:t>2</a:t>
            </a:r>
            <a:r>
              <a:rPr lang="en-IN" sz="1800" dirty="0"/>
              <a:t>.</a:t>
            </a:r>
            <a:endParaRPr lang="en-US" sz="1800" dirty="0"/>
          </a:p>
          <a:p>
            <a:r>
              <a:rPr lang="en-IN" sz="1800" b="1" dirty="0"/>
              <a:t>Fig. 1.5 : The </a:t>
            </a:r>
            <a:r>
              <a:rPr lang="en-IN" sz="1800" b="1" dirty="0" err="1"/>
              <a:t>cis</a:t>
            </a:r>
            <a:r>
              <a:rPr lang="en-IN" sz="1800" b="1" dirty="0"/>
              <a:t> and trans forms of the complex [PtCl</a:t>
            </a:r>
            <a:r>
              <a:rPr lang="en-IN" sz="1800" b="1" baseline="-25000" dirty="0"/>
              <a:t>2</a:t>
            </a:r>
            <a:r>
              <a:rPr lang="en-IN" sz="1800" b="1" dirty="0"/>
              <a:t>(NH</a:t>
            </a:r>
            <a:r>
              <a:rPr lang="en-IN" sz="1800" b="1" baseline="-25000" dirty="0"/>
              <a:t>3</a:t>
            </a:r>
            <a:r>
              <a:rPr lang="en-IN" sz="1800" b="1" dirty="0"/>
              <a:t>)</a:t>
            </a:r>
            <a:r>
              <a:rPr lang="en-IN" sz="1800" b="1" baseline="-25000" dirty="0"/>
              <a:t>2</a:t>
            </a:r>
            <a:r>
              <a:rPr lang="en-IN" sz="1800" b="1" dirty="0"/>
              <a:t>]</a:t>
            </a:r>
            <a:endParaRPr lang="en-US" sz="1800" dirty="0"/>
          </a:p>
          <a:p>
            <a:endParaRPr lang="en-US" sz="18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724525"/>
            <a:ext cx="48768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067677"/>
      </p:ext>
    </p:extLst>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05800" cy="6477000"/>
          </a:xfrm>
        </p:spPr>
        <p:txBody>
          <a:bodyPr/>
          <a:lstStyle/>
          <a:p>
            <a:r>
              <a:rPr lang="en-IN" b="1" dirty="0">
                <a:solidFill>
                  <a:srgbClr val="C00000"/>
                </a:solidFill>
              </a:rPr>
              <a:t>(b)	[Ma</a:t>
            </a:r>
            <a:r>
              <a:rPr lang="en-IN" b="1" baseline="-25000" dirty="0">
                <a:solidFill>
                  <a:srgbClr val="C00000"/>
                </a:solidFill>
              </a:rPr>
              <a:t>2</a:t>
            </a:r>
            <a:r>
              <a:rPr lang="en-IN" b="1" dirty="0">
                <a:solidFill>
                  <a:srgbClr val="C00000"/>
                </a:solidFill>
              </a:rPr>
              <a:t>bc] complex : </a:t>
            </a:r>
            <a:endParaRPr lang="en-US" dirty="0">
              <a:solidFill>
                <a:srgbClr val="C00000"/>
              </a:solidFill>
            </a:endParaRPr>
          </a:p>
          <a:p>
            <a:r>
              <a:rPr lang="en-IN" dirty="0"/>
              <a:t>	</a:t>
            </a:r>
            <a:r>
              <a:rPr lang="en-IN" sz="1800" dirty="0"/>
              <a:t>Many compounds of platinum (II) of this type are known. Here ‘a’ is a neutral ligand such as NH</a:t>
            </a:r>
            <a:r>
              <a:rPr lang="en-IN" sz="1800" baseline="-25000" dirty="0"/>
              <a:t>3</a:t>
            </a:r>
            <a:r>
              <a:rPr lang="en-IN" sz="1800" dirty="0"/>
              <a:t>, H</a:t>
            </a:r>
            <a:r>
              <a:rPr lang="en-IN" sz="1800" baseline="-25000" dirty="0"/>
              <a:t>2</a:t>
            </a:r>
            <a:r>
              <a:rPr lang="en-IN" sz="1800" dirty="0"/>
              <a:t>O, pyridine, etc. ‘b’ and ‘c’ are anionic </a:t>
            </a:r>
            <a:endParaRPr lang="en-IN" sz="1800" dirty="0" smtClean="0"/>
          </a:p>
          <a:p>
            <a:r>
              <a:rPr lang="en-IN" sz="1800" dirty="0"/>
              <a:t>ligands such </a:t>
            </a:r>
            <a:r>
              <a:rPr lang="en-IN" sz="1800" dirty="0" err="1"/>
              <a:t>Cl</a:t>
            </a:r>
            <a:r>
              <a:rPr lang="en-IN" sz="1800" baseline="30000" dirty="0">
                <a:sym typeface="Symbol"/>
              </a:rPr>
              <a:t></a:t>
            </a:r>
            <a:r>
              <a:rPr lang="en-IN" sz="1800" dirty="0"/>
              <a:t>, Br</a:t>
            </a:r>
            <a:r>
              <a:rPr lang="en-IN" sz="1800" baseline="30000" dirty="0">
                <a:sym typeface="Symbol"/>
              </a:rPr>
              <a:t></a:t>
            </a:r>
            <a:r>
              <a:rPr lang="en-IN" sz="1800" dirty="0"/>
              <a:t>, SCN</a:t>
            </a:r>
            <a:r>
              <a:rPr lang="en-IN" sz="1800" baseline="30000" dirty="0">
                <a:sym typeface="Symbol"/>
              </a:rPr>
              <a:t></a:t>
            </a:r>
            <a:r>
              <a:rPr lang="en-IN" sz="1800" dirty="0"/>
              <a:t>, NO</a:t>
            </a:r>
            <a:r>
              <a:rPr lang="en-IN" sz="1800" baseline="-25000" dirty="0"/>
              <a:t>2</a:t>
            </a:r>
            <a:r>
              <a:rPr lang="en-IN" sz="1800" dirty="0"/>
              <a:t> etc. One of the example of [</a:t>
            </a:r>
            <a:r>
              <a:rPr lang="en-IN" sz="1800" dirty="0" err="1"/>
              <a:t>PtBrI</a:t>
            </a:r>
            <a:r>
              <a:rPr lang="en-IN" sz="1800" dirty="0"/>
              <a:t>(NH</a:t>
            </a:r>
            <a:r>
              <a:rPr lang="en-IN" sz="1800" baseline="-25000" dirty="0"/>
              <a:t>2</a:t>
            </a:r>
            <a:r>
              <a:rPr lang="en-IN" sz="1800" dirty="0"/>
              <a:t>)</a:t>
            </a:r>
            <a:r>
              <a:rPr lang="en-IN" sz="1800" baseline="-25000" dirty="0"/>
              <a:t>2</a:t>
            </a:r>
            <a:r>
              <a:rPr lang="en-IN" sz="1800" dirty="0"/>
              <a:t>] is shown in Fig. 1.6  </a:t>
            </a:r>
            <a:endParaRPr lang="en-US" sz="1800" dirty="0"/>
          </a:p>
          <a:p>
            <a:endParaRPr lang="en-US" sz="18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800" y="2057400"/>
            <a:ext cx="4953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3164643"/>
            <a:ext cx="8534400" cy="1846659"/>
          </a:xfrm>
          <a:prstGeom prst="rect">
            <a:avLst/>
          </a:prstGeom>
        </p:spPr>
        <p:txBody>
          <a:bodyPr wrap="square">
            <a:spAutoFit/>
          </a:bodyPr>
          <a:lstStyle/>
          <a:p>
            <a:r>
              <a:rPr lang="en-IN" b="1" dirty="0"/>
              <a:t>Fig. 1.6 : </a:t>
            </a:r>
            <a:r>
              <a:rPr lang="en-IN" b="1" cap="all" dirty="0"/>
              <a:t>t</a:t>
            </a:r>
            <a:r>
              <a:rPr lang="en-IN" b="1" dirty="0"/>
              <a:t>he </a:t>
            </a:r>
            <a:r>
              <a:rPr lang="en-IN" b="1" dirty="0" err="1"/>
              <a:t>cis</a:t>
            </a:r>
            <a:r>
              <a:rPr lang="en-IN" b="1" dirty="0"/>
              <a:t> and trans forms of the complex of type Ma</a:t>
            </a:r>
            <a:r>
              <a:rPr lang="en-IN" b="1" baseline="-25000" dirty="0"/>
              <a:t>2</a:t>
            </a:r>
            <a:r>
              <a:rPr lang="en-IN" b="1" dirty="0"/>
              <a:t>bc</a:t>
            </a:r>
            <a:endParaRPr lang="en-US" dirty="0"/>
          </a:p>
          <a:p>
            <a:r>
              <a:rPr lang="en-IN" sz="2400" b="1" dirty="0">
                <a:solidFill>
                  <a:srgbClr val="FF0000"/>
                </a:solidFill>
              </a:rPr>
              <a:t>(c</a:t>
            </a:r>
            <a:r>
              <a:rPr lang="en-IN" sz="2400" b="1" dirty="0" smtClean="0">
                <a:solidFill>
                  <a:srgbClr val="FF0000"/>
                </a:solidFill>
              </a:rPr>
              <a:t>)[</a:t>
            </a:r>
            <a:r>
              <a:rPr lang="en-IN" sz="2400" b="1" dirty="0" err="1">
                <a:solidFill>
                  <a:srgbClr val="FF0000"/>
                </a:solidFill>
              </a:rPr>
              <a:t>Mabcd</a:t>
            </a:r>
            <a:r>
              <a:rPr lang="en-IN" sz="2400" b="1" dirty="0">
                <a:solidFill>
                  <a:srgbClr val="FF0000"/>
                </a:solidFill>
              </a:rPr>
              <a:t>] complexes :</a:t>
            </a:r>
            <a:endParaRPr lang="en-US" sz="2400" dirty="0">
              <a:solidFill>
                <a:srgbClr val="FF0000"/>
              </a:solidFill>
            </a:endParaRPr>
          </a:p>
          <a:p>
            <a:r>
              <a:rPr lang="en-IN" dirty="0"/>
              <a:t>	A few compounds of platinum (II) of this type are known. We may select one ligand from either of a, b, c and d and the remaining three may be placed trans to it one by one, and we can get three isomers. For example, [PtBrClNH</a:t>
            </a:r>
            <a:r>
              <a:rPr lang="en-IN" baseline="-25000" dirty="0"/>
              <a:t>3</a:t>
            </a:r>
            <a:r>
              <a:rPr lang="en-IN" dirty="0"/>
              <a:t>py] can be shown as follows. Let us select NH</a:t>
            </a:r>
            <a:r>
              <a:rPr lang="en-IN" baseline="-25000" dirty="0"/>
              <a:t>3</a:t>
            </a:r>
            <a:r>
              <a:rPr lang="en-IN" dirty="0"/>
              <a:t> and place other trans to it.</a:t>
            </a:r>
            <a:endParaRPr lang="en-US" dirty="0"/>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029200"/>
            <a:ext cx="523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43000" y="6069596"/>
            <a:ext cx="6858000" cy="369332"/>
          </a:xfrm>
          <a:prstGeom prst="rect">
            <a:avLst/>
          </a:prstGeom>
        </p:spPr>
        <p:txBody>
          <a:bodyPr wrap="square">
            <a:spAutoFit/>
          </a:bodyPr>
          <a:lstStyle/>
          <a:p>
            <a:r>
              <a:rPr lang="en-IN" b="1" dirty="0"/>
              <a:t>Fig. 1.7 : </a:t>
            </a:r>
            <a:r>
              <a:rPr lang="en-IN" b="1" dirty="0" err="1"/>
              <a:t>cis</a:t>
            </a:r>
            <a:r>
              <a:rPr lang="en-IN" b="1" dirty="0"/>
              <a:t> and trans isomers of [PtBrClNH</a:t>
            </a:r>
            <a:r>
              <a:rPr lang="en-IN" b="1" baseline="-25000" dirty="0"/>
              <a:t>3</a:t>
            </a:r>
            <a:r>
              <a:rPr lang="en-IN" b="1" dirty="0"/>
              <a:t>py]</a:t>
            </a:r>
            <a:endParaRPr lang="en-US" dirty="0"/>
          </a:p>
        </p:txBody>
      </p:sp>
    </p:spTree>
    <p:extLst>
      <p:ext uri="{BB962C8B-B14F-4D97-AF65-F5344CB8AC3E}">
        <p14:creationId xmlns:p14="http://schemas.microsoft.com/office/powerpoint/2010/main" val="1104614787"/>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5240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sz="2400" b="1" dirty="0" smtClean="0"/>
              <a:t/>
            </a:r>
            <a:br>
              <a:rPr lang="en-US" sz="2400" b="1" dirty="0" smtClean="0"/>
            </a:br>
            <a:r>
              <a:rPr lang="en-US" sz="2400" b="1" dirty="0" smtClean="0"/>
              <a:t> </a:t>
            </a:r>
            <a:r>
              <a:rPr lang="en-US" sz="2800" dirty="0" smtClean="0"/>
              <a:t/>
            </a:r>
            <a:br>
              <a:rPr lang="en-US" sz="2800" dirty="0" smtClean="0"/>
            </a:br>
            <a:endParaRPr lang="en-US" sz="3100" dirty="0"/>
          </a:p>
        </p:txBody>
      </p:sp>
      <p:sp>
        <p:nvSpPr>
          <p:cNvPr id="3" name="Rectangle 2"/>
          <p:cNvSpPr/>
          <p:nvPr/>
        </p:nvSpPr>
        <p:spPr>
          <a:xfrm>
            <a:off x="0" y="0"/>
            <a:ext cx="9144000" cy="941796"/>
          </a:xfrm>
          <a:prstGeom prst="rect">
            <a:avLst/>
          </a:prstGeom>
        </p:spPr>
        <p:txBody>
          <a:bodyPr wrap="square">
            <a:spAutoFit/>
          </a:bodyPr>
          <a:lstStyle/>
          <a:p>
            <a:pPr marL="349250" marR="0" indent="-349250" algn="just">
              <a:lnSpc>
                <a:spcPct val="115000"/>
              </a:lnSpc>
              <a:spcBef>
                <a:spcPts val="0"/>
              </a:spcBef>
              <a:spcAft>
                <a:spcPts val="0"/>
              </a:spcAft>
              <a:tabLst>
                <a:tab pos="349250" algn="l"/>
                <a:tab pos="485775" algn="l"/>
                <a:tab pos="4114800" algn="r"/>
              </a:tabLst>
            </a:pPr>
            <a:r>
              <a:rPr lang="en-US" sz="2400" b="1" dirty="0">
                <a:solidFill>
                  <a:srgbClr val="FF0066"/>
                </a:solidFill>
                <a:latin typeface="+mj-lt"/>
                <a:ea typeface="Calibri"/>
                <a:cs typeface="Segoe UI"/>
              </a:rPr>
              <a:t>1.1	Definition and Formation of Co-ordinate Covalent Bond in BF</a:t>
            </a:r>
            <a:r>
              <a:rPr lang="en-US" sz="2400" b="1" baseline="-25000" dirty="0">
                <a:solidFill>
                  <a:srgbClr val="FF0066"/>
                </a:solidFill>
                <a:latin typeface="+mj-lt"/>
                <a:ea typeface="Calibri"/>
                <a:cs typeface="Segoe UI"/>
              </a:rPr>
              <a:t>3 </a:t>
            </a:r>
            <a:r>
              <a:rPr lang="en-US" sz="2400" b="1" dirty="0">
                <a:solidFill>
                  <a:srgbClr val="FF0066"/>
                </a:solidFill>
                <a:latin typeface="+mj-lt"/>
                <a:ea typeface="Calibri"/>
                <a:cs typeface="Segoe UI"/>
              </a:rPr>
              <a:t>- NH</a:t>
            </a:r>
            <a:r>
              <a:rPr lang="en-US" sz="2400" b="1" baseline="-25000" dirty="0">
                <a:solidFill>
                  <a:srgbClr val="FF0066"/>
                </a:solidFill>
                <a:latin typeface="+mj-lt"/>
                <a:ea typeface="Calibri"/>
                <a:cs typeface="Segoe UI"/>
              </a:rPr>
              <a:t>3</a:t>
            </a:r>
            <a:r>
              <a:rPr lang="en-US" sz="2400" b="1" dirty="0">
                <a:solidFill>
                  <a:srgbClr val="FF0066"/>
                </a:solidFill>
                <a:latin typeface="+mj-lt"/>
                <a:ea typeface="Calibri"/>
                <a:cs typeface="Segoe UI"/>
              </a:rPr>
              <a:t> , [NH</a:t>
            </a:r>
            <a:r>
              <a:rPr lang="en-US" sz="2400" b="1" baseline="-25000" dirty="0">
                <a:solidFill>
                  <a:srgbClr val="FF0066"/>
                </a:solidFill>
                <a:latin typeface="+mj-lt"/>
                <a:ea typeface="Calibri"/>
                <a:cs typeface="Segoe UI"/>
              </a:rPr>
              <a:t>4</a:t>
            </a:r>
            <a:r>
              <a:rPr lang="en-US" sz="2400" b="1" dirty="0">
                <a:solidFill>
                  <a:srgbClr val="FF0066"/>
                </a:solidFill>
                <a:latin typeface="+mj-lt"/>
                <a:ea typeface="Calibri"/>
                <a:cs typeface="Segoe UI"/>
              </a:rPr>
              <a:t>]* and </a:t>
            </a:r>
            <a:r>
              <a:rPr lang="en-US" sz="2400" b="1" dirty="0" smtClean="0">
                <a:solidFill>
                  <a:srgbClr val="FF0066"/>
                </a:solidFill>
                <a:latin typeface="+mj-lt"/>
                <a:ea typeface="Calibri"/>
                <a:cs typeface="Segoe UI"/>
              </a:rPr>
              <a:t>H</a:t>
            </a:r>
            <a:r>
              <a:rPr lang="en-US" sz="2400" b="1" baseline="-25000" dirty="0" smtClean="0">
                <a:solidFill>
                  <a:srgbClr val="FF0066"/>
                </a:solidFill>
                <a:latin typeface="+mj-lt"/>
                <a:ea typeface="Calibri"/>
                <a:cs typeface="Segoe UI"/>
              </a:rPr>
              <a:t>2</a:t>
            </a:r>
            <a:r>
              <a:rPr lang="en-US" sz="2400" b="1" dirty="0" smtClean="0">
                <a:solidFill>
                  <a:srgbClr val="FF0066"/>
                </a:solidFill>
                <a:latin typeface="+mj-lt"/>
                <a:ea typeface="Calibri"/>
                <a:cs typeface="Segoe UI"/>
              </a:rPr>
              <a:t>O:-</a:t>
            </a:r>
            <a:endParaRPr lang="en-US" sz="2400" b="1" dirty="0">
              <a:solidFill>
                <a:srgbClr val="FF0066"/>
              </a:solidFill>
              <a:effectLst/>
              <a:latin typeface="+mj-lt"/>
              <a:ea typeface="Calibri"/>
              <a:cs typeface="Times New Roman"/>
            </a:endParaRPr>
          </a:p>
        </p:txBody>
      </p:sp>
      <p:sp>
        <p:nvSpPr>
          <p:cNvPr id="5" name="Rectangle 4"/>
          <p:cNvSpPr/>
          <p:nvPr/>
        </p:nvSpPr>
        <p:spPr>
          <a:xfrm>
            <a:off x="166255" y="941796"/>
            <a:ext cx="8444345" cy="5697970"/>
          </a:xfrm>
          <a:prstGeom prst="rect">
            <a:avLst/>
          </a:prstGeom>
        </p:spPr>
        <p:txBody>
          <a:bodyPr wrap="square">
            <a:spAutoFit/>
          </a:bodyPr>
          <a:lstStyle/>
          <a:p>
            <a:pPr>
              <a:lnSpc>
                <a:spcPct val="115000"/>
              </a:lnSpc>
              <a:tabLst>
                <a:tab pos="228600" algn="l"/>
                <a:tab pos="485775" algn="l"/>
                <a:tab pos="4114800" algn="r"/>
              </a:tabLst>
            </a:pPr>
            <a:r>
              <a:rPr lang="en-US" b="1" dirty="0">
                <a:latin typeface="+mj-lt"/>
                <a:ea typeface="Calibri"/>
                <a:cs typeface="Times New Roman"/>
              </a:rPr>
              <a:t>Co-ordinate covalent bond</a:t>
            </a:r>
            <a:endParaRPr lang="en-US" dirty="0">
              <a:latin typeface="+mj-lt"/>
              <a:ea typeface="Calibri"/>
              <a:cs typeface="Times New Roman"/>
            </a:endParaRPr>
          </a:p>
          <a:p>
            <a:pPr>
              <a:lnSpc>
                <a:spcPct val="115000"/>
              </a:lnSpc>
              <a:tabLst>
                <a:tab pos="228600" algn="l"/>
                <a:tab pos="485775" algn="l"/>
                <a:tab pos="4114800" algn="r"/>
              </a:tabLst>
            </a:pPr>
            <a:r>
              <a:rPr lang="en-US" b="1" dirty="0">
                <a:latin typeface="+mj-lt"/>
                <a:ea typeface="Calibri"/>
                <a:cs typeface="Segoe UI"/>
              </a:rPr>
              <a:t>1. </a:t>
            </a:r>
            <a:r>
              <a:rPr lang="en-US" b="1" dirty="0">
                <a:solidFill>
                  <a:srgbClr val="008000"/>
                </a:solidFill>
                <a:latin typeface="+mj-lt"/>
                <a:ea typeface="Calibri"/>
                <a:cs typeface="Segoe UI"/>
              </a:rPr>
              <a:t>	Definition</a:t>
            </a:r>
            <a:endParaRPr lang="en-US" dirty="0">
              <a:solidFill>
                <a:srgbClr val="008000"/>
              </a:solidFill>
              <a:latin typeface="+mj-lt"/>
              <a:ea typeface="Calibri"/>
              <a:cs typeface="Times New Roman"/>
            </a:endParaRPr>
          </a:p>
          <a:p>
            <a:pPr>
              <a:lnSpc>
                <a:spcPct val="115000"/>
              </a:lnSpc>
              <a:tabLst>
                <a:tab pos="228600" algn="l"/>
                <a:tab pos="485775" algn="l"/>
                <a:tab pos="4114800" algn="r"/>
              </a:tabLst>
            </a:pPr>
            <a:r>
              <a:rPr lang="en-US" b="1" i="1" dirty="0">
                <a:solidFill>
                  <a:srgbClr val="FF0066"/>
                </a:solidFill>
                <a:latin typeface="+mj-lt"/>
                <a:ea typeface="Calibri"/>
                <a:cs typeface="Segoe UI"/>
              </a:rPr>
              <a:t>Chemical bond: </a:t>
            </a:r>
            <a:endParaRPr lang="en-US" dirty="0">
              <a:solidFill>
                <a:srgbClr val="FF0066"/>
              </a:solidFill>
              <a:latin typeface="+mj-lt"/>
              <a:ea typeface="Calibri"/>
              <a:cs typeface="Times New Roman"/>
            </a:endParaRPr>
          </a:p>
          <a:p>
            <a:pPr>
              <a:lnSpc>
                <a:spcPct val="115000"/>
              </a:lnSpc>
              <a:tabLst>
                <a:tab pos="228600" algn="l"/>
                <a:tab pos="485775" algn="l"/>
                <a:tab pos="4114800" algn="r"/>
              </a:tabLst>
            </a:pPr>
            <a:r>
              <a:rPr lang="en-US" b="1" i="1" dirty="0">
                <a:latin typeface="+mj-lt"/>
                <a:ea typeface="Calibri"/>
                <a:cs typeface="Segoe UI"/>
              </a:rPr>
              <a:t>	</a:t>
            </a:r>
            <a:r>
              <a:rPr lang="en-US" i="1" dirty="0">
                <a:latin typeface="+mj-lt"/>
                <a:ea typeface="Calibri"/>
                <a:cs typeface="Segoe UI"/>
              </a:rPr>
              <a:t>The force of attraction between the atoms within a molecule is known as chemical bond. </a:t>
            </a:r>
            <a:endParaRPr lang="en-US" dirty="0">
              <a:latin typeface="+mj-lt"/>
              <a:ea typeface="Calibri"/>
              <a:cs typeface="Times New Roman"/>
            </a:endParaRPr>
          </a:p>
          <a:p>
            <a:pPr>
              <a:lnSpc>
                <a:spcPct val="115000"/>
              </a:lnSpc>
              <a:tabLst>
                <a:tab pos="228600" algn="l"/>
                <a:tab pos="485775" algn="l"/>
                <a:tab pos="4114800" algn="r"/>
              </a:tabLst>
            </a:pPr>
            <a:r>
              <a:rPr lang="en-US" b="1" i="1" dirty="0">
                <a:solidFill>
                  <a:srgbClr val="FF0066"/>
                </a:solidFill>
                <a:latin typeface="+mj-lt"/>
                <a:ea typeface="Calibri"/>
                <a:cs typeface="Segoe UI"/>
              </a:rPr>
              <a:t>Covalent bond:</a:t>
            </a:r>
            <a:endParaRPr lang="en-US" dirty="0">
              <a:solidFill>
                <a:srgbClr val="FF0066"/>
              </a:solidFill>
              <a:latin typeface="+mj-lt"/>
              <a:ea typeface="Calibri"/>
              <a:cs typeface="Times New Roman"/>
            </a:endParaRPr>
          </a:p>
          <a:p>
            <a:pPr>
              <a:lnSpc>
                <a:spcPct val="115000"/>
              </a:lnSpc>
              <a:tabLst>
                <a:tab pos="228600" algn="l"/>
                <a:tab pos="485775" algn="l"/>
                <a:tab pos="4114800" algn="r"/>
              </a:tabLst>
            </a:pPr>
            <a:r>
              <a:rPr lang="en-US" dirty="0">
                <a:latin typeface="+mj-lt"/>
                <a:ea typeface="Calibri"/>
                <a:cs typeface="Times New Roman"/>
              </a:rPr>
              <a:t>	</a:t>
            </a:r>
            <a:r>
              <a:rPr lang="en-US" i="1" dirty="0">
                <a:latin typeface="+mj-lt"/>
                <a:ea typeface="Calibri"/>
                <a:cs typeface="Segoe UI"/>
              </a:rPr>
              <a:t>The force developed by an equal sharing of a pair of electrons between the two </a:t>
            </a:r>
            <a:r>
              <a:rPr lang="en-US" i="1" dirty="0" smtClean="0">
                <a:latin typeface="+mj-lt"/>
                <a:ea typeface="Calibri"/>
                <a:cs typeface="Segoe UI"/>
              </a:rPr>
              <a:t>atoms</a:t>
            </a:r>
          </a:p>
          <a:p>
            <a:pPr>
              <a:lnSpc>
                <a:spcPct val="115000"/>
              </a:lnSpc>
              <a:tabLst>
                <a:tab pos="228600" algn="l"/>
                <a:tab pos="485775" algn="l"/>
                <a:tab pos="4114800" algn="r"/>
              </a:tabLst>
            </a:pPr>
            <a:r>
              <a:rPr lang="en-US" i="1" dirty="0">
                <a:latin typeface="+mj-lt"/>
                <a:ea typeface="Calibri"/>
                <a:cs typeface="Segoe UI"/>
              </a:rPr>
              <a:t> </a:t>
            </a:r>
            <a:r>
              <a:rPr lang="en-US" i="1" dirty="0" smtClean="0">
                <a:latin typeface="+mj-lt"/>
                <a:ea typeface="Calibri"/>
                <a:cs typeface="Segoe UI"/>
              </a:rPr>
              <a:t>     </a:t>
            </a:r>
            <a:r>
              <a:rPr lang="en-US" i="1" dirty="0">
                <a:latin typeface="+mj-lt"/>
                <a:ea typeface="Calibri"/>
                <a:cs typeface="Segoe UI"/>
              </a:rPr>
              <a:t>is known as an electron pair bond or covalent bond. </a:t>
            </a:r>
            <a:endParaRPr lang="en-US" dirty="0">
              <a:latin typeface="+mj-lt"/>
              <a:ea typeface="Calibri"/>
              <a:cs typeface="Times New Roman"/>
            </a:endParaRPr>
          </a:p>
          <a:p>
            <a:pPr>
              <a:lnSpc>
                <a:spcPct val="115000"/>
              </a:lnSpc>
              <a:tabLst>
                <a:tab pos="228600" algn="l"/>
                <a:tab pos="485775" algn="l"/>
                <a:tab pos="4114800" algn="r"/>
              </a:tabLst>
            </a:pPr>
            <a:r>
              <a:rPr lang="en-US" b="1" i="1" dirty="0">
                <a:solidFill>
                  <a:srgbClr val="FF0066"/>
                </a:solidFill>
                <a:latin typeface="+mj-lt"/>
                <a:ea typeface="Calibri"/>
                <a:cs typeface="Segoe UI"/>
              </a:rPr>
              <a:t>Co-ordinate bond:</a:t>
            </a:r>
            <a:r>
              <a:rPr lang="en-US" i="1" dirty="0">
                <a:solidFill>
                  <a:srgbClr val="FF0066"/>
                </a:solidFill>
                <a:latin typeface="+mj-lt"/>
                <a:ea typeface="Calibri"/>
                <a:cs typeface="Segoe UI"/>
              </a:rPr>
              <a:t> </a:t>
            </a:r>
            <a:endParaRPr lang="en-US" dirty="0">
              <a:solidFill>
                <a:srgbClr val="FF0066"/>
              </a:solidFill>
              <a:latin typeface="+mj-lt"/>
              <a:ea typeface="Calibri"/>
              <a:cs typeface="Times New Roman"/>
            </a:endParaRPr>
          </a:p>
          <a:p>
            <a:pPr marL="228600" marR="0" indent="-228600">
              <a:lnSpc>
                <a:spcPct val="115000"/>
              </a:lnSpc>
              <a:spcBef>
                <a:spcPts val="0"/>
              </a:spcBef>
              <a:spcAft>
                <a:spcPts val="0"/>
              </a:spcAft>
              <a:tabLst>
                <a:tab pos="228600" algn="l"/>
                <a:tab pos="485775" algn="l"/>
                <a:tab pos="4114800" algn="r"/>
              </a:tabLst>
            </a:pPr>
            <a:r>
              <a:rPr lang="en-US" dirty="0">
                <a:latin typeface="+mj-lt"/>
                <a:ea typeface="Calibri"/>
                <a:cs typeface="Times New Roman"/>
              </a:rPr>
              <a:t>•</a:t>
            </a:r>
            <a:r>
              <a:rPr lang="en-US" dirty="0">
                <a:latin typeface="+mj-lt"/>
                <a:ea typeface="Calibri"/>
                <a:cs typeface="Segoe UI"/>
              </a:rPr>
              <a:t>	According to Lewis, a special kind of electron pair bond formed when both electrons are contributed by one atom only is known as a co-ordinate covalent band or simply </a:t>
            </a:r>
            <a:r>
              <a:rPr lang="en-US" i="1" dirty="0">
                <a:latin typeface="+mj-lt"/>
                <a:ea typeface="Calibri"/>
                <a:cs typeface="Segoe UI"/>
              </a:rPr>
              <a:t>a co-ordinate bond.</a:t>
            </a:r>
            <a:endParaRPr lang="en-US" dirty="0">
              <a:latin typeface="+mj-lt"/>
              <a:ea typeface="Calibri"/>
              <a:cs typeface="Times New Roman"/>
            </a:endParaRPr>
          </a:p>
          <a:p>
            <a:pPr marL="228600" marR="0" indent="-228600">
              <a:lnSpc>
                <a:spcPts val="1500"/>
              </a:lnSpc>
              <a:spcBef>
                <a:spcPts val="0"/>
              </a:spcBef>
              <a:spcAft>
                <a:spcPts val="0"/>
              </a:spcAft>
              <a:tabLst>
                <a:tab pos="228600" algn="l"/>
                <a:tab pos="485775" algn="l"/>
                <a:tab pos="4114800" algn="r"/>
              </a:tabLst>
            </a:pPr>
            <a:r>
              <a:rPr lang="en-US" dirty="0">
                <a:latin typeface="+mj-lt"/>
                <a:ea typeface="Calibri"/>
                <a:cs typeface="Times New Roman"/>
              </a:rPr>
              <a:t>•</a:t>
            </a:r>
            <a:r>
              <a:rPr lang="en-US" dirty="0">
                <a:latin typeface="+mj-lt"/>
                <a:ea typeface="Calibri"/>
                <a:cs typeface="Segoe UI"/>
              </a:rPr>
              <a:t>	According to the orbital concept, a co-ordinate bond is formed when an orbital containing a lone pair of electrons in one atom overlaps with an empty orbital from the other atom.</a:t>
            </a:r>
            <a:endParaRPr lang="en-US" dirty="0">
              <a:latin typeface="+mj-lt"/>
              <a:ea typeface="Calibri"/>
              <a:cs typeface="Times New Roman"/>
            </a:endParaRPr>
          </a:p>
          <a:p>
            <a:pPr>
              <a:lnSpc>
                <a:spcPct val="115000"/>
              </a:lnSpc>
              <a:tabLst>
                <a:tab pos="228600" algn="l"/>
                <a:tab pos="485775" algn="l"/>
                <a:tab pos="4114800" algn="r"/>
              </a:tabLst>
            </a:pPr>
            <a:r>
              <a:rPr lang="en-US" b="1" dirty="0">
                <a:solidFill>
                  <a:srgbClr val="FF0066"/>
                </a:solidFill>
                <a:latin typeface="+mj-lt"/>
                <a:ea typeface="Calibri"/>
                <a:cs typeface="Segoe UI"/>
              </a:rPr>
              <a:t>Specifications: </a:t>
            </a:r>
            <a:endParaRPr lang="en-US" dirty="0">
              <a:solidFill>
                <a:srgbClr val="FF0066"/>
              </a:solidFill>
              <a:latin typeface="+mj-lt"/>
              <a:ea typeface="Calibri"/>
              <a:cs typeface="Times New Roman"/>
            </a:endParaRPr>
          </a:p>
          <a:p>
            <a:pPr marL="484505" marR="0" indent="-484505">
              <a:lnSpc>
                <a:spcPts val="1300"/>
              </a:lnSpc>
              <a:spcBef>
                <a:spcPts val="0"/>
              </a:spcBef>
              <a:spcAft>
                <a:spcPts val="0"/>
              </a:spcAft>
              <a:tabLst>
                <a:tab pos="228600" algn="l"/>
                <a:tab pos="485775" algn="l"/>
                <a:tab pos="4114800" algn="r"/>
              </a:tabLst>
            </a:pPr>
            <a:r>
              <a:rPr lang="en-US" b="1" dirty="0">
                <a:latin typeface="+mj-lt"/>
                <a:ea typeface="Calibri"/>
                <a:cs typeface="Segoe UI"/>
              </a:rPr>
              <a:t>	</a:t>
            </a:r>
            <a:r>
              <a:rPr lang="en-US" dirty="0">
                <a:latin typeface="+mj-lt"/>
                <a:ea typeface="Calibri"/>
                <a:cs typeface="Times New Roman"/>
              </a:rPr>
              <a:t>(i) </a:t>
            </a:r>
            <a:r>
              <a:rPr lang="en-US" dirty="0">
                <a:latin typeface="+mj-lt"/>
                <a:ea typeface="Calibri"/>
                <a:cs typeface="Segoe UI"/>
              </a:rPr>
              <a:t>	The co-ordinate bond once formed is indistinguishable from the normal covalent bond.</a:t>
            </a:r>
            <a:endParaRPr lang="en-US" dirty="0">
              <a:latin typeface="+mj-lt"/>
              <a:ea typeface="Calibri"/>
              <a:cs typeface="Times New Roman"/>
            </a:endParaRPr>
          </a:p>
          <a:p>
            <a:r>
              <a:rPr lang="en-US" b="1" dirty="0" smtClean="0">
                <a:latin typeface="+mj-lt"/>
                <a:ea typeface="Calibri"/>
              </a:rPr>
              <a:t>    </a:t>
            </a:r>
            <a:r>
              <a:rPr lang="en-US" dirty="0" smtClean="0">
                <a:latin typeface="+mj-lt"/>
                <a:ea typeface="Calibri"/>
                <a:cs typeface="Times New Roman"/>
              </a:rPr>
              <a:t>(</a:t>
            </a:r>
            <a:r>
              <a:rPr lang="en-US" dirty="0">
                <a:latin typeface="+mj-lt"/>
                <a:ea typeface="Calibri"/>
                <a:cs typeface="Times New Roman"/>
              </a:rPr>
              <a:t>ii)</a:t>
            </a:r>
            <a:r>
              <a:rPr lang="en-US" dirty="0">
                <a:latin typeface="+mj-lt"/>
                <a:ea typeface="Calibri"/>
              </a:rPr>
              <a:t> </a:t>
            </a:r>
            <a:r>
              <a:rPr lang="en-US" dirty="0" smtClean="0">
                <a:latin typeface="+mj-lt"/>
                <a:ea typeface="Calibri"/>
              </a:rPr>
              <a:t>The </a:t>
            </a:r>
            <a:r>
              <a:rPr lang="en-US" dirty="0">
                <a:latin typeface="+mj-lt"/>
                <a:ea typeface="Calibri"/>
              </a:rPr>
              <a:t>atoms which donate the pair of electron are called the donor atom and the </a:t>
            </a:r>
            <a:r>
              <a:rPr lang="en-US" dirty="0" smtClean="0">
                <a:latin typeface="+mj-lt"/>
                <a:ea typeface="Calibri"/>
              </a:rPr>
              <a:t> </a:t>
            </a:r>
          </a:p>
          <a:p>
            <a:r>
              <a:rPr lang="en-US" dirty="0">
                <a:latin typeface="+mj-lt"/>
                <a:ea typeface="Calibri"/>
              </a:rPr>
              <a:t> </a:t>
            </a:r>
            <a:r>
              <a:rPr lang="en-US" dirty="0" smtClean="0">
                <a:latin typeface="+mj-lt"/>
                <a:ea typeface="Calibri"/>
              </a:rPr>
              <a:t>        other </a:t>
            </a:r>
            <a:r>
              <a:rPr lang="en-US" dirty="0">
                <a:latin typeface="+mj-lt"/>
                <a:ea typeface="Calibri"/>
              </a:rPr>
              <a:t>atom which simply accepts the </a:t>
            </a:r>
            <a:endParaRPr lang="en-US" dirty="0">
              <a:latin typeface="+mj-lt"/>
            </a:endParaRPr>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lstStyle/>
          <a:p>
            <a:r>
              <a:rPr lang="en-IN" b="1" dirty="0">
                <a:solidFill>
                  <a:srgbClr val="FF00FF"/>
                </a:solidFill>
              </a:rPr>
              <a:t>(d) [M(AB)</a:t>
            </a:r>
            <a:r>
              <a:rPr lang="en-IN" b="1" baseline="-25000" dirty="0">
                <a:solidFill>
                  <a:srgbClr val="FF00FF"/>
                </a:solidFill>
              </a:rPr>
              <a:t>2</a:t>
            </a:r>
            <a:r>
              <a:rPr lang="en-IN" b="1" dirty="0">
                <a:solidFill>
                  <a:srgbClr val="FF00FF"/>
                </a:solidFill>
              </a:rPr>
              <a:t>] complexes :</a:t>
            </a:r>
            <a:endParaRPr lang="en-US" dirty="0">
              <a:solidFill>
                <a:srgbClr val="FF00FF"/>
              </a:solidFill>
            </a:endParaRPr>
          </a:p>
          <a:p>
            <a:r>
              <a:rPr lang="en-IN" dirty="0"/>
              <a:t>	</a:t>
            </a:r>
            <a:r>
              <a:rPr lang="en-IN" sz="1800" dirty="0"/>
              <a:t>Here AB is an unsymmetrical </a:t>
            </a:r>
            <a:r>
              <a:rPr lang="en-IN" sz="1800" dirty="0" err="1"/>
              <a:t>bidentate</a:t>
            </a:r>
            <a:r>
              <a:rPr lang="en-IN" sz="1800" dirty="0"/>
              <a:t> chelate ligand in which </a:t>
            </a:r>
            <a:r>
              <a:rPr lang="en-IN" sz="1800" dirty="0" smtClean="0"/>
              <a:t>A </a:t>
            </a:r>
            <a:r>
              <a:rPr lang="en-IN" sz="1800" dirty="0"/>
              <a:t>and B are the two different donor atoms. Square planar complexes of [M(AB)</a:t>
            </a:r>
            <a:r>
              <a:rPr lang="en-IN" sz="1800" baseline="-25000" dirty="0"/>
              <a:t>2</a:t>
            </a:r>
            <a:r>
              <a:rPr lang="en-IN" sz="1800" dirty="0"/>
              <a:t>] type also exhibit </a:t>
            </a:r>
            <a:r>
              <a:rPr lang="en-IN" sz="1800" dirty="0" err="1"/>
              <a:t>cis</a:t>
            </a:r>
            <a:r>
              <a:rPr lang="en-IN" sz="1800" dirty="0"/>
              <a:t> and trans isomers.</a:t>
            </a:r>
            <a:endParaRPr lang="en-US" sz="1800" dirty="0"/>
          </a:p>
          <a:p>
            <a:r>
              <a:rPr lang="en-IN" sz="1800" dirty="0"/>
              <a:t>	For example [</a:t>
            </a:r>
            <a:r>
              <a:rPr lang="en-IN" sz="1800" dirty="0" err="1"/>
              <a:t>Pt</a:t>
            </a:r>
            <a:r>
              <a:rPr lang="en-IN" sz="1800" dirty="0"/>
              <a:t>(</a:t>
            </a:r>
            <a:r>
              <a:rPr lang="en-IN" sz="1800" dirty="0" err="1"/>
              <a:t>gly</a:t>
            </a:r>
            <a:r>
              <a:rPr lang="en-IN" sz="1800" dirty="0"/>
              <a:t>)</a:t>
            </a:r>
            <a:r>
              <a:rPr lang="en-IN" sz="1800" baseline="-25000" dirty="0"/>
              <a:t>2</a:t>
            </a:r>
            <a:r>
              <a:rPr lang="en-IN" sz="1800" dirty="0"/>
              <a:t>], where </a:t>
            </a:r>
            <a:r>
              <a:rPr lang="en-IN" sz="1800" dirty="0" err="1"/>
              <a:t>gly</a:t>
            </a:r>
            <a:r>
              <a:rPr lang="en-IN" sz="1800" dirty="0"/>
              <a:t> is </a:t>
            </a:r>
            <a:r>
              <a:rPr lang="en-IN" sz="1800" dirty="0" err="1"/>
              <a:t>glycinato</a:t>
            </a:r>
            <a:r>
              <a:rPr lang="en-IN" sz="1800" dirty="0"/>
              <a:t> ligand NH</a:t>
            </a:r>
            <a:r>
              <a:rPr lang="en-IN" sz="1800" baseline="-25000" dirty="0"/>
              <a:t>2</a:t>
            </a:r>
            <a:r>
              <a:rPr lang="en-IN" sz="1800" dirty="0"/>
              <a:t>CH</a:t>
            </a:r>
            <a:r>
              <a:rPr lang="en-IN" sz="1800" baseline="-25000" dirty="0"/>
              <a:t>2</a:t>
            </a:r>
            <a:r>
              <a:rPr lang="en-IN" sz="1800" dirty="0"/>
              <a:t>COO</a:t>
            </a:r>
            <a:r>
              <a:rPr lang="en-IN" sz="1800" baseline="30000" dirty="0">
                <a:sym typeface="Symbol"/>
              </a:rPr>
              <a:t></a:t>
            </a:r>
            <a:r>
              <a:rPr lang="en-IN" sz="1800" dirty="0"/>
              <a:t>. The two isomers may be shown as follows : </a:t>
            </a:r>
            <a:endParaRPr lang="en-US" sz="18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438400"/>
            <a:ext cx="525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3429000"/>
            <a:ext cx="8382000" cy="923330"/>
          </a:xfrm>
          <a:prstGeom prst="rect">
            <a:avLst/>
          </a:prstGeom>
        </p:spPr>
        <p:txBody>
          <a:bodyPr wrap="square">
            <a:spAutoFit/>
          </a:bodyPr>
          <a:lstStyle/>
          <a:p>
            <a:r>
              <a:rPr lang="en-IN" b="1" dirty="0" smtClean="0"/>
              <a:t>                                     Fig</a:t>
            </a:r>
            <a:r>
              <a:rPr lang="en-IN" b="1" dirty="0"/>
              <a:t>. 1.8 : </a:t>
            </a:r>
            <a:r>
              <a:rPr lang="en-IN" b="1" dirty="0" err="1"/>
              <a:t>cis</a:t>
            </a:r>
            <a:r>
              <a:rPr lang="en-IN" b="1" dirty="0"/>
              <a:t> and trans isomers of [</a:t>
            </a:r>
            <a:r>
              <a:rPr lang="en-IN" b="1" dirty="0" err="1"/>
              <a:t>Pt</a:t>
            </a:r>
            <a:r>
              <a:rPr lang="en-IN" b="1" dirty="0"/>
              <a:t>(</a:t>
            </a:r>
            <a:r>
              <a:rPr lang="en-IN" b="1" dirty="0" err="1"/>
              <a:t>gly</a:t>
            </a:r>
            <a:r>
              <a:rPr lang="en-IN" b="1" dirty="0"/>
              <a:t>)</a:t>
            </a:r>
            <a:r>
              <a:rPr lang="en-IN" b="1" baseline="-25000" dirty="0"/>
              <a:t>2</a:t>
            </a:r>
            <a:r>
              <a:rPr lang="en-IN" b="1" dirty="0"/>
              <a:t>]</a:t>
            </a:r>
            <a:endParaRPr lang="en-US" dirty="0"/>
          </a:p>
          <a:p>
            <a:r>
              <a:rPr lang="en-IN" dirty="0" smtClean="0"/>
              <a:t>The </a:t>
            </a:r>
            <a:r>
              <a:rPr lang="en-IN" dirty="0"/>
              <a:t>chemistry of </a:t>
            </a:r>
            <a:r>
              <a:rPr lang="en-IN" dirty="0" err="1"/>
              <a:t>Pt</a:t>
            </a:r>
            <a:r>
              <a:rPr lang="en-IN" dirty="0"/>
              <a:t>(II) complexes has been studied extensively by Russian </a:t>
            </a:r>
            <a:r>
              <a:rPr lang="en-IN" dirty="0" err="1" smtClean="0"/>
              <a:t>chemists.Complexes</a:t>
            </a:r>
            <a:r>
              <a:rPr lang="en-IN" dirty="0" smtClean="0"/>
              <a:t> </a:t>
            </a:r>
            <a:r>
              <a:rPr lang="en-IN" dirty="0"/>
              <a:t>of </a:t>
            </a:r>
            <a:r>
              <a:rPr lang="en-IN" dirty="0" err="1"/>
              <a:t>Pt</a:t>
            </a:r>
            <a:r>
              <a:rPr lang="en-IN" dirty="0"/>
              <a:t>(II), </a:t>
            </a:r>
            <a:r>
              <a:rPr lang="en-IN" dirty="0" err="1"/>
              <a:t>Pd</a:t>
            </a:r>
            <a:r>
              <a:rPr lang="en-IN" dirty="0"/>
              <a:t>(II), Ni(II), and Cu(II) are square planar.</a:t>
            </a:r>
            <a:endParaRPr lang="en-US" dirty="0"/>
          </a:p>
        </p:txBody>
      </p:sp>
      <p:sp>
        <p:nvSpPr>
          <p:cNvPr id="5" name="Rectangle 4"/>
          <p:cNvSpPr/>
          <p:nvPr/>
        </p:nvSpPr>
        <p:spPr>
          <a:xfrm>
            <a:off x="609600" y="4382195"/>
            <a:ext cx="8229600" cy="2031325"/>
          </a:xfrm>
          <a:prstGeom prst="rect">
            <a:avLst/>
          </a:prstGeom>
        </p:spPr>
        <p:txBody>
          <a:bodyPr wrap="square">
            <a:spAutoFit/>
          </a:bodyPr>
          <a:lstStyle/>
          <a:p>
            <a:r>
              <a:rPr lang="en-IN" b="1" dirty="0"/>
              <a:t>II. 	Geometrical isomerism in complexes of coordination number 6 (C.N. = 6). </a:t>
            </a:r>
            <a:endParaRPr lang="en-US" dirty="0"/>
          </a:p>
          <a:p>
            <a:r>
              <a:rPr lang="en-IN" dirty="0"/>
              <a:t>The complexes having coordination number 6 have octahedral geometry. The six positions in this geometry are considered by numbering them from 1 to 6 as shown in Fig. 1.9.</a:t>
            </a:r>
            <a:endParaRPr lang="en-US" dirty="0"/>
          </a:p>
          <a:p>
            <a:r>
              <a:rPr lang="en-IN" b="1" dirty="0"/>
              <a:t>	</a:t>
            </a:r>
            <a:r>
              <a:rPr lang="en-IN" b="1" dirty="0" err="1"/>
              <a:t>Cis</a:t>
            </a:r>
            <a:r>
              <a:rPr lang="en-IN" b="1" dirty="0"/>
              <a:t> positions : </a:t>
            </a:r>
            <a:r>
              <a:rPr lang="en-IN" dirty="0"/>
              <a:t>1-2,2-3,3-4,4-5,1-3,1-5,2-6,3-6,4-6,5-6 and 2-5.</a:t>
            </a:r>
            <a:endParaRPr lang="en-US" dirty="0"/>
          </a:p>
          <a:p>
            <a:r>
              <a:rPr lang="en-IN" b="1" dirty="0"/>
              <a:t>	Trans positions : </a:t>
            </a:r>
            <a:r>
              <a:rPr lang="en-IN" dirty="0"/>
              <a:t>1-6, 2-4 and 3-5.</a:t>
            </a:r>
            <a:endParaRPr lang="en-US" dirty="0"/>
          </a:p>
        </p:txBody>
      </p:sp>
    </p:spTree>
    <p:extLst>
      <p:ext uri="{BB962C8B-B14F-4D97-AF65-F5344CB8AC3E}">
        <p14:creationId xmlns:p14="http://schemas.microsoft.com/office/powerpoint/2010/main" val="32669275"/>
      </p:ext>
    </p:extLst>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228600"/>
            <a:ext cx="8229600" cy="6400800"/>
          </a:xfrm>
        </p:spPr>
        <p:txBody>
          <a:bodyPr/>
          <a:lstStyle/>
          <a:p>
            <a:r>
              <a:rPr lang="en-IN" sz="2000" b="1" dirty="0">
                <a:solidFill>
                  <a:srgbClr val="FF0000"/>
                </a:solidFill>
              </a:rPr>
              <a:t>II. 	Geometrical isomerism in complexes of coordination number 6 (C.N. = 6). </a:t>
            </a:r>
            <a:endParaRPr lang="en-US" sz="2000" dirty="0">
              <a:solidFill>
                <a:srgbClr val="FF0000"/>
              </a:solidFill>
            </a:endParaRPr>
          </a:p>
          <a:p>
            <a:r>
              <a:rPr lang="en-IN" sz="2000" dirty="0"/>
              <a:t>The complexes having coordination number 6 have octahedral geometry. The six positions in this geometry are considered by numbering them from 1 to 6 as shown in Fig. 1.9.</a:t>
            </a:r>
            <a:endParaRPr lang="en-US" sz="2000" dirty="0"/>
          </a:p>
          <a:p>
            <a:r>
              <a:rPr lang="en-IN" sz="2000" b="1" dirty="0"/>
              <a:t>	</a:t>
            </a:r>
            <a:r>
              <a:rPr lang="en-IN" sz="2000" b="1" dirty="0" err="1">
                <a:solidFill>
                  <a:srgbClr val="FF0066"/>
                </a:solidFill>
              </a:rPr>
              <a:t>Cis</a:t>
            </a:r>
            <a:r>
              <a:rPr lang="en-IN" sz="2000" b="1" dirty="0">
                <a:solidFill>
                  <a:srgbClr val="FF0066"/>
                </a:solidFill>
              </a:rPr>
              <a:t> positions </a:t>
            </a:r>
            <a:r>
              <a:rPr lang="en-IN" sz="2000" b="1" dirty="0"/>
              <a:t>: </a:t>
            </a:r>
            <a:r>
              <a:rPr lang="en-IN" sz="2000" dirty="0"/>
              <a:t>1-2,2-3,3-4,4-5,1-3,1-5,2-6,3-6,4-6,5-6 and 2-5.</a:t>
            </a:r>
            <a:endParaRPr lang="en-US" sz="2000" dirty="0"/>
          </a:p>
          <a:p>
            <a:r>
              <a:rPr lang="en-IN" sz="2000" b="1" dirty="0"/>
              <a:t>	</a:t>
            </a:r>
            <a:r>
              <a:rPr lang="en-IN" sz="2000" b="1" dirty="0">
                <a:solidFill>
                  <a:srgbClr val="FF00FF"/>
                </a:solidFill>
              </a:rPr>
              <a:t>Trans positions : </a:t>
            </a:r>
            <a:r>
              <a:rPr lang="en-IN" sz="2000" dirty="0">
                <a:solidFill>
                  <a:srgbClr val="FF00FF"/>
                </a:solidFill>
              </a:rPr>
              <a:t>1-6, 2-4 and 3-5.</a:t>
            </a:r>
            <a:endParaRPr lang="en-US" sz="2000" dirty="0">
              <a:solidFill>
                <a:srgbClr val="FF00FF"/>
              </a:solidFill>
            </a:endParaRPr>
          </a:p>
          <a:p>
            <a:endParaRPr lang="en-US" dirty="0">
              <a:solidFill>
                <a:srgbClr val="FF00FF"/>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0"/>
            <a:ext cx="510540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475343" y="4276377"/>
            <a:ext cx="8382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1485900" algn="r"/>
                <a:tab pos="1600200" algn="ctr"/>
                <a:tab pos="1714500" algn="l"/>
                <a:tab pos="5486400" algn="r"/>
              </a:tabLst>
            </a:pPr>
            <a:r>
              <a:rPr kumimoji="0" lang="en-US" sz="16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Fig. 1.9 : Regular octahedron with its six positions numbered from 1 to 6</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1485900" algn="r"/>
                <a:tab pos="1600200" algn="ctr"/>
                <a:tab pos="1714500" algn="l"/>
                <a:tab pos="5486400" algn="r"/>
              </a:tabLst>
            </a:pP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The octahedral complexes also exhibit geometrical isomerism. The complexes of the type</a:t>
            </a:r>
            <a:r>
              <a:rPr kumimoji="0" lang="en-US" sz="16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[Ma</a:t>
            </a:r>
            <a:r>
              <a:rPr kumimoji="0" lang="en-US" sz="1600" b="1"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6</a:t>
            </a:r>
            <a:r>
              <a:rPr kumimoji="0" lang="en-US" sz="16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and </a:t>
            </a:r>
            <a:r>
              <a:rPr kumimoji="0" lang="en-US" sz="16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[Ma</a:t>
            </a:r>
            <a:r>
              <a:rPr kumimoji="0" lang="en-US" sz="1600" b="1"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5</a:t>
            </a:r>
            <a:r>
              <a:rPr kumimoji="0" lang="en-US" sz="16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b] or [M(A-A)</a:t>
            </a:r>
            <a:r>
              <a:rPr kumimoji="0" lang="en-US" sz="1600" b="1"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6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do not show geometrical isomerism. The different types of octahedral complexes exhibiting geometrical isomerism are discussed below.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1485900" algn="r"/>
                <a:tab pos="1600200" algn="ctr"/>
                <a:tab pos="1714500" algn="l"/>
                <a:tab pos="5486400" algn="r"/>
              </a:tabLst>
            </a:pPr>
            <a:r>
              <a:rPr kumimoji="0" lang="en-US" b="1" i="0" u="none" strike="noStrike" cap="none" normalizeH="0" baseline="0" dirty="0" smtClean="0">
                <a:ln>
                  <a:noFill/>
                </a:ln>
                <a:solidFill>
                  <a:srgbClr val="FF0066"/>
                </a:solidFill>
                <a:effectLst/>
                <a:latin typeface="Segoe UI" pitchFamily="34" charset="0"/>
                <a:ea typeface="Times New Roman" pitchFamily="18" charset="0"/>
                <a:cs typeface="Segoe UI" pitchFamily="34" charset="0"/>
              </a:rPr>
              <a:t>(a)	[Ma</a:t>
            </a:r>
            <a:r>
              <a:rPr kumimoji="0" lang="en-US" b="1" i="0" u="none" strike="noStrike" cap="none" normalizeH="0" baseline="-30000" dirty="0" smtClean="0">
                <a:ln>
                  <a:noFill/>
                </a:ln>
                <a:solidFill>
                  <a:srgbClr val="FF0066"/>
                </a:solidFill>
                <a:effectLst/>
                <a:latin typeface="Segoe UI" pitchFamily="34" charset="0"/>
                <a:ea typeface="Times New Roman" pitchFamily="18" charset="0"/>
                <a:cs typeface="Segoe UI" pitchFamily="34" charset="0"/>
              </a:rPr>
              <a:t>4</a:t>
            </a:r>
            <a:r>
              <a:rPr kumimoji="0" lang="en-US" b="1" i="0" u="none" strike="noStrike" cap="none" normalizeH="0" baseline="0" dirty="0" smtClean="0">
                <a:ln>
                  <a:noFill/>
                </a:ln>
                <a:solidFill>
                  <a:srgbClr val="FF0066"/>
                </a:solidFill>
                <a:effectLst/>
                <a:latin typeface="Segoe UI" pitchFamily="34" charset="0"/>
                <a:ea typeface="Times New Roman" pitchFamily="18" charset="0"/>
                <a:cs typeface="Segoe UI" pitchFamily="34" charset="0"/>
              </a:rPr>
              <a:t>b</a:t>
            </a:r>
            <a:r>
              <a:rPr kumimoji="0" lang="en-US" b="1" i="0" u="none" strike="noStrike" cap="none" normalizeH="0" baseline="-30000" dirty="0" smtClean="0">
                <a:ln>
                  <a:noFill/>
                </a:ln>
                <a:solidFill>
                  <a:srgbClr val="FF0066"/>
                </a:solidFill>
                <a:effectLst/>
                <a:latin typeface="Segoe UI" pitchFamily="34" charset="0"/>
                <a:ea typeface="Times New Roman" pitchFamily="18" charset="0"/>
                <a:cs typeface="Segoe UI" pitchFamily="34" charset="0"/>
              </a:rPr>
              <a:t>2</a:t>
            </a:r>
            <a:r>
              <a:rPr kumimoji="0" lang="en-US" b="1" i="0" u="none" strike="noStrike" cap="none" normalizeH="0" baseline="0" dirty="0" smtClean="0">
                <a:ln>
                  <a:noFill/>
                </a:ln>
                <a:solidFill>
                  <a:srgbClr val="FF0066"/>
                </a:solidFill>
                <a:effectLst/>
                <a:latin typeface="Segoe UI" pitchFamily="34" charset="0"/>
                <a:ea typeface="Times New Roman" pitchFamily="18" charset="0"/>
                <a:cs typeface="Segoe UI" pitchFamily="34" charset="0"/>
              </a:rPr>
              <a:t>] complexes :</a:t>
            </a:r>
            <a:r>
              <a:rPr kumimoji="0" lang="en-US" sz="16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1485900" algn="r"/>
                <a:tab pos="1600200" algn="ctr"/>
                <a:tab pos="1714500" algn="l"/>
                <a:tab pos="5486400" algn="r"/>
              </a:tabLst>
            </a:pP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The two similar ligands b may occupy 1 and 2 positions and 1 and 6 positions to give </a:t>
            </a:r>
            <a:r>
              <a:rPr kumimoji="0" lang="en-US" sz="16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cis</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and trans isomers respectively. The most familiar examples of octahedral geometrical isomers of this type are violet (</a:t>
            </a:r>
            <a:r>
              <a:rPr kumimoji="0" lang="en-US" sz="16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cis</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and green (trans) isomers of </a:t>
            </a:r>
            <a:r>
              <a:rPr kumimoji="0" lang="en-US" sz="16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tetraamminedichlorocobalt</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(III) and chromium (III) cations as shown in Fig. 1.10.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1485900" algn="r"/>
                <a:tab pos="1600200" algn="ctr"/>
                <a:tab pos="1714500" algn="l"/>
                <a:tab pos="5486400" algn="r"/>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09862169"/>
      </p:ext>
    </p:extLst>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28600"/>
            <a:ext cx="6019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0371" y="2133600"/>
            <a:ext cx="8915400" cy="1754326"/>
          </a:xfrm>
          <a:prstGeom prst="rect">
            <a:avLst/>
          </a:prstGeom>
        </p:spPr>
        <p:txBody>
          <a:bodyPr wrap="square">
            <a:spAutoFit/>
          </a:bodyPr>
          <a:lstStyle/>
          <a:p>
            <a:r>
              <a:rPr lang="en-IN" b="1" dirty="0" smtClean="0"/>
              <a:t>                         Fig</a:t>
            </a:r>
            <a:r>
              <a:rPr lang="en-IN" b="1" dirty="0"/>
              <a:t>. 1.10 : </a:t>
            </a:r>
            <a:r>
              <a:rPr lang="en-IN" b="1" dirty="0" err="1"/>
              <a:t>Cis</a:t>
            </a:r>
            <a:r>
              <a:rPr lang="en-IN" b="1" dirty="0"/>
              <a:t>-trans isomers of [CoCl</a:t>
            </a:r>
            <a:r>
              <a:rPr lang="en-IN" b="1" baseline="-25000" dirty="0"/>
              <a:t>2</a:t>
            </a:r>
            <a:r>
              <a:rPr lang="en-IN" b="1" dirty="0"/>
              <a:t>(NH</a:t>
            </a:r>
            <a:r>
              <a:rPr lang="en-IN" b="1" baseline="-25000" dirty="0"/>
              <a:t>3</a:t>
            </a:r>
            <a:r>
              <a:rPr lang="en-IN" b="1" dirty="0"/>
              <a:t>)</a:t>
            </a:r>
            <a:r>
              <a:rPr lang="en-IN" b="1" baseline="-25000" dirty="0"/>
              <a:t>4</a:t>
            </a:r>
            <a:r>
              <a:rPr lang="en-IN" b="1" dirty="0"/>
              <a:t>]</a:t>
            </a:r>
            <a:r>
              <a:rPr lang="en-IN" b="1" baseline="30000" dirty="0"/>
              <a:t>+</a:t>
            </a:r>
            <a:endParaRPr lang="en-US" dirty="0"/>
          </a:p>
          <a:p>
            <a:r>
              <a:rPr lang="en-IN" b="1" dirty="0">
                <a:solidFill>
                  <a:srgbClr val="FF00FF"/>
                </a:solidFill>
              </a:rPr>
              <a:t>(b</a:t>
            </a:r>
            <a:r>
              <a:rPr lang="en-IN" b="1" dirty="0" smtClean="0">
                <a:solidFill>
                  <a:srgbClr val="FF00FF"/>
                </a:solidFill>
              </a:rPr>
              <a:t>)[</a:t>
            </a:r>
            <a:r>
              <a:rPr lang="en-IN" b="1" dirty="0">
                <a:solidFill>
                  <a:srgbClr val="FF00FF"/>
                </a:solidFill>
              </a:rPr>
              <a:t>Ma</a:t>
            </a:r>
            <a:r>
              <a:rPr lang="en-IN" b="1" baseline="-25000" dirty="0">
                <a:solidFill>
                  <a:srgbClr val="FF00FF"/>
                </a:solidFill>
              </a:rPr>
              <a:t>3</a:t>
            </a:r>
            <a:r>
              <a:rPr lang="en-IN" b="1" dirty="0">
                <a:solidFill>
                  <a:srgbClr val="FF00FF"/>
                </a:solidFill>
              </a:rPr>
              <a:t>b</a:t>
            </a:r>
            <a:r>
              <a:rPr lang="en-IN" b="1" baseline="-25000" dirty="0">
                <a:solidFill>
                  <a:srgbClr val="FF00FF"/>
                </a:solidFill>
              </a:rPr>
              <a:t>3</a:t>
            </a:r>
            <a:r>
              <a:rPr lang="en-IN" b="1" dirty="0">
                <a:solidFill>
                  <a:srgbClr val="FF00FF"/>
                </a:solidFill>
              </a:rPr>
              <a:t>] complexes :</a:t>
            </a:r>
            <a:endParaRPr lang="en-US" dirty="0">
              <a:solidFill>
                <a:srgbClr val="FF00FF"/>
              </a:solidFill>
            </a:endParaRPr>
          </a:p>
          <a:p>
            <a:r>
              <a:rPr lang="en-IN" dirty="0"/>
              <a:t> </a:t>
            </a:r>
            <a:r>
              <a:rPr lang="en-IN" dirty="0" smtClean="0"/>
              <a:t> 	In </a:t>
            </a:r>
            <a:r>
              <a:rPr lang="en-IN" dirty="0"/>
              <a:t>such complexes, </a:t>
            </a:r>
            <a:r>
              <a:rPr lang="en-IN" dirty="0" err="1"/>
              <a:t>cis</a:t>
            </a:r>
            <a:r>
              <a:rPr lang="en-IN" dirty="0"/>
              <a:t> form arises when the three similar groups are placed on the corners of one of the triangular faces of octahedron and the remaining three identical groups on the opposite triangular face of the </a:t>
            </a:r>
            <a:r>
              <a:rPr lang="en-IN" dirty="0" err="1" smtClean="0"/>
              <a:t>octahedron.In</a:t>
            </a:r>
            <a:r>
              <a:rPr lang="en-IN" dirty="0" smtClean="0"/>
              <a:t> </a:t>
            </a:r>
            <a:r>
              <a:rPr lang="en-IN" dirty="0"/>
              <a:t>trans-isomer, the sets of identical groups lie on the edges opposite to each other as shown in Fig. 1.11.</a:t>
            </a:r>
            <a:endParaRPr lang="en-US" dirty="0"/>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87926"/>
            <a:ext cx="5562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0" y="5410200"/>
            <a:ext cx="8305800" cy="1200329"/>
          </a:xfrm>
          <a:prstGeom prst="rect">
            <a:avLst/>
          </a:prstGeom>
        </p:spPr>
        <p:txBody>
          <a:bodyPr wrap="square">
            <a:spAutoFit/>
          </a:bodyPr>
          <a:lstStyle/>
          <a:p>
            <a:r>
              <a:rPr lang="en-IN" b="1" dirty="0"/>
              <a:t>Fig. 1.11 : </a:t>
            </a:r>
            <a:r>
              <a:rPr lang="en-IN" b="1" dirty="0" err="1"/>
              <a:t>Cis</a:t>
            </a:r>
            <a:r>
              <a:rPr lang="en-IN" b="1" dirty="0"/>
              <a:t>-trans isomers of [CoCl</a:t>
            </a:r>
            <a:r>
              <a:rPr lang="en-IN" b="1" baseline="-25000" dirty="0"/>
              <a:t>3</a:t>
            </a:r>
            <a:r>
              <a:rPr lang="en-IN" b="1" dirty="0"/>
              <a:t>(NH</a:t>
            </a:r>
            <a:r>
              <a:rPr lang="en-IN" b="1" baseline="-25000" dirty="0"/>
              <a:t>3</a:t>
            </a:r>
            <a:r>
              <a:rPr lang="en-IN" b="1" dirty="0"/>
              <a:t>)</a:t>
            </a:r>
            <a:r>
              <a:rPr lang="en-IN" b="1" baseline="-25000" dirty="0"/>
              <a:t>3</a:t>
            </a:r>
            <a:r>
              <a:rPr lang="en-IN" b="1" dirty="0"/>
              <a:t>]</a:t>
            </a:r>
            <a:endParaRPr lang="en-US" dirty="0"/>
          </a:p>
          <a:p>
            <a:r>
              <a:rPr lang="en-IN" dirty="0"/>
              <a:t>	Other examples are </a:t>
            </a:r>
            <a:endParaRPr lang="en-US" dirty="0"/>
          </a:p>
          <a:p>
            <a:r>
              <a:rPr lang="en-IN" dirty="0"/>
              <a:t>	[CrF</a:t>
            </a:r>
            <a:r>
              <a:rPr lang="en-IN" baseline="-25000" dirty="0"/>
              <a:t>3</a:t>
            </a:r>
            <a:r>
              <a:rPr lang="en-IN" dirty="0"/>
              <a:t>(H</a:t>
            </a:r>
            <a:r>
              <a:rPr lang="en-IN" baseline="-25000" dirty="0"/>
              <a:t>2</a:t>
            </a:r>
            <a:r>
              <a:rPr lang="en-IN" dirty="0"/>
              <a:t>O)</a:t>
            </a:r>
            <a:r>
              <a:rPr lang="en-IN" baseline="-25000" dirty="0"/>
              <a:t>3</a:t>
            </a:r>
            <a:r>
              <a:rPr lang="en-IN" dirty="0"/>
              <a:t>], [RhCl</a:t>
            </a:r>
            <a:r>
              <a:rPr lang="en-IN" baseline="-25000" dirty="0"/>
              <a:t>3</a:t>
            </a:r>
            <a:r>
              <a:rPr lang="en-IN" dirty="0"/>
              <a:t>(</a:t>
            </a:r>
            <a:r>
              <a:rPr lang="en-IN" dirty="0" err="1"/>
              <a:t>py</a:t>
            </a:r>
            <a:r>
              <a:rPr lang="en-IN" dirty="0"/>
              <a:t>)</a:t>
            </a:r>
            <a:r>
              <a:rPr lang="en-IN" baseline="-25000" dirty="0"/>
              <a:t>3</a:t>
            </a:r>
            <a:r>
              <a:rPr lang="en-IN" dirty="0"/>
              <a:t>(NH</a:t>
            </a:r>
            <a:r>
              <a:rPr lang="en-IN" baseline="-25000" dirty="0"/>
              <a:t>3</a:t>
            </a:r>
            <a:r>
              <a:rPr lang="en-IN" dirty="0"/>
              <a:t>)</a:t>
            </a:r>
            <a:r>
              <a:rPr lang="en-IN" baseline="-25000" dirty="0"/>
              <a:t>3</a:t>
            </a:r>
            <a:r>
              <a:rPr lang="en-IN" dirty="0"/>
              <a:t>]</a:t>
            </a:r>
            <a:r>
              <a:rPr lang="en-IN" baseline="30000" dirty="0"/>
              <a:t>+</a:t>
            </a:r>
            <a:r>
              <a:rPr lang="en-IN" dirty="0"/>
              <a:t>, [</a:t>
            </a:r>
            <a:r>
              <a:rPr lang="en-IN" dirty="0" err="1"/>
              <a:t>Pt</a:t>
            </a:r>
            <a:r>
              <a:rPr lang="en-IN" dirty="0"/>
              <a:t>(NO</a:t>
            </a:r>
            <a:r>
              <a:rPr lang="en-IN" baseline="-25000" dirty="0"/>
              <a:t>2</a:t>
            </a:r>
            <a:r>
              <a:rPr lang="en-IN" dirty="0"/>
              <a:t>)</a:t>
            </a:r>
            <a:r>
              <a:rPr lang="en-IN" baseline="-25000" dirty="0"/>
              <a:t>3</a:t>
            </a:r>
            <a:r>
              <a:rPr lang="en-IN" dirty="0"/>
              <a:t>(NH</a:t>
            </a:r>
            <a:r>
              <a:rPr lang="en-IN" baseline="-25000" dirty="0"/>
              <a:t>3</a:t>
            </a:r>
            <a:r>
              <a:rPr lang="en-IN" dirty="0"/>
              <a:t>)</a:t>
            </a:r>
            <a:r>
              <a:rPr lang="en-IN" baseline="-25000" dirty="0"/>
              <a:t>3</a:t>
            </a:r>
            <a:r>
              <a:rPr lang="en-IN" dirty="0"/>
              <a:t>]</a:t>
            </a:r>
            <a:r>
              <a:rPr lang="en-IN" baseline="30000" dirty="0"/>
              <a:t>+</a:t>
            </a:r>
            <a:r>
              <a:rPr lang="en-IN" dirty="0"/>
              <a:t>, </a:t>
            </a:r>
            <a:endParaRPr lang="en-US" dirty="0"/>
          </a:p>
          <a:p>
            <a:r>
              <a:rPr lang="en-IN" dirty="0"/>
              <a:t>	[IrCl</a:t>
            </a:r>
            <a:r>
              <a:rPr lang="en-IN" baseline="-25000" dirty="0"/>
              <a:t>3</a:t>
            </a:r>
            <a:r>
              <a:rPr lang="en-IN" dirty="0"/>
              <a:t>(H</a:t>
            </a:r>
            <a:r>
              <a:rPr lang="en-IN" baseline="-25000" dirty="0"/>
              <a:t>2</a:t>
            </a:r>
            <a:r>
              <a:rPr lang="en-IN" dirty="0"/>
              <a:t>O)</a:t>
            </a:r>
            <a:r>
              <a:rPr lang="en-IN" baseline="-25000" dirty="0"/>
              <a:t>3</a:t>
            </a:r>
            <a:r>
              <a:rPr lang="en-IN" dirty="0"/>
              <a:t>], [PtI</a:t>
            </a:r>
            <a:r>
              <a:rPr lang="en-IN" baseline="-25000" dirty="0"/>
              <a:t>3</a:t>
            </a:r>
            <a:r>
              <a:rPr lang="en-IN" dirty="0"/>
              <a:t>(NH</a:t>
            </a:r>
            <a:r>
              <a:rPr lang="en-IN" baseline="-25000" dirty="0"/>
              <a:t>3</a:t>
            </a:r>
            <a:r>
              <a:rPr lang="en-IN" dirty="0"/>
              <a:t>)</a:t>
            </a:r>
            <a:r>
              <a:rPr lang="en-IN" baseline="-25000" dirty="0"/>
              <a:t>3</a:t>
            </a:r>
            <a:r>
              <a:rPr lang="en-IN" dirty="0"/>
              <a:t>]</a:t>
            </a:r>
            <a:r>
              <a:rPr lang="en-IN" baseline="30000" dirty="0"/>
              <a:t>+</a:t>
            </a:r>
            <a:r>
              <a:rPr lang="en-IN" dirty="0"/>
              <a:t> ,[RuCl</a:t>
            </a:r>
            <a:r>
              <a:rPr lang="en-IN" baseline="-25000" dirty="0"/>
              <a:t>3</a:t>
            </a:r>
            <a:r>
              <a:rPr lang="en-IN" dirty="0"/>
              <a:t>(H</a:t>
            </a:r>
            <a:r>
              <a:rPr lang="en-IN" baseline="-25000" dirty="0"/>
              <a:t>2</a:t>
            </a:r>
            <a:r>
              <a:rPr lang="en-IN" dirty="0"/>
              <a:t>O)</a:t>
            </a:r>
            <a:r>
              <a:rPr lang="en-IN" baseline="-25000" dirty="0"/>
              <a:t>3</a:t>
            </a:r>
            <a:r>
              <a:rPr lang="en-IN" dirty="0"/>
              <a:t>],</a:t>
            </a:r>
            <a:endParaRPr lang="en-US" dirty="0"/>
          </a:p>
        </p:txBody>
      </p:sp>
    </p:spTree>
    <p:extLst>
      <p:ext uri="{BB962C8B-B14F-4D97-AF65-F5344CB8AC3E}">
        <p14:creationId xmlns:p14="http://schemas.microsoft.com/office/powerpoint/2010/main" val="3007027757"/>
      </p:ext>
    </p:extLst>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6324600"/>
          </a:xfrm>
        </p:spPr>
        <p:txBody>
          <a:bodyPr/>
          <a:lstStyle/>
          <a:p>
            <a:r>
              <a:rPr lang="en-IN" b="1" dirty="0">
                <a:solidFill>
                  <a:srgbClr val="FF0066"/>
                </a:solidFill>
              </a:rPr>
              <a:t>(c)	 [Ma</a:t>
            </a:r>
            <a:r>
              <a:rPr lang="en-IN" b="1" baseline="-25000" dirty="0">
                <a:solidFill>
                  <a:srgbClr val="FF0066"/>
                </a:solidFill>
              </a:rPr>
              <a:t>2</a:t>
            </a:r>
            <a:r>
              <a:rPr lang="en-IN" b="1" dirty="0">
                <a:solidFill>
                  <a:srgbClr val="FF0066"/>
                </a:solidFill>
              </a:rPr>
              <a:t>b</a:t>
            </a:r>
            <a:r>
              <a:rPr lang="en-IN" b="1" baseline="-25000" dirty="0">
                <a:solidFill>
                  <a:srgbClr val="FF0066"/>
                </a:solidFill>
              </a:rPr>
              <a:t>2</a:t>
            </a:r>
            <a:r>
              <a:rPr lang="en-IN" b="1" dirty="0">
                <a:solidFill>
                  <a:srgbClr val="FF0066"/>
                </a:solidFill>
              </a:rPr>
              <a:t>c</a:t>
            </a:r>
            <a:r>
              <a:rPr lang="en-IN" b="1" baseline="-25000" dirty="0">
                <a:solidFill>
                  <a:srgbClr val="FF0066"/>
                </a:solidFill>
              </a:rPr>
              <a:t>2</a:t>
            </a:r>
            <a:r>
              <a:rPr lang="en-IN" b="1" dirty="0">
                <a:solidFill>
                  <a:srgbClr val="FF0066"/>
                </a:solidFill>
              </a:rPr>
              <a:t>] complexes :</a:t>
            </a:r>
            <a:endParaRPr lang="en-US" dirty="0">
              <a:solidFill>
                <a:srgbClr val="FF0066"/>
              </a:solidFill>
            </a:endParaRPr>
          </a:p>
          <a:p>
            <a:r>
              <a:rPr lang="en-IN" dirty="0"/>
              <a:t>	Theoretically, five geometrical isomers are expected for this type of complex. Out of these, only three have been prepared. Five possible isomers have been shown for [PtCl</a:t>
            </a:r>
            <a:r>
              <a:rPr lang="en-IN" baseline="-25000" dirty="0"/>
              <a:t>2</a:t>
            </a:r>
            <a:r>
              <a:rPr lang="en-IN" dirty="0"/>
              <a:t>(NH</a:t>
            </a:r>
            <a:r>
              <a:rPr lang="en-IN" baseline="-25000" dirty="0"/>
              <a:t>3</a:t>
            </a:r>
            <a:r>
              <a:rPr lang="en-IN" dirty="0"/>
              <a:t>)</a:t>
            </a:r>
            <a:r>
              <a:rPr lang="en-IN" baseline="-25000" dirty="0"/>
              <a:t>2</a:t>
            </a:r>
            <a:r>
              <a:rPr lang="en-IN" dirty="0"/>
              <a:t>(</a:t>
            </a:r>
            <a:r>
              <a:rPr lang="en-IN" dirty="0" err="1"/>
              <a:t>py</a:t>
            </a:r>
            <a:r>
              <a:rPr lang="en-IN" dirty="0"/>
              <a:t>)</a:t>
            </a:r>
            <a:r>
              <a:rPr lang="en-IN" baseline="-25000" dirty="0"/>
              <a:t>2</a:t>
            </a:r>
            <a:r>
              <a:rPr lang="en-IN" dirty="0"/>
              <a:t>]</a:t>
            </a:r>
            <a:r>
              <a:rPr lang="en-IN" baseline="30000" dirty="0"/>
              <a:t>2+</a:t>
            </a:r>
            <a:r>
              <a:rPr lang="en-IN" dirty="0"/>
              <a:t> in Fig. 1.12.</a:t>
            </a:r>
            <a:endParaRPr lang="en-US" dirty="0"/>
          </a:p>
          <a:p>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18595" y="6488668"/>
            <a:ext cx="3221010" cy="369332"/>
          </a:xfrm>
          <a:prstGeom prst="rect">
            <a:avLst/>
          </a:prstGeom>
        </p:spPr>
        <p:txBody>
          <a:bodyPr wrap="none">
            <a:spAutoFit/>
          </a:bodyPr>
          <a:lstStyle/>
          <a:p>
            <a:r>
              <a:rPr lang="en-IN" b="1" dirty="0"/>
              <a:t>Fig. 1.12 : [PtCl</a:t>
            </a:r>
            <a:r>
              <a:rPr lang="en-IN" b="1" baseline="-25000" dirty="0"/>
              <a:t>2</a:t>
            </a:r>
            <a:r>
              <a:rPr lang="en-IN" b="1" dirty="0"/>
              <a:t>(NH</a:t>
            </a:r>
            <a:r>
              <a:rPr lang="en-IN" b="1" baseline="-25000" dirty="0"/>
              <a:t>3</a:t>
            </a:r>
            <a:r>
              <a:rPr lang="en-IN" b="1" dirty="0"/>
              <a:t>)</a:t>
            </a:r>
            <a:r>
              <a:rPr lang="en-IN" b="1" baseline="-25000" dirty="0"/>
              <a:t>2</a:t>
            </a:r>
            <a:r>
              <a:rPr lang="en-IN" b="1" dirty="0"/>
              <a:t>(</a:t>
            </a:r>
            <a:r>
              <a:rPr lang="en-IN" b="1" dirty="0" err="1"/>
              <a:t>py</a:t>
            </a:r>
            <a:r>
              <a:rPr lang="en-IN" b="1" dirty="0"/>
              <a:t>)</a:t>
            </a:r>
            <a:r>
              <a:rPr lang="en-IN" b="1" baseline="-25000" dirty="0"/>
              <a:t>2</a:t>
            </a:r>
            <a:r>
              <a:rPr lang="en-IN" b="1" dirty="0"/>
              <a:t>]</a:t>
            </a:r>
            <a:r>
              <a:rPr lang="en-IN" b="1" baseline="30000" dirty="0"/>
              <a:t>2+</a:t>
            </a:r>
            <a:endParaRPr lang="en-US" dirty="0"/>
          </a:p>
        </p:txBody>
      </p:sp>
    </p:spTree>
    <p:extLst>
      <p:ext uri="{BB962C8B-B14F-4D97-AF65-F5344CB8AC3E}">
        <p14:creationId xmlns:p14="http://schemas.microsoft.com/office/powerpoint/2010/main" val="2344842619"/>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rmAutofit/>
          </a:bodyPr>
          <a:lstStyle/>
          <a:p>
            <a:r>
              <a:rPr lang="en-IN" sz="2200" b="1" dirty="0">
                <a:solidFill>
                  <a:srgbClr val="FF6600"/>
                </a:solidFill>
              </a:rPr>
              <a:t>(d)	[</a:t>
            </a:r>
            <a:r>
              <a:rPr lang="en-IN" sz="2200" b="1" dirty="0" err="1">
                <a:solidFill>
                  <a:srgbClr val="FF6600"/>
                </a:solidFill>
              </a:rPr>
              <a:t>Mabcdef</a:t>
            </a:r>
            <a:r>
              <a:rPr lang="en-IN" sz="2200" b="1" dirty="0">
                <a:solidFill>
                  <a:srgbClr val="FF6600"/>
                </a:solidFill>
              </a:rPr>
              <a:t>] complexes :</a:t>
            </a:r>
            <a:endParaRPr lang="en-US" sz="2200" dirty="0">
              <a:solidFill>
                <a:srgbClr val="FF6600"/>
              </a:solidFill>
            </a:endParaRPr>
          </a:p>
          <a:p>
            <a:r>
              <a:rPr lang="en-IN" dirty="0"/>
              <a:t> 	</a:t>
            </a:r>
            <a:r>
              <a:rPr lang="en-IN" sz="1700" dirty="0"/>
              <a:t>Octahedral complexes with six different </a:t>
            </a:r>
            <a:r>
              <a:rPr lang="en-IN" sz="1700" dirty="0" err="1"/>
              <a:t>monodentate</a:t>
            </a:r>
            <a:r>
              <a:rPr lang="en-IN" sz="1700" dirty="0"/>
              <a:t> ligands give 15 geometrical isomers theoretically. Only one example of this type of complex is known. </a:t>
            </a:r>
            <a:endParaRPr lang="en-US" sz="1700" dirty="0"/>
          </a:p>
          <a:p>
            <a:r>
              <a:rPr lang="en-IN" sz="1700" dirty="0"/>
              <a:t>	It is of </a:t>
            </a:r>
            <a:r>
              <a:rPr lang="en-IN" sz="1700" dirty="0" err="1"/>
              <a:t>Pt</a:t>
            </a:r>
            <a:r>
              <a:rPr lang="en-IN" sz="1700" dirty="0"/>
              <a:t>(IV) having the formula: [PtBrClINO</a:t>
            </a:r>
            <a:r>
              <a:rPr lang="en-IN" sz="1700" baseline="-25000" dirty="0"/>
              <a:t>2</a:t>
            </a:r>
            <a:r>
              <a:rPr lang="en-IN" sz="1700" dirty="0"/>
              <a:t>NH</a:t>
            </a:r>
            <a:r>
              <a:rPr lang="en-IN" sz="1700" baseline="-25000" dirty="0"/>
              <a:t>3</a:t>
            </a:r>
            <a:r>
              <a:rPr lang="en-IN" sz="1700" dirty="0"/>
              <a:t>py]. Only three isomers of these complexes have been isolated. </a:t>
            </a:r>
            <a:endParaRPr lang="en-US" sz="1700" dirty="0"/>
          </a:p>
          <a:p>
            <a:r>
              <a:rPr lang="en-IN" sz="1800" b="1" dirty="0">
                <a:solidFill>
                  <a:srgbClr val="FF0000"/>
                </a:solidFill>
              </a:rPr>
              <a:t>(e</a:t>
            </a:r>
            <a:r>
              <a:rPr lang="en-IN" sz="1800" b="1" dirty="0" smtClean="0">
                <a:solidFill>
                  <a:srgbClr val="FF0000"/>
                </a:solidFill>
              </a:rPr>
              <a:t>)[</a:t>
            </a:r>
            <a:r>
              <a:rPr lang="en-IN" sz="1800" b="1" dirty="0">
                <a:solidFill>
                  <a:srgbClr val="FF0000"/>
                </a:solidFill>
              </a:rPr>
              <a:t>M(A-A)</a:t>
            </a:r>
            <a:r>
              <a:rPr lang="en-IN" sz="1800" b="1" baseline="-25000" dirty="0">
                <a:solidFill>
                  <a:srgbClr val="FF0000"/>
                </a:solidFill>
              </a:rPr>
              <a:t>2</a:t>
            </a:r>
            <a:r>
              <a:rPr lang="en-IN" sz="1800" b="1" dirty="0">
                <a:solidFill>
                  <a:srgbClr val="FF0000"/>
                </a:solidFill>
              </a:rPr>
              <a:t>a</a:t>
            </a:r>
            <a:r>
              <a:rPr lang="en-IN" sz="1800" b="1" baseline="-25000" dirty="0">
                <a:solidFill>
                  <a:srgbClr val="FF0000"/>
                </a:solidFill>
              </a:rPr>
              <a:t>2</a:t>
            </a:r>
            <a:r>
              <a:rPr lang="en-IN" sz="1800" b="1" dirty="0">
                <a:solidFill>
                  <a:srgbClr val="FF0000"/>
                </a:solidFill>
              </a:rPr>
              <a:t>] complexes :</a:t>
            </a:r>
            <a:endParaRPr lang="en-US" sz="1800" dirty="0">
              <a:solidFill>
                <a:srgbClr val="FF0000"/>
              </a:solidFill>
            </a:endParaRPr>
          </a:p>
          <a:p>
            <a:r>
              <a:rPr lang="en-IN" sz="1700" dirty="0"/>
              <a:t>	Here (A-A) is a symmetrical </a:t>
            </a:r>
            <a:r>
              <a:rPr lang="en-IN" sz="1700" dirty="0" err="1"/>
              <a:t>bidentate</a:t>
            </a:r>
            <a:r>
              <a:rPr lang="en-IN" sz="1700" dirty="0"/>
              <a:t> ligand with identical donor groups A and A. The complex of this type can show </a:t>
            </a:r>
            <a:r>
              <a:rPr lang="en-IN" sz="1700" dirty="0" err="1"/>
              <a:t>cis</a:t>
            </a:r>
            <a:r>
              <a:rPr lang="en-IN" sz="1700" dirty="0"/>
              <a:t>-trans isomers whereas the two </a:t>
            </a:r>
            <a:r>
              <a:rPr lang="en-IN" sz="1700" dirty="0" err="1"/>
              <a:t>monodentate</a:t>
            </a:r>
            <a:r>
              <a:rPr lang="en-IN" sz="1700" dirty="0"/>
              <a:t> ligands (a) will be </a:t>
            </a:r>
            <a:r>
              <a:rPr lang="en-IN" sz="1700" dirty="0" err="1"/>
              <a:t>cis</a:t>
            </a:r>
            <a:r>
              <a:rPr lang="en-IN" sz="1700" dirty="0"/>
              <a:t> to each other in the </a:t>
            </a:r>
            <a:r>
              <a:rPr lang="en-IN" sz="1700" dirty="0" err="1"/>
              <a:t>cis</a:t>
            </a:r>
            <a:r>
              <a:rPr lang="en-IN" sz="1700" dirty="0"/>
              <a:t> form, while trans to each other in the trans form as shown in Fig. 1.13	</a:t>
            </a:r>
            <a:endParaRPr lang="en-US" sz="1700" dirty="0"/>
          </a:p>
          <a:p>
            <a:r>
              <a:rPr lang="en-IN" sz="1700" dirty="0"/>
              <a:t>	Some examples of this type are :</a:t>
            </a:r>
            <a:endParaRPr lang="en-US" sz="1700" dirty="0"/>
          </a:p>
          <a:p>
            <a:r>
              <a:rPr lang="en-IN" sz="1700" dirty="0"/>
              <a:t>	[Co(NH</a:t>
            </a:r>
            <a:r>
              <a:rPr lang="en-IN" sz="1700" baseline="-25000" dirty="0"/>
              <a:t>3</a:t>
            </a:r>
            <a:r>
              <a:rPr lang="en-IN" sz="1700" dirty="0"/>
              <a:t>)</a:t>
            </a:r>
            <a:r>
              <a:rPr lang="en-IN" sz="1700" baseline="-25000" dirty="0"/>
              <a:t>2</a:t>
            </a:r>
            <a:r>
              <a:rPr lang="en-IN" sz="1700" dirty="0"/>
              <a:t>(en)</a:t>
            </a:r>
            <a:r>
              <a:rPr lang="en-IN" sz="1700" baseline="-25000" dirty="0"/>
              <a:t>2</a:t>
            </a:r>
            <a:r>
              <a:rPr lang="en-IN" sz="1700" dirty="0"/>
              <a:t>]</a:t>
            </a:r>
            <a:r>
              <a:rPr lang="en-IN" sz="1700" baseline="30000" dirty="0"/>
              <a:t>3+</a:t>
            </a:r>
            <a:r>
              <a:rPr lang="en-IN" sz="1700" dirty="0"/>
              <a:t>, [Co(NO</a:t>
            </a:r>
            <a:r>
              <a:rPr lang="en-IN" sz="1700" baseline="-25000" dirty="0"/>
              <a:t>2</a:t>
            </a:r>
            <a:r>
              <a:rPr lang="en-IN" sz="1700" dirty="0"/>
              <a:t>)</a:t>
            </a:r>
            <a:r>
              <a:rPr lang="en-IN" sz="1700" baseline="-25000" dirty="0"/>
              <a:t>2</a:t>
            </a:r>
            <a:r>
              <a:rPr lang="en-IN" sz="1700" dirty="0"/>
              <a:t>(en)</a:t>
            </a:r>
            <a:r>
              <a:rPr lang="en-IN" sz="1700" baseline="-25000" dirty="0"/>
              <a:t>2</a:t>
            </a:r>
            <a:r>
              <a:rPr lang="en-IN" sz="1700" dirty="0"/>
              <a:t>]</a:t>
            </a:r>
            <a:r>
              <a:rPr lang="en-IN" sz="1700" baseline="30000" dirty="0"/>
              <a:t>+</a:t>
            </a:r>
            <a:r>
              <a:rPr lang="en-IN" sz="1700" dirty="0"/>
              <a:t>, [CrCl</a:t>
            </a:r>
            <a:r>
              <a:rPr lang="en-IN" sz="1700" baseline="-25000" dirty="0"/>
              <a:t>2</a:t>
            </a:r>
            <a:r>
              <a:rPr lang="en-IN" sz="1700" dirty="0"/>
              <a:t>(en)</a:t>
            </a:r>
            <a:r>
              <a:rPr lang="en-IN" sz="1700" baseline="-25000" dirty="0"/>
              <a:t>2</a:t>
            </a:r>
            <a:r>
              <a:rPr lang="en-IN" sz="1700" dirty="0"/>
              <a:t>]</a:t>
            </a:r>
            <a:r>
              <a:rPr lang="en-IN" sz="1700" baseline="30000" dirty="0"/>
              <a:t>+</a:t>
            </a:r>
            <a:r>
              <a:rPr lang="en-IN" sz="1700" dirty="0"/>
              <a:t>, </a:t>
            </a:r>
            <a:endParaRPr lang="en-US" sz="1700" dirty="0"/>
          </a:p>
          <a:p>
            <a:r>
              <a:rPr lang="en-IN" sz="1700" dirty="0"/>
              <a:t>	[CrCl</a:t>
            </a:r>
            <a:r>
              <a:rPr lang="en-IN" sz="1700" baseline="-25000" dirty="0"/>
              <a:t>2</a:t>
            </a:r>
            <a:r>
              <a:rPr lang="en-IN" sz="1700" dirty="0"/>
              <a:t>(en)</a:t>
            </a:r>
            <a:r>
              <a:rPr lang="en-IN" sz="1700" baseline="-25000" dirty="0"/>
              <a:t>2</a:t>
            </a:r>
            <a:r>
              <a:rPr lang="en-IN" sz="1700" dirty="0"/>
              <a:t>]</a:t>
            </a:r>
            <a:r>
              <a:rPr lang="en-IN" sz="1700" baseline="30000" dirty="0"/>
              <a:t>+</a:t>
            </a:r>
            <a:r>
              <a:rPr lang="en-IN" sz="1700" dirty="0"/>
              <a:t>, [IrCl</a:t>
            </a:r>
            <a:r>
              <a:rPr lang="en-IN" sz="1700" baseline="-25000" dirty="0"/>
              <a:t>2</a:t>
            </a:r>
            <a:r>
              <a:rPr lang="en-IN" sz="1700" dirty="0"/>
              <a:t>(C2O</a:t>
            </a:r>
            <a:r>
              <a:rPr lang="en-IN" sz="1700" baseline="-25000" dirty="0"/>
              <a:t>4</a:t>
            </a:r>
            <a:r>
              <a:rPr lang="en-IN" sz="1700" dirty="0"/>
              <a:t>)</a:t>
            </a:r>
            <a:r>
              <a:rPr lang="en-IN" sz="1700" baseline="-25000" dirty="0"/>
              <a:t>2</a:t>
            </a:r>
            <a:r>
              <a:rPr lang="en-IN" sz="1700" dirty="0"/>
              <a:t>]1</a:t>
            </a:r>
            <a:r>
              <a:rPr lang="en-IN" sz="1700" baseline="30000" dirty="0"/>
              <a:t>3</a:t>
            </a:r>
            <a:r>
              <a:rPr lang="en-IN" sz="1700" baseline="30000" dirty="0">
                <a:sym typeface="Symbol"/>
              </a:rPr>
              <a:t></a:t>
            </a:r>
            <a:r>
              <a:rPr lang="en-IN" sz="1700" dirty="0"/>
              <a:t>, [RhCl</a:t>
            </a:r>
            <a:r>
              <a:rPr lang="en-IN" sz="1700" baseline="-25000" dirty="0"/>
              <a:t>2</a:t>
            </a:r>
            <a:r>
              <a:rPr lang="en-IN" sz="1700" dirty="0"/>
              <a:t>(en)</a:t>
            </a:r>
            <a:r>
              <a:rPr lang="en-IN" sz="1700" baseline="-25000" dirty="0"/>
              <a:t>2</a:t>
            </a:r>
            <a:r>
              <a:rPr lang="en-IN" sz="1700" dirty="0"/>
              <a:t>]</a:t>
            </a:r>
            <a:r>
              <a:rPr lang="en-IN" sz="1700" baseline="30000" dirty="0"/>
              <a:t>+</a:t>
            </a:r>
            <a:r>
              <a:rPr lang="en-IN" sz="1700" dirty="0"/>
              <a:t>, etc.</a:t>
            </a:r>
            <a:endParaRPr lang="en-US" sz="1700" dirty="0"/>
          </a:p>
          <a:p>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0"/>
            <a:ext cx="6477000" cy="193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53029" y="6324600"/>
            <a:ext cx="6096000" cy="369332"/>
          </a:xfrm>
          <a:prstGeom prst="rect">
            <a:avLst/>
          </a:prstGeom>
        </p:spPr>
        <p:txBody>
          <a:bodyPr wrap="square">
            <a:spAutoFit/>
          </a:bodyPr>
          <a:lstStyle/>
          <a:p>
            <a:r>
              <a:rPr lang="en-IN" b="1" dirty="0"/>
              <a:t>Fig. 1.13 : </a:t>
            </a:r>
            <a:r>
              <a:rPr lang="en-IN" b="1" dirty="0" err="1"/>
              <a:t>cis</a:t>
            </a:r>
            <a:r>
              <a:rPr lang="en-IN" b="1" dirty="0"/>
              <a:t> and trans forms complex [Co(en)</a:t>
            </a:r>
            <a:r>
              <a:rPr lang="en-IN" b="1" baseline="-25000" dirty="0"/>
              <a:t>2</a:t>
            </a:r>
            <a:r>
              <a:rPr lang="en-IN" b="1" dirty="0"/>
              <a:t>Cl</a:t>
            </a:r>
            <a:r>
              <a:rPr lang="en-IN" b="1" baseline="-25000" dirty="0"/>
              <a:t>2</a:t>
            </a:r>
            <a:r>
              <a:rPr lang="en-IN" b="1" dirty="0"/>
              <a:t>]</a:t>
            </a:r>
            <a:r>
              <a:rPr lang="en-IN" b="1" baseline="30000" dirty="0"/>
              <a:t>+</a:t>
            </a:r>
            <a:r>
              <a:rPr lang="en-IN" b="1" dirty="0"/>
              <a:t> ion</a:t>
            </a:r>
            <a:endParaRPr lang="en-US" dirty="0"/>
          </a:p>
        </p:txBody>
      </p:sp>
    </p:spTree>
    <p:extLst>
      <p:ext uri="{BB962C8B-B14F-4D97-AF65-F5344CB8AC3E}">
        <p14:creationId xmlns:p14="http://schemas.microsoft.com/office/powerpoint/2010/main" val="845728490"/>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70000" lnSpcReduction="20000"/>
          </a:bodyPr>
          <a:lstStyle/>
          <a:p>
            <a:r>
              <a:rPr lang="en-IN" b="1" dirty="0">
                <a:solidFill>
                  <a:srgbClr val="FF0000"/>
                </a:solidFill>
              </a:rPr>
              <a:t>(f)	[M(A-A)</a:t>
            </a:r>
            <a:r>
              <a:rPr lang="en-IN" b="1" baseline="-25000" dirty="0">
                <a:solidFill>
                  <a:srgbClr val="FF0000"/>
                </a:solidFill>
              </a:rPr>
              <a:t>2</a:t>
            </a:r>
            <a:r>
              <a:rPr lang="en-IN" b="1" dirty="0">
                <a:solidFill>
                  <a:srgbClr val="FF0000"/>
                </a:solidFill>
              </a:rPr>
              <a:t>ab] complexes :	</a:t>
            </a:r>
            <a:endParaRPr lang="en-US" dirty="0">
              <a:solidFill>
                <a:srgbClr val="FF0000"/>
              </a:solidFill>
            </a:endParaRPr>
          </a:p>
          <a:p>
            <a:r>
              <a:rPr lang="en-IN" dirty="0"/>
              <a:t>	We may have complexes of the type [M(A-A)</a:t>
            </a:r>
            <a:r>
              <a:rPr lang="en-IN" baseline="-25000" dirty="0"/>
              <a:t>2</a:t>
            </a:r>
            <a:r>
              <a:rPr lang="en-IN" dirty="0"/>
              <a:t>ab]. For example, [CoClNH</a:t>
            </a:r>
            <a:r>
              <a:rPr lang="en-IN" baseline="-25000" dirty="0"/>
              <a:t>3</a:t>
            </a:r>
            <a:r>
              <a:rPr lang="en-IN" dirty="0"/>
              <a:t>(en)</a:t>
            </a:r>
            <a:r>
              <a:rPr lang="en-IN" baseline="-25000" dirty="0"/>
              <a:t>2</a:t>
            </a:r>
            <a:r>
              <a:rPr lang="en-IN" dirty="0"/>
              <a:t>]</a:t>
            </a:r>
            <a:r>
              <a:rPr lang="en-IN" baseline="30000" dirty="0"/>
              <a:t>2+</a:t>
            </a:r>
            <a:r>
              <a:rPr lang="en-IN" dirty="0"/>
              <a:t>, [CrClNH</a:t>
            </a:r>
            <a:r>
              <a:rPr lang="en-IN" baseline="-25000" dirty="0"/>
              <a:t>3</a:t>
            </a:r>
            <a:r>
              <a:rPr lang="en-IN" dirty="0"/>
              <a:t>(en)</a:t>
            </a:r>
            <a:r>
              <a:rPr lang="en-IN" baseline="-25000" dirty="0"/>
              <a:t>2</a:t>
            </a:r>
            <a:r>
              <a:rPr lang="en-IN" dirty="0"/>
              <a:t>]</a:t>
            </a:r>
            <a:r>
              <a:rPr lang="en-IN" baseline="30000" dirty="0"/>
              <a:t>2+</a:t>
            </a:r>
            <a:r>
              <a:rPr lang="en-IN" dirty="0"/>
              <a:t>, [RhClNH</a:t>
            </a:r>
            <a:r>
              <a:rPr lang="en-IN" baseline="-25000" dirty="0"/>
              <a:t>3</a:t>
            </a:r>
            <a:r>
              <a:rPr lang="en-IN" dirty="0"/>
              <a:t>(en)</a:t>
            </a:r>
            <a:r>
              <a:rPr lang="en-IN" baseline="-25000" dirty="0"/>
              <a:t>2</a:t>
            </a:r>
            <a:r>
              <a:rPr lang="en-IN" dirty="0"/>
              <a:t>]</a:t>
            </a:r>
            <a:r>
              <a:rPr lang="en-IN" baseline="30000" dirty="0"/>
              <a:t>2+</a:t>
            </a:r>
            <a:r>
              <a:rPr lang="en-IN" dirty="0"/>
              <a:t>, etc. All such complexes show </a:t>
            </a:r>
            <a:r>
              <a:rPr lang="en-IN" dirty="0" err="1"/>
              <a:t>cis</a:t>
            </a:r>
            <a:r>
              <a:rPr lang="en-IN" dirty="0"/>
              <a:t> and trans isomerism.</a:t>
            </a:r>
            <a:endParaRPr lang="en-US" dirty="0"/>
          </a:p>
          <a:p>
            <a:r>
              <a:rPr lang="en-IN" b="1" dirty="0">
                <a:solidFill>
                  <a:srgbClr val="FF0000"/>
                </a:solidFill>
              </a:rPr>
              <a:t>(g)	[M(A-A)</a:t>
            </a:r>
            <a:r>
              <a:rPr lang="en-IN" b="1" baseline="-25000" dirty="0">
                <a:solidFill>
                  <a:srgbClr val="FF0000"/>
                </a:solidFill>
              </a:rPr>
              <a:t>a</a:t>
            </a:r>
            <a:r>
              <a:rPr lang="en-IN" b="1" dirty="0">
                <a:solidFill>
                  <a:srgbClr val="FF0000"/>
                </a:solidFill>
              </a:rPr>
              <a:t>2b</a:t>
            </a:r>
            <a:r>
              <a:rPr lang="en-IN" b="1" baseline="-25000" dirty="0">
                <a:solidFill>
                  <a:srgbClr val="FF0000"/>
                </a:solidFill>
              </a:rPr>
              <a:t>2</a:t>
            </a:r>
            <a:r>
              <a:rPr lang="en-IN" b="1" dirty="0">
                <a:solidFill>
                  <a:srgbClr val="FF0000"/>
                </a:solidFill>
              </a:rPr>
              <a:t>] complexes :</a:t>
            </a:r>
            <a:endParaRPr lang="en-US" dirty="0">
              <a:solidFill>
                <a:srgbClr val="FF0000"/>
              </a:solidFill>
            </a:endParaRPr>
          </a:p>
          <a:p>
            <a:r>
              <a:rPr lang="en-IN" dirty="0"/>
              <a:t>	Further, we can have geometrical isomerism for the complexes of the type [M(A-A)a</a:t>
            </a:r>
            <a:r>
              <a:rPr lang="en-IN" baseline="-25000" dirty="0"/>
              <a:t>2</a:t>
            </a:r>
            <a:r>
              <a:rPr lang="en-IN" dirty="0"/>
              <a:t>b</a:t>
            </a:r>
            <a:r>
              <a:rPr lang="en-IN" baseline="-25000" dirty="0"/>
              <a:t>2</a:t>
            </a:r>
            <a:r>
              <a:rPr lang="en-IN" dirty="0"/>
              <a:t>]. For example, [CoCl</a:t>
            </a:r>
            <a:r>
              <a:rPr lang="en-IN" baseline="-25000" dirty="0"/>
              <a:t>2</a:t>
            </a:r>
            <a:r>
              <a:rPr lang="en-IN" dirty="0"/>
              <a:t>(NH</a:t>
            </a:r>
            <a:r>
              <a:rPr lang="en-IN" baseline="-25000" dirty="0"/>
              <a:t>3</a:t>
            </a:r>
            <a:r>
              <a:rPr lang="en-IN" dirty="0"/>
              <a:t>)</a:t>
            </a:r>
            <a:r>
              <a:rPr lang="en-IN" baseline="-25000" dirty="0"/>
              <a:t>2</a:t>
            </a:r>
            <a:r>
              <a:rPr lang="en-IN" dirty="0"/>
              <a:t>en]</a:t>
            </a:r>
            <a:r>
              <a:rPr lang="en-IN" baseline="30000" dirty="0"/>
              <a:t>+</a:t>
            </a:r>
            <a:r>
              <a:rPr lang="en-IN" dirty="0"/>
              <a:t> ion having both                 NH</a:t>
            </a:r>
            <a:r>
              <a:rPr lang="en-IN" baseline="-25000" dirty="0"/>
              <a:t>3</a:t>
            </a:r>
            <a:r>
              <a:rPr lang="en-IN" dirty="0"/>
              <a:t> - NH</a:t>
            </a:r>
            <a:r>
              <a:rPr lang="en-IN" baseline="-25000" dirty="0"/>
              <a:t>3</a:t>
            </a:r>
            <a:r>
              <a:rPr lang="en-IN" dirty="0"/>
              <a:t>  and </a:t>
            </a:r>
            <a:r>
              <a:rPr lang="en-IN" dirty="0" err="1"/>
              <a:t>Cl</a:t>
            </a:r>
            <a:r>
              <a:rPr lang="en-IN" baseline="30000" dirty="0">
                <a:sym typeface="Symbol"/>
              </a:rPr>
              <a:t></a:t>
            </a:r>
            <a:r>
              <a:rPr lang="en-IN" dirty="0"/>
              <a:t> - </a:t>
            </a:r>
            <a:r>
              <a:rPr lang="en-IN" dirty="0" err="1"/>
              <a:t>Cl</a:t>
            </a:r>
            <a:r>
              <a:rPr lang="en-IN" baseline="30000" dirty="0">
                <a:sym typeface="Symbol"/>
              </a:rPr>
              <a:t></a:t>
            </a:r>
            <a:r>
              <a:rPr lang="en-IN" dirty="0"/>
              <a:t> ions in </a:t>
            </a:r>
            <a:r>
              <a:rPr lang="en-IN" dirty="0" err="1"/>
              <a:t>cis</a:t>
            </a:r>
            <a:r>
              <a:rPr lang="en-IN" dirty="0"/>
              <a:t> give </a:t>
            </a:r>
            <a:r>
              <a:rPr lang="en-IN" dirty="0" err="1"/>
              <a:t>cis</a:t>
            </a:r>
            <a:r>
              <a:rPr lang="en-IN" dirty="0"/>
              <a:t> form while NH</a:t>
            </a:r>
            <a:r>
              <a:rPr lang="en-IN" baseline="-25000" dirty="0"/>
              <a:t>3</a:t>
            </a:r>
            <a:r>
              <a:rPr lang="en-IN" dirty="0"/>
              <a:t> and </a:t>
            </a:r>
            <a:r>
              <a:rPr lang="en-IN" dirty="0" err="1"/>
              <a:t>Cl</a:t>
            </a:r>
            <a:r>
              <a:rPr lang="en-IN" baseline="30000" dirty="0">
                <a:sym typeface="Symbol"/>
              </a:rPr>
              <a:t></a:t>
            </a:r>
            <a:r>
              <a:rPr lang="en-IN" dirty="0"/>
              <a:t> in trans positions give rise to trans isomer.</a:t>
            </a:r>
            <a:endParaRPr lang="en-US" dirty="0"/>
          </a:p>
          <a:p>
            <a:r>
              <a:rPr lang="en-IN" b="1" dirty="0">
                <a:solidFill>
                  <a:srgbClr val="FF0000"/>
                </a:solidFill>
              </a:rPr>
              <a:t>(h)	[M(A-B)</a:t>
            </a:r>
            <a:r>
              <a:rPr lang="en-IN" b="1" baseline="-25000" dirty="0">
                <a:solidFill>
                  <a:srgbClr val="FF0000"/>
                </a:solidFill>
              </a:rPr>
              <a:t>3</a:t>
            </a:r>
            <a:r>
              <a:rPr lang="en-IN" b="1" dirty="0">
                <a:solidFill>
                  <a:srgbClr val="FF0000"/>
                </a:solidFill>
              </a:rPr>
              <a:t>] complexes :	</a:t>
            </a:r>
            <a:endParaRPr lang="en-US" dirty="0">
              <a:solidFill>
                <a:srgbClr val="FF0000"/>
              </a:solidFill>
            </a:endParaRPr>
          </a:p>
          <a:p>
            <a:r>
              <a:rPr lang="en-IN" dirty="0"/>
              <a:t>	Here (A-B) is an unsymmetrical </a:t>
            </a:r>
            <a:r>
              <a:rPr lang="en-IN" dirty="0" err="1"/>
              <a:t>bidentate</a:t>
            </a:r>
            <a:r>
              <a:rPr lang="en-IN" dirty="0"/>
              <a:t> chelate ligand having A and B as two different co-ordinating groups. Octahedral complexes of the type [M(A-B)</a:t>
            </a:r>
            <a:r>
              <a:rPr lang="en-IN" baseline="-25000" dirty="0"/>
              <a:t>3</a:t>
            </a:r>
            <a:r>
              <a:rPr lang="en-IN" dirty="0"/>
              <a:t>] exist in </a:t>
            </a:r>
            <a:r>
              <a:rPr lang="en-IN" dirty="0" err="1"/>
              <a:t>cis</a:t>
            </a:r>
            <a:r>
              <a:rPr lang="en-IN" dirty="0"/>
              <a:t> and trans isomers. For example, </a:t>
            </a:r>
            <a:r>
              <a:rPr lang="en-IN" dirty="0" err="1"/>
              <a:t>triglycinatochromium</a:t>
            </a:r>
            <a:r>
              <a:rPr lang="en-IN" dirty="0"/>
              <a:t> (III). </a:t>
            </a:r>
            <a:endParaRPr lang="en-US" dirty="0"/>
          </a:p>
          <a:p>
            <a:r>
              <a:rPr lang="en-IN" sz="3400" dirty="0">
                <a:solidFill>
                  <a:srgbClr val="FF33CC"/>
                </a:solidFill>
              </a:rPr>
              <a:t>1.6.2 Optical Isomerism</a:t>
            </a:r>
            <a:endParaRPr lang="en-US" sz="3400" dirty="0">
              <a:solidFill>
                <a:srgbClr val="FF33CC"/>
              </a:solidFill>
            </a:endParaRPr>
          </a:p>
          <a:p>
            <a:r>
              <a:rPr lang="en-IN" dirty="0"/>
              <a:t>	There are certain substances which can rotate the plane of polarized light. These are called </a:t>
            </a:r>
            <a:r>
              <a:rPr lang="en-IN" b="1" dirty="0"/>
              <a:t>optically active substances</a:t>
            </a:r>
            <a:r>
              <a:rPr lang="en-IN" dirty="0"/>
              <a:t>. The optically active isomers of a compound which rotate the plane of polarized light equally but in opposite directions are called </a:t>
            </a:r>
            <a:r>
              <a:rPr lang="en-IN" b="1" dirty="0"/>
              <a:t>enantiomers</a:t>
            </a:r>
            <a:r>
              <a:rPr lang="en-IN" dirty="0"/>
              <a:t>. The isomer which rotates the plane of polarized light to the right is called </a:t>
            </a:r>
            <a:r>
              <a:rPr lang="en-IN" b="1" dirty="0" err="1"/>
              <a:t>dextro</a:t>
            </a:r>
            <a:r>
              <a:rPr lang="en-IN" b="1" dirty="0"/>
              <a:t> rotatory</a:t>
            </a:r>
            <a:r>
              <a:rPr lang="en-IN" dirty="0"/>
              <a:t> designated as d and the one which rotates the plane of polarized light to the left is called </a:t>
            </a:r>
            <a:r>
              <a:rPr lang="en-IN" b="1" dirty="0" err="1"/>
              <a:t>laevo</a:t>
            </a:r>
            <a:r>
              <a:rPr lang="en-IN" b="1" dirty="0"/>
              <a:t> rotatory</a:t>
            </a:r>
            <a:r>
              <a:rPr lang="en-IN" dirty="0"/>
              <a:t> designated as </a:t>
            </a:r>
            <a:r>
              <a:rPr lang="en-IN" i="1" dirty="0"/>
              <a:t>l</a:t>
            </a:r>
            <a:r>
              <a:rPr lang="en-IN" dirty="0"/>
              <a:t>.</a:t>
            </a:r>
            <a:endParaRPr lang="en-US" dirty="0"/>
          </a:p>
        </p:txBody>
      </p:sp>
    </p:spTree>
    <p:extLst>
      <p:ext uri="{BB962C8B-B14F-4D97-AF65-F5344CB8AC3E}">
        <p14:creationId xmlns:p14="http://schemas.microsoft.com/office/powerpoint/2010/main" val="400830467"/>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6705600"/>
          </a:xfrm>
        </p:spPr>
        <p:txBody>
          <a:bodyPr>
            <a:normAutofit/>
          </a:bodyPr>
          <a:lstStyle/>
          <a:p>
            <a:r>
              <a:rPr lang="en-IN" b="1" dirty="0">
                <a:solidFill>
                  <a:srgbClr val="FF0000"/>
                </a:solidFill>
              </a:rPr>
              <a:t>(i)	Optical isomerism in complexes with coordination number 4 :  </a:t>
            </a:r>
            <a:endParaRPr lang="en-US" dirty="0">
              <a:solidFill>
                <a:srgbClr val="FF0000"/>
              </a:solidFill>
            </a:endParaRPr>
          </a:p>
          <a:p>
            <a:r>
              <a:rPr lang="en-IN" dirty="0"/>
              <a:t>	</a:t>
            </a:r>
            <a:r>
              <a:rPr lang="en-IN" sz="1800" dirty="0"/>
              <a:t>Tetrahedral complexes with coordination number 4 should exhibit optical isomerism because there is no plane of symmetry in their molecules. However, this has not been found to be the case. The first tetrahedral metal complex in which the central ion was surrounded by four different ligands was prepared in 1963 but it has not been possible to resolve it into d and l forms. However, tetrahedral complexes of </a:t>
            </a:r>
            <a:r>
              <a:rPr lang="en-IN" sz="1800" dirty="0" err="1"/>
              <a:t>Pt</a:t>
            </a:r>
            <a:r>
              <a:rPr lang="en-IN" sz="1800" dirty="0"/>
              <a:t>(II) Be(II), B(III) and Zn(II), containing two symmetrical), </a:t>
            </a:r>
            <a:r>
              <a:rPr lang="en-IN" sz="1800" dirty="0" err="1"/>
              <a:t>bidentate</a:t>
            </a:r>
            <a:r>
              <a:rPr lang="en-IN" sz="1800" dirty="0"/>
              <a:t> ligands, can be resolved into optically active forms. For example, the complex </a:t>
            </a:r>
            <a:r>
              <a:rPr lang="en-IN" sz="1800" dirty="0" err="1"/>
              <a:t>bis</a:t>
            </a:r>
            <a:r>
              <a:rPr lang="en-IN" sz="1800" dirty="0"/>
              <a:t> (</a:t>
            </a:r>
            <a:r>
              <a:rPr lang="en-IN" sz="1800" dirty="0" err="1"/>
              <a:t>benzoylacetonato</a:t>
            </a:r>
            <a:r>
              <a:rPr lang="en-IN" sz="1800" dirty="0"/>
              <a:t>) beryllium (II) has been shown to exist in two optical forms, as shown in Fig. 1.14.</a:t>
            </a:r>
            <a:endParaRPr lang="en-US" sz="1800" dirty="0"/>
          </a:p>
          <a:p>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124" y="3657600"/>
            <a:ext cx="515007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5103674"/>
            <a:ext cx="8153400" cy="1754326"/>
          </a:xfrm>
          <a:prstGeom prst="rect">
            <a:avLst/>
          </a:prstGeom>
        </p:spPr>
        <p:txBody>
          <a:bodyPr wrap="square">
            <a:spAutoFit/>
          </a:bodyPr>
          <a:lstStyle/>
          <a:p>
            <a:r>
              <a:rPr lang="en-IN" b="1" dirty="0" smtClean="0"/>
              <a:t>                            Fig</a:t>
            </a:r>
            <a:r>
              <a:rPr lang="en-IN" b="1" dirty="0"/>
              <a:t>. 1.14 : d- and </a:t>
            </a:r>
            <a:r>
              <a:rPr lang="en-IN" b="1" i="1" dirty="0"/>
              <a:t>l</a:t>
            </a:r>
            <a:r>
              <a:rPr lang="en-IN" b="1" dirty="0"/>
              <a:t>- isomers of [PtBrClINO</a:t>
            </a:r>
            <a:r>
              <a:rPr lang="en-IN" b="1" baseline="-25000" dirty="0"/>
              <a:t>2</a:t>
            </a:r>
            <a:r>
              <a:rPr lang="en-IN" b="1" dirty="0"/>
              <a:t>NH</a:t>
            </a:r>
            <a:r>
              <a:rPr lang="en-IN" b="1" baseline="-25000" dirty="0"/>
              <a:t>3</a:t>
            </a:r>
            <a:r>
              <a:rPr lang="en-IN" b="1" dirty="0"/>
              <a:t>Py]</a:t>
            </a:r>
            <a:endParaRPr lang="en-US" dirty="0"/>
          </a:p>
          <a:p>
            <a:r>
              <a:rPr lang="en-IN" dirty="0"/>
              <a:t>	It may be noted that 4 different groups around the central atom are not essentially required for optical activity. All that is required is that the molecule should be asymmetric so that it can exist in two forms which are mirror images of each other, as shown above. Evidently, the two structures do not superimpose on each other. </a:t>
            </a:r>
            <a:endParaRPr lang="en-US" dirty="0"/>
          </a:p>
        </p:txBody>
      </p:sp>
    </p:spTree>
    <p:extLst>
      <p:ext uri="{BB962C8B-B14F-4D97-AF65-F5344CB8AC3E}">
        <p14:creationId xmlns:p14="http://schemas.microsoft.com/office/powerpoint/2010/main" val="3404411398"/>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lstStyle/>
          <a:p>
            <a:r>
              <a:rPr lang="en-IN" sz="2000" b="1" dirty="0">
                <a:solidFill>
                  <a:srgbClr val="FF0000"/>
                </a:solidFill>
              </a:rPr>
              <a:t>(ii) Optical isomerism in complexes with coordination number           (CN = 6) : </a:t>
            </a:r>
            <a:endParaRPr lang="en-US" sz="2000" dirty="0">
              <a:solidFill>
                <a:srgbClr val="FF0000"/>
              </a:solidFill>
            </a:endParaRPr>
          </a:p>
          <a:p>
            <a:r>
              <a:rPr lang="en-IN" dirty="0"/>
              <a:t> 	</a:t>
            </a:r>
            <a:r>
              <a:rPr lang="en-IN" sz="2000" dirty="0"/>
              <a:t>The most well known cases of optical isomerism occur among octahedral complexes. The common examples are complexes which contain </a:t>
            </a:r>
            <a:r>
              <a:rPr lang="en-IN" sz="2000" dirty="0" err="1"/>
              <a:t>bidentate</a:t>
            </a:r>
            <a:r>
              <a:rPr lang="en-IN" sz="2000" dirty="0"/>
              <a:t> ligands. These complexes fall under the following categories: </a:t>
            </a:r>
            <a:endParaRPr lang="en-US" sz="2000" dirty="0"/>
          </a:p>
          <a:p>
            <a:r>
              <a:rPr lang="en-IN" b="1" dirty="0">
                <a:solidFill>
                  <a:srgbClr val="FF0000"/>
                </a:solidFill>
              </a:rPr>
              <a:t>(A)	[M(L</a:t>
            </a:r>
            <a:r>
              <a:rPr lang="en-IN" b="1" baseline="-25000" dirty="0">
                <a:solidFill>
                  <a:srgbClr val="FF0000"/>
                </a:solidFill>
              </a:rPr>
              <a:t>2</a:t>
            </a:r>
            <a:r>
              <a:rPr lang="en-IN" b="1" dirty="0">
                <a:solidFill>
                  <a:srgbClr val="FF0000"/>
                </a:solidFill>
              </a:rPr>
              <a:t>)</a:t>
            </a:r>
            <a:r>
              <a:rPr lang="en-IN" b="1" baseline="-25000" dirty="0">
                <a:solidFill>
                  <a:srgbClr val="FF0000"/>
                </a:solidFill>
              </a:rPr>
              <a:t>3</a:t>
            </a:r>
            <a:r>
              <a:rPr lang="en-IN" b="1" dirty="0">
                <a:solidFill>
                  <a:srgbClr val="FF0000"/>
                </a:solidFill>
              </a:rPr>
              <a:t>] type complexes:</a:t>
            </a:r>
            <a:endParaRPr lang="en-US" dirty="0">
              <a:solidFill>
                <a:srgbClr val="FF0000"/>
              </a:solidFill>
            </a:endParaRPr>
          </a:p>
          <a:p>
            <a:r>
              <a:rPr lang="en-IN" sz="2000" dirty="0"/>
              <a:t>Where, M = metal ion, L = </a:t>
            </a:r>
            <a:r>
              <a:rPr lang="en-IN" sz="2000" dirty="0" err="1"/>
              <a:t>bidentate</a:t>
            </a:r>
            <a:r>
              <a:rPr lang="en-IN" sz="2000" dirty="0"/>
              <a:t> ligand. The complexes such as [Co(en)</a:t>
            </a:r>
            <a:r>
              <a:rPr lang="en-IN" sz="2000" baseline="-25000" dirty="0"/>
              <a:t>3</a:t>
            </a:r>
            <a:r>
              <a:rPr lang="en-IN" sz="2000" dirty="0"/>
              <a:t>]</a:t>
            </a:r>
            <a:r>
              <a:rPr lang="en-IN" sz="2000" baseline="30000" dirty="0"/>
              <a:t>3+</a:t>
            </a:r>
            <a:r>
              <a:rPr lang="en-IN" sz="2000" dirty="0"/>
              <a:t>,  [Co(en)</a:t>
            </a:r>
            <a:r>
              <a:rPr lang="en-IN" sz="2000" baseline="-25000" dirty="0"/>
              <a:t>3</a:t>
            </a:r>
            <a:r>
              <a:rPr lang="en-IN" sz="2000" dirty="0"/>
              <a:t>]Cl</a:t>
            </a:r>
            <a:r>
              <a:rPr lang="en-IN" sz="2000" baseline="-25000" dirty="0"/>
              <a:t>3</a:t>
            </a:r>
            <a:r>
              <a:rPr lang="en-IN" sz="2000" dirty="0"/>
              <a:t>,  [Cr(ox)</a:t>
            </a:r>
            <a:r>
              <a:rPr lang="en-IN" sz="2000" baseline="-25000" dirty="0"/>
              <a:t>3</a:t>
            </a:r>
            <a:r>
              <a:rPr lang="en-IN" sz="2000" dirty="0"/>
              <a:t>]</a:t>
            </a:r>
            <a:r>
              <a:rPr lang="en-IN" sz="2000" baseline="30000" dirty="0"/>
              <a:t>3</a:t>
            </a:r>
            <a:r>
              <a:rPr lang="en-IN" sz="2000" baseline="30000" dirty="0">
                <a:sym typeface="Symbol"/>
              </a:rPr>
              <a:t></a:t>
            </a:r>
            <a:r>
              <a:rPr lang="en-IN" sz="2000" dirty="0"/>
              <a:t>, etc., exist as optical isomers because they form non-superimposable mirror images, as illustrated in Fig. 1.16</a:t>
            </a:r>
            <a:r>
              <a:rPr lang="en-IN" dirty="0"/>
              <a:t>. </a:t>
            </a:r>
            <a:endParaRPr lang="en-US" dirty="0"/>
          </a:p>
          <a:p>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3657600"/>
            <a:ext cx="6096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76600" y="6248400"/>
            <a:ext cx="2294859" cy="369332"/>
          </a:xfrm>
          <a:prstGeom prst="rect">
            <a:avLst/>
          </a:prstGeom>
        </p:spPr>
        <p:txBody>
          <a:bodyPr wrap="none">
            <a:spAutoFit/>
          </a:bodyPr>
          <a:lstStyle/>
          <a:p>
            <a:r>
              <a:rPr lang="en-IN" b="1" dirty="0"/>
              <a:t>Fig. 1.16 : [Co(en)</a:t>
            </a:r>
            <a:r>
              <a:rPr lang="en-IN" b="1" baseline="-25000" dirty="0"/>
              <a:t>3</a:t>
            </a:r>
            <a:r>
              <a:rPr lang="en-IN" b="1" dirty="0"/>
              <a:t>]</a:t>
            </a:r>
            <a:r>
              <a:rPr lang="en-IN" b="1" baseline="30000" dirty="0"/>
              <a:t>3+</a:t>
            </a:r>
            <a:endParaRPr lang="en-US" dirty="0"/>
          </a:p>
        </p:txBody>
      </p:sp>
    </p:spTree>
    <p:extLst>
      <p:ext uri="{BB962C8B-B14F-4D97-AF65-F5344CB8AC3E}">
        <p14:creationId xmlns:p14="http://schemas.microsoft.com/office/powerpoint/2010/main" val="3916070919"/>
      </p:ext>
    </p:extLst>
  </p:cSld>
  <p:clrMapOvr>
    <a:masterClrMapping/>
  </p:clrMapOvr>
  <p:transition>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324600"/>
          </a:xfrm>
        </p:spPr>
        <p:txBody>
          <a:bodyPr/>
          <a:lstStyle/>
          <a:p>
            <a:endParaRPr lang="en-IN" b="1" dirty="0" smtClean="0">
              <a:solidFill>
                <a:srgbClr val="FF6600"/>
              </a:solidFill>
            </a:endParaRPr>
          </a:p>
          <a:p>
            <a:r>
              <a:rPr lang="en-IN" b="1" dirty="0" smtClean="0">
                <a:solidFill>
                  <a:srgbClr val="FF6600"/>
                </a:solidFill>
              </a:rPr>
              <a:t>(</a:t>
            </a:r>
            <a:r>
              <a:rPr lang="en-IN" b="1" dirty="0">
                <a:solidFill>
                  <a:srgbClr val="FF6600"/>
                </a:solidFill>
              </a:rPr>
              <a:t>B)	[M(L</a:t>
            </a:r>
            <a:r>
              <a:rPr lang="en-IN" b="1" baseline="-25000" dirty="0">
                <a:solidFill>
                  <a:srgbClr val="FF6600"/>
                </a:solidFill>
              </a:rPr>
              <a:t>2</a:t>
            </a:r>
            <a:r>
              <a:rPr lang="en-IN" b="1" dirty="0">
                <a:solidFill>
                  <a:srgbClr val="FF6600"/>
                </a:solidFill>
              </a:rPr>
              <a:t>)</a:t>
            </a:r>
            <a:r>
              <a:rPr lang="en-IN" b="1" baseline="-25000" dirty="0">
                <a:solidFill>
                  <a:srgbClr val="FF6600"/>
                </a:solidFill>
              </a:rPr>
              <a:t>2</a:t>
            </a:r>
            <a:r>
              <a:rPr lang="en-IN" b="1" dirty="0">
                <a:solidFill>
                  <a:srgbClr val="FF6600"/>
                </a:solidFill>
              </a:rPr>
              <a:t>L</a:t>
            </a:r>
            <a:r>
              <a:rPr lang="en-IN" b="1" baseline="-25000" dirty="0">
                <a:solidFill>
                  <a:srgbClr val="FF6600"/>
                </a:solidFill>
              </a:rPr>
              <a:t>2</a:t>
            </a:r>
            <a:r>
              <a:rPr lang="en-IN" b="1" dirty="0">
                <a:solidFill>
                  <a:srgbClr val="FF6600"/>
                </a:solidFill>
              </a:rPr>
              <a:t>'] or [M(L</a:t>
            </a:r>
            <a:r>
              <a:rPr lang="en-IN" b="1" baseline="-25000" dirty="0">
                <a:solidFill>
                  <a:srgbClr val="FF6600"/>
                </a:solidFill>
              </a:rPr>
              <a:t>2</a:t>
            </a:r>
            <a:r>
              <a:rPr lang="en-IN" b="1" dirty="0">
                <a:solidFill>
                  <a:srgbClr val="FF6600"/>
                </a:solidFill>
              </a:rPr>
              <a:t>)</a:t>
            </a:r>
            <a:r>
              <a:rPr lang="en-IN" b="1" baseline="-25000" dirty="0">
                <a:solidFill>
                  <a:srgbClr val="FF6600"/>
                </a:solidFill>
              </a:rPr>
              <a:t>2</a:t>
            </a:r>
            <a:r>
              <a:rPr lang="en-IN" b="1" dirty="0">
                <a:solidFill>
                  <a:srgbClr val="FF6600"/>
                </a:solidFill>
              </a:rPr>
              <a:t>bc] type complexes :</a:t>
            </a:r>
            <a:endParaRPr lang="en-US" dirty="0">
              <a:solidFill>
                <a:srgbClr val="FF6600"/>
              </a:solidFill>
            </a:endParaRPr>
          </a:p>
          <a:p>
            <a:r>
              <a:rPr lang="en-IN" dirty="0"/>
              <a:t>	</a:t>
            </a:r>
            <a:r>
              <a:rPr lang="en-IN" sz="2000" dirty="0"/>
              <a:t>It has already been shown (Fig. 30 that these complexes form geometrical isomers (</a:t>
            </a:r>
            <a:r>
              <a:rPr lang="en-IN" sz="2000" dirty="0" err="1"/>
              <a:t>cis</a:t>
            </a:r>
            <a:r>
              <a:rPr lang="en-IN" sz="2000" dirty="0"/>
              <a:t> and trans forms). It is interesting to note that the trans form does now show optical isomerism, i.e., it cannot be resolved into optical isomers. The reason is that the molecule in this case is symmetric. On the other hand, the </a:t>
            </a:r>
            <a:r>
              <a:rPr lang="en-IN" sz="2000" dirty="0" err="1"/>
              <a:t>cis</a:t>
            </a:r>
            <a:r>
              <a:rPr lang="en-IN" sz="2000" dirty="0"/>
              <a:t> isomer is asymmetric and cm into d and/isomers. For example, the complex ion </a:t>
            </a:r>
            <a:r>
              <a:rPr lang="en-IN" sz="2000" i="1" dirty="0" err="1"/>
              <a:t>cis-dichloro</a:t>
            </a:r>
            <a:r>
              <a:rPr lang="en-IN" sz="2000" i="1" dirty="0"/>
              <a:t> </a:t>
            </a:r>
            <a:r>
              <a:rPr lang="en-IN" sz="2000" i="1" dirty="0" err="1"/>
              <a:t>bis</a:t>
            </a:r>
            <a:r>
              <a:rPr lang="en-IN" sz="2000" i="1" dirty="0"/>
              <a:t> </a:t>
            </a:r>
            <a:r>
              <a:rPr lang="en-IN" sz="2000" dirty="0"/>
              <a:t>(</a:t>
            </a:r>
            <a:r>
              <a:rPr lang="en-IN" sz="2000" dirty="0" err="1"/>
              <a:t>ethylenediamine</a:t>
            </a:r>
            <a:r>
              <a:rPr lang="en-IN" sz="2000" dirty="0"/>
              <a:t>) chromium (III) : </a:t>
            </a:r>
            <a:r>
              <a:rPr lang="en-IN" sz="2000" i="1" dirty="0" err="1"/>
              <a:t>cis</a:t>
            </a:r>
            <a:r>
              <a:rPr lang="en-IN" sz="2000" i="1" dirty="0"/>
              <a:t>-</a:t>
            </a:r>
            <a:r>
              <a:rPr lang="en-IN" sz="2000" dirty="0"/>
              <a:t>  [CrCl</a:t>
            </a:r>
            <a:r>
              <a:rPr lang="en-IN" sz="2000" baseline="-25000" dirty="0"/>
              <a:t>2</a:t>
            </a:r>
            <a:r>
              <a:rPr lang="en-IN" sz="2000" dirty="0"/>
              <a:t>(en)</a:t>
            </a:r>
            <a:r>
              <a:rPr lang="en-IN" sz="2000" baseline="-25000" dirty="0"/>
              <a:t>2</a:t>
            </a:r>
            <a:r>
              <a:rPr lang="en-IN" sz="2000" dirty="0"/>
              <a:t>]</a:t>
            </a:r>
            <a:r>
              <a:rPr lang="en-IN" sz="2000" baseline="30000" dirty="0"/>
              <a:t>+</a:t>
            </a:r>
            <a:r>
              <a:rPr lang="en-IN" sz="2000" dirty="0"/>
              <a:t> exists in the form of three</a:t>
            </a:r>
            <a:endParaRPr lang="en-US" sz="2000" dirty="0"/>
          </a:p>
          <a:p>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200400"/>
            <a:ext cx="5943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00100" y="5286437"/>
            <a:ext cx="8001000" cy="923330"/>
          </a:xfrm>
          <a:prstGeom prst="rect">
            <a:avLst/>
          </a:prstGeom>
        </p:spPr>
        <p:txBody>
          <a:bodyPr wrap="square">
            <a:spAutoFit/>
          </a:bodyPr>
          <a:lstStyle/>
          <a:p>
            <a:r>
              <a:rPr lang="en-IN" b="1" dirty="0" smtClean="0"/>
              <a:t>                                             Fig</a:t>
            </a:r>
            <a:r>
              <a:rPr lang="en-IN" b="1" dirty="0"/>
              <a:t>. 1.17 : </a:t>
            </a:r>
            <a:r>
              <a:rPr lang="en-IN" b="1" dirty="0" err="1"/>
              <a:t>cis</a:t>
            </a:r>
            <a:r>
              <a:rPr lang="en-IN" b="1" dirty="0"/>
              <a:t>- [CrCl</a:t>
            </a:r>
            <a:r>
              <a:rPr lang="en-IN" b="1" baseline="-25000" dirty="0"/>
              <a:t>2</a:t>
            </a:r>
            <a:r>
              <a:rPr lang="en-IN" b="1" dirty="0"/>
              <a:t>(en)</a:t>
            </a:r>
            <a:r>
              <a:rPr lang="en-IN" b="1" baseline="-25000" dirty="0"/>
              <a:t>2</a:t>
            </a:r>
            <a:r>
              <a:rPr lang="en-IN" b="1" dirty="0"/>
              <a:t>]</a:t>
            </a:r>
            <a:r>
              <a:rPr lang="en-IN" b="1" baseline="30000" dirty="0"/>
              <a:t>+</a:t>
            </a:r>
            <a:endParaRPr lang="en-US" dirty="0"/>
          </a:p>
          <a:p>
            <a:r>
              <a:rPr lang="en-IN" dirty="0"/>
              <a:t>isomers (trans optically inactive; </a:t>
            </a:r>
            <a:r>
              <a:rPr lang="en-IN" dirty="0" err="1"/>
              <a:t>cis</a:t>
            </a:r>
            <a:r>
              <a:rPr lang="en-IN" dirty="0"/>
              <a:t> (d) and </a:t>
            </a:r>
            <a:r>
              <a:rPr lang="en-IN" dirty="0" err="1"/>
              <a:t>cis</a:t>
            </a:r>
            <a:r>
              <a:rPr lang="en-IN" dirty="0"/>
              <a:t> (</a:t>
            </a:r>
            <a:r>
              <a:rPr lang="en-IN" i="1" dirty="0"/>
              <a:t>l</a:t>
            </a:r>
            <a:r>
              <a:rPr lang="en-IN" dirty="0"/>
              <a:t>). The resolution of the </a:t>
            </a:r>
            <a:r>
              <a:rPr lang="en-IN" dirty="0" err="1"/>
              <a:t>cis</a:t>
            </a:r>
            <a:r>
              <a:rPr lang="en-IN" dirty="0"/>
              <a:t> isomer of the complex into d and </a:t>
            </a:r>
            <a:r>
              <a:rPr lang="en-IN" i="1" dirty="0"/>
              <a:t>l</a:t>
            </a:r>
            <a:r>
              <a:rPr lang="en-IN" dirty="0"/>
              <a:t> forms is shown in Fig. 1.17. </a:t>
            </a:r>
            <a:endParaRPr lang="en-US" dirty="0"/>
          </a:p>
        </p:txBody>
      </p:sp>
    </p:spTree>
    <p:extLst>
      <p:ext uri="{BB962C8B-B14F-4D97-AF65-F5344CB8AC3E}">
        <p14:creationId xmlns:p14="http://schemas.microsoft.com/office/powerpoint/2010/main" val="2630793919"/>
      </p:ext>
    </p:extLst>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6477000"/>
          </a:xfrm>
        </p:spPr>
        <p:txBody>
          <a:bodyPr/>
          <a:lstStyle/>
          <a:p>
            <a:r>
              <a:rPr lang="en-IN" b="1" dirty="0">
                <a:solidFill>
                  <a:srgbClr val="FF0000"/>
                </a:solidFill>
              </a:rPr>
              <a:t>(C)	</a:t>
            </a:r>
            <a:r>
              <a:rPr lang="en-IN" b="1" dirty="0" err="1">
                <a:solidFill>
                  <a:srgbClr val="FF0000"/>
                </a:solidFill>
              </a:rPr>
              <a:t>cis-cis</a:t>
            </a:r>
            <a:r>
              <a:rPr lang="en-IN" b="1" dirty="0">
                <a:solidFill>
                  <a:srgbClr val="FF0000"/>
                </a:solidFill>
              </a:rPr>
              <a:t> [ML</a:t>
            </a:r>
            <a:r>
              <a:rPr lang="en-IN" b="1" baseline="-25000" dirty="0">
                <a:solidFill>
                  <a:srgbClr val="FF0000"/>
                </a:solidFill>
              </a:rPr>
              <a:t>2</a:t>
            </a:r>
            <a:r>
              <a:rPr lang="en-IN" b="1" dirty="0">
                <a:solidFill>
                  <a:srgbClr val="FF0000"/>
                </a:solidFill>
              </a:rPr>
              <a:t>L</a:t>
            </a:r>
            <a:r>
              <a:rPr lang="en-IN" b="1" baseline="-25000" dirty="0">
                <a:solidFill>
                  <a:srgbClr val="FF0000"/>
                </a:solidFill>
              </a:rPr>
              <a:t>2</a:t>
            </a:r>
            <a:r>
              <a:rPr lang="en-IN" b="1" dirty="0">
                <a:solidFill>
                  <a:srgbClr val="FF0000"/>
                </a:solidFill>
              </a:rPr>
              <a:t>'L</a:t>
            </a:r>
            <a:r>
              <a:rPr lang="en-IN" b="1" baseline="-25000" dirty="0">
                <a:solidFill>
                  <a:srgbClr val="FF0000"/>
                </a:solidFill>
              </a:rPr>
              <a:t>2</a:t>
            </a:r>
            <a:r>
              <a:rPr lang="en-IN" b="1" dirty="0">
                <a:solidFill>
                  <a:srgbClr val="FF0000"/>
                </a:solidFill>
              </a:rPr>
              <a:t>"] type of complexes :</a:t>
            </a:r>
            <a:endParaRPr lang="en-US" dirty="0">
              <a:solidFill>
                <a:srgbClr val="FF0000"/>
              </a:solidFill>
            </a:endParaRPr>
          </a:p>
          <a:p>
            <a:r>
              <a:rPr lang="en-IN" dirty="0"/>
              <a:t>	</a:t>
            </a:r>
            <a:r>
              <a:rPr lang="en-IN" sz="2000" dirty="0"/>
              <a:t>The complexes containing only one symmetric </a:t>
            </a:r>
            <a:r>
              <a:rPr lang="en-IN" sz="2000" dirty="0" err="1"/>
              <a:t>bidentate</a:t>
            </a:r>
            <a:r>
              <a:rPr lang="en-IN" sz="2000" dirty="0"/>
              <a:t> ligand also show optical isomerism. For example, the complex ion [CoCl</a:t>
            </a:r>
            <a:r>
              <a:rPr lang="en-IN" sz="2000" baseline="-25000" dirty="0"/>
              <a:t>2</a:t>
            </a:r>
            <a:r>
              <a:rPr lang="en-IN" sz="2000" dirty="0"/>
              <a:t>(NH</a:t>
            </a:r>
            <a:r>
              <a:rPr lang="en-IN" sz="2000" baseline="-25000" dirty="0"/>
              <a:t>3</a:t>
            </a:r>
            <a:r>
              <a:rPr lang="en-IN" sz="2000" dirty="0"/>
              <a:t>)</a:t>
            </a:r>
            <a:r>
              <a:rPr lang="en-IN" sz="2000" baseline="-25000" dirty="0"/>
              <a:t>2</a:t>
            </a:r>
            <a:r>
              <a:rPr lang="en-IN" sz="2000" dirty="0"/>
              <a:t>(en)]</a:t>
            </a:r>
            <a:r>
              <a:rPr lang="en-IN" sz="2000" baseline="30000" dirty="0"/>
              <a:t>+</a:t>
            </a:r>
            <a:r>
              <a:rPr lang="en-IN" sz="2000" dirty="0"/>
              <a:t> exists in d and l forms, as shown in Fig. 1.18. </a:t>
            </a:r>
            <a:endParaRPr lang="en-US" sz="2000" dirty="0"/>
          </a:p>
          <a:p>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1"/>
            <a:ext cx="6019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ChangeArrowheads="1"/>
          </p:cNvSpPr>
          <p:nvPr/>
        </p:nvSpPr>
        <p:spPr bwMode="auto">
          <a:xfrm>
            <a:off x="990600" y="3192959"/>
            <a:ext cx="7467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 pos="457200" algn="l"/>
                <a:tab pos="1485900" algn="r"/>
                <a:tab pos="1600200" algn="ctr"/>
                <a:tab pos="1714500" algn="l"/>
                <a:tab pos="5486400" algn="r"/>
              </a:tabLst>
            </a:pPr>
            <a:r>
              <a:rPr kumimoji="0" lang="en-US" sz="20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Fig. 1.18 : Structure of </a:t>
            </a:r>
            <a:r>
              <a:rPr kumimoji="0" lang="en-US" sz="2000" b="1"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cis-cis</a:t>
            </a:r>
            <a:r>
              <a:rPr kumimoji="0" lang="en-US" sz="20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-[CoCl</a:t>
            </a:r>
            <a:r>
              <a:rPr kumimoji="0" lang="en-US" sz="2000" b="1"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20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(NH</a:t>
            </a:r>
            <a:r>
              <a:rPr kumimoji="0" lang="en-US" sz="2000" b="1"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20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2000" b="1"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20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(en)]</a:t>
            </a:r>
            <a:r>
              <a:rPr kumimoji="0" lang="en-US" sz="2000" b="1"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 pos="457200" algn="l"/>
                <a:tab pos="1485900" algn="r"/>
                <a:tab pos="1600200" algn="ctr"/>
                <a:tab pos="1714500" algn="l"/>
                <a:tab pos="5486400" algn="r"/>
              </a:tabLst>
            </a:pPr>
            <a:r>
              <a:rPr kumimoji="0" lang="en-US" sz="2000" b="1" i="0" u="none" strike="noStrike" cap="none" normalizeH="0" baseline="0" dirty="0" smtClean="0">
                <a:ln>
                  <a:noFill/>
                </a:ln>
                <a:solidFill>
                  <a:srgbClr val="FF0000"/>
                </a:solidFill>
                <a:effectLst/>
                <a:latin typeface="Segoe UI" pitchFamily="34" charset="0"/>
                <a:ea typeface="Times New Roman" pitchFamily="18" charset="0"/>
                <a:cs typeface="Segoe UI" pitchFamily="34" charset="0"/>
              </a:rPr>
              <a:t>(D)	Complexes containing </a:t>
            </a:r>
            <a:r>
              <a:rPr kumimoji="0" lang="en-US" sz="2000" b="1" i="0" u="none" strike="noStrike" cap="none" normalizeH="0" baseline="0" dirty="0" err="1" smtClean="0">
                <a:ln>
                  <a:noFill/>
                </a:ln>
                <a:solidFill>
                  <a:srgbClr val="FF0000"/>
                </a:solidFill>
                <a:effectLst/>
                <a:latin typeface="Segoe UI" pitchFamily="34" charset="0"/>
                <a:ea typeface="Times New Roman" pitchFamily="18" charset="0"/>
                <a:cs typeface="Segoe UI" pitchFamily="34" charset="0"/>
              </a:rPr>
              <a:t>polydentate</a:t>
            </a:r>
            <a:r>
              <a:rPr kumimoji="0" lang="en-US" sz="2000" b="1" i="0" u="none" strike="noStrike" cap="none" normalizeH="0" baseline="0" dirty="0" smtClean="0">
                <a:ln>
                  <a:noFill/>
                </a:ln>
                <a:solidFill>
                  <a:srgbClr val="FF0000"/>
                </a:solidFill>
                <a:effectLst/>
                <a:latin typeface="Segoe UI" pitchFamily="34" charset="0"/>
                <a:ea typeface="Times New Roman" pitchFamily="18" charset="0"/>
                <a:cs typeface="Segoe UI" pitchFamily="34" charset="0"/>
              </a:rPr>
              <a:t> ligand like EDTA (</a:t>
            </a:r>
            <a:r>
              <a:rPr kumimoji="0" lang="en-US" sz="2000" b="1" i="0" u="none" strike="noStrike" cap="none" normalizeH="0" baseline="0" dirty="0" err="1" smtClean="0">
                <a:ln>
                  <a:noFill/>
                </a:ln>
                <a:solidFill>
                  <a:srgbClr val="FF0000"/>
                </a:solidFill>
                <a:effectLst/>
                <a:latin typeface="Segoe UI" pitchFamily="34" charset="0"/>
                <a:ea typeface="Times New Roman" pitchFamily="18" charset="0"/>
                <a:cs typeface="Segoe UI" pitchFamily="34" charset="0"/>
              </a:rPr>
              <a:t>haxadentate</a:t>
            </a:r>
            <a:r>
              <a:rPr kumimoji="0" lang="en-US" sz="2000" b="1" i="0" u="none" strike="noStrike" cap="none" normalizeH="0" baseline="0" dirty="0" smtClean="0">
                <a:ln>
                  <a:noFill/>
                </a:ln>
                <a:solidFill>
                  <a:srgbClr val="FF0000"/>
                </a:solidFill>
                <a:effectLst/>
                <a:latin typeface="Segoe UI" pitchFamily="34" charset="0"/>
                <a:ea typeface="Times New Roman" pitchFamily="18" charset="0"/>
                <a:cs typeface="Segoe UI" pitchFamily="34" charset="0"/>
              </a:rPr>
              <a:t>) ligands : </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 pos="457200" algn="l"/>
                <a:tab pos="1485900" algn="r"/>
                <a:tab pos="1600200" algn="ctr"/>
                <a:tab pos="1714500" algn="l"/>
                <a:tab pos="5486400" algn="r"/>
              </a:tabLst>
            </a:pP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The complexes containing </a:t>
            </a:r>
            <a:r>
              <a:rPr kumimoji="0" lang="en-US" sz="20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haxadentate</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ligands such as </a:t>
            </a:r>
            <a:r>
              <a:rPr kumimoji="0" lang="en-US" sz="20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ethylenediaminetetraacetato</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en-US" sz="20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cobaltate</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(III) also show optical activity. For example, the [Co(</a:t>
            </a:r>
            <a:r>
              <a:rPr kumimoji="0" lang="en-US" sz="20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edta</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exists in two forms, as shown in Fig. 1.19. </a:t>
            </a:r>
            <a:endPar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endParaRP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105400"/>
            <a:ext cx="4648200" cy="1752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5520035"/>
            <a:ext cx="2743200" cy="923330"/>
          </a:xfrm>
          <a:prstGeom prst="rect">
            <a:avLst/>
          </a:prstGeom>
        </p:spPr>
        <p:txBody>
          <a:bodyPr wrap="square">
            <a:spAutoFit/>
          </a:bodyPr>
          <a:lstStyle/>
          <a:p>
            <a:r>
              <a:rPr lang="en-IN" b="1" dirty="0"/>
              <a:t>Fig. 1.19 : </a:t>
            </a:r>
            <a:r>
              <a:rPr lang="en-IN" b="1" dirty="0" err="1"/>
              <a:t>Ethylenediaminetetraacetato</a:t>
            </a:r>
            <a:r>
              <a:rPr lang="en-IN" b="1" dirty="0"/>
              <a:t> </a:t>
            </a:r>
            <a:r>
              <a:rPr lang="en-IN" b="1" dirty="0" err="1"/>
              <a:t>cobaltate</a:t>
            </a:r>
            <a:r>
              <a:rPr lang="en-IN" b="1" dirty="0"/>
              <a:t> (III)</a:t>
            </a:r>
            <a:endParaRPr lang="en-US" dirty="0"/>
          </a:p>
        </p:txBody>
      </p:sp>
    </p:spTree>
    <p:extLst>
      <p:ext uri="{BB962C8B-B14F-4D97-AF65-F5344CB8AC3E}">
        <p14:creationId xmlns:p14="http://schemas.microsoft.com/office/powerpoint/2010/main" val="2267236260"/>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fontScale="85000" lnSpcReduction="20000"/>
          </a:bodyPr>
          <a:lstStyle/>
          <a:p>
            <a:pPr marL="0" marR="0" indent="0" algn="just">
              <a:lnSpc>
                <a:spcPct val="115000"/>
              </a:lnSpc>
              <a:spcBef>
                <a:spcPts val="0"/>
              </a:spcBef>
              <a:spcAft>
                <a:spcPts val="0"/>
              </a:spcAft>
              <a:buNone/>
              <a:tabLst>
                <a:tab pos="228600" algn="l"/>
                <a:tab pos="485775" algn="l"/>
                <a:tab pos="4114800" algn="r"/>
              </a:tabLst>
            </a:pPr>
            <a:r>
              <a:rPr lang="en-US" sz="2400" b="1" dirty="0">
                <a:latin typeface="Segoe UI"/>
                <a:ea typeface="Calibri"/>
                <a:cs typeface="Segoe UI"/>
              </a:rPr>
              <a:t> </a:t>
            </a:r>
            <a:r>
              <a:rPr lang="en-US" sz="2400" b="1" dirty="0">
                <a:solidFill>
                  <a:srgbClr val="719FFB"/>
                </a:solidFill>
                <a:latin typeface="Segoe UI"/>
                <a:ea typeface="Calibri"/>
                <a:cs typeface="Segoe UI"/>
              </a:rPr>
              <a:t>Formation of Co-ordinate (Covalent) Bond:</a:t>
            </a:r>
            <a:endParaRPr lang="en-US" sz="2400" dirty="0">
              <a:solidFill>
                <a:srgbClr val="719FFB"/>
              </a:solidFill>
              <a:latin typeface="Segoe UI"/>
              <a:ea typeface="Calibri"/>
              <a:cs typeface="Times New Roman"/>
            </a:endParaRPr>
          </a:p>
          <a:p>
            <a:pPr marL="0" marR="0" indent="0" algn="just">
              <a:lnSpc>
                <a:spcPct val="115000"/>
              </a:lnSpc>
              <a:spcBef>
                <a:spcPts val="0"/>
              </a:spcBef>
              <a:spcAft>
                <a:spcPts val="0"/>
              </a:spcAft>
              <a:buNone/>
              <a:tabLst>
                <a:tab pos="228600" algn="l"/>
                <a:tab pos="485775" algn="l"/>
                <a:tab pos="4114800" algn="r"/>
              </a:tabLst>
            </a:pPr>
            <a:r>
              <a:rPr lang="en-US" sz="2400" dirty="0">
                <a:latin typeface="Segoe UI"/>
                <a:ea typeface="Calibri"/>
                <a:cs typeface="Segoe UI"/>
              </a:rPr>
              <a:t>	The mechanism of formation of a co-ordinate bond may be visualized as a two step process which is an amalgamation of electrovalent and covalent bindings.</a:t>
            </a:r>
            <a:endParaRPr lang="en-US" sz="2400" dirty="0">
              <a:latin typeface="Segoe UI"/>
              <a:ea typeface="Calibri"/>
              <a:cs typeface="Times New Roman"/>
            </a:endParaRPr>
          </a:p>
          <a:p>
            <a:pPr marL="0" marR="0" algn="just">
              <a:lnSpc>
                <a:spcPct val="115000"/>
              </a:lnSpc>
              <a:spcBef>
                <a:spcPts val="0"/>
              </a:spcBef>
              <a:spcAft>
                <a:spcPts val="0"/>
              </a:spcAft>
              <a:tabLst>
                <a:tab pos="228600" algn="l"/>
                <a:tab pos="485775" algn="l"/>
                <a:tab pos="4114800" algn="r"/>
              </a:tabLst>
            </a:pPr>
            <a:r>
              <a:rPr lang="en-US" sz="2400" dirty="0">
                <a:latin typeface="Segoe UI"/>
                <a:ea typeface="Calibri"/>
                <a:cs typeface="Segoe UI"/>
              </a:rPr>
              <a:t>	Suppose A is a donor and B the acceptor.</a:t>
            </a:r>
            <a:endParaRPr lang="en-US" sz="2400" dirty="0">
              <a:latin typeface="Segoe UI"/>
              <a:ea typeface="Calibri"/>
              <a:cs typeface="Times New Roman"/>
            </a:endParaRPr>
          </a:p>
          <a:p>
            <a:pPr marL="0" marR="0" indent="0" algn="just">
              <a:lnSpc>
                <a:spcPct val="115000"/>
              </a:lnSpc>
              <a:spcBef>
                <a:spcPts val="0"/>
              </a:spcBef>
              <a:spcAft>
                <a:spcPts val="0"/>
              </a:spcAft>
              <a:buNone/>
              <a:tabLst>
                <a:tab pos="228600" algn="l"/>
                <a:tab pos="485775" algn="l"/>
                <a:tab pos="4114800" algn="r"/>
              </a:tabLst>
            </a:pPr>
            <a:r>
              <a:rPr lang="en-US" sz="2400" b="1" dirty="0">
                <a:solidFill>
                  <a:srgbClr val="719FFB"/>
                </a:solidFill>
                <a:latin typeface="Segoe UI"/>
                <a:ea typeface="Calibri"/>
                <a:cs typeface="Segoe UI"/>
              </a:rPr>
              <a:t>Step I:</a:t>
            </a:r>
            <a:r>
              <a:rPr lang="en-US" sz="2400" dirty="0">
                <a:solidFill>
                  <a:srgbClr val="719FFB"/>
                </a:solidFill>
                <a:latin typeface="Segoe UI"/>
                <a:ea typeface="Calibri"/>
                <a:cs typeface="Segoe UI"/>
              </a:rPr>
              <a:t> </a:t>
            </a:r>
            <a:endParaRPr lang="en-US" sz="2400" dirty="0">
              <a:solidFill>
                <a:srgbClr val="719FFB"/>
              </a:solidFill>
              <a:latin typeface="Segoe UI"/>
              <a:ea typeface="Calibri"/>
              <a:cs typeface="Times New Roman"/>
            </a:endParaRPr>
          </a:p>
          <a:p>
            <a:pPr marL="0" marR="0" indent="0" algn="just">
              <a:lnSpc>
                <a:spcPct val="115000"/>
              </a:lnSpc>
              <a:spcBef>
                <a:spcPts val="0"/>
              </a:spcBef>
              <a:spcAft>
                <a:spcPts val="0"/>
              </a:spcAft>
              <a:buNone/>
              <a:tabLst>
                <a:tab pos="228600" algn="l"/>
                <a:tab pos="485775" algn="l"/>
                <a:tab pos="4114800" algn="r"/>
              </a:tabLst>
            </a:pPr>
            <a:r>
              <a:rPr lang="en-US" sz="2400" dirty="0" smtClean="0">
                <a:latin typeface="Segoe UI"/>
                <a:ea typeface="Calibri"/>
                <a:cs typeface="Segoe UI"/>
              </a:rPr>
              <a:t>	</a:t>
            </a:r>
            <a:r>
              <a:rPr lang="en-US" sz="2400" dirty="0">
                <a:latin typeface="Segoe UI"/>
                <a:ea typeface="Calibri"/>
                <a:cs typeface="Segoe UI"/>
              </a:rPr>
              <a:t>	At the initial stage, one electron from the lone pair on A is transferred to B whereby gains a unit positive charge while B receives a unit negative charge. In other words, this is a process of transfer of electrons as observed in ionic bonding.</a:t>
            </a:r>
            <a:endParaRPr lang="en-US" sz="2400" dirty="0">
              <a:latin typeface="Segoe UI"/>
              <a:ea typeface="Calibri"/>
              <a:cs typeface="Times New Roman"/>
            </a:endParaRPr>
          </a:p>
          <a:p>
            <a:pPr marL="0" marR="0" indent="0" algn="just">
              <a:lnSpc>
                <a:spcPct val="115000"/>
              </a:lnSpc>
              <a:spcBef>
                <a:spcPts val="0"/>
              </a:spcBef>
              <a:spcAft>
                <a:spcPts val="0"/>
              </a:spcAft>
              <a:buNone/>
              <a:tabLst>
                <a:tab pos="228600" algn="l"/>
                <a:tab pos="485775" algn="l"/>
                <a:tab pos="4114800" algn="r"/>
              </a:tabLst>
            </a:pPr>
            <a:r>
              <a:rPr lang="en-US" sz="2400" dirty="0" smtClean="0">
                <a:latin typeface="Segoe UI"/>
                <a:ea typeface="Calibri"/>
                <a:cs typeface="Times New Roman"/>
              </a:rPr>
              <a:t>(</a:t>
            </a:r>
            <a:r>
              <a:rPr lang="en-US" sz="2400" dirty="0">
                <a:latin typeface="Segoe UI"/>
                <a:ea typeface="Calibri"/>
                <a:cs typeface="Times New Roman"/>
              </a:rPr>
              <a:t>with a lone pair of electron)</a:t>
            </a:r>
          </a:p>
          <a:p>
            <a:pPr marL="0" marR="0" indent="0" algn="just">
              <a:lnSpc>
                <a:spcPct val="115000"/>
              </a:lnSpc>
              <a:spcBef>
                <a:spcPts val="0"/>
              </a:spcBef>
              <a:spcAft>
                <a:spcPts val="0"/>
              </a:spcAft>
              <a:buNone/>
              <a:tabLst>
                <a:tab pos="228600" algn="l"/>
                <a:tab pos="485775" algn="l"/>
                <a:tab pos="4114800" algn="r"/>
              </a:tabLst>
            </a:pPr>
            <a:r>
              <a:rPr lang="en-US" sz="2400" b="1" dirty="0" smtClean="0">
                <a:solidFill>
                  <a:srgbClr val="719FFB"/>
                </a:solidFill>
                <a:latin typeface="Segoe UI"/>
                <a:ea typeface="Calibri"/>
                <a:cs typeface="Segoe UI"/>
              </a:rPr>
              <a:t>Step </a:t>
            </a:r>
            <a:r>
              <a:rPr lang="en-US" sz="2400" b="1" dirty="0">
                <a:solidFill>
                  <a:srgbClr val="719FFB"/>
                </a:solidFill>
                <a:latin typeface="Segoe UI"/>
                <a:ea typeface="Calibri"/>
                <a:cs typeface="Segoe UI"/>
              </a:rPr>
              <a:t>II:</a:t>
            </a:r>
            <a:r>
              <a:rPr lang="en-US" sz="2400" dirty="0">
                <a:solidFill>
                  <a:srgbClr val="719FFB"/>
                </a:solidFill>
                <a:latin typeface="Segoe UI"/>
                <a:ea typeface="Calibri"/>
                <a:cs typeface="Segoe UI"/>
              </a:rPr>
              <a:t> </a:t>
            </a:r>
            <a:endParaRPr lang="en-US" sz="2400" dirty="0" smtClean="0">
              <a:solidFill>
                <a:srgbClr val="719FFB"/>
              </a:solidFill>
              <a:latin typeface="Segoe UI"/>
              <a:ea typeface="Calibri"/>
              <a:cs typeface="Segoe UI"/>
            </a:endParaRPr>
          </a:p>
          <a:p>
            <a:pPr marL="0" marR="0" indent="0" algn="just">
              <a:lnSpc>
                <a:spcPct val="115000"/>
              </a:lnSpc>
              <a:spcBef>
                <a:spcPts val="0"/>
              </a:spcBef>
              <a:spcAft>
                <a:spcPts val="0"/>
              </a:spcAft>
              <a:buNone/>
              <a:tabLst>
                <a:tab pos="228600" algn="l"/>
                <a:tab pos="485775" algn="l"/>
                <a:tab pos="4114800" algn="r"/>
              </a:tabLst>
            </a:pPr>
            <a:r>
              <a:rPr lang="en-US" sz="2400" dirty="0">
                <a:solidFill>
                  <a:srgbClr val="719FFB"/>
                </a:solidFill>
                <a:latin typeface="Segoe UI"/>
                <a:ea typeface="Calibri"/>
                <a:cs typeface="Segoe UI"/>
              </a:rPr>
              <a:t>	</a:t>
            </a:r>
            <a:r>
              <a:rPr lang="en-US" sz="2400" dirty="0" smtClean="0">
                <a:solidFill>
                  <a:srgbClr val="719FFB"/>
                </a:solidFill>
                <a:latin typeface="Segoe UI"/>
                <a:ea typeface="Calibri"/>
                <a:cs typeface="Segoe UI"/>
              </a:rPr>
              <a:t> </a:t>
            </a:r>
            <a:r>
              <a:rPr lang="en-US" sz="2400" dirty="0">
                <a:latin typeface="Segoe UI"/>
                <a:ea typeface="Calibri"/>
                <a:cs typeface="Segoe UI"/>
              </a:rPr>
              <a:t>In the second stage, these two electrons one each from A</a:t>
            </a:r>
            <a:r>
              <a:rPr lang="en-US" sz="2400" baseline="30000" dirty="0">
                <a:latin typeface="Segoe UI"/>
                <a:ea typeface="Calibri"/>
                <a:cs typeface="Segoe UI"/>
              </a:rPr>
              <a:t>+</a:t>
            </a:r>
            <a:r>
              <a:rPr lang="en-US" sz="2400" dirty="0">
                <a:latin typeface="Segoe UI"/>
                <a:ea typeface="Calibri"/>
                <a:cs typeface="Segoe UI"/>
              </a:rPr>
              <a:t> and B</a:t>
            </a:r>
            <a:r>
              <a:rPr lang="en-US" sz="2400" baseline="30000" dirty="0">
                <a:latin typeface="Segoe UI"/>
                <a:ea typeface="Calibri"/>
                <a:cs typeface="Segoe UI"/>
              </a:rPr>
              <a:t>−</a:t>
            </a:r>
            <a:r>
              <a:rPr lang="en-US" sz="2400" dirty="0">
                <a:latin typeface="Segoe UI"/>
                <a:ea typeface="Calibri"/>
                <a:cs typeface="Segoe UI"/>
              </a:rPr>
              <a:t> join together and form a pair of electrons which is shared between A and B just similar to covalent </a:t>
            </a:r>
            <a:r>
              <a:rPr lang="en-US" sz="2400" dirty="0" smtClean="0">
                <a:latin typeface="Segoe UI"/>
                <a:ea typeface="Calibri"/>
                <a:cs typeface="Segoe UI"/>
              </a:rPr>
              <a:t>bonding.</a:t>
            </a:r>
            <a:endParaRPr lang="en-US" sz="2400" dirty="0" smtClean="0">
              <a:latin typeface="Segoe UI"/>
              <a:ea typeface="Calibri"/>
              <a:cs typeface="Times New Roman"/>
            </a:endParaRPr>
          </a:p>
          <a:p>
            <a:pPr marL="0" marR="0" indent="0" algn="just">
              <a:lnSpc>
                <a:spcPct val="115000"/>
              </a:lnSpc>
              <a:spcBef>
                <a:spcPts val="0"/>
              </a:spcBef>
              <a:spcAft>
                <a:spcPts val="0"/>
              </a:spcAft>
              <a:buNone/>
              <a:tabLst>
                <a:tab pos="228600" algn="l"/>
                <a:tab pos="485775" algn="l"/>
                <a:tab pos="4114800" algn="r"/>
              </a:tabLst>
            </a:pPr>
            <a:r>
              <a:rPr lang="en-US" sz="2400" dirty="0" smtClean="0">
                <a:latin typeface="Segoe UI"/>
                <a:ea typeface="Calibri"/>
                <a:cs typeface="Segoe UI"/>
              </a:rPr>
              <a:t>A</a:t>
            </a:r>
            <a:r>
              <a:rPr lang="en-US" sz="2400" baseline="30000" dirty="0" smtClean="0">
                <a:latin typeface="Segoe UI"/>
                <a:ea typeface="Calibri"/>
                <a:cs typeface="Segoe UI"/>
              </a:rPr>
              <a:t>+</a:t>
            </a:r>
            <a:r>
              <a:rPr lang="en-US" sz="2400" dirty="0" smtClean="0">
                <a:latin typeface="Segoe UI"/>
                <a:ea typeface="Calibri"/>
                <a:cs typeface="Segoe UI"/>
              </a:rPr>
              <a:t>. and . B</a:t>
            </a:r>
            <a:r>
              <a:rPr lang="en-US" sz="2400" baseline="30000" dirty="0" smtClean="0">
                <a:latin typeface="Segoe UI"/>
                <a:ea typeface="Calibri"/>
                <a:cs typeface="Segoe UI"/>
              </a:rPr>
              <a:t>+</a:t>
            </a:r>
            <a:r>
              <a:rPr lang="en-US" sz="2400" dirty="0" smtClean="0">
                <a:latin typeface="Segoe UI"/>
                <a:ea typeface="Calibri"/>
                <a:cs typeface="Times New Roman"/>
              </a:rPr>
              <a:t>    </a:t>
            </a:r>
            <a:r>
              <a:rPr lang="en-US" sz="2400" dirty="0" smtClean="0">
                <a:latin typeface="Segoe UI"/>
                <a:ea typeface="Times New Roman"/>
                <a:cs typeface="Segoe UI"/>
              </a:rPr>
              <a:t>A  :  B  or  A  B</a:t>
            </a:r>
            <a:endParaRPr lang="en-US" sz="2400" dirty="0" smtClean="0">
              <a:latin typeface="Segoe UI"/>
              <a:ea typeface="Calibri"/>
              <a:cs typeface="Times New Roman"/>
            </a:endParaRPr>
          </a:p>
          <a:p>
            <a:pPr marL="0" marR="0" indent="0" algn="just">
              <a:lnSpc>
                <a:spcPts val="1300"/>
              </a:lnSpc>
              <a:spcBef>
                <a:spcPts val="0"/>
              </a:spcBef>
              <a:spcAft>
                <a:spcPts val="0"/>
              </a:spcAft>
              <a:buNone/>
              <a:tabLst>
                <a:tab pos="228600" algn="l"/>
                <a:tab pos="485775" algn="l"/>
                <a:tab pos="4114800" algn="r"/>
              </a:tabLst>
            </a:pPr>
            <a:r>
              <a:rPr lang="en-US" sz="2400" dirty="0">
                <a:latin typeface="Segoe UI"/>
                <a:ea typeface="Calibri"/>
                <a:cs typeface="Segoe UI"/>
              </a:rPr>
              <a:t>	Co-ordination bond is thus the joint effect of ionic and </a:t>
            </a:r>
            <a:endParaRPr lang="en-US" sz="2400" dirty="0" smtClean="0">
              <a:latin typeface="Segoe UI"/>
              <a:ea typeface="Calibri"/>
              <a:cs typeface="Segoe UI"/>
            </a:endParaRPr>
          </a:p>
          <a:p>
            <a:pPr marL="0" marR="0" algn="just">
              <a:lnSpc>
                <a:spcPts val="1300"/>
              </a:lnSpc>
              <a:spcBef>
                <a:spcPts val="0"/>
              </a:spcBef>
              <a:spcAft>
                <a:spcPts val="0"/>
              </a:spcAft>
              <a:tabLst>
                <a:tab pos="228600" algn="l"/>
                <a:tab pos="485775" algn="l"/>
                <a:tab pos="4114800" algn="r"/>
              </a:tabLst>
            </a:pPr>
            <a:endParaRPr lang="en-US" sz="2400" dirty="0">
              <a:latin typeface="Segoe UI"/>
              <a:ea typeface="Calibri"/>
              <a:cs typeface="Segoe UI"/>
            </a:endParaRPr>
          </a:p>
          <a:p>
            <a:pPr marL="0" marR="0" indent="0" algn="just">
              <a:lnSpc>
                <a:spcPts val="1300"/>
              </a:lnSpc>
              <a:spcBef>
                <a:spcPts val="0"/>
              </a:spcBef>
              <a:spcAft>
                <a:spcPts val="0"/>
              </a:spcAft>
              <a:buNone/>
              <a:tabLst>
                <a:tab pos="228600" algn="l"/>
                <a:tab pos="485775" algn="l"/>
                <a:tab pos="4114800" algn="r"/>
              </a:tabLst>
            </a:pPr>
            <a:r>
              <a:rPr lang="en-US" sz="2400" dirty="0" smtClean="0">
                <a:latin typeface="Segoe UI"/>
                <a:ea typeface="Calibri"/>
                <a:cs typeface="Segoe UI"/>
              </a:rPr>
              <a:t>covalent </a:t>
            </a:r>
            <a:r>
              <a:rPr lang="en-US" sz="2400" dirty="0" err="1">
                <a:latin typeface="Segoe UI"/>
                <a:ea typeface="Calibri"/>
                <a:cs typeface="Segoe UI"/>
              </a:rPr>
              <a:t>bondings</a:t>
            </a:r>
            <a:r>
              <a:rPr lang="en-US" sz="2400" dirty="0">
                <a:latin typeface="Segoe UI"/>
                <a:ea typeface="Calibri"/>
                <a:cs typeface="Segoe UI"/>
              </a:rPr>
              <a:t>.</a:t>
            </a:r>
            <a:endParaRPr lang="en-US" sz="2400" dirty="0">
              <a:latin typeface="Segoe UI"/>
              <a:ea typeface="Calibri"/>
              <a:cs typeface="Times New Roman"/>
            </a:endParaRPr>
          </a:p>
          <a:p>
            <a:pPr marL="0" marR="0" indent="0" algn="just">
              <a:lnSpc>
                <a:spcPts val="1300"/>
              </a:lnSpc>
              <a:spcBef>
                <a:spcPts val="0"/>
              </a:spcBef>
              <a:spcAft>
                <a:spcPts val="0"/>
              </a:spcAft>
              <a:buNone/>
              <a:tabLst>
                <a:tab pos="228600" algn="l"/>
                <a:tab pos="485775" algn="l"/>
                <a:tab pos="4114800" algn="r"/>
              </a:tabLst>
            </a:pPr>
            <a:r>
              <a:rPr lang="en-US" sz="2400" dirty="0">
                <a:latin typeface="Segoe UI"/>
                <a:ea typeface="Calibri"/>
                <a:cs typeface="Segoe UI"/>
              </a:rPr>
              <a:t>	</a:t>
            </a:r>
            <a:endParaRPr lang="en-US" sz="2400" dirty="0" smtClean="0">
              <a:latin typeface="Segoe UI"/>
              <a:ea typeface="Calibri"/>
              <a:cs typeface="Segoe UI"/>
            </a:endParaRPr>
          </a:p>
          <a:p>
            <a:pPr marL="0" marR="0" indent="0" algn="just">
              <a:lnSpc>
                <a:spcPts val="1300"/>
              </a:lnSpc>
              <a:spcBef>
                <a:spcPts val="0"/>
              </a:spcBef>
              <a:spcAft>
                <a:spcPts val="0"/>
              </a:spcAft>
              <a:buNone/>
              <a:tabLst>
                <a:tab pos="228600" algn="l"/>
                <a:tab pos="485775" algn="l"/>
                <a:tab pos="4114800" algn="r"/>
              </a:tabLst>
            </a:pPr>
            <a:r>
              <a:rPr lang="en-US" sz="2400" dirty="0" smtClean="0">
                <a:latin typeface="Segoe UI"/>
                <a:ea typeface="Calibri"/>
                <a:cs typeface="Segoe UI"/>
              </a:rPr>
              <a:t>The </a:t>
            </a:r>
            <a:r>
              <a:rPr lang="en-US" sz="2400" dirty="0">
                <a:latin typeface="Segoe UI"/>
                <a:ea typeface="Calibri"/>
                <a:cs typeface="Segoe UI"/>
              </a:rPr>
              <a:t>co-ordinate bond is therefore termed as co-ionic bond, </a:t>
            </a:r>
            <a:r>
              <a:rPr lang="en-US" sz="2400" dirty="0" smtClean="0">
                <a:latin typeface="Segoe UI"/>
                <a:ea typeface="Calibri"/>
                <a:cs typeface="Segoe UI"/>
              </a:rPr>
              <a:t>semi-polar </a:t>
            </a:r>
            <a:r>
              <a:rPr lang="en-US" sz="2400" dirty="0">
                <a:latin typeface="Segoe UI"/>
                <a:ea typeface="Calibri"/>
                <a:cs typeface="Segoe UI"/>
              </a:rPr>
              <a:t>bond or dative covalent bond.</a:t>
            </a:r>
            <a:endParaRPr lang="en-US" sz="2400" dirty="0">
              <a:latin typeface="Segoe UI"/>
              <a:ea typeface="Calibri"/>
              <a:cs typeface="Times New Roman"/>
            </a:endParaRPr>
          </a:p>
          <a:p>
            <a:endParaRPr lang="en-US" sz="2400" dirty="0" smtClean="0">
              <a:latin typeface="Calibri" pitchFamily="34" charset="0"/>
              <a:cs typeface="Calibri" pitchFamily="34" charset="0"/>
            </a:endParaRPr>
          </a:p>
          <a:p>
            <a:pPr marL="0" indent="0">
              <a:buNone/>
            </a:pPr>
            <a:endParaRPr lang="en-US" sz="2400" dirty="0" smtClean="0">
              <a:latin typeface="Calibri" pitchFamily="34" charset="0"/>
              <a:cs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629400"/>
          </a:xfrm>
        </p:spPr>
        <p:txBody>
          <a:bodyPr/>
          <a:lstStyle/>
          <a:p>
            <a:r>
              <a:rPr lang="en-IN" b="1" dirty="0"/>
              <a:t>(E)	Optical isomerism is also possible among </a:t>
            </a:r>
            <a:r>
              <a:rPr lang="en-IN" b="1" dirty="0" err="1"/>
              <a:t>polynuclear</a:t>
            </a:r>
            <a:r>
              <a:rPr lang="en-IN" b="1" dirty="0"/>
              <a:t> complexes containing :</a:t>
            </a:r>
            <a:endParaRPr lang="en-US" dirty="0"/>
          </a:p>
          <a:p>
            <a:r>
              <a:rPr lang="en-IN" dirty="0"/>
              <a:t> 	The complexes of the type [</a:t>
            </a:r>
            <a:r>
              <a:rPr lang="en-IN" dirty="0" err="1"/>
              <a:t>Mabcdef</a:t>
            </a:r>
            <a:r>
              <a:rPr lang="en-IN" dirty="0"/>
              <a:t>] are also expected to show optical isomerism. A complex of this type can theoretically have 15 geometrical forms, each </a:t>
            </a:r>
            <a:r>
              <a:rPr lang="en-IN" dirty="0" smtClean="0"/>
              <a:t>of </a:t>
            </a:r>
            <a:r>
              <a:rPr lang="en-IN" dirty="0"/>
              <a:t>which should be optically active. </a:t>
            </a:r>
            <a:endParaRPr lang="en-IN" dirty="0" smtClean="0"/>
          </a:p>
          <a:p>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11450"/>
            <a:ext cx="4953000"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572000"/>
            <a:ext cx="609599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5800" y="6096000"/>
            <a:ext cx="8305800" cy="369332"/>
          </a:xfrm>
          <a:prstGeom prst="rect">
            <a:avLst/>
          </a:prstGeom>
        </p:spPr>
        <p:txBody>
          <a:bodyPr wrap="square">
            <a:spAutoFit/>
          </a:bodyPr>
          <a:lstStyle/>
          <a:p>
            <a:r>
              <a:rPr lang="en-IN" b="1" dirty="0"/>
              <a:t>Fig. 1.20 : m-</a:t>
            </a:r>
            <a:r>
              <a:rPr lang="en-IN" b="1" dirty="0" err="1"/>
              <a:t>amido</a:t>
            </a:r>
            <a:r>
              <a:rPr lang="en-IN" b="1" dirty="0"/>
              <a:t>-</a:t>
            </a:r>
            <a:r>
              <a:rPr lang="en-IN" b="1" dirty="0" err="1"/>
              <a:t>tetrakis</a:t>
            </a:r>
            <a:r>
              <a:rPr lang="en-IN" b="1" dirty="0"/>
              <a:t>-(</a:t>
            </a:r>
            <a:r>
              <a:rPr lang="en-IN" b="1" dirty="0" err="1"/>
              <a:t>ethylenediamine</a:t>
            </a:r>
            <a:r>
              <a:rPr lang="en-IN" b="1" dirty="0"/>
              <a:t>)-m-nitro-</a:t>
            </a:r>
            <a:r>
              <a:rPr lang="en-IN" b="1" dirty="0" err="1"/>
              <a:t>dicobalt</a:t>
            </a:r>
            <a:r>
              <a:rPr lang="en-IN" b="1" dirty="0"/>
              <a:t> (III) ion</a:t>
            </a:r>
            <a:endParaRPr lang="en-US" dirty="0"/>
          </a:p>
        </p:txBody>
      </p:sp>
    </p:spTree>
    <p:extLst>
      <p:ext uri="{BB962C8B-B14F-4D97-AF65-F5344CB8AC3E}">
        <p14:creationId xmlns:p14="http://schemas.microsoft.com/office/powerpoint/2010/main" val="1339117154"/>
      </p:ext>
    </p:extLst>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304800"/>
            <a:ext cx="8229600" cy="6019800"/>
          </a:xfrm>
        </p:spPr>
        <p:txBody>
          <a:bodyPr>
            <a:normAutofit/>
          </a:bodyPr>
          <a:lstStyle/>
          <a:p>
            <a:r>
              <a:rPr lang="en-IN" sz="2000" dirty="0"/>
              <a:t>1.6.3 Structural Isomerism-Ionisation Isomerism, Hydrate Isomerism, Coordination Isomerism, Linkage Isomerism and Co-ordination position Isomerism</a:t>
            </a:r>
            <a:endParaRPr lang="en-US" sz="2000" dirty="0"/>
          </a:p>
          <a:p>
            <a:r>
              <a:rPr lang="en-IN" sz="2000" b="1" dirty="0">
                <a:solidFill>
                  <a:srgbClr val="FF0000"/>
                </a:solidFill>
              </a:rPr>
              <a:t>Isomerism in Coordination Compounds :</a:t>
            </a:r>
            <a:endParaRPr lang="en-US" sz="2000" dirty="0">
              <a:solidFill>
                <a:srgbClr val="FF0000"/>
              </a:solidFill>
            </a:endParaRPr>
          </a:p>
          <a:p>
            <a:r>
              <a:rPr lang="en-IN" sz="2000" dirty="0"/>
              <a:t>	It may be recalled that the compounds having the same molecular formula but, different structures and hence different physical and chemical properties are called isomers. The phenomenon of the existence of such compounds is known as isomerism. Coordination compounds give rise to a wide variety of isomers due to different types of linkages and different structural arrangements of the constituent </a:t>
            </a:r>
            <a:r>
              <a:rPr lang="en-IN" sz="2000" dirty="0" smtClean="0"/>
              <a:t>atoms.</a:t>
            </a:r>
          </a:p>
          <a:p>
            <a:r>
              <a:rPr lang="en-IN" sz="2000" dirty="0">
                <a:solidFill>
                  <a:srgbClr val="FF33CC"/>
                </a:solidFill>
              </a:rPr>
              <a:t>Isomerism in coordination compounds may be divided into two main types : </a:t>
            </a:r>
            <a:endParaRPr lang="en-US" sz="2000" dirty="0">
              <a:solidFill>
                <a:srgbClr val="FF33CC"/>
              </a:solidFill>
            </a:endParaRPr>
          </a:p>
          <a:p>
            <a:r>
              <a:rPr lang="en-IN" sz="2000" dirty="0"/>
              <a:t>	(A) 	Structural Isomerism.</a:t>
            </a:r>
            <a:endParaRPr lang="en-US" sz="2000" dirty="0"/>
          </a:p>
          <a:p>
            <a:r>
              <a:rPr lang="en-IN" sz="2000" dirty="0"/>
              <a:t>	(B) 	Stereo Isomerism </a:t>
            </a:r>
            <a:endParaRPr lang="en-US" sz="2000" dirty="0"/>
          </a:p>
          <a:p>
            <a:r>
              <a:rPr lang="en-IN" sz="2000" dirty="0"/>
              <a:t>	These two types are further subdivided as shown below : </a:t>
            </a:r>
            <a:endParaRPr lang="en-US" sz="2000" dirty="0"/>
          </a:p>
          <a:p>
            <a:endParaRPr lang="en-US" sz="2000" dirty="0"/>
          </a:p>
        </p:txBody>
      </p:sp>
    </p:spTree>
    <p:extLst>
      <p:ext uri="{BB962C8B-B14F-4D97-AF65-F5344CB8AC3E}">
        <p14:creationId xmlns:p14="http://schemas.microsoft.com/office/powerpoint/2010/main" val="2753934034"/>
      </p:ext>
    </p:extLst>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10285445"/>
              </p:ext>
            </p:extLst>
          </p:nvPr>
        </p:nvGraphicFramePr>
        <p:xfrm>
          <a:off x="762000" y="628710"/>
          <a:ext cx="7357656" cy="2571690"/>
        </p:xfrm>
        <a:graphic>
          <a:graphicData uri="http://schemas.openxmlformats.org/drawingml/2006/table">
            <a:tbl>
              <a:tblPr firstRow="1" firstCol="1" lastRow="1" lastCol="1" bandRow="1" bandCol="1">
                <a:tableStyleId>{5C22544A-7EE6-4342-B048-85BDC9FD1C3A}</a:tableStyleId>
              </a:tblPr>
              <a:tblGrid>
                <a:gridCol w="3676681"/>
                <a:gridCol w="356378"/>
                <a:gridCol w="3116810"/>
                <a:gridCol w="207787"/>
              </a:tblGrid>
              <a:tr h="505110">
                <a:tc>
                  <a:txBody>
                    <a:bodyPr/>
                    <a:lstStyle/>
                    <a:p>
                      <a:pPr marL="0" marR="0" algn="ctr">
                        <a:lnSpc>
                          <a:spcPts val="1200"/>
                        </a:lnSpc>
                        <a:spcBef>
                          <a:spcPts val="100"/>
                        </a:spcBef>
                        <a:spcAft>
                          <a:spcPts val="100"/>
                        </a:spcAft>
                        <a:tabLst>
                          <a:tab pos="228600" algn="l"/>
                          <a:tab pos="457200" algn="l"/>
                          <a:tab pos="1485900" algn="r"/>
                          <a:tab pos="1600200" algn="ctr"/>
                          <a:tab pos="1714500" algn="l"/>
                          <a:tab pos="5486400" algn="r"/>
                        </a:tabLst>
                      </a:pPr>
                      <a:r>
                        <a:rPr lang="en-IN" sz="1000" dirty="0">
                          <a:effectLst/>
                          <a:sym typeface="Symbol"/>
                        </a:rPr>
                        <a:t></a:t>
                      </a:r>
                      <a:endParaRPr lang="en-US" sz="1050" dirty="0">
                        <a:effectLst/>
                      </a:endParaRPr>
                    </a:p>
                    <a:p>
                      <a:pPr marL="0" marR="0" algn="ctr">
                        <a:lnSpc>
                          <a:spcPts val="1200"/>
                        </a:lnSpc>
                        <a:spcBef>
                          <a:spcPts val="100"/>
                        </a:spcBef>
                        <a:spcAft>
                          <a:spcPts val="100"/>
                        </a:spcAft>
                        <a:tabLst>
                          <a:tab pos="228600" algn="l"/>
                          <a:tab pos="457200" algn="l"/>
                          <a:tab pos="1485900" algn="r"/>
                          <a:tab pos="1600200" algn="ctr"/>
                          <a:tab pos="1714500" algn="l"/>
                          <a:tab pos="5486400" algn="r"/>
                        </a:tabLst>
                      </a:pPr>
                      <a:r>
                        <a:rPr lang="en-IN" sz="1800" dirty="0">
                          <a:effectLst/>
                        </a:rPr>
                        <a:t>Structural Isomerism</a:t>
                      </a:r>
                      <a:endParaRPr lang="en-US" sz="1800" dirty="0">
                        <a:effectLst/>
                        <a:latin typeface="Segoe UI"/>
                        <a:ea typeface="Calibri"/>
                        <a:cs typeface="Times New Roman"/>
                      </a:endParaRPr>
                    </a:p>
                  </a:txBody>
                  <a:tcPr marL="68580" marR="68580" marT="0" marB="0"/>
                </a:tc>
                <a:tc gridSpan="3">
                  <a:txBody>
                    <a:bodyPr/>
                    <a:lstStyle/>
                    <a:p>
                      <a:pPr marL="0" marR="0" algn="ctr">
                        <a:lnSpc>
                          <a:spcPts val="1200"/>
                        </a:lnSpc>
                        <a:spcBef>
                          <a:spcPts val="100"/>
                        </a:spcBef>
                        <a:spcAft>
                          <a:spcPts val="100"/>
                        </a:spcAft>
                        <a:tabLst>
                          <a:tab pos="228600" algn="l"/>
                          <a:tab pos="457200" algn="l"/>
                          <a:tab pos="1485900" algn="r"/>
                          <a:tab pos="1600200" algn="ctr"/>
                          <a:tab pos="1714500" algn="l"/>
                          <a:tab pos="5486400" algn="r"/>
                        </a:tabLst>
                      </a:pPr>
                      <a:r>
                        <a:rPr lang="en-IN" sz="1000" dirty="0">
                          <a:effectLst/>
                          <a:sym typeface="Symbol"/>
                        </a:rPr>
                        <a:t></a:t>
                      </a:r>
                      <a:endParaRPr lang="en-US" sz="1050" dirty="0">
                        <a:effectLst/>
                      </a:endParaRPr>
                    </a:p>
                    <a:p>
                      <a:pPr marL="0" marR="0" algn="ctr">
                        <a:lnSpc>
                          <a:spcPts val="1200"/>
                        </a:lnSpc>
                        <a:spcBef>
                          <a:spcPts val="100"/>
                        </a:spcBef>
                        <a:spcAft>
                          <a:spcPts val="100"/>
                        </a:spcAft>
                        <a:tabLst>
                          <a:tab pos="228600" algn="l"/>
                          <a:tab pos="457200" algn="l"/>
                          <a:tab pos="1485900" algn="r"/>
                          <a:tab pos="1600200" algn="ctr"/>
                          <a:tab pos="1714500" algn="l"/>
                          <a:tab pos="5486400" algn="r"/>
                        </a:tabLst>
                      </a:pPr>
                      <a:r>
                        <a:rPr lang="en-IN" sz="1800" dirty="0">
                          <a:effectLst/>
                        </a:rPr>
                        <a:t>Stereo Isomerism</a:t>
                      </a:r>
                      <a:endParaRPr lang="en-US" sz="1800" dirty="0">
                        <a:effectLst/>
                        <a:latin typeface="Segoe U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066580">
                <a:tc gridSpan="2">
                  <a:txBody>
                    <a:bodyPr/>
                    <a:lstStyle/>
                    <a:p>
                      <a:pPr marL="0" marR="0" algn="just">
                        <a:lnSpc>
                          <a:spcPts val="1200"/>
                        </a:lnSpc>
                        <a:spcBef>
                          <a:spcPts val="100"/>
                        </a:spcBef>
                        <a:spcAft>
                          <a:spcPts val="100"/>
                        </a:spcAft>
                        <a:tabLst>
                          <a:tab pos="228600" algn="l"/>
                          <a:tab pos="457200" algn="l"/>
                          <a:tab pos="1485900" algn="r"/>
                          <a:tab pos="1600200" algn="ctr"/>
                          <a:tab pos="1714500" algn="l"/>
                          <a:tab pos="5486400" algn="r"/>
                        </a:tabLst>
                      </a:pPr>
                      <a:r>
                        <a:rPr lang="en-IN" sz="1000" dirty="0">
                          <a:effectLst/>
                        </a:rPr>
                        <a:t>1.	</a:t>
                      </a:r>
                      <a:r>
                        <a:rPr lang="en-IN" sz="1800" dirty="0">
                          <a:effectLst/>
                        </a:rPr>
                        <a:t>Ionisation isomerism</a:t>
                      </a:r>
                      <a:endParaRPr lang="en-US" sz="1800" dirty="0">
                        <a:effectLst/>
                      </a:endParaRPr>
                    </a:p>
                    <a:p>
                      <a:pPr marL="0" marR="0" algn="just">
                        <a:lnSpc>
                          <a:spcPts val="1200"/>
                        </a:lnSpc>
                        <a:spcBef>
                          <a:spcPts val="100"/>
                        </a:spcBef>
                        <a:spcAft>
                          <a:spcPts val="100"/>
                        </a:spcAft>
                        <a:tabLst>
                          <a:tab pos="228600" algn="l"/>
                          <a:tab pos="457200" algn="l"/>
                          <a:tab pos="1485900" algn="r"/>
                          <a:tab pos="1600200" algn="ctr"/>
                          <a:tab pos="1714500" algn="l"/>
                          <a:tab pos="5486400" algn="r"/>
                        </a:tabLst>
                      </a:pPr>
                      <a:r>
                        <a:rPr lang="en-IN" sz="1800" dirty="0">
                          <a:effectLst/>
                        </a:rPr>
                        <a:t>2.	Hydrate isomerism</a:t>
                      </a:r>
                      <a:endParaRPr lang="en-US" sz="1800" dirty="0">
                        <a:effectLst/>
                      </a:endParaRPr>
                    </a:p>
                    <a:p>
                      <a:pPr marL="0" marR="0" algn="just">
                        <a:lnSpc>
                          <a:spcPts val="1200"/>
                        </a:lnSpc>
                        <a:spcBef>
                          <a:spcPts val="100"/>
                        </a:spcBef>
                        <a:spcAft>
                          <a:spcPts val="100"/>
                        </a:spcAft>
                        <a:tabLst>
                          <a:tab pos="228600" algn="l"/>
                          <a:tab pos="457200" algn="l"/>
                          <a:tab pos="1485900" algn="r"/>
                          <a:tab pos="1600200" algn="ctr"/>
                          <a:tab pos="1714500" algn="l"/>
                          <a:tab pos="5486400" algn="r"/>
                        </a:tabLst>
                      </a:pPr>
                      <a:r>
                        <a:rPr lang="en-IN" sz="1800" dirty="0">
                          <a:effectLst/>
                        </a:rPr>
                        <a:t>3.	Coordination isomerism</a:t>
                      </a:r>
                      <a:endParaRPr lang="en-US" sz="1800" dirty="0">
                        <a:effectLst/>
                      </a:endParaRPr>
                    </a:p>
                    <a:p>
                      <a:pPr marL="0" marR="0" algn="just">
                        <a:lnSpc>
                          <a:spcPts val="1200"/>
                        </a:lnSpc>
                        <a:spcBef>
                          <a:spcPts val="100"/>
                        </a:spcBef>
                        <a:spcAft>
                          <a:spcPts val="100"/>
                        </a:spcAft>
                        <a:tabLst>
                          <a:tab pos="228600" algn="l"/>
                          <a:tab pos="457200" algn="l"/>
                          <a:tab pos="1485900" algn="r"/>
                          <a:tab pos="1600200" algn="ctr"/>
                          <a:tab pos="1714500" algn="l"/>
                          <a:tab pos="5486400" algn="r"/>
                        </a:tabLst>
                      </a:pPr>
                      <a:r>
                        <a:rPr lang="en-IN" sz="1800" dirty="0">
                          <a:effectLst/>
                        </a:rPr>
                        <a:t>4.	Linkage isomerism</a:t>
                      </a:r>
                      <a:endParaRPr lang="en-US" sz="1800" dirty="0">
                        <a:effectLst/>
                      </a:endParaRPr>
                    </a:p>
                    <a:p>
                      <a:pPr marL="0" marR="0" algn="just">
                        <a:lnSpc>
                          <a:spcPts val="1200"/>
                        </a:lnSpc>
                        <a:spcBef>
                          <a:spcPts val="100"/>
                        </a:spcBef>
                        <a:spcAft>
                          <a:spcPts val="100"/>
                        </a:spcAft>
                        <a:tabLst>
                          <a:tab pos="228600" algn="l"/>
                          <a:tab pos="457200" algn="l"/>
                          <a:tab pos="1485900" algn="r"/>
                          <a:tab pos="1600200" algn="ctr"/>
                          <a:tab pos="1714500" algn="l"/>
                          <a:tab pos="5486400" algn="r"/>
                        </a:tabLst>
                      </a:pPr>
                      <a:r>
                        <a:rPr lang="en-IN" sz="1800" dirty="0">
                          <a:effectLst/>
                        </a:rPr>
                        <a:t>5.	Coordination position isomerism</a:t>
                      </a:r>
                      <a:endParaRPr lang="en-US" sz="1800" dirty="0">
                        <a:effectLst/>
                        <a:latin typeface="Segoe UI"/>
                        <a:ea typeface="Calibri"/>
                        <a:cs typeface="Times New Roman"/>
                      </a:endParaRPr>
                    </a:p>
                  </a:txBody>
                  <a:tcPr marL="68580" marR="68580" marT="0" marB="0"/>
                </a:tc>
                <a:tc hMerge="1">
                  <a:txBody>
                    <a:bodyPr/>
                    <a:lstStyle/>
                    <a:p>
                      <a:endParaRPr lang="en-US"/>
                    </a:p>
                  </a:txBody>
                  <a:tcPr/>
                </a:tc>
                <a:tc>
                  <a:txBody>
                    <a:bodyPr/>
                    <a:lstStyle/>
                    <a:p>
                      <a:pPr marL="0" marR="0" algn="just">
                        <a:lnSpc>
                          <a:spcPts val="1200"/>
                        </a:lnSpc>
                        <a:spcBef>
                          <a:spcPts val="100"/>
                        </a:spcBef>
                        <a:spcAft>
                          <a:spcPts val="100"/>
                        </a:spcAft>
                        <a:tabLst>
                          <a:tab pos="228600" algn="l"/>
                          <a:tab pos="457200" algn="l"/>
                          <a:tab pos="1485900" algn="r"/>
                          <a:tab pos="1600200" algn="ctr"/>
                          <a:tab pos="1714500" algn="l"/>
                          <a:tab pos="5486400" algn="r"/>
                        </a:tabLst>
                      </a:pPr>
                      <a:r>
                        <a:rPr lang="en-IN" sz="1000" dirty="0">
                          <a:effectLst/>
                        </a:rPr>
                        <a:t>1.	</a:t>
                      </a:r>
                      <a:r>
                        <a:rPr lang="en-IN" sz="1800" dirty="0">
                          <a:effectLst/>
                        </a:rPr>
                        <a:t>Geometrical isomerism</a:t>
                      </a:r>
                      <a:endParaRPr lang="en-US" sz="1800" dirty="0">
                        <a:effectLst/>
                      </a:endParaRPr>
                    </a:p>
                    <a:p>
                      <a:pPr marL="0" marR="0" algn="just">
                        <a:lnSpc>
                          <a:spcPts val="1200"/>
                        </a:lnSpc>
                        <a:spcBef>
                          <a:spcPts val="100"/>
                        </a:spcBef>
                        <a:spcAft>
                          <a:spcPts val="100"/>
                        </a:spcAft>
                        <a:tabLst>
                          <a:tab pos="228600" algn="l"/>
                          <a:tab pos="457200" algn="l"/>
                          <a:tab pos="1485900" algn="r"/>
                          <a:tab pos="1600200" algn="ctr"/>
                          <a:tab pos="1714500" algn="l"/>
                          <a:tab pos="5486400" algn="r"/>
                        </a:tabLst>
                      </a:pPr>
                      <a:r>
                        <a:rPr lang="en-IN" sz="1800" dirty="0">
                          <a:effectLst/>
                        </a:rPr>
                        <a:t>2.	Optical isomerism </a:t>
                      </a:r>
                      <a:endParaRPr lang="en-US" sz="1800" dirty="0">
                        <a:effectLst/>
                        <a:latin typeface="Segoe U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050" dirty="0">
                          <a:effectLst/>
                        </a:rPr>
                        <a:t> </a:t>
                      </a:r>
                      <a:endParaRPr lang="en-US" sz="1050" dirty="0">
                        <a:effectLst/>
                        <a:latin typeface="Segoe UI"/>
                        <a:ea typeface="Calibri"/>
                        <a:cs typeface="Times New Roman"/>
                      </a:endParaRPr>
                    </a:p>
                  </a:txBody>
                  <a:tcPr marL="0" marR="0" marT="0" marB="0" anchor="ctr"/>
                </a:tc>
              </a:tr>
            </a:tbl>
          </a:graphicData>
        </a:graphic>
      </p:graphicFrame>
      <p:sp>
        <p:nvSpPr>
          <p:cNvPr id="5" name="Rectangle 2"/>
          <p:cNvSpPr>
            <a:spLocks noChangeArrowheads="1"/>
          </p:cNvSpPr>
          <p:nvPr/>
        </p:nvSpPr>
        <p:spPr bwMode="auto">
          <a:xfrm>
            <a:off x="2514600" y="28546"/>
            <a:ext cx="35814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1485900" algn="r"/>
                <a:tab pos="1600200" algn="ctr"/>
                <a:tab pos="1714500" algn="l"/>
                <a:tab pos="5486400" algn="r"/>
              </a:tabLst>
            </a:pPr>
            <a:r>
              <a:rPr kumimoji="0" lang="en-US" b="1" i="0" u="none" strike="noStrike" cap="none" normalizeH="0" baseline="0" dirty="0" smtClean="0">
                <a:ln>
                  <a:noFill/>
                </a:ln>
                <a:solidFill>
                  <a:srgbClr val="FF0000"/>
                </a:solidFill>
                <a:effectLst/>
                <a:latin typeface="Segoe UI" pitchFamily="34" charset="0"/>
                <a:ea typeface="Times New Roman" pitchFamily="18" charset="0"/>
                <a:cs typeface="Segoe UI" pitchFamily="34" charset="0"/>
              </a:rPr>
              <a:t>Isomerism in Coordination Compounds</a:t>
            </a: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1485900" algn="r"/>
                <a:tab pos="1600200" algn="ctr"/>
                <a:tab pos="1714500" algn="l"/>
                <a:tab pos="5486400" algn="r"/>
              </a:tabLst>
            </a:pPr>
            <a:r>
              <a:rPr kumimoji="0" lang="en-US" sz="1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t>
            </a:r>
          </a:p>
        </p:txBody>
      </p:sp>
      <p:sp>
        <p:nvSpPr>
          <p:cNvPr id="6" name="Line 1"/>
          <p:cNvSpPr>
            <a:spLocks noChangeShapeType="1"/>
          </p:cNvSpPr>
          <p:nvPr/>
        </p:nvSpPr>
        <p:spPr bwMode="auto">
          <a:xfrm>
            <a:off x="3475038" y="2613025"/>
            <a:ext cx="20478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573314" y="2895600"/>
            <a:ext cx="8342086" cy="3139321"/>
          </a:xfrm>
          <a:prstGeom prst="rect">
            <a:avLst/>
          </a:prstGeom>
        </p:spPr>
        <p:txBody>
          <a:bodyPr wrap="square">
            <a:spAutoFit/>
          </a:bodyPr>
          <a:lstStyle/>
          <a:p>
            <a:endParaRPr lang="en-IN" b="1" dirty="0" smtClean="0"/>
          </a:p>
          <a:p>
            <a:r>
              <a:rPr lang="en-IN" b="1" dirty="0" smtClean="0"/>
              <a:t>(</a:t>
            </a:r>
            <a:r>
              <a:rPr lang="en-IN" b="1" dirty="0" smtClean="0">
                <a:solidFill>
                  <a:srgbClr val="FF0000"/>
                </a:solidFill>
              </a:rPr>
              <a:t>A)Structural </a:t>
            </a:r>
            <a:r>
              <a:rPr lang="en-IN" b="1" dirty="0">
                <a:solidFill>
                  <a:srgbClr val="FF0000"/>
                </a:solidFill>
              </a:rPr>
              <a:t>Isomerism </a:t>
            </a:r>
            <a:r>
              <a:rPr lang="en-IN" b="1" dirty="0"/>
              <a:t>:</a:t>
            </a:r>
            <a:endParaRPr lang="en-US" dirty="0"/>
          </a:p>
          <a:p>
            <a:r>
              <a:rPr lang="en-IN" dirty="0"/>
              <a:t>	The different types of structural isomerism are discussed below : </a:t>
            </a:r>
            <a:endParaRPr lang="en-US" dirty="0"/>
          </a:p>
          <a:p>
            <a:r>
              <a:rPr lang="en-IN" b="1" dirty="0" smtClean="0">
                <a:solidFill>
                  <a:srgbClr val="FF33CC"/>
                </a:solidFill>
              </a:rPr>
              <a:t>1. Ionisation </a:t>
            </a:r>
            <a:r>
              <a:rPr lang="en-IN" b="1" dirty="0">
                <a:solidFill>
                  <a:srgbClr val="FF33CC"/>
                </a:solidFill>
              </a:rPr>
              <a:t>Isomerism :</a:t>
            </a:r>
            <a:r>
              <a:rPr lang="en-IN" dirty="0">
                <a:solidFill>
                  <a:srgbClr val="FF33CC"/>
                </a:solidFill>
              </a:rPr>
              <a:t> </a:t>
            </a:r>
            <a:r>
              <a:rPr lang="en-IN" dirty="0"/>
              <a:t>In this type of isomerism, the difference arises from the positions of groups within or outside the coordination sphere. Therefore, these isomers give different ions in solution, hence the name ionisation isomerism. For example, there are two distinct compounds of the formula Co(NH</a:t>
            </a:r>
            <a:r>
              <a:rPr lang="en-IN" baseline="-25000" dirty="0"/>
              <a:t>3</a:t>
            </a:r>
            <a:r>
              <a:rPr lang="en-IN" dirty="0"/>
              <a:t>)</a:t>
            </a:r>
            <a:r>
              <a:rPr lang="en-IN" baseline="-25000" dirty="0"/>
              <a:t>5</a:t>
            </a:r>
            <a:r>
              <a:rPr lang="en-IN" dirty="0"/>
              <a:t>BrSO</a:t>
            </a:r>
            <a:r>
              <a:rPr lang="en-IN" baseline="-25000" dirty="0"/>
              <a:t>4</a:t>
            </a:r>
            <a:r>
              <a:rPr lang="en-IN" dirty="0"/>
              <a:t>. One of them is red-violet and gives a precipitate with BaCl2 indicating that sulphate ion is outside the coordination sphere. The second one is red and does not give precipitate with BaCl</a:t>
            </a:r>
            <a:r>
              <a:rPr lang="en-IN" baseline="-25000" dirty="0"/>
              <a:t>2</a:t>
            </a:r>
            <a:r>
              <a:rPr lang="en-IN" dirty="0"/>
              <a:t> but gives a precipitate of </a:t>
            </a:r>
            <a:r>
              <a:rPr lang="en-IN" dirty="0" err="1"/>
              <a:t>AgBr</a:t>
            </a:r>
            <a:r>
              <a:rPr lang="en-IN" dirty="0"/>
              <a:t> with silver nitrate indicating that now bromide ion is outside the coordination sphere. </a:t>
            </a:r>
            <a:endParaRPr lang="en-US" dirty="0"/>
          </a:p>
        </p:txBody>
      </p:sp>
    </p:spTree>
    <p:extLst>
      <p:ext uri="{BB962C8B-B14F-4D97-AF65-F5344CB8AC3E}">
        <p14:creationId xmlns:p14="http://schemas.microsoft.com/office/powerpoint/2010/main" val="3279196923"/>
      </p:ext>
    </p:extLst>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98815259"/>
              </p:ext>
            </p:extLst>
          </p:nvPr>
        </p:nvGraphicFramePr>
        <p:xfrm>
          <a:off x="762000" y="3047998"/>
          <a:ext cx="7772400" cy="3200400"/>
        </p:xfrm>
        <a:graphic>
          <a:graphicData uri="http://schemas.openxmlformats.org/drawingml/2006/table">
            <a:tbl>
              <a:tblPr firstRow="1" firstCol="1" lastRow="1" lastCol="1" bandRow="1" bandCol="1">
                <a:tableStyleId>{5C22544A-7EE6-4342-B048-85BDC9FD1C3A}</a:tableStyleId>
              </a:tblPr>
              <a:tblGrid>
                <a:gridCol w="2806700"/>
                <a:gridCol w="4965700"/>
              </a:tblGrid>
              <a:tr h="533400">
                <a:tc>
                  <a:txBody>
                    <a:bodyPr/>
                    <a:lstStyle/>
                    <a:p>
                      <a:pPr marL="0" marR="0" algn="just">
                        <a:lnSpc>
                          <a:spcPts val="1400"/>
                        </a:lnSpc>
                        <a:spcBef>
                          <a:spcPts val="200"/>
                        </a:spcBef>
                        <a:spcAft>
                          <a:spcPts val="200"/>
                        </a:spcAft>
                        <a:tabLst>
                          <a:tab pos="228600" algn="l"/>
                          <a:tab pos="457200" algn="l"/>
                          <a:tab pos="1485900" algn="r"/>
                          <a:tab pos="1600200" algn="ctr"/>
                          <a:tab pos="1714500" algn="l"/>
                          <a:tab pos="5486400" algn="r"/>
                        </a:tabLst>
                      </a:pPr>
                      <a:r>
                        <a:rPr lang="en-IN" sz="1600" dirty="0">
                          <a:effectLst/>
                        </a:rPr>
                        <a:t>[Cr(H</a:t>
                      </a:r>
                      <a:r>
                        <a:rPr lang="en-IN" sz="1600" baseline="-25000" dirty="0">
                          <a:effectLst/>
                        </a:rPr>
                        <a:t>2</a:t>
                      </a:r>
                      <a:r>
                        <a:rPr lang="en-IN" sz="1600" dirty="0">
                          <a:effectLst/>
                        </a:rPr>
                        <a:t>O)</a:t>
                      </a:r>
                      <a:r>
                        <a:rPr lang="en-IN" sz="1600" baseline="-25000" dirty="0">
                          <a:effectLst/>
                        </a:rPr>
                        <a:t>6</a:t>
                      </a:r>
                      <a:r>
                        <a:rPr lang="en-IN" sz="1600" dirty="0">
                          <a:effectLst/>
                        </a:rPr>
                        <a:t>]Cl</a:t>
                      </a:r>
                      <a:r>
                        <a:rPr lang="en-IN" sz="1600" baseline="-25000" dirty="0">
                          <a:effectLst/>
                        </a:rPr>
                        <a:t>3</a:t>
                      </a:r>
                      <a:endParaRPr lang="en-US" sz="1600" dirty="0">
                        <a:effectLst/>
                        <a:latin typeface="Segoe UI"/>
                        <a:ea typeface="Calibri"/>
                        <a:cs typeface="Times New Roman"/>
                      </a:endParaRPr>
                    </a:p>
                  </a:txBody>
                  <a:tcPr marL="68580" marR="68580" marT="0" marB="0"/>
                </a:tc>
                <a:tc>
                  <a:txBody>
                    <a:bodyPr/>
                    <a:lstStyle/>
                    <a:p>
                      <a:pPr marL="0" marR="0" algn="just">
                        <a:lnSpc>
                          <a:spcPts val="1400"/>
                        </a:lnSpc>
                        <a:spcBef>
                          <a:spcPts val="200"/>
                        </a:spcBef>
                        <a:spcAft>
                          <a:spcPts val="200"/>
                        </a:spcAft>
                        <a:tabLst>
                          <a:tab pos="228600" algn="l"/>
                          <a:tab pos="457200" algn="l"/>
                          <a:tab pos="1485900" algn="r"/>
                          <a:tab pos="1600200" algn="ctr"/>
                          <a:tab pos="1714500" algn="l"/>
                          <a:tab pos="5486400" algn="r"/>
                        </a:tabLst>
                      </a:pPr>
                      <a:r>
                        <a:rPr lang="en-IN" sz="1800" dirty="0">
                          <a:effectLst/>
                        </a:rPr>
                        <a:t>It does not lose water when treated with conc. H</a:t>
                      </a:r>
                      <a:r>
                        <a:rPr lang="en-IN" sz="1800" baseline="-25000" dirty="0">
                          <a:effectLst/>
                        </a:rPr>
                        <a:t>2</a:t>
                      </a:r>
                      <a:r>
                        <a:rPr lang="en-IN" sz="1800" dirty="0">
                          <a:effectLst/>
                        </a:rPr>
                        <a:t>SO</a:t>
                      </a:r>
                      <a:r>
                        <a:rPr lang="en-IN" sz="1800" baseline="-25000" dirty="0">
                          <a:effectLst/>
                        </a:rPr>
                        <a:t>4</a:t>
                      </a:r>
                      <a:endParaRPr lang="en-US" sz="1800" dirty="0">
                        <a:effectLst/>
                        <a:latin typeface="Segoe UI"/>
                        <a:ea typeface="Calibri"/>
                        <a:cs typeface="Times New Roman"/>
                      </a:endParaRPr>
                    </a:p>
                  </a:txBody>
                  <a:tcPr marL="68580" marR="68580" marT="0" marB="0"/>
                </a:tc>
              </a:tr>
              <a:tr h="533400">
                <a:tc>
                  <a:txBody>
                    <a:bodyPr/>
                    <a:lstStyle/>
                    <a:p>
                      <a:pPr marL="0" marR="0" algn="just">
                        <a:lnSpc>
                          <a:spcPts val="1400"/>
                        </a:lnSpc>
                        <a:spcBef>
                          <a:spcPts val="200"/>
                        </a:spcBef>
                        <a:spcAft>
                          <a:spcPts val="200"/>
                        </a:spcAft>
                        <a:tabLst>
                          <a:tab pos="228600" algn="l"/>
                          <a:tab pos="457200" algn="l"/>
                          <a:tab pos="1485900" algn="r"/>
                          <a:tab pos="1600200" algn="ctr"/>
                          <a:tab pos="1714500" algn="l"/>
                          <a:tab pos="5486400" algn="r"/>
                        </a:tabLst>
                      </a:pPr>
                      <a:r>
                        <a:rPr lang="en-IN" sz="1600" dirty="0">
                          <a:effectLst/>
                        </a:rPr>
                        <a:t>Violet</a:t>
                      </a:r>
                      <a:endParaRPr lang="en-US" sz="1600" dirty="0">
                        <a:effectLst/>
                        <a:latin typeface="Segoe UI"/>
                        <a:ea typeface="Calibri"/>
                        <a:cs typeface="Times New Roman"/>
                      </a:endParaRPr>
                    </a:p>
                  </a:txBody>
                  <a:tcPr marL="68580" marR="68580" marT="0" marB="0"/>
                </a:tc>
                <a:tc>
                  <a:txBody>
                    <a:bodyPr/>
                    <a:lstStyle/>
                    <a:p>
                      <a:pPr marL="0" marR="0" algn="just">
                        <a:lnSpc>
                          <a:spcPts val="1400"/>
                        </a:lnSpc>
                        <a:spcBef>
                          <a:spcPts val="200"/>
                        </a:spcBef>
                        <a:spcAft>
                          <a:spcPts val="200"/>
                        </a:spcAft>
                        <a:tabLst>
                          <a:tab pos="228600" algn="l"/>
                          <a:tab pos="457200" algn="l"/>
                          <a:tab pos="1485900" algn="r"/>
                          <a:tab pos="1600200" algn="ctr"/>
                          <a:tab pos="1714500" algn="l"/>
                          <a:tab pos="5486400" algn="r"/>
                        </a:tabLst>
                      </a:pPr>
                      <a:r>
                        <a:rPr lang="en-IN" sz="1800" dirty="0">
                          <a:effectLst/>
                        </a:rPr>
                        <a:t>and three chloride ions are precipitated with AgNO</a:t>
                      </a:r>
                      <a:r>
                        <a:rPr lang="en-IN" sz="1800" baseline="-25000" dirty="0">
                          <a:effectLst/>
                        </a:rPr>
                        <a:t>3</a:t>
                      </a:r>
                      <a:endParaRPr lang="en-US" sz="1800" dirty="0">
                        <a:effectLst/>
                        <a:latin typeface="Segoe UI"/>
                        <a:ea typeface="Calibri"/>
                        <a:cs typeface="Times New Roman"/>
                      </a:endParaRPr>
                    </a:p>
                  </a:txBody>
                  <a:tcPr marL="68580" marR="68580" marT="0" marB="0"/>
                </a:tc>
              </a:tr>
              <a:tr h="533400">
                <a:tc>
                  <a:txBody>
                    <a:bodyPr/>
                    <a:lstStyle/>
                    <a:p>
                      <a:pPr marL="0" marR="0" algn="just">
                        <a:lnSpc>
                          <a:spcPts val="1400"/>
                        </a:lnSpc>
                        <a:spcBef>
                          <a:spcPts val="200"/>
                        </a:spcBef>
                        <a:spcAft>
                          <a:spcPts val="200"/>
                        </a:spcAft>
                        <a:tabLst>
                          <a:tab pos="228600" algn="l"/>
                          <a:tab pos="457200" algn="l"/>
                          <a:tab pos="1485900" algn="r"/>
                          <a:tab pos="1600200" algn="ctr"/>
                          <a:tab pos="1714500" algn="l"/>
                          <a:tab pos="5486400" algn="r"/>
                        </a:tabLst>
                      </a:pPr>
                      <a:r>
                        <a:rPr lang="en-IN" sz="1600" dirty="0">
                          <a:effectLst/>
                        </a:rPr>
                        <a:t>[</a:t>
                      </a:r>
                      <a:r>
                        <a:rPr lang="en-IN" sz="1600" dirty="0" err="1">
                          <a:effectLst/>
                        </a:rPr>
                        <a:t>CoCl</a:t>
                      </a:r>
                      <a:r>
                        <a:rPr lang="en-IN" sz="1600" dirty="0">
                          <a:effectLst/>
                        </a:rPr>
                        <a:t>(H</a:t>
                      </a:r>
                      <a:r>
                        <a:rPr lang="en-IN" sz="1600" baseline="-25000" dirty="0">
                          <a:effectLst/>
                        </a:rPr>
                        <a:t>2</a:t>
                      </a:r>
                      <a:r>
                        <a:rPr lang="en-IN" sz="1600" dirty="0">
                          <a:effectLst/>
                        </a:rPr>
                        <a:t>O)</a:t>
                      </a:r>
                      <a:r>
                        <a:rPr lang="en-IN" sz="1600" baseline="-25000" dirty="0">
                          <a:effectLst/>
                        </a:rPr>
                        <a:t>5</a:t>
                      </a:r>
                      <a:r>
                        <a:rPr lang="en-IN" sz="1600" dirty="0">
                          <a:effectLst/>
                        </a:rPr>
                        <a:t>]Cl</a:t>
                      </a:r>
                      <a:r>
                        <a:rPr lang="en-IN" sz="1600" baseline="-25000" dirty="0">
                          <a:effectLst/>
                        </a:rPr>
                        <a:t>2</a:t>
                      </a:r>
                      <a:r>
                        <a:rPr lang="en-IN" sz="1600" dirty="0">
                          <a:effectLst/>
                        </a:rPr>
                        <a:t> </a:t>
                      </a:r>
                      <a:r>
                        <a:rPr lang="en-IN" sz="1600" dirty="0">
                          <a:effectLst/>
                          <a:sym typeface="Symbol"/>
                        </a:rPr>
                        <a:t></a:t>
                      </a:r>
                      <a:r>
                        <a:rPr lang="en-IN" sz="1600" dirty="0">
                          <a:effectLst/>
                        </a:rPr>
                        <a:t> H</a:t>
                      </a:r>
                      <a:r>
                        <a:rPr lang="en-IN" sz="1600" baseline="-25000" dirty="0">
                          <a:effectLst/>
                        </a:rPr>
                        <a:t>2</a:t>
                      </a:r>
                      <a:r>
                        <a:rPr lang="en-IN" sz="1600" dirty="0">
                          <a:effectLst/>
                        </a:rPr>
                        <a:t>O</a:t>
                      </a:r>
                      <a:endParaRPr lang="en-US" sz="1600" dirty="0">
                        <a:effectLst/>
                        <a:latin typeface="Segoe UI"/>
                        <a:ea typeface="Calibri"/>
                        <a:cs typeface="Times New Roman"/>
                      </a:endParaRPr>
                    </a:p>
                  </a:txBody>
                  <a:tcPr marL="68580" marR="68580" marT="0" marB="0"/>
                </a:tc>
                <a:tc>
                  <a:txBody>
                    <a:bodyPr/>
                    <a:lstStyle/>
                    <a:p>
                      <a:pPr marL="0" marR="0" algn="just">
                        <a:lnSpc>
                          <a:spcPts val="1400"/>
                        </a:lnSpc>
                        <a:spcBef>
                          <a:spcPts val="200"/>
                        </a:spcBef>
                        <a:spcAft>
                          <a:spcPts val="200"/>
                        </a:spcAft>
                        <a:tabLst>
                          <a:tab pos="228600" algn="l"/>
                          <a:tab pos="457200" algn="l"/>
                          <a:tab pos="1485900" algn="r"/>
                          <a:tab pos="1600200" algn="ctr"/>
                          <a:tab pos="1714500" algn="l"/>
                          <a:tab pos="5486400" algn="r"/>
                        </a:tabLst>
                      </a:pPr>
                      <a:r>
                        <a:rPr lang="en-IN" sz="1800" dirty="0">
                          <a:effectLst/>
                        </a:rPr>
                        <a:t>It loses one water molecule when treated with/conc. H</a:t>
                      </a:r>
                      <a:r>
                        <a:rPr lang="en-IN" sz="1800" baseline="-25000" dirty="0">
                          <a:effectLst/>
                        </a:rPr>
                        <a:t>2</a:t>
                      </a:r>
                      <a:r>
                        <a:rPr lang="en-IN" sz="1800" dirty="0">
                          <a:effectLst/>
                        </a:rPr>
                        <a:t>SO</a:t>
                      </a:r>
                      <a:r>
                        <a:rPr lang="en-IN" sz="1800" baseline="-25000" dirty="0">
                          <a:effectLst/>
                        </a:rPr>
                        <a:t>4</a:t>
                      </a:r>
                      <a:endParaRPr lang="en-US" sz="1800" dirty="0">
                        <a:effectLst/>
                        <a:latin typeface="Segoe UI"/>
                        <a:ea typeface="Calibri"/>
                        <a:cs typeface="Times New Roman"/>
                      </a:endParaRPr>
                    </a:p>
                  </a:txBody>
                  <a:tcPr marL="68580" marR="68580" marT="0" marB="0"/>
                </a:tc>
              </a:tr>
              <a:tr h="533400">
                <a:tc>
                  <a:txBody>
                    <a:bodyPr/>
                    <a:lstStyle/>
                    <a:p>
                      <a:pPr marL="0" marR="0" algn="just">
                        <a:lnSpc>
                          <a:spcPts val="1400"/>
                        </a:lnSpc>
                        <a:spcBef>
                          <a:spcPts val="200"/>
                        </a:spcBef>
                        <a:spcAft>
                          <a:spcPts val="200"/>
                        </a:spcAft>
                        <a:tabLst>
                          <a:tab pos="228600" algn="l"/>
                          <a:tab pos="457200" algn="l"/>
                          <a:tab pos="1485900" algn="r"/>
                          <a:tab pos="1600200" algn="ctr"/>
                          <a:tab pos="1714500" algn="l"/>
                          <a:tab pos="5486400" algn="r"/>
                        </a:tabLst>
                      </a:pPr>
                      <a:r>
                        <a:rPr lang="en-IN" sz="1600" dirty="0">
                          <a:effectLst/>
                        </a:rPr>
                        <a:t>Green</a:t>
                      </a:r>
                      <a:endParaRPr lang="en-US" sz="1600" dirty="0">
                        <a:effectLst/>
                        <a:latin typeface="Segoe UI"/>
                        <a:ea typeface="Calibri"/>
                        <a:cs typeface="Times New Roman"/>
                      </a:endParaRPr>
                    </a:p>
                  </a:txBody>
                  <a:tcPr marL="68580" marR="68580" marT="0" marB="0"/>
                </a:tc>
                <a:tc>
                  <a:txBody>
                    <a:bodyPr/>
                    <a:lstStyle/>
                    <a:p>
                      <a:pPr marL="0" marR="0" algn="just">
                        <a:lnSpc>
                          <a:spcPts val="1400"/>
                        </a:lnSpc>
                        <a:spcBef>
                          <a:spcPts val="200"/>
                        </a:spcBef>
                        <a:spcAft>
                          <a:spcPts val="200"/>
                        </a:spcAft>
                        <a:tabLst>
                          <a:tab pos="228600" algn="l"/>
                          <a:tab pos="457200" algn="l"/>
                          <a:tab pos="1485900" algn="r"/>
                          <a:tab pos="1600200" algn="ctr"/>
                          <a:tab pos="1714500" algn="l"/>
                          <a:tab pos="5486400" algn="r"/>
                        </a:tabLst>
                      </a:pPr>
                      <a:r>
                        <a:rPr lang="en-IN" sz="1800" dirty="0">
                          <a:effectLst/>
                        </a:rPr>
                        <a:t>Stand two </a:t>
                      </a:r>
                      <a:r>
                        <a:rPr lang="en-IN" sz="1800" dirty="0" err="1">
                          <a:effectLst/>
                        </a:rPr>
                        <a:t>Cl</a:t>
                      </a:r>
                      <a:r>
                        <a:rPr lang="en-IN" sz="1800" baseline="30000" dirty="0">
                          <a:effectLst/>
                          <a:sym typeface="Symbol"/>
                        </a:rPr>
                        <a:t></a:t>
                      </a:r>
                      <a:r>
                        <a:rPr lang="en-IN" sz="1800" dirty="0">
                          <a:effectLst/>
                        </a:rPr>
                        <a:t> ions are precipitated with AgNO</a:t>
                      </a:r>
                      <a:r>
                        <a:rPr lang="en-IN" sz="1800" baseline="-25000" dirty="0">
                          <a:effectLst/>
                        </a:rPr>
                        <a:t>3</a:t>
                      </a:r>
                      <a:endParaRPr lang="en-US" sz="1800" dirty="0">
                        <a:effectLst/>
                        <a:latin typeface="Segoe UI"/>
                        <a:ea typeface="Calibri"/>
                        <a:cs typeface="Times New Roman"/>
                      </a:endParaRPr>
                    </a:p>
                  </a:txBody>
                  <a:tcPr marL="68580" marR="68580" marT="0" marB="0"/>
                </a:tc>
              </a:tr>
              <a:tr h="533400">
                <a:tc>
                  <a:txBody>
                    <a:bodyPr/>
                    <a:lstStyle/>
                    <a:p>
                      <a:pPr marL="0" marR="0" algn="just">
                        <a:lnSpc>
                          <a:spcPts val="1400"/>
                        </a:lnSpc>
                        <a:spcBef>
                          <a:spcPts val="200"/>
                        </a:spcBef>
                        <a:spcAft>
                          <a:spcPts val="200"/>
                        </a:spcAft>
                        <a:tabLst>
                          <a:tab pos="228600" algn="l"/>
                          <a:tab pos="457200" algn="l"/>
                          <a:tab pos="1485900" algn="r"/>
                          <a:tab pos="1600200" algn="ctr"/>
                          <a:tab pos="1714500" algn="l"/>
                          <a:tab pos="5486400" algn="r"/>
                        </a:tabLst>
                      </a:pPr>
                      <a:r>
                        <a:rPr lang="en-IN" sz="1600" dirty="0">
                          <a:effectLst/>
                        </a:rPr>
                        <a:t>[CrCl</a:t>
                      </a:r>
                      <a:r>
                        <a:rPr lang="en-IN" sz="1600" baseline="-25000" dirty="0">
                          <a:effectLst/>
                        </a:rPr>
                        <a:t>2</a:t>
                      </a:r>
                      <a:r>
                        <a:rPr lang="en-IN" sz="1600" dirty="0">
                          <a:effectLst/>
                        </a:rPr>
                        <a:t>(H</a:t>
                      </a:r>
                      <a:r>
                        <a:rPr lang="en-IN" sz="1600" baseline="-25000" dirty="0">
                          <a:effectLst/>
                        </a:rPr>
                        <a:t>2</a:t>
                      </a:r>
                      <a:r>
                        <a:rPr lang="en-IN" sz="1600" dirty="0">
                          <a:effectLst/>
                        </a:rPr>
                        <a:t>O)</a:t>
                      </a:r>
                      <a:r>
                        <a:rPr lang="en-IN" sz="1600" baseline="-25000" dirty="0">
                          <a:effectLst/>
                        </a:rPr>
                        <a:t>4</a:t>
                      </a:r>
                      <a:r>
                        <a:rPr lang="en-IN" sz="1600" dirty="0">
                          <a:effectLst/>
                        </a:rPr>
                        <a:t>]</a:t>
                      </a:r>
                      <a:r>
                        <a:rPr lang="en-IN" sz="1600" dirty="0" err="1">
                          <a:effectLst/>
                        </a:rPr>
                        <a:t>Cl</a:t>
                      </a:r>
                      <a:r>
                        <a:rPr lang="en-IN" sz="1600" dirty="0">
                          <a:effectLst/>
                        </a:rPr>
                        <a:t> </a:t>
                      </a:r>
                      <a:r>
                        <a:rPr lang="en-IN" sz="1600" dirty="0">
                          <a:effectLst/>
                          <a:sym typeface="Symbol"/>
                        </a:rPr>
                        <a:t></a:t>
                      </a:r>
                      <a:r>
                        <a:rPr lang="en-IN" sz="1600" dirty="0">
                          <a:effectLst/>
                        </a:rPr>
                        <a:t> 2H</a:t>
                      </a:r>
                      <a:r>
                        <a:rPr lang="en-IN" sz="1600" baseline="-25000" dirty="0">
                          <a:effectLst/>
                        </a:rPr>
                        <a:t>2</a:t>
                      </a:r>
                      <a:r>
                        <a:rPr lang="en-IN" sz="1600" dirty="0">
                          <a:effectLst/>
                        </a:rPr>
                        <a:t>O</a:t>
                      </a:r>
                      <a:endParaRPr lang="en-US" sz="1600" dirty="0">
                        <a:effectLst/>
                        <a:latin typeface="Segoe UI"/>
                        <a:ea typeface="Calibri"/>
                        <a:cs typeface="Times New Roman"/>
                      </a:endParaRPr>
                    </a:p>
                  </a:txBody>
                  <a:tcPr marL="68580" marR="68580" marT="0" marB="0"/>
                </a:tc>
                <a:tc>
                  <a:txBody>
                    <a:bodyPr/>
                    <a:lstStyle/>
                    <a:p>
                      <a:pPr marL="0" marR="0" algn="just">
                        <a:lnSpc>
                          <a:spcPts val="1400"/>
                        </a:lnSpc>
                        <a:spcBef>
                          <a:spcPts val="200"/>
                        </a:spcBef>
                        <a:spcAft>
                          <a:spcPts val="200"/>
                        </a:spcAft>
                        <a:tabLst>
                          <a:tab pos="228600" algn="l"/>
                          <a:tab pos="457200" algn="l"/>
                          <a:tab pos="1485900" algn="r"/>
                          <a:tab pos="1600200" algn="ctr"/>
                          <a:tab pos="1714500" algn="l"/>
                          <a:tab pos="5486400" algn="r"/>
                        </a:tabLst>
                      </a:pPr>
                      <a:r>
                        <a:rPr lang="en-IN" sz="1800" dirty="0">
                          <a:effectLst/>
                        </a:rPr>
                        <a:t>It loses two water molecules on treatment with conc. H</a:t>
                      </a:r>
                      <a:r>
                        <a:rPr lang="en-IN" sz="1800" baseline="-25000" dirty="0">
                          <a:effectLst/>
                        </a:rPr>
                        <a:t>2</a:t>
                      </a:r>
                      <a:r>
                        <a:rPr lang="en-IN" sz="1800" dirty="0">
                          <a:effectLst/>
                        </a:rPr>
                        <a:t>SO</a:t>
                      </a:r>
                      <a:r>
                        <a:rPr lang="en-IN" sz="1800" baseline="-25000" dirty="0">
                          <a:effectLst/>
                        </a:rPr>
                        <a:t>4</a:t>
                      </a:r>
                      <a:endParaRPr lang="en-US" sz="1800" dirty="0">
                        <a:effectLst/>
                        <a:latin typeface="Segoe UI"/>
                        <a:ea typeface="Calibri"/>
                        <a:cs typeface="Times New Roman"/>
                      </a:endParaRPr>
                    </a:p>
                  </a:txBody>
                  <a:tcPr marL="68580" marR="68580" marT="0" marB="0"/>
                </a:tc>
              </a:tr>
              <a:tr h="533400">
                <a:tc>
                  <a:txBody>
                    <a:bodyPr/>
                    <a:lstStyle/>
                    <a:p>
                      <a:pPr marL="0" marR="0" algn="just">
                        <a:lnSpc>
                          <a:spcPts val="1400"/>
                        </a:lnSpc>
                        <a:spcBef>
                          <a:spcPts val="200"/>
                        </a:spcBef>
                        <a:spcAft>
                          <a:spcPts val="200"/>
                        </a:spcAft>
                        <a:tabLst>
                          <a:tab pos="228600" algn="l"/>
                          <a:tab pos="457200" algn="l"/>
                          <a:tab pos="1485900" algn="r"/>
                          <a:tab pos="1600200" algn="ctr"/>
                          <a:tab pos="1714500" algn="l"/>
                          <a:tab pos="5486400" algn="r"/>
                        </a:tabLst>
                      </a:pPr>
                      <a:r>
                        <a:rPr lang="en-IN" sz="1600" dirty="0">
                          <a:effectLst/>
                        </a:rPr>
                        <a:t>Green</a:t>
                      </a:r>
                      <a:endParaRPr lang="en-US" sz="1600" dirty="0">
                        <a:effectLst/>
                        <a:latin typeface="Segoe UI"/>
                        <a:ea typeface="Calibri"/>
                        <a:cs typeface="Times New Roman"/>
                      </a:endParaRPr>
                    </a:p>
                  </a:txBody>
                  <a:tcPr marL="68580" marR="68580" marT="0" marB="0"/>
                </a:tc>
                <a:tc>
                  <a:txBody>
                    <a:bodyPr/>
                    <a:lstStyle/>
                    <a:p>
                      <a:pPr marL="0" marR="0" algn="just">
                        <a:lnSpc>
                          <a:spcPts val="1400"/>
                        </a:lnSpc>
                        <a:spcBef>
                          <a:spcPts val="200"/>
                        </a:spcBef>
                        <a:spcAft>
                          <a:spcPts val="200"/>
                        </a:spcAft>
                        <a:tabLst>
                          <a:tab pos="228600" algn="l"/>
                          <a:tab pos="457200" algn="l"/>
                          <a:tab pos="1485900" algn="r"/>
                          <a:tab pos="1600200" algn="ctr"/>
                          <a:tab pos="1714500" algn="l"/>
                          <a:tab pos="5486400" algn="r"/>
                        </a:tabLst>
                      </a:pPr>
                      <a:r>
                        <a:rPr lang="en-IN" sz="1800" dirty="0">
                          <a:effectLst/>
                        </a:rPr>
                        <a:t>and one </a:t>
                      </a:r>
                      <a:r>
                        <a:rPr lang="en-IN" sz="1800" dirty="0" err="1">
                          <a:effectLst/>
                        </a:rPr>
                        <a:t>Cl</a:t>
                      </a:r>
                      <a:r>
                        <a:rPr lang="en-IN" sz="1800" baseline="30000" dirty="0">
                          <a:effectLst/>
                          <a:sym typeface="Symbol"/>
                        </a:rPr>
                        <a:t></a:t>
                      </a:r>
                      <a:r>
                        <a:rPr lang="en-IN" sz="1800" dirty="0">
                          <a:effectLst/>
                        </a:rPr>
                        <a:t> ion is precipitated with AgNO</a:t>
                      </a:r>
                      <a:r>
                        <a:rPr lang="en-IN" sz="1800" baseline="-25000" dirty="0">
                          <a:effectLst/>
                        </a:rPr>
                        <a:t>3</a:t>
                      </a:r>
                      <a:endParaRPr lang="en-US" sz="1800" dirty="0">
                        <a:effectLst/>
                        <a:latin typeface="Segoe UI"/>
                        <a:ea typeface="Calibri"/>
                        <a:cs typeface="Times New Roman"/>
                      </a:endParaRPr>
                    </a:p>
                  </a:txBody>
                  <a:tcPr marL="68580" marR="68580" marT="0" marB="0"/>
                </a:tc>
              </a:tr>
            </a:tbl>
          </a:graphicData>
        </a:graphic>
      </p:graphicFrame>
      <p:sp>
        <p:nvSpPr>
          <p:cNvPr id="5" name="AutoShape 3"/>
          <p:cNvSpPr>
            <a:spLocks/>
          </p:cNvSpPr>
          <p:nvPr/>
        </p:nvSpPr>
        <p:spPr bwMode="auto">
          <a:xfrm>
            <a:off x="3817938" y="2339975"/>
            <a:ext cx="90487" cy="552450"/>
          </a:xfrm>
          <a:prstGeom prst="leftBrace">
            <a:avLst>
              <a:gd name="adj1" fmla="val 50877"/>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p:cNvSpPr>
            <a:spLocks/>
          </p:cNvSpPr>
          <p:nvPr/>
        </p:nvSpPr>
        <p:spPr bwMode="auto">
          <a:xfrm>
            <a:off x="3829050" y="2349500"/>
            <a:ext cx="90488" cy="552450"/>
          </a:xfrm>
          <a:prstGeom prst="leftBrace">
            <a:avLst>
              <a:gd name="adj1" fmla="val 50877"/>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
          <p:cNvSpPr>
            <a:spLocks/>
          </p:cNvSpPr>
          <p:nvPr/>
        </p:nvSpPr>
        <p:spPr bwMode="auto">
          <a:xfrm>
            <a:off x="3830638" y="2317750"/>
            <a:ext cx="90487" cy="552450"/>
          </a:xfrm>
          <a:prstGeom prst="leftBrace">
            <a:avLst>
              <a:gd name="adj1" fmla="val 50877"/>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4"/>
          <p:cNvSpPr>
            <a:spLocks noChangeArrowheads="1"/>
          </p:cNvSpPr>
          <p:nvPr/>
        </p:nvSpPr>
        <p:spPr bwMode="auto">
          <a:xfrm>
            <a:off x="914400" y="-174485"/>
            <a:ext cx="77724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buFontTx/>
              <a:buAutoNum type="arabicPeriod" startAt="2"/>
              <a:tabLst>
                <a:tab pos="228600" algn="l"/>
                <a:tab pos="457200" algn="l"/>
                <a:tab pos="1485900" algn="r"/>
                <a:tab pos="1600200" algn="ctr"/>
                <a:tab pos="1714500" algn="l"/>
                <a:tab pos="5486400" algn="r"/>
              </a:tabLst>
            </a:pPr>
            <a:r>
              <a:rPr kumimoji="0" lang="en-US" sz="2000" b="1" i="0" u="none" strike="noStrike" cap="none" normalizeH="0" baseline="0" dirty="0" smtClean="0">
                <a:ln>
                  <a:noFill/>
                </a:ln>
                <a:solidFill>
                  <a:srgbClr val="FF00FF"/>
                </a:solidFill>
                <a:effectLst/>
                <a:latin typeface="Segoe UI" pitchFamily="34" charset="0"/>
                <a:ea typeface="Times New Roman" pitchFamily="18" charset="0"/>
                <a:cs typeface="Segoe UI" pitchFamily="34" charset="0"/>
              </a:rPr>
              <a:t>Hydrate Isomerism : </a:t>
            </a:r>
          </a:p>
          <a:p>
            <a:pPr marR="0" lvl="0" algn="just" defTabSz="914400" rtl="0" eaLnBrk="1" fontAlgn="base" latinLnBrk="0" hangingPunct="1">
              <a:lnSpc>
                <a:spcPct val="100000"/>
              </a:lnSpc>
              <a:spcBef>
                <a:spcPct val="0"/>
              </a:spcBef>
              <a:spcAft>
                <a:spcPct val="0"/>
              </a:spcAft>
              <a:buClrTx/>
              <a:buSzTx/>
              <a:tabLst>
                <a:tab pos="228600" algn="l"/>
                <a:tab pos="457200" algn="l"/>
                <a:tab pos="1485900" algn="r"/>
                <a:tab pos="1600200" algn="ctr"/>
                <a:tab pos="1714500" algn="l"/>
                <a:tab pos="5486400" algn="r"/>
              </a:tabLst>
            </a:pPr>
            <a:r>
              <a:rPr lang="en-US" sz="2000" b="1" dirty="0">
                <a:solidFill>
                  <a:srgbClr val="FF00FF"/>
                </a:solidFill>
                <a:latin typeface="Segoe UI" pitchFamily="34" charset="0"/>
                <a:ea typeface="Times New Roman" pitchFamily="18" charset="0"/>
                <a:cs typeface="Segoe UI" pitchFamily="34" charset="0"/>
              </a:rPr>
              <a:t>	</a:t>
            </a:r>
            <a:r>
              <a:rPr lang="en-US" sz="2000" b="1" dirty="0" smtClean="0">
                <a:solidFill>
                  <a:srgbClr val="FF00FF"/>
                </a:solidFill>
                <a:latin typeface="Segoe UI" pitchFamily="34" charset="0"/>
                <a:ea typeface="Times New Roman" pitchFamily="18" charset="0"/>
                <a:cs typeface="Segoe UI" pitchFamily="34" charset="0"/>
              </a:rPr>
              <a:t>	</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This </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type of isomerism, which is similar to </a:t>
            </a:r>
            <a:r>
              <a:rPr kumimoji="0" lang="en-US" sz="16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ionisation</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isomerism discussed above, arises from replacement of a coordinated group by water of hydration. As an example, consider the following three isomers having the molecular formula CrCl</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6H</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O : </a:t>
            </a:r>
            <a:endParaRPr kumimoji="0" lang="en-US" sz="16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 pos="457200" algn="l"/>
                <a:tab pos="1485900" algn="r"/>
                <a:tab pos="1600200" algn="ctr"/>
                <a:tab pos="1714500" algn="l"/>
                <a:tab pos="5486400" algn="r"/>
              </a:tabLst>
            </a:pP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[Cr(H</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O)</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6</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]Cl</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3</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t>
            </a:r>
            <a:r>
              <a:rPr kumimoji="0" lang="en-US" sz="16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sym typeface="Symbol" pitchFamily="18" charset="2"/>
              </a:rPr>
              <a:t>CrCl</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(H</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O)</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5</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]Cl</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H</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O and [CrCl</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(H</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O)</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4</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t>
            </a:r>
            <a:r>
              <a:rPr kumimoji="0" lang="en-US" sz="16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sym typeface="Symbol" pitchFamily="18" charset="2"/>
              </a:rPr>
              <a:t>Cl</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2H</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O</a:t>
            </a:r>
            <a:endParaRPr kumimoji="0" lang="en-US" sz="16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 pos="457200" algn="l"/>
                <a:tab pos="1485900" algn="r"/>
                <a:tab pos="1600200" algn="ctr"/>
                <a:tab pos="1714500" algn="l"/>
                <a:tab pos="5486400" algn="r"/>
              </a:tabLst>
            </a:pP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 pos="457200" algn="l"/>
                <a:tab pos="1485900" algn="r"/>
                <a:tab pos="1600200" algn="ctr"/>
                <a:tab pos="1714500" algn="l"/>
                <a:tab pos="5486400" algn="r"/>
              </a:tabLst>
            </a:pP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They differ largely from one another in their physical and chemical properties, as illustrated below.</a:t>
            </a:r>
          </a:p>
        </p:txBody>
      </p:sp>
      <p:sp>
        <p:nvSpPr>
          <p:cNvPr id="9" name="Rectangle 5"/>
          <p:cNvSpPr>
            <a:spLocks noChangeArrowheads="1"/>
          </p:cNvSpPr>
          <p:nvPr/>
        </p:nvSpPr>
        <p:spPr bwMode="auto">
          <a:xfrm>
            <a:off x="685800" y="2248851"/>
            <a:ext cx="822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1485900" algn="r"/>
                <a:tab pos="1600200" algn="ctr"/>
                <a:tab pos="1714500" algn="l"/>
                <a:tab pos="5486400" algn="r"/>
              </a:tabLst>
            </a:pPr>
            <a:r>
              <a:rPr kumimoji="0" lang="en-US"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Another example is furnished by the following two isomers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1485900" algn="r"/>
                <a:tab pos="1600200" algn="ctr"/>
                <a:tab pos="1714500" algn="l"/>
                <a:tab pos="5486400" algn="r"/>
              </a:tabLst>
            </a:pPr>
            <a:r>
              <a:rPr kumimoji="0" lang="en-US"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CoCl</a:t>
            </a:r>
            <a:r>
              <a:rPr kumimoji="0" lang="en-US"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(en)</a:t>
            </a:r>
            <a:r>
              <a:rPr kumimoji="0" lang="en-US"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(H</a:t>
            </a:r>
            <a:r>
              <a:rPr kumimoji="0" lang="en-US"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O)]Cl</a:t>
            </a:r>
            <a:r>
              <a:rPr kumimoji="0" lang="en-US"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and  [CoCl</a:t>
            </a:r>
            <a:r>
              <a:rPr kumimoji="0" lang="en-US"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(en)</a:t>
            </a:r>
            <a:r>
              <a:rPr kumimoji="0" lang="en-US"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Cl</a:t>
            </a:r>
            <a:r>
              <a:rPr kumimoji="0" lang="en-US"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en-US"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t>
            </a:r>
            <a:r>
              <a:rPr kumimoji="0" lang="en-US"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H</a:t>
            </a:r>
            <a:r>
              <a:rPr kumimoji="0" lang="en-US"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O</a:t>
            </a:r>
          </a:p>
        </p:txBody>
      </p:sp>
    </p:spTree>
    <p:extLst>
      <p:ext uri="{BB962C8B-B14F-4D97-AF65-F5344CB8AC3E}">
        <p14:creationId xmlns:p14="http://schemas.microsoft.com/office/powerpoint/2010/main" val="653457384"/>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fontScale="92500" lnSpcReduction="10000"/>
          </a:bodyPr>
          <a:lstStyle/>
          <a:p>
            <a:r>
              <a:rPr lang="en-IN" b="1" dirty="0">
                <a:solidFill>
                  <a:srgbClr val="FF0000"/>
                </a:solidFill>
              </a:rPr>
              <a:t>3.  Coordination Isomerism : </a:t>
            </a:r>
            <a:r>
              <a:rPr lang="en-IN" b="1" dirty="0"/>
              <a:t>	</a:t>
            </a:r>
            <a:endParaRPr lang="en-US" dirty="0"/>
          </a:p>
          <a:p>
            <a:r>
              <a:rPr lang="en-IN" dirty="0"/>
              <a:t>	</a:t>
            </a:r>
            <a:r>
              <a:rPr lang="en-IN" sz="1800" dirty="0"/>
              <a:t>This type of isomerism is observed in the case of compounds comprising of both cationic and anionic complexes. The examples are :</a:t>
            </a:r>
            <a:endParaRPr lang="en-US" sz="1800" dirty="0"/>
          </a:p>
          <a:p>
            <a:r>
              <a:rPr lang="en-IN" sz="1800" dirty="0"/>
              <a:t>	(i</a:t>
            </a:r>
            <a:r>
              <a:rPr lang="en-IN" sz="1800" dirty="0" smtClean="0"/>
              <a:t>)[</a:t>
            </a:r>
            <a:r>
              <a:rPr lang="en-IN" sz="1800" dirty="0"/>
              <a:t>Co(NH</a:t>
            </a:r>
            <a:r>
              <a:rPr lang="en-IN" sz="1800" baseline="-25000" dirty="0"/>
              <a:t>3</a:t>
            </a:r>
            <a:r>
              <a:rPr lang="en-IN" sz="1800" dirty="0"/>
              <a:t>)</a:t>
            </a:r>
            <a:r>
              <a:rPr lang="en-IN" sz="1800" baseline="-25000" dirty="0"/>
              <a:t>6</a:t>
            </a:r>
            <a:r>
              <a:rPr lang="en-IN" sz="1800" dirty="0"/>
              <a:t>] [Cr(CN)</a:t>
            </a:r>
            <a:r>
              <a:rPr lang="en-IN" sz="1800" baseline="-25000" dirty="0"/>
              <a:t>6</a:t>
            </a:r>
            <a:r>
              <a:rPr lang="en-IN" sz="1800" dirty="0"/>
              <a:t>]	</a:t>
            </a:r>
            <a:r>
              <a:rPr lang="en-IN" sz="1800" dirty="0" smtClean="0"/>
              <a:t>and</a:t>
            </a:r>
            <a:r>
              <a:rPr lang="en-IN" sz="1800" dirty="0"/>
              <a:t>	[Cr(NH</a:t>
            </a:r>
            <a:r>
              <a:rPr lang="en-IN" sz="1800" baseline="-25000" dirty="0"/>
              <a:t>3</a:t>
            </a:r>
            <a:r>
              <a:rPr lang="en-IN" sz="1800" dirty="0"/>
              <a:t>)</a:t>
            </a:r>
            <a:r>
              <a:rPr lang="en-IN" sz="1800" baseline="-25000" dirty="0"/>
              <a:t>6</a:t>
            </a:r>
            <a:r>
              <a:rPr lang="en-IN" sz="1800" dirty="0"/>
              <a:t>] [Co(CN)</a:t>
            </a:r>
            <a:r>
              <a:rPr lang="en-IN" sz="1800" baseline="-25000" dirty="0"/>
              <a:t>6</a:t>
            </a:r>
            <a:r>
              <a:rPr lang="en-IN" sz="1800" dirty="0"/>
              <a:t>]</a:t>
            </a:r>
            <a:endParaRPr lang="en-US" sz="1800" dirty="0"/>
          </a:p>
          <a:p>
            <a:r>
              <a:rPr lang="en-IN" sz="1800" dirty="0"/>
              <a:t>	(ii</a:t>
            </a:r>
            <a:r>
              <a:rPr lang="en-IN" sz="1800" dirty="0" smtClean="0"/>
              <a:t>)[</a:t>
            </a:r>
            <a:r>
              <a:rPr lang="en-IN" sz="1800" dirty="0"/>
              <a:t>Cu(NH</a:t>
            </a:r>
            <a:r>
              <a:rPr lang="en-IN" sz="1800" baseline="-25000" dirty="0"/>
              <a:t>3</a:t>
            </a:r>
            <a:r>
              <a:rPr lang="en-IN" sz="1800" dirty="0"/>
              <a:t>)</a:t>
            </a:r>
            <a:r>
              <a:rPr lang="en-IN" sz="1800" baseline="-25000" dirty="0"/>
              <a:t>4</a:t>
            </a:r>
            <a:r>
              <a:rPr lang="en-IN" sz="1800" dirty="0"/>
              <a:t>] [PtCl</a:t>
            </a:r>
            <a:r>
              <a:rPr lang="en-IN" sz="1800" baseline="-25000" dirty="0"/>
              <a:t>4</a:t>
            </a:r>
            <a:r>
              <a:rPr lang="en-IN" sz="1800" dirty="0"/>
              <a:t>]	</a:t>
            </a:r>
            <a:r>
              <a:rPr lang="en-IN" sz="1800" dirty="0" smtClean="0"/>
              <a:t>and</a:t>
            </a:r>
            <a:r>
              <a:rPr lang="en-IN" sz="1800" dirty="0"/>
              <a:t>	[</a:t>
            </a:r>
            <a:r>
              <a:rPr lang="en-IN" sz="1800" dirty="0" err="1"/>
              <a:t>Pt</a:t>
            </a:r>
            <a:r>
              <a:rPr lang="en-IN" sz="1800" dirty="0"/>
              <a:t>(NH</a:t>
            </a:r>
            <a:r>
              <a:rPr lang="en-IN" sz="1800" baseline="-25000" dirty="0"/>
              <a:t>3</a:t>
            </a:r>
            <a:r>
              <a:rPr lang="en-IN" sz="1800" dirty="0"/>
              <a:t>)</a:t>
            </a:r>
            <a:r>
              <a:rPr lang="en-IN" sz="1800" baseline="-25000" dirty="0"/>
              <a:t>4</a:t>
            </a:r>
            <a:r>
              <a:rPr lang="en-IN" sz="1800" dirty="0"/>
              <a:t>] [CuCl</a:t>
            </a:r>
            <a:r>
              <a:rPr lang="en-IN" sz="1800" baseline="-25000" dirty="0"/>
              <a:t>4</a:t>
            </a:r>
            <a:r>
              <a:rPr lang="en-IN" sz="1800" dirty="0"/>
              <a:t>] </a:t>
            </a:r>
            <a:endParaRPr lang="en-US" sz="1800" dirty="0"/>
          </a:p>
          <a:p>
            <a:r>
              <a:rPr lang="en-IN" sz="1800" dirty="0"/>
              <a:t>	This type of isomerism is also shown by compounds in which the metal ion is the same in both cationic and anionic complexes. For example,</a:t>
            </a:r>
            <a:endParaRPr lang="en-US" sz="1800" dirty="0"/>
          </a:p>
          <a:p>
            <a:r>
              <a:rPr lang="en-IN" sz="1800" dirty="0"/>
              <a:t>[Cr(NH</a:t>
            </a:r>
            <a:r>
              <a:rPr lang="en-IN" sz="1800" baseline="-25000" dirty="0"/>
              <a:t>3</a:t>
            </a:r>
            <a:r>
              <a:rPr lang="en-IN" sz="1800" dirty="0"/>
              <a:t>)</a:t>
            </a:r>
            <a:r>
              <a:rPr lang="en-IN" sz="1800" baseline="-25000" dirty="0"/>
              <a:t>6</a:t>
            </a:r>
            <a:r>
              <a:rPr lang="en-IN" sz="1800" dirty="0"/>
              <a:t>] [Cr(CN)</a:t>
            </a:r>
            <a:r>
              <a:rPr lang="en-IN" sz="1800" baseline="-25000" dirty="0"/>
              <a:t>6</a:t>
            </a:r>
            <a:r>
              <a:rPr lang="en-IN" sz="1800" dirty="0"/>
              <a:t>]	</a:t>
            </a:r>
            <a:r>
              <a:rPr lang="en-IN" sz="1800" dirty="0" smtClean="0"/>
              <a:t>and</a:t>
            </a:r>
            <a:r>
              <a:rPr lang="en-IN" sz="1800" dirty="0"/>
              <a:t>	[Cr(CN)</a:t>
            </a:r>
            <a:r>
              <a:rPr lang="en-IN" sz="1800" baseline="-25000" dirty="0"/>
              <a:t>2</a:t>
            </a:r>
            <a:r>
              <a:rPr lang="en-IN" sz="1800" dirty="0"/>
              <a:t>(NH</a:t>
            </a:r>
            <a:r>
              <a:rPr lang="en-IN" sz="1800" baseline="-25000" dirty="0"/>
              <a:t>3</a:t>
            </a:r>
            <a:r>
              <a:rPr lang="en-IN" sz="1800" dirty="0"/>
              <a:t>)</a:t>
            </a:r>
            <a:r>
              <a:rPr lang="en-IN" sz="1800" baseline="-25000" dirty="0"/>
              <a:t>4</a:t>
            </a:r>
            <a:r>
              <a:rPr lang="en-IN" sz="1800" dirty="0"/>
              <a:t>] [Cr(CN)</a:t>
            </a:r>
            <a:r>
              <a:rPr lang="en-IN" sz="1800" baseline="-25000" dirty="0"/>
              <a:t>4</a:t>
            </a:r>
            <a:r>
              <a:rPr lang="en-IN" sz="1800" dirty="0"/>
              <a:t>(NH</a:t>
            </a:r>
            <a:r>
              <a:rPr lang="en-IN" sz="1800" baseline="-25000" dirty="0"/>
              <a:t>3</a:t>
            </a:r>
            <a:r>
              <a:rPr lang="en-IN" sz="1800" dirty="0"/>
              <a:t>)</a:t>
            </a:r>
            <a:r>
              <a:rPr lang="en-IN" sz="1800" baseline="-25000" dirty="0"/>
              <a:t>2</a:t>
            </a:r>
            <a:r>
              <a:rPr lang="en-IN" sz="1800" dirty="0"/>
              <a:t>]</a:t>
            </a:r>
            <a:endParaRPr lang="en-US" sz="1800" dirty="0"/>
          </a:p>
          <a:p>
            <a:r>
              <a:rPr lang="en-IN" sz="1800" dirty="0"/>
              <a:t>	[</a:t>
            </a:r>
            <a:r>
              <a:rPr lang="en-IN" sz="1800" dirty="0" err="1"/>
              <a:t>Pt</a:t>
            </a:r>
            <a:r>
              <a:rPr lang="en-IN" sz="1800" dirty="0"/>
              <a:t>(NH</a:t>
            </a:r>
            <a:r>
              <a:rPr lang="en-IN" sz="1800" baseline="-25000" dirty="0"/>
              <a:t>3</a:t>
            </a:r>
            <a:r>
              <a:rPr lang="en-IN" sz="1800" dirty="0"/>
              <a:t>)</a:t>
            </a:r>
            <a:r>
              <a:rPr lang="en-IN" sz="1800" baseline="-25000" dirty="0"/>
              <a:t>4</a:t>
            </a:r>
            <a:r>
              <a:rPr lang="en-IN" sz="1800" dirty="0"/>
              <a:t>] [PtCl</a:t>
            </a:r>
            <a:r>
              <a:rPr lang="en-IN" sz="1800" baseline="-25000" dirty="0"/>
              <a:t>4</a:t>
            </a:r>
            <a:r>
              <a:rPr lang="en-IN" sz="1800" dirty="0"/>
              <a:t>]	</a:t>
            </a:r>
            <a:r>
              <a:rPr lang="en-IN" sz="1800" dirty="0" smtClean="0"/>
              <a:t>and</a:t>
            </a:r>
            <a:r>
              <a:rPr lang="en-IN" sz="1800" dirty="0"/>
              <a:t>	[</a:t>
            </a:r>
            <a:r>
              <a:rPr lang="en-IN" sz="1800" dirty="0" err="1"/>
              <a:t>PtCl</a:t>
            </a:r>
            <a:r>
              <a:rPr lang="en-IN" sz="1800" dirty="0"/>
              <a:t>(NH</a:t>
            </a:r>
            <a:r>
              <a:rPr lang="en-IN" sz="1800" baseline="-25000" dirty="0"/>
              <a:t>3</a:t>
            </a:r>
            <a:r>
              <a:rPr lang="en-IN" sz="1800" dirty="0"/>
              <a:t>)</a:t>
            </a:r>
            <a:r>
              <a:rPr lang="en-IN" sz="1800" baseline="-25000" dirty="0"/>
              <a:t>3</a:t>
            </a:r>
            <a:r>
              <a:rPr lang="en-IN" sz="1800" dirty="0"/>
              <a:t>] [PtCl</a:t>
            </a:r>
            <a:r>
              <a:rPr lang="en-IN" sz="1800" baseline="-25000" dirty="0"/>
              <a:t>3</a:t>
            </a:r>
            <a:r>
              <a:rPr lang="en-IN" sz="1800" dirty="0"/>
              <a:t>(NH</a:t>
            </a:r>
            <a:r>
              <a:rPr lang="en-IN" sz="1800" baseline="-25000" dirty="0"/>
              <a:t>3</a:t>
            </a:r>
            <a:r>
              <a:rPr lang="en-IN" sz="1800" dirty="0"/>
              <a:t>)]</a:t>
            </a:r>
            <a:endParaRPr lang="en-US" sz="1800" dirty="0"/>
          </a:p>
          <a:p>
            <a:r>
              <a:rPr lang="en-IN" b="1" dirty="0">
                <a:solidFill>
                  <a:srgbClr val="FF0000"/>
                </a:solidFill>
              </a:rPr>
              <a:t>4. 	Linkage Isomerism : </a:t>
            </a:r>
            <a:endParaRPr lang="en-US" dirty="0">
              <a:solidFill>
                <a:srgbClr val="FF0000"/>
              </a:solidFill>
            </a:endParaRPr>
          </a:p>
          <a:p>
            <a:r>
              <a:rPr lang="en-IN" sz="1800" dirty="0"/>
              <a:t>	In some ligands, there are two atoms which can donate their lone pairs. For example, in NO ion, the nitrogen atom as well as the oxygen atom can donate their lone pairs. This gives rise to isomerism. If nitrogen donates its lone pair, one particular compound will be formed. If oxygen does so, a different compound (although having the same molecular formula) is obtained. For example, two different </a:t>
            </a:r>
            <a:r>
              <a:rPr lang="en-IN" sz="1800" dirty="0" err="1"/>
              <a:t>pentaamminecobalt</a:t>
            </a:r>
            <a:r>
              <a:rPr lang="en-IN" sz="1800" dirty="0"/>
              <a:t> (III) chlorides, each containing the NO</a:t>
            </a:r>
            <a:r>
              <a:rPr lang="en-IN" sz="1800" baseline="-25000" dirty="0"/>
              <a:t>2</a:t>
            </a:r>
            <a:r>
              <a:rPr lang="en-IN" sz="1800" dirty="0"/>
              <a:t> group in the complex ion, have been prepared. These are:</a:t>
            </a:r>
            <a:endParaRPr lang="en-US" sz="1800" dirty="0"/>
          </a:p>
          <a:p>
            <a:r>
              <a:rPr lang="en-IN" sz="1800" dirty="0"/>
              <a:t> 	[Co(NO</a:t>
            </a:r>
            <a:r>
              <a:rPr lang="en-IN" sz="1800" baseline="-25000" dirty="0"/>
              <a:t>2</a:t>
            </a:r>
            <a:r>
              <a:rPr lang="en-IN" sz="1800" dirty="0"/>
              <a:t>)(NH</a:t>
            </a:r>
            <a:r>
              <a:rPr lang="en-IN" sz="1800" baseline="-25000" dirty="0"/>
              <a:t>3</a:t>
            </a:r>
            <a:r>
              <a:rPr lang="en-IN" sz="1800" dirty="0"/>
              <a:t>)</a:t>
            </a:r>
            <a:r>
              <a:rPr lang="en-IN" sz="1800" baseline="-25000" dirty="0"/>
              <a:t>5</a:t>
            </a:r>
            <a:r>
              <a:rPr lang="en-IN" sz="1800" dirty="0"/>
              <a:t>Cl</a:t>
            </a:r>
            <a:r>
              <a:rPr lang="en-IN" sz="1800" baseline="-25000" dirty="0"/>
              <a:t>2</a:t>
            </a:r>
            <a:r>
              <a:rPr lang="en-IN" sz="1800" dirty="0"/>
              <a:t> </a:t>
            </a:r>
            <a:r>
              <a:rPr lang="en-IN" sz="1800" dirty="0" err="1" smtClean="0"/>
              <a:t>Pentaamminenitro</a:t>
            </a:r>
            <a:r>
              <a:rPr lang="en-IN" sz="1800" dirty="0" smtClean="0"/>
              <a:t>-N </a:t>
            </a:r>
            <a:r>
              <a:rPr lang="en-IN" sz="1800" dirty="0"/>
              <a:t>cobalt (III) chloride 	</a:t>
            </a:r>
            <a:endParaRPr lang="en-US" sz="1800" dirty="0"/>
          </a:p>
          <a:p>
            <a:r>
              <a:rPr lang="en-IN" sz="1800" dirty="0"/>
              <a:t>	[Co(ONO)(NH</a:t>
            </a:r>
            <a:r>
              <a:rPr lang="en-IN" sz="1800" baseline="-25000" dirty="0"/>
              <a:t>3</a:t>
            </a:r>
            <a:r>
              <a:rPr lang="en-IN" sz="1800" dirty="0"/>
              <a:t>)</a:t>
            </a:r>
            <a:r>
              <a:rPr lang="en-IN" sz="1800" baseline="-25000" dirty="0"/>
              <a:t>5</a:t>
            </a:r>
            <a:r>
              <a:rPr lang="en-IN" sz="1800" dirty="0"/>
              <a:t>]Cl</a:t>
            </a:r>
            <a:r>
              <a:rPr lang="en-IN" sz="1800" baseline="-25000" dirty="0"/>
              <a:t>2</a:t>
            </a:r>
            <a:r>
              <a:rPr lang="en-IN" sz="1800" dirty="0"/>
              <a:t> </a:t>
            </a:r>
            <a:r>
              <a:rPr lang="en-IN" sz="1800" dirty="0" err="1" smtClean="0"/>
              <a:t>Pentaamminenitrito</a:t>
            </a:r>
            <a:r>
              <a:rPr lang="en-IN" sz="1800" dirty="0" smtClean="0"/>
              <a:t>-O </a:t>
            </a:r>
            <a:r>
              <a:rPr lang="en-IN" sz="1800" dirty="0"/>
              <a:t>cobalt (III) chloride </a:t>
            </a:r>
            <a:endParaRPr lang="en-US" sz="1800" dirty="0"/>
          </a:p>
          <a:p>
            <a:r>
              <a:rPr lang="en-IN" sz="1800" dirty="0"/>
              <a:t>Other ligands which give rise to linkage isomerism are CN (</a:t>
            </a:r>
            <a:r>
              <a:rPr lang="en-IN" sz="1800" dirty="0" err="1"/>
              <a:t>cyano</a:t>
            </a:r>
            <a:r>
              <a:rPr lang="en-IN" sz="1800" dirty="0"/>
              <a:t>) and NC (</a:t>
            </a:r>
            <a:r>
              <a:rPr lang="en-IN" sz="1800" dirty="0" err="1"/>
              <a:t>isocyano</a:t>
            </a:r>
            <a:r>
              <a:rPr lang="en-IN" sz="1800" dirty="0"/>
              <a:t>) and SCN (</a:t>
            </a:r>
            <a:r>
              <a:rPr lang="en-IN" sz="1800" dirty="0" err="1"/>
              <a:t>thiocyanato</a:t>
            </a:r>
            <a:r>
              <a:rPr lang="en-IN" sz="1800" dirty="0"/>
              <a:t>) and NCS (</a:t>
            </a:r>
            <a:r>
              <a:rPr lang="en-IN" sz="1800" dirty="0" err="1"/>
              <a:t>isothiocyanato</a:t>
            </a:r>
            <a:r>
              <a:rPr lang="en-IN" sz="1800" dirty="0"/>
              <a:t>). </a:t>
            </a:r>
            <a:endParaRPr lang="en-US" sz="1800" dirty="0"/>
          </a:p>
          <a:p>
            <a:endParaRPr lang="en-US" sz="1800" dirty="0"/>
          </a:p>
        </p:txBody>
      </p:sp>
    </p:spTree>
    <p:extLst>
      <p:ext uri="{BB962C8B-B14F-4D97-AF65-F5344CB8AC3E}">
        <p14:creationId xmlns:p14="http://schemas.microsoft.com/office/powerpoint/2010/main" val="374740514"/>
      </p:ext>
    </p:extLst>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77500" lnSpcReduction="20000"/>
          </a:bodyPr>
          <a:lstStyle/>
          <a:p>
            <a:r>
              <a:rPr lang="en-IN" b="1" dirty="0">
                <a:solidFill>
                  <a:srgbClr val="FF0000"/>
                </a:solidFill>
              </a:rPr>
              <a:t>5. </a:t>
            </a:r>
            <a:r>
              <a:rPr lang="en-IN" b="1" dirty="0" smtClean="0">
                <a:solidFill>
                  <a:srgbClr val="FF0000"/>
                </a:solidFill>
              </a:rPr>
              <a:t>Coordination </a:t>
            </a:r>
            <a:r>
              <a:rPr lang="en-IN" b="1" dirty="0">
                <a:solidFill>
                  <a:srgbClr val="FF0000"/>
                </a:solidFill>
              </a:rPr>
              <a:t>Position Isomerism :  </a:t>
            </a:r>
            <a:endParaRPr lang="en-US" dirty="0">
              <a:solidFill>
                <a:srgbClr val="FF0000"/>
              </a:solidFill>
            </a:endParaRPr>
          </a:p>
          <a:p>
            <a:r>
              <a:rPr lang="en-IN" dirty="0"/>
              <a:t>	</a:t>
            </a:r>
            <a:r>
              <a:rPr lang="en-IN" sz="2000" dirty="0"/>
              <a:t>This type of isomerism is exhibited by bridged complexes and is from different placement of ligands, as shown below : </a:t>
            </a:r>
            <a:endParaRPr lang="en-US" sz="2000" dirty="0"/>
          </a:p>
          <a:p>
            <a:r>
              <a:rPr lang="en-IN" b="1" dirty="0"/>
              <a:t>Fig. 1.21 : Ammonia and </a:t>
            </a:r>
            <a:r>
              <a:rPr lang="en-IN" b="1" dirty="0" err="1"/>
              <a:t>Chloro</a:t>
            </a:r>
            <a:r>
              <a:rPr lang="en-IN" b="1" dirty="0"/>
              <a:t> ligands</a:t>
            </a:r>
            <a:endParaRPr lang="en-US" dirty="0"/>
          </a:p>
          <a:p>
            <a:r>
              <a:rPr lang="en-IN" dirty="0"/>
              <a:t>	It will be seen that in (a) and (b), ammonia and </a:t>
            </a:r>
            <a:endParaRPr lang="en-IN" dirty="0" smtClean="0"/>
          </a:p>
          <a:p>
            <a:r>
              <a:rPr lang="en-IN" sz="2000" dirty="0" err="1" smtClean="0"/>
              <a:t>chloro</a:t>
            </a:r>
            <a:r>
              <a:rPr lang="en-IN" sz="2000" dirty="0" smtClean="0"/>
              <a:t> </a:t>
            </a:r>
            <a:r>
              <a:rPr lang="en-IN" sz="2000" dirty="0"/>
              <a:t>ligands are differently placed relative to the atoms. </a:t>
            </a:r>
            <a:endParaRPr lang="en-US" sz="2000" dirty="0"/>
          </a:p>
          <a:p>
            <a:r>
              <a:rPr lang="en-US" dirty="0">
                <a:solidFill>
                  <a:srgbClr val="FF0000"/>
                </a:solidFill>
              </a:rPr>
              <a:t>1.7	Valence Bond Theory of Transition Metal Complex with respect to C.N. = 4, C.N. = 6</a:t>
            </a:r>
          </a:p>
          <a:p>
            <a:r>
              <a:rPr lang="en-US" dirty="0">
                <a:solidFill>
                  <a:srgbClr val="FF0000"/>
                </a:solidFill>
              </a:rPr>
              <a:t>1.7.1 General</a:t>
            </a:r>
          </a:p>
          <a:p>
            <a:r>
              <a:rPr lang="en-US" dirty="0"/>
              <a:t>	The valence bond theory was developed and then applied to metal complexes mainly by Prof. Linus Pauling, of the California Institute of Technology. In 1931, it was the most widely used theory though now rarely used in co-ordination chemistry. Today VBT is replaced by the more modern theories like CFT and LFT. But at the same time it is not untrue that much of the recent research in          co-ordination chemistry has been inspired from VBT. It is still useful to explain various experimental observations qualitatively. It deals with </a:t>
            </a:r>
            <a:r>
              <a:rPr lang="en-US" i="1" dirty="0"/>
              <a:t>the electronic structure of the central metal atom in its ground state</a:t>
            </a:r>
            <a:r>
              <a:rPr lang="en-US" dirty="0"/>
              <a:t> and is concerned mainly with the study of:</a:t>
            </a:r>
          </a:p>
          <a:p>
            <a:pPr lvl="0"/>
            <a:r>
              <a:rPr lang="en-US" dirty="0"/>
              <a:t>The kind of bonding.</a:t>
            </a:r>
          </a:p>
          <a:p>
            <a:pPr lvl="0"/>
            <a:r>
              <a:rPr lang="en-US" dirty="0"/>
              <a:t>Stereochemistry, and</a:t>
            </a:r>
          </a:p>
          <a:p>
            <a:r>
              <a:rPr lang="en-US" dirty="0"/>
              <a:t>The gross magnetic properties of the metal complexes.</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1"/>
            <a:ext cx="7086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959838"/>
      </p:ext>
    </p:extLst>
  </p:cSld>
  <p:clrMapOvr>
    <a:masterClrMapping/>
  </p:clrMapOvr>
  <p:transition>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514"/>
            <a:ext cx="8610600" cy="6843486"/>
          </a:xfrm>
        </p:spPr>
        <p:txBody>
          <a:bodyPr>
            <a:normAutofit fontScale="70000" lnSpcReduction="20000"/>
          </a:bodyPr>
          <a:lstStyle/>
          <a:p>
            <a:r>
              <a:rPr lang="en-US" sz="4000" dirty="0">
                <a:solidFill>
                  <a:srgbClr val="FF0000"/>
                </a:solidFill>
              </a:rPr>
              <a:t>1.6.2 Salient Features (Pauling’s) of VBT</a:t>
            </a:r>
          </a:p>
          <a:p>
            <a:r>
              <a:rPr lang="en-US" dirty="0"/>
              <a:t>	The salient features (or highlights) of VBT as assumed by            Prof. Linus Pauling may be outlined as follows:</a:t>
            </a:r>
          </a:p>
          <a:p>
            <a:r>
              <a:rPr lang="en-US" dirty="0"/>
              <a:t> </a:t>
            </a:r>
            <a:r>
              <a:rPr lang="en-US" dirty="0" smtClean="0"/>
              <a:t>1</a:t>
            </a:r>
            <a:r>
              <a:rPr lang="en-US" dirty="0"/>
              <a:t>.  </a:t>
            </a:r>
            <a:r>
              <a:rPr lang="en-US" dirty="0" smtClean="0"/>
              <a:t>According </a:t>
            </a:r>
            <a:r>
              <a:rPr lang="en-US" dirty="0"/>
              <a:t>to VBT, the central metal atom or ion makes available an appropriate number of empty orbitals, in accordance with its co-ordination number.</a:t>
            </a:r>
          </a:p>
          <a:p>
            <a:r>
              <a:rPr lang="en-US" dirty="0"/>
              <a:t> </a:t>
            </a:r>
            <a:r>
              <a:rPr lang="en-US" dirty="0" smtClean="0"/>
              <a:t>2</a:t>
            </a:r>
            <a:r>
              <a:rPr lang="en-US" dirty="0"/>
              <a:t>.   </a:t>
            </a:r>
            <a:r>
              <a:rPr lang="en-US" dirty="0" smtClean="0"/>
              <a:t>The </a:t>
            </a:r>
            <a:r>
              <a:rPr lang="en-US" dirty="0"/>
              <a:t>metal atom orbitals undergo hybridization to form new orbitals of equivalent energy and suitable orientation. </a:t>
            </a:r>
          </a:p>
          <a:p>
            <a:r>
              <a:rPr lang="en-US" dirty="0"/>
              <a:t> </a:t>
            </a:r>
            <a:r>
              <a:rPr lang="en-US" dirty="0" smtClean="0"/>
              <a:t>3.The </a:t>
            </a:r>
            <a:r>
              <a:rPr lang="en-US" dirty="0"/>
              <a:t>d-orbitals involved in bonding for complex formation may be inner d-orbitals i.e. (n-1) d or outer d-orbitals i.e. </a:t>
            </a:r>
            <a:r>
              <a:rPr lang="en-US" dirty="0" err="1"/>
              <a:t>nd</a:t>
            </a:r>
            <a:r>
              <a:rPr lang="en-US" dirty="0"/>
              <a:t>.</a:t>
            </a:r>
          </a:p>
          <a:p>
            <a:r>
              <a:rPr lang="en-US" dirty="0" smtClean="0"/>
              <a:t>[</a:t>
            </a:r>
            <a:r>
              <a:rPr lang="en-US" dirty="0"/>
              <a:t>The resulting complexes are therefore referred to inner orbital complexes (i.e. </a:t>
            </a:r>
            <a:r>
              <a:rPr lang="en-US" b="1" i="1" dirty="0"/>
              <a:t>low spin or spin paired complexes</a:t>
            </a:r>
            <a:r>
              <a:rPr lang="en-US" dirty="0"/>
              <a:t>) or/and outer orbital complexes (i.e. </a:t>
            </a:r>
            <a:r>
              <a:rPr lang="en-US" b="1" i="1" dirty="0"/>
              <a:t>high spin or spin-free</a:t>
            </a:r>
            <a:r>
              <a:rPr lang="en-US" dirty="0"/>
              <a:t> complexes) respectively.]</a:t>
            </a:r>
          </a:p>
          <a:p>
            <a:r>
              <a:rPr lang="en-US" dirty="0"/>
              <a:t> </a:t>
            </a:r>
            <a:r>
              <a:rPr lang="en-US" dirty="0" smtClean="0"/>
              <a:t>4</a:t>
            </a:r>
            <a:r>
              <a:rPr lang="en-US" dirty="0"/>
              <a:t>. </a:t>
            </a:r>
            <a:r>
              <a:rPr lang="en-US" dirty="0" smtClean="0"/>
              <a:t>Each </a:t>
            </a:r>
            <a:r>
              <a:rPr lang="en-US" dirty="0"/>
              <a:t>ligand becomes ready with its lone pair of electrons,     so that a sigma type of covalent bond will be formed.</a:t>
            </a:r>
          </a:p>
          <a:p>
            <a:r>
              <a:rPr lang="en-US" dirty="0" smtClean="0"/>
              <a:t>5</a:t>
            </a:r>
            <a:r>
              <a:rPr lang="en-US" dirty="0"/>
              <a:t>. </a:t>
            </a:r>
            <a:r>
              <a:rPr lang="en-US" dirty="0" smtClean="0"/>
              <a:t>The </a:t>
            </a:r>
            <a:r>
              <a:rPr lang="en-US" dirty="0"/>
              <a:t>empty hybrid orbital of metal ion overlaps linearly with the completely full orbital of the ligand to form co-ordinate covalent bond.</a:t>
            </a:r>
          </a:p>
          <a:p>
            <a:r>
              <a:rPr lang="en-US" dirty="0" smtClean="0"/>
              <a:t>6</a:t>
            </a:r>
            <a:r>
              <a:rPr lang="en-US" dirty="0"/>
              <a:t>. </a:t>
            </a:r>
            <a:r>
              <a:rPr lang="en-US" dirty="0" smtClean="0"/>
              <a:t>The </a:t>
            </a:r>
            <a:r>
              <a:rPr lang="en-US" dirty="0"/>
              <a:t>electrons of metal ion usually remain non-bonding and are accommodated in the inner d-orbitals (i.e. the </a:t>
            </a:r>
            <a:r>
              <a:rPr lang="en-US" dirty="0">
                <a:sym typeface="Symbol"/>
              </a:rPr>
              <a:t></a:t>
            </a:r>
            <a:r>
              <a:rPr lang="en-US" dirty="0"/>
              <a:t>-orbitals, viz. </a:t>
            </a:r>
            <a:r>
              <a:rPr lang="en-US" dirty="0" err="1"/>
              <a:t>d</a:t>
            </a:r>
            <a:r>
              <a:rPr lang="en-US" baseline="-25000" dirty="0" err="1"/>
              <a:t>xy</a:t>
            </a:r>
            <a:r>
              <a:rPr lang="en-US" dirty="0"/>
              <a:t>, </a:t>
            </a:r>
            <a:r>
              <a:rPr lang="en-US" dirty="0" err="1"/>
              <a:t>d</a:t>
            </a:r>
            <a:r>
              <a:rPr lang="en-US" baseline="-25000" dirty="0" err="1"/>
              <a:t>yz</a:t>
            </a:r>
            <a:r>
              <a:rPr lang="en-US" dirty="0"/>
              <a:t>, </a:t>
            </a:r>
            <a:r>
              <a:rPr lang="en-US" dirty="0" err="1"/>
              <a:t>d</a:t>
            </a:r>
            <a:r>
              <a:rPr lang="en-US" baseline="-25000" dirty="0" err="1"/>
              <a:t>zx</a:t>
            </a:r>
            <a:r>
              <a:rPr lang="en-US" dirty="0"/>
              <a:t>).</a:t>
            </a:r>
          </a:p>
          <a:p>
            <a:r>
              <a:rPr lang="en-US" dirty="0" smtClean="0"/>
              <a:t>7</a:t>
            </a:r>
            <a:r>
              <a:rPr lang="en-US" dirty="0"/>
              <a:t>. </a:t>
            </a:r>
            <a:r>
              <a:rPr lang="en-US" dirty="0" smtClean="0"/>
              <a:t>In </a:t>
            </a:r>
            <a:r>
              <a:rPr lang="en-US" dirty="0"/>
              <a:t>addition to the σ-bond, a </a:t>
            </a:r>
            <a:r>
              <a:rPr lang="en-US" dirty="0">
                <a:sym typeface="Symbol"/>
              </a:rPr>
              <a:t></a:t>
            </a:r>
            <a:r>
              <a:rPr lang="en-US" dirty="0"/>
              <a:t>-bond may be formed. Lateral overlap of completely full orbitals of metal with completely empty orbitals of ligands or vice versa cause </a:t>
            </a:r>
            <a:r>
              <a:rPr lang="en-US" dirty="0">
                <a:sym typeface="Symbol"/>
              </a:rPr>
              <a:t></a:t>
            </a:r>
            <a:r>
              <a:rPr lang="en-US" dirty="0"/>
              <a:t>-bonding in complexes.</a:t>
            </a:r>
          </a:p>
          <a:p>
            <a:r>
              <a:rPr lang="en-US" dirty="0"/>
              <a:t> </a:t>
            </a:r>
            <a:r>
              <a:rPr lang="en-US" dirty="0" smtClean="0"/>
              <a:t>8</a:t>
            </a:r>
            <a:r>
              <a:rPr lang="en-US" dirty="0"/>
              <a:t>. </a:t>
            </a:r>
            <a:r>
              <a:rPr lang="en-US" dirty="0" smtClean="0"/>
              <a:t>A </a:t>
            </a:r>
            <a:r>
              <a:rPr lang="en-US" dirty="0"/>
              <a:t>substance without unpaired electrons is said to be diamagnetic. On the other hand, the substance containing one or more unpaired electrons is said to be paramagnetic.</a:t>
            </a:r>
          </a:p>
          <a:p>
            <a:r>
              <a:rPr lang="en-US" dirty="0"/>
              <a:t> </a:t>
            </a:r>
            <a:r>
              <a:rPr lang="en-US" dirty="0" smtClean="0"/>
              <a:t>9</a:t>
            </a:r>
            <a:r>
              <a:rPr lang="en-US" dirty="0"/>
              <a:t>. </a:t>
            </a:r>
            <a:r>
              <a:rPr lang="en-US" b="1" dirty="0" smtClean="0"/>
              <a:t>Geometry </a:t>
            </a:r>
            <a:r>
              <a:rPr lang="en-US" b="1" dirty="0"/>
              <a:t>(shape) of the complex</a:t>
            </a:r>
            <a:r>
              <a:rPr lang="en-US" dirty="0"/>
              <a:t>: Due to hybridization, the orbitals attain definite orientation in space. This in turn imparts definite geometry to the resulting complex.</a:t>
            </a:r>
          </a:p>
          <a:p>
            <a:endParaRPr lang="en-US" dirty="0"/>
          </a:p>
        </p:txBody>
      </p:sp>
    </p:spTree>
    <p:extLst>
      <p:ext uri="{BB962C8B-B14F-4D97-AF65-F5344CB8AC3E}">
        <p14:creationId xmlns:p14="http://schemas.microsoft.com/office/powerpoint/2010/main" val="4053828572"/>
      </p:ext>
    </p:extLst>
  </p:cSld>
  <p:clrMapOvr>
    <a:masterClrMapping/>
  </p:clrMapOvr>
  <p:transition>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fontScale="85000" lnSpcReduction="10000"/>
          </a:bodyPr>
          <a:lstStyle/>
          <a:p>
            <a:r>
              <a:rPr lang="en-US" dirty="0"/>
              <a:t>e.g. sp</a:t>
            </a:r>
            <a:r>
              <a:rPr lang="en-US" baseline="30000" dirty="0"/>
              <a:t>3</a:t>
            </a:r>
            <a:r>
              <a:rPr lang="en-US" dirty="0"/>
              <a:t> (tetrahedral), dsp</a:t>
            </a:r>
            <a:r>
              <a:rPr lang="en-US" baseline="30000" dirty="0"/>
              <a:t>2</a:t>
            </a:r>
            <a:r>
              <a:rPr lang="en-US" dirty="0"/>
              <a:t> (square planar), dsp</a:t>
            </a:r>
            <a:r>
              <a:rPr lang="en-US" baseline="30000" dirty="0"/>
              <a:t>3</a:t>
            </a:r>
            <a:r>
              <a:rPr lang="en-US" dirty="0"/>
              <a:t> or sp</a:t>
            </a:r>
            <a:r>
              <a:rPr lang="en-US" baseline="30000" dirty="0"/>
              <a:t>3</a:t>
            </a:r>
            <a:r>
              <a:rPr lang="en-US" dirty="0"/>
              <a:t>d (trigonal </a:t>
            </a:r>
            <a:r>
              <a:rPr lang="en-US" dirty="0" err="1"/>
              <a:t>bipyramidal</a:t>
            </a:r>
            <a:r>
              <a:rPr lang="en-US" dirty="0"/>
              <a:t> or square pyramidal), d</a:t>
            </a:r>
            <a:r>
              <a:rPr lang="en-US" baseline="30000" dirty="0"/>
              <a:t>2</a:t>
            </a:r>
            <a:r>
              <a:rPr lang="en-US" dirty="0"/>
              <a:t>sp</a:t>
            </a:r>
            <a:r>
              <a:rPr lang="en-US" baseline="30000" dirty="0"/>
              <a:t>3</a:t>
            </a:r>
            <a:r>
              <a:rPr lang="en-US" dirty="0"/>
              <a:t> or sp</a:t>
            </a:r>
            <a:r>
              <a:rPr lang="en-US" baseline="30000" dirty="0"/>
              <a:t>3</a:t>
            </a:r>
            <a:r>
              <a:rPr lang="en-US" dirty="0"/>
              <a:t>d</a:t>
            </a:r>
            <a:r>
              <a:rPr lang="en-US" baseline="30000" dirty="0"/>
              <a:t>2</a:t>
            </a:r>
            <a:r>
              <a:rPr lang="en-US" dirty="0"/>
              <a:t> (octahedral), etc.</a:t>
            </a:r>
          </a:p>
          <a:p>
            <a:r>
              <a:rPr lang="en-US" dirty="0"/>
              <a:t> 	10. 	The strength of co-ordinate bond depends on the extent of overlap of orbitals of metal ion and </a:t>
            </a:r>
            <a:r>
              <a:rPr lang="en-US" dirty="0" err="1"/>
              <a:t>complexing</a:t>
            </a:r>
            <a:r>
              <a:rPr lang="en-US" dirty="0"/>
              <a:t> agent.</a:t>
            </a:r>
          </a:p>
          <a:p>
            <a:r>
              <a:rPr lang="en-US" dirty="0"/>
              <a:t>	In short, formation of a complex is a reaction between a Lewis acid (metal) and a Lewis base (ligand) to form a co-ordinate covalent (dative) bond between the tow (M←L).</a:t>
            </a:r>
          </a:p>
          <a:p>
            <a:r>
              <a:rPr lang="en-US" dirty="0"/>
              <a:t>1.6.3	Valence Bond Theory of Transition Metal Complex with respect to C.N. = 4</a:t>
            </a:r>
          </a:p>
          <a:p>
            <a:r>
              <a:rPr lang="en-US" dirty="0"/>
              <a:t>	There are two possible configurations for metal complexes with co-ordination number four. These are tetrahedral and square planar. Tetrahedral structure arises from sp</a:t>
            </a:r>
            <a:r>
              <a:rPr lang="en-US" baseline="30000" dirty="0"/>
              <a:t>3</a:t>
            </a:r>
            <a:r>
              <a:rPr lang="en-US" dirty="0"/>
              <a:t> hybridization while square planar configuration results from dsp</a:t>
            </a:r>
            <a:r>
              <a:rPr lang="en-US" baseline="30000" dirty="0"/>
              <a:t>2</a:t>
            </a:r>
            <a:r>
              <a:rPr lang="en-US" dirty="0"/>
              <a:t> hybridization. Let us consider nickel (II) and copper (II) complexes. The pictorial representations are depicted in Fig. 1.5 where electron distributions in metal, metal ion and in the resulting complex species are shown step-by-step.</a:t>
            </a:r>
          </a:p>
          <a:p>
            <a:endParaRPr lang="en-US" dirty="0"/>
          </a:p>
        </p:txBody>
      </p:sp>
    </p:spTree>
    <p:extLst>
      <p:ext uri="{BB962C8B-B14F-4D97-AF65-F5344CB8AC3E}">
        <p14:creationId xmlns:p14="http://schemas.microsoft.com/office/powerpoint/2010/main" val="3718446165"/>
      </p:ext>
    </p:extLst>
  </p:cSld>
  <p:clrMapOvr>
    <a:masterClrMapping/>
  </p:clrMapOvr>
  <p:transition>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lstStyle/>
          <a:p>
            <a:pPr lvl="0"/>
            <a:r>
              <a:rPr lang="en-US" b="1" dirty="0">
                <a:solidFill>
                  <a:srgbClr val="FF0000"/>
                </a:solidFill>
              </a:rPr>
              <a:t>Ni (II) Complexes:</a:t>
            </a:r>
            <a:r>
              <a:rPr lang="en-US" i="1" dirty="0">
                <a:solidFill>
                  <a:srgbClr val="FF0000"/>
                </a:solidFill>
              </a:rPr>
              <a:t> </a:t>
            </a:r>
            <a:endParaRPr lang="en-US" dirty="0">
              <a:solidFill>
                <a:srgbClr val="FF0000"/>
              </a:solidFill>
            </a:endParaRPr>
          </a:p>
          <a:p>
            <a:r>
              <a:rPr lang="en-US" b="1" i="1" dirty="0">
                <a:solidFill>
                  <a:srgbClr val="FF0000"/>
                </a:solidFill>
              </a:rPr>
              <a:t>(i)Tetrahedral complex</a:t>
            </a:r>
            <a:r>
              <a:rPr lang="en-US" b="1" dirty="0">
                <a:solidFill>
                  <a:srgbClr val="FF0000"/>
                </a:solidFill>
              </a:rPr>
              <a:t> [NiCl</a:t>
            </a:r>
            <a:r>
              <a:rPr lang="en-US" b="1" baseline="-25000" dirty="0">
                <a:solidFill>
                  <a:srgbClr val="FF0000"/>
                </a:solidFill>
              </a:rPr>
              <a:t>4</a:t>
            </a:r>
            <a:r>
              <a:rPr lang="en-US" b="1" dirty="0">
                <a:solidFill>
                  <a:srgbClr val="FF0000"/>
                </a:solidFill>
              </a:rPr>
              <a:t>]</a:t>
            </a:r>
            <a:r>
              <a:rPr lang="en-US" b="1" baseline="30000" dirty="0">
                <a:solidFill>
                  <a:srgbClr val="FF0000"/>
                </a:solidFill>
              </a:rPr>
              <a:t>2−</a:t>
            </a:r>
            <a:endParaRPr lang="en-US" dirty="0">
              <a:solidFill>
                <a:srgbClr val="FF0000"/>
              </a:solidFill>
            </a:endParaRPr>
          </a:p>
          <a:p>
            <a:r>
              <a:rPr lang="en-US" sz="1800" b="1" dirty="0"/>
              <a:t>     </a:t>
            </a:r>
            <a:r>
              <a:rPr lang="en-US" sz="1800" dirty="0"/>
              <a:t>Ni</a:t>
            </a:r>
            <a:r>
              <a:rPr lang="en-US" sz="1800" baseline="30000" dirty="0"/>
              <a:t>+2</a:t>
            </a:r>
            <a:r>
              <a:rPr lang="en-US" sz="1800" dirty="0"/>
              <a:t> Ion-Excited state configuration on approach of </a:t>
            </a:r>
            <a:r>
              <a:rPr lang="en-US" sz="1800" dirty="0" err="1"/>
              <a:t>Cl</a:t>
            </a:r>
            <a:r>
              <a:rPr lang="en-US" sz="1800" dirty="0"/>
              <a:t>−</a:t>
            </a:r>
            <a:r>
              <a:rPr lang="en-US" sz="1800" baseline="30000" dirty="0"/>
              <a:t> </a:t>
            </a:r>
            <a:r>
              <a:rPr lang="en-US" sz="1800" dirty="0"/>
              <a:t>ligands, leading to sp</a:t>
            </a:r>
            <a:r>
              <a:rPr lang="en-US" sz="1800" baseline="30000" dirty="0"/>
              <a:t>3</a:t>
            </a:r>
            <a:r>
              <a:rPr lang="en-US" sz="1800" dirty="0"/>
              <a:t> hybridization.</a:t>
            </a:r>
          </a:p>
          <a:p>
            <a:r>
              <a:rPr lang="en-US" sz="1800" dirty="0"/>
              <a:t>The electronic configuration of Ni (Z = 28)   is,  (3d</a:t>
            </a:r>
            <a:r>
              <a:rPr lang="en-US" sz="1800" baseline="30000" dirty="0"/>
              <a:t>8</a:t>
            </a:r>
            <a:r>
              <a:rPr lang="en-US" sz="1800" dirty="0"/>
              <a:t>4s</a:t>
            </a:r>
            <a:r>
              <a:rPr lang="en-US" sz="1800" baseline="30000" dirty="0"/>
              <a:t>2</a:t>
            </a:r>
            <a:r>
              <a:rPr lang="en-US" sz="1800" dirty="0"/>
              <a:t>4p</a:t>
            </a:r>
            <a:r>
              <a:rPr lang="en-US" sz="1800" baseline="30000" dirty="0"/>
              <a:t>0</a:t>
            </a:r>
            <a:r>
              <a:rPr lang="en-US" sz="1800" dirty="0"/>
              <a:t>)</a:t>
            </a:r>
          </a:p>
          <a:p>
            <a:r>
              <a:rPr lang="en-US" sz="1800" b="1" dirty="0"/>
              <a:t> 	</a:t>
            </a:r>
            <a:r>
              <a:rPr lang="en-US" sz="1800" dirty="0"/>
              <a:t>Ni Ground state </a:t>
            </a:r>
          </a:p>
          <a:p>
            <a:endParaRPr lang="en-US" dirty="0"/>
          </a:p>
        </p:txBody>
      </p:sp>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590800"/>
            <a:ext cx="7543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801572"/>
      </p:ext>
    </p:extLst>
  </p:cSld>
  <p:clrMapOvr>
    <a:masterClrMapping/>
  </p:clrMapOvr>
  <p:transition>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lstStyle/>
          <a:p>
            <a:r>
              <a:rPr lang="en-US" dirty="0"/>
              <a:t>Ni</a:t>
            </a:r>
            <a:r>
              <a:rPr lang="en-US" baseline="30000" dirty="0"/>
              <a:t>+2</a:t>
            </a:r>
            <a:r>
              <a:rPr lang="en-US" dirty="0"/>
              <a:t> Ion configuration after gaining four pairs (xx) of electrons  from 4Cl−</a:t>
            </a:r>
            <a:r>
              <a:rPr lang="en-US" baseline="30000" dirty="0"/>
              <a:t> </a:t>
            </a:r>
            <a:r>
              <a:rPr lang="en-US" dirty="0"/>
              <a:t>ions, forming </a:t>
            </a:r>
            <a:r>
              <a:rPr lang="en-US" i="1" dirty="0"/>
              <a:t>tetrahedral complex</a:t>
            </a:r>
            <a:r>
              <a:rPr lang="en-US" dirty="0"/>
              <a:t> [NiCl</a:t>
            </a:r>
            <a:r>
              <a:rPr lang="en-US" baseline="-25000" dirty="0"/>
              <a:t>4</a:t>
            </a:r>
            <a:r>
              <a:rPr lang="en-US" dirty="0"/>
              <a:t>]</a:t>
            </a:r>
            <a:r>
              <a:rPr lang="en-US" baseline="30000" dirty="0"/>
              <a:t>2−</a:t>
            </a:r>
            <a:endParaRPr lang="en-US" dirty="0"/>
          </a:p>
          <a:p>
            <a:endParaRPr lang="en-US" dirty="0"/>
          </a:p>
        </p:txBody>
      </p:sp>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09663"/>
            <a:ext cx="7543799" cy="536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52810"/>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Autofit/>
          </a:bodyPr>
          <a:lstStyle/>
          <a:p>
            <a:pPr lvl="0" indent="-274320">
              <a:lnSpc>
                <a:spcPts val="1300"/>
              </a:lnSpc>
              <a:spcBef>
                <a:spcPts val="0"/>
              </a:spcBef>
              <a:tabLst>
                <a:tab pos="228600" algn="l"/>
                <a:tab pos="485775" algn="l"/>
                <a:tab pos="4114800" algn="r"/>
              </a:tabLst>
            </a:pPr>
            <a:r>
              <a:rPr lang="en-US" sz="2000" dirty="0" smtClean="0">
                <a:solidFill>
                  <a:srgbClr val="FF0000"/>
                </a:solidFill>
              </a:rPr>
              <a:t/>
            </a:r>
            <a:br>
              <a:rPr lang="en-US" sz="2000" dirty="0" smtClean="0">
                <a:solidFill>
                  <a:srgbClr val="FF0000"/>
                </a:solidFill>
              </a:rPr>
            </a:br>
            <a:r>
              <a:rPr lang="en-US" sz="2000" b="1" dirty="0">
                <a:solidFill>
                  <a:srgbClr val="FF0000"/>
                </a:solidFill>
                <a:latin typeface="Segoe UI"/>
                <a:ea typeface="Calibri"/>
                <a:cs typeface="Segoe UI"/>
              </a:rPr>
              <a:t>Conditions for formation of co-ordinate bond:</a:t>
            </a:r>
            <a:r>
              <a:rPr lang="en-US" sz="2000" dirty="0">
                <a:solidFill>
                  <a:srgbClr val="FF0000"/>
                </a:solidFill>
                <a:latin typeface="Segoe UI"/>
                <a:ea typeface="Calibri"/>
                <a:cs typeface="Times New Roman"/>
              </a:rPr>
              <a:t/>
            </a:r>
            <a:br>
              <a:rPr lang="en-US" sz="2000" dirty="0">
                <a:solidFill>
                  <a:srgbClr val="FF0000"/>
                </a:solidFill>
                <a:latin typeface="Segoe UI"/>
                <a:ea typeface="Calibri"/>
                <a:cs typeface="Times New Roman"/>
              </a:rPr>
            </a:br>
            <a:endParaRPr lang="en-US" sz="2000" dirty="0">
              <a:solidFill>
                <a:srgbClr val="FF0000"/>
              </a:solidFill>
            </a:endParaRPr>
          </a:p>
        </p:txBody>
      </p:sp>
      <p:sp>
        <p:nvSpPr>
          <p:cNvPr id="12" name="Content Placeholder 11"/>
          <p:cNvSpPr>
            <a:spLocks noGrp="1"/>
          </p:cNvSpPr>
          <p:nvPr>
            <p:ph idx="1"/>
          </p:nvPr>
        </p:nvSpPr>
        <p:spPr>
          <a:xfrm>
            <a:off x="457200" y="609600"/>
            <a:ext cx="8229600" cy="6096000"/>
          </a:xfrm>
        </p:spPr>
        <p:txBody>
          <a:bodyPr>
            <a:normAutofit/>
          </a:bodyPr>
          <a:lstStyle/>
          <a:p>
            <a:pPr marL="342900" marR="0" indent="-342900" algn="just">
              <a:spcBef>
                <a:spcPts val="0"/>
              </a:spcBef>
              <a:spcAft>
                <a:spcPts val="0"/>
              </a:spcAft>
              <a:buAutoNum type="arabicPeriod"/>
              <a:tabLst>
                <a:tab pos="228600" algn="l"/>
                <a:tab pos="485775" algn="l"/>
                <a:tab pos="4114800" algn="r"/>
              </a:tabLst>
            </a:pPr>
            <a:r>
              <a:rPr lang="en-US" sz="1800" dirty="0" smtClean="0">
                <a:latin typeface="+mj-lt"/>
                <a:ea typeface="Calibri"/>
                <a:cs typeface="Times New Roman"/>
              </a:rPr>
              <a:t>The </a:t>
            </a:r>
            <a:r>
              <a:rPr lang="en-US" sz="1800" dirty="0">
                <a:latin typeface="+mj-lt"/>
                <a:ea typeface="Calibri"/>
                <a:cs typeface="Times New Roman"/>
              </a:rPr>
              <a:t>atom acting as a donor should have a lone pair of </a:t>
            </a:r>
            <a:r>
              <a:rPr lang="en-US" sz="1800" dirty="0" smtClean="0">
                <a:latin typeface="+mj-lt"/>
                <a:ea typeface="Calibri"/>
                <a:cs typeface="Times New Roman"/>
              </a:rPr>
              <a:t>electrons.</a:t>
            </a:r>
          </a:p>
          <a:p>
            <a:pPr marL="0" marR="0" indent="0" algn="just">
              <a:spcBef>
                <a:spcPts val="0"/>
              </a:spcBef>
              <a:spcAft>
                <a:spcPts val="0"/>
              </a:spcAft>
              <a:buNone/>
              <a:tabLst>
                <a:tab pos="228600" algn="l"/>
                <a:tab pos="485775" algn="l"/>
                <a:tab pos="4114800" algn="r"/>
              </a:tabLst>
            </a:pPr>
            <a:r>
              <a:rPr lang="en-US" sz="1800" dirty="0" smtClean="0">
                <a:latin typeface="+mj-lt"/>
                <a:ea typeface="Calibri"/>
                <a:cs typeface="Times New Roman"/>
              </a:rPr>
              <a:t>2</a:t>
            </a:r>
            <a:r>
              <a:rPr lang="en-US" sz="1800" dirty="0">
                <a:latin typeface="+mj-lt"/>
                <a:ea typeface="Calibri"/>
                <a:cs typeface="Times New Roman"/>
              </a:rPr>
              <a:t>. 	The atom acting as an acceptor should have a vacant orbital to accept the lone pair of electrons donated by the donor.</a:t>
            </a:r>
          </a:p>
          <a:p>
            <a:pPr marL="0" marR="0" indent="0" algn="just">
              <a:spcBef>
                <a:spcPts val="0"/>
              </a:spcBef>
              <a:spcAft>
                <a:spcPts val="0"/>
              </a:spcAft>
              <a:buNone/>
              <a:tabLst>
                <a:tab pos="228600" algn="l"/>
                <a:tab pos="485775" algn="l"/>
                <a:tab pos="4114800" algn="r"/>
              </a:tabLst>
            </a:pPr>
            <a:r>
              <a:rPr lang="en-US" sz="1800" dirty="0" smtClean="0">
                <a:latin typeface="+mj-lt"/>
                <a:ea typeface="Calibri"/>
                <a:cs typeface="Times New Roman"/>
              </a:rPr>
              <a:t>3</a:t>
            </a:r>
            <a:r>
              <a:rPr lang="en-US" sz="1800" dirty="0">
                <a:latin typeface="+mj-lt"/>
                <a:ea typeface="Calibri"/>
                <a:cs typeface="Times New Roman"/>
              </a:rPr>
              <a:t>. 	Donor with its lone pair of electrons should overlap appreciably with vacant orbital of acceptor and should donate and share its electron pair with acceptor.</a:t>
            </a:r>
          </a:p>
          <a:p>
            <a:pPr marL="0" marR="0" algn="just">
              <a:spcBef>
                <a:spcPts val="0"/>
              </a:spcBef>
              <a:spcAft>
                <a:spcPts val="0"/>
              </a:spcAft>
              <a:tabLst>
                <a:tab pos="228600" algn="l"/>
                <a:tab pos="485775" algn="l"/>
                <a:tab pos="4114800" algn="r"/>
              </a:tabLst>
            </a:pPr>
            <a:r>
              <a:rPr lang="en-US" sz="1800" b="1" dirty="0">
                <a:solidFill>
                  <a:srgbClr val="719FFB"/>
                </a:solidFill>
                <a:latin typeface="+mj-lt"/>
                <a:ea typeface="Calibri"/>
                <a:cs typeface="Segoe UI"/>
              </a:rPr>
              <a:t>Examples of Co-ordinate Covalent Bond:</a:t>
            </a:r>
            <a:endParaRPr lang="en-US" sz="1800" dirty="0">
              <a:solidFill>
                <a:srgbClr val="719FFB"/>
              </a:solidFill>
              <a:latin typeface="+mj-lt"/>
              <a:ea typeface="Calibri"/>
              <a:cs typeface="Times New Roman"/>
            </a:endParaRPr>
          </a:p>
          <a:p>
            <a:pPr marL="0" marR="0" indent="0" algn="just">
              <a:spcBef>
                <a:spcPts val="0"/>
              </a:spcBef>
              <a:spcAft>
                <a:spcPts val="0"/>
              </a:spcAft>
              <a:buNone/>
              <a:tabLst>
                <a:tab pos="228600" algn="l"/>
                <a:tab pos="485775" algn="l"/>
                <a:tab pos="4114800" algn="r"/>
              </a:tabLst>
            </a:pPr>
            <a:r>
              <a:rPr lang="en-US" sz="1800" b="1" dirty="0">
                <a:solidFill>
                  <a:srgbClr val="C00000"/>
                </a:solidFill>
                <a:latin typeface="+mj-lt"/>
                <a:ea typeface="Calibri"/>
                <a:cs typeface="Segoe UI"/>
              </a:rPr>
              <a:t>1. </a:t>
            </a:r>
            <a:r>
              <a:rPr lang="en-US" sz="1800" b="1" dirty="0" smtClean="0">
                <a:solidFill>
                  <a:srgbClr val="C00000"/>
                </a:solidFill>
                <a:latin typeface="+mj-lt"/>
                <a:ea typeface="Calibri"/>
                <a:cs typeface="Segoe UI"/>
              </a:rPr>
              <a:t>Formation </a:t>
            </a:r>
            <a:r>
              <a:rPr lang="en-US" sz="1800" b="1" dirty="0">
                <a:solidFill>
                  <a:srgbClr val="C00000"/>
                </a:solidFill>
                <a:latin typeface="+mj-lt"/>
                <a:ea typeface="Calibri"/>
                <a:cs typeface="Segoe UI"/>
              </a:rPr>
              <a:t>of BF</a:t>
            </a:r>
            <a:r>
              <a:rPr lang="en-US" sz="1800" b="1" baseline="-25000" dirty="0">
                <a:solidFill>
                  <a:srgbClr val="C00000"/>
                </a:solidFill>
                <a:latin typeface="+mj-lt"/>
                <a:ea typeface="Calibri"/>
                <a:cs typeface="Segoe UI"/>
              </a:rPr>
              <a:t>3</a:t>
            </a:r>
            <a:r>
              <a:rPr lang="en-US" sz="1800" b="1" dirty="0">
                <a:solidFill>
                  <a:srgbClr val="C00000"/>
                </a:solidFill>
                <a:latin typeface="+mj-lt"/>
                <a:ea typeface="Calibri"/>
                <a:cs typeface="Segoe UI"/>
              </a:rPr>
              <a:t>:NH</a:t>
            </a:r>
            <a:r>
              <a:rPr lang="en-US" sz="1800" b="1" baseline="-25000" dirty="0">
                <a:solidFill>
                  <a:srgbClr val="C00000"/>
                </a:solidFill>
                <a:latin typeface="+mj-lt"/>
                <a:ea typeface="Calibri"/>
                <a:cs typeface="Segoe UI"/>
              </a:rPr>
              <a:t>3</a:t>
            </a:r>
            <a:r>
              <a:rPr lang="en-US" sz="1800" b="1" dirty="0">
                <a:solidFill>
                  <a:srgbClr val="C00000"/>
                </a:solidFill>
                <a:latin typeface="+mj-lt"/>
                <a:ea typeface="Calibri"/>
                <a:cs typeface="Segoe UI"/>
              </a:rPr>
              <a:t> Molecule:</a:t>
            </a:r>
            <a:endParaRPr lang="en-US" sz="1800" dirty="0">
              <a:solidFill>
                <a:srgbClr val="C00000"/>
              </a:solidFill>
              <a:latin typeface="+mj-lt"/>
              <a:ea typeface="Calibri"/>
              <a:cs typeface="Times New Roman"/>
            </a:endParaRPr>
          </a:p>
          <a:p>
            <a:pPr marL="0" marR="0" indent="0" algn="just">
              <a:spcBef>
                <a:spcPts val="0"/>
              </a:spcBef>
              <a:spcAft>
                <a:spcPts val="0"/>
              </a:spcAft>
              <a:buNone/>
              <a:tabLst>
                <a:tab pos="228600" algn="l"/>
                <a:tab pos="485775" algn="l"/>
                <a:tab pos="4114800" algn="r"/>
              </a:tabLst>
            </a:pPr>
            <a:r>
              <a:rPr lang="en-US" sz="1800" dirty="0" smtClean="0">
                <a:latin typeface="+mj-lt"/>
                <a:ea typeface="Calibri"/>
                <a:cs typeface="Segoe UI"/>
              </a:rPr>
              <a:t>		Boron </a:t>
            </a:r>
            <a:r>
              <a:rPr lang="en-US" sz="1800" dirty="0" err="1">
                <a:latin typeface="+mj-lt"/>
                <a:ea typeface="Calibri"/>
                <a:cs typeface="Segoe UI"/>
              </a:rPr>
              <a:t>trifluoride</a:t>
            </a:r>
            <a:r>
              <a:rPr lang="en-US" sz="1800" dirty="0">
                <a:latin typeface="+mj-lt"/>
                <a:ea typeface="Calibri"/>
                <a:cs typeface="Segoe UI"/>
              </a:rPr>
              <a:t> reacts with ammonia where a co-ordinate bond is formed between nitrogen and boron. Here nitrogen from ammonia acts as a </a:t>
            </a:r>
            <a:r>
              <a:rPr lang="en-US" sz="1800" i="1" dirty="0">
                <a:latin typeface="+mj-lt"/>
                <a:ea typeface="Calibri"/>
                <a:cs typeface="Segoe UI"/>
              </a:rPr>
              <a:t>donor</a:t>
            </a:r>
            <a:r>
              <a:rPr lang="en-US" sz="1800" dirty="0">
                <a:latin typeface="+mj-lt"/>
                <a:ea typeface="Calibri"/>
                <a:cs typeface="Segoe UI"/>
              </a:rPr>
              <a:t> atom while boron from boron </a:t>
            </a:r>
            <a:r>
              <a:rPr lang="en-US" sz="1800" dirty="0" err="1">
                <a:latin typeface="+mj-lt"/>
                <a:ea typeface="Calibri"/>
                <a:cs typeface="Segoe UI"/>
              </a:rPr>
              <a:t>trifluoride</a:t>
            </a:r>
            <a:r>
              <a:rPr lang="en-US" sz="1800" dirty="0">
                <a:latin typeface="+mj-lt"/>
                <a:ea typeface="Calibri"/>
                <a:cs typeface="Segoe UI"/>
              </a:rPr>
              <a:t> acts as an acceptor atom. Nitrogen donates and shares an electron pair with boron and forms a co-ordinate bond. </a:t>
            </a:r>
            <a:endParaRPr lang="en-US" sz="1800" dirty="0">
              <a:latin typeface="+mj-lt"/>
              <a:ea typeface="Calibri"/>
              <a:cs typeface="Times New Roman"/>
            </a:endParaRPr>
          </a:p>
          <a:p>
            <a:pPr algn="just">
              <a:buNone/>
            </a:pPr>
            <a:r>
              <a:rPr lang="en-US" sz="1800" dirty="0" smtClean="0">
                <a:latin typeface="+mj-lt"/>
              </a:rPr>
              <a:t> </a:t>
            </a:r>
            <a:endParaRPr lang="en-US" sz="18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733800"/>
            <a:ext cx="6629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57201"/>
            <a:ext cx="8229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438400"/>
            <a:ext cx="8381999"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702256"/>
      </p:ext>
    </p:extLst>
  </p:cSld>
  <p:clrMapOvr>
    <a:masterClrMapping/>
  </p:clrMapOvr>
  <p:transition>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lstStyle/>
          <a:p>
            <a:r>
              <a:rPr lang="en-US" b="1" dirty="0"/>
              <a:t>(2) Cu (II) Complexes:</a:t>
            </a:r>
            <a:r>
              <a:rPr lang="en-US" i="1" dirty="0"/>
              <a:t> </a:t>
            </a:r>
            <a:endParaRPr lang="en-US" dirty="0"/>
          </a:p>
          <a:p>
            <a:r>
              <a:rPr lang="en-US" sz="1800" b="1" i="1" dirty="0"/>
              <a:t>(i)Tetrahedral </a:t>
            </a:r>
            <a:r>
              <a:rPr lang="en-US" sz="1800" b="1" dirty="0"/>
              <a:t> Complexes: [CuCl</a:t>
            </a:r>
            <a:r>
              <a:rPr lang="en-US" sz="1800" b="1" baseline="-25000" dirty="0"/>
              <a:t>4</a:t>
            </a:r>
            <a:r>
              <a:rPr lang="en-US" sz="1800" b="1" dirty="0"/>
              <a:t>]</a:t>
            </a:r>
            <a:r>
              <a:rPr lang="en-US" sz="1800" b="1" baseline="30000" dirty="0"/>
              <a:t>2−</a:t>
            </a:r>
            <a:r>
              <a:rPr lang="en-US" sz="1800" b="1" dirty="0"/>
              <a:t> </a:t>
            </a:r>
            <a:r>
              <a:rPr lang="en-US" sz="1800" b="1" dirty="0" smtClean="0"/>
              <a:t>:</a:t>
            </a:r>
            <a:endParaRPr lang="en-US" sz="1800" dirty="0"/>
          </a:p>
          <a:p>
            <a:r>
              <a:rPr lang="en-US" sz="1800" b="1" dirty="0"/>
              <a:t> 	</a:t>
            </a:r>
            <a:r>
              <a:rPr lang="en-US" sz="1800" dirty="0"/>
              <a:t>Cu (Z = 29) Atom-Ground state configuration (3d</a:t>
            </a:r>
            <a:r>
              <a:rPr lang="en-US" sz="1800" baseline="30000" dirty="0"/>
              <a:t>10</a:t>
            </a:r>
            <a:r>
              <a:rPr lang="en-US" sz="1800" dirty="0"/>
              <a:t>4s</a:t>
            </a:r>
            <a:r>
              <a:rPr lang="en-US" sz="1800" baseline="30000" dirty="0"/>
              <a:t>1</a:t>
            </a:r>
            <a:r>
              <a:rPr lang="en-US" sz="1800" dirty="0"/>
              <a:t>4p</a:t>
            </a:r>
            <a:r>
              <a:rPr lang="en-US" sz="1800" baseline="30000" dirty="0"/>
              <a:t>0</a:t>
            </a:r>
            <a:r>
              <a:rPr lang="en-US" sz="1800" dirty="0"/>
              <a:t>)</a:t>
            </a:r>
          </a:p>
          <a:p>
            <a:r>
              <a:rPr lang="en-US" sz="1800" b="1" dirty="0"/>
              <a:t>	</a:t>
            </a:r>
            <a:r>
              <a:rPr lang="en-US" sz="1800" dirty="0"/>
              <a:t>Cu</a:t>
            </a:r>
            <a:r>
              <a:rPr lang="en-US" sz="1800" baseline="30000" dirty="0"/>
              <a:t>+2</a:t>
            </a:r>
            <a:r>
              <a:rPr lang="en-US" sz="1800" dirty="0"/>
              <a:t> Ion-Ground state configuration (3d</a:t>
            </a:r>
            <a:r>
              <a:rPr lang="en-US" sz="1800" baseline="30000" dirty="0"/>
              <a:t>9</a:t>
            </a:r>
            <a:r>
              <a:rPr lang="en-US" sz="1800" dirty="0"/>
              <a:t>4s</a:t>
            </a:r>
            <a:r>
              <a:rPr lang="en-US" sz="1800" baseline="30000" dirty="0"/>
              <a:t>0</a:t>
            </a:r>
            <a:r>
              <a:rPr lang="en-US" sz="1800" dirty="0"/>
              <a:t>4p</a:t>
            </a:r>
            <a:r>
              <a:rPr lang="en-US" sz="1800" baseline="30000" dirty="0"/>
              <a:t>0</a:t>
            </a:r>
            <a:r>
              <a:rPr lang="en-US" sz="1800" dirty="0"/>
              <a:t>) after loss of two electrons, one from 4s and another from 3d.</a:t>
            </a:r>
          </a:p>
          <a:p>
            <a:endParaRPr lang="en-US" dirty="0"/>
          </a:p>
        </p:txBody>
      </p:sp>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828800"/>
            <a:ext cx="8534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972352"/>
      </p:ext>
    </p:extLst>
  </p:cSld>
  <p:clrMapOvr>
    <a:masterClrMapping/>
  </p:clrMapOvr>
  <p:transition>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lstStyle/>
          <a:p>
            <a:r>
              <a:rPr lang="en-US" sz="1800" b="1" dirty="0">
                <a:solidFill>
                  <a:srgbClr val="FF0000"/>
                </a:solidFill>
              </a:rPr>
              <a:t>ii) S</a:t>
            </a:r>
            <a:r>
              <a:rPr lang="en-US" sz="1800" b="1" i="1" dirty="0">
                <a:solidFill>
                  <a:srgbClr val="FF0000"/>
                </a:solidFill>
              </a:rPr>
              <a:t>quare planar</a:t>
            </a:r>
            <a:r>
              <a:rPr lang="en-US" sz="1800" b="1" dirty="0">
                <a:solidFill>
                  <a:srgbClr val="FF0000"/>
                </a:solidFill>
              </a:rPr>
              <a:t> complex.  [Cu(NH</a:t>
            </a:r>
            <a:r>
              <a:rPr lang="en-US" sz="1800" b="1" baseline="-25000" dirty="0">
                <a:solidFill>
                  <a:srgbClr val="FF0000"/>
                </a:solidFill>
              </a:rPr>
              <a:t>3</a:t>
            </a:r>
            <a:r>
              <a:rPr lang="en-US" sz="1800" b="1" dirty="0">
                <a:solidFill>
                  <a:srgbClr val="FF0000"/>
                </a:solidFill>
              </a:rPr>
              <a:t>)</a:t>
            </a:r>
            <a:r>
              <a:rPr lang="en-US" sz="1800" b="1" baseline="-25000" dirty="0">
                <a:solidFill>
                  <a:srgbClr val="FF0000"/>
                </a:solidFill>
              </a:rPr>
              <a:t>4</a:t>
            </a:r>
            <a:r>
              <a:rPr lang="en-US" sz="1800" b="1" dirty="0">
                <a:solidFill>
                  <a:srgbClr val="FF0000"/>
                </a:solidFill>
              </a:rPr>
              <a:t>]</a:t>
            </a:r>
            <a:r>
              <a:rPr lang="en-US" sz="1800" b="1" baseline="30000" dirty="0">
                <a:solidFill>
                  <a:srgbClr val="FF0000"/>
                </a:solidFill>
              </a:rPr>
              <a:t>2− </a:t>
            </a:r>
            <a:r>
              <a:rPr lang="en-US" sz="1800" b="1" dirty="0">
                <a:solidFill>
                  <a:srgbClr val="FF0000"/>
                </a:solidFill>
              </a:rPr>
              <a:t> :</a:t>
            </a:r>
            <a:endParaRPr lang="en-US" sz="1800" dirty="0">
              <a:solidFill>
                <a:srgbClr val="FF0000"/>
              </a:solidFill>
            </a:endParaRPr>
          </a:p>
          <a:p>
            <a:endParaRPr lang="en-US" dirty="0"/>
          </a:p>
        </p:txBody>
      </p:sp>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28650"/>
            <a:ext cx="8153399" cy="560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552476"/>
      </p:ext>
    </p:extLst>
  </p:cSld>
  <p:clrMapOvr>
    <a:masterClrMapping/>
  </p:clrMapOvr>
  <p:transition>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327553"/>
      </p:ext>
    </p:extLst>
  </p:cSld>
  <p:clrMapOvr>
    <a:masterClrMapping/>
  </p:clrMapOvr>
  <p:transition>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9921"/>
            <a:ext cx="8458200" cy="608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550326"/>
      </p:ext>
    </p:extLst>
  </p:cSld>
  <p:clrMapOvr>
    <a:masterClrMapping/>
  </p:clrMapOvr>
  <p:transition>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
            <a:ext cx="8229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679996"/>
      </p:ext>
    </p:extLst>
  </p:cSld>
  <p:clrMapOvr>
    <a:masterClrMapping/>
  </p:clrMapOvr>
  <p:transition>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1"/>
            <a:ext cx="8305800" cy="35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996786"/>
      </p:ext>
    </p:extLst>
  </p:cSld>
  <p:clrMapOvr>
    <a:masterClrMapping/>
  </p:clrMapOvr>
  <p:transition>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28601"/>
            <a:ext cx="8001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6172200"/>
            <a:ext cx="8686800" cy="369332"/>
          </a:xfrm>
          <a:prstGeom prst="rect">
            <a:avLst/>
          </a:prstGeom>
        </p:spPr>
        <p:txBody>
          <a:bodyPr wrap="square">
            <a:spAutoFit/>
          </a:bodyPr>
          <a:lstStyle/>
          <a:p>
            <a:r>
              <a:rPr lang="en-US" dirty="0"/>
              <a:t>up, it is a </a:t>
            </a:r>
            <a:r>
              <a:rPr lang="en-US" i="1" dirty="0"/>
              <a:t>low spin or spin-paired octahedral complex</a:t>
            </a:r>
            <a:r>
              <a:rPr lang="en-US" dirty="0"/>
              <a:t> and it is diamagnetic complex.</a:t>
            </a:r>
          </a:p>
        </p:txBody>
      </p:sp>
    </p:spTree>
    <p:extLst>
      <p:ext uri="{BB962C8B-B14F-4D97-AF65-F5344CB8AC3E}">
        <p14:creationId xmlns:p14="http://schemas.microsoft.com/office/powerpoint/2010/main" val="358183821"/>
      </p:ext>
    </p:extLst>
  </p:cSld>
  <p:clrMapOvr>
    <a:masterClrMapping/>
  </p:clrMapOvr>
  <p:transition>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88690"/>
            <a:ext cx="8305800" cy="549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53000"/>
            <a:ext cx="15430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644345"/>
      </p:ext>
    </p:extLst>
  </p:cSld>
  <p:clrMapOvr>
    <a:masterClrMapping/>
  </p:clrMapOvr>
  <p:transition>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
            <a:ext cx="7772400" cy="773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135046"/>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553200"/>
          </a:xfrm>
        </p:spPr>
        <p:txBody>
          <a:bodyPr>
            <a:normAutofit/>
          </a:bodyPr>
          <a:lstStyle/>
          <a:p>
            <a:pPr marL="0" marR="0" algn="just">
              <a:spcBef>
                <a:spcPts val="0"/>
              </a:spcBef>
              <a:spcAft>
                <a:spcPts val="0"/>
              </a:spcAft>
              <a:tabLst>
                <a:tab pos="228600" algn="l"/>
                <a:tab pos="485775" algn="l"/>
                <a:tab pos="4114800" algn="r"/>
              </a:tabLst>
            </a:pPr>
            <a:r>
              <a:rPr lang="en-US" sz="2800" b="1" dirty="0">
                <a:solidFill>
                  <a:srgbClr val="FF6600"/>
                </a:solidFill>
                <a:latin typeface="Segoe UI"/>
                <a:ea typeface="Calibri"/>
                <a:cs typeface="Segoe UI"/>
              </a:rPr>
              <a:t>2. 	</a:t>
            </a:r>
            <a:r>
              <a:rPr lang="en-US" sz="2000" b="1" dirty="0" smtClean="0">
                <a:solidFill>
                  <a:srgbClr val="FF6600"/>
                </a:solidFill>
                <a:latin typeface="Segoe UI"/>
                <a:ea typeface="Calibri"/>
                <a:cs typeface="Segoe UI"/>
              </a:rPr>
              <a:t>Formation of Ammonium Ion, NH</a:t>
            </a:r>
            <a:r>
              <a:rPr lang="en-US" sz="2000" b="1" baseline="-25000" dirty="0" smtClean="0">
                <a:solidFill>
                  <a:srgbClr val="FF6600"/>
                </a:solidFill>
                <a:latin typeface="Segoe UI"/>
                <a:ea typeface="Calibri"/>
                <a:cs typeface="Segoe UI"/>
              </a:rPr>
              <a:t>4</a:t>
            </a:r>
            <a:r>
              <a:rPr lang="en-US" sz="2000" b="1" baseline="30000" dirty="0" smtClean="0">
                <a:solidFill>
                  <a:srgbClr val="FF6600"/>
                </a:solidFill>
                <a:latin typeface="Segoe UI"/>
                <a:ea typeface="Calibri"/>
                <a:cs typeface="Segoe UI"/>
              </a:rPr>
              <a:t>+</a:t>
            </a:r>
            <a:r>
              <a:rPr lang="en-US" sz="2000" b="1" dirty="0" smtClean="0">
                <a:solidFill>
                  <a:srgbClr val="FF6600"/>
                </a:solidFill>
                <a:latin typeface="Segoe UI"/>
                <a:ea typeface="Calibri"/>
                <a:cs typeface="Segoe UI"/>
              </a:rPr>
              <a:t>:</a:t>
            </a:r>
            <a:endParaRPr lang="en-US" sz="2000" dirty="0" smtClean="0">
              <a:solidFill>
                <a:srgbClr val="FF6600"/>
              </a:solidFill>
              <a:latin typeface="Segoe UI"/>
              <a:ea typeface="Calibri"/>
              <a:cs typeface="Times New Roman"/>
            </a:endParaRPr>
          </a:p>
          <a:p>
            <a:pPr marL="0" marR="0" algn="just">
              <a:spcBef>
                <a:spcPts val="0"/>
              </a:spcBef>
              <a:spcAft>
                <a:spcPts val="0"/>
              </a:spcAft>
              <a:tabLst>
                <a:tab pos="228600" algn="l"/>
                <a:tab pos="485775" algn="l"/>
                <a:tab pos="4114800" algn="r"/>
              </a:tabLst>
            </a:pPr>
            <a:r>
              <a:rPr lang="en-US" sz="2000" dirty="0" smtClean="0">
                <a:latin typeface="Segoe UI"/>
                <a:ea typeface="Calibri"/>
                <a:cs typeface="Segoe UI"/>
              </a:rPr>
              <a:t>	In ammonia molecule, the central atom is nitrogen. It has four    sp</a:t>
            </a:r>
            <a:r>
              <a:rPr lang="en-US" sz="2000" baseline="30000" dirty="0" smtClean="0">
                <a:latin typeface="Segoe UI"/>
                <a:ea typeface="Calibri"/>
                <a:cs typeface="Segoe UI"/>
              </a:rPr>
              <a:t>3</a:t>
            </a:r>
            <a:r>
              <a:rPr lang="en-US" sz="2000" dirty="0" smtClean="0">
                <a:latin typeface="Segoe UI"/>
                <a:ea typeface="Calibri"/>
                <a:cs typeface="Segoe UI"/>
              </a:rPr>
              <a:t> orbitals, one of these contains a lone pair of electrons while the three contain bond pairs as shown in Fig. 1.1. The empty s-orbital from an H</a:t>
            </a:r>
            <a:r>
              <a:rPr lang="en-US" sz="2000" baseline="30000" dirty="0" smtClean="0">
                <a:latin typeface="Segoe UI"/>
                <a:ea typeface="Calibri"/>
                <a:cs typeface="Segoe UI"/>
              </a:rPr>
              <a:t>+</a:t>
            </a:r>
            <a:r>
              <a:rPr lang="en-US" sz="2000" dirty="0" smtClean="0">
                <a:latin typeface="Segoe UI"/>
                <a:ea typeface="Calibri"/>
                <a:cs typeface="Segoe UI"/>
              </a:rPr>
              <a:t> ion overlaps with the orbital of nitrogen atom containing lone pair of electrons and forms ammonium ions as shown in Fig. 1.1.(a)  </a:t>
            </a:r>
            <a:endParaRPr lang="en-US" sz="2000" dirty="0" smtClean="0">
              <a:latin typeface="Segoe UI"/>
              <a:ea typeface="Calibri"/>
              <a:cs typeface="Times New Roman"/>
            </a:endParaRPr>
          </a:p>
          <a:p>
            <a:pPr>
              <a:buNone/>
            </a:pPr>
            <a:r>
              <a:rPr lang="en-US" dirty="0" smtClean="0"/>
              <a:t> </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14600"/>
            <a:ext cx="6096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30382" y="6447118"/>
            <a:ext cx="8229600" cy="410882"/>
          </a:xfrm>
          <a:prstGeom prst="rect">
            <a:avLst/>
          </a:prstGeom>
        </p:spPr>
        <p:txBody>
          <a:bodyPr wrap="square">
            <a:spAutoFit/>
          </a:bodyPr>
          <a:lstStyle/>
          <a:p>
            <a:pPr algn="ctr">
              <a:lnSpc>
                <a:spcPct val="115000"/>
              </a:lnSpc>
              <a:tabLst>
                <a:tab pos="228600" algn="l"/>
                <a:tab pos="485775" algn="l"/>
                <a:tab pos="4114800" algn="r"/>
              </a:tabLst>
            </a:pPr>
            <a:r>
              <a:rPr lang="en-US" b="1" dirty="0">
                <a:latin typeface="Segoe UI"/>
                <a:ea typeface="Calibri"/>
                <a:cs typeface="Times New Roman"/>
              </a:rPr>
              <a:t>Fig. 1.1(a) Formation of co-ordinate bond in ammonium ion</a:t>
            </a:r>
            <a:endParaRPr lang="en-US" sz="2000" dirty="0">
              <a:effectLst/>
              <a:latin typeface="Segoe UI"/>
              <a:ea typeface="Calibri"/>
              <a:cs typeface="Times New Roman"/>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293646"/>
            <a:ext cx="6248400" cy="200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
            <a:ext cx="8001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028450"/>
      </p:ext>
    </p:extLst>
  </p:cSld>
  <p:clrMapOvr>
    <a:masterClrMapping/>
  </p:clrMapOvr>
  <p:transition>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47500" lnSpcReduction="20000"/>
          </a:bodyPr>
          <a:lstStyle/>
          <a:p>
            <a:r>
              <a:rPr lang="en-US" b="1" dirty="0"/>
              <a:t>(D)	Choose the correct alternative and rewrite the sentence: </a:t>
            </a:r>
            <a:endParaRPr lang="en-US" dirty="0"/>
          </a:p>
          <a:p>
            <a:r>
              <a:rPr lang="en-US" dirty="0"/>
              <a:t>1. 	Co-ordinate bond is </a:t>
            </a:r>
            <a:r>
              <a:rPr lang="en-US" dirty="0">
                <a:sym typeface="Symbol"/>
              </a:rPr>
              <a:t></a:t>
            </a:r>
            <a:endParaRPr lang="en-US" dirty="0"/>
          </a:p>
          <a:p>
            <a:r>
              <a:rPr lang="en-US" dirty="0"/>
              <a:t>	(a)  	</a:t>
            </a:r>
            <a:r>
              <a:rPr lang="en-US" b="1" dirty="0"/>
              <a:t>semi-polar bond        </a:t>
            </a:r>
            <a:r>
              <a:rPr lang="en-US" dirty="0"/>
              <a:t>	(b) 	double bond</a:t>
            </a:r>
          </a:p>
          <a:p>
            <a:r>
              <a:rPr lang="en-US" dirty="0"/>
              <a:t>	(c) 	van der Waal’s bond 	(d) 	weak bond</a:t>
            </a:r>
          </a:p>
          <a:p>
            <a:r>
              <a:rPr lang="en-US" dirty="0"/>
              <a:t>2. 	Double salt retains its identity only in the form of </a:t>
            </a:r>
            <a:r>
              <a:rPr lang="en-US" dirty="0">
                <a:sym typeface="Symbol"/>
              </a:rPr>
              <a:t></a:t>
            </a:r>
            <a:endParaRPr lang="en-US" dirty="0"/>
          </a:p>
          <a:p>
            <a:r>
              <a:rPr lang="en-US" dirty="0"/>
              <a:t>	(a)  	</a:t>
            </a:r>
            <a:r>
              <a:rPr lang="en-US" b="1" dirty="0"/>
              <a:t>crystal lattice</a:t>
            </a:r>
            <a:r>
              <a:rPr lang="en-US" dirty="0"/>
              <a:t>	(b) 	aqueous solution</a:t>
            </a:r>
          </a:p>
          <a:p>
            <a:r>
              <a:rPr lang="en-US" dirty="0"/>
              <a:t>   	(c) 	complex ion 	(d) 	coloured compound</a:t>
            </a:r>
          </a:p>
          <a:p>
            <a:r>
              <a:rPr lang="en-US" dirty="0"/>
              <a:t>3.  	Concept of auxiliary valence was put forth by </a:t>
            </a:r>
            <a:r>
              <a:rPr lang="en-US" dirty="0">
                <a:sym typeface="Symbol"/>
              </a:rPr>
              <a:t></a:t>
            </a:r>
            <a:endParaRPr lang="en-US" dirty="0"/>
          </a:p>
          <a:p>
            <a:r>
              <a:rPr lang="en-US" dirty="0"/>
              <a:t>	(a)  	</a:t>
            </a:r>
            <a:r>
              <a:rPr lang="en-US" b="1" dirty="0"/>
              <a:t>Alfred Werner</a:t>
            </a:r>
            <a:r>
              <a:rPr lang="en-US" dirty="0"/>
              <a:t>	(b) 	S.M. Jorgensen </a:t>
            </a:r>
          </a:p>
          <a:p>
            <a:r>
              <a:rPr lang="en-US" dirty="0"/>
              <a:t>    	(c)  	Linus Pauling 	(d) 	</a:t>
            </a:r>
            <a:r>
              <a:rPr lang="en-US" dirty="0" err="1"/>
              <a:t>Sidgwick</a:t>
            </a:r>
            <a:endParaRPr lang="en-US" dirty="0"/>
          </a:p>
          <a:p>
            <a:r>
              <a:rPr lang="en-US" dirty="0"/>
              <a:t>4.  	CoCl</a:t>
            </a:r>
            <a:r>
              <a:rPr lang="en-US" baseline="-25000" dirty="0"/>
              <a:t>3</a:t>
            </a:r>
            <a:r>
              <a:rPr lang="en-US" dirty="0"/>
              <a:t>.4NH</a:t>
            </a:r>
            <a:r>
              <a:rPr lang="en-US" baseline="-25000" dirty="0"/>
              <a:t>3</a:t>
            </a:r>
            <a:r>
              <a:rPr lang="en-US" dirty="0"/>
              <a:t> may be formulated as </a:t>
            </a:r>
            <a:r>
              <a:rPr lang="en-US" dirty="0">
                <a:sym typeface="Symbol"/>
              </a:rPr>
              <a:t></a:t>
            </a:r>
            <a:endParaRPr lang="en-US" dirty="0"/>
          </a:p>
          <a:p>
            <a:r>
              <a:rPr lang="en-US" dirty="0"/>
              <a:t>	(a) 	</a:t>
            </a:r>
            <a:r>
              <a:rPr lang="en-US" b="1" dirty="0"/>
              <a:t>[Co(NH</a:t>
            </a:r>
            <a:r>
              <a:rPr lang="en-US" b="1" baseline="-25000" dirty="0"/>
              <a:t>3</a:t>
            </a:r>
            <a:r>
              <a:rPr lang="en-US" b="1" dirty="0"/>
              <a:t>)</a:t>
            </a:r>
            <a:r>
              <a:rPr lang="en-US" b="1" baseline="-25000" dirty="0"/>
              <a:t>4</a:t>
            </a:r>
            <a:r>
              <a:rPr lang="en-US" b="1" dirty="0"/>
              <a:t>Cl</a:t>
            </a:r>
            <a:r>
              <a:rPr lang="en-US" b="1" baseline="-25000" dirty="0"/>
              <a:t>2</a:t>
            </a:r>
            <a:r>
              <a:rPr lang="en-US" b="1" dirty="0"/>
              <a:t>]</a:t>
            </a:r>
            <a:r>
              <a:rPr lang="en-US" b="1" dirty="0" err="1"/>
              <a:t>Cl</a:t>
            </a:r>
            <a:r>
              <a:rPr lang="en-US" dirty="0"/>
              <a:t>	(b) 	[Co(NH</a:t>
            </a:r>
            <a:r>
              <a:rPr lang="en-US" baseline="-25000" dirty="0"/>
              <a:t>3</a:t>
            </a:r>
            <a:r>
              <a:rPr lang="en-US" dirty="0"/>
              <a:t>)</a:t>
            </a:r>
            <a:r>
              <a:rPr lang="en-US" baseline="-25000" dirty="0"/>
              <a:t>3</a:t>
            </a:r>
            <a:r>
              <a:rPr lang="en-US" dirty="0"/>
              <a:t>Cl</a:t>
            </a:r>
            <a:r>
              <a:rPr lang="en-US" baseline="-25000" dirty="0"/>
              <a:t>3</a:t>
            </a:r>
            <a:r>
              <a:rPr lang="en-US" dirty="0"/>
              <a:t>](NH</a:t>
            </a:r>
            <a:r>
              <a:rPr lang="en-US" baseline="-25000" dirty="0"/>
              <a:t>3</a:t>
            </a:r>
            <a:r>
              <a:rPr lang="en-US" dirty="0"/>
              <a:t>)</a:t>
            </a:r>
          </a:p>
          <a:p>
            <a:r>
              <a:rPr lang="en-US" dirty="0"/>
              <a:t>	(c) 	[Co(NH</a:t>
            </a:r>
            <a:r>
              <a:rPr lang="en-US" baseline="-25000" dirty="0"/>
              <a:t>3</a:t>
            </a:r>
            <a:r>
              <a:rPr lang="en-US" dirty="0"/>
              <a:t>)</a:t>
            </a:r>
            <a:r>
              <a:rPr lang="en-US" baseline="-25000" dirty="0"/>
              <a:t>4</a:t>
            </a:r>
            <a:r>
              <a:rPr lang="en-US" dirty="0"/>
              <a:t>Cl</a:t>
            </a:r>
            <a:r>
              <a:rPr lang="en-US" baseline="-25000" dirty="0"/>
              <a:t>3</a:t>
            </a:r>
            <a:r>
              <a:rPr lang="en-US" dirty="0"/>
              <a:t>]	(d) 	[(NH</a:t>
            </a:r>
            <a:r>
              <a:rPr lang="en-US" baseline="-25000" dirty="0"/>
              <a:t>3</a:t>
            </a:r>
            <a:r>
              <a:rPr lang="en-US" dirty="0"/>
              <a:t>)</a:t>
            </a:r>
            <a:r>
              <a:rPr lang="en-US" baseline="-25000" dirty="0"/>
              <a:t>3</a:t>
            </a:r>
            <a:r>
              <a:rPr lang="en-US" dirty="0"/>
              <a:t>CoCl(NH)</a:t>
            </a:r>
            <a:r>
              <a:rPr lang="en-US" baseline="-25000" dirty="0"/>
              <a:t>3</a:t>
            </a:r>
            <a:r>
              <a:rPr lang="en-US" dirty="0"/>
              <a:t>]</a:t>
            </a:r>
          </a:p>
          <a:p>
            <a:r>
              <a:rPr lang="en-US" dirty="0"/>
              <a:t>5.  	Effective atomic number of Fe in K</a:t>
            </a:r>
            <a:r>
              <a:rPr lang="en-US" baseline="-25000" dirty="0"/>
              <a:t>4</a:t>
            </a:r>
            <a:r>
              <a:rPr lang="en-US" dirty="0"/>
              <a:t> [Fe(CN)</a:t>
            </a:r>
            <a:r>
              <a:rPr lang="en-US" baseline="-25000" dirty="0"/>
              <a:t>6</a:t>
            </a:r>
            <a:r>
              <a:rPr lang="en-US" dirty="0"/>
              <a:t>] is </a:t>
            </a:r>
            <a:r>
              <a:rPr lang="en-US" dirty="0">
                <a:sym typeface="Symbol"/>
              </a:rPr>
              <a:t></a:t>
            </a:r>
            <a:endParaRPr lang="en-US" dirty="0"/>
          </a:p>
          <a:p>
            <a:r>
              <a:rPr lang="en-US" dirty="0"/>
              <a:t>	(a) 	</a:t>
            </a:r>
            <a:r>
              <a:rPr lang="en-US" b="1" dirty="0"/>
              <a:t>36</a:t>
            </a:r>
            <a:r>
              <a:rPr lang="en-US" dirty="0"/>
              <a:t>		(b) 	26</a:t>
            </a:r>
          </a:p>
          <a:p>
            <a:r>
              <a:rPr lang="en-US" dirty="0"/>
              <a:t>	(c) 	24		(d) 	28</a:t>
            </a:r>
          </a:p>
          <a:p>
            <a:r>
              <a:rPr lang="en-US" dirty="0"/>
              <a:t>6. 	Secondary valence of Co in [Co(NH</a:t>
            </a:r>
            <a:r>
              <a:rPr lang="en-US" baseline="-25000" dirty="0"/>
              <a:t>3</a:t>
            </a:r>
            <a:r>
              <a:rPr lang="en-US" dirty="0"/>
              <a:t>)</a:t>
            </a:r>
            <a:r>
              <a:rPr lang="en-US" baseline="-25000" dirty="0"/>
              <a:t>4</a:t>
            </a:r>
            <a:r>
              <a:rPr lang="en-US" dirty="0"/>
              <a:t>Cl</a:t>
            </a:r>
            <a:r>
              <a:rPr lang="en-US" baseline="-25000" dirty="0"/>
              <a:t>2</a:t>
            </a:r>
            <a:r>
              <a:rPr lang="en-US" dirty="0"/>
              <a:t>]</a:t>
            </a:r>
            <a:r>
              <a:rPr lang="en-US" baseline="30000" dirty="0"/>
              <a:t>+</a:t>
            </a:r>
            <a:r>
              <a:rPr lang="en-US" dirty="0"/>
              <a:t> is </a:t>
            </a:r>
            <a:r>
              <a:rPr lang="en-US" dirty="0">
                <a:sym typeface="Symbol"/>
              </a:rPr>
              <a:t></a:t>
            </a:r>
            <a:endParaRPr lang="en-US" dirty="0"/>
          </a:p>
          <a:p>
            <a:r>
              <a:rPr lang="en-US" dirty="0"/>
              <a:t>	(a) 	6		(b) 	4</a:t>
            </a:r>
          </a:p>
          <a:p>
            <a:r>
              <a:rPr lang="en-US" dirty="0"/>
              <a:t>	(c) 	2		(d) 	0</a:t>
            </a:r>
          </a:p>
          <a:p>
            <a:r>
              <a:rPr lang="en-US" dirty="0"/>
              <a:t>7.  	Every transition element is characterized by two types of </a:t>
            </a:r>
            <a:r>
              <a:rPr lang="en-US" dirty="0" err="1"/>
              <a:t>valencies</a:t>
            </a:r>
            <a:r>
              <a:rPr lang="en-US" dirty="0"/>
              <a:t> </a:t>
            </a:r>
            <a:r>
              <a:rPr lang="en-US" dirty="0">
                <a:sym typeface="Symbol"/>
              </a:rPr>
              <a:t></a:t>
            </a:r>
            <a:endParaRPr lang="en-US" dirty="0"/>
          </a:p>
          <a:p>
            <a:r>
              <a:rPr lang="en-US" dirty="0"/>
              <a:t>	(a) 	</a:t>
            </a:r>
            <a:r>
              <a:rPr lang="en-US" b="1" dirty="0"/>
              <a:t>primary and secondary   </a:t>
            </a:r>
            <a:r>
              <a:rPr lang="en-US" dirty="0"/>
              <a:t>	(b) 	principle and primary </a:t>
            </a:r>
          </a:p>
          <a:p>
            <a:r>
              <a:rPr lang="en-US" dirty="0"/>
              <a:t>	(c) 	primary and </a:t>
            </a:r>
            <a:r>
              <a:rPr lang="en-US" dirty="0" err="1"/>
              <a:t>ionizable</a:t>
            </a:r>
            <a:r>
              <a:rPr lang="en-US" dirty="0"/>
              <a:t>	(d) 	secondary and subsidiary </a:t>
            </a:r>
          </a:p>
          <a:p>
            <a:r>
              <a:rPr lang="en-US" dirty="0"/>
              <a:t>8. 	Valence bond theory was applied to complex by </a:t>
            </a:r>
            <a:r>
              <a:rPr lang="en-US" dirty="0">
                <a:sym typeface="Symbol"/>
              </a:rPr>
              <a:t></a:t>
            </a:r>
            <a:endParaRPr lang="en-US" dirty="0"/>
          </a:p>
          <a:p>
            <a:r>
              <a:rPr lang="en-US" dirty="0"/>
              <a:t>	(a) 	</a:t>
            </a:r>
            <a:r>
              <a:rPr lang="en-US" b="1" dirty="0"/>
              <a:t>Linus Pauling</a:t>
            </a:r>
            <a:r>
              <a:rPr lang="en-US" dirty="0"/>
              <a:t>	(b) 	Alfred Werner</a:t>
            </a:r>
          </a:p>
          <a:p>
            <a:r>
              <a:rPr lang="en-US" dirty="0"/>
              <a:t>	(c) 	</a:t>
            </a:r>
            <a:r>
              <a:rPr lang="en-US" dirty="0" err="1"/>
              <a:t>Sidgwick</a:t>
            </a:r>
            <a:r>
              <a:rPr lang="en-US" dirty="0"/>
              <a:t>	(d) 	S.M. Jorgensen</a:t>
            </a:r>
          </a:p>
          <a:p>
            <a:r>
              <a:rPr lang="en-US" dirty="0"/>
              <a:t>9.  	Valence bond theory is simple, conceptual and </a:t>
            </a:r>
            <a:r>
              <a:rPr lang="en-US" dirty="0">
                <a:sym typeface="Symbol"/>
              </a:rPr>
              <a:t></a:t>
            </a:r>
            <a:endParaRPr lang="en-US" dirty="0"/>
          </a:p>
          <a:p>
            <a:r>
              <a:rPr lang="en-US" dirty="0"/>
              <a:t>	(a) 	</a:t>
            </a:r>
            <a:r>
              <a:rPr lang="en-US" b="1" dirty="0"/>
              <a:t>qualitative	</a:t>
            </a:r>
            <a:r>
              <a:rPr lang="en-US" dirty="0"/>
              <a:t>(b) 	semi-qualitative</a:t>
            </a:r>
          </a:p>
          <a:p>
            <a:r>
              <a:rPr lang="en-US" dirty="0"/>
              <a:t>	(c) 	quantitative	(d) 	logical</a:t>
            </a:r>
          </a:p>
          <a:p>
            <a:r>
              <a:rPr lang="en-US" dirty="0"/>
              <a:t>10. 	Valence bond theory is based on </a:t>
            </a:r>
            <a:r>
              <a:rPr lang="en-US" dirty="0">
                <a:sym typeface="Symbol"/>
              </a:rPr>
              <a:t></a:t>
            </a:r>
            <a:endParaRPr lang="en-US" dirty="0"/>
          </a:p>
          <a:p>
            <a:r>
              <a:rPr lang="en-US" dirty="0"/>
              <a:t>	(a) 	</a:t>
            </a:r>
            <a:r>
              <a:rPr lang="en-US" b="1" dirty="0"/>
              <a:t>concept of hybridization</a:t>
            </a:r>
            <a:r>
              <a:rPr lang="en-US" dirty="0"/>
              <a:t>	(b) 	secondary valence</a:t>
            </a:r>
          </a:p>
          <a:p>
            <a:r>
              <a:rPr lang="en-US" dirty="0"/>
              <a:t>	(c) 	Ligand orbitals	(d) 	crystal field splitting</a:t>
            </a:r>
          </a:p>
          <a:p>
            <a:r>
              <a:rPr lang="en-US" dirty="0"/>
              <a:t>11. 	Secondary valence of Cr in [Cr(NH</a:t>
            </a:r>
            <a:r>
              <a:rPr lang="en-US" baseline="-25000" dirty="0"/>
              <a:t>3</a:t>
            </a:r>
            <a:r>
              <a:rPr lang="en-US" dirty="0"/>
              <a:t>)</a:t>
            </a:r>
            <a:r>
              <a:rPr lang="en-US" baseline="-25000" dirty="0"/>
              <a:t>4</a:t>
            </a:r>
            <a:r>
              <a:rPr lang="en-US" dirty="0"/>
              <a:t>Cl</a:t>
            </a:r>
            <a:r>
              <a:rPr lang="en-US" baseline="-25000" dirty="0"/>
              <a:t>2</a:t>
            </a:r>
            <a:r>
              <a:rPr lang="en-US" dirty="0"/>
              <a:t>]</a:t>
            </a:r>
            <a:r>
              <a:rPr lang="en-US" baseline="30000" dirty="0"/>
              <a:t>+</a:t>
            </a:r>
            <a:r>
              <a:rPr lang="en-US" dirty="0"/>
              <a:t> is </a:t>
            </a:r>
            <a:r>
              <a:rPr lang="en-US" dirty="0">
                <a:sym typeface="Symbol"/>
              </a:rPr>
              <a:t></a:t>
            </a:r>
            <a:endParaRPr lang="en-US" dirty="0"/>
          </a:p>
          <a:p>
            <a:r>
              <a:rPr lang="en-US" dirty="0"/>
              <a:t>	(a) 	</a:t>
            </a:r>
            <a:r>
              <a:rPr lang="en-US" b="1" dirty="0"/>
              <a:t>6</a:t>
            </a:r>
            <a:r>
              <a:rPr lang="en-US" dirty="0"/>
              <a:t>		(b) 	4</a:t>
            </a:r>
            <a:endParaRPr lang="en-US" dirty="0"/>
          </a:p>
        </p:txBody>
      </p:sp>
    </p:spTree>
    <p:extLst>
      <p:ext uri="{BB962C8B-B14F-4D97-AF65-F5344CB8AC3E}">
        <p14:creationId xmlns:p14="http://schemas.microsoft.com/office/powerpoint/2010/main" val="3969171440"/>
      </p:ext>
    </p:extLst>
  </p:cSld>
  <p:clrMapOvr>
    <a:masterClrMapping/>
  </p:clrMapOvr>
  <p:transition>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229600" cy="6781800"/>
          </a:xfrm>
        </p:spPr>
        <p:txBody>
          <a:bodyPr>
            <a:normAutofit fontScale="25000" lnSpcReduction="20000"/>
          </a:bodyPr>
          <a:lstStyle/>
          <a:p>
            <a:r>
              <a:rPr lang="en-US" sz="5600" dirty="0"/>
              <a:t>(c) 	2		(d) 	0</a:t>
            </a:r>
          </a:p>
          <a:p>
            <a:r>
              <a:rPr lang="en-US" sz="5600" dirty="0"/>
              <a:t>12.	Effective atomic number of Fe in [Fe(CN)</a:t>
            </a:r>
            <a:r>
              <a:rPr lang="en-US" sz="5600" baseline="-25000" dirty="0"/>
              <a:t>6</a:t>
            </a:r>
            <a:r>
              <a:rPr lang="en-US" sz="5600" dirty="0"/>
              <a:t>]</a:t>
            </a:r>
            <a:r>
              <a:rPr lang="en-US" sz="5600" baseline="30000" dirty="0"/>
              <a:t>−4</a:t>
            </a:r>
            <a:r>
              <a:rPr lang="en-US" sz="5600" dirty="0"/>
              <a:t> is </a:t>
            </a:r>
            <a:r>
              <a:rPr lang="en-US" sz="5600" dirty="0">
                <a:sym typeface="Symbol"/>
              </a:rPr>
              <a:t></a:t>
            </a:r>
            <a:endParaRPr lang="en-US" sz="5600" dirty="0"/>
          </a:p>
          <a:p>
            <a:r>
              <a:rPr lang="en-US" sz="5600" dirty="0"/>
              <a:t>	(a) 	</a:t>
            </a:r>
            <a:r>
              <a:rPr lang="en-US" sz="5600" b="1" dirty="0"/>
              <a:t>36</a:t>
            </a:r>
            <a:r>
              <a:rPr lang="en-US" sz="5600" dirty="0"/>
              <a:t>		(b) 	26</a:t>
            </a:r>
          </a:p>
          <a:p>
            <a:r>
              <a:rPr lang="en-US" sz="5600" dirty="0"/>
              <a:t>	(c) 	24		(d) 	28</a:t>
            </a:r>
          </a:p>
          <a:p>
            <a:r>
              <a:rPr lang="en-US" sz="5600" dirty="0"/>
              <a:t>13 As the electrons in [Co(NH</a:t>
            </a:r>
            <a:r>
              <a:rPr lang="en-US" sz="5600" baseline="-25000" dirty="0"/>
              <a:t>3</a:t>
            </a:r>
            <a:r>
              <a:rPr lang="en-US" sz="5600" dirty="0"/>
              <a:t>)</a:t>
            </a:r>
            <a:r>
              <a:rPr lang="en-US" sz="5600" baseline="-25000" dirty="0"/>
              <a:t>6</a:t>
            </a:r>
            <a:r>
              <a:rPr lang="en-US" sz="5600" dirty="0"/>
              <a:t>]</a:t>
            </a:r>
            <a:r>
              <a:rPr lang="en-US" sz="5600" baseline="30000" dirty="0"/>
              <a:t>3+</a:t>
            </a:r>
            <a:r>
              <a:rPr lang="en-US" sz="5600" dirty="0"/>
              <a:t> are paired up, it is a </a:t>
            </a:r>
            <a:r>
              <a:rPr lang="en-US" sz="5600" i="1" dirty="0"/>
              <a:t>low spin or</a:t>
            </a:r>
            <a:endParaRPr lang="en-US" sz="5600" dirty="0"/>
          </a:p>
          <a:p>
            <a:r>
              <a:rPr lang="en-US" sz="5600" i="1" dirty="0"/>
              <a:t>	 spin-paired octahedral complex</a:t>
            </a:r>
            <a:r>
              <a:rPr lang="en-US" sz="5600" dirty="0"/>
              <a:t> and it is </a:t>
            </a:r>
          </a:p>
          <a:p>
            <a:r>
              <a:rPr lang="en-US" sz="5600" dirty="0"/>
              <a:t>	(a) 	</a:t>
            </a:r>
            <a:r>
              <a:rPr lang="en-US" sz="5600" b="1" dirty="0"/>
              <a:t>diamagnetic complex</a:t>
            </a:r>
            <a:r>
              <a:rPr lang="en-US" sz="5600" dirty="0"/>
              <a:t>.(b) paramagnetic complex</a:t>
            </a:r>
          </a:p>
          <a:p>
            <a:r>
              <a:rPr lang="en-US" sz="5600" dirty="0"/>
              <a:t>	(c)</a:t>
            </a:r>
            <a:r>
              <a:rPr lang="en-US" sz="5600" b="1" dirty="0"/>
              <a:t> </a:t>
            </a:r>
            <a:r>
              <a:rPr lang="en-US" sz="5600" dirty="0" err="1"/>
              <a:t>antiferomagnetic</a:t>
            </a:r>
            <a:r>
              <a:rPr lang="en-US" sz="5600" dirty="0"/>
              <a:t> complex.(d) </a:t>
            </a:r>
            <a:r>
              <a:rPr lang="en-US" sz="5600" dirty="0" err="1"/>
              <a:t>feromagnetic</a:t>
            </a:r>
            <a:r>
              <a:rPr lang="en-US" sz="5600" dirty="0"/>
              <a:t> complex.</a:t>
            </a:r>
          </a:p>
          <a:p>
            <a:r>
              <a:rPr lang="en-US" sz="5600" dirty="0"/>
              <a:t> </a:t>
            </a:r>
          </a:p>
          <a:p>
            <a:r>
              <a:rPr lang="en-IN" sz="5600" dirty="0"/>
              <a:t>14. </a:t>
            </a:r>
            <a:r>
              <a:rPr lang="en-US" sz="5600" dirty="0"/>
              <a:t>Co</a:t>
            </a:r>
            <a:r>
              <a:rPr lang="en-US" sz="5600" baseline="30000" dirty="0"/>
              <a:t>3+</a:t>
            </a:r>
            <a:r>
              <a:rPr lang="en-US" sz="5600" b="1" dirty="0"/>
              <a:t> </a:t>
            </a:r>
            <a:r>
              <a:rPr lang="en-US" sz="5600" dirty="0"/>
              <a:t>Ion-Excited state configuration on approach of F</a:t>
            </a:r>
            <a:r>
              <a:rPr lang="en-US" sz="5600" baseline="30000" dirty="0"/>
              <a:t>−</a:t>
            </a:r>
            <a:r>
              <a:rPr lang="en-US" sz="5600" dirty="0"/>
              <a:t> ligands, leading to  octahedral </a:t>
            </a:r>
          </a:p>
          <a:p>
            <a:r>
              <a:rPr lang="en-US" sz="5600" dirty="0"/>
              <a:t>	(a) </a:t>
            </a:r>
            <a:r>
              <a:rPr lang="en-US" sz="5600" b="1" dirty="0"/>
              <a:t>sp</a:t>
            </a:r>
            <a:r>
              <a:rPr lang="en-US" sz="5600" b="1" baseline="30000" dirty="0"/>
              <a:t>3</a:t>
            </a:r>
            <a:r>
              <a:rPr lang="en-US" sz="5600" b="1" dirty="0"/>
              <a:t> d</a:t>
            </a:r>
            <a:r>
              <a:rPr lang="en-US" sz="5600" b="1" baseline="30000" dirty="0"/>
              <a:t>2 </a:t>
            </a:r>
            <a:r>
              <a:rPr lang="en-US" sz="5600" b="1" dirty="0"/>
              <a:t>hybridization</a:t>
            </a:r>
            <a:r>
              <a:rPr lang="en-US" sz="5600" dirty="0"/>
              <a:t>. (b) d</a:t>
            </a:r>
            <a:r>
              <a:rPr lang="en-US" sz="5600" baseline="30000" dirty="0"/>
              <a:t>2</a:t>
            </a:r>
            <a:r>
              <a:rPr lang="en-US" sz="5600" dirty="0"/>
              <a:t>sp</a:t>
            </a:r>
            <a:r>
              <a:rPr lang="en-US" sz="5600" baseline="30000" dirty="0"/>
              <a:t>3</a:t>
            </a:r>
            <a:r>
              <a:rPr lang="en-US" sz="5600" dirty="0"/>
              <a:t> hybridization. </a:t>
            </a:r>
          </a:p>
          <a:p>
            <a:r>
              <a:rPr lang="en-US" sz="5600" dirty="0"/>
              <a:t>	(c) sp</a:t>
            </a:r>
            <a:r>
              <a:rPr lang="en-US" sz="5600" baseline="30000" dirty="0"/>
              <a:t>3</a:t>
            </a:r>
            <a:r>
              <a:rPr lang="en-US" sz="5600" dirty="0"/>
              <a:t> </a:t>
            </a:r>
            <a:r>
              <a:rPr lang="en-US" sz="5600" dirty="0" err="1"/>
              <a:t>dhybridization</a:t>
            </a:r>
            <a:r>
              <a:rPr lang="en-US" sz="5600" dirty="0"/>
              <a:t>. (a) dsp</a:t>
            </a:r>
            <a:r>
              <a:rPr lang="en-US" sz="5600" baseline="30000" dirty="0"/>
              <a:t>3</a:t>
            </a:r>
            <a:r>
              <a:rPr lang="en-US" sz="5600" dirty="0"/>
              <a:t> hybridization.</a:t>
            </a:r>
          </a:p>
          <a:p>
            <a:r>
              <a:rPr lang="en-IN" sz="5600" dirty="0"/>
              <a:t>15. </a:t>
            </a:r>
            <a:r>
              <a:rPr lang="en-US" sz="5600" dirty="0"/>
              <a:t>Co</a:t>
            </a:r>
            <a:r>
              <a:rPr lang="en-US" sz="5600" baseline="30000" dirty="0"/>
              <a:t>3+</a:t>
            </a:r>
            <a:r>
              <a:rPr lang="en-US" sz="5600" b="1" dirty="0"/>
              <a:t> </a:t>
            </a:r>
            <a:r>
              <a:rPr lang="en-US" sz="5600" dirty="0"/>
              <a:t>Ion-Excited state configuration on approach of NH</a:t>
            </a:r>
            <a:r>
              <a:rPr lang="en-US" sz="5600" baseline="-25000" dirty="0"/>
              <a:t>3</a:t>
            </a:r>
            <a:r>
              <a:rPr lang="en-US" sz="5600" dirty="0"/>
              <a:t> ligands, leading to  octahedral ………….</a:t>
            </a:r>
          </a:p>
          <a:p>
            <a:r>
              <a:rPr lang="en-US" sz="5600" b="1" dirty="0"/>
              <a:t> </a:t>
            </a:r>
            <a:endParaRPr lang="en-US" sz="5600" dirty="0"/>
          </a:p>
          <a:p>
            <a:r>
              <a:rPr lang="en-US" sz="5600" dirty="0"/>
              <a:t>	(a) </a:t>
            </a:r>
            <a:r>
              <a:rPr lang="en-US" sz="5600" b="1" dirty="0"/>
              <a:t>d</a:t>
            </a:r>
            <a:r>
              <a:rPr lang="en-US" sz="5600" b="1" baseline="30000" dirty="0"/>
              <a:t>2 </a:t>
            </a:r>
            <a:r>
              <a:rPr lang="en-US" sz="5600" b="1" dirty="0"/>
              <a:t>sp</a:t>
            </a:r>
            <a:r>
              <a:rPr lang="en-US" sz="5600" b="1" baseline="30000" dirty="0"/>
              <a:t>3</a:t>
            </a:r>
            <a:r>
              <a:rPr lang="en-US" sz="5600" b="1" dirty="0"/>
              <a:t> hybridization</a:t>
            </a:r>
            <a:r>
              <a:rPr lang="en-US" sz="5600" dirty="0"/>
              <a:t>. (b) sp</a:t>
            </a:r>
            <a:r>
              <a:rPr lang="en-US" sz="5600" baseline="30000" dirty="0"/>
              <a:t>3</a:t>
            </a:r>
            <a:r>
              <a:rPr lang="en-US" sz="5600" dirty="0"/>
              <a:t> d</a:t>
            </a:r>
            <a:r>
              <a:rPr lang="en-US" sz="5600" baseline="30000" dirty="0"/>
              <a:t>2 </a:t>
            </a:r>
            <a:r>
              <a:rPr lang="en-US" sz="5600" dirty="0"/>
              <a:t> hybridization. </a:t>
            </a:r>
          </a:p>
          <a:p>
            <a:r>
              <a:rPr lang="en-US" sz="5600" dirty="0"/>
              <a:t>	(c) sp</a:t>
            </a:r>
            <a:r>
              <a:rPr lang="en-US" sz="5600" baseline="30000" dirty="0"/>
              <a:t>3</a:t>
            </a:r>
            <a:r>
              <a:rPr lang="en-US" sz="5600" dirty="0"/>
              <a:t>d </a:t>
            </a:r>
            <a:r>
              <a:rPr lang="en-US" sz="5600" dirty="0" err="1"/>
              <a:t>dhybridization</a:t>
            </a:r>
            <a:r>
              <a:rPr lang="en-US" sz="5600" dirty="0"/>
              <a:t>. (a) dsp</a:t>
            </a:r>
            <a:r>
              <a:rPr lang="en-US" sz="5600" baseline="30000" dirty="0"/>
              <a:t>3</a:t>
            </a:r>
            <a:r>
              <a:rPr lang="en-US" sz="5600" dirty="0"/>
              <a:t> hybridization.</a:t>
            </a:r>
          </a:p>
          <a:p>
            <a:r>
              <a:rPr lang="en-US" sz="5600" dirty="0"/>
              <a:t>16. As the electrons in [Fe(CN)</a:t>
            </a:r>
            <a:r>
              <a:rPr lang="en-US" sz="5600" baseline="-25000" dirty="0"/>
              <a:t>6</a:t>
            </a:r>
            <a:r>
              <a:rPr lang="en-US" sz="5600" dirty="0"/>
              <a:t>]</a:t>
            </a:r>
            <a:r>
              <a:rPr lang="en-US" sz="5600" baseline="30000" dirty="0"/>
              <a:t>3−</a:t>
            </a:r>
            <a:r>
              <a:rPr lang="en-US" sz="5600" dirty="0"/>
              <a:t> are paired up, it is a ………………..</a:t>
            </a:r>
            <a:r>
              <a:rPr lang="en-US" sz="5600" i="1" dirty="0"/>
              <a:t>complex</a:t>
            </a:r>
            <a:r>
              <a:rPr lang="en-US" sz="5600" dirty="0"/>
              <a:t> and is essentially a slightly paramagnetic due to a single unpaired electron.</a:t>
            </a:r>
          </a:p>
          <a:p>
            <a:r>
              <a:rPr lang="en-US" sz="5600" dirty="0"/>
              <a:t>	(</a:t>
            </a:r>
            <a:r>
              <a:rPr lang="en-US" sz="5600" b="1" dirty="0"/>
              <a:t>a)</a:t>
            </a:r>
            <a:r>
              <a:rPr lang="en-US" sz="5600" b="1" i="1" dirty="0"/>
              <a:t>low spin or spin-paired</a:t>
            </a:r>
            <a:r>
              <a:rPr lang="en-US" sz="5600" i="1" dirty="0"/>
              <a:t>	        </a:t>
            </a:r>
            <a:r>
              <a:rPr lang="en-US" sz="5600" dirty="0"/>
              <a:t>(a)</a:t>
            </a:r>
            <a:r>
              <a:rPr lang="en-US" sz="5600" i="1" dirty="0"/>
              <a:t>high- spin or spin-paired</a:t>
            </a:r>
            <a:endParaRPr lang="en-US" sz="5600" dirty="0"/>
          </a:p>
          <a:p>
            <a:r>
              <a:rPr lang="en-US" sz="5600" i="1" dirty="0"/>
              <a:t>	</a:t>
            </a:r>
            <a:r>
              <a:rPr lang="en-US" sz="5600" dirty="0"/>
              <a:t>(a)</a:t>
            </a:r>
            <a:r>
              <a:rPr lang="en-US" sz="5600" i="1" dirty="0"/>
              <a:t> low spin or spin-free     </a:t>
            </a:r>
            <a:r>
              <a:rPr lang="en-US" sz="5600" dirty="0"/>
              <a:t>(a)</a:t>
            </a:r>
            <a:r>
              <a:rPr lang="en-US" sz="5600" i="1" dirty="0"/>
              <a:t> high spin or spin-free</a:t>
            </a:r>
            <a:endParaRPr lang="en-US" sz="5600" dirty="0"/>
          </a:p>
          <a:p>
            <a:r>
              <a:rPr lang="en-IN" sz="5600" dirty="0"/>
              <a:t>17. </a:t>
            </a:r>
            <a:r>
              <a:rPr lang="en-US" sz="5600" dirty="0"/>
              <a:t>Cu</a:t>
            </a:r>
            <a:r>
              <a:rPr lang="en-US" sz="5600" baseline="30000" dirty="0"/>
              <a:t>+2</a:t>
            </a:r>
            <a:r>
              <a:rPr lang="en-US" sz="5600" dirty="0"/>
              <a:t> Ion-Excited state configuration on approach of 4NH</a:t>
            </a:r>
            <a:r>
              <a:rPr lang="en-US" sz="5600" baseline="-25000" dirty="0"/>
              <a:t>3</a:t>
            </a:r>
            <a:r>
              <a:rPr lang="en-US" sz="5600" baseline="30000" dirty="0"/>
              <a:t> </a:t>
            </a:r>
            <a:r>
              <a:rPr lang="en-US" sz="5600" dirty="0"/>
              <a:t>ligands, </a:t>
            </a:r>
          </a:p>
          <a:p>
            <a:r>
              <a:rPr lang="en-US" sz="5600" dirty="0"/>
              <a:t>	causing to ……………..</a:t>
            </a:r>
          </a:p>
          <a:p>
            <a:r>
              <a:rPr lang="en-US" sz="5600" dirty="0"/>
              <a:t>		</a:t>
            </a:r>
            <a:r>
              <a:rPr lang="en-US" sz="5600" b="1" dirty="0"/>
              <a:t>(a)dsp</a:t>
            </a:r>
            <a:r>
              <a:rPr lang="en-US" sz="5600" b="1" baseline="30000" dirty="0"/>
              <a:t>3</a:t>
            </a:r>
            <a:r>
              <a:rPr lang="en-US" sz="5600" b="1" dirty="0"/>
              <a:t> hybridization </a:t>
            </a:r>
            <a:r>
              <a:rPr lang="en-US" sz="5600" dirty="0"/>
              <a:t>(a) sp</a:t>
            </a:r>
            <a:r>
              <a:rPr lang="en-US" sz="5600" baseline="30000" dirty="0"/>
              <a:t>2</a:t>
            </a:r>
            <a:r>
              <a:rPr lang="en-US" sz="5600" dirty="0"/>
              <a:t>d hybridization </a:t>
            </a:r>
          </a:p>
          <a:p>
            <a:r>
              <a:rPr lang="en-US" sz="5600" dirty="0"/>
              <a:t>		(a)sp</a:t>
            </a:r>
            <a:r>
              <a:rPr lang="en-US" sz="5600" baseline="30000" dirty="0"/>
              <a:t>3</a:t>
            </a:r>
            <a:r>
              <a:rPr lang="en-US" sz="5600" dirty="0"/>
              <a:t> hybridization (a) sp</a:t>
            </a:r>
            <a:r>
              <a:rPr lang="en-US" sz="5600" baseline="30000" dirty="0"/>
              <a:t>3</a:t>
            </a:r>
            <a:r>
              <a:rPr lang="en-US" sz="5600" dirty="0"/>
              <a:t>d  hybridization </a:t>
            </a:r>
          </a:p>
          <a:p>
            <a:r>
              <a:rPr lang="en-IN" sz="5600" dirty="0"/>
              <a:t>18. </a:t>
            </a:r>
            <a:r>
              <a:rPr lang="en-US" sz="5600" dirty="0"/>
              <a:t>Cu</a:t>
            </a:r>
            <a:r>
              <a:rPr lang="en-US" sz="5600" baseline="30000" dirty="0"/>
              <a:t>+2</a:t>
            </a:r>
            <a:r>
              <a:rPr lang="en-US" sz="5600" dirty="0"/>
              <a:t> Ion-Excited state configuration on approach of 4Cl</a:t>
            </a:r>
            <a:r>
              <a:rPr lang="en-US" sz="5600" baseline="30000" dirty="0"/>
              <a:t>-  </a:t>
            </a:r>
            <a:r>
              <a:rPr lang="en-US" sz="5600" dirty="0"/>
              <a:t>ligands, </a:t>
            </a:r>
          </a:p>
          <a:p>
            <a:r>
              <a:rPr lang="en-US" sz="5600" dirty="0"/>
              <a:t>	causing to ……………..</a:t>
            </a:r>
          </a:p>
          <a:p>
            <a:r>
              <a:rPr lang="en-US" sz="5600" dirty="0"/>
              <a:t>		</a:t>
            </a:r>
            <a:r>
              <a:rPr lang="en-US" sz="5600" b="1" dirty="0"/>
              <a:t>(a)sp</a:t>
            </a:r>
            <a:r>
              <a:rPr lang="en-US" sz="5600" b="1" baseline="30000" dirty="0"/>
              <a:t>3</a:t>
            </a:r>
            <a:r>
              <a:rPr lang="en-US" sz="5600" b="1" dirty="0"/>
              <a:t> hybridization </a:t>
            </a:r>
            <a:r>
              <a:rPr lang="en-US" sz="5600" dirty="0"/>
              <a:t>(a) sp</a:t>
            </a:r>
            <a:r>
              <a:rPr lang="en-US" sz="5600" baseline="30000" dirty="0"/>
              <a:t>2</a:t>
            </a:r>
            <a:r>
              <a:rPr lang="en-US" sz="5600" dirty="0"/>
              <a:t>d hybridization </a:t>
            </a:r>
          </a:p>
          <a:p>
            <a:r>
              <a:rPr lang="en-US" sz="5600" dirty="0"/>
              <a:t>		(a)sp</a:t>
            </a:r>
            <a:r>
              <a:rPr lang="en-US" sz="5600" baseline="30000" dirty="0"/>
              <a:t>3</a:t>
            </a:r>
            <a:r>
              <a:rPr lang="en-US" sz="5600" dirty="0"/>
              <a:t> hybridization (a) sp</a:t>
            </a:r>
            <a:r>
              <a:rPr lang="en-US" sz="5600" baseline="30000" dirty="0"/>
              <a:t>3</a:t>
            </a:r>
            <a:r>
              <a:rPr lang="en-US" sz="5600" dirty="0"/>
              <a:t>d  hybridization </a:t>
            </a:r>
          </a:p>
          <a:p>
            <a:r>
              <a:rPr lang="en-IN" sz="5600" dirty="0"/>
              <a:t>19. </a:t>
            </a:r>
            <a:r>
              <a:rPr lang="en-US" sz="5600" dirty="0"/>
              <a:t>Ni</a:t>
            </a:r>
            <a:r>
              <a:rPr lang="en-US" sz="5600" baseline="30000" dirty="0"/>
              <a:t>+2</a:t>
            </a:r>
            <a:r>
              <a:rPr lang="en-US" sz="5600" dirty="0"/>
              <a:t> Ion-Excited state configuration on approach of 4NH</a:t>
            </a:r>
            <a:r>
              <a:rPr lang="en-US" sz="5600" baseline="-25000" dirty="0"/>
              <a:t>3</a:t>
            </a:r>
            <a:r>
              <a:rPr lang="en-US" sz="5600" baseline="30000" dirty="0"/>
              <a:t> </a:t>
            </a:r>
            <a:r>
              <a:rPr lang="en-US" sz="5600" dirty="0"/>
              <a:t>ligands, </a:t>
            </a:r>
          </a:p>
          <a:p>
            <a:r>
              <a:rPr lang="en-US" sz="5600" dirty="0"/>
              <a:t>	causing to ……………..</a:t>
            </a:r>
          </a:p>
          <a:p>
            <a:r>
              <a:rPr lang="en-US" sz="5600" dirty="0"/>
              <a:t>		</a:t>
            </a:r>
            <a:r>
              <a:rPr lang="en-US" sz="5600" b="1" dirty="0"/>
              <a:t>(a)dsp</a:t>
            </a:r>
            <a:r>
              <a:rPr lang="en-US" sz="5600" b="1" baseline="30000" dirty="0"/>
              <a:t>3</a:t>
            </a:r>
            <a:r>
              <a:rPr lang="en-US" sz="5600" b="1" dirty="0"/>
              <a:t> hybridization </a:t>
            </a:r>
            <a:r>
              <a:rPr lang="en-US" sz="5600" dirty="0"/>
              <a:t>(a) sp</a:t>
            </a:r>
            <a:r>
              <a:rPr lang="en-US" sz="5600" baseline="30000" dirty="0"/>
              <a:t>2</a:t>
            </a:r>
            <a:r>
              <a:rPr lang="en-US" sz="5600" dirty="0"/>
              <a:t>d hybridization </a:t>
            </a:r>
          </a:p>
          <a:p>
            <a:r>
              <a:rPr lang="en-US" sz="5600" dirty="0"/>
              <a:t>		(a)sp</a:t>
            </a:r>
            <a:r>
              <a:rPr lang="en-US" sz="5600" baseline="30000" dirty="0"/>
              <a:t>3</a:t>
            </a:r>
            <a:r>
              <a:rPr lang="en-US" sz="5600" dirty="0"/>
              <a:t> hybridization (a) sp</a:t>
            </a:r>
            <a:r>
              <a:rPr lang="en-US" sz="5600" baseline="30000" dirty="0"/>
              <a:t>3</a:t>
            </a:r>
            <a:r>
              <a:rPr lang="en-US" sz="5600" dirty="0"/>
              <a:t>d  hybridization </a:t>
            </a:r>
          </a:p>
          <a:p>
            <a:endParaRPr lang="en-US" dirty="0"/>
          </a:p>
        </p:txBody>
      </p:sp>
    </p:spTree>
    <p:extLst>
      <p:ext uri="{BB962C8B-B14F-4D97-AF65-F5344CB8AC3E}">
        <p14:creationId xmlns:p14="http://schemas.microsoft.com/office/powerpoint/2010/main" val="2952576026"/>
      </p:ext>
    </p:extLst>
  </p:cSld>
  <p:clrMapOvr>
    <a:masterClrMapping/>
  </p:clrMapOvr>
  <p:transition>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               </a:t>
            </a:r>
            <a:endParaRPr lang="en-US" dirty="0"/>
          </a:p>
        </p:txBody>
      </p:sp>
      <p:sp>
        <p:nvSpPr>
          <p:cNvPr id="3" name="Content Placeholder 2"/>
          <p:cNvSpPr>
            <a:spLocks noGrp="1"/>
          </p:cNvSpPr>
          <p:nvPr>
            <p:ph idx="1"/>
          </p:nvPr>
        </p:nvSpPr>
        <p:spPr>
          <a:xfrm>
            <a:off x="0" y="0"/>
            <a:ext cx="9144000" cy="2209800"/>
          </a:xfrm>
          <a:gradFill flip="none" rotWithShape="1">
            <a:gsLst>
              <a:gs pos="13000">
                <a:srgbClr val="FFEFD1">
                  <a:alpha val="51000"/>
                </a:srgbClr>
              </a:gs>
              <a:gs pos="64999">
                <a:srgbClr val="F0EBD5"/>
              </a:gs>
              <a:gs pos="100000">
                <a:srgbClr val="D1C39F"/>
              </a:gs>
            </a:gsLst>
            <a:lin ang="5400000" scaled="0"/>
            <a:tileRect t="-100000" r="-100000"/>
          </a:gradFill>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9600" b="1" i="1" dirty="0" smtClean="0">
                <a:ln w="12700">
                  <a:solidFill>
                    <a:schemeClr val="tx2">
                      <a:satMod val="155000"/>
                    </a:schemeClr>
                  </a:solidFill>
                  <a:prstDash val="solid"/>
                </a:ln>
                <a:solidFill>
                  <a:srgbClr val="FF00FF"/>
                </a:solidFill>
                <a:effectLst>
                  <a:outerShdw blurRad="41275" dist="20320" dir="1800000" algn="tl" rotWithShape="0">
                    <a:srgbClr val="000000">
                      <a:alpha val="40000"/>
                    </a:srgbClr>
                  </a:outerShdw>
                </a:effectLst>
              </a:rPr>
              <a:t>THANK YOU</a:t>
            </a:r>
            <a:endParaRPr lang="en-US" sz="9600" b="1" i="1" dirty="0">
              <a:ln w="18000">
                <a:solidFill>
                  <a:schemeClr val="accent2">
                    <a:satMod val="140000"/>
                  </a:schemeClr>
                </a:solidFill>
                <a:prstDash val="solid"/>
                <a:miter lim="800000"/>
              </a:ln>
              <a:solidFill>
                <a:srgbClr val="FF00FF"/>
              </a:solidFill>
              <a:effectLst>
                <a:outerShdw blurRad="25500" dist="23000" dir="7020000" algn="tl">
                  <a:srgbClr val="000000">
                    <a:alpha val="50000"/>
                  </a:srgbClr>
                </a:outerShdw>
              </a:effectLst>
            </a:endParaRPr>
          </a:p>
        </p:txBody>
      </p:sp>
      <p:pic>
        <p:nvPicPr>
          <p:cNvPr id="8" name="Picture 7" descr="bangkok6.jpg"/>
          <p:cNvPicPr>
            <a:picLocks noChangeAspect="1"/>
          </p:cNvPicPr>
          <p:nvPr/>
        </p:nvPicPr>
        <p:blipFill>
          <a:blip r:embed="rId2"/>
          <a:stretch>
            <a:fillRect/>
          </a:stretch>
        </p:blipFill>
        <p:spPr>
          <a:xfrm rot="888380">
            <a:off x="1898474" y="2526047"/>
            <a:ext cx="4564944" cy="3939375"/>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marL="0" marR="0" algn="just">
              <a:spcBef>
                <a:spcPts val="0"/>
              </a:spcBef>
              <a:spcAft>
                <a:spcPts val="0"/>
              </a:spcAft>
              <a:tabLst>
                <a:tab pos="228600" algn="l"/>
                <a:tab pos="485775" algn="l"/>
                <a:tab pos="4114800" algn="r"/>
              </a:tabLst>
            </a:pPr>
            <a:r>
              <a:rPr lang="en-US" sz="2400" b="1" dirty="0">
                <a:solidFill>
                  <a:srgbClr val="FF00FF"/>
                </a:solidFill>
                <a:latin typeface="Segoe UI"/>
                <a:ea typeface="Calibri"/>
                <a:cs typeface="Times New Roman"/>
              </a:rPr>
              <a:t>3.</a:t>
            </a:r>
            <a:r>
              <a:rPr lang="en-US" sz="2400" b="1" dirty="0">
                <a:solidFill>
                  <a:srgbClr val="FF00FF"/>
                </a:solidFill>
                <a:latin typeface="Segoe UI"/>
                <a:ea typeface="Calibri"/>
                <a:cs typeface="Segoe UI"/>
              </a:rPr>
              <a:t> Formation of Water molecule [H</a:t>
            </a:r>
            <a:r>
              <a:rPr lang="en-US" sz="2400" b="1" baseline="-25000" dirty="0">
                <a:solidFill>
                  <a:srgbClr val="FF00FF"/>
                </a:solidFill>
                <a:latin typeface="Segoe UI"/>
                <a:ea typeface="Calibri"/>
                <a:cs typeface="Segoe UI"/>
              </a:rPr>
              <a:t>2</a:t>
            </a:r>
            <a:r>
              <a:rPr lang="en-US" sz="2400" b="1" dirty="0">
                <a:solidFill>
                  <a:srgbClr val="FF00FF"/>
                </a:solidFill>
                <a:latin typeface="Segoe UI"/>
                <a:ea typeface="Calibri"/>
                <a:cs typeface="Segoe UI"/>
              </a:rPr>
              <a:t>O]:</a:t>
            </a:r>
            <a:endParaRPr lang="en-US" sz="2400" dirty="0">
              <a:solidFill>
                <a:srgbClr val="FF00FF"/>
              </a:solidFill>
              <a:latin typeface="Segoe UI"/>
              <a:ea typeface="Calibri"/>
              <a:cs typeface="Times New Roman"/>
            </a:endParaRPr>
          </a:p>
          <a:p>
            <a:pPr marL="0" marR="0" algn="just">
              <a:spcBef>
                <a:spcPts val="0"/>
              </a:spcBef>
              <a:spcAft>
                <a:spcPts val="0"/>
              </a:spcAft>
              <a:tabLst>
                <a:tab pos="228600" algn="l"/>
                <a:tab pos="485775" algn="l"/>
                <a:tab pos="4114800" algn="r"/>
              </a:tabLst>
            </a:pPr>
            <a:r>
              <a:rPr lang="en-US" sz="2000" dirty="0">
                <a:latin typeface="Segoe UI"/>
                <a:ea typeface="Calibri"/>
                <a:cs typeface="Segoe UI"/>
              </a:rPr>
              <a:t>	In water molecule, the central atom is oxygen. The electronic configuration of oxygen is, 1s</a:t>
            </a:r>
            <a:r>
              <a:rPr lang="en-US" sz="2000" baseline="30000" dirty="0">
                <a:latin typeface="Segoe UI"/>
                <a:ea typeface="Calibri"/>
                <a:cs typeface="Segoe UI"/>
              </a:rPr>
              <a:t>2</a:t>
            </a:r>
            <a:r>
              <a:rPr lang="en-US" sz="2000" dirty="0">
                <a:latin typeface="Segoe UI"/>
                <a:ea typeface="Calibri"/>
                <a:cs typeface="Segoe UI"/>
              </a:rPr>
              <a:t>, 2s</a:t>
            </a:r>
            <a:r>
              <a:rPr lang="en-US" sz="2000" baseline="30000" dirty="0">
                <a:latin typeface="Segoe UI"/>
                <a:ea typeface="Calibri"/>
                <a:cs typeface="Segoe UI"/>
              </a:rPr>
              <a:t>2</a:t>
            </a:r>
            <a:r>
              <a:rPr lang="en-US" sz="2000" dirty="0">
                <a:latin typeface="Segoe UI"/>
                <a:ea typeface="Calibri"/>
                <a:cs typeface="Segoe UI"/>
              </a:rPr>
              <a:t>, 2p</a:t>
            </a:r>
            <a:r>
              <a:rPr lang="en-US" sz="2000" baseline="30000" dirty="0">
                <a:latin typeface="Segoe UI"/>
                <a:ea typeface="Calibri"/>
                <a:cs typeface="Segoe UI"/>
              </a:rPr>
              <a:t>4</a:t>
            </a:r>
            <a:r>
              <a:rPr lang="en-US" sz="2000" dirty="0">
                <a:latin typeface="Segoe UI"/>
                <a:ea typeface="Calibri"/>
                <a:cs typeface="Segoe UI"/>
              </a:rPr>
              <a:t>.  It has four    sp</a:t>
            </a:r>
            <a:r>
              <a:rPr lang="en-US" sz="2000" baseline="30000" dirty="0">
                <a:latin typeface="Segoe UI"/>
                <a:ea typeface="Calibri"/>
                <a:cs typeface="Segoe UI"/>
              </a:rPr>
              <a:t>3</a:t>
            </a:r>
            <a:r>
              <a:rPr lang="en-US" sz="2000" dirty="0">
                <a:latin typeface="Segoe UI"/>
                <a:ea typeface="Calibri"/>
                <a:cs typeface="Segoe UI"/>
              </a:rPr>
              <a:t> orbitals, two of these contains a lone pair of electrons while the two contain bond pairs as shown in Fig. 1.1.(b) Here, two loan pairs occupy more volume in space, since they are under the influence of only one nucleus. Hence, loan pair–loan pair repulsion is greater than loan pair–bond pair repulsion which is greater than bond pair–bond pair repulsion. Consequently, expected bond angle 109.5</a:t>
            </a:r>
            <a:r>
              <a:rPr lang="en-US" sz="2000" baseline="30000" dirty="0">
                <a:latin typeface="Segoe UI"/>
                <a:ea typeface="Calibri"/>
                <a:cs typeface="Segoe UI"/>
              </a:rPr>
              <a:t>0</a:t>
            </a:r>
            <a:r>
              <a:rPr lang="en-US" sz="2000" dirty="0">
                <a:latin typeface="Segoe UI"/>
                <a:ea typeface="Calibri"/>
                <a:cs typeface="Segoe UI"/>
              </a:rPr>
              <a:t> is reduced to 104.5</a:t>
            </a:r>
            <a:r>
              <a:rPr lang="en-US" sz="2000" baseline="30000" dirty="0">
                <a:latin typeface="Segoe UI"/>
                <a:ea typeface="Calibri"/>
                <a:cs typeface="Segoe UI"/>
              </a:rPr>
              <a:t>0</a:t>
            </a:r>
            <a:r>
              <a:rPr lang="en-US" sz="2000" dirty="0">
                <a:latin typeface="Segoe UI"/>
                <a:ea typeface="Calibri"/>
                <a:cs typeface="Segoe UI"/>
              </a:rPr>
              <a:t>. Water molecule has distorted tetrahedral structure as shown in fig.1.1(b)</a:t>
            </a:r>
            <a:endParaRPr lang="en-US" sz="2000" dirty="0">
              <a:latin typeface="Segoe UI"/>
              <a:ea typeface="Calibri"/>
              <a:cs typeface="Times New Roman"/>
            </a:endParaRPr>
          </a:p>
          <a:p>
            <a:pPr algn="just"/>
            <a:endParaRPr lang="en-US" dirty="0" smtClean="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0"/>
            <a:ext cx="8001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91306" y="6142114"/>
            <a:ext cx="4361387" cy="410882"/>
          </a:xfrm>
          <a:prstGeom prst="rect">
            <a:avLst/>
          </a:prstGeom>
        </p:spPr>
        <p:txBody>
          <a:bodyPr wrap="none">
            <a:spAutoFit/>
          </a:bodyPr>
          <a:lstStyle/>
          <a:p>
            <a:pPr algn="ctr">
              <a:lnSpc>
                <a:spcPct val="115000"/>
              </a:lnSpc>
              <a:tabLst>
                <a:tab pos="228600" algn="l"/>
                <a:tab pos="485775" algn="l"/>
                <a:tab pos="4114800" algn="r"/>
              </a:tabLst>
            </a:pPr>
            <a:r>
              <a:rPr lang="en-US" b="1" dirty="0">
                <a:latin typeface="Segoe UI"/>
                <a:ea typeface="Calibri"/>
                <a:cs typeface="Times New Roman"/>
              </a:rPr>
              <a:t>Fig. 1.1(b) Structure of water molecule</a:t>
            </a:r>
            <a:endParaRPr lang="en-US" sz="2000" dirty="0">
              <a:effectLst/>
              <a:latin typeface="Segoe UI"/>
              <a:ea typeface="Calibri"/>
              <a:cs typeface="Times New Roman"/>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927"/>
            <a:ext cx="8305800" cy="457200"/>
          </a:xfrm>
        </p:spPr>
        <p:txBody>
          <a:bodyPr>
            <a:normAutofit fontScale="25000" lnSpcReduction="20000"/>
          </a:bodyPr>
          <a:lstStyle/>
          <a:p>
            <a:r>
              <a:rPr lang="en-US" sz="9600" dirty="0" smtClean="0">
                <a:solidFill>
                  <a:srgbClr val="FF0066"/>
                </a:solidFill>
              </a:rPr>
              <a:t>1.2 Distinguish </a:t>
            </a:r>
            <a:r>
              <a:rPr lang="en-US" sz="9600" dirty="0">
                <a:solidFill>
                  <a:srgbClr val="FF0066"/>
                </a:solidFill>
              </a:rPr>
              <a:t>between Double Salt and Complex Salt</a:t>
            </a:r>
          </a:p>
          <a:p>
            <a:pPr>
              <a:buNone/>
            </a:pPr>
            <a:r>
              <a:rPr lang="en-US" b="1" dirty="0" smtClean="0">
                <a:solidFill>
                  <a:srgbClr val="FF00FF"/>
                </a:solidFill>
              </a:rPr>
              <a:t> </a:t>
            </a:r>
            <a:endParaRPr lang="en-US" dirty="0">
              <a:solidFill>
                <a:srgbClr val="FF00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28456707"/>
              </p:ext>
            </p:extLst>
          </p:nvPr>
        </p:nvGraphicFramePr>
        <p:xfrm>
          <a:off x="-76200" y="381000"/>
          <a:ext cx="9220200" cy="6389553"/>
        </p:xfrm>
        <a:graphic>
          <a:graphicData uri="http://schemas.openxmlformats.org/drawingml/2006/table">
            <a:tbl>
              <a:tblPr firstRow="1" firstCol="1" bandRow="1"/>
              <a:tblGrid>
                <a:gridCol w="4922648"/>
                <a:gridCol w="4297552"/>
              </a:tblGrid>
              <a:tr h="84087">
                <a:tc>
                  <a:txBody>
                    <a:bodyPr/>
                    <a:lstStyle/>
                    <a:p>
                      <a:pPr marL="0" marR="0" algn="ctr">
                        <a:lnSpc>
                          <a:spcPct val="115000"/>
                        </a:lnSpc>
                        <a:spcBef>
                          <a:spcPts val="0"/>
                        </a:spcBef>
                        <a:spcAft>
                          <a:spcPts val="0"/>
                        </a:spcAft>
                        <a:tabLst>
                          <a:tab pos="228600" algn="l"/>
                          <a:tab pos="485775" algn="l"/>
                          <a:tab pos="4114800" algn="r"/>
                        </a:tabLst>
                      </a:pPr>
                      <a:r>
                        <a:rPr lang="en-US" sz="500" b="1" dirty="0">
                          <a:effectLst/>
                          <a:latin typeface="Segoe UI"/>
                          <a:ea typeface="Calibri"/>
                          <a:cs typeface="Segoe UI"/>
                        </a:rPr>
                        <a:t>Double salts</a:t>
                      </a:r>
                      <a:endParaRPr lang="en-US" sz="500" dirty="0">
                        <a:effectLst/>
                        <a:latin typeface="Segoe UI"/>
                        <a:ea typeface="Calibri"/>
                        <a:cs typeface="Times New Roman"/>
                      </a:endParaRPr>
                    </a:p>
                  </a:txBody>
                  <a:tcPr marL="35462" marR="35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228600" algn="l"/>
                          <a:tab pos="485775" algn="l"/>
                          <a:tab pos="4114800" algn="r"/>
                        </a:tabLst>
                      </a:pPr>
                      <a:r>
                        <a:rPr lang="en-US" sz="500" b="1">
                          <a:effectLst/>
                          <a:latin typeface="Segoe UI"/>
                          <a:ea typeface="Calibri"/>
                          <a:cs typeface="Segoe UI"/>
                        </a:rPr>
                        <a:t>Complex salts</a:t>
                      </a:r>
                      <a:endParaRPr lang="en-US" sz="500">
                        <a:effectLst/>
                        <a:latin typeface="Segoe UI"/>
                        <a:ea typeface="Calibri"/>
                        <a:cs typeface="Times New Roman"/>
                      </a:endParaRPr>
                    </a:p>
                  </a:txBody>
                  <a:tcPr marL="35462" marR="35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2956">
                <a:tc>
                  <a:txBody>
                    <a:bodyPr/>
                    <a:lstStyle/>
                    <a:p>
                      <a:pPr marL="160020" marR="0" indent="-160020" algn="just">
                        <a:lnSpc>
                          <a:spcPct val="115000"/>
                        </a:lnSpc>
                        <a:spcBef>
                          <a:spcPts val="0"/>
                        </a:spcBef>
                        <a:spcAft>
                          <a:spcPts val="0"/>
                        </a:spcAft>
                        <a:tabLst>
                          <a:tab pos="160020" algn="l"/>
                          <a:tab pos="485775" algn="l"/>
                          <a:tab pos="4114800" algn="r"/>
                        </a:tabLst>
                      </a:pPr>
                      <a:r>
                        <a:rPr lang="en-US" sz="1200" b="1" dirty="0">
                          <a:solidFill>
                            <a:srgbClr val="FF0000"/>
                          </a:solidFill>
                          <a:effectLst/>
                          <a:latin typeface="Segoe UI"/>
                          <a:ea typeface="Calibri"/>
                          <a:cs typeface="Segoe UI"/>
                        </a:rPr>
                        <a:t>Definition</a:t>
                      </a:r>
                      <a:endParaRPr lang="en-US" sz="1200" dirty="0">
                        <a:solidFill>
                          <a:srgbClr val="FF0000"/>
                        </a:solidFill>
                        <a:effectLst/>
                        <a:latin typeface="Segoe UI"/>
                        <a:ea typeface="Calibri"/>
                        <a:cs typeface="Times New Roman"/>
                      </a:endParaRPr>
                    </a:p>
                    <a:p>
                      <a:pPr marL="160020" marR="0" indent="-160020" algn="just">
                        <a:lnSpc>
                          <a:spcPct val="115000"/>
                        </a:lnSpc>
                        <a:spcBef>
                          <a:spcPts val="0"/>
                        </a:spcBef>
                        <a:spcAft>
                          <a:spcPts val="0"/>
                        </a:spcAft>
                        <a:tabLst>
                          <a:tab pos="160020" algn="l"/>
                          <a:tab pos="485775" algn="l"/>
                          <a:tab pos="4114800" algn="r"/>
                        </a:tabLst>
                      </a:pPr>
                      <a:r>
                        <a:rPr lang="en-US" sz="1200" dirty="0">
                          <a:effectLst/>
                          <a:latin typeface="Segoe UI"/>
                          <a:ea typeface="Calibri"/>
                          <a:cs typeface="Times New Roman"/>
                        </a:rPr>
                        <a:t>1.	</a:t>
                      </a:r>
                      <a:r>
                        <a:rPr lang="en-US" sz="1200" dirty="0">
                          <a:effectLst/>
                          <a:latin typeface="Segoe UI"/>
                          <a:ea typeface="Calibri"/>
                          <a:cs typeface="Segoe UI"/>
                        </a:rPr>
                        <a:t>The molecular compounds which exist only in the form of crystal lattices but which break down into their component parts when dissolved in water (or in any other ionic solvent) are known as double salts.</a:t>
                      </a:r>
                      <a:endParaRPr lang="en-US" sz="1200" dirty="0">
                        <a:effectLst/>
                        <a:latin typeface="Segoe UI"/>
                        <a:ea typeface="Calibri"/>
                        <a:cs typeface="Times New Roman"/>
                      </a:endParaRPr>
                    </a:p>
                    <a:p>
                      <a:pPr marL="160020" marR="0" indent="-160020" algn="just">
                        <a:lnSpc>
                          <a:spcPct val="115000"/>
                        </a:lnSpc>
                        <a:spcBef>
                          <a:spcPts val="0"/>
                        </a:spcBef>
                        <a:spcAft>
                          <a:spcPts val="0"/>
                        </a:spcAft>
                        <a:tabLst>
                          <a:tab pos="160020" algn="l"/>
                          <a:tab pos="485775" algn="l"/>
                          <a:tab pos="4114800" algn="r"/>
                        </a:tabLst>
                      </a:pPr>
                      <a:r>
                        <a:rPr lang="en-US" sz="1200" dirty="0">
                          <a:effectLst/>
                          <a:latin typeface="Segoe UI"/>
                          <a:ea typeface="Calibri"/>
                          <a:cs typeface="Segoe UI"/>
                        </a:rPr>
                        <a:t>	Alternatively, double salt may be defined as an addition compound, altogether different in crystal lattice, which crystallizes out as a homogeneous material from the solution of pair of simple salts.</a:t>
                      </a:r>
                      <a:endParaRPr lang="en-US" sz="1200" dirty="0">
                        <a:effectLst/>
                        <a:latin typeface="Segoe UI"/>
                        <a:ea typeface="Calibri"/>
                        <a:cs typeface="Times New Roman"/>
                      </a:endParaRPr>
                    </a:p>
                    <a:p>
                      <a:pPr marL="160020" marR="0" indent="-160020" algn="just">
                        <a:lnSpc>
                          <a:spcPct val="115000"/>
                        </a:lnSpc>
                        <a:spcBef>
                          <a:spcPts val="0"/>
                        </a:spcBef>
                        <a:spcAft>
                          <a:spcPts val="0"/>
                        </a:spcAft>
                        <a:tabLst>
                          <a:tab pos="160020" algn="l"/>
                          <a:tab pos="485775" algn="l"/>
                          <a:tab pos="4114800" algn="r"/>
                        </a:tabLst>
                      </a:pPr>
                      <a:r>
                        <a:rPr lang="en-US" sz="1200" dirty="0">
                          <a:effectLst/>
                          <a:latin typeface="Segoe UI"/>
                          <a:ea typeface="Calibri"/>
                          <a:cs typeface="Segoe UI"/>
                        </a:rPr>
                        <a:t> </a:t>
                      </a:r>
                      <a:endParaRPr lang="en-US" sz="1200" dirty="0">
                        <a:effectLst/>
                        <a:latin typeface="Segoe UI"/>
                        <a:ea typeface="Calibri"/>
                        <a:cs typeface="Times New Roman"/>
                      </a:endParaRPr>
                    </a:p>
                    <a:p>
                      <a:pPr marL="160020" marR="0" indent="-160020" algn="just">
                        <a:lnSpc>
                          <a:spcPct val="115000"/>
                        </a:lnSpc>
                        <a:spcBef>
                          <a:spcPts val="0"/>
                        </a:spcBef>
                        <a:spcAft>
                          <a:spcPts val="0"/>
                        </a:spcAft>
                        <a:tabLst>
                          <a:tab pos="160020" algn="l"/>
                          <a:tab pos="485775" algn="l"/>
                          <a:tab pos="4114800" algn="r"/>
                        </a:tabLst>
                      </a:pPr>
                      <a:r>
                        <a:rPr lang="en-US" sz="1200" dirty="0">
                          <a:effectLst/>
                          <a:latin typeface="Segoe UI"/>
                          <a:ea typeface="Calibri"/>
                          <a:cs typeface="Segoe UI"/>
                        </a:rPr>
                        <a:t> </a:t>
                      </a:r>
                      <a:endParaRPr lang="en-US" sz="1200" dirty="0">
                        <a:effectLst/>
                        <a:latin typeface="Segoe UI"/>
                        <a:ea typeface="Calibri"/>
                        <a:cs typeface="Times New Roman"/>
                      </a:endParaRPr>
                    </a:p>
                  </a:txBody>
                  <a:tcPr marL="35462" marR="35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1765" marR="0" indent="-151765" algn="just">
                        <a:lnSpc>
                          <a:spcPct val="115000"/>
                        </a:lnSpc>
                        <a:spcBef>
                          <a:spcPts val="0"/>
                        </a:spcBef>
                        <a:spcAft>
                          <a:spcPts val="0"/>
                        </a:spcAft>
                        <a:tabLst>
                          <a:tab pos="151765" algn="l"/>
                          <a:tab pos="485775" algn="l"/>
                          <a:tab pos="4114800" algn="r"/>
                        </a:tabLst>
                      </a:pPr>
                      <a:r>
                        <a:rPr lang="en-US" sz="1200" b="1" dirty="0">
                          <a:solidFill>
                            <a:srgbClr val="FF0066"/>
                          </a:solidFill>
                          <a:effectLst/>
                          <a:latin typeface="Segoe UI"/>
                          <a:ea typeface="Calibri"/>
                          <a:cs typeface="Segoe UI"/>
                        </a:rPr>
                        <a:t>D</a:t>
                      </a:r>
                      <a:r>
                        <a:rPr lang="en-US" sz="1400" b="1" dirty="0">
                          <a:solidFill>
                            <a:srgbClr val="FF0066"/>
                          </a:solidFill>
                          <a:effectLst/>
                          <a:latin typeface="Segoe UI"/>
                          <a:ea typeface="Calibri"/>
                          <a:cs typeface="Segoe UI"/>
                        </a:rPr>
                        <a:t>efinition</a:t>
                      </a:r>
                      <a:endParaRPr lang="en-US" sz="1400" dirty="0">
                        <a:solidFill>
                          <a:srgbClr val="FF0066"/>
                        </a:solidFill>
                        <a:effectLst/>
                        <a:latin typeface="Segoe UI"/>
                        <a:ea typeface="Calibri"/>
                        <a:cs typeface="Times New Roman"/>
                      </a:endParaRPr>
                    </a:p>
                    <a:p>
                      <a:pPr marL="151765" marR="0" indent="-151765" algn="just">
                        <a:lnSpc>
                          <a:spcPct val="100000"/>
                        </a:lnSpc>
                        <a:spcBef>
                          <a:spcPts val="0"/>
                        </a:spcBef>
                        <a:spcAft>
                          <a:spcPts val="0"/>
                        </a:spcAft>
                        <a:tabLst>
                          <a:tab pos="151765" algn="l"/>
                          <a:tab pos="485775" algn="l"/>
                          <a:tab pos="4114800" algn="r"/>
                        </a:tabLst>
                      </a:pPr>
                      <a:r>
                        <a:rPr lang="en-US" sz="1200" dirty="0">
                          <a:effectLst/>
                          <a:latin typeface="Segoe UI"/>
                          <a:ea typeface="Calibri"/>
                          <a:cs typeface="Times New Roman"/>
                        </a:rPr>
                        <a:t>1.	The addition or molecular compounds which retain their molecular identities (i.e. do not lose their properties) even when dissolved in water (or in any other ionic solvent) and which differ completely in their properties from those of their parent constituents are called as complex salts or co-ordination compounds or complex compounds.</a:t>
                      </a:r>
                    </a:p>
                    <a:p>
                      <a:pPr marL="151765" marR="0" indent="-151765" algn="just">
                        <a:lnSpc>
                          <a:spcPct val="115000"/>
                        </a:lnSpc>
                        <a:spcBef>
                          <a:spcPts val="0"/>
                        </a:spcBef>
                        <a:spcAft>
                          <a:spcPts val="0"/>
                        </a:spcAft>
                        <a:tabLst>
                          <a:tab pos="151765" algn="l"/>
                          <a:tab pos="485775" algn="l"/>
                          <a:tab pos="4114800" algn="r"/>
                        </a:tabLst>
                      </a:pPr>
                      <a:r>
                        <a:rPr lang="en-US" sz="1200" dirty="0">
                          <a:effectLst/>
                          <a:latin typeface="Segoe UI"/>
                          <a:ea typeface="Calibri"/>
                          <a:cs typeface="Times New Roman"/>
                        </a:rPr>
                        <a:t>	</a:t>
                      </a:r>
                      <a:r>
                        <a:rPr lang="en-US" sz="1200" dirty="0">
                          <a:effectLst/>
                          <a:latin typeface="Segoe UI"/>
                          <a:ea typeface="Calibri"/>
                          <a:cs typeface="Segoe UI"/>
                        </a:rPr>
                        <a:t>Alternatively, co-ordination compound is defined as a molecular compound containing a central atom or ion, usually a metal, surrounded by a group of atoms, ions or molecules. It is also known as a metal complex or simply a complex. </a:t>
                      </a:r>
                      <a:endParaRPr lang="en-US" sz="1200" dirty="0">
                        <a:effectLst/>
                        <a:latin typeface="Segoe UI"/>
                        <a:ea typeface="Calibri"/>
                        <a:cs typeface="Times New Roman"/>
                      </a:endParaRPr>
                    </a:p>
                  </a:txBody>
                  <a:tcPr marL="35462" marR="35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560">
                <a:tc>
                  <a:txBody>
                    <a:bodyPr/>
                    <a:lstStyle/>
                    <a:p>
                      <a:pPr marL="160020" marR="0" indent="-160020" algn="just">
                        <a:lnSpc>
                          <a:spcPct val="115000"/>
                        </a:lnSpc>
                        <a:spcBef>
                          <a:spcPts val="0"/>
                        </a:spcBef>
                        <a:spcAft>
                          <a:spcPts val="0"/>
                        </a:spcAft>
                        <a:tabLst>
                          <a:tab pos="160020" algn="l"/>
                          <a:tab pos="485775" algn="l"/>
                          <a:tab pos="4114800" algn="r"/>
                        </a:tabLst>
                      </a:pPr>
                      <a:r>
                        <a:rPr lang="en-US" sz="1200" dirty="0">
                          <a:effectLst/>
                          <a:latin typeface="Segoe UI"/>
                          <a:ea typeface="Calibri"/>
                          <a:cs typeface="Times New Roman"/>
                        </a:rPr>
                        <a:t>2. 	Double salts differ in crystal form but retain their ionic characteristics as those of the parent compounds. They possess no striking features as such.</a:t>
                      </a:r>
                    </a:p>
                  </a:txBody>
                  <a:tcPr marL="35462" marR="35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1765" marR="0" indent="-151765" algn="just">
                        <a:lnSpc>
                          <a:spcPct val="115000"/>
                        </a:lnSpc>
                        <a:spcBef>
                          <a:spcPts val="0"/>
                        </a:spcBef>
                        <a:spcAft>
                          <a:spcPts val="0"/>
                        </a:spcAft>
                        <a:tabLst>
                          <a:tab pos="151765" algn="l"/>
                          <a:tab pos="485775" algn="l"/>
                          <a:tab pos="4114800" algn="r"/>
                        </a:tabLst>
                      </a:pPr>
                      <a:r>
                        <a:rPr lang="en-US" sz="1200" dirty="0">
                          <a:effectLst/>
                          <a:latin typeface="Segoe UI"/>
                          <a:ea typeface="Calibri"/>
                          <a:cs typeface="Times New Roman"/>
                        </a:rPr>
                        <a:t>2.	These compounds are characterized by a set of striking properties and differ completely from the parent salts.</a:t>
                      </a:r>
                    </a:p>
                  </a:txBody>
                  <a:tcPr marL="35462" marR="35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425">
                <a:tc>
                  <a:txBody>
                    <a:bodyPr/>
                    <a:lstStyle/>
                    <a:p>
                      <a:pPr marL="160020" marR="0" indent="-160020" algn="just">
                        <a:lnSpc>
                          <a:spcPct val="115000"/>
                        </a:lnSpc>
                        <a:spcBef>
                          <a:spcPts val="0"/>
                        </a:spcBef>
                        <a:spcAft>
                          <a:spcPts val="0"/>
                        </a:spcAft>
                        <a:tabLst>
                          <a:tab pos="160020" algn="l"/>
                          <a:tab pos="485775" algn="l"/>
                          <a:tab pos="4114800" algn="r"/>
                        </a:tabLst>
                      </a:pPr>
                      <a:r>
                        <a:rPr lang="en-US" sz="1200" dirty="0">
                          <a:effectLst/>
                          <a:latin typeface="Segoe UI"/>
                          <a:ea typeface="Calibri"/>
                          <a:cs typeface="Times New Roman"/>
                        </a:rPr>
                        <a:t>3. 	Double salts are the neutral molecular species that exist in the solid crystalline state only.</a:t>
                      </a:r>
                    </a:p>
                  </a:txBody>
                  <a:tcPr marL="35462" marR="35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1765" marR="0" indent="-151765" algn="just">
                        <a:lnSpc>
                          <a:spcPct val="115000"/>
                        </a:lnSpc>
                        <a:spcBef>
                          <a:spcPts val="0"/>
                        </a:spcBef>
                        <a:spcAft>
                          <a:spcPts val="0"/>
                        </a:spcAft>
                        <a:tabLst>
                          <a:tab pos="151765" algn="l"/>
                          <a:tab pos="485775" algn="l"/>
                          <a:tab pos="4114800" algn="r"/>
                        </a:tabLst>
                      </a:pPr>
                      <a:r>
                        <a:rPr lang="en-US" sz="1200">
                          <a:effectLst/>
                          <a:latin typeface="Segoe UI"/>
                          <a:ea typeface="Calibri"/>
                          <a:cs typeface="Times New Roman"/>
                        </a:rPr>
                        <a:t>3. 	Co-ordination compounds may be cationic, anionic or neutral molecular species found both in solid form and solution form.</a:t>
                      </a:r>
                    </a:p>
                  </a:txBody>
                  <a:tcPr marL="35462" marR="35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144">
                <a:tc>
                  <a:txBody>
                    <a:bodyPr/>
                    <a:lstStyle/>
                    <a:p>
                      <a:pPr marL="160020" marR="0" indent="-160020" algn="just">
                        <a:lnSpc>
                          <a:spcPts val="1500"/>
                        </a:lnSpc>
                        <a:spcBef>
                          <a:spcPts val="0"/>
                        </a:spcBef>
                        <a:spcAft>
                          <a:spcPts val="0"/>
                        </a:spcAft>
                        <a:tabLst>
                          <a:tab pos="160020" algn="l"/>
                          <a:tab pos="485775" algn="l"/>
                          <a:tab pos="4114800" algn="r"/>
                        </a:tabLst>
                      </a:pPr>
                      <a:r>
                        <a:rPr lang="en-US" sz="1200" dirty="0">
                          <a:effectLst/>
                          <a:latin typeface="Segoe UI"/>
                          <a:ea typeface="Calibri"/>
                          <a:cs typeface="Times New Roman"/>
                        </a:rPr>
                        <a:t> 4.	Double salts are the compounds whose physical and chemical properties are mostly the same as those of the parent salts.</a:t>
                      </a:r>
                    </a:p>
                  </a:txBody>
                  <a:tcPr marL="35462" marR="35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1765" marR="0" indent="-151765" algn="just">
                        <a:lnSpc>
                          <a:spcPts val="1500"/>
                        </a:lnSpc>
                        <a:spcBef>
                          <a:spcPts val="0"/>
                        </a:spcBef>
                        <a:spcAft>
                          <a:spcPts val="0"/>
                        </a:spcAft>
                        <a:tabLst>
                          <a:tab pos="151765" algn="l"/>
                          <a:tab pos="485775" algn="l"/>
                          <a:tab pos="4114800" algn="r"/>
                        </a:tabLst>
                      </a:pPr>
                      <a:r>
                        <a:rPr lang="en-US" sz="1200">
                          <a:effectLst/>
                          <a:latin typeface="Segoe UI"/>
                          <a:ea typeface="Calibri"/>
                          <a:cs typeface="Times New Roman"/>
                        </a:rPr>
                        <a:t>4.	Complex salts are the compounds whose physical and chemical properties are quite different from those of parent salts.   </a:t>
                      </a:r>
                    </a:p>
                  </a:txBody>
                  <a:tcPr marL="35462" marR="35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425">
                <a:tc>
                  <a:txBody>
                    <a:bodyPr/>
                    <a:lstStyle/>
                    <a:p>
                      <a:pPr marL="160020" marR="0" indent="-160020" algn="just">
                        <a:lnSpc>
                          <a:spcPct val="115000"/>
                        </a:lnSpc>
                        <a:spcBef>
                          <a:spcPts val="0"/>
                        </a:spcBef>
                        <a:spcAft>
                          <a:spcPts val="0"/>
                        </a:spcAft>
                        <a:tabLst>
                          <a:tab pos="160020" algn="l"/>
                          <a:tab pos="485775" algn="l"/>
                          <a:tab pos="4114800" algn="r"/>
                        </a:tabLst>
                      </a:pPr>
                      <a:r>
                        <a:rPr lang="en-US" sz="1200" dirty="0">
                          <a:effectLst/>
                          <a:latin typeface="Segoe UI"/>
                          <a:ea typeface="Calibri"/>
                          <a:cs typeface="Times New Roman"/>
                        </a:rPr>
                        <a:t>5.	They get dissociated into their individual components when dissolved in suitable solvent. </a:t>
                      </a:r>
                    </a:p>
                  </a:txBody>
                  <a:tcPr marL="35462" marR="35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1765" marR="0" indent="-151765" algn="just">
                        <a:lnSpc>
                          <a:spcPct val="115000"/>
                        </a:lnSpc>
                        <a:spcBef>
                          <a:spcPts val="0"/>
                        </a:spcBef>
                        <a:spcAft>
                          <a:spcPts val="0"/>
                        </a:spcAft>
                        <a:tabLst>
                          <a:tab pos="151765" algn="l"/>
                          <a:tab pos="485775" algn="l"/>
                          <a:tab pos="4114800" algn="r"/>
                        </a:tabLst>
                      </a:pPr>
                      <a:r>
                        <a:rPr lang="en-US" sz="1200">
                          <a:effectLst/>
                          <a:latin typeface="Segoe UI"/>
                          <a:ea typeface="Calibri"/>
                          <a:cs typeface="Times New Roman"/>
                        </a:rPr>
                        <a:t>5. 	They do not dissociated into their constituent ions and have independent existence, when dissolved in water or other solvents. </a:t>
                      </a:r>
                    </a:p>
                  </a:txBody>
                  <a:tcPr marL="35462" marR="35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413">
                <a:tc>
                  <a:txBody>
                    <a:bodyPr/>
                    <a:lstStyle/>
                    <a:p>
                      <a:pPr marL="160020" marR="0" indent="-160020" algn="just">
                        <a:lnSpc>
                          <a:spcPct val="115000"/>
                        </a:lnSpc>
                        <a:spcBef>
                          <a:spcPts val="0"/>
                        </a:spcBef>
                        <a:spcAft>
                          <a:spcPts val="0"/>
                        </a:spcAft>
                        <a:tabLst>
                          <a:tab pos="160020" algn="l"/>
                          <a:tab pos="485775" algn="l"/>
                          <a:tab pos="4114800" algn="r"/>
                        </a:tabLst>
                      </a:pPr>
                      <a:r>
                        <a:rPr lang="en-US" sz="1200" dirty="0">
                          <a:effectLst/>
                          <a:latin typeface="Segoe UI"/>
                          <a:ea typeface="Calibri"/>
                          <a:cs typeface="Times New Roman"/>
                        </a:rPr>
                        <a:t>6.	The solutions of double salts have essentially the same properties as a mixture of the individual compounds, and give tests for all the ions from the parent salts. </a:t>
                      </a:r>
                    </a:p>
                  </a:txBody>
                  <a:tcPr marL="35462" marR="35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1765" marR="0" indent="-151765" algn="just">
                        <a:lnSpc>
                          <a:spcPct val="115000"/>
                        </a:lnSpc>
                        <a:spcBef>
                          <a:spcPts val="0"/>
                        </a:spcBef>
                        <a:spcAft>
                          <a:spcPts val="0"/>
                        </a:spcAft>
                        <a:tabLst>
                          <a:tab pos="151765" algn="l"/>
                          <a:tab pos="485775" algn="l"/>
                          <a:tab pos="4114800" algn="r"/>
                        </a:tabLst>
                      </a:pPr>
                      <a:r>
                        <a:rPr lang="en-US" sz="1200" dirty="0">
                          <a:effectLst/>
                          <a:latin typeface="Segoe UI"/>
                          <a:ea typeface="Calibri"/>
                          <a:cs typeface="Times New Roman"/>
                        </a:rPr>
                        <a:t>6. 	These compounds do not give tests for all the component ions from the parent substances. They may give tests for a complex </a:t>
                      </a:r>
                      <a:r>
                        <a:rPr lang="en-US" sz="1200" dirty="0" err="1">
                          <a:effectLst/>
                          <a:latin typeface="Segoe UI"/>
                          <a:ea typeface="Calibri"/>
                          <a:cs typeface="Times New Roman"/>
                        </a:rPr>
                        <a:t>cation</a:t>
                      </a:r>
                      <a:r>
                        <a:rPr lang="en-US" sz="1200" dirty="0">
                          <a:effectLst/>
                          <a:latin typeface="Segoe UI"/>
                          <a:ea typeface="Calibri"/>
                          <a:cs typeface="Times New Roman"/>
                        </a:rPr>
                        <a:t> or a complex anion and a simple ion.  </a:t>
                      </a:r>
                    </a:p>
                  </a:txBody>
                  <a:tcPr marL="35462" marR="35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3068</TotalTime>
  <Words>1910</Words>
  <Application>Microsoft Office PowerPoint</Application>
  <PresentationFormat>On-screen Show (4:3)</PresentationFormat>
  <Paragraphs>871</Paragraphs>
  <Slides>73</Slides>
  <Notes>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Flow</vt:lpstr>
      <vt:lpstr>   </vt:lpstr>
      <vt:lpstr>   Chapter 1…Co-ordination Chemistry</vt:lpstr>
      <vt:lpstr>Introduction </vt:lpstr>
      <vt:lpstr>         </vt:lpstr>
      <vt:lpstr>PowerPoint Presentation</vt:lpstr>
      <vt:lpstr> Conditions for formation of co-ordinate bond: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PRESENTATION</dc:title>
  <dc:creator>Neeraj</dc:creator>
  <cp:lastModifiedBy>ADMIN</cp:lastModifiedBy>
  <cp:revision>605</cp:revision>
  <dcterms:created xsi:type="dcterms:W3CDTF">2014-01-14T16:16:45Z</dcterms:created>
  <dcterms:modified xsi:type="dcterms:W3CDTF">2021-05-07T03:31:55Z</dcterms:modified>
</cp:coreProperties>
</file>