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sldIdLst>
    <p:sldId id="360" r:id="rId2"/>
    <p:sldId id="384" r:id="rId3"/>
    <p:sldId id="332" r:id="rId4"/>
    <p:sldId id="361" r:id="rId5"/>
    <p:sldId id="362" r:id="rId6"/>
    <p:sldId id="363" r:id="rId7"/>
    <p:sldId id="369" r:id="rId8"/>
    <p:sldId id="370" r:id="rId9"/>
    <p:sldId id="371" r:id="rId10"/>
    <p:sldId id="373" r:id="rId11"/>
    <p:sldId id="374" r:id="rId12"/>
    <p:sldId id="375" r:id="rId13"/>
    <p:sldId id="383" r:id="rId14"/>
    <p:sldId id="376" r:id="rId15"/>
    <p:sldId id="377" r:id="rId16"/>
    <p:sldId id="385" r:id="rId17"/>
    <p:sldId id="386" r:id="rId18"/>
    <p:sldId id="387" r:id="rId19"/>
    <p:sldId id="388" r:id="rId20"/>
    <p:sldId id="389" r:id="rId21"/>
    <p:sldId id="394" r:id="rId22"/>
    <p:sldId id="396" r:id="rId23"/>
    <p:sldId id="397" r:id="rId24"/>
    <p:sldId id="398" r:id="rId25"/>
    <p:sldId id="400" r:id="rId26"/>
    <p:sldId id="401" r:id="rId27"/>
    <p:sldId id="31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FF"/>
    <a:srgbClr val="00FF00"/>
    <a:srgbClr val="FF0066"/>
    <a:srgbClr val="FF33CC"/>
    <a:srgbClr val="FF6600"/>
    <a:srgbClr val="FF0000"/>
    <a:srgbClr val="719FFB"/>
    <a:srgbClr val="33CC33"/>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52" autoAdjust="0"/>
    <p:restoredTop sz="90409" autoAdjust="0"/>
  </p:normalViewPr>
  <p:slideViewPr>
    <p:cSldViewPr>
      <p:cViewPr varScale="1">
        <p:scale>
          <a:sx n="66" d="100"/>
          <a:sy n="66" d="100"/>
        </p:scale>
        <p:origin x="-1350"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C80A-7363-4DF2-A90B-0114DFECDD20}" type="datetimeFigureOut">
              <a:rPr lang="en-US" smtClean="0"/>
              <a:pPr/>
              <a:t>04/06/2021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74D8E-EEA0-45D0-8606-191BC4D42CA7}" type="slidenum">
              <a:rPr lang="en-US" smtClean="0"/>
              <a:pPr/>
              <a:t>‹#›</a:t>
            </a:fld>
            <a:endParaRPr lang="en-US"/>
          </a:p>
        </p:txBody>
      </p:sp>
    </p:spTree>
    <p:extLst>
      <p:ext uri="{BB962C8B-B14F-4D97-AF65-F5344CB8AC3E}">
        <p14:creationId xmlns:p14="http://schemas.microsoft.com/office/powerpoint/2010/main" val="53695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674D8E-EEA0-45D0-8606-191BC4D42CA7}" type="slidenum">
              <a:rPr lang="en-US" smtClean="0"/>
              <a:pPr/>
              <a:t>22</a:t>
            </a:fld>
            <a:endParaRPr lang="en-US"/>
          </a:p>
        </p:txBody>
      </p:sp>
    </p:spTree>
    <p:extLst>
      <p:ext uri="{BB962C8B-B14F-4D97-AF65-F5344CB8AC3E}">
        <p14:creationId xmlns:p14="http://schemas.microsoft.com/office/powerpoint/2010/main" val="2944872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2ECB4-B99C-4A3F-A2AD-087ADAF28D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2ECB4-B99C-4A3F-A2AD-087ADAF28DE9}"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F3DB8-ED2D-4F9D-93B3-0080632C020B}" type="datetimeFigureOut">
              <a:rPr lang="en-US" smtClean="0"/>
              <a:pPr/>
              <a:t>04/06/2021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C2ECB4-B99C-4A3F-A2AD-087ADAF28DE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4F3DB8-ED2D-4F9D-93B3-0080632C020B}" type="datetimeFigureOut">
              <a:rPr lang="en-US" smtClean="0"/>
              <a:pPr/>
              <a:t>04/06/2021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C2ECB4-B99C-4A3F-A2AD-087ADAF28DE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normAutofit fontScale="90000"/>
          </a:bodyPr>
          <a:lstStyle/>
          <a:p>
            <a:pPr algn="ctr"/>
            <a:r>
              <a:rPr lang="en-US" dirty="0" smtClean="0"/>
              <a:t/>
            </a:r>
            <a:br>
              <a:rPr lang="en-US" dirty="0" smtClean="0"/>
            </a:br>
            <a:r>
              <a:rPr lang="en-US" dirty="0" smtClean="0"/>
              <a:t> </a:t>
            </a:r>
            <a:br>
              <a:rPr lang="en-US" dirty="0" smtClean="0"/>
            </a:br>
            <a:endParaRPr lang="en-US" b="1" dirty="0">
              <a:solidFill>
                <a:srgbClr val="FF00FF"/>
              </a:solidFill>
            </a:endParaRPr>
          </a:p>
        </p:txBody>
      </p:sp>
      <p:pic>
        <p:nvPicPr>
          <p:cNvPr id="6" name="Picture 5" descr="000_0809.JPG"/>
          <p:cNvPicPr>
            <a:picLocks noChangeAspect="1"/>
          </p:cNvPicPr>
          <p:nvPr/>
        </p:nvPicPr>
        <p:blipFill>
          <a:blip r:embed="rId2"/>
          <a:stretch>
            <a:fillRect/>
          </a:stretch>
        </p:blipFill>
        <p:spPr>
          <a:xfrm>
            <a:off x="76200" y="2133600"/>
            <a:ext cx="8915400" cy="4572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76200" y="457200"/>
            <a:ext cx="9067800" cy="2308324"/>
          </a:xfrm>
          <a:prstGeom prst="rect">
            <a:avLst/>
          </a:prstGeom>
        </p:spPr>
        <p:txBody>
          <a:bodyPr wrap="square">
            <a:spAutoFit/>
          </a:bodyPr>
          <a:lstStyle/>
          <a:p>
            <a:pPr algn="ctr"/>
            <a:r>
              <a:rPr lang="en-US" sz="3600" i="1" dirty="0" smtClean="0">
                <a:solidFill>
                  <a:schemeClr val="accent1"/>
                </a:solidFill>
                <a:latin typeface="Bernard MT Condensed" pitchFamily="18" charset="0"/>
              </a:rPr>
              <a:t>WEL-COME</a:t>
            </a:r>
            <a:r>
              <a:rPr lang="en-US" sz="3600" dirty="0" smtClean="0"/>
              <a:t/>
            </a:r>
            <a:br>
              <a:rPr lang="en-US" sz="3600" dirty="0" smtClean="0"/>
            </a:br>
            <a:r>
              <a:rPr lang="en-US" sz="3600" dirty="0" smtClean="0">
                <a:ln w="19050">
                  <a:solidFill>
                    <a:schemeClr val="tx1"/>
                  </a:solidFill>
                </a:ln>
                <a:solidFill>
                  <a:srgbClr val="FF0000"/>
                </a:solidFill>
                <a:latin typeface="Impact" pitchFamily="34" charset="0"/>
              </a:rPr>
              <a:t>Dr. D . N. Zambare </a:t>
            </a:r>
            <a: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t/>
            </a:r>
            <a:br>
              <a:rPr lang="en-US" sz="3600" dirty="0" smtClean="0">
                <a:ln w="19050">
                  <a:solidFill>
                    <a:schemeClr val="tx1"/>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7200000" scaled="0"/>
                </a:gradFill>
                <a:latin typeface="Impact" pitchFamily="34" charset="0"/>
              </a:rPr>
            </a:br>
            <a:r>
              <a:rPr lang="en-US" sz="3600" i="1" dirty="0" smtClean="0">
                <a:ln w="19050">
                  <a:solidFill>
                    <a:schemeClr val="tx1"/>
                  </a:solidFill>
                </a:ln>
                <a:solidFill>
                  <a:srgbClr val="002060"/>
                </a:solidFill>
                <a:latin typeface="Book Antiqua" pitchFamily="18" charset="0"/>
              </a:rPr>
              <a:t>Department of Chemistry , </a:t>
            </a:r>
          </a:p>
          <a:p>
            <a:pPr algn="ctr"/>
            <a:r>
              <a:rPr lang="en-US" sz="3600" i="1" dirty="0" smtClean="0">
                <a:ln w="19050">
                  <a:solidFill>
                    <a:schemeClr val="tx1"/>
                  </a:solidFill>
                </a:ln>
                <a:solidFill>
                  <a:srgbClr val="002060"/>
                </a:solidFill>
                <a:latin typeface="Book Antiqua" pitchFamily="18" charset="0"/>
              </a:rPr>
              <a:t>Kisan Veer Mahavidyalaya, Wai (Satara)</a:t>
            </a:r>
            <a:endParaRPr lang="en-US" sz="3600" i="1" dirty="0">
              <a:solidFill>
                <a:srgbClr val="002060"/>
              </a:solidFill>
              <a:latin typeface="Book Antiqua"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763000" cy="6858000"/>
          </a:xfrm>
        </p:spPr>
        <p:txBody>
          <a:bodyPr>
            <a:normAutofit/>
          </a:bodyPr>
          <a:lstStyle/>
          <a:p>
            <a:pPr marL="0" indent="0">
              <a:buNone/>
            </a:pPr>
            <a:r>
              <a:rPr lang="en-US" b="1" dirty="0">
                <a:solidFill>
                  <a:srgbClr val="FF33CC"/>
                </a:solidFill>
              </a:rPr>
              <a:t>(</a:t>
            </a:r>
            <a:r>
              <a:rPr lang="en-US" b="1" dirty="0" smtClean="0">
                <a:solidFill>
                  <a:srgbClr val="FF33CC"/>
                </a:solidFill>
              </a:rPr>
              <a:t>i)Two </a:t>
            </a:r>
            <a:r>
              <a:rPr lang="en-US" b="1" dirty="0">
                <a:solidFill>
                  <a:srgbClr val="FF33CC"/>
                </a:solidFill>
              </a:rPr>
              <a:t>acidic </a:t>
            </a:r>
            <a:r>
              <a:rPr lang="en-US" b="1" dirty="0" smtClean="0">
                <a:solidFill>
                  <a:srgbClr val="FF33CC"/>
                </a:solidFill>
              </a:rPr>
              <a:t>groups</a:t>
            </a:r>
            <a:endParaRPr lang="en-US" dirty="0">
              <a:solidFill>
                <a:srgbClr val="FF33CC"/>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57200"/>
            <a:ext cx="50292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1752600"/>
            <a:ext cx="8839199" cy="923330"/>
          </a:xfrm>
          <a:prstGeom prst="rect">
            <a:avLst/>
          </a:prstGeom>
        </p:spPr>
        <p:txBody>
          <a:bodyPr wrap="square">
            <a:spAutoFit/>
          </a:bodyPr>
          <a:lstStyle/>
          <a:p>
            <a:r>
              <a:rPr lang="en-US" b="1" dirty="0" smtClean="0"/>
              <a:t>      </a:t>
            </a:r>
            <a:r>
              <a:rPr lang="en-US" b="1" dirty="0" err="1" smtClean="0"/>
              <a:t>Bis</a:t>
            </a:r>
            <a:r>
              <a:rPr lang="en-US" b="1" dirty="0" smtClean="0"/>
              <a:t>-</a:t>
            </a:r>
            <a:r>
              <a:rPr lang="en-US" b="1" dirty="0"/>
              <a:t>(</a:t>
            </a:r>
            <a:r>
              <a:rPr lang="en-US" b="1" dirty="0" err="1"/>
              <a:t>oxalato</a:t>
            </a:r>
            <a:r>
              <a:rPr lang="en-US" b="1" dirty="0"/>
              <a:t>) </a:t>
            </a:r>
            <a:r>
              <a:rPr lang="en-US" b="1" dirty="0" err="1"/>
              <a:t>platinate</a:t>
            </a:r>
            <a:r>
              <a:rPr lang="en-US" b="1" dirty="0"/>
              <a:t> (II) ion              </a:t>
            </a:r>
            <a:r>
              <a:rPr lang="en-US" b="1" dirty="0" err="1"/>
              <a:t>Bis</a:t>
            </a:r>
            <a:r>
              <a:rPr lang="en-US" b="1" dirty="0"/>
              <a:t>-(</a:t>
            </a:r>
            <a:r>
              <a:rPr lang="en-US" b="1" dirty="0" err="1"/>
              <a:t>salicylato</a:t>
            </a:r>
            <a:r>
              <a:rPr lang="en-US" b="1" dirty="0"/>
              <a:t>) </a:t>
            </a:r>
            <a:r>
              <a:rPr lang="en-US" b="1" dirty="0" err="1"/>
              <a:t>cuprate</a:t>
            </a:r>
            <a:r>
              <a:rPr lang="en-US" b="1" dirty="0"/>
              <a:t> (II) ion</a:t>
            </a:r>
            <a:endParaRPr lang="en-US" dirty="0"/>
          </a:p>
          <a:p>
            <a:endParaRPr lang="en-US" b="1" dirty="0" smtClean="0"/>
          </a:p>
          <a:p>
            <a:r>
              <a:rPr lang="en-US" b="1" dirty="0" smtClean="0">
                <a:solidFill>
                  <a:srgbClr val="FF00FF"/>
                </a:solidFill>
              </a:rPr>
              <a:t>(ii) One </a:t>
            </a:r>
            <a:r>
              <a:rPr lang="en-US" b="1" dirty="0">
                <a:solidFill>
                  <a:srgbClr val="FF00FF"/>
                </a:solidFill>
              </a:rPr>
              <a:t>acidic and one co-</a:t>
            </a:r>
            <a:r>
              <a:rPr lang="en-US" b="1" dirty="0" err="1">
                <a:solidFill>
                  <a:srgbClr val="FF00FF"/>
                </a:solidFill>
              </a:rPr>
              <a:t>ordinating</a:t>
            </a:r>
            <a:r>
              <a:rPr lang="en-US" b="1" dirty="0">
                <a:solidFill>
                  <a:srgbClr val="FF00FF"/>
                </a:solidFill>
              </a:rPr>
              <a:t> group: </a:t>
            </a:r>
            <a:endParaRPr lang="en-US" dirty="0">
              <a:solidFill>
                <a:srgbClr val="FF00FF"/>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675929"/>
            <a:ext cx="3505200" cy="1218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 y="3622677"/>
            <a:ext cx="7835899" cy="923330"/>
          </a:xfrm>
          <a:prstGeom prst="rect">
            <a:avLst/>
          </a:prstGeom>
        </p:spPr>
        <p:txBody>
          <a:bodyPr wrap="square">
            <a:spAutoFit/>
          </a:bodyPr>
          <a:lstStyle/>
          <a:p>
            <a:r>
              <a:rPr lang="en-US" b="1" dirty="0" smtClean="0"/>
              <a:t>                            </a:t>
            </a:r>
          </a:p>
          <a:p>
            <a:r>
              <a:rPr lang="en-US" b="1" dirty="0"/>
              <a:t> </a:t>
            </a:r>
            <a:r>
              <a:rPr lang="en-US" b="1" dirty="0" smtClean="0"/>
              <a:t>                                    </a:t>
            </a:r>
            <a:r>
              <a:rPr lang="en-US" b="1" dirty="0" err="1" smtClean="0"/>
              <a:t>Bis</a:t>
            </a:r>
            <a:r>
              <a:rPr lang="en-US" b="1" dirty="0" smtClean="0"/>
              <a:t>-</a:t>
            </a:r>
            <a:r>
              <a:rPr lang="en-US" b="1" dirty="0"/>
              <a:t>(8-Hydroxyquinolinato) zinc (II) ion</a:t>
            </a:r>
            <a:endParaRPr lang="en-US" dirty="0"/>
          </a:p>
          <a:p>
            <a:r>
              <a:rPr lang="en-US" b="1" dirty="0">
                <a:solidFill>
                  <a:srgbClr val="FF00FF"/>
                </a:solidFill>
              </a:rPr>
              <a:t>(</a:t>
            </a:r>
            <a:r>
              <a:rPr lang="en-US" b="1" dirty="0" smtClean="0">
                <a:solidFill>
                  <a:srgbClr val="FF00FF"/>
                </a:solidFill>
              </a:rPr>
              <a:t>iii) Two </a:t>
            </a:r>
            <a:r>
              <a:rPr lang="en-US" b="1" dirty="0">
                <a:solidFill>
                  <a:srgbClr val="FF00FF"/>
                </a:solidFill>
              </a:rPr>
              <a:t>co-</a:t>
            </a:r>
            <a:r>
              <a:rPr lang="en-US" b="1" dirty="0" err="1">
                <a:solidFill>
                  <a:srgbClr val="FF00FF"/>
                </a:solidFill>
              </a:rPr>
              <a:t>ordinating</a:t>
            </a:r>
            <a:r>
              <a:rPr lang="en-US" b="1" dirty="0">
                <a:solidFill>
                  <a:srgbClr val="FF00FF"/>
                </a:solidFill>
              </a:rPr>
              <a:t> groups:</a:t>
            </a:r>
            <a:r>
              <a:rPr lang="en-US" dirty="0">
                <a:solidFill>
                  <a:srgbClr val="FF00FF"/>
                </a:solidFill>
              </a:rPr>
              <a:t>            </a:t>
            </a:r>
            <a:endParaRPr lang="en-US" dirty="0">
              <a:solidFill>
                <a:srgbClr val="FF00FF"/>
              </a:solidFill>
            </a:endParaRPr>
          </a:p>
        </p:txBody>
      </p:sp>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648200"/>
            <a:ext cx="5029200" cy="1676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2240220743"/>
              </p:ext>
            </p:extLst>
          </p:nvPr>
        </p:nvGraphicFramePr>
        <p:xfrm>
          <a:off x="914400" y="6400800"/>
          <a:ext cx="7848600" cy="228600"/>
        </p:xfrm>
        <a:graphic>
          <a:graphicData uri="http://schemas.openxmlformats.org/drawingml/2006/table">
            <a:tbl>
              <a:tblPr firstRow="1" firstCol="1" lastRow="1" lastCol="1" bandRow="1" bandCol="1">
                <a:tableStyleId>{5C22544A-7EE6-4342-B048-85BDC9FD1C3A}</a:tableStyleId>
              </a:tblPr>
              <a:tblGrid>
                <a:gridCol w="4220892"/>
                <a:gridCol w="3627708"/>
              </a:tblGrid>
              <a:tr h="228600">
                <a:tc>
                  <a:txBody>
                    <a:bodyPr/>
                    <a:lstStyle/>
                    <a:p>
                      <a:pPr marL="0" marR="0" algn="ctr">
                        <a:lnSpc>
                          <a:spcPts val="1400"/>
                        </a:lnSpc>
                        <a:spcBef>
                          <a:spcPts val="0"/>
                        </a:spcBef>
                        <a:spcAft>
                          <a:spcPts val="0"/>
                        </a:spcAft>
                        <a:tabLst>
                          <a:tab pos="240030" algn="l"/>
                          <a:tab pos="502920" algn="l"/>
                          <a:tab pos="4114800" algn="r"/>
                        </a:tabLst>
                      </a:pPr>
                      <a:r>
                        <a:rPr lang="en-US" sz="1400" dirty="0" err="1">
                          <a:effectLst/>
                        </a:rPr>
                        <a:t>Tris</a:t>
                      </a:r>
                      <a:r>
                        <a:rPr lang="en-US" sz="1400" dirty="0">
                          <a:effectLst/>
                        </a:rPr>
                        <a:t> (</a:t>
                      </a:r>
                      <a:r>
                        <a:rPr lang="en-US" sz="1400" dirty="0" err="1">
                          <a:effectLst/>
                        </a:rPr>
                        <a:t>ethylenediamine</a:t>
                      </a:r>
                      <a:r>
                        <a:rPr lang="en-US" sz="1400" dirty="0">
                          <a:effectLst/>
                        </a:rPr>
                        <a:t>) cobalt (III) ion</a:t>
                      </a:r>
                      <a:endParaRPr lang="en-US" sz="1400" dirty="0">
                        <a:effectLst/>
                        <a:latin typeface="Segoe UI"/>
                        <a:ea typeface="Times New Roman"/>
                        <a:cs typeface="Times New Roman"/>
                      </a:endParaRPr>
                    </a:p>
                  </a:txBody>
                  <a:tcPr marL="68580" marR="68580" marT="0" marB="0"/>
                </a:tc>
                <a:tc>
                  <a:txBody>
                    <a:bodyPr/>
                    <a:lstStyle/>
                    <a:p>
                      <a:pPr marL="0" marR="0" algn="ctr">
                        <a:lnSpc>
                          <a:spcPts val="1400"/>
                        </a:lnSpc>
                        <a:spcBef>
                          <a:spcPts val="0"/>
                        </a:spcBef>
                        <a:spcAft>
                          <a:spcPts val="0"/>
                        </a:spcAft>
                        <a:tabLst>
                          <a:tab pos="240030" algn="l"/>
                          <a:tab pos="502920" algn="l"/>
                          <a:tab pos="4114800" algn="r"/>
                        </a:tabLst>
                      </a:pPr>
                      <a:r>
                        <a:rPr lang="en-US" sz="1400" dirty="0" err="1">
                          <a:effectLst/>
                        </a:rPr>
                        <a:t>Tris</a:t>
                      </a:r>
                      <a:r>
                        <a:rPr lang="en-US" sz="1400" dirty="0">
                          <a:effectLst/>
                        </a:rPr>
                        <a:t> (</a:t>
                      </a:r>
                      <a:r>
                        <a:rPr lang="en-US" sz="1400" dirty="0" err="1">
                          <a:effectLst/>
                        </a:rPr>
                        <a:t>Orthophenanthroline</a:t>
                      </a:r>
                      <a:r>
                        <a:rPr lang="en-US" sz="1400" dirty="0">
                          <a:effectLst/>
                        </a:rPr>
                        <a:t>) iron (II) ion</a:t>
                      </a:r>
                      <a:endParaRPr lang="en-US" sz="1400" dirty="0">
                        <a:effectLst/>
                        <a:latin typeface="Segoe UI"/>
                        <a:ea typeface="Times New Roman"/>
                        <a:cs typeface="Times New Roman"/>
                      </a:endParaRPr>
                    </a:p>
                  </a:txBody>
                  <a:tcPr marL="68580" marR="68580" marT="0" marB="0"/>
                </a:tc>
              </a:tr>
            </a:tbl>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86986"/>
            <a:ext cx="6858000" cy="64078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248400"/>
          </a:xfrm>
        </p:spPr>
        <p:txBody>
          <a:bodyPr>
            <a:normAutofit/>
          </a:bodyPr>
          <a:lstStyle/>
          <a:p>
            <a:r>
              <a:rPr lang="en-US" dirty="0" smtClean="0"/>
              <a:t>		</a:t>
            </a:r>
            <a:r>
              <a:rPr lang="en-US" sz="1800" dirty="0"/>
              <a:t>2.5	Application of Chelation with respect to Chelating </a:t>
            </a:r>
            <a:r>
              <a:rPr lang="en-US" sz="1800" b="1" dirty="0"/>
              <a:t>(i) 	EDTA (</a:t>
            </a:r>
            <a:r>
              <a:rPr lang="en-US" sz="1800" b="1" dirty="0" err="1"/>
              <a:t>Ethylenediamine</a:t>
            </a:r>
            <a:r>
              <a:rPr lang="en-US" sz="1800" b="1" dirty="0"/>
              <a:t> Tetra-acetic acid)</a:t>
            </a:r>
            <a:endParaRPr lang="en-US" sz="1800" dirty="0"/>
          </a:p>
          <a:p>
            <a:r>
              <a:rPr lang="en-US" sz="1800" dirty="0"/>
              <a:t>	It is known as </a:t>
            </a:r>
            <a:r>
              <a:rPr lang="en-US" sz="1800" dirty="0" err="1"/>
              <a:t>Versene</a:t>
            </a:r>
            <a:r>
              <a:rPr lang="en-US" sz="1800" dirty="0"/>
              <a:t>, </a:t>
            </a:r>
            <a:r>
              <a:rPr lang="en-US" sz="1800" dirty="0" err="1"/>
              <a:t>Sequesterene</a:t>
            </a:r>
            <a:r>
              <a:rPr lang="en-US" sz="1800" dirty="0"/>
              <a:t>, and </a:t>
            </a:r>
            <a:r>
              <a:rPr lang="en-US" sz="1800" dirty="0" err="1"/>
              <a:t>Trilon</a:t>
            </a:r>
            <a:r>
              <a:rPr lang="en-US" sz="1800" dirty="0"/>
              <a:t>-B etc. It is one of the most versatile reagents used in analytical chemistry.</a:t>
            </a:r>
          </a:p>
          <a:p>
            <a:r>
              <a:rPr lang="en-US" sz="1800" dirty="0"/>
              <a:t>	EDTA occupies an eminent position among </a:t>
            </a:r>
            <a:r>
              <a:rPr lang="en-US" sz="1800" dirty="0" err="1"/>
              <a:t>complexones</a:t>
            </a:r>
            <a:r>
              <a:rPr lang="en-US" sz="1800" dirty="0"/>
              <a:t>.            Its importance and wide applicability stem from its peculiar features, viz.</a:t>
            </a:r>
          </a:p>
          <a:p>
            <a:r>
              <a:rPr lang="en-US" sz="1800" dirty="0"/>
              <a:t>	(a) 	It is a white crystalline solid; its cost is comparatively low.</a:t>
            </a:r>
          </a:p>
          <a:p>
            <a:r>
              <a:rPr lang="en-US" sz="1800" dirty="0"/>
              <a:t>	(b) 	Its disodium salt and its chelates are highly soluble in water. Its molecular weight is 372.27.</a:t>
            </a:r>
          </a:p>
          <a:p>
            <a:r>
              <a:rPr lang="en-US" sz="1800" dirty="0"/>
              <a:t>	(c) 	It has very strong chelating ability, on account of two          co-</a:t>
            </a:r>
            <a:r>
              <a:rPr lang="en-US" sz="1800" dirty="0" err="1"/>
              <a:t>ordinating</a:t>
            </a:r>
            <a:r>
              <a:rPr lang="en-US" sz="1800" dirty="0"/>
              <a:t> (*) and four covalent ( ) tendencies.</a:t>
            </a:r>
          </a:p>
          <a:p>
            <a:r>
              <a:rPr lang="en-US" sz="1800" dirty="0"/>
              <a:t>	(d) 	It can form stable chelates with almost all the metals, in the periodic table by binding them through five- five membered rings.</a:t>
            </a:r>
          </a:p>
          <a:p>
            <a:r>
              <a:rPr lang="en-US" sz="1800" dirty="0"/>
              <a:t>	(e) 	It serves as a primary standard and may be prepared with sufficient purity and remarkable stability.</a:t>
            </a:r>
          </a:p>
          <a:p>
            <a:r>
              <a:rPr lang="en-US" sz="1800" b="1" dirty="0"/>
              <a:t>Structure of EDTA</a:t>
            </a:r>
            <a:r>
              <a:rPr lang="en-US" sz="1800" b="1" dirty="0" smtClean="0"/>
              <a:t>: </a:t>
            </a:r>
            <a:endParaRPr lang="en-US" sz="1800" dirty="0" smtClean="0">
              <a:solidFill>
                <a:srgbClr val="00FF0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800600"/>
            <a:ext cx="5257800" cy="16859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81000" y="6163359"/>
            <a:ext cx="8305800" cy="646331"/>
          </a:xfrm>
          <a:prstGeom prst="rect">
            <a:avLst/>
          </a:prstGeom>
        </p:spPr>
        <p:txBody>
          <a:bodyPr wrap="square">
            <a:spAutoFit/>
          </a:bodyPr>
          <a:lstStyle/>
          <a:p>
            <a:r>
              <a:rPr lang="en-US" b="1" dirty="0"/>
              <a:t>Reaction of EDTA:  </a:t>
            </a:r>
            <a:endParaRPr lang="en-US" dirty="0"/>
          </a:p>
          <a:p>
            <a:r>
              <a:rPr lang="en-US" dirty="0"/>
              <a:t>             </a:t>
            </a:r>
            <a:r>
              <a:rPr lang="en-US" dirty="0" err="1"/>
              <a:t>Ca</a:t>
            </a:r>
            <a:r>
              <a:rPr lang="en-US" baseline="30000" dirty="0"/>
              <a:t>++ </a:t>
            </a:r>
            <a:r>
              <a:rPr lang="en-US" dirty="0"/>
              <a:t>+ Na</a:t>
            </a:r>
            <a:r>
              <a:rPr lang="en-US" baseline="-25000" dirty="0"/>
              <a:t>2</a:t>
            </a:r>
            <a:r>
              <a:rPr lang="en-US" dirty="0"/>
              <a:t>H</a:t>
            </a:r>
            <a:r>
              <a:rPr lang="en-US" baseline="-25000" dirty="0"/>
              <a:t>2</a:t>
            </a:r>
            <a:r>
              <a:rPr lang="en-US" dirty="0"/>
              <a:t>EDTA </a:t>
            </a:r>
            <a:r>
              <a:rPr lang="en-US" dirty="0">
                <a:sym typeface="Symbol"/>
              </a:rPr>
              <a:t></a:t>
            </a:r>
            <a:r>
              <a:rPr lang="en-US" dirty="0"/>
              <a:t> Na</a:t>
            </a:r>
            <a:r>
              <a:rPr lang="en-US" baseline="-25000" dirty="0"/>
              <a:t>2</a:t>
            </a:r>
            <a:r>
              <a:rPr lang="en-US" dirty="0"/>
              <a:t> [</a:t>
            </a:r>
            <a:r>
              <a:rPr lang="en-US" dirty="0" err="1"/>
              <a:t>Ca</a:t>
            </a:r>
            <a:r>
              <a:rPr lang="en-US" dirty="0"/>
              <a:t> EDTA] + 2H</a:t>
            </a:r>
            <a:r>
              <a:rPr lang="en-US" baseline="30000" dirty="0"/>
              <a:t>+</a:t>
            </a:r>
            <a:endParaRPr lang="en-U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endParaRPr lang="en-US" sz="3300" b="1" dirty="0" smtClean="0">
              <a:solidFill>
                <a:srgbClr val="FF00FF"/>
              </a:solidFill>
              <a:latin typeface="+mj-lt"/>
            </a:endParaRPr>
          </a:p>
          <a:p>
            <a:endParaRPr lang="en-US" sz="3300" b="1" dirty="0" smtClean="0">
              <a:solidFill>
                <a:srgbClr val="FF00FF"/>
              </a:solidFill>
              <a:latin typeface="+mj-lt"/>
            </a:endParaRPr>
          </a:p>
          <a:p>
            <a:endParaRPr lang="en-US" sz="3300" b="1" dirty="0" smtClean="0">
              <a:solidFill>
                <a:srgbClr val="FF00FF"/>
              </a:solidFill>
              <a:latin typeface="+mj-lt"/>
            </a:endParaRPr>
          </a:p>
          <a:p>
            <a:pPr>
              <a:buNone/>
            </a:pPr>
            <a:r>
              <a:rPr lang="en-US" sz="3200" dirty="0" smtClean="0"/>
              <a:t> </a:t>
            </a:r>
            <a:endParaRPr lang="en-US" sz="32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52400"/>
            <a:ext cx="4343400" cy="259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86657" y="2514600"/>
            <a:ext cx="8839200" cy="4524315"/>
          </a:xfrm>
          <a:prstGeom prst="rect">
            <a:avLst/>
          </a:prstGeom>
        </p:spPr>
        <p:txBody>
          <a:bodyPr wrap="square">
            <a:spAutoFit/>
          </a:bodyPr>
          <a:lstStyle/>
          <a:p>
            <a:r>
              <a:rPr lang="en-US" b="1" dirty="0">
                <a:solidFill>
                  <a:srgbClr val="FF0000"/>
                </a:solidFill>
              </a:rPr>
              <a:t>Applications of EDTA: </a:t>
            </a:r>
            <a:endParaRPr lang="en-US" dirty="0">
              <a:solidFill>
                <a:srgbClr val="FF0000"/>
              </a:solidFill>
            </a:endParaRPr>
          </a:p>
          <a:p>
            <a:r>
              <a:rPr lang="en-US" i="1" dirty="0"/>
              <a:t>	</a:t>
            </a:r>
            <a:r>
              <a:rPr lang="en-US" dirty="0"/>
              <a:t>The important applications of EDTA are as enlisted below:</a:t>
            </a:r>
          </a:p>
          <a:p>
            <a:r>
              <a:rPr lang="en-US" b="1" dirty="0"/>
              <a:t>1. 	</a:t>
            </a:r>
            <a:r>
              <a:rPr lang="en-US" b="1" dirty="0">
                <a:solidFill>
                  <a:srgbClr val="FF0066"/>
                </a:solidFill>
              </a:rPr>
              <a:t>Estimation of </a:t>
            </a:r>
            <a:r>
              <a:rPr lang="en-US" b="1" dirty="0" err="1">
                <a:solidFill>
                  <a:srgbClr val="FF0066"/>
                </a:solidFill>
              </a:rPr>
              <a:t>Cation</a:t>
            </a:r>
            <a:r>
              <a:rPr lang="en-US" b="1" dirty="0">
                <a:solidFill>
                  <a:srgbClr val="FF0066"/>
                </a:solidFill>
              </a:rPr>
              <a:t>: </a:t>
            </a:r>
            <a:endParaRPr lang="en-US" dirty="0">
              <a:solidFill>
                <a:srgbClr val="FF0066"/>
              </a:solidFill>
            </a:endParaRPr>
          </a:p>
          <a:p>
            <a:r>
              <a:rPr lang="en-US" dirty="0"/>
              <a:t>	In </a:t>
            </a:r>
            <a:r>
              <a:rPr lang="en-US" dirty="0" err="1"/>
              <a:t>complexometric</a:t>
            </a:r>
            <a:r>
              <a:rPr lang="en-US" dirty="0"/>
              <a:t> titrations it is used as a titrant in estimation of as many as 40 cations viz. </a:t>
            </a:r>
            <a:r>
              <a:rPr lang="en-US" dirty="0" err="1"/>
              <a:t>Ca</a:t>
            </a:r>
            <a:r>
              <a:rPr lang="en-US" dirty="0"/>
              <a:t>, Mg, Zn, Al, Fe, Cr, Co, Ni, Cu, Cd, Hg, Bi, </a:t>
            </a:r>
            <a:r>
              <a:rPr lang="en-US" dirty="0" err="1"/>
              <a:t>Sc</a:t>
            </a:r>
            <a:r>
              <a:rPr lang="en-US" dirty="0"/>
              <a:t>, U </a:t>
            </a:r>
            <a:r>
              <a:rPr lang="en-US" dirty="0" err="1"/>
              <a:t>lanthanons</a:t>
            </a:r>
            <a:r>
              <a:rPr lang="en-US" dirty="0"/>
              <a:t> (rare earths), etc.</a:t>
            </a:r>
          </a:p>
          <a:p>
            <a:r>
              <a:rPr lang="en-US" b="1" dirty="0"/>
              <a:t>2. 	</a:t>
            </a:r>
            <a:r>
              <a:rPr lang="en-US" b="1" dirty="0">
                <a:solidFill>
                  <a:srgbClr val="FF00FF"/>
                </a:solidFill>
              </a:rPr>
              <a:t>Estimation of Anions: </a:t>
            </a:r>
            <a:endParaRPr lang="en-US" dirty="0">
              <a:solidFill>
                <a:srgbClr val="FF00FF"/>
              </a:solidFill>
            </a:endParaRPr>
          </a:p>
          <a:p>
            <a:r>
              <a:rPr lang="en-US" dirty="0"/>
              <a:t>      As a titrant EDTA is used in the estimation of anions such as        F−, </a:t>
            </a:r>
            <a:r>
              <a:rPr lang="en-US" dirty="0" err="1"/>
              <a:t>CrO</a:t>
            </a:r>
            <a:r>
              <a:rPr lang="en-US" dirty="0"/>
              <a:t>, SO, AsO,</a:t>
            </a:r>
            <a:r>
              <a:rPr lang="en-US" baseline="-25000" dirty="0"/>
              <a:t>,</a:t>
            </a:r>
            <a:r>
              <a:rPr lang="en-US" dirty="0"/>
              <a:t>P</a:t>
            </a:r>
            <a:r>
              <a:rPr lang="en-US" baseline="-25000" dirty="0"/>
              <a:t>2</a:t>
            </a:r>
            <a:r>
              <a:rPr lang="en-US" dirty="0"/>
              <a:t>O, [Fe(CN)</a:t>
            </a:r>
            <a:r>
              <a:rPr lang="en-US" baseline="-25000" dirty="0"/>
              <a:t>6</a:t>
            </a:r>
            <a:r>
              <a:rPr lang="en-US" dirty="0"/>
              <a:t>]</a:t>
            </a:r>
            <a:r>
              <a:rPr lang="en-US" baseline="30000" dirty="0"/>
              <a:t>4−</a:t>
            </a:r>
            <a:r>
              <a:rPr lang="en-US" dirty="0"/>
              <a:t>, etc.</a:t>
            </a:r>
          </a:p>
          <a:p>
            <a:r>
              <a:rPr lang="en-US" b="1" dirty="0"/>
              <a:t>3. 	</a:t>
            </a:r>
            <a:r>
              <a:rPr lang="en-US" b="1" dirty="0">
                <a:solidFill>
                  <a:srgbClr val="FF0066"/>
                </a:solidFill>
              </a:rPr>
              <a:t>Analysis of Technological Materials:  </a:t>
            </a:r>
            <a:endParaRPr lang="en-US" dirty="0">
              <a:solidFill>
                <a:srgbClr val="FF0066"/>
              </a:solidFill>
            </a:endParaRPr>
          </a:p>
          <a:p>
            <a:r>
              <a:rPr lang="en-US" dirty="0"/>
              <a:t>	The technological materials such as ores, minerals, slags, alloys, rocks, cements, leather, paints, oils, petrol, etc. can be analyzed by using EDTA as an </a:t>
            </a:r>
            <a:r>
              <a:rPr lang="en-US" i="1" dirty="0"/>
              <a:t>analytical reagent.</a:t>
            </a:r>
            <a:endParaRPr lang="en-US" dirty="0"/>
          </a:p>
          <a:p>
            <a:r>
              <a:rPr lang="en-US" b="1" dirty="0"/>
              <a:t>4. 	</a:t>
            </a:r>
            <a:r>
              <a:rPr lang="en-US" b="1" dirty="0">
                <a:solidFill>
                  <a:srgbClr val="FF00FF"/>
                </a:solidFill>
              </a:rPr>
              <a:t>Masking Agent: </a:t>
            </a:r>
            <a:endParaRPr lang="en-US" dirty="0">
              <a:solidFill>
                <a:srgbClr val="FF00FF"/>
              </a:solidFill>
            </a:endParaRPr>
          </a:p>
          <a:p>
            <a:r>
              <a:rPr lang="en-US" dirty="0"/>
              <a:t>	</a:t>
            </a:r>
            <a:r>
              <a:rPr lang="en-US" dirty="0" err="1"/>
              <a:t>Polarographic</a:t>
            </a:r>
            <a:r>
              <a:rPr lang="en-US" dirty="0"/>
              <a:t> determination of antimony in alloys is carried out by masking the interfering ion Cu</a:t>
            </a:r>
            <a:r>
              <a:rPr lang="en-US" baseline="30000" dirty="0"/>
              <a:t>2+</a:t>
            </a:r>
            <a:r>
              <a:rPr lang="en-US" dirty="0"/>
              <a:t> by EDTA.</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algn="just">
              <a:buNone/>
            </a:pPr>
            <a:r>
              <a:rPr lang="en-US" dirty="0" smtClean="0"/>
              <a:t>		</a:t>
            </a:r>
          </a:p>
          <a:p>
            <a:r>
              <a:rPr lang="en-US" sz="2900" b="1" dirty="0">
                <a:solidFill>
                  <a:srgbClr val="FF0000"/>
                </a:solidFill>
              </a:rPr>
              <a:t>5. </a:t>
            </a:r>
            <a:r>
              <a:rPr lang="en-US" sz="2900" b="1" dirty="0" smtClean="0">
                <a:solidFill>
                  <a:srgbClr val="FF0000"/>
                </a:solidFill>
              </a:rPr>
              <a:t>Industrial </a:t>
            </a:r>
            <a:r>
              <a:rPr lang="en-US" sz="2900" b="1" dirty="0">
                <a:solidFill>
                  <a:srgbClr val="FF0000"/>
                </a:solidFill>
              </a:rPr>
              <a:t>Applications:</a:t>
            </a:r>
            <a:endParaRPr lang="en-US" sz="2900" dirty="0">
              <a:solidFill>
                <a:srgbClr val="FF0000"/>
              </a:solidFill>
            </a:endParaRPr>
          </a:p>
          <a:p>
            <a:r>
              <a:rPr lang="en-US" sz="2900" i="1" dirty="0"/>
              <a:t>	</a:t>
            </a:r>
            <a:r>
              <a:rPr lang="en-US" sz="2900" dirty="0">
                <a:solidFill>
                  <a:srgbClr val="008000"/>
                </a:solidFill>
              </a:rPr>
              <a:t>On commercial scale, EDTA finds enumerable applications, such as:</a:t>
            </a:r>
          </a:p>
          <a:p>
            <a:r>
              <a:rPr lang="en-US" sz="2900" dirty="0"/>
              <a:t>	</a:t>
            </a:r>
            <a:r>
              <a:rPr lang="en-US" sz="2900" dirty="0">
                <a:solidFill>
                  <a:srgbClr val="008000"/>
                </a:solidFill>
              </a:rPr>
              <a:t>(a) </a:t>
            </a:r>
            <a:r>
              <a:rPr lang="en-US" sz="2900" dirty="0" smtClean="0">
                <a:solidFill>
                  <a:srgbClr val="008000"/>
                </a:solidFill>
              </a:rPr>
              <a:t>Food </a:t>
            </a:r>
            <a:r>
              <a:rPr lang="en-US" sz="2900" dirty="0">
                <a:solidFill>
                  <a:srgbClr val="008000"/>
                </a:solidFill>
              </a:rPr>
              <a:t>preservation,</a:t>
            </a:r>
          </a:p>
          <a:p>
            <a:r>
              <a:rPr lang="en-US" sz="2900" dirty="0">
                <a:solidFill>
                  <a:srgbClr val="008000"/>
                </a:solidFill>
              </a:rPr>
              <a:t>	(b) </a:t>
            </a:r>
            <a:r>
              <a:rPr lang="en-US" sz="2900" dirty="0" smtClean="0">
                <a:solidFill>
                  <a:srgbClr val="008000"/>
                </a:solidFill>
              </a:rPr>
              <a:t>Water </a:t>
            </a:r>
            <a:r>
              <a:rPr lang="en-US" sz="2900" dirty="0">
                <a:solidFill>
                  <a:srgbClr val="008000"/>
                </a:solidFill>
              </a:rPr>
              <a:t>softening,</a:t>
            </a:r>
          </a:p>
          <a:p>
            <a:r>
              <a:rPr lang="en-US" sz="2900" dirty="0">
                <a:solidFill>
                  <a:srgbClr val="008000"/>
                </a:solidFill>
              </a:rPr>
              <a:t>	(c) </a:t>
            </a:r>
            <a:r>
              <a:rPr lang="en-US" sz="2900" dirty="0" smtClean="0">
                <a:solidFill>
                  <a:srgbClr val="008000"/>
                </a:solidFill>
              </a:rPr>
              <a:t>Evaluation </a:t>
            </a:r>
            <a:r>
              <a:rPr lang="en-US" sz="2900" dirty="0">
                <a:solidFill>
                  <a:srgbClr val="008000"/>
                </a:solidFill>
              </a:rPr>
              <a:t>of total hardness of water, </a:t>
            </a:r>
          </a:p>
          <a:p>
            <a:r>
              <a:rPr lang="en-US" sz="2900" dirty="0">
                <a:solidFill>
                  <a:srgbClr val="008000"/>
                </a:solidFill>
              </a:rPr>
              <a:t>	(d) </a:t>
            </a:r>
            <a:r>
              <a:rPr lang="en-US" sz="2900" dirty="0" smtClean="0">
                <a:solidFill>
                  <a:srgbClr val="008000"/>
                </a:solidFill>
              </a:rPr>
              <a:t>Removal </a:t>
            </a:r>
            <a:r>
              <a:rPr lang="en-US" sz="2900" dirty="0">
                <a:solidFill>
                  <a:srgbClr val="008000"/>
                </a:solidFill>
              </a:rPr>
              <a:t>of iron from water supply,</a:t>
            </a:r>
          </a:p>
          <a:p>
            <a:r>
              <a:rPr lang="en-US" sz="2900" dirty="0">
                <a:solidFill>
                  <a:srgbClr val="008000"/>
                </a:solidFill>
              </a:rPr>
              <a:t>	(e) </a:t>
            </a:r>
            <a:r>
              <a:rPr lang="en-US" sz="2900" dirty="0" smtClean="0">
                <a:solidFill>
                  <a:srgbClr val="008000"/>
                </a:solidFill>
              </a:rPr>
              <a:t>Estimation </a:t>
            </a:r>
            <a:r>
              <a:rPr lang="en-US" sz="2900" dirty="0">
                <a:solidFill>
                  <a:srgbClr val="008000"/>
                </a:solidFill>
              </a:rPr>
              <a:t>of traces of copper from steel,</a:t>
            </a:r>
          </a:p>
          <a:p>
            <a:r>
              <a:rPr lang="en-US" sz="2900" dirty="0">
                <a:solidFill>
                  <a:srgbClr val="008000"/>
                </a:solidFill>
              </a:rPr>
              <a:t>	(f) </a:t>
            </a:r>
            <a:r>
              <a:rPr lang="en-US" sz="2900" dirty="0" smtClean="0">
                <a:solidFill>
                  <a:srgbClr val="008000"/>
                </a:solidFill>
              </a:rPr>
              <a:t>Colorimetric </a:t>
            </a:r>
            <a:r>
              <a:rPr lang="en-US" sz="2900" dirty="0">
                <a:solidFill>
                  <a:srgbClr val="008000"/>
                </a:solidFill>
              </a:rPr>
              <a:t>estimation of cations,</a:t>
            </a:r>
          </a:p>
          <a:p>
            <a:r>
              <a:rPr lang="en-US" sz="2900" dirty="0">
                <a:solidFill>
                  <a:srgbClr val="008000"/>
                </a:solidFill>
              </a:rPr>
              <a:t>	(g) </a:t>
            </a:r>
            <a:r>
              <a:rPr lang="en-US" sz="2900" dirty="0" smtClean="0">
                <a:solidFill>
                  <a:srgbClr val="008000"/>
                </a:solidFill>
              </a:rPr>
              <a:t>Estimation </a:t>
            </a:r>
            <a:r>
              <a:rPr lang="en-US" sz="2900" dirty="0">
                <a:solidFill>
                  <a:srgbClr val="008000"/>
                </a:solidFill>
              </a:rPr>
              <a:t>of Co, </a:t>
            </a:r>
            <a:r>
              <a:rPr lang="en-US" sz="2900" dirty="0" err="1">
                <a:solidFill>
                  <a:srgbClr val="008000"/>
                </a:solidFill>
              </a:rPr>
              <a:t>Ga</a:t>
            </a:r>
            <a:r>
              <a:rPr lang="en-US" sz="2900" dirty="0">
                <a:solidFill>
                  <a:srgbClr val="008000"/>
                </a:solidFill>
              </a:rPr>
              <a:t>, Zn, </a:t>
            </a:r>
            <a:r>
              <a:rPr lang="en-US" sz="2900" dirty="0" err="1">
                <a:solidFill>
                  <a:srgbClr val="008000"/>
                </a:solidFill>
              </a:rPr>
              <a:t>Pb</a:t>
            </a:r>
            <a:r>
              <a:rPr lang="en-US" sz="2900" dirty="0">
                <a:solidFill>
                  <a:srgbClr val="008000"/>
                </a:solidFill>
              </a:rPr>
              <a:t>, </a:t>
            </a:r>
            <a:r>
              <a:rPr lang="en-US" sz="2900" dirty="0" err="1">
                <a:solidFill>
                  <a:srgbClr val="008000"/>
                </a:solidFill>
              </a:rPr>
              <a:t>Mn</a:t>
            </a:r>
            <a:r>
              <a:rPr lang="en-US" sz="2900" dirty="0">
                <a:solidFill>
                  <a:srgbClr val="008000"/>
                </a:solidFill>
              </a:rPr>
              <a:t>, etc. in paint driers.</a:t>
            </a:r>
          </a:p>
          <a:p>
            <a:r>
              <a:rPr lang="en-US" sz="2900" dirty="0">
                <a:solidFill>
                  <a:srgbClr val="008000"/>
                </a:solidFill>
              </a:rPr>
              <a:t>	(h) </a:t>
            </a:r>
            <a:r>
              <a:rPr lang="en-US" sz="2900" dirty="0" smtClean="0">
                <a:solidFill>
                  <a:srgbClr val="008000"/>
                </a:solidFill>
              </a:rPr>
              <a:t>Removal </a:t>
            </a:r>
            <a:r>
              <a:rPr lang="en-US" sz="2900" dirty="0">
                <a:solidFill>
                  <a:srgbClr val="008000"/>
                </a:solidFill>
              </a:rPr>
              <a:t>of objectionable metal ions viz. Cu, Cr, Ni, Fe, </a:t>
            </a:r>
            <a:r>
              <a:rPr lang="en-US" sz="2900" dirty="0" err="1">
                <a:solidFill>
                  <a:srgbClr val="008000"/>
                </a:solidFill>
              </a:rPr>
              <a:t>Pb</a:t>
            </a:r>
            <a:r>
              <a:rPr lang="en-US" sz="2900" dirty="0">
                <a:solidFill>
                  <a:srgbClr val="008000"/>
                </a:solidFill>
              </a:rPr>
              <a:t>, etc. from </a:t>
            </a:r>
            <a:r>
              <a:rPr lang="en-US" sz="2900" dirty="0" smtClean="0">
                <a:solidFill>
                  <a:srgbClr val="008000"/>
                </a:solidFill>
              </a:rPr>
              <a:t>body</a:t>
            </a:r>
          </a:p>
          <a:p>
            <a:r>
              <a:rPr lang="en-US" sz="2900" dirty="0">
                <a:solidFill>
                  <a:srgbClr val="008000"/>
                </a:solidFill>
              </a:rPr>
              <a:t> </a:t>
            </a:r>
            <a:r>
              <a:rPr lang="en-US" sz="2900" dirty="0" smtClean="0">
                <a:solidFill>
                  <a:srgbClr val="008000"/>
                </a:solidFill>
              </a:rPr>
              <a:t>                fluids</a:t>
            </a:r>
            <a:r>
              <a:rPr lang="en-US" sz="2900" dirty="0">
                <a:solidFill>
                  <a:srgbClr val="008000"/>
                </a:solidFill>
              </a:rPr>
              <a:t>.</a:t>
            </a:r>
          </a:p>
          <a:p>
            <a:r>
              <a:rPr lang="en-US" sz="2900" dirty="0">
                <a:solidFill>
                  <a:srgbClr val="008000"/>
                </a:solidFill>
              </a:rPr>
              <a:t>	(i) </a:t>
            </a:r>
            <a:r>
              <a:rPr lang="en-US" sz="2900" dirty="0" smtClean="0">
                <a:solidFill>
                  <a:srgbClr val="008000"/>
                </a:solidFill>
              </a:rPr>
              <a:t>Prevention </a:t>
            </a:r>
            <a:r>
              <a:rPr lang="en-US" sz="2900" dirty="0">
                <a:solidFill>
                  <a:srgbClr val="008000"/>
                </a:solidFill>
              </a:rPr>
              <a:t>of metal ions from precipitation in manures, from </a:t>
            </a:r>
            <a:r>
              <a:rPr lang="en-US" sz="2900" dirty="0" err="1">
                <a:solidFill>
                  <a:srgbClr val="008000"/>
                </a:solidFill>
              </a:rPr>
              <a:t>Mn</a:t>
            </a:r>
            <a:r>
              <a:rPr lang="en-US" sz="2900" dirty="0">
                <a:solidFill>
                  <a:srgbClr val="008000"/>
                </a:solidFill>
              </a:rPr>
              <a:t>, Fe, Zn, etc.</a:t>
            </a:r>
          </a:p>
          <a:p>
            <a:r>
              <a:rPr lang="en-US" sz="2900" dirty="0">
                <a:solidFill>
                  <a:srgbClr val="008000"/>
                </a:solidFill>
              </a:rPr>
              <a:t>	(j) </a:t>
            </a:r>
            <a:r>
              <a:rPr lang="en-US" sz="2900" dirty="0" smtClean="0">
                <a:solidFill>
                  <a:srgbClr val="008000"/>
                </a:solidFill>
              </a:rPr>
              <a:t>Treatment </a:t>
            </a:r>
            <a:r>
              <a:rPr lang="en-US" sz="2900" dirty="0">
                <a:solidFill>
                  <a:srgbClr val="008000"/>
                </a:solidFill>
              </a:rPr>
              <a:t>of acute and chronic lead poisoning, etc.</a:t>
            </a:r>
          </a:p>
          <a:p>
            <a:r>
              <a:rPr lang="en-US" sz="2900" dirty="0">
                <a:solidFill>
                  <a:srgbClr val="008000"/>
                </a:solidFill>
              </a:rPr>
              <a:t>	The details of some of the applications are mentioned below for detailed study.</a:t>
            </a:r>
          </a:p>
          <a:p>
            <a:r>
              <a:rPr lang="en-US" sz="2900" b="1" dirty="0">
                <a:solidFill>
                  <a:srgbClr val="FF0000"/>
                </a:solidFill>
              </a:rPr>
              <a:t>(</a:t>
            </a:r>
            <a:r>
              <a:rPr lang="en-US" sz="2900" b="1" dirty="0" smtClean="0">
                <a:solidFill>
                  <a:srgbClr val="FF0000"/>
                </a:solidFill>
              </a:rPr>
              <a:t>a)Food </a:t>
            </a:r>
            <a:r>
              <a:rPr lang="en-US" sz="2900" b="1" dirty="0">
                <a:solidFill>
                  <a:srgbClr val="FF0000"/>
                </a:solidFill>
              </a:rPr>
              <a:t>Preservation: </a:t>
            </a:r>
            <a:endParaRPr lang="en-US" sz="2900" dirty="0">
              <a:solidFill>
                <a:srgbClr val="FF0000"/>
              </a:solidFill>
            </a:endParaRPr>
          </a:p>
          <a:p>
            <a:r>
              <a:rPr lang="en-US" sz="2900" dirty="0"/>
              <a:t>	It is our common experience that a cut apple becomes brown, orange juice loses its flavors, fats and oils become rancid, vitamin C and green vegetables get spoiled on keeping, cooked food gets spoiled on long standing, etc.</a:t>
            </a:r>
          </a:p>
          <a:p>
            <a:r>
              <a:rPr lang="en-US" sz="2900" dirty="0"/>
              <a:t>	All these are partly because of the presence of traces of metal ions in the atmosphere. Even one part of metal ion per million parts of food material, </a:t>
            </a:r>
            <a:r>
              <a:rPr lang="en-US" sz="2900" dirty="0" err="1"/>
              <a:t>catalyses</a:t>
            </a:r>
            <a:r>
              <a:rPr lang="en-US" sz="2900" dirty="0"/>
              <a:t> atmospheric oxidation and damages food material. The food may be preserved by binding the traces of metals by chelation. Use of a very dilute solution (0.01%) of EDTA is found to be quite useful in improving/keeping qualities of food.</a:t>
            </a:r>
          </a:p>
          <a:p>
            <a:r>
              <a:rPr lang="en-US" sz="2900" dirty="0" smtClean="0">
                <a:latin typeface="+mj-lt"/>
              </a:rPr>
              <a:t> </a:t>
            </a:r>
            <a:endParaRPr lang="en-US" sz="2900" dirty="0" smtClean="0">
              <a:latin typeface="+mj-lt"/>
            </a:endParaRPr>
          </a:p>
          <a:p>
            <a:pPr algn="just">
              <a:buNone/>
            </a:pPr>
            <a:r>
              <a:rPr lang="en-US" dirty="0" smtClean="0">
                <a:latin typeface="+mj-lt"/>
              </a:rPr>
              <a:t>		</a:t>
            </a:r>
          </a:p>
          <a:p>
            <a:pPr algn="just">
              <a:buNone/>
            </a:pPr>
            <a:r>
              <a:rPr lang="en-US" dirty="0" smtClean="0">
                <a:latin typeface="+mj-lt"/>
              </a:rPr>
              <a:t>		</a:t>
            </a:r>
            <a:endParaRPr lang="en-US" dirty="0">
              <a:latin typeface="+mj-lt"/>
            </a:endParaRPr>
          </a:p>
        </p:txBody>
      </p:sp>
      <p:sp>
        <p:nvSpPr>
          <p:cNvPr id="5" name="Rectangle 5"/>
          <p:cNvSpPr>
            <a:spLocks noChangeArrowheads="1"/>
          </p:cNvSpPr>
          <p:nvPr/>
        </p:nvSpPr>
        <p:spPr bwMode="auto">
          <a:xfrm>
            <a:off x="2511425" y="39465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728662"/>
            <a:ext cx="95250"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38175"/>
            <a:ext cx="95250"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0" y="598406"/>
            <a:ext cx="95250"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4"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000125"/>
            <a:ext cx="95250"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3" name="Picture 1" descr="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900" y="4953000"/>
            <a:ext cx="41529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6"/>
          <p:cNvSpPr>
            <a:spLocks noChangeArrowheads="1"/>
          </p:cNvSpPr>
          <p:nvPr/>
        </p:nvSpPr>
        <p:spPr bwMode="auto">
          <a:xfrm>
            <a:off x="95250" y="288543"/>
            <a:ext cx="882015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39713" algn="l"/>
                <a:tab pos="503238" algn="l"/>
                <a:tab pos="4114800" algn="r"/>
              </a:tabLst>
            </a:pPr>
            <a:r>
              <a:rPr kumimoji="0" lang="en-US" sz="1400"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(b)	Water Softening: </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This is one of the most important applications of chelation. Water softening is most essential in power houses and chemical industry.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Due to dissolved salts of calcium and magnesium, water becomes hard. When sequestering agents such as EDTA etc. are added to water, they combine with objectionable metal ions and form water soluble stable chelates and water becomes soft.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sz="1400"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(c)	Evaluation of Total Hardness of Water: </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Water becomes hard when Ca</a:t>
            </a:r>
            <a:r>
              <a:rPr kumimoji="0" lang="en-US" sz="1400"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 </a:t>
            </a: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and Mg</a:t>
            </a:r>
            <a:r>
              <a:rPr kumimoji="0" lang="en-US" sz="1400"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 </a:t>
            </a: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ions are present in it. The total concentration of calcium and magnesium is measured in terms of CaCO</a:t>
            </a:r>
            <a:r>
              <a:rPr kumimoji="0" lang="en-US" sz="1400"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3 </a:t>
            </a: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expressed in ppm, by </a:t>
            </a:r>
            <a:r>
              <a:rPr kumimoji="0" lang="en-US" sz="1400"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complexometric</a:t>
            </a: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titration.           A known volume of hard water is titrated against standard solution of EDTA, using </a:t>
            </a:r>
            <a:r>
              <a:rPr kumimoji="0" lang="en-US" sz="1400"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Eriochrome</a:t>
            </a: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black-T as an indicator. It gives wine red to sky blue end point. From the volume of EDTA required, the total hardness of water is then evaluated.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sz="14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1 mole EDTA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7"/>
          <p:cNvSpPr>
            <a:spLocks noChangeArrowheads="1"/>
          </p:cNvSpPr>
          <p:nvPr/>
        </p:nvSpPr>
        <p:spPr bwMode="auto">
          <a:xfrm rot="11555987" flipV="1">
            <a:off x="-152400" y="564764"/>
            <a:ext cx="83058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1 mole Ca</a:t>
            </a:r>
            <a:r>
              <a:rPr kumimoji="0" lang="en-US" sz="1000"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8"/>
          <p:cNvSpPr>
            <a:spLocks noChangeArrowheads="1"/>
          </p:cNvSpPr>
          <p:nvPr/>
        </p:nvSpPr>
        <p:spPr bwMode="auto">
          <a:xfrm>
            <a:off x="2971800" y="819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39713" algn="l"/>
                <a:tab pos="503238" algn="l"/>
                <a:tab pos="4114800" algn="r"/>
              </a:tabLst>
            </a:pPr>
            <a:r>
              <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1 mole CaCO</a:t>
            </a:r>
            <a:r>
              <a:rPr kumimoji="0" lang="en-US" sz="1000"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3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1 mole EDTA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9"/>
          <p:cNvSpPr>
            <a:spLocks noChangeArrowheads="1"/>
          </p:cNvSpPr>
          <p:nvPr/>
        </p:nvSpPr>
        <p:spPr bwMode="auto">
          <a:xfrm>
            <a:off x="2286000" y="741283"/>
            <a:ext cx="6858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1 mole Mg</a:t>
            </a:r>
            <a:r>
              <a:rPr kumimoji="0" lang="en-US" sz="1000"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2+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0"/>
          <p:cNvSpPr>
            <a:spLocks noChangeArrowheads="1"/>
          </p:cNvSpPr>
          <p:nvPr/>
        </p:nvSpPr>
        <p:spPr bwMode="auto">
          <a:xfrm rot="10800000" flipV="1">
            <a:off x="228600" y="2512835"/>
            <a:ext cx="8686800"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39713" algn="l"/>
                <a:tab pos="503238"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1 mole MgCO</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3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b="1" i="0" u="none" strike="noStrike" cap="none" normalizeH="0" baseline="0" dirty="0" smtClean="0">
                <a:ln>
                  <a:noFill/>
                </a:ln>
                <a:solidFill>
                  <a:srgbClr val="FF0000"/>
                </a:solidFill>
                <a:effectLst/>
                <a:latin typeface="Segoe UI" pitchFamily="34" charset="0"/>
                <a:ea typeface="Times New Roman" pitchFamily="18" charset="0"/>
                <a:cs typeface="Segoe UI" pitchFamily="34" charset="0"/>
              </a:rPr>
              <a:t>(d)	Removal of Iron from Water Supply:</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Dissolved salts of iron in water supply form sediment on standing. Iron spoils the taste of tea. It </a:t>
            </a:r>
            <a:r>
              <a:rPr kumimoji="0" lang="en-US" b="0" i="0" u="none" strike="noStrike" cap="none" normalizeH="0" baseline="0" dirty="0" err="1" smtClean="0">
                <a:ln>
                  <a:noFill/>
                </a:ln>
                <a:solidFill>
                  <a:schemeClr val="tx1"/>
                </a:solidFill>
                <a:effectLst/>
                <a:latin typeface="Segoe UI" pitchFamily="34" charset="0"/>
                <a:ea typeface="Times New Roman" pitchFamily="18" charset="0"/>
                <a:cs typeface="Segoe UI" pitchFamily="34" charset="0"/>
              </a:rPr>
              <a:t>decolourises</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water tubs, bath tubes and linen. On domestic scale, it is not possible to remove iron from water supply.</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If disodium salt of EDTA is added to water, iron gets bind with EDTA and five – five member chelate rings are formed and it is hidden away (sequestered) by chelating. Iron is still there but it cannot be detected and thus its ill effects are stopped. Water becomes sparkling clear and free from sediments.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Fe</a:t>
            </a:r>
            <a:r>
              <a:rPr kumimoji="0" lang="en-US" b="0" i="0" u="none" strike="noStrike" cap="none" normalizeH="0" baseline="30000" dirty="0" smtClean="0">
                <a:ln>
                  <a:noFill/>
                </a:ln>
                <a:solidFill>
                  <a:schemeClr val="tx1"/>
                </a:solidFill>
                <a:effectLst/>
                <a:latin typeface="Segoe UI" pitchFamily="34" charset="0"/>
                <a:ea typeface="Times New Roman" pitchFamily="18" charset="0"/>
                <a:cs typeface="Segoe UI" pitchFamily="34" charset="0"/>
              </a:rPr>
              <a:t>+++</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rPr>
              <a:t> + EDTA (disodium salt) </a:t>
            </a:r>
            <a:r>
              <a:rPr kumimoji="0" lang="en-US"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sym typeface="Symbol" pitchFamily="18" charset="2"/>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713" algn="l"/>
                <a:tab pos="503238" algn="l"/>
                <a:tab pos="4114800" algn="r"/>
              </a:tabLst>
            </a:pPr>
            <a:endParaRPr kumimoji="0" lang="en-US" sz="1000" b="0" i="0" u="none" strike="noStrike" cap="none" normalizeH="0" baseline="0" dirty="0" smtClean="0">
              <a:ln>
                <a:noFill/>
              </a:ln>
              <a:solidFill>
                <a:schemeClr val="tx1"/>
              </a:solidFill>
              <a:effectLst/>
              <a:latin typeface="Segoe UI" pitchFamily="34" charset="0"/>
              <a:ea typeface="Times New Roman" pitchFamily="18" charset="0"/>
              <a:cs typeface="Segoe UI" pitchFamily="34" charset="0"/>
              <a:sym typeface="Symbol" pitchFamily="18" charset="2"/>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r>
              <a:rPr lang="en-US" b="1" dirty="0">
                <a:solidFill>
                  <a:srgbClr val="FF0066"/>
                </a:solidFill>
              </a:rPr>
              <a:t>(e) 	Detection of traces of Copper in Steel: </a:t>
            </a:r>
            <a:endParaRPr lang="en-US" dirty="0">
              <a:solidFill>
                <a:srgbClr val="FF0066"/>
              </a:solidFill>
            </a:endParaRPr>
          </a:p>
          <a:p>
            <a:r>
              <a:rPr lang="en-US" dirty="0"/>
              <a:t>	Sample of steel is treated with two chelating agents simultaneously. In this method, EDTA and DEDTC (sodium </a:t>
            </a:r>
            <a:r>
              <a:rPr lang="en-US" dirty="0" err="1"/>
              <a:t>diethyldithio</a:t>
            </a:r>
            <a:r>
              <a:rPr lang="en-US" dirty="0"/>
              <a:t> </a:t>
            </a:r>
            <a:r>
              <a:rPr lang="en-US" dirty="0" err="1"/>
              <a:t>carbamate</a:t>
            </a:r>
            <a:r>
              <a:rPr lang="en-US" dirty="0"/>
              <a:t>) are used together where EDTA binds all the iron (along with Cr, Co and Ni) while DEDTC binds all the copper alone. The copper chelate is intensely colored. It is extracted in organic solvent, the </a:t>
            </a:r>
            <a:r>
              <a:rPr lang="en-US" dirty="0" err="1"/>
              <a:t>colour</a:t>
            </a:r>
            <a:r>
              <a:rPr lang="en-US" dirty="0"/>
              <a:t> intensity of chelate is measured by colorimeter and the extent of copper in steel is evaluated.</a:t>
            </a:r>
          </a:p>
          <a:p>
            <a:r>
              <a:rPr lang="en-US" b="1" dirty="0">
                <a:solidFill>
                  <a:srgbClr val="FF0000"/>
                </a:solidFill>
              </a:rPr>
              <a:t>(f)	Separation and Purification of Metals: </a:t>
            </a:r>
            <a:endParaRPr lang="en-US" dirty="0">
              <a:solidFill>
                <a:srgbClr val="FF0000"/>
              </a:solidFill>
            </a:endParaRPr>
          </a:p>
          <a:p>
            <a:r>
              <a:rPr lang="en-US" dirty="0"/>
              <a:t>	Metals which resemble chemically are rather difficult to separate and purify. However, this can be achieved to utmost satisfaction by precipitation, ion-exchange or solvent extraction via chelating.</a:t>
            </a:r>
          </a:p>
          <a:p>
            <a:r>
              <a:rPr lang="en-US" i="1" dirty="0"/>
              <a:t>	</a:t>
            </a:r>
            <a:r>
              <a:rPr lang="en-US" dirty="0"/>
              <a:t>For example, separation and purification of lanthanides, actinides and fission products of uranium, etc. are possible by using EDTA via ion exchange method.</a:t>
            </a:r>
          </a:p>
          <a:p>
            <a:r>
              <a:rPr lang="en-US" b="1" dirty="0">
                <a:solidFill>
                  <a:srgbClr val="FF0000"/>
                </a:solidFill>
              </a:rPr>
              <a:t>(g)	Volumetric Analysis:</a:t>
            </a:r>
            <a:endParaRPr lang="en-US" dirty="0">
              <a:solidFill>
                <a:srgbClr val="FF0000"/>
              </a:solidFill>
            </a:endParaRPr>
          </a:p>
          <a:p>
            <a:r>
              <a:rPr lang="en-US" dirty="0"/>
              <a:t>	Chelating agents are frequently used as titrants and indicators in titrimetric analysis of different metal ions.</a:t>
            </a:r>
          </a:p>
          <a:p>
            <a:r>
              <a:rPr lang="en-US" dirty="0"/>
              <a:t>	For example, EDTA for Zn, </a:t>
            </a:r>
            <a:r>
              <a:rPr lang="en-US" dirty="0" err="1"/>
              <a:t>Ca</a:t>
            </a:r>
            <a:r>
              <a:rPr lang="en-US" dirty="0"/>
              <a:t>, Mg, Fe etc. as a titrant. </a:t>
            </a:r>
            <a:r>
              <a:rPr lang="en-US" dirty="0" err="1"/>
              <a:t>Erio</a:t>
            </a:r>
            <a:r>
              <a:rPr lang="en-US" dirty="0"/>
              <a:t>-T, </a:t>
            </a:r>
            <a:r>
              <a:rPr lang="en-US" dirty="0" err="1"/>
              <a:t>Murexide</a:t>
            </a:r>
            <a:r>
              <a:rPr lang="en-US" dirty="0"/>
              <a:t>, </a:t>
            </a:r>
            <a:r>
              <a:rPr lang="en-US" dirty="0" err="1"/>
              <a:t>Xylenol</a:t>
            </a:r>
            <a:r>
              <a:rPr lang="en-US" dirty="0"/>
              <a:t> Orange, etc. as the indicators, in </a:t>
            </a:r>
            <a:r>
              <a:rPr lang="en-US" dirty="0" err="1"/>
              <a:t>complexometric</a:t>
            </a:r>
            <a:r>
              <a:rPr lang="en-US" dirty="0"/>
              <a:t> titrations.</a:t>
            </a:r>
          </a:p>
          <a:p>
            <a:r>
              <a:rPr lang="en-US" b="1" dirty="0">
                <a:solidFill>
                  <a:srgbClr val="FF0000"/>
                </a:solidFill>
              </a:rPr>
              <a:t>(h)	Colorimetric Estimation: </a:t>
            </a:r>
            <a:endParaRPr lang="en-US" dirty="0">
              <a:solidFill>
                <a:srgbClr val="FF0000"/>
              </a:solidFill>
            </a:endParaRPr>
          </a:p>
          <a:p>
            <a:r>
              <a:rPr lang="en-US" dirty="0"/>
              <a:t>	Transition metals form intensely coloured chelate complexes. By making use of this property, trace quantities of metal ions can be determined by measuring their optical density by colorimetric method.</a:t>
            </a:r>
          </a:p>
          <a:p>
            <a:r>
              <a:rPr lang="en-US" dirty="0"/>
              <a:t>	For example, nickel by DMG; Iron(II) by </a:t>
            </a:r>
            <a:r>
              <a:rPr lang="en-US" dirty="0" err="1"/>
              <a:t>dipyridyl</a:t>
            </a:r>
            <a:r>
              <a:rPr lang="en-US" dirty="0"/>
              <a:t> or                      o-</a:t>
            </a:r>
            <a:r>
              <a:rPr lang="en-US" dirty="0" err="1"/>
              <a:t>phenanthroline</a:t>
            </a:r>
            <a:r>
              <a:rPr lang="en-US" dirty="0"/>
              <a:t>, etc. </a:t>
            </a:r>
          </a:p>
          <a:p>
            <a:endParaRPr lang="en-US" dirty="0"/>
          </a:p>
        </p:txBody>
      </p:sp>
    </p:spTree>
    <p:extLst>
      <p:ext uri="{BB962C8B-B14F-4D97-AF65-F5344CB8AC3E}">
        <p14:creationId xmlns:p14="http://schemas.microsoft.com/office/powerpoint/2010/main" val="3175683302"/>
      </p:ext>
    </p:extLst>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248400"/>
          </a:xfrm>
        </p:spPr>
        <p:txBody>
          <a:bodyPr>
            <a:noAutofit/>
          </a:bodyPr>
          <a:lstStyle/>
          <a:p>
            <a:r>
              <a:rPr lang="en-US" sz="1800" b="1" dirty="0">
                <a:solidFill>
                  <a:srgbClr val="FF0000"/>
                </a:solidFill>
              </a:rPr>
              <a:t>(i)	In Agriculture: </a:t>
            </a:r>
            <a:endParaRPr lang="en-US" sz="1800" dirty="0">
              <a:solidFill>
                <a:srgbClr val="FF0000"/>
              </a:solidFill>
            </a:endParaRPr>
          </a:p>
          <a:p>
            <a:r>
              <a:rPr lang="en-US" sz="1800" dirty="0"/>
              <a:t>	EDTA complexes when applied with manures make the metals available to the plants, by avoiding their precipitation. i.e. anionic chelates containing </a:t>
            </a:r>
            <a:r>
              <a:rPr lang="en-US" sz="1800" dirty="0" err="1"/>
              <a:t>aminopoly</a:t>
            </a:r>
            <a:r>
              <a:rPr lang="en-US" sz="1800" dirty="0"/>
              <a:t> carboxylic acids are used for the treatment of Fe, </a:t>
            </a:r>
            <a:r>
              <a:rPr lang="en-US" sz="1800" dirty="0" err="1"/>
              <a:t>Mn</a:t>
            </a:r>
            <a:r>
              <a:rPr lang="en-US" sz="1800" dirty="0"/>
              <a:t> and Zn deficiency in plants.</a:t>
            </a:r>
          </a:p>
          <a:p>
            <a:r>
              <a:rPr lang="en-US" sz="1800" b="1" dirty="0">
                <a:solidFill>
                  <a:srgbClr val="FF0000"/>
                </a:solidFill>
              </a:rPr>
              <a:t>(j)	In Drug Industry: </a:t>
            </a:r>
            <a:endParaRPr lang="en-US" sz="1800" dirty="0">
              <a:solidFill>
                <a:srgbClr val="FF0000"/>
              </a:solidFill>
            </a:endParaRPr>
          </a:p>
          <a:p>
            <a:r>
              <a:rPr lang="en-US" sz="1800" dirty="0"/>
              <a:t>	Many chelates are used as drugs on account of their vitally important therapeutic </a:t>
            </a:r>
            <a:r>
              <a:rPr lang="en-US" sz="1800" dirty="0" err="1" smtClean="0"/>
              <a:t>roles.e.g</a:t>
            </a:r>
            <a:r>
              <a:rPr lang="en-US" sz="1800" dirty="0"/>
              <a:t>. EDTA is useful to speed up the elimination of harmful radio-active metals from the body. The drinking of aqueous solution of calcium chelate Na</a:t>
            </a:r>
            <a:r>
              <a:rPr lang="en-US" sz="1800" baseline="-25000" dirty="0"/>
              <a:t>2</a:t>
            </a:r>
            <a:r>
              <a:rPr lang="en-US" sz="1800" dirty="0"/>
              <a:t>[</a:t>
            </a:r>
            <a:r>
              <a:rPr lang="en-US" sz="1800" dirty="0" err="1"/>
              <a:t>CaEDTA</a:t>
            </a:r>
            <a:r>
              <a:rPr lang="en-US" sz="1800" dirty="0"/>
              <a:t>] is quite useful for the treatment of acute and chronic lead and or copper </a:t>
            </a:r>
            <a:r>
              <a:rPr lang="en-US" sz="1800" dirty="0" err="1" smtClean="0"/>
              <a:t>poisoning.Dermatitis</a:t>
            </a:r>
            <a:r>
              <a:rPr lang="en-US" sz="1800" dirty="0" smtClean="0"/>
              <a:t> </a:t>
            </a:r>
            <a:r>
              <a:rPr lang="en-US" sz="1800" dirty="0"/>
              <a:t>from chromium and nickel salts is treated with EDTA cream.</a:t>
            </a:r>
          </a:p>
          <a:p>
            <a:r>
              <a:rPr lang="en-US" sz="1800" b="1" dirty="0">
                <a:solidFill>
                  <a:srgbClr val="FF0066"/>
                </a:solidFill>
              </a:rPr>
              <a:t>6.	Uses in Physiological Chemistry:</a:t>
            </a:r>
            <a:endParaRPr lang="en-US" sz="1800" dirty="0">
              <a:solidFill>
                <a:srgbClr val="FF0066"/>
              </a:solidFill>
            </a:endParaRPr>
          </a:p>
          <a:p>
            <a:r>
              <a:rPr lang="en-US" sz="1800" dirty="0" smtClean="0"/>
              <a:t>(</a:t>
            </a:r>
            <a:r>
              <a:rPr lang="en-US" sz="1800" dirty="0"/>
              <a:t>i) Chlorophyll and </a:t>
            </a:r>
            <a:r>
              <a:rPr lang="en-US" sz="1800" dirty="0" err="1"/>
              <a:t>haemoglobin</a:t>
            </a:r>
            <a:r>
              <a:rPr lang="en-US" sz="1800" dirty="0"/>
              <a:t> which are chelates of magnesium and iron respectively play the most important and indispensable roles in life processes.</a:t>
            </a:r>
          </a:p>
          <a:p>
            <a:r>
              <a:rPr lang="en-US" sz="1800" dirty="0" smtClean="0"/>
              <a:t>(</a:t>
            </a:r>
            <a:r>
              <a:rPr lang="en-US" sz="1800" dirty="0"/>
              <a:t>ii) 	Citric acid, malic acid, tartaric acid, etc. which are natural chelating agents help to keep metal ions in body fluids, without precipitation.</a:t>
            </a:r>
          </a:p>
          <a:p>
            <a:r>
              <a:rPr lang="en-US" sz="1800" dirty="0" smtClean="0"/>
              <a:t>(</a:t>
            </a:r>
            <a:r>
              <a:rPr lang="en-US" sz="1800" dirty="0"/>
              <a:t>iii) 	EDTA is useful to speed up the elimination of harmful radio-active metals from the body. The calcium chelate                Na</a:t>
            </a:r>
            <a:r>
              <a:rPr lang="en-US" sz="1800" baseline="-25000" dirty="0"/>
              <a:t>2</a:t>
            </a:r>
            <a:r>
              <a:rPr lang="en-US" sz="1800" dirty="0"/>
              <a:t>[</a:t>
            </a:r>
            <a:r>
              <a:rPr lang="en-US" sz="1800" dirty="0" err="1"/>
              <a:t>CaEDTA</a:t>
            </a:r>
            <a:r>
              <a:rPr lang="en-US" sz="1800" dirty="0"/>
              <a:t>] is quite useful for the treatment for acute and chronic lead poisoning, etc.</a:t>
            </a:r>
          </a:p>
          <a:p>
            <a:r>
              <a:rPr lang="en-US" sz="1800" dirty="0"/>
              <a:t>	(iv) 	</a:t>
            </a:r>
            <a:r>
              <a:rPr lang="en-US" sz="1800" dirty="0" err="1"/>
              <a:t>Oxine</a:t>
            </a:r>
            <a:r>
              <a:rPr lang="en-US" sz="1800" dirty="0"/>
              <a:t> metal chelate acts as an anti-fungal and antibacterial agent.</a:t>
            </a:r>
          </a:p>
          <a:p>
            <a:r>
              <a:rPr lang="en-US" sz="1800" dirty="0"/>
              <a:t>	(v) 	Anionic chelates containing </a:t>
            </a:r>
            <a:r>
              <a:rPr lang="en-US" sz="1800" dirty="0" err="1"/>
              <a:t>aminopolycarboxylic</a:t>
            </a:r>
            <a:r>
              <a:rPr lang="en-US" sz="1800" dirty="0"/>
              <a:t> acids are used for the treatment of Fe, </a:t>
            </a:r>
            <a:r>
              <a:rPr lang="en-US" sz="1800" dirty="0" err="1"/>
              <a:t>Mn</a:t>
            </a:r>
            <a:r>
              <a:rPr lang="en-US" sz="1800" dirty="0"/>
              <a:t> and Zn deficiency in plants, and so on.</a:t>
            </a:r>
          </a:p>
          <a:p>
            <a:endParaRPr lang="en-US" sz="1800" dirty="0"/>
          </a:p>
        </p:txBody>
      </p:sp>
    </p:spTree>
    <p:extLst>
      <p:ext uri="{BB962C8B-B14F-4D97-AF65-F5344CB8AC3E}">
        <p14:creationId xmlns:p14="http://schemas.microsoft.com/office/powerpoint/2010/main" val="162079209"/>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r>
              <a:rPr lang="en-US" sz="1600" b="1" dirty="0"/>
              <a:t>(ii) 	DMG (Dimethyl </a:t>
            </a:r>
            <a:r>
              <a:rPr lang="en-US" sz="1600" b="1" dirty="0" err="1"/>
              <a:t>Glyoxime</a:t>
            </a:r>
            <a:r>
              <a:rPr lang="en-US" sz="1600" b="1" dirty="0"/>
              <a:t>): </a:t>
            </a:r>
            <a:endParaRPr lang="en-US" sz="1600" dirty="0"/>
          </a:p>
          <a:p>
            <a:r>
              <a:rPr lang="en-US" sz="1600" dirty="0"/>
              <a:t>	DMG was discovered in 1905, by </a:t>
            </a:r>
            <a:r>
              <a:rPr lang="en-US" sz="1600" i="1" dirty="0" err="1"/>
              <a:t>L.Tschugaeff</a:t>
            </a:r>
            <a:r>
              <a:rPr lang="en-US" sz="1600" dirty="0"/>
              <a:t>. It was used as a reagent for the determination of nickel in steel, in 1907 by </a:t>
            </a:r>
            <a:r>
              <a:rPr lang="en-US" sz="1600" i="1" dirty="0"/>
              <a:t>O. </a:t>
            </a:r>
            <a:r>
              <a:rPr lang="en-US" sz="1600" i="1" dirty="0" err="1"/>
              <a:t>Brunek</a:t>
            </a:r>
            <a:r>
              <a:rPr lang="en-US" sz="1600" i="1" dirty="0"/>
              <a:t>.</a:t>
            </a:r>
            <a:endParaRPr lang="en-US" sz="1600" dirty="0"/>
          </a:p>
          <a:p>
            <a:r>
              <a:rPr lang="en-US" sz="1600" dirty="0"/>
              <a:t>	It is a white crystalline solid, sparingly soluble in water. Its molecular mass is 116.4. It dissolves freely in alcohol and gives a clear and </a:t>
            </a:r>
            <a:r>
              <a:rPr lang="en-US" sz="1600" dirty="0" err="1"/>
              <a:t>colourless</a:t>
            </a:r>
            <a:r>
              <a:rPr lang="en-US" sz="1600" dirty="0"/>
              <a:t> solution. It melts at 236°C (509 K) with decomposition.</a:t>
            </a:r>
          </a:p>
          <a:p>
            <a:r>
              <a:rPr lang="en-US" sz="1600" dirty="0"/>
              <a:t>	It is highly specific, sensitive and selective reagent for nickel.       Its 1% alcoholic solution is used in qualitative and quantitative analysis of nickel. It precipitates nickel as a voluminous, beautiful, scarlet red coloured, crystalline salt when an excess of reagent is added to nickel solution, followed by addition of ammonia and acetic acid but easily dissolves in dilute mineral acids.</a:t>
            </a:r>
          </a:p>
          <a:p>
            <a:r>
              <a:rPr lang="en-US" sz="1600" dirty="0"/>
              <a:t>	Traces of nickel (0.01 mg) can easily be detected by DMG. The reagent has very high sensitivity towards nickel; say one part in 20,00,000 parts of solution.</a:t>
            </a:r>
          </a:p>
          <a:p>
            <a:r>
              <a:rPr lang="en-US" sz="1600" dirty="0"/>
              <a:t>	Nickel can be detected, confirmed and estimated by gravimetric, titrimetric and colorimetric method; by using DMG as a selective reagent. DMG may be used as a reagent even for Bi, Fe and Pd.          Its structure and reaction may be represented as follows:</a:t>
            </a:r>
          </a:p>
          <a:p>
            <a:r>
              <a:rPr lang="en-US" sz="1600" b="1" dirty="0"/>
              <a:t>Structure of DMG: </a:t>
            </a:r>
            <a:r>
              <a:rPr lang="en-US" sz="1600" dirty="0"/>
              <a:t>	CH</a:t>
            </a:r>
            <a:r>
              <a:rPr lang="en-US" sz="1600" baseline="-25000" dirty="0"/>
              <a:t>3</a:t>
            </a:r>
            <a:r>
              <a:rPr lang="en-US" sz="1600" dirty="0"/>
              <a:t> − C = − OH</a:t>
            </a:r>
          </a:p>
          <a:p>
            <a:r>
              <a:rPr lang="en-US" sz="1600" dirty="0" smtClean="0"/>
              <a:t>                                                 CH</a:t>
            </a:r>
            <a:r>
              <a:rPr lang="en-US" sz="1600" baseline="-25000" dirty="0" smtClean="0"/>
              <a:t>3</a:t>
            </a:r>
            <a:r>
              <a:rPr lang="en-US" sz="1600" dirty="0" smtClean="0"/>
              <a:t> </a:t>
            </a:r>
            <a:r>
              <a:rPr lang="en-US" sz="1600" dirty="0"/>
              <a:t>− C -  – OH</a:t>
            </a:r>
          </a:p>
          <a:p>
            <a:r>
              <a:rPr lang="en-US" sz="1600" b="1" dirty="0"/>
              <a:t>Dimethyl </a:t>
            </a:r>
            <a:r>
              <a:rPr lang="en-US" sz="1600" b="1" dirty="0" err="1"/>
              <a:t>glyoxime</a:t>
            </a:r>
            <a:endParaRPr lang="en-US" sz="1600" dirty="0"/>
          </a:p>
          <a:p>
            <a:r>
              <a:rPr lang="en-US" sz="1600" b="1" dirty="0"/>
              <a:t> </a:t>
            </a:r>
            <a:endParaRPr lang="en-US" sz="1600" dirty="0"/>
          </a:p>
          <a:p>
            <a:endParaRPr lang="en-US" sz="1500"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5181600"/>
            <a:ext cx="4419600" cy="114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89321"/>
      </p:ext>
    </p:extLst>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lstStyle/>
          <a:p>
            <a:r>
              <a:rPr lang="en-US" sz="2000" b="1" dirty="0">
                <a:solidFill>
                  <a:srgbClr val="FF0000"/>
                </a:solidFill>
              </a:rPr>
              <a:t>Reaction of DMG:     </a:t>
            </a:r>
            <a:endParaRPr lang="en-US" sz="2000" dirty="0">
              <a:solidFill>
                <a:srgbClr val="FF0000"/>
              </a:solidFill>
            </a:endParaRPr>
          </a:p>
          <a:p>
            <a:r>
              <a:rPr lang="en-US" dirty="0"/>
              <a:t>2C</a:t>
            </a:r>
            <a:r>
              <a:rPr lang="en-US" baseline="-25000" dirty="0"/>
              <a:t>4</a:t>
            </a:r>
            <a:r>
              <a:rPr lang="en-US" dirty="0"/>
              <a:t>H</a:t>
            </a:r>
            <a:r>
              <a:rPr lang="en-US" baseline="-25000" dirty="0"/>
              <a:t>8</a:t>
            </a:r>
            <a:r>
              <a:rPr lang="en-US" dirty="0"/>
              <a:t>O</a:t>
            </a:r>
            <a:r>
              <a:rPr lang="en-US" baseline="-25000" dirty="0"/>
              <a:t>2</a:t>
            </a:r>
            <a:r>
              <a:rPr lang="en-US" dirty="0"/>
              <a:t>N</a:t>
            </a:r>
            <a:r>
              <a:rPr lang="en-US" baseline="-25000" dirty="0"/>
              <a:t>2</a:t>
            </a:r>
            <a:r>
              <a:rPr lang="en-US" dirty="0"/>
              <a:t> (DMG) + NiCl</a:t>
            </a:r>
            <a:r>
              <a:rPr lang="en-US" baseline="-25000" dirty="0"/>
              <a:t>2</a:t>
            </a:r>
            <a:r>
              <a:rPr lang="en-US" dirty="0"/>
              <a:t> + 2NH</a:t>
            </a:r>
            <a:r>
              <a:rPr lang="en-US" baseline="-25000" dirty="0"/>
              <a:t>4</a:t>
            </a:r>
            <a:r>
              <a:rPr lang="en-US" dirty="0"/>
              <a:t>OH </a:t>
            </a:r>
            <a:r>
              <a:rPr lang="en-US" dirty="0">
                <a:sym typeface="Symbol"/>
              </a:rPr>
              <a:t></a:t>
            </a:r>
            <a:r>
              <a:rPr lang="en-US" dirty="0"/>
              <a:t> C</a:t>
            </a:r>
            <a:r>
              <a:rPr lang="en-US" baseline="-25000" dirty="0"/>
              <a:t>8</a:t>
            </a:r>
            <a:r>
              <a:rPr lang="en-US" dirty="0"/>
              <a:t>H</a:t>
            </a:r>
            <a:r>
              <a:rPr lang="en-US" baseline="-25000" dirty="0"/>
              <a:t>14</a:t>
            </a:r>
            <a:r>
              <a:rPr lang="en-US" dirty="0"/>
              <a:t>O</a:t>
            </a:r>
            <a:r>
              <a:rPr lang="en-US" baseline="-25000" dirty="0"/>
              <a:t>4</a:t>
            </a:r>
            <a:r>
              <a:rPr lang="en-US" dirty="0"/>
              <a:t>N</a:t>
            </a:r>
            <a:r>
              <a:rPr lang="en-US" baseline="-25000" dirty="0"/>
              <a:t>4</a:t>
            </a:r>
            <a:r>
              <a:rPr lang="en-US" dirty="0"/>
              <a:t> Ni + 2NH</a:t>
            </a:r>
            <a:r>
              <a:rPr lang="en-US" baseline="-25000" dirty="0"/>
              <a:t>4</a:t>
            </a:r>
            <a:r>
              <a:rPr lang="en-US" dirty="0"/>
              <a:t>Cl </a:t>
            </a:r>
          </a:p>
          <a:p>
            <a:r>
              <a:rPr lang="en-US" dirty="0"/>
              <a:t>+ 2H</a:t>
            </a:r>
            <a:r>
              <a:rPr lang="en-US" baseline="-25000" dirty="0"/>
              <a:t>2</a:t>
            </a:r>
            <a:r>
              <a:rPr lang="en-US" dirty="0"/>
              <a:t>O</a:t>
            </a:r>
          </a:p>
          <a:p>
            <a:r>
              <a:rPr lang="en-US" sz="1600" b="1" dirty="0">
                <a:solidFill>
                  <a:srgbClr val="FF0000"/>
                </a:solidFill>
              </a:rPr>
              <a:t>Structure of Ni - DMG Chelate: </a:t>
            </a:r>
            <a:endParaRPr lang="en-US" sz="1600" dirty="0">
              <a:solidFill>
                <a:srgbClr val="FF0000"/>
              </a:solidFill>
            </a:endParaRPr>
          </a:p>
          <a:p>
            <a:r>
              <a:rPr lang="en-US" dirty="0" smtClean="0"/>
              <a:t> </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057400"/>
            <a:ext cx="4114800"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4444663"/>
            <a:ext cx="8991600" cy="1569660"/>
          </a:xfrm>
          <a:prstGeom prst="rect">
            <a:avLst/>
          </a:prstGeom>
        </p:spPr>
        <p:txBody>
          <a:bodyPr wrap="square">
            <a:spAutoFit/>
          </a:bodyPr>
          <a:lstStyle/>
          <a:p>
            <a:r>
              <a:rPr lang="en-US" b="1" dirty="0" smtClean="0"/>
              <a:t>                                </a:t>
            </a:r>
            <a:r>
              <a:rPr lang="en-US" b="1" dirty="0" err="1" smtClean="0"/>
              <a:t>Bis</a:t>
            </a:r>
            <a:r>
              <a:rPr lang="en-US" b="1" dirty="0" smtClean="0"/>
              <a:t>-</a:t>
            </a:r>
            <a:r>
              <a:rPr lang="en-US" b="1" dirty="0"/>
              <a:t>(Dimethyl </a:t>
            </a:r>
            <a:r>
              <a:rPr lang="en-US" b="1" dirty="0" err="1"/>
              <a:t>glyoximato</a:t>
            </a:r>
            <a:r>
              <a:rPr lang="en-US" b="1" dirty="0"/>
              <a:t>) nickel (II)</a:t>
            </a:r>
            <a:endParaRPr lang="en-US" dirty="0"/>
          </a:p>
          <a:p>
            <a:r>
              <a:rPr lang="en-US" sz="2400" b="1" dirty="0">
                <a:solidFill>
                  <a:srgbClr val="00B0F0"/>
                </a:solidFill>
              </a:rPr>
              <a:t>Applications of DMG: </a:t>
            </a:r>
            <a:endParaRPr lang="en-US" sz="2400" dirty="0">
              <a:solidFill>
                <a:srgbClr val="00B0F0"/>
              </a:solidFill>
            </a:endParaRPr>
          </a:p>
          <a:p>
            <a:r>
              <a:rPr lang="en-US" b="1" dirty="0">
                <a:solidFill>
                  <a:srgbClr val="00FF00"/>
                </a:solidFill>
              </a:rPr>
              <a:t>1. </a:t>
            </a:r>
            <a:r>
              <a:rPr lang="en-US" b="1" dirty="0" smtClean="0">
                <a:solidFill>
                  <a:srgbClr val="00FF00"/>
                </a:solidFill>
              </a:rPr>
              <a:t>Detection </a:t>
            </a:r>
            <a:r>
              <a:rPr lang="en-US" b="1" dirty="0">
                <a:solidFill>
                  <a:srgbClr val="00FF00"/>
                </a:solidFill>
              </a:rPr>
              <a:t>of Ni: </a:t>
            </a:r>
            <a:endParaRPr lang="en-US" dirty="0">
              <a:solidFill>
                <a:srgbClr val="00FF00"/>
              </a:solidFill>
            </a:endParaRPr>
          </a:p>
          <a:p>
            <a:r>
              <a:rPr lang="en-US" dirty="0"/>
              <a:t>	Solution of nickel salt is treated with 1% alcoholic DMG followed by addition of ammonia. The resulting solution is boiled and cooled </a:t>
            </a:r>
            <a:endParaRPr lang="en-US" dirty="0"/>
          </a:p>
        </p:txBody>
      </p:sp>
    </p:spTree>
    <p:extLst>
      <p:ext uri="{BB962C8B-B14F-4D97-AF65-F5344CB8AC3E}">
        <p14:creationId xmlns:p14="http://schemas.microsoft.com/office/powerpoint/2010/main" val="2019347086"/>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a:bodyPr>
          <a:lstStyle/>
          <a:p>
            <a:pPr algn="ctr">
              <a:lnSpc>
                <a:spcPct val="115000"/>
              </a:lnSpc>
              <a:spcBef>
                <a:spcPts val="0"/>
              </a:spcBef>
              <a:spcAft>
                <a:spcPts val="1000"/>
              </a:spcAft>
              <a:tabLst>
                <a:tab pos="4114800" algn="r"/>
              </a:tabLst>
            </a:pPr>
            <a:r>
              <a:rPr lang="en-US" sz="4400" b="1" dirty="0" smtClean="0">
                <a:solidFill>
                  <a:srgbClr val="FF0066"/>
                </a:solidFill>
                <a:latin typeface="Futura Bk BT"/>
                <a:ea typeface="Calibri"/>
                <a:cs typeface="Times New Roman"/>
              </a:rPr>
              <a:t>Chapter </a:t>
            </a:r>
            <a:r>
              <a:rPr lang="en-US" sz="4400" dirty="0" smtClean="0">
                <a:solidFill>
                  <a:srgbClr val="FF0066"/>
                </a:solidFill>
                <a:latin typeface="Belwe Bd BT"/>
                <a:ea typeface="Calibri"/>
                <a:cs typeface="Times New Roman"/>
              </a:rPr>
              <a:t>2</a:t>
            </a:r>
            <a:r>
              <a:rPr lang="en-US" sz="4400" dirty="0" smtClean="0">
                <a:solidFill>
                  <a:srgbClr val="FF0066"/>
                </a:solidFill>
                <a:latin typeface="Belwe Bd BT"/>
                <a:ea typeface="Calibri"/>
                <a:cs typeface="Times New Roman"/>
              </a:rPr>
              <a:t>…</a:t>
            </a:r>
            <a:r>
              <a:rPr lang="en-US" sz="4400" dirty="0">
                <a:solidFill>
                  <a:srgbClr val="FF0066"/>
                </a:solidFill>
              </a:rPr>
              <a:t>Chelation</a:t>
            </a:r>
            <a:r>
              <a:rPr lang="en-US" sz="3200" dirty="0"/>
              <a:t/>
            </a:r>
            <a:br>
              <a:rPr lang="en-US" sz="3200" dirty="0"/>
            </a:br>
            <a:endParaRPr lang="en-US" sz="3100" b="1" dirty="0">
              <a:solidFill>
                <a:srgbClr val="FF00FF"/>
              </a:solidFill>
            </a:endParaRPr>
          </a:p>
        </p:txBody>
      </p:sp>
      <p:sp>
        <p:nvSpPr>
          <p:cNvPr id="3" name="Content Placeholder 2"/>
          <p:cNvSpPr>
            <a:spLocks noGrp="1"/>
          </p:cNvSpPr>
          <p:nvPr>
            <p:ph idx="1"/>
          </p:nvPr>
        </p:nvSpPr>
        <p:spPr>
          <a:xfrm>
            <a:off x="457200" y="990600"/>
            <a:ext cx="8229600" cy="5334000"/>
          </a:xfrm>
        </p:spPr>
        <p:txBody>
          <a:bodyPr>
            <a:normAutofit/>
          </a:bodyPr>
          <a:lstStyle/>
          <a:p>
            <a:r>
              <a:rPr lang="en-US" sz="2400" b="1" i="1" dirty="0" smtClean="0">
                <a:solidFill>
                  <a:srgbClr val="002060"/>
                </a:solidFill>
              </a:rPr>
              <a:t>Contents </a:t>
            </a:r>
            <a:r>
              <a:rPr lang="en-US" sz="2400" b="1" i="1" dirty="0">
                <a:solidFill>
                  <a:srgbClr val="002060"/>
                </a:solidFill>
              </a:rPr>
              <a:t>…</a:t>
            </a:r>
            <a:endParaRPr lang="en-US" sz="2400" dirty="0">
              <a:solidFill>
                <a:srgbClr val="002060"/>
              </a:solidFill>
            </a:endParaRPr>
          </a:p>
          <a:p>
            <a:r>
              <a:rPr lang="en-US" sz="2400" dirty="0" smtClean="0">
                <a:solidFill>
                  <a:srgbClr val="008000"/>
                </a:solidFill>
              </a:rPr>
              <a:t>2.1 </a:t>
            </a:r>
            <a:r>
              <a:rPr lang="en-US" sz="2400" dirty="0">
                <a:solidFill>
                  <a:srgbClr val="008000"/>
                </a:solidFill>
              </a:rPr>
              <a:t>	A Brief Introduction with respect to Ligands, Chelating Agent, Chelation and Metal Chelate</a:t>
            </a:r>
          </a:p>
          <a:p>
            <a:r>
              <a:rPr lang="en-US" sz="2400" dirty="0" smtClean="0">
                <a:solidFill>
                  <a:srgbClr val="008000"/>
                </a:solidFill>
              </a:rPr>
              <a:t>2.2</a:t>
            </a:r>
            <a:r>
              <a:rPr lang="en-US" sz="2400" dirty="0">
                <a:solidFill>
                  <a:srgbClr val="008000"/>
                </a:solidFill>
              </a:rPr>
              <a:t>	Structural Requirements of Chelate Formation</a:t>
            </a:r>
          </a:p>
          <a:p>
            <a:r>
              <a:rPr lang="en-US" sz="2400" dirty="0" smtClean="0">
                <a:solidFill>
                  <a:srgbClr val="008000"/>
                </a:solidFill>
              </a:rPr>
              <a:t>2.3</a:t>
            </a:r>
            <a:r>
              <a:rPr lang="en-US" sz="2400" dirty="0">
                <a:solidFill>
                  <a:srgbClr val="008000"/>
                </a:solidFill>
              </a:rPr>
              <a:t>	Difference between Metal Chelate and Metal Complex</a:t>
            </a:r>
          </a:p>
          <a:p>
            <a:r>
              <a:rPr lang="en-US" sz="2400" dirty="0" smtClean="0">
                <a:solidFill>
                  <a:srgbClr val="008000"/>
                </a:solidFill>
              </a:rPr>
              <a:t>2.4</a:t>
            </a:r>
            <a:r>
              <a:rPr lang="en-US" sz="2400" dirty="0">
                <a:solidFill>
                  <a:srgbClr val="008000"/>
                </a:solidFill>
              </a:rPr>
              <a:t>	Classification of Chelating Agents (with Specific Illustration of </a:t>
            </a:r>
            <a:r>
              <a:rPr lang="en-US" sz="2400" dirty="0" err="1">
                <a:solidFill>
                  <a:srgbClr val="008000"/>
                </a:solidFill>
              </a:rPr>
              <a:t>Bidentate</a:t>
            </a:r>
            <a:r>
              <a:rPr lang="en-US" sz="2400" dirty="0">
                <a:solidFill>
                  <a:srgbClr val="008000"/>
                </a:solidFill>
              </a:rPr>
              <a:t> Chelating Agents) </a:t>
            </a:r>
          </a:p>
          <a:p>
            <a:r>
              <a:rPr lang="en-US" sz="2400" dirty="0" smtClean="0">
                <a:solidFill>
                  <a:srgbClr val="008000"/>
                </a:solidFill>
              </a:rPr>
              <a:t>2.5</a:t>
            </a:r>
            <a:r>
              <a:rPr lang="en-US" sz="2400" dirty="0">
                <a:solidFill>
                  <a:srgbClr val="008000"/>
                </a:solidFill>
              </a:rPr>
              <a:t>	Application of Chelation with respect to Chelating Agents EDTA and DMG</a:t>
            </a:r>
          </a:p>
          <a:p>
            <a:r>
              <a:rPr lang="en-US" sz="2400" dirty="0"/>
              <a:t> </a:t>
            </a:r>
          </a:p>
          <a:p>
            <a:pPr>
              <a:buNone/>
            </a:pPr>
            <a:endParaRPr lang="en-US" dirty="0">
              <a:solidFill>
                <a:schemeClr val="accent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915400" cy="6629400"/>
          </a:xfrm>
        </p:spPr>
        <p:txBody>
          <a:bodyPr>
            <a:normAutofit fontScale="92500" lnSpcReduction="10000"/>
          </a:bodyPr>
          <a:lstStyle/>
          <a:p>
            <a:r>
              <a:rPr lang="en-US" sz="1800" dirty="0"/>
              <a:t>whereby scarlet red coloured beautiful crystalline solid precipitates out. This indicates the presence of nickel.</a:t>
            </a:r>
          </a:p>
          <a:p>
            <a:r>
              <a:rPr lang="en-US" sz="1800" b="1" dirty="0">
                <a:solidFill>
                  <a:srgbClr val="FF00FF"/>
                </a:solidFill>
              </a:rPr>
              <a:t>2. </a:t>
            </a:r>
            <a:r>
              <a:rPr lang="en-US" sz="1800" b="1" dirty="0" smtClean="0">
                <a:solidFill>
                  <a:srgbClr val="FF00FF"/>
                </a:solidFill>
              </a:rPr>
              <a:t>Spot </a:t>
            </a:r>
            <a:r>
              <a:rPr lang="en-US" sz="1800" b="1" dirty="0">
                <a:solidFill>
                  <a:srgbClr val="FF00FF"/>
                </a:solidFill>
              </a:rPr>
              <a:t>Test of N</a:t>
            </a:r>
            <a:r>
              <a:rPr lang="en-US" sz="1800" b="1" dirty="0">
                <a:solidFill>
                  <a:srgbClr val="C00000"/>
                </a:solidFill>
              </a:rPr>
              <a:t>i: </a:t>
            </a:r>
            <a:endParaRPr lang="en-US" sz="1800" dirty="0">
              <a:solidFill>
                <a:srgbClr val="C00000"/>
              </a:solidFill>
            </a:endParaRPr>
          </a:p>
          <a:p>
            <a:r>
              <a:rPr lang="en-US" sz="1800" dirty="0"/>
              <a:t>	Drop of solution is applied on spot paper, drop of DMG is added to it and paper is exposed to ammonia </a:t>
            </a:r>
            <a:r>
              <a:rPr lang="en-US" sz="1800" dirty="0" err="1"/>
              <a:t>vapours</a:t>
            </a:r>
            <a:r>
              <a:rPr lang="en-US" sz="1800" dirty="0"/>
              <a:t>. Appearance of a red spot or red ring confirms the presence of nickel.</a:t>
            </a:r>
          </a:p>
          <a:p>
            <a:r>
              <a:rPr lang="en-US" sz="1800" b="1" dirty="0">
                <a:solidFill>
                  <a:srgbClr val="FF00FF"/>
                </a:solidFill>
              </a:rPr>
              <a:t>3. </a:t>
            </a:r>
            <a:r>
              <a:rPr lang="en-US" sz="1800" b="1" dirty="0" smtClean="0">
                <a:solidFill>
                  <a:srgbClr val="FF00FF"/>
                </a:solidFill>
              </a:rPr>
              <a:t>Gravimetric </a:t>
            </a:r>
            <a:r>
              <a:rPr lang="en-US" sz="1800" b="1" dirty="0">
                <a:solidFill>
                  <a:srgbClr val="FF00FF"/>
                </a:solidFill>
              </a:rPr>
              <a:t>Estimation of Ni: </a:t>
            </a:r>
            <a:endParaRPr lang="en-US" sz="1800" dirty="0">
              <a:solidFill>
                <a:srgbClr val="FF00FF"/>
              </a:solidFill>
            </a:endParaRPr>
          </a:p>
          <a:p>
            <a:r>
              <a:rPr lang="en-US" sz="1800" dirty="0"/>
              <a:t>	Acidified solution of nickel is boiled. It is then treated with an excess of 1% alcoholic DMG. Aqueous ammonia is added till the precipitation is complete. The precipitate is then digested, filtered, washed with water, dried and weighed. Amount of nickel is then calculated by using the following relation:</a:t>
            </a:r>
          </a:p>
          <a:p>
            <a:r>
              <a:rPr lang="en-US" sz="1800" dirty="0"/>
              <a:t>	Mass of nickel in grams = Mass of </a:t>
            </a:r>
            <a:r>
              <a:rPr lang="en-US" sz="1800" dirty="0" err="1"/>
              <a:t>ppt</a:t>
            </a:r>
            <a:r>
              <a:rPr lang="en-US" sz="1800" dirty="0"/>
              <a:t> </a:t>
            </a:r>
            <a:r>
              <a:rPr lang="en-US" sz="1800" dirty="0">
                <a:sym typeface="Symbol"/>
              </a:rPr>
              <a:t></a:t>
            </a:r>
            <a:r>
              <a:rPr lang="en-US" sz="1800" dirty="0"/>
              <a:t> 0.2032</a:t>
            </a:r>
          </a:p>
          <a:p>
            <a:r>
              <a:rPr lang="en-US" sz="1800" b="1" dirty="0">
                <a:solidFill>
                  <a:srgbClr val="FF00FF"/>
                </a:solidFill>
              </a:rPr>
              <a:t>4. </a:t>
            </a:r>
            <a:r>
              <a:rPr lang="en-US" sz="1800" b="1" dirty="0" smtClean="0">
                <a:solidFill>
                  <a:srgbClr val="FF00FF"/>
                </a:solidFill>
              </a:rPr>
              <a:t>Titrimetric </a:t>
            </a:r>
            <a:r>
              <a:rPr lang="en-US" sz="1800" b="1" dirty="0">
                <a:solidFill>
                  <a:srgbClr val="FF00FF"/>
                </a:solidFill>
              </a:rPr>
              <a:t>Estimation of Ni:</a:t>
            </a:r>
            <a:endParaRPr lang="en-US" sz="1800" dirty="0">
              <a:solidFill>
                <a:srgbClr val="FF00FF"/>
              </a:solidFill>
            </a:endParaRPr>
          </a:p>
          <a:p>
            <a:r>
              <a:rPr lang="en-US" sz="1800" dirty="0"/>
              <a:t>	Under specific conditions, nickel can be estimated by redox titration using standard KMnO</a:t>
            </a:r>
            <a:r>
              <a:rPr lang="en-US" sz="1800" baseline="-25000" dirty="0"/>
              <a:t>4</a:t>
            </a:r>
            <a:r>
              <a:rPr lang="en-US" sz="1800" dirty="0"/>
              <a:t>. The amount of nickel is then calculated by using the relation: </a:t>
            </a:r>
          </a:p>
          <a:p>
            <a:r>
              <a:rPr lang="en-US" sz="1800" dirty="0"/>
              <a:t>1 dm</a:t>
            </a:r>
            <a:r>
              <a:rPr lang="en-US" sz="1800" baseline="30000" dirty="0"/>
              <a:t>3 </a:t>
            </a:r>
            <a:r>
              <a:rPr lang="en-US" sz="1800" dirty="0"/>
              <a:t>1 N KMnO</a:t>
            </a:r>
            <a:r>
              <a:rPr lang="en-US" sz="1800" baseline="-25000" dirty="0"/>
              <a:t>4</a:t>
            </a:r>
            <a:r>
              <a:rPr lang="en-US" sz="1800" dirty="0"/>
              <a:t> </a:t>
            </a:r>
            <a:r>
              <a:rPr lang="en-US" sz="1800" dirty="0">
                <a:sym typeface="Symbol"/>
              </a:rPr>
              <a:t></a:t>
            </a:r>
            <a:r>
              <a:rPr lang="en-US" sz="1800" dirty="0"/>
              <a:t> 7.335 g Nickel.</a:t>
            </a:r>
          </a:p>
          <a:p>
            <a:r>
              <a:rPr lang="en-US" sz="1800" b="1" dirty="0">
                <a:solidFill>
                  <a:srgbClr val="FF00FF"/>
                </a:solidFill>
              </a:rPr>
              <a:t>5. </a:t>
            </a:r>
            <a:r>
              <a:rPr lang="en-US" sz="1800" b="1" dirty="0" smtClean="0">
                <a:solidFill>
                  <a:srgbClr val="FF00FF"/>
                </a:solidFill>
              </a:rPr>
              <a:t>Colorimetric </a:t>
            </a:r>
            <a:r>
              <a:rPr lang="en-US" sz="1800" b="1" dirty="0">
                <a:solidFill>
                  <a:srgbClr val="FF00FF"/>
                </a:solidFill>
              </a:rPr>
              <a:t>Estimation of Ni: </a:t>
            </a:r>
            <a:endParaRPr lang="en-US" sz="1800" dirty="0">
              <a:solidFill>
                <a:srgbClr val="FF00FF"/>
              </a:solidFill>
            </a:endParaRPr>
          </a:p>
          <a:p>
            <a:r>
              <a:rPr lang="en-US" sz="1800" dirty="0"/>
              <a:t>	Nickel(II) is oxidized to Ni(II) and or Ni(IV) by bromine. Its DMG complex is obtained in </a:t>
            </a:r>
            <a:r>
              <a:rPr lang="en-US" sz="1800" dirty="0" err="1"/>
              <a:t>ammoniacal</a:t>
            </a:r>
            <a:r>
              <a:rPr lang="en-US" sz="1800" dirty="0"/>
              <a:t> solution in the form of scarlet red coloured solution whose optical density is measured by colorimeter and concentration of nickel is determined by graphical method.</a:t>
            </a:r>
          </a:p>
          <a:p>
            <a:r>
              <a:rPr lang="en-US" sz="1800" b="1" dirty="0">
                <a:solidFill>
                  <a:srgbClr val="FF00FF"/>
                </a:solidFill>
              </a:rPr>
              <a:t>6. </a:t>
            </a:r>
            <a:r>
              <a:rPr lang="en-US" sz="1800" b="1" dirty="0" smtClean="0">
                <a:solidFill>
                  <a:srgbClr val="FF00FF"/>
                </a:solidFill>
              </a:rPr>
              <a:t>Gravimetric </a:t>
            </a:r>
            <a:r>
              <a:rPr lang="en-US" sz="1800" b="1" dirty="0">
                <a:solidFill>
                  <a:srgbClr val="FF00FF"/>
                </a:solidFill>
              </a:rPr>
              <a:t>Estimation of </a:t>
            </a:r>
            <a:r>
              <a:rPr lang="en-US" sz="1800" b="1" dirty="0" err="1">
                <a:solidFill>
                  <a:srgbClr val="FF00FF"/>
                </a:solidFill>
              </a:rPr>
              <a:t>Pd</a:t>
            </a:r>
            <a:r>
              <a:rPr lang="en-US" sz="1800" b="1" dirty="0">
                <a:solidFill>
                  <a:srgbClr val="FF00FF"/>
                </a:solidFill>
              </a:rPr>
              <a:t>: </a:t>
            </a:r>
            <a:endParaRPr lang="en-US" sz="1800" dirty="0">
              <a:solidFill>
                <a:srgbClr val="FF00FF"/>
              </a:solidFill>
            </a:endParaRPr>
          </a:p>
          <a:p>
            <a:r>
              <a:rPr lang="en-US" sz="1800" dirty="0"/>
              <a:t>	DMG can precipitate palladium as a yellow coloured complex from its acidic solution quantitatively. It is washed, filtered, dried and weighed as [C</a:t>
            </a:r>
            <a:r>
              <a:rPr lang="en-US" sz="1800" baseline="-25000" dirty="0"/>
              <a:t>8</a:t>
            </a:r>
            <a:r>
              <a:rPr lang="en-US" sz="1800" dirty="0"/>
              <a:t>H</a:t>
            </a:r>
            <a:r>
              <a:rPr lang="en-US" sz="1800" baseline="-25000" dirty="0"/>
              <a:t>14</a:t>
            </a:r>
            <a:r>
              <a:rPr lang="en-US" sz="1800" dirty="0"/>
              <a:t>N</a:t>
            </a:r>
            <a:r>
              <a:rPr lang="en-US" sz="1800" baseline="-25000" dirty="0"/>
              <a:t>4</a:t>
            </a:r>
            <a:r>
              <a:rPr lang="en-US" sz="1800" dirty="0"/>
              <a:t>O</a:t>
            </a:r>
            <a:r>
              <a:rPr lang="en-US" sz="1800" baseline="-25000" dirty="0"/>
              <a:t>4</a:t>
            </a:r>
            <a:r>
              <a:rPr lang="en-US" sz="1800" dirty="0"/>
              <a:t> </a:t>
            </a:r>
            <a:r>
              <a:rPr lang="en-US" sz="1800" dirty="0" err="1"/>
              <a:t>Pd</a:t>
            </a:r>
            <a:r>
              <a:rPr lang="en-US" sz="1800" dirty="0"/>
              <a:t>] and mass of metallic palladium is obtained directly. </a:t>
            </a:r>
          </a:p>
          <a:p>
            <a:endParaRPr lang="en-US" sz="1800" dirty="0"/>
          </a:p>
        </p:txBody>
      </p:sp>
    </p:spTree>
    <p:extLst>
      <p:ext uri="{BB962C8B-B14F-4D97-AF65-F5344CB8AC3E}">
        <p14:creationId xmlns:p14="http://schemas.microsoft.com/office/powerpoint/2010/main" val="1343426975"/>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229600" cy="6705600"/>
          </a:xfrm>
        </p:spPr>
        <p:txBody>
          <a:bodyPr>
            <a:normAutofit fontScale="55000" lnSpcReduction="20000"/>
          </a:bodyPr>
          <a:lstStyle/>
          <a:p>
            <a:r>
              <a:rPr lang="en-US" b="1" dirty="0">
                <a:solidFill>
                  <a:srgbClr val="FF00FF"/>
                </a:solidFill>
              </a:rPr>
              <a:t>(A)		Define the terms: </a:t>
            </a:r>
            <a:endParaRPr lang="en-US" dirty="0">
              <a:solidFill>
                <a:srgbClr val="FF00FF"/>
              </a:solidFill>
            </a:endParaRPr>
          </a:p>
          <a:p>
            <a:r>
              <a:rPr lang="en-US" dirty="0"/>
              <a:t> 	(i) 	Chelate,	(ii)	Chelation,</a:t>
            </a:r>
          </a:p>
          <a:p>
            <a:r>
              <a:rPr lang="en-US" dirty="0"/>
              <a:t>	(iii) 	Chelating agent,	(iv) 	Heterocyclic compound,</a:t>
            </a:r>
          </a:p>
          <a:p>
            <a:r>
              <a:rPr lang="en-US" dirty="0"/>
              <a:t>	(v) 	Complex,	(vi) 	Complexions,</a:t>
            </a:r>
          </a:p>
          <a:p>
            <a:r>
              <a:rPr lang="en-US" b="1" dirty="0">
                <a:solidFill>
                  <a:srgbClr val="FF00FF"/>
                </a:solidFill>
              </a:rPr>
              <a:t>(B)	Short Answer Type Questions:</a:t>
            </a:r>
            <a:endParaRPr lang="en-US" dirty="0">
              <a:solidFill>
                <a:srgbClr val="FF00FF"/>
              </a:solidFill>
            </a:endParaRPr>
          </a:p>
          <a:p>
            <a:r>
              <a:rPr lang="en-US" dirty="0"/>
              <a:t>	(i) 	Chelation</a:t>
            </a:r>
          </a:p>
          <a:p>
            <a:r>
              <a:rPr lang="en-US" dirty="0"/>
              <a:t>	(ii) 	Applications of chelation,</a:t>
            </a:r>
          </a:p>
          <a:p>
            <a:r>
              <a:rPr lang="en-US" dirty="0"/>
              <a:t>	(iii) 	Importance of chelating agents,</a:t>
            </a:r>
          </a:p>
          <a:p>
            <a:r>
              <a:rPr lang="en-US" dirty="0"/>
              <a:t>	(iv) 	Uses of metal chelates in analytical chemistry.</a:t>
            </a:r>
          </a:p>
          <a:p>
            <a:r>
              <a:rPr lang="en-US" dirty="0"/>
              <a:t>	 (v) 	Selectivity of EDTA as a chelating agent.</a:t>
            </a:r>
          </a:p>
          <a:p>
            <a:r>
              <a:rPr lang="en-US" dirty="0"/>
              <a:t> 	(vi)	Use of DMG as a chelating agent </a:t>
            </a:r>
          </a:p>
          <a:p>
            <a:r>
              <a:rPr lang="en-US" dirty="0"/>
              <a:t> 	(vii) 	Comment on structural requirements for chelate formation</a:t>
            </a:r>
          </a:p>
          <a:p>
            <a:r>
              <a:rPr lang="en-US" dirty="0"/>
              <a:t> 	(viii)	Explain industrial applications of EDTA in full.</a:t>
            </a:r>
          </a:p>
          <a:p>
            <a:r>
              <a:rPr lang="en-US" dirty="0"/>
              <a:t>	(ix)	Mention the important applications of chelation.</a:t>
            </a:r>
          </a:p>
          <a:p>
            <a:r>
              <a:rPr lang="en-US" b="1" dirty="0"/>
              <a:t>(</a:t>
            </a:r>
            <a:r>
              <a:rPr lang="en-US" b="1" dirty="0">
                <a:solidFill>
                  <a:srgbClr val="FF00FF"/>
                </a:solidFill>
              </a:rPr>
              <a:t>C)	Long Answer Type Questions:</a:t>
            </a:r>
            <a:endParaRPr lang="en-US" dirty="0">
              <a:solidFill>
                <a:srgbClr val="FF00FF"/>
              </a:solidFill>
            </a:endParaRPr>
          </a:p>
          <a:p>
            <a:r>
              <a:rPr lang="en-US" dirty="0"/>
              <a:t>	1. 	Comment on structural requirements of chelate formation.</a:t>
            </a:r>
          </a:p>
          <a:p>
            <a:r>
              <a:rPr lang="en-US" dirty="0"/>
              <a:t>	2. 	Distinguish between a metal complex and a metal chelate.</a:t>
            </a:r>
          </a:p>
          <a:p>
            <a:r>
              <a:rPr lang="en-US" dirty="0"/>
              <a:t>	3. 	What is chelation? Comment with suitable examples.</a:t>
            </a:r>
          </a:p>
          <a:p>
            <a:r>
              <a:rPr lang="en-US" dirty="0"/>
              <a:t>	4. 	Write a precise note on uses of chelating agents in inorganic analysis.</a:t>
            </a:r>
          </a:p>
          <a:p>
            <a:r>
              <a:rPr lang="en-US" dirty="0"/>
              <a:t>	5. 	Discuss the importance of chelation with reference to EDTA.</a:t>
            </a:r>
          </a:p>
          <a:p>
            <a:r>
              <a:rPr lang="en-US" dirty="0"/>
              <a:t>	6. 	Give a brief account on the classification of </a:t>
            </a:r>
            <a:r>
              <a:rPr lang="en-US" dirty="0" err="1"/>
              <a:t>bidentate</a:t>
            </a:r>
            <a:r>
              <a:rPr lang="en-US" dirty="0"/>
              <a:t> chelating agents, with suitable examples.</a:t>
            </a:r>
          </a:p>
          <a:p>
            <a:r>
              <a:rPr lang="en-US" dirty="0"/>
              <a:t>	7. 	What do you know about DMG as a chelating agent? </a:t>
            </a:r>
          </a:p>
          <a:p>
            <a:r>
              <a:rPr lang="en-US" dirty="0"/>
              <a:t>	8. 	Distinguish between EDTA and DMG giving five important features only.</a:t>
            </a:r>
          </a:p>
          <a:p>
            <a:r>
              <a:rPr lang="en-US" dirty="0"/>
              <a:t>	9. 	State distinctions between a metal complex and a metal chelate giving suitable examples.</a:t>
            </a:r>
          </a:p>
          <a:p>
            <a:r>
              <a:rPr lang="en-US" dirty="0"/>
              <a:t>	10. 	Define ligands, chelating agent, metal chelate and chelation giving a suitable illustration.</a:t>
            </a:r>
          </a:p>
          <a:p>
            <a:r>
              <a:rPr lang="en-US" dirty="0"/>
              <a:t>	11.	Distinguish clearly between DMG and EDTA taking into consideration their structural requirements for chelate </a:t>
            </a:r>
            <a:endParaRPr lang="en-US" dirty="0"/>
          </a:p>
        </p:txBody>
      </p:sp>
    </p:spTree>
    <p:extLst>
      <p:ext uri="{BB962C8B-B14F-4D97-AF65-F5344CB8AC3E}">
        <p14:creationId xmlns:p14="http://schemas.microsoft.com/office/powerpoint/2010/main" val="699077310"/>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458200" cy="6553200"/>
          </a:xfrm>
        </p:spPr>
        <p:txBody>
          <a:bodyPr>
            <a:normAutofit fontScale="62500" lnSpcReduction="20000"/>
          </a:bodyPr>
          <a:lstStyle/>
          <a:p>
            <a:r>
              <a:rPr lang="en-US" sz="3200" b="1" dirty="0">
                <a:solidFill>
                  <a:srgbClr val="FF00FF"/>
                </a:solidFill>
              </a:rPr>
              <a:t>(D)	Choose the correct alternative and rewrite the sentence:</a:t>
            </a:r>
            <a:endParaRPr lang="en-US" sz="3200" dirty="0">
              <a:solidFill>
                <a:srgbClr val="FF00FF"/>
              </a:solidFill>
            </a:endParaRPr>
          </a:p>
          <a:p>
            <a:r>
              <a:rPr lang="en-US" dirty="0"/>
              <a:t>(1)	Chelation leads to the formation of </a:t>
            </a:r>
            <a:r>
              <a:rPr lang="en-US" dirty="0">
                <a:sym typeface="Symbol"/>
              </a:rPr>
              <a:t></a:t>
            </a:r>
            <a:endParaRPr lang="en-US" dirty="0"/>
          </a:p>
          <a:p>
            <a:r>
              <a:rPr lang="en-US" dirty="0"/>
              <a:t>   	(a) 	metal chelate  	(b)	metal complex </a:t>
            </a:r>
          </a:p>
          <a:p>
            <a:r>
              <a:rPr lang="en-US" dirty="0"/>
              <a:t>   	(c) 	double salt   	(d)	co-ordination compound</a:t>
            </a:r>
          </a:p>
          <a:p>
            <a:r>
              <a:rPr lang="en-US" dirty="0"/>
              <a:t>(2) 	Metal chelate is a specific type of </a:t>
            </a:r>
            <a:r>
              <a:rPr lang="en-US" dirty="0">
                <a:sym typeface="Symbol"/>
              </a:rPr>
              <a:t></a:t>
            </a:r>
            <a:endParaRPr lang="en-US" dirty="0"/>
          </a:p>
          <a:p>
            <a:r>
              <a:rPr lang="en-US" dirty="0"/>
              <a:t>   	(a) 	complex compound       	(b)	double salt</a:t>
            </a:r>
          </a:p>
          <a:p>
            <a:r>
              <a:rPr lang="en-US" dirty="0"/>
              <a:t>    	(c)	</a:t>
            </a:r>
            <a:r>
              <a:rPr lang="en-US" dirty="0" err="1"/>
              <a:t>homocyclic</a:t>
            </a:r>
            <a:r>
              <a:rPr lang="en-US" dirty="0"/>
              <a:t> ring compound 	(d)	organic species</a:t>
            </a:r>
          </a:p>
          <a:p>
            <a:r>
              <a:rPr lang="en-US" dirty="0"/>
              <a:t>(3)	The most essential requirement for chelate formation is </a:t>
            </a:r>
            <a:r>
              <a:rPr lang="en-US" dirty="0">
                <a:sym typeface="Symbol"/>
              </a:rPr>
              <a:t></a:t>
            </a:r>
            <a:endParaRPr lang="en-US" dirty="0"/>
          </a:p>
          <a:p>
            <a:r>
              <a:rPr lang="en-US" dirty="0"/>
              <a:t>   	(a) 	the formation of heterocyclic ring including a metal</a:t>
            </a:r>
          </a:p>
          <a:p>
            <a:r>
              <a:rPr lang="en-US" dirty="0"/>
              <a:t>   	(b) 	to have high charge and large size of metal ion</a:t>
            </a:r>
          </a:p>
          <a:p>
            <a:r>
              <a:rPr lang="en-US" dirty="0"/>
              <a:t>   	(c) 	</a:t>
            </a:r>
            <a:r>
              <a:rPr lang="en-US" dirty="0" err="1"/>
              <a:t>homocyclization</a:t>
            </a:r>
            <a:endParaRPr lang="en-US" dirty="0"/>
          </a:p>
          <a:p>
            <a:r>
              <a:rPr lang="en-US" dirty="0"/>
              <a:t>   	(d) 	bonding with </a:t>
            </a:r>
            <a:r>
              <a:rPr lang="en-US" dirty="0" err="1"/>
              <a:t>unidentate</a:t>
            </a:r>
            <a:r>
              <a:rPr lang="en-US" dirty="0"/>
              <a:t> ligands</a:t>
            </a:r>
          </a:p>
          <a:p>
            <a:r>
              <a:rPr lang="en-US" dirty="0"/>
              <a:t>(4)	The most striking difference between metal chelate and metal complex is </a:t>
            </a:r>
            <a:r>
              <a:rPr lang="en-US" dirty="0">
                <a:sym typeface="Symbol"/>
              </a:rPr>
              <a:t></a:t>
            </a:r>
            <a:endParaRPr lang="en-US" dirty="0"/>
          </a:p>
          <a:p>
            <a:r>
              <a:rPr lang="en-US" dirty="0"/>
              <a:t>   	(a) 	formation of heterocyclic ring with metal and no cyclization</a:t>
            </a:r>
          </a:p>
          <a:p>
            <a:r>
              <a:rPr lang="en-US" dirty="0"/>
              <a:t>   	(b) 	metal without high charge</a:t>
            </a:r>
          </a:p>
          <a:p>
            <a:r>
              <a:rPr lang="en-US" dirty="0"/>
              <a:t>   	(c) 	use of organic reagents and inorganic reagents</a:t>
            </a:r>
          </a:p>
          <a:p>
            <a:r>
              <a:rPr lang="en-US" dirty="0"/>
              <a:t>   	(d) 	solvent medium for reaction</a:t>
            </a:r>
          </a:p>
          <a:p>
            <a:r>
              <a:rPr lang="en-US" dirty="0"/>
              <a:t>(5)	Systematic classification of chelating agents has been done by </a:t>
            </a:r>
            <a:r>
              <a:rPr lang="en-US" dirty="0">
                <a:sym typeface="Symbol"/>
              </a:rPr>
              <a:t></a:t>
            </a:r>
            <a:endParaRPr lang="en-US" dirty="0"/>
          </a:p>
          <a:p>
            <a:r>
              <a:rPr lang="en-US" dirty="0"/>
              <a:t>    	(a) 	H. Diehl       	(b)	L. Pauling</a:t>
            </a:r>
          </a:p>
          <a:p>
            <a:r>
              <a:rPr lang="en-US" dirty="0"/>
              <a:t>    	(c) 	G.T. Morgan   	(d) 	A. Werner</a:t>
            </a:r>
          </a:p>
          <a:p>
            <a:r>
              <a:rPr lang="en-US" dirty="0"/>
              <a:t>(6)	DMG is highly specific, selective and sensitive reagent for </a:t>
            </a:r>
            <a:r>
              <a:rPr lang="en-US" dirty="0">
                <a:sym typeface="Symbol"/>
              </a:rPr>
              <a:t></a:t>
            </a:r>
            <a:endParaRPr lang="en-US" dirty="0"/>
          </a:p>
          <a:p>
            <a:r>
              <a:rPr lang="en-US" dirty="0"/>
              <a:t>    	(a) 	nickel         	(b)	cobalt</a:t>
            </a:r>
          </a:p>
          <a:p>
            <a:r>
              <a:rPr lang="en-US" dirty="0"/>
              <a:t>    	(c) 	copper        	(d) 	magnesium</a:t>
            </a:r>
          </a:p>
          <a:p>
            <a:endParaRPr lang="en-US" dirty="0"/>
          </a:p>
        </p:txBody>
      </p:sp>
    </p:spTree>
    <p:extLst>
      <p:ext uri="{BB962C8B-B14F-4D97-AF65-F5344CB8AC3E}">
        <p14:creationId xmlns:p14="http://schemas.microsoft.com/office/powerpoint/2010/main" val="1736326128"/>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lstStyle/>
          <a:p>
            <a:r>
              <a:rPr lang="en-US" b="1" dirty="0">
                <a:solidFill>
                  <a:srgbClr val="FF0066"/>
                </a:solidFill>
              </a:rPr>
              <a:t>(ii)	Endings: </a:t>
            </a:r>
            <a:endParaRPr lang="en-US" dirty="0">
              <a:solidFill>
                <a:srgbClr val="FF0066"/>
              </a:solidFill>
            </a:endParaRPr>
          </a:p>
          <a:p>
            <a:r>
              <a:rPr lang="en-US" b="1" dirty="0"/>
              <a:t>(1) 	</a:t>
            </a:r>
            <a:r>
              <a:rPr lang="en-US" dirty="0"/>
              <a:t>The anionic ligands, whether organic or inorganic, have names ending in “o”. </a:t>
            </a:r>
            <a:r>
              <a:rPr lang="en-US" b="1" dirty="0"/>
              <a:t>For example</a:t>
            </a:r>
            <a:r>
              <a:rPr lang="en-US" dirty="0"/>
              <a:t>:</a:t>
            </a:r>
          </a:p>
          <a:p>
            <a:r>
              <a:rPr lang="en-US" sz="1800" dirty="0">
                <a:solidFill>
                  <a:srgbClr val="FFC000"/>
                </a:solidFill>
              </a:rPr>
              <a:t>(a)  	</a:t>
            </a:r>
            <a:r>
              <a:rPr lang="en-US" sz="1800" b="1" dirty="0">
                <a:solidFill>
                  <a:srgbClr val="FFC000"/>
                </a:solidFill>
              </a:rPr>
              <a:t>The ending with</a:t>
            </a:r>
            <a:r>
              <a:rPr lang="en-US" sz="1800" dirty="0">
                <a:solidFill>
                  <a:srgbClr val="FFC000"/>
                </a:solidFill>
              </a:rPr>
              <a:t> –</a:t>
            </a:r>
            <a:r>
              <a:rPr lang="en-US" sz="1800" i="1" dirty="0">
                <a:solidFill>
                  <a:srgbClr val="FFC000"/>
                </a:solidFill>
              </a:rPr>
              <a:t>ide changes simply to –“o”.</a:t>
            </a:r>
            <a:endParaRPr lang="en-US" sz="1800" dirty="0">
              <a:solidFill>
                <a:srgbClr val="FFC000"/>
              </a:solidFill>
            </a:endParaRPr>
          </a:p>
          <a:p>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64588600"/>
              </p:ext>
            </p:extLst>
          </p:nvPr>
        </p:nvGraphicFramePr>
        <p:xfrm>
          <a:off x="990600" y="2044897"/>
          <a:ext cx="6781800" cy="1295400"/>
        </p:xfrm>
        <a:graphic>
          <a:graphicData uri="http://schemas.openxmlformats.org/drawingml/2006/table">
            <a:tbl>
              <a:tblPr firstRow="1" firstCol="1" bandRow="1">
                <a:tableStyleId>{5C22544A-7EE6-4342-B048-85BDC9FD1C3A}</a:tableStyleId>
              </a:tblPr>
              <a:tblGrid>
                <a:gridCol w="2955275"/>
                <a:gridCol w="3826525"/>
              </a:tblGrid>
              <a:tr h="1295400">
                <a:tc>
                  <a:txBody>
                    <a:bodyPr/>
                    <a:lstStyle/>
                    <a:p>
                      <a:pPr marL="0" marR="0" algn="just">
                        <a:lnSpc>
                          <a:spcPct val="115000"/>
                        </a:lnSpc>
                        <a:spcBef>
                          <a:spcPts val="0"/>
                        </a:spcBef>
                        <a:spcAft>
                          <a:spcPts val="0"/>
                        </a:spcAft>
                        <a:tabLst>
                          <a:tab pos="228600" algn="l"/>
                          <a:tab pos="485775" algn="l"/>
                          <a:tab pos="4114800" algn="r"/>
                        </a:tabLst>
                      </a:pPr>
                      <a:r>
                        <a:rPr lang="en-US" sz="1400" dirty="0">
                          <a:effectLst/>
                        </a:rPr>
                        <a:t>Fluoride        F−      </a:t>
                      </a:r>
                      <a:r>
                        <a:rPr lang="en-US" sz="1400" dirty="0" err="1">
                          <a:effectLst/>
                        </a:rPr>
                        <a:t>Fluoro</a:t>
                      </a:r>
                      <a:endParaRPr lang="en-US" sz="1400" dirty="0">
                        <a:effectLst/>
                      </a:endParaRPr>
                    </a:p>
                    <a:p>
                      <a:pPr marL="0" marR="0" algn="just">
                        <a:lnSpc>
                          <a:spcPct val="115000"/>
                        </a:lnSpc>
                        <a:spcBef>
                          <a:spcPts val="0"/>
                        </a:spcBef>
                        <a:spcAft>
                          <a:spcPts val="0"/>
                        </a:spcAft>
                        <a:tabLst>
                          <a:tab pos="228600" algn="l"/>
                          <a:tab pos="485775" algn="l"/>
                          <a:tab pos="4114800" algn="r"/>
                        </a:tabLst>
                      </a:pPr>
                      <a:r>
                        <a:rPr lang="en-US" sz="1400" dirty="0">
                          <a:effectLst/>
                        </a:rPr>
                        <a:t>Chloride       </a:t>
                      </a:r>
                      <a:r>
                        <a:rPr lang="en-US" sz="1400" dirty="0" err="1">
                          <a:effectLst/>
                        </a:rPr>
                        <a:t>Cl</a:t>
                      </a:r>
                      <a:r>
                        <a:rPr lang="en-US" sz="1400" dirty="0">
                          <a:effectLst/>
                        </a:rPr>
                        <a:t>−     </a:t>
                      </a:r>
                      <a:r>
                        <a:rPr lang="en-US" sz="1400" dirty="0" err="1">
                          <a:effectLst/>
                        </a:rPr>
                        <a:t>Chloro</a:t>
                      </a:r>
                      <a:endParaRPr lang="en-US" sz="1400" dirty="0">
                        <a:effectLst/>
                      </a:endParaRPr>
                    </a:p>
                    <a:p>
                      <a:pPr marL="0" marR="0" algn="just">
                        <a:lnSpc>
                          <a:spcPct val="115000"/>
                        </a:lnSpc>
                        <a:spcBef>
                          <a:spcPts val="0"/>
                        </a:spcBef>
                        <a:spcAft>
                          <a:spcPts val="0"/>
                        </a:spcAft>
                        <a:tabLst>
                          <a:tab pos="228600" algn="l"/>
                          <a:tab pos="485775" algn="l"/>
                          <a:tab pos="4114800" algn="r"/>
                        </a:tabLst>
                      </a:pPr>
                      <a:r>
                        <a:rPr lang="en-US" sz="1400" dirty="0">
                          <a:effectLst/>
                        </a:rPr>
                        <a:t>Bromide       Br</a:t>
                      </a:r>
                      <a:r>
                        <a:rPr lang="en-US" sz="1400" baseline="30000" dirty="0">
                          <a:effectLst/>
                        </a:rPr>
                        <a:t>− </a:t>
                      </a:r>
                      <a:r>
                        <a:rPr lang="en-US" sz="1400" dirty="0">
                          <a:effectLst/>
                        </a:rPr>
                        <a:t>    </a:t>
                      </a:r>
                      <a:r>
                        <a:rPr lang="en-US" sz="1400" dirty="0" err="1">
                          <a:effectLst/>
                        </a:rPr>
                        <a:t>Bromo</a:t>
                      </a:r>
                      <a:endParaRPr lang="en-US" sz="1400" dirty="0">
                        <a:effectLst/>
                      </a:endParaRPr>
                    </a:p>
                    <a:p>
                      <a:pPr marL="0" marR="0" algn="just">
                        <a:lnSpc>
                          <a:spcPct val="115000"/>
                        </a:lnSpc>
                        <a:spcBef>
                          <a:spcPts val="0"/>
                        </a:spcBef>
                        <a:spcAft>
                          <a:spcPts val="0"/>
                        </a:spcAft>
                        <a:tabLst>
                          <a:tab pos="228600" algn="l"/>
                          <a:tab pos="485775" algn="l"/>
                          <a:tab pos="4114800" algn="r"/>
                        </a:tabLst>
                      </a:pPr>
                      <a:r>
                        <a:rPr lang="en-US" sz="1400" dirty="0">
                          <a:effectLst/>
                        </a:rPr>
                        <a:t>Iodide           I−</a:t>
                      </a:r>
                      <a:r>
                        <a:rPr lang="en-US" sz="1400" baseline="30000" dirty="0">
                          <a:effectLst/>
                        </a:rPr>
                        <a:t> </a:t>
                      </a:r>
                      <a:r>
                        <a:rPr lang="en-US" sz="1400" dirty="0">
                          <a:effectLst/>
                        </a:rPr>
                        <a:t>       </a:t>
                      </a:r>
                      <a:r>
                        <a:rPr lang="en-US" sz="1400" dirty="0" err="1">
                          <a:effectLst/>
                        </a:rPr>
                        <a:t>Iodo</a:t>
                      </a:r>
                      <a:endParaRPr lang="en-US" sz="1400" dirty="0">
                        <a:effectLst/>
                        <a:latin typeface="Segoe UI"/>
                        <a:ea typeface="Calibri"/>
                        <a:cs typeface="Times New Roman"/>
                      </a:endParaRPr>
                    </a:p>
                  </a:txBody>
                  <a:tcPr marL="68580" marR="68580" marT="0" marB="0"/>
                </a:tc>
                <a:tc>
                  <a:txBody>
                    <a:bodyPr/>
                    <a:lstStyle/>
                    <a:p>
                      <a:pPr marL="0" marR="0" algn="just">
                        <a:lnSpc>
                          <a:spcPct val="115000"/>
                        </a:lnSpc>
                        <a:spcBef>
                          <a:spcPts val="0"/>
                        </a:spcBef>
                        <a:spcAft>
                          <a:spcPts val="0"/>
                        </a:spcAft>
                        <a:tabLst>
                          <a:tab pos="228600" algn="l"/>
                          <a:tab pos="825500" algn="l"/>
                          <a:tab pos="1314450" algn="l"/>
                          <a:tab pos="4114800" algn="r"/>
                        </a:tabLst>
                      </a:pPr>
                      <a:r>
                        <a:rPr lang="en-US" sz="1400" dirty="0">
                          <a:effectLst/>
                        </a:rPr>
                        <a:t>Cyanide 	</a:t>
                      </a:r>
                      <a:r>
                        <a:rPr lang="en-US" sz="1400" dirty="0" smtClean="0">
                          <a:effectLst/>
                        </a:rPr>
                        <a:t>           CN</a:t>
                      </a:r>
                      <a:r>
                        <a:rPr lang="en-US" sz="1400" dirty="0">
                          <a:effectLst/>
                        </a:rPr>
                        <a:t>−    	</a:t>
                      </a:r>
                      <a:r>
                        <a:rPr lang="en-US" sz="1400" dirty="0" err="1">
                          <a:effectLst/>
                        </a:rPr>
                        <a:t>Cyano</a:t>
                      </a:r>
                      <a:endParaRPr lang="en-US" sz="1400" dirty="0">
                        <a:effectLst/>
                      </a:endParaRPr>
                    </a:p>
                    <a:p>
                      <a:pPr marL="0" marR="0" algn="just">
                        <a:lnSpc>
                          <a:spcPct val="115000"/>
                        </a:lnSpc>
                        <a:spcBef>
                          <a:spcPts val="0"/>
                        </a:spcBef>
                        <a:spcAft>
                          <a:spcPts val="0"/>
                        </a:spcAft>
                        <a:tabLst>
                          <a:tab pos="228600" algn="l"/>
                          <a:tab pos="825500" algn="l"/>
                          <a:tab pos="1314450" algn="l"/>
                          <a:tab pos="4114800" algn="r"/>
                        </a:tabLst>
                      </a:pPr>
                      <a:r>
                        <a:rPr lang="en-US" sz="1400" dirty="0">
                          <a:effectLst/>
                        </a:rPr>
                        <a:t>Hydroxide 	OH−       </a:t>
                      </a:r>
                      <a:r>
                        <a:rPr lang="en-US" sz="1400" dirty="0" smtClean="0">
                          <a:effectLst/>
                        </a:rPr>
                        <a:t>                      </a:t>
                      </a:r>
                      <a:r>
                        <a:rPr lang="en-US" sz="1400" dirty="0" err="1" smtClean="0">
                          <a:effectLst/>
                        </a:rPr>
                        <a:t>Hydroxo</a:t>
                      </a:r>
                      <a:endParaRPr lang="en-US" sz="1400" dirty="0">
                        <a:effectLst/>
                      </a:endParaRPr>
                    </a:p>
                    <a:p>
                      <a:pPr marL="0" marR="0" algn="just">
                        <a:lnSpc>
                          <a:spcPct val="115000"/>
                        </a:lnSpc>
                        <a:spcBef>
                          <a:spcPts val="0"/>
                        </a:spcBef>
                        <a:spcAft>
                          <a:spcPts val="0"/>
                        </a:spcAft>
                        <a:tabLst>
                          <a:tab pos="228600" algn="l"/>
                          <a:tab pos="825500" algn="l"/>
                          <a:tab pos="1314450" algn="l"/>
                          <a:tab pos="4114800" algn="r"/>
                        </a:tabLst>
                      </a:pPr>
                      <a:r>
                        <a:rPr lang="en-US" sz="1400" dirty="0">
                          <a:effectLst/>
                        </a:rPr>
                        <a:t>Oxide         	O</a:t>
                      </a:r>
                      <a:r>
                        <a:rPr lang="en-US" sz="1400" baseline="30000" dirty="0">
                          <a:effectLst/>
                        </a:rPr>
                        <a:t>2−	</a:t>
                      </a:r>
                      <a:r>
                        <a:rPr lang="en-US" sz="1400" dirty="0">
                          <a:effectLst/>
                        </a:rPr>
                        <a:t>Oxo</a:t>
                      </a:r>
                    </a:p>
                    <a:p>
                      <a:pPr marL="0" marR="0" algn="just">
                        <a:lnSpc>
                          <a:spcPct val="115000"/>
                        </a:lnSpc>
                        <a:spcBef>
                          <a:spcPts val="0"/>
                        </a:spcBef>
                        <a:spcAft>
                          <a:spcPts val="0"/>
                        </a:spcAft>
                        <a:tabLst>
                          <a:tab pos="228600" algn="l"/>
                          <a:tab pos="825500" algn="l"/>
                          <a:tab pos="1314450" algn="l"/>
                          <a:tab pos="4114800" algn="r"/>
                        </a:tabLst>
                      </a:pPr>
                      <a:r>
                        <a:rPr lang="en-US" sz="1400" dirty="0">
                          <a:effectLst/>
                        </a:rPr>
                        <a:t>Peroxide   	O 	</a:t>
                      </a:r>
                      <a:r>
                        <a:rPr lang="en-US" sz="1400" dirty="0" err="1">
                          <a:effectLst/>
                        </a:rPr>
                        <a:t>Peroxo</a:t>
                      </a:r>
                      <a:endParaRPr lang="en-US" sz="1400" dirty="0">
                        <a:effectLst/>
                        <a:latin typeface="Segoe UI"/>
                        <a:ea typeface="Calibri"/>
                        <a:cs typeface="Times New Roman"/>
                      </a:endParaRPr>
                    </a:p>
                  </a:txBody>
                  <a:tcPr marL="68580" marR="68580" marT="0" marB="0" anchor="ctr"/>
                </a:tc>
              </a:tr>
            </a:tbl>
          </a:graphicData>
        </a:graphic>
      </p:graphicFrame>
      <p:sp>
        <p:nvSpPr>
          <p:cNvPr id="5" name="Rectangle 4"/>
          <p:cNvSpPr/>
          <p:nvPr/>
        </p:nvSpPr>
        <p:spPr>
          <a:xfrm>
            <a:off x="798286" y="3340297"/>
            <a:ext cx="7467600" cy="369332"/>
          </a:xfrm>
          <a:prstGeom prst="rect">
            <a:avLst/>
          </a:prstGeom>
        </p:spPr>
        <p:txBody>
          <a:bodyPr wrap="square">
            <a:spAutoFit/>
          </a:bodyPr>
          <a:lstStyle/>
          <a:p>
            <a:r>
              <a:rPr lang="en-US" b="1" dirty="0"/>
              <a:t>(</a:t>
            </a:r>
            <a:r>
              <a:rPr lang="en-US" b="1" dirty="0" smtClean="0"/>
              <a:t>b)The </a:t>
            </a:r>
            <a:r>
              <a:rPr lang="en-US" b="1" dirty="0"/>
              <a:t>ending with </a:t>
            </a:r>
            <a:r>
              <a:rPr lang="en-US" i="1" dirty="0"/>
              <a:t>–ide, -</a:t>
            </a:r>
            <a:r>
              <a:rPr lang="en-US" i="1" dirty="0" err="1"/>
              <a:t>ite</a:t>
            </a:r>
            <a:r>
              <a:rPr lang="en-US" i="1" dirty="0"/>
              <a:t> or –ate changes to –</a:t>
            </a:r>
            <a:r>
              <a:rPr lang="en-US" i="1" dirty="0" err="1"/>
              <a:t>ido</a:t>
            </a:r>
            <a:r>
              <a:rPr lang="en-US" i="1" dirty="0"/>
              <a:t>, -</a:t>
            </a:r>
            <a:r>
              <a:rPr lang="en-US" i="1" dirty="0" err="1"/>
              <a:t>ito</a:t>
            </a:r>
            <a:r>
              <a:rPr lang="en-US" i="1" dirty="0"/>
              <a:t> or.-</a:t>
            </a:r>
            <a:r>
              <a:rPr lang="en-US" i="1" dirty="0" err="1"/>
              <a:t>ato</a:t>
            </a:r>
            <a:r>
              <a:rPr lang="en-US" i="1" dirty="0"/>
              <a: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7147986"/>
              </p:ext>
            </p:extLst>
          </p:nvPr>
        </p:nvGraphicFramePr>
        <p:xfrm>
          <a:off x="798286" y="3761835"/>
          <a:ext cx="7355114" cy="981456"/>
        </p:xfrm>
        <a:graphic>
          <a:graphicData uri="http://schemas.openxmlformats.org/drawingml/2006/table">
            <a:tbl>
              <a:tblPr firstRow="1" firstCol="1" bandRow="1">
                <a:tableStyleId>{5C22544A-7EE6-4342-B048-85BDC9FD1C3A}</a:tableStyleId>
              </a:tblPr>
              <a:tblGrid>
                <a:gridCol w="3490562"/>
                <a:gridCol w="3864552"/>
              </a:tblGrid>
              <a:tr h="0">
                <a:tc>
                  <a:txBody>
                    <a:bodyPr/>
                    <a:lstStyle/>
                    <a:p>
                      <a:pPr marL="0" marR="0" algn="just">
                        <a:lnSpc>
                          <a:spcPct val="115000"/>
                        </a:lnSpc>
                        <a:spcBef>
                          <a:spcPts val="0"/>
                        </a:spcBef>
                        <a:spcAft>
                          <a:spcPts val="0"/>
                        </a:spcAft>
                        <a:tabLst>
                          <a:tab pos="228600" algn="l"/>
                          <a:tab pos="629920" algn="l"/>
                          <a:tab pos="1258570" algn="l"/>
                          <a:tab pos="4114800" algn="r"/>
                        </a:tabLst>
                      </a:pPr>
                      <a:r>
                        <a:rPr lang="en-US" sz="1400" dirty="0">
                          <a:effectLst/>
                        </a:rPr>
                        <a:t>Amide       	NH        	</a:t>
                      </a:r>
                      <a:r>
                        <a:rPr lang="en-US" sz="1400" dirty="0" err="1">
                          <a:effectLst/>
                        </a:rPr>
                        <a:t>Amido</a:t>
                      </a:r>
                      <a:endParaRPr lang="en-US" sz="1400" dirty="0">
                        <a:effectLst/>
                      </a:endParaRPr>
                    </a:p>
                    <a:p>
                      <a:pPr marL="0" marR="0" algn="just">
                        <a:lnSpc>
                          <a:spcPct val="115000"/>
                        </a:lnSpc>
                        <a:spcBef>
                          <a:spcPts val="0"/>
                        </a:spcBef>
                        <a:spcAft>
                          <a:spcPts val="0"/>
                        </a:spcAft>
                        <a:tabLst>
                          <a:tab pos="228600" algn="l"/>
                          <a:tab pos="629920" algn="l"/>
                          <a:tab pos="1258570" algn="l"/>
                          <a:tab pos="4114800" algn="r"/>
                        </a:tabLst>
                      </a:pPr>
                      <a:r>
                        <a:rPr lang="en-US" sz="1400" dirty="0" err="1">
                          <a:effectLst/>
                        </a:rPr>
                        <a:t>Azide</a:t>
                      </a:r>
                      <a:r>
                        <a:rPr lang="en-US" sz="1400" dirty="0">
                          <a:effectLst/>
                        </a:rPr>
                        <a:t>         	N          	</a:t>
                      </a:r>
                      <a:r>
                        <a:rPr lang="en-US" sz="1400" dirty="0" err="1">
                          <a:effectLst/>
                        </a:rPr>
                        <a:t>Azido</a:t>
                      </a:r>
                      <a:endParaRPr lang="en-US" sz="1400" dirty="0">
                        <a:effectLst/>
                      </a:endParaRPr>
                    </a:p>
                    <a:p>
                      <a:pPr marL="0" marR="0" algn="just">
                        <a:lnSpc>
                          <a:spcPct val="115000"/>
                        </a:lnSpc>
                        <a:spcBef>
                          <a:spcPts val="0"/>
                        </a:spcBef>
                        <a:spcAft>
                          <a:spcPts val="0"/>
                        </a:spcAft>
                        <a:tabLst>
                          <a:tab pos="228600" algn="l"/>
                          <a:tab pos="629920" algn="l"/>
                          <a:tab pos="1258570" algn="l"/>
                          <a:tab pos="4114800" algn="r"/>
                        </a:tabLst>
                      </a:pPr>
                      <a:r>
                        <a:rPr lang="en-US" sz="1400" dirty="0">
                          <a:effectLst/>
                        </a:rPr>
                        <a:t>Carbonate  	CO       	</a:t>
                      </a:r>
                      <a:r>
                        <a:rPr lang="en-US" sz="1400" dirty="0" err="1">
                          <a:effectLst/>
                        </a:rPr>
                        <a:t>Carbonato</a:t>
                      </a:r>
                      <a:endParaRPr lang="en-US" sz="1400" dirty="0">
                        <a:effectLst/>
                      </a:endParaRPr>
                    </a:p>
                    <a:p>
                      <a:pPr marL="0" marR="0" algn="just">
                        <a:lnSpc>
                          <a:spcPct val="115000"/>
                        </a:lnSpc>
                        <a:spcBef>
                          <a:spcPts val="0"/>
                        </a:spcBef>
                        <a:spcAft>
                          <a:spcPts val="0"/>
                        </a:spcAft>
                        <a:tabLst>
                          <a:tab pos="228600" algn="l"/>
                          <a:tab pos="629920" algn="l"/>
                          <a:tab pos="1258570" algn="l"/>
                          <a:tab pos="4114800" algn="r"/>
                        </a:tabLst>
                      </a:pPr>
                      <a:r>
                        <a:rPr lang="en-US" sz="1400" dirty="0">
                          <a:effectLst/>
                        </a:rPr>
                        <a:t>Acetate     	CH</a:t>
                      </a:r>
                      <a:r>
                        <a:rPr lang="en-US" sz="1400" baseline="-25000" dirty="0">
                          <a:effectLst/>
                        </a:rPr>
                        <a:t>3</a:t>
                      </a:r>
                      <a:r>
                        <a:rPr lang="en-US" sz="1400" dirty="0">
                          <a:effectLst/>
                        </a:rPr>
                        <a:t>COO− 	</a:t>
                      </a:r>
                      <a:r>
                        <a:rPr lang="en-US" sz="1400" dirty="0" err="1">
                          <a:effectLst/>
                        </a:rPr>
                        <a:t>Acetato</a:t>
                      </a:r>
                      <a:endParaRPr lang="en-US" sz="1400" dirty="0">
                        <a:effectLst/>
                        <a:latin typeface="Segoe UI"/>
                        <a:ea typeface="Calibri"/>
                        <a:cs typeface="Times New Roman"/>
                      </a:endParaRPr>
                    </a:p>
                  </a:txBody>
                  <a:tcPr marL="68580" marR="68580" marT="0" marB="0"/>
                </a:tc>
                <a:tc>
                  <a:txBody>
                    <a:bodyPr/>
                    <a:lstStyle/>
                    <a:p>
                      <a:pPr marL="0" marR="0" algn="just">
                        <a:lnSpc>
                          <a:spcPct val="115000"/>
                        </a:lnSpc>
                        <a:spcBef>
                          <a:spcPts val="0"/>
                        </a:spcBef>
                        <a:spcAft>
                          <a:spcPts val="0"/>
                        </a:spcAft>
                        <a:tabLst>
                          <a:tab pos="228600" algn="l"/>
                          <a:tab pos="839470" algn="l"/>
                          <a:tab pos="1258570" algn="l"/>
                          <a:tab pos="4114800" algn="r"/>
                        </a:tabLst>
                      </a:pPr>
                      <a:r>
                        <a:rPr lang="en-US" sz="1400" dirty="0">
                          <a:effectLst/>
                        </a:rPr>
                        <a:t>Oxalate	</a:t>
                      </a:r>
                      <a:r>
                        <a:rPr lang="en-US" sz="1400" dirty="0" smtClean="0">
                          <a:effectLst/>
                        </a:rPr>
                        <a:t>          C</a:t>
                      </a:r>
                      <a:r>
                        <a:rPr lang="en-US" sz="1400" baseline="-25000" dirty="0" smtClean="0">
                          <a:effectLst/>
                        </a:rPr>
                        <a:t>2</a:t>
                      </a:r>
                      <a:r>
                        <a:rPr lang="en-US" sz="1400" dirty="0" smtClean="0">
                          <a:effectLst/>
                        </a:rPr>
                        <a:t>O</a:t>
                      </a:r>
                      <a:r>
                        <a:rPr lang="en-US" sz="1400" dirty="0">
                          <a:effectLst/>
                        </a:rPr>
                        <a:t>	</a:t>
                      </a:r>
                      <a:r>
                        <a:rPr lang="en-US" sz="1400" dirty="0" err="1">
                          <a:effectLst/>
                        </a:rPr>
                        <a:t>Oxalato</a:t>
                      </a:r>
                      <a:endParaRPr lang="en-US" sz="1400" dirty="0">
                        <a:effectLst/>
                      </a:endParaRPr>
                    </a:p>
                    <a:p>
                      <a:pPr marL="0" marR="0" algn="just">
                        <a:lnSpc>
                          <a:spcPct val="115000"/>
                        </a:lnSpc>
                        <a:spcBef>
                          <a:spcPts val="0"/>
                        </a:spcBef>
                        <a:spcAft>
                          <a:spcPts val="0"/>
                        </a:spcAft>
                        <a:tabLst>
                          <a:tab pos="228600" algn="l"/>
                          <a:tab pos="839470" algn="l"/>
                          <a:tab pos="1258570" algn="l"/>
                          <a:tab pos="4114800" algn="r"/>
                        </a:tabLst>
                      </a:pPr>
                      <a:r>
                        <a:rPr lang="en-US" sz="1400" dirty="0" err="1">
                          <a:effectLst/>
                        </a:rPr>
                        <a:t>Thiocyanate</a:t>
                      </a:r>
                      <a:r>
                        <a:rPr lang="en-US" sz="1400" dirty="0">
                          <a:effectLst/>
                        </a:rPr>
                        <a:t>	SCN−  	</a:t>
                      </a:r>
                      <a:r>
                        <a:rPr lang="en-US" sz="1400" dirty="0" err="1">
                          <a:effectLst/>
                        </a:rPr>
                        <a:t>Thiocyanato</a:t>
                      </a:r>
                      <a:endParaRPr lang="en-US" sz="1400" dirty="0">
                        <a:effectLst/>
                      </a:endParaRPr>
                    </a:p>
                    <a:p>
                      <a:pPr marL="0" marR="0" algn="just">
                        <a:lnSpc>
                          <a:spcPct val="115000"/>
                        </a:lnSpc>
                        <a:spcBef>
                          <a:spcPts val="0"/>
                        </a:spcBef>
                        <a:spcAft>
                          <a:spcPts val="0"/>
                        </a:spcAft>
                        <a:tabLst>
                          <a:tab pos="228600" algn="l"/>
                          <a:tab pos="839470" algn="l"/>
                          <a:tab pos="1258570" algn="l"/>
                          <a:tab pos="4114800" algn="r"/>
                        </a:tabLst>
                      </a:pPr>
                      <a:r>
                        <a:rPr lang="en-US" sz="1400" dirty="0" err="1">
                          <a:effectLst/>
                        </a:rPr>
                        <a:t>Isothiocyanate</a:t>
                      </a:r>
                      <a:r>
                        <a:rPr lang="en-US" sz="1400" dirty="0">
                          <a:effectLst/>
                        </a:rPr>
                        <a:t>	NCS−</a:t>
                      </a:r>
                      <a:r>
                        <a:rPr lang="en-US" sz="1400" baseline="30000" dirty="0">
                          <a:effectLst/>
                        </a:rPr>
                        <a:t> </a:t>
                      </a:r>
                      <a:r>
                        <a:rPr lang="en-US" sz="1400" dirty="0">
                          <a:effectLst/>
                        </a:rPr>
                        <a:t>	</a:t>
                      </a:r>
                      <a:r>
                        <a:rPr lang="en-US" sz="1400" dirty="0" err="1">
                          <a:effectLst/>
                        </a:rPr>
                        <a:t>Isothiocyanato</a:t>
                      </a:r>
                      <a:endParaRPr lang="en-US" sz="1400" dirty="0">
                        <a:effectLst/>
                      </a:endParaRPr>
                    </a:p>
                    <a:p>
                      <a:pPr marL="0" marR="0" algn="just">
                        <a:lnSpc>
                          <a:spcPct val="115000"/>
                        </a:lnSpc>
                        <a:spcBef>
                          <a:spcPts val="0"/>
                        </a:spcBef>
                        <a:spcAft>
                          <a:spcPts val="0"/>
                        </a:spcAft>
                        <a:tabLst>
                          <a:tab pos="228600" algn="l"/>
                          <a:tab pos="839470" algn="l"/>
                          <a:tab pos="1258570" algn="l"/>
                          <a:tab pos="4114800" algn="r"/>
                        </a:tabLst>
                      </a:pPr>
                      <a:r>
                        <a:rPr lang="en-US" sz="1400" dirty="0">
                          <a:effectLst/>
                        </a:rPr>
                        <a:t>Nitrite	</a:t>
                      </a:r>
                      <a:r>
                        <a:rPr lang="en-US" sz="1400" dirty="0" smtClean="0">
                          <a:effectLst/>
                        </a:rPr>
                        <a:t>         ONO</a:t>
                      </a:r>
                      <a:r>
                        <a:rPr lang="en-US" sz="1400" dirty="0">
                          <a:effectLst/>
                        </a:rPr>
                        <a:t>	</a:t>
                      </a:r>
                      <a:r>
                        <a:rPr lang="en-US" sz="1400" dirty="0" err="1">
                          <a:effectLst/>
                        </a:rPr>
                        <a:t>Nitrito</a:t>
                      </a:r>
                      <a:endParaRPr lang="en-US" sz="1400" dirty="0">
                        <a:effectLst/>
                        <a:latin typeface="Segoe UI"/>
                        <a:ea typeface="Calibri"/>
                        <a:cs typeface="Times New Roman"/>
                      </a:endParaRPr>
                    </a:p>
                  </a:txBody>
                  <a:tcPr marL="68580" marR="68580" marT="0" marB="0"/>
                </a:tc>
              </a:tr>
            </a:tbl>
          </a:graphicData>
        </a:graphic>
      </p:graphicFrame>
      <p:sp>
        <p:nvSpPr>
          <p:cNvPr id="7" name="Rectangle 6"/>
          <p:cNvSpPr/>
          <p:nvPr/>
        </p:nvSpPr>
        <p:spPr>
          <a:xfrm>
            <a:off x="798286" y="4648200"/>
            <a:ext cx="7355114" cy="646331"/>
          </a:xfrm>
          <a:prstGeom prst="rect">
            <a:avLst/>
          </a:prstGeom>
        </p:spPr>
        <p:txBody>
          <a:bodyPr wrap="square">
            <a:spAutoFit/>
          </a:bodyPr>
          <a:lstStyle/>
          <a:p>
            <a:r>
              <a:rPr lang="en-US" b="1" dirty="0"/>
              <a:t>(2)</a:t>
            </a:r>
            <a:r>
              <a:rPr lang="en-US" dirty="0"/>
              <a:t> </a:t>
            </a:r>
            <a:r>
              <a:rPr lang="en-US" b="1" dirty="0" smtClean="0"/>
              <a:t>Neutral </a:t>
            </a:r>
            <a:r>
              <a:rPr lang="en-US" b="1" dirty="0"/>
              <a:t>ligands have no special endings</a:t>
            </a:r>
            <a:r>
              <a:rPr lang="en-US" dirty="0"/>
              <a:t>; </a:t>
            </a:r>
            <a:endParaRPr lang="en-US" dirty="0" smtClean="0"/>
          </a:p>
          <a:p>
            <a:r>
              <a:rPr lang="en-US" dirty="0" smtClean="0"/>
              <a:t>they </a:t>
            </a:r>
            <a:r>
              <a:rPr lang="en-US" dirty="0"/>
              <a:t>are named as the molecule. Some exceptions are given below.</a:t>
            </a:r>
          </a:p>
        </p:txBody>
      </p:sp>
      <p:sp>
        <p:nvSpPr>
          <p:cNvPr id="8" name="Rectangle 7"/>
          <p:cNvSpPr/>
          <p:nvPr/>
        </p:nvSpPr>
        <p:spPr>
          <a:xfrm>
            <a:off x="798286" y="5181600"/>
            <a:ext cx="7467600" cy="1200329"/>
          </a:xfrm>
          <a:prstGeom prst="rect">
            <a:avLst/>
          </a:prstGeom>
        </p:spPr>
        <p:txBody>
          <a:bodyPr wrap="square">
            <a:spAutoFit/>
          </a:bodyPr>
          <a:lstStyle/>
          <a:p>
            <a:r>
              <a:rPr lang="en-US" dirty="0"/>
              <a:t>Water and ammonia are neutral ligands. In complexes, they are called aqua (formerly </a:t>
            </a:r>
            <a:r>
              <a:rPr lang="en-US" dirty="0" err="1"/>
              <a:t>aquo</a:t>
            </a:r>
            <a:r>
              <a:rPr lang="en-US" dirty="0"/>
              <a:t>) </a:t>
            </a:r>
            <a:r>
              <a:rPr lang="en-US" i="1" dirty="0"/>
              <a:t>and ammine</a:t>
            </a:r>
            <a:r>
              <a:rPr lang="en-US" dirty="0"/>
              <a:t> (NH</a:t>
            </a:r>
            <a:r>
              <a:rPr lang="en-US" baseline="-25000" dirty="0"/>
              <a:t>3</a:t>
            </a:r>
            <a:r>
              <a:rPr lang="en-US" dirty="0"/>
              <a:t> – term with two m’s; NH</a:t>
            </a:r>
            <a:r>
              <a:rPr lang="en-US" baseline="-25000" dirty="0"/>
              <a:t>2</a:t>
            </a:r>
            <a:r>
              <a:rPr lang="en-US" dirty="0"/>
              <a:t> – amine term with single ‘m’) respectively. The groups NO and CO when act as the neutral ligands, they are called </a:t>
            </a:r>
            <a:r>
              <a:rPr lang="en-US" i="1" dirty="0" err="1"/>
              <a:t>nitrosyl</a:t>
            </a:r>
            <a:r>
              <a:rPr lang="en-US" dirty="0"/>
              <a:t> and </a:t>
            </a:r>
            <a:r>
              <a:rPr lang="en-US" i="1" dirty="0"/>
              <a:t>carbonyl </a:t>
            </a:r>
            <a:r>
              <a:rPr lang="en-US" dirty="0"/>
              <a:t>respectively. </a:t>
            </a:r>
          </a:p>
        </p:txBody>
      </p:sp>
    </p:spTree>
    <p:extLst>
      <p:ext uri="{BB962C8B-B14F-4D97-AF65-F5344CB8AC3E}">
        <p14:creationId xmlns:p14="http://schemas.microsoft.com/office/powerpoint/2010/main" val="1755697585"/>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Autofit/>
          </a:bodyPr>
          <a:lstStyle/>
          <a:p>
            <a:r>
              <a:rPr lang="en-US" sz="1400" b="1" dirty="0">
                <a:solidFill>
                  <a:srgbClr val="FF0066"/>
                </a:solidFill>
              </a:rPr>
              <a:t>(3) </a:t>
            </a:r>
            <a:r>
              <a:rPr lang="en-US" sz="1400" b="1" dirty="0" smtClean="0">
                <a:solidFill>
                  <a:srgbClr val="FF0066"/>
                </a:solidFill>
              </a:rPr>
              <a:t>Positive </a:t>
            </a:r>
            <a:r>
              <a:rPr lang="en-US" sz="1400" b="1" dirty="0">
                <a:solidFill>
                  <a:srgbClr val="FF0066"/>
                </a:solidFill>
              </a:rPr>
              <a:t>ligands end in – </a:t>
            </a:r>
            <a:r>
              <a:rPr lang="en-US" sz="1400" dirty="0" err="1">
                <a:solidFill>
                  <a:srgbClr val="FF0066"/>
                </a:solidFill>
              </a:rPr>
              <a:t>ium</a:t>
            </a:r>
            <a:r>
              <a:rPr lang="en-US" sz="1400" dirty="0"/>
              <a:t>.</a:t>
            </a:r>
            <a:r>
              <a:rPr lang="en-US" sz="1400" b="1" dirty="0"/>
              <a:t> </a:t>
            </a:r>
            <a:endParaRPr lang="en-US" sz="1400" dirty="0"/>
          </a:p>
          <a:p>
            <a:r>
              <a:rPr lang="en-US" sz="1400" dirty="0" smtClean="0"/>
              <a:t>−</a:t>
            </a:r>
            <a:r>
              <a:rPr lang="en-US" sz="1400" dirty="0"/>
              <a:t>NH</a:t>
            </a:r>
            <a:r>
              <a:rPr lang="en-US" sz="1400" baseline="-25000" dirty="0"/>
              <a:t>2</a:t>
            </a:r>
            <a:r>
              <a:rPr lang="en-US" sz="1400" dirty="0"/>
              <a:t>NH</a:t>
            </a:r>
            <a:r>
              <a:rPr lang="en-US" sz="1400" baseline="-25000" dirty="0"/>
              <a:t>3</a:t>
            </a:r>
            <a:r>
              <a:rPr lang="en-US" sz="1400" baseline="30000" dirty="0"/>
              <a:t>+ </a:t>
            </a:r>
            <a:r>
              <a:rPr lang="en-US" sz="1400" dirty="0"/>
              <a:t>(</a:t>
            </a:r>
            <a:r>
              <a:rPr lang="en-US" sz="1400" dirty="0" err="1"/>
              <a:t>Hydrazinium</a:t>
            </a:r>
            <a:r>
              <a:rPr lang="en-US" sz="1400" dirty="0"/>
              <a:t>), NO</a:t>
            </a:r>
            <a:r>
              <a:rPr lang="en-US" sz="1400" baseline="30000" dirty="0"/>
              <a:t>+ </a:t>
            </a:r>
            <a:r>
              <a:rPr lang="en-US" sz="1400" dirty="0"/>
              <a:t>(</a:t>
            </a:r>
            <a:r>
              <a:rPr lang="en-US" sz="1400" dirty="0" err="1"/>
              <a:t>Nitrosylium</a:t>
            </a:r>
            <a:r>
              <a:rPr lang="en-US" sz="1400" dirty="0"/>
              <a:t>), [Refer: NH   Ammonium, H</a:t>
            </a:r>
            <a:r>
              <a:rPr lang="en-US" sz="1400" baseline="-25000" dirty="0"/>
              <a:t>3</a:t>
            </a:r>
            <a:r>
              <a:rPr lang="en-US" sz="1400" dirty="0"/>
              <a:t>O</a:t>
            </a:r>
            <a:r>
              <a:rPr lang="en-US" sz="1400" baseline="30000" dirty="0"/>
              <a:t>+</a:t>
            </a:r>
            <a:r>
              <a:rPr lang="en-US" sz="1400" dirty="0"/>
              <a:t> (Hydronium) etc.]</a:t>
            </a:r>
          </a:p>
          <a:p>
            <a:r>
              <a:rPr lang="en-US" sz="1400" b="1" dirty="0">
                <a:solidFill>
                  <a:srgbClr val="FF0066"/>
                </a:solidFill>
              </a:rPr>
              <a:t>(4) </a:t>
            </a:r>
            <a:r>
              <a:rPr lang="en-US" sz="1400" b="1" dirty="0" smtClean="0">
                <a:solidFill>
                  <a:srgbClr val="FF0066"/>
                </a:solidFill>
              </a:rPr>
              <a:t>Organic </a:t>
            </a:r>
            <a:r>
              <a:rPr lang="en-US" sz="1400" b="1" dirty="0">
                <a:solidFill>
                  <a:srgbClr val="FF0066"/>
                </a:solidFill>
              </a:rPr>
              <a:t>free radicals or organic neutral molecules</a:t>
            </a:r>
            <a:r>
              <a:rPr lang="en-US" sz="1400" dirty="0">
                <a:solidFill>
                  <a:srgbClr val="FF0066"/>
                </a:solidFill>
              </a:rPr>
              <a:t> </a:t>
            </a:r>
            <a:r>
              <a:rPr lang="en-US" sz="1400" dirty="0"/>
              <a:t>are referred by their own names. For such groups abbreviated short forms are used in complexes.</a:t>
            </a:r>
          </a:p>
          <a:p>
            <a:r>
              <a:rPr lang="en-US" sz="1400" dirty="0"/>
              <a:t>For example</a:t>
            </a:r>
            <a:r>
              <a:rPr lang="en-US" sz="1400" dirty="0" smtClean="0"/>
              <a:t>:       −</a:t>
            </a:r>
            <a:r>
              <a:rPr lang="en-US" sz="1400" dirty="0"/>
              <a:t>CH</a:t>
            </a:r>
            <a:r>
              <a:rPr lang="en-US" sz="1400" baseline="-25000" dirty="0"/>
              <a:t>3</a:t>
            </a:r>
            <a:r>
              <a:rPr lang="en-US" sz="1400" dirty="0"/>
              <a:t>: Methyl (Me): - C</a:t>
            </a:r>
            <a:r>
              <a:rPr lang="en-US" sz="1400" baseline="-25000" dirty="0"/>
              <a:t>2</a:t>
            </a:r>
            <a:r>
              <a:rPr lang="en-US" sz="1400" dirty="0"/>
              <a:t>H</a:t>
            </a:r>
            <a:r>
              <a:rPr lang="en-US" sz="1400" baseline="-25000" dirty="0"/>
              <a:t>5</a:t>
            </a:r>
            <a:r>
              <a:rPr lang="en-US" sz="1400" dirty="0"/>
              <a:t>: Ethyl (Et)</a:t>
            </a:r>
          </a:p>
          <a:p>
            <a:r>
              <a:rPr lang="en-US" sz="1400" dirty="0"/>
              <a:t>		C</a:t>
            </a:r>
            <a:r>
              <a:rPr lang="en-US" sz="1400" baseline="-25000" dirty="0"/>
              <a:t>5</a:t>
            </a:r>
            <a:r>
              <a:rPr lang="en-US" sz="1400" dirty="0"/>
              <a:t>H</a:t>
            </a:r>
            <a:r>
              <a:rPr lang="en-US" sz="1400" baseline="-25000" dirty="0"/>
              <a:t>5</a:t>
            </a:r>
            <a:r>
              <a:rPr lang="en-US" sz="1400" dirty="0"/>
              <a:t>N:  Pyridine (</a:t>
            </a:r>
            <a:r>
              <a:rPr lang="en-US" sz="1400" dirty="0" err="1"/>
              <a:t>py</a:t>
            </a:r>
            <a:r>
              <a:rPr lang="en-US" sz="1400" dirty="0"/>
              <a:t>); </a:t>
            </a:r>
            <a:r>
              <a:rPr lang="en-US" sz="1400" dirty="0" err="1"/>
              <a:t>Thiourea</a:t>
            </a:r>
            <a:r>
              <a:rPr lang="en-US" sz="1400" dirty="0"/>
              <a:t> (</a:t>
            </a:r>
            <a:r>
              <a:rPr lang="en-US" sz="1400" dirty="0" err="1"/>
              <a:t>tu</a:t>
            </a:r>
            <a:r>
              <a:rPr lang="en-US" sz="1400" dirty="0"/>
              <a:t>)</a:t>
            </a:r>
          </a:p>
          <a:p>
            <a:r>
              <a:rPr lang="en-US" sz="1400" dirty="0"/>
              <a:t>		NH</a:t>
            </a:r>
            <a:r>
              <a:rPr lang="en-US" sz="1400" baseline="-25000" dirty="0"/>
              <a:t>2</a:t>
            </a:r>
            <a:r>
              <a:rPr lang="en-US" sz="1400" dirty="0"/>
              <a:t>.CH</a:t>
            </a:r>
            <a:r>
              <a:rPr lang="en-US" sz="1400" baseline="-25000" dirty="0"/>
              <a:t>2</a:t>
            </a:r>
            <a:r>
              <a:rPr lang="en-US" sz="1400" dirty="0"/>
              <a:t>.CH</a:t>
            </a:r>
            <a:r>
              <a:rPr lang="en-US" sz="1400" baseline="-25000" dirty="0"/>
              <a:t>2</a:t>
            </a:r>
            <a:r>
              <a:rPr lang="en-US" sz="1400" dirty="0"/>
              <a:t>.NH</a:t>
            </a:r>
            <a:r>
              <a:rPr lang="en-US" sz="1400" baseline="-25000" dirty="0"/>
              <a:t>2</a:t>
            </a:r>
            <a:r>
              <a:rPr lang="en-US" sz="1400" dirty="0"/>
              <a:t>: </a:t>
            </a:r>
            <a:r>
              <a:rPr lang="en-US" sz="1400" dirty="0" err="1"/>
              <a:t>Ethylenediamine</a:t>
            </a:r>
            <a:r>
              <a:rPr lang="en-US" sz="1400" dirty="0"/>
              <a:t> (en);</a:t>
            </a:r>
          </a:p>
          <a:p>
            <a:r>
              <a:rPr lang="en-US" sz="1400" dirty="0"/>
              <a:t>		NH</a:t>
            </a:r>
            <a:r>
              <a:rPr lang="en-US" sz="1400" baseline="-25000" dirty="0"/>
              <a:t>2</a:t>
            </a:r>
            <a:r>
              <a:rPr lang="en-US" sz="1400" dirty="0"/>
              <a:t>-CH</a:t>
            </a:r>
            <a:r>
              <a:rPr lang="en-US" sz="1400" baseline="-25000" dirty="0"/>
              <a:t>2</a:t>
            </a:r>
            <a:r>
              <a:rPr lang="en-US" sz="1400" dirty="0"/>
              <a:t>-.COO- Glycine ion (</a:t>
            </a:r>
            <a:r>
              <a:rPr lang="en-US" sz="1400" dirty="0" err="1"/>
              <a:t>gly</a:t>
            </a:r>
            <a:r>
              <a:rPr lang="en-US" sz="1400" dirty="0"/>
              <a:t>);</a:t>
            </a:r>
          </a:p>
          <a:p>
            <a:r>
              <a:rPr lang="en-US" sz="1400" dirty="0"/>
              <a:t>		</a:t>
            </a:r>
            <a:r>
              <a:rPr lang="en-US" sz="1400" dirty="0" err="1"/>
              <a:t>Ethylenediaminetetra</a:t>
            </a:r>
            <a:r>
              <a:rPr lang="en-US" sz="1400" dirty="0"/>
              <a:t> acetic acid (EDTA) as (</a:t>
            </a:r>
            <a:r>
              <a:rPr lang="en-US" sz="1400" dirty="0" err="1"/>
              <a:t>edta</a:t>
            </a:r>
            <a:r>
              <a:rPr lang="en-US" sz="1400" dirty="0"/>
              <a:t>).</a:t>
            </a:r>
          </a:p>
          <a:p>
            <a:r>
              <a:rPr lang="en-US" sz="1400" dirty="0"/>
              <a:t>		[F−, </a:t>
            </a:r>
            <a:r>
              <a:rPr lang="en-US" sz="1400" dirty="0" err="1"/>
              <a:t>Cl</a:t>
            </a:r>
            <a:r>
              <a:rPr lang="en-US" sz="1400" dirty="0"/>
              <a:t>−, Br</a:t>
            </a:r>
            <a:r>
              <a:rPr lang="en-US" sz="1400" baseline="30000" dirty="0"/>
              <a:t>−</a:t>
            </a:r>
            <a:r>
              <a:rPr lang="en-US" sz="1400" dirty="0"/>
              <a:t>, I−, Halide: (X); Unspecified Ligand: (L), etc.]</a:t>
            </a:r>
          </a:p>
          <a:p>
            <a:r>
              <a:rPr lang="en-US" sz="1400" b="1" dirty="0" smtClean="0">
                <a:solidFill>
                  <a:srgbClr val="FF0066"/>
                </a:solidFill>
              </a:rPr>
              <a:t>(iii) Number </a:t>
            </a:r>
            <a:r>
              <a:rPr lang="en-US" sz="1400" b="1" dirty="0">
                <a:solidFill>
                  <a:srgbClr val="FF0066"/>
                </a:solidFill>
              </a:rPr>
              <a:t>of Ligands: </a:t>
            </a:r>
            <a:endParaRPr lang="en-US" sz="1400" b="1" dirty="0" smtClean="0">
              <a:solidFill>
                <a:srgbClr val="FF0066"/>
              </a:solidFill>
            </a:endParaRPr>
          </a:p>
          <a:p>
            <a:pPr lvl="1"/>
            <a:r>
              <a:rPr lang="en-US" sz="1200" dirty="0" smtClean="0"/>
              <a:t>When </a:t>
            </a:r>
            <a:r>
              <a:rPr lang="en-US" sz="1200" dirty="0"/>
              <a:t>the number of ligands of one particular type is greater than one, the prefixes di-, tri-, tetra-, </a:t>
            </a:r>
            <a:r>
              <a:rPr lang="en-US" sz="1200" dirty="0" err="1"/>
              <a:t>penta</a:t>
            </a:r>
            <a:r>
              <a:rPr lang="en-US" sz="1200" dirty="0"/>
              <a:t>-, </a:t>
            </a:r>
            <a:r>
              <a:rPr lang="en-US" sz="1200" dirty="0" err="1"/>
              <a:t>hexa</a:t>
            </a:r>
            <a:r>
              <a:rPr lang="en-US" sz="1200" dirty="0"/>
              <a:t>- are used for the ligands 2, 3, 4, 5, 6, etc. respectively.</a:t>
            </a:r>
          </a:p>
          <a:p>
            <a:r>
              <a:rPr lang="en-US" sz="1400" dirty="0"/>
              <a:t>	If the ligand has a complicated structure or if it is a chelate ligands or if its expression includes the prefixes di-, tri-, etc. the prefixes </a:t>
            </a:r>
            <a:r>
              <a:rPr lang="en-US" sz="1400" dirty="0" err="1"/>
              <a:t>bis</a:t>
            </a:r>
            <a:r>
              <a:rPr lang="en-US" sz="1400" dirty="0"/>
              <a:t>-(for two), </a:t>
            </a:r>
            <a:r>
              <a:rPr lang="en-US" sz="1400" dirty="0" err="1"/>
              <a:t>tris</a:t>
            </a:r>
            <a:r>
              <a:rPr lang="en-US" sz="1400" dirty="0"/>
              <a:t>-(for three), </a:t>
            </a:r>
            <a:r>
              <a:rPr lang="en-US" sz="1400" dirty="0" err="1"/>
              <a:t>tetrakis</a:t>
            </a:r>
            <a:r>
              <a:rPr lang="en-US" sz="1400" dirty="0"/>
              <a:t>-(for four), </a:t>
            </a:r>
            <a:r>
              <a:rPr lang="en-US" sz="1400" dirty="0" err="1"/>
              <a:t>pentakis</a:t>
            </a:r>
            <a:r>
              <a:rPr lang="en-US" sz="1400" dirty="0"/>
              <a:t>-(for five) etc. are used and name of the ligand is enclosed in parentheses. </a:t>
            </a:r>
            <a:r>
              <a:rPr lang="en-US" sz="1400" i="1" dirty="0"/>
              <a:t>For example</a:t>
            </a:r>
            <a:r>
              <a:rPr lang="en-US" sz="1400" dirty="0"/>
              <a:t>, [</a:t>
            </a:r>
            <a:r>
              <a:rPr lang="en-US" sz="1400" dirty="0" err="1"/>
              <a:t>Ru</a:t>
            </a:r>
            <a:r>
              <a:rPr lang="en-US" sz="1400" dirty="0"/>
              <a:t>(NH</a:t>
            </a:r>
            <a:r>
              <a:rPr lang="en-US" sz="1400" baseline="-25000" dirty="0"/>
              <a:t>3</a:t>
            </a:r>
            <a:r>
              <a:rPr lang="en-US" sz="1400" dirty="0"/>
              <a:t>)</a:t>
            </a:r>
            <a:r>
              <a:rPr lang="en-US" sz="1400" baseline="-25000" dirty="0"/>
              <a:t>5</a:t>
            </a:r>
            <a:r>
              <a:rPr lang="en-US" sz="1400" dirty="0"/>
              <a:t>(N</a:t>
            </a:r>
            <a:r>
              <a:rPr lang="en-US" sz="1400" baseline="-25000" dirty="0"/>
              <a:t>2</a:t>
            </a:r>
            <a:r>
              <a:rPr lang="en-US" sz="1400" dirty="0"/>
              <a:t>)]Cl</a:t>
            </a:r>
            <a:r>
              <a:rPr lang="en-US" sz="1400" baseline="-25000" dirty="0"/>
              <a:t>2</a:t>
            </a:r>
            <a:r>
              <a:rPr lang="en-US" sz="1400" dirty="0"/>
              <a:t>: </a:t>
            </a:r>
            <a:r>
              <a:rPr lang="en-US" sz="1400" dirty="0" err="1"/>
              <a:t>Pentaammine</a:t>
            </a:r>
            <a:r>
              <a:rPr lang="en-US" sz="1400" dirty="0"/>
              <a:t> (</a:t>
            </a:r>
            <a:r>
              <a:rPr lang="en-US" sz="1400" dirty="0" err="1"/>
              <a:t>dinitrogen</a:t>
            </a:r>
            <a:r>
              <a:rPr lang="en-US" sz="1400" dirty="0"/>
              <a:t>) ruthenium (II) chloride. [</a:t>
            </a:r>
            <a:r>
              <a:rPr lang="en-US" sz="1400" dirty="0" err="1"/>
              <a:t>Pt</a:t>
            </a:r>
            <a:r>
              <a:rPr lang="en-US" sz="1400" dirty="0"/>
              <a:t>(</a:t>
            </a:r>
            <a:r>
              <a:rPr lang="en-US" sz="1400" dirty="0" err="1"/>
              <a:t>py</a:t>
            </a:r>
            <a:r>
              <a:rPr lang="en-US" sz="1400" dirty="0"/>
              <a:t>)</a:t>
            </a:r>
            <a:r>
              <a:rPr lang="en-US" sz="1400" baseline="-25000" dirty="0"/>
              <a:t>4</a:t>
            </a:r>
            <a:r>
              <a:rPr lang="en-US" sz="1400" dirty="0"/>
              <a:t>] [PtCl</a:t>
            </a:r>
            <a:r>
              <a:rPr lang="en-US" sz="1400" baseline="-25000" dirty="0"/>
              <a:t>4</a:t>
            </a:r>
            <a:r>
              <a:rPr lang="en-US" sz="1400" dirty="0"/>
              <a:t>]: </a:t>
            </a:r>
            <a:r>
              <a:rPr lang="en-US" sz="1400" dirty="0" err="1"/>
              <a:t>Tetrakis</a:t>
            </a:r>
            <a:r>
              <a:rPr lang="en-US" sz="1400" dirty="0"/>
              <a:t> (pyridine) platinum (II) </a:t>
            </a:r>
            <a:r>
              <a:rPr lang="en-US" sz="1400" dirty="0" err="1"/>
              <a:t>tetrachloroplatinate</a:t>
            </a:r>
            <a:r>
              <a:rPr lang="en-US" sz="1400" dirty="0"/>
              <a:t> (II).</a:t>
            </a:r>
          </a:p>
          <a:p>
            <a:r>
              <a:rPr lang="en-US" sz="1400" b="1" dirty="0" smtClean="0">
                <a:solidFill>
                  <a:srgbClr val="FF0066"/>
                </a:solidFill>
              </a:rPr>
              <a:t>(iv) Point </a:t>
            </a:r>
            <a:r>
              <a:rPr lang="en-US" sz="1400" b="1" dirty="0">
                <a:solidFill>
                  <a:srgbClr val="FF0066"/>
                </a:solidFill>
              </a:rPr>
              <a:t>of Attachment: </a:t>
            </a:r>
            <a:r>
              <a:rPr lang="en-US" sz="1400" b="1" dirty="0" err="1">
                <a:solidFill>
                  <a:srgbClr val="FF0066"/>
                </a:solidFill>
              </a:rPr>
              <a:t>Ambidentate</a:t>
            </a:r>
            <a:r>
              <a:rPr lang="en-US" sz="1400" b="1" dirty="0">
                <a:solidFill>
                  <a:srgbClr val="FF0066"/>
                </a:solidFill>
              </a:rPr>
              <a:t> Ligands: </a:t>
            </a:r>
            <a:endParaRPr lang="en-US" sz="1400" b="1" dirty="0" smtClean="0">
              <a:solidFill>
                <a:srgbClr val="FF0066"/>
              </a:solidFill>
            </a:endParaRPr>
          </a:p>
          <a:p>
            <a:r>
              <a:rPr lang="en-US" sz="1400" dirty="0" smtClean="0"/>
              <a:t>The </a:t>
            </a:r>
            <a:r>
              <a:rPr lang="en-US" sz="1400" dirty="0"/>
              <a:t>ligands which have more than one donor atoms are called </a:t>
            </a:r>
            <a:r>
              <a:rPr lang="en-US" sz="1400" i="1" dirty="0" err="1"/>
              <a:t>ambidentate</a:t>
            </a:r>
            <a:r>
              <a:rPr lang="en-US" sz="1400" i="1" dirty="0"/>
              <a:t> ligands</a:t>
            </a:r>
            <a:r>
              <a:rPr lang="en-US" sz="1400" dirty="0"/>
              <a:t>. While naming such ligands, the point of attachment of ligands is designated, by placing the symbol of attached element, in </a:t>
            </a:r>
            <a:r>
              <a:rPr lang="en-US" sz="1400" i="1" dirty="0"/>
              <a:t>italics</a:t>
            </a:r>
            <a:r>
              <a:rPr lang="en-US" sz="1400" dirty="0"/>
              <a:t>, after the name of the group and separated by hyphens.</a:t>
            </a:r>
          </a:p>
          <a:p>
            <a:r>
              <a:rPr lang="en-US" sz="1400" dirty="0"/>
              <a:t>For example</a:t>
            </a:r>
            <a:r>
              <a:rPr lang="en-US" sz="1400" dirty="0" smtClean="0"/>
              <a:t>:  </a:t>
            </a:r>
            <a:r>
              <a:rPr lang="en-US" sz="1400" dirty="0"/>
              <a:t>(i)  M – NCS−	: </a:t>
            </a:r>
            <a:r>
              <a:rPr lang="en-US" sz="1400" dirty="0" err="1"/>
              <a:t>thiocyanato</a:t>
            </a:r>
            <a:r>
              <a:rPr lang="en-US" sz="1400" dirty="0"/>
              <a:t> –N</a:t>
            </a:r>
            <a:r>
              <a:rPr lang="en-US" sz="1400" dirty="0" smtClean="0"/>
              <a:t>−</a:t>
            </a:r>
            <a:r>
              <a:rPr lang="en-US" sz="1400" dirty="0"/>
              <a:t>M SCN−  	: </a:t>
            </a:r>
            <a:r>
              <a:rPr lang="en-US" sz="1400" dirty="0" err="1"/>
              <a:t>thiocyanato</a:t>
            </a:r>
            <a:r>
              <a:rPr lang="en-US" sz="1400" dirty="0"/>
              <a:t> – S− </a:t>
            </a:r>
          </a:p>
          <a:p>
            <a:r>
              <a:rPr lang="en-US" sz="1400" dirty="0"/>
              <a:t>                  (ii) M – NO	: nitro–N−</a:t>
            </a:r>
          </a:p>
          <a:p>
            <a:r>
              <a:rPr lang="en-US" sz="1400" dirty="0"/>
              <a:t>                        M − ONO−	: nitro−O−</a:t>
            </a:r>
          </a:p>
          <a:p>
            <a:r>
              <a:rPr lang="en-US" sz="1400" dirty="0"/>
              <a:t>	(NH</a:t>
            </a:r>
            <a:r>
              <a:rPr lang="en-US" sz="1400" baseline="-25000" dirty="0"/>
              <a:t>4</a:t>
            </a:r>
            <a:r>
              <a:rPr lang="en-US" sz="1400" dirty="0"/>
              <a:t>)</a:t>
            </a:r>
            <a:r>
              <a:rPr lang="en-US" sz="1400" baseline="-25000" dirty="0"/>
              <a:t>3</a:t>
            </a:r>
            <a:r>
              <a:rPr lang="en-US" sz="1400" dirty="0"/>
              <a:t>[Cr(NCS)</a:t>
            </a:r>
            <a:r>
              <a:rPr lang="en-US" sz="1400" baseline="-25000" dirty="0"/>
              <a:t>6</a:t>
            </a:r>
            <a:r>
              <a:rPr lang="en-US" sz="1400" dirty="0"/>
              <a:t>]: Ammonium </a:t>
            </a:r>
            <a:r>
              <a:rPr lang="en-US" sz="1400" dirty="0" err="1"/>
              <a:t>hexathiocyanato</a:t>
            </a:r>
            <a:r>
              <a:rPr lang="en-US" sz="1400" dirty="0"/>
              <a:t> –N– chromate (III). or Ammonium </a:t>
            </a:r>
            <a:r>
              <a:rPr lang="en-US" sz="1400" dirty="0" err="1"/>
              <a:t>hexaisothiocyanatochromate</a:t>
            </a:r>
            <a:r>
              <a:rPr lang="en-US" sz="1400" dirty="0"/>
              <a:t> (III).</a:t>
            </a:r>
          </a:p>
          <a:p>
            <a:endParaRPr lang="en-US" sz="1400" dirty="0"/>
          </a:p>
          <a:p>
            <a:endParaRPr lang="en-US" sz="1400" dirty="0"/>
          </a:p>
        </p:txBody>
      </p:sp>
    </p:spTree>
    <p:extLst>
      <p:ext uri="{BB962C8B-B14F-4D97-AF65-F5344CB8AC3E}">
        <p14:creationId xmlns:p14="http://schemas.microsoft.com/office/powerpoint/2010/main" val="3620008324"/>
      </p:ext>
    </p:extLst>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553200"/>
          </a:xfrm>
        </p:spPr>
        <p:txBody>
          <a:bodyPr>
            <a:normAutofit fontScale="62500" lnSpcReduction="20000"/>
          </a:bodyPr>
          <a:lstStyle/>
          <a:p>
            <a:r>
              <a:rPr lang="en-US" dirty="0"/>
              <a:t>(7) 	EDTA finds wide spread applications in diverse disciplines because it is </a:t>
            </a:r>
            <a:r>
              <a:rPr lang="en-US" dirty="0">
                <a:sym typeface="Symbol"/>
              </a:rPr>
              <a:t></a:t>
            </a:r>
            <a:endParaRPr lang="en-US" dirty="0"/>
          </a:p>
          <a:p>
            <a:r>
              <a:rPr lang="en-US" dirty="0"/>
              <a:t>    	(a) 	a very good chelating agent</a:t>
            </a:r>
          </a:p>
          <a:p>
            <a:r>
              <a:rPr lang="en-US" dirty="0"/>
              <a:t>	(b) 	the best </a:t>
            </a:r>
            <a:r>
              <a:rPr lang="en-US" dirty="0" err="1"/>
              <a:t>complexing</a:t>
            </a:r>
            <a:r>
              <a:rPr lang="en-US" dirty="0"/>
              <a:t> agent</a:t>
            </a:r>
          </a:p>
          <a:p>
            <a:r>
              <a:rPr lang="en-US" dirty="0"/>
              <a:t>    	(c) 	a good titrant</a:t>
            </a:r>
          </a:p>
          <a:p>
            <a:r>
              <a:rPr lang="en-US" dirty="0"/>
              <a:t>	(d) 	a better sequestering agent</a:t>
            </a:r>
          </a:p>
          <a:p>
            <a:r>
              <a:rPr lang="en-US" dirty="0"/>
              <a:t>(8) 	EDTA stands for </a:t>
            </a:r>
            <a:r>
              <a:rPr lang="en-US" dirty="0">
                <a:sym typeface="Symbol"/>
              </a:rPr>
              <a:t></a:t>
            </a:r>
            <a:endParaRPr lang="en-US" dirty="0"/>
          </a:p>
          <a:p>
            <a:r>
              <a:rPr lang="en-US" dirty="0"/>
              <a:t>     	(a)	ethylene </a:t>
            </a:r>
            <a:r>
              <a:rPr lang="en-US" dirty="0" err="1"/>
              <a:t>diamine</a:t>
            </a:r>
            <a:r>
              <a:rPr lang="en-US" dirty="0"/>
              <a:t> tetra acetic acid</a:t>
            </a:r>
          </a:p>
          <a:p>
            <a:r>
              <a:rPr lang="en-US" dirty="0"/>
              <a:t>	(b) 	ethylene </a:t>
            </a:r>
            <a:r>
              <a:rPr lang="en-US" dirty="0" err="1"/>
              <a:t>diamine</a:t>
            </a:r>
            <a:r>
              <a:rPr lang="en-US" dirty="0"/>
              <a:t> acetic acid</a:t>
            </a:r>
          </a:p>
          <a:p>
            <a:r>
              <a:rPr lang="en-US" dirty="0"/>
              <a:t>     	(c) 	ethylene </a:t>
            </a:r>
            <a:r>
              <a:rPr lang="en-US" dirty="0" err="1"/>
              <a:t>diamine</a:t>
            </a:r>
            <a:r>
              <a:rPr lang="en-US" dirty="0"/>
              <a:t> </a:t>
            </a:r>
            <a:r>
              <a:rPr lang="en-US" dirty="0" err="1"/>
              <a:t>diacetic</a:t>
            </a:r>
            <a:r>
              <a:rPr lang="en-US" dirty="0"/>
              <a:t> acid</a:t>
            </a:r>
          </a:p>
          <a:p>
            <a:r>
              <a:rPr lang="en-US" dirty="0"/>
              <a:t>	(d)	none of these</a:t>
            </a:r>
          </a:p>
          <a:p>
            <a:r>
              <a:rPr lang="en-US" dirty="0"/>
              <a:t>(9) 	Stability of metal chelate increases with </a:t>
            </a:r>
            <a:r>
              <a:rPr lang="en-US" dirty="0">
                <a:sym typeface="Symbol"/>
              </a:rPr>
              <a:t></a:t>
            </a:r>
            <a:endParaRPr lang="en-US" dirty="0"/>
          </a:p>
          <a:p>
            <a:r>
              <a:rPr lang="en-US" dirty="0"/>
              <a:t>    	(a) 	increase of number of chelate rings</a:t>
            </a:r>
          </a:p>
          <a:p>
            <a:r>
              <a:rPr lang="en-US" dirty="0"/>
              <a:t>    	(b) 	increase of ring size of chelate rings</a:t>
            </a:r>
          </a:p>
          <a:p>
            <a:r>
              <a:rPr lang="en-US" dirty="0"/>
              <a:t>    	(c) 	increasing number of members in the ring</a:t>
            </a:r>
          </a:p>
          <a:p>
            <a:r>
              <a:rPr lang="en-US" dirty="0"/>
              <a:t>    	(d) 	none of these</a:t>
            </a:r>
          </a:p>
          <a:p>
            <a:r>
              <a:rPr lang="en-US" dirty="0"/>
              <a:t>(10)	Chelation is </a:t>
            </a:r>
            <a:r>
              <a:rPr lang="en-US" dirty="0">
                <a:sym typeface="Symbol"/>
              </a:rPr>
              <a:t></a:t>
            </a:r>
            <a:endParaRPr lang="en-US" dirty="0"/>
          </a:p>
          <a:p>
            <a:r>
              <a:rPr lang="en-US" dirty="0"/>
              <a:t>    	(a) 	metal ion + chelating agent </a:t>
            </a:r>
            <a:r>
              <a:rPr lang="en-US" dirty="0">
                <a:sym typeface="Symbol"/>
              </a:rPr>
              <a:t></a:t>
            </a:r>
            <a:r>
              <a:rPr lang="en-US" dirty="0"/>
              <a:t> metal chelate</a:t>
            </a:r>
          </a:p>
          <a:p>
            <a:r>
              <a:rPr lang="en-US" dirty="0"/>
              <a:t>    	(b) 	metal ion + </a:t>
            </a:r>
            <a:r>
              <a:rPr lang="en-US" dirty="0" err="1"/>
              <a:t>complexing</a:t>
            </a:r>
            <a:r>
              <a:rPr lang="en-US" dirty="0"/>
              <a:t> agent </a:t>
            </a:r>
            <a:r>
              <a:rPr lang="en-US" dirty="0">
                <a:sym typeface="Symbol"/>
              </a:rPr>
              <a:t></a:t>
            </a:r>
            <a:r>
              <a:rPr lang="en-US" dirty="0"/>
              <a:t> metal complex</a:t>
            </a:r>
          </a:p>
          <a:p>
            <a:r>
              <a:rPr lang="en-US" dirty="0"/>
              <a:t>    	(c) 	metal ion + organic reagent </a:t>
            </a:r>
            <a:r>
              <a:rPr lang="en-US" dirty="0">
                <a:sym typeface="Symbol"/>
              </a:rPr>
              <a:t></a:t>
            </a:r>
            <a:r>
              <a:rPr lang="en-US" dirty="0"/>
              <a:t> molecular compound </a:t>
            </a:r>
          </a:p>
          <a:p>
            <a:r>
              <a:rPr lang="en-US" dirty="0"/>
              <a:t>    	(d) 	none of these</a:t>
            </a:r>
          </a:p>
          <a:p>
            <a:r>
              <a:rPr lang="en-US" dirty="0"/>
              <a:t>11. 	Metal chelate is a </a:t>
            </a:r>
            <a:r>
              <a:rPr lang="en-US" dirty="0">
                <a:sym typeface="Symbol"/>
              </a:rPr>
              <a:t></a:t>
            </a:r>
            <a:endParaRPr lang="en-US" dirty="0"/>
          </a:p>
          <a:p>
            <a:r>
              <a:rPr lang="en-US" dirty="0"/>
              <a:t>    	(a) 	five membered heterocyclic metal complex</a:t>
            </a:r>
          </a:p>
          <a:p>
            <a:r>
              <a:rPr lang="en-US" dirty="0"/>
              <a:t>	(b) 	</a:t>
            </a:r>
            <a:r>
              <a:rPr lang="en-US" dirty="0" err="1"/>
              <a:t>homocyclic</a:t>
            </a:r>
            <a:r>
              <a:rPr lang="en-US" dirty="0"/>
              <a:t> hydrocarbon.</a:t>
            </a:r>
          </a:p>
          <a:p>
            <a:r>
              <a:rPr lang="en-US" dirty="0"/>
              <a:t>    	(c) 	highly unstable organic molecule</a:t>
            </a:r>
          </a:p>
          <a:p>
            <a:r>
              <a:rPr lang="en-US" dirty="0"/>
              <a:t>	(d) 	highly stable, water insoluble inorganic compound.</a:t>
            </a:r>
          </a:p>
          <a:p>
            <a:endParaRPr lang="en-US" dirty="0"/>
          </a:p>
        </p:txBody>
      </p:sp>
    </p:spTree>
    <p:extLst>
      <p:ext uri="{BB962C8B-B14F-4D97-AF65-F5344CB8AC3E}">
        <p14:creationId xmlns:p14="http://schemas.microsoft.com/office/powerpoint/2010/main" val="1124920847"/>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29400"/>
          </a:xfrm>
        </p:spPr>
        <p:txBody>
          <a:bodyPr>
            <a:normAutofit fontScale="92500" lnSpcReduction="20000"/>
          </a:bodyPr>
          <a:lstStyle/>
          <a:p>
            <a:r>
              <a:rPr lang="en-US" dirty="0"/>
              <a:t>12. 	Which of the following applies to DMG?</a:t>
            </a:r>
          </a:p>
          <a:p>
            <a:r>
              <a:rPr lang="en-US" dirty="0"/>
              <a:t>     	(a)	selective reagent for nickel        </a:t>
            </a:r>
          </a:p>
          <a:p>
            <a:r>
              <a:rPr lang="en-US" dirty="0"/>
              <a:t>	(b)	commercially known as </a:t>
            </a:r>
            <a:r>
              <a:rPr lang="en-US" dirty="0" err="1"/>
              <a:t>Trilon</a:t>
            </a:r>
            <a:r>
              <a:rPr lang="en-US" dirty="0"/>
              <a:t>-B</a:t>
            </a:r>
          </a:p>
          <a:p>
            <a:r>
              <a:rPr lang="en-US" dirty="0"/>
              <a:t>    	(c)	used in gravimetric analysis of phosphate. </a:t>
            </a:r>
          </a:p>
          <a:p>
            <a:r>
              <a:rPr lang="en-US" dirty="0"/>
              <a:t>	(d)	powerful </a:t>
            </a:r>
            <a:r>
              <a:rPr lang="en-US" dirty="0" err="1"/>
              <a:t>complexing</a:t>
            </a:r>
            <a:r>
              <a:rPr lang="en-US" dirty="0"/>
              <a:t> agent</a:t>
            </a:r>
          </a:p>
          <a:p>
            <a:r>
              <a:rPr lang="en-US" dirty="0"/>
              <a:t>13. 	Harmful radioactive metals from the body can be eliminated by using </a:t>
            </a:r>
            <a:r>
              <a:rPr lang="en-US" dirty="0">
                <a:sym typeface="Symbol"/>
              </a:rPr>
              <a:t></a:t>
            </a:r>
            <a:endParaRPr lang="en-US" dirty="0"/>
          </a:p>
          <a:p>
            <a:r>
              <a:rPr lang="en-US" dirty="0"/>
              <a:t>	(a) 	EDTA             	(b) 	DMG</a:t>
            </a:r>
          </a:p>
          <a:p>
            <a:r>
              <a:rPr lang="en-US" dirty="0"/>
              <a:t>    	(c) 	o-</a:t>
            </a:r>
            <a:r>
              <a:rPr lang="en-US" dirty="0" err="1"/>
              <a:t>phenanthroline</a:t>
            </a:r>
            <a:r>
              <a:rPr lang="en-US" dirty="0"/>
              <a:t>   	(d)	glycine</a:t>
            </a:r>
          </a:p>
          <a:p>
            <a:r>
              <a:rPr lang="en-US" dirty="0"/>
              <a:t>14.	o-</a:t>
            </a:r>
            <a:r>
              <a:rPr lang="en-US" dirty="0" err="1"/>
              <a:t>phenanthroline</a:t>
            </a:r>
            <a:r>
              <a:rPr lang="en-US" dirty="0"/>
              <a:t> reagent is used for </a:t>
            </a:r>
            <a:r>
              <a:rPr lang="en-US" dirty="0">
                <a:sym typeface="Symbol"/>
              </a:rPr>
              <a:t></a:t>
            </a:r>
            <a:endParaRPr lang="en-US" dirty="0"/>
          </a:p>
          <a:p>
            <a:r>
              <a:rPr lang="en-US" dirty="0"/>
              <a:t>	(a) 	iron          	(b) 	cobalt</a:t>
            </a:r>
          </a:p>
          <a:p>
            <a:r>
              <a:rPr lang="en-US" dirty="0"/>
              <a:t>	(c) 	copper        	(d) 	magnesium</a:t>
            </a:r>
          </a:p>
          <a:p>
            <a:r>
              <a:rPr lang="en-US" dirty="0"/>
              <a:t>15. 	</a:t>
            </a:r>
            <a:r>
              <a:rPr lang="en-US" dirty="0" err="1"/>
              <a:t>Oxine</a:t>
            </a:r>
            <a:r>
              <a:rPr lang="en-US" dirty="0"/>
              <a:t> metal chelate acts as an anti-fungal and antibacterial agent </a:t>
            </a:r>
            <a:r>
              <a:rPr lang="en-US" dirty="0">
                <a:sym typeface="Symbol"/>
              </a:rPr>
              <a:t></a:t>
            </a:r>
            <a:endParaRPr lang="en-US" dirty="0"/>
          </a:p>
          <a:p>
            <a:r>
              <a:rPr lang="en-US" dirty="0"/>
              <a:t>	(a) 	</a:t>
            </a:r>
            <a:r>
              <a:rPr lang="en-US" dirty="0" err="1"/>
              <a:t>oxine</a:t>
            </a:r>
            <a:r>
              <a:rPr lang="en-US" dirty="0"/>
              <a:t>              	(b) 	DMG</a:t>
            </a:r>
          </a:p>
          <a:p>
            <a:r>
              <a:rPr lang="en-US" dirty="0"/>
              <a:t>	(c) 	o-</a:t>
            </a:r>
            <a:r>
              <a:rPr lang="en-US" dirty="0" err="1"/>
              <a:t>phenanthroline</a:t>
            </a:r>
            <a:r>
              <a:rPr lang="en-US" dirty="0"/>
              <a:t>   	(d)	EDTA   </a:t>
            </a:r>
          </a:p>
          <a:p>
            <a:r>
              <a:rPr lang="en-US" dirty="0"/>
              <a:t> </a:t>
            </a:r>
          </a:p>
          <a:p>
            <a:r>
              <a:rPr lang="en-US" dirty="0"/>
              <a:t>[Ans. Correct alternative (a) for all]</a:t>
            </a:r>
          </a:p>
          <a:p>
            <a:endParaRPr lang="en-US" dirty="0"/>
          </a:p>
          <a:p>
            <a:endParaRPr lang="en-US" dirty="0"/>
          </a:p>
        </p:txBody>
      </p:sp>
    </p:spTree>
    <p:extLst>
      <p:ext uri="{BB962C8B-B14F-4D97-AF65-F5344CB8AC3E}">
        <p14:creationId xmlns:p14="http://schemas.microsoft.com/office/powerpoint/2010/main" val="837505505"/>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               </a:t>
            </a:r>
            <a:endParaRPr lang="en-US" dirty="0"/>
          </a:p>
        </p:txBody>
      </p:sp>
      <p:sp>
        <p:nvSpPr>
          <p:cNvPr id="3" name="Content Placeholder 2"/>
          <p:cNvSpPr>
            <a:spLocks noGrp="1"/>
          </p:cNvSpPr>
          <p:nvPr>
            <p:ph idx="1"/>
          </p:nvPr>
        </p:nvSpPr>
        <p:spPr>
          <a:xfrm>
            <a:off x="0" y="0"/>
            <a:ext cx="9144000" cy="2209800"/>
          </a:xfrm>
          <a:gradFill flip="none" rotWithShape="1">
            <a:gsLst>
              <a:gs pos="13000">
                <a:srgbClr val="FFEFD1">
                  <a:alpha val="51000"/>
                </a:srgbClr>
              </a:gs>
              <a:gs pos="64999">
                <a:srgbClr val="F0EBD5"/>
              </a:gs>
              <a:gs pos="100000">
                <a:srgbClr val="D1C39F"/>
              </a:gs>
            </a:gsLst>
            <a:lin ang="5400000" scaled="0"/>
            <a:tileRect t="-100000" r="-100000"/>
          </a:gradFill>
        </p:spPr>
        <p:style>
          <a:lnRef idx="1">
            <a:schemeClr val="accent4"/>
          </a:lnRef>
          <a:fillRef idx="2">
            <a:schemeClr val="accent4"/>
          </a:fillRef>
          <a:effectRef idx="1">
            <a:schemeClr val="accent4"/>
          </a:effectRef>
          <a:fontRef idx="minor">
            <a:schemeClr val="dk1"/>
          </a:fontRef>
        </p:style>
        <p:txBody>
          <a:bodyPr>
            <a:normAutofit/>
          </a:bodyPr>
          <a:lstStyle/>
          <a:p>
            <a:pPr algn="ctr">
              <a:buNone/>
            </a:pP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9600" b="1" i="1" dirty="0" smtClean="0">
                <a:ln w="12700">
                  <a:solidFill>
                    <a:schemeClr val="tx2">
                      <a:satMod val="155000"/>
                    </a:schemeClr>
                  </a:solidFill>
                  <a:prstDash val="solid"/>
                </a:ln>
                <a:solidFill>
                  <a:srgbClr val="FF00FF"/>
                </a:solidFill>
                <a:effectLst>
                  <a:outerShdw blurRad="41275" dist="20320" dir="1800000" algn="tl" rotWithShape="0">
                    <a:srgbClr val="000000">
                      <a:alpha val="40000"/>
                    </a:srgbClr>
                  </a:outerShdw>
                </a:effectLst>
              </a:rPr>
              <a:t>THANK YOU</a:t>
            </a:r>
            <a:endParaRPr lang="en-US" sz="9600" b="1" i="1" dirty="0">
              <a:ln w="18000">
                <a:solidFill>
                  <a:schemeClr val="accent2">
                    <a:satMod val="140000"/>
                  </a:schemeClr>
                </a:solidFill>
                <a:prstDash val="solid"/>
                <a:miter lim="800000"/>
              </a:ln>
              <a:solidFill>
                <a:srgbClr val="FF00FF"/>
              </a:solidFill>
              <a:effectLst>
                <a:outerShdw blurRad="25500" dist="23000" dir="7020000" algn="tl">
                  <a:srgbClr val="000000">
                    <a:alpha val="50000"/>
                  </a:srgbClr>
                </a:outerShdw>
              </a:effectLst>
            </a:endParaRPr>
          </a:p>
        </p:txBody>
      </p:sp>
      <p:pic>
        <p:nvPicPr>
          <p:cNvPr id="8" name="Picture 7" descr="bangkok6.jpg"/>
          <p:cNvPicPr>
            <a:picLocks noChangeAspect="1"/>
          </p:cNvPicPr>
          <p:nvPr/>
        </p:nvPicPr>
        <p:blipFill>
          <a:blip r:embed="rId2"/>
          <a:stretch>
            <a:fillRect/>
          </a:stretch>
        </p:blipFill>
        <p:spPr>
          <a:xfrm rot="888380">
            <a:off x="1898474" y="2526047"/>
            <a:ext cx="4564944" cy="3939375"/>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0.70"/>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900" decel="100000" fill="hold"/>
                                        <p:tgtEl>
                                          <p:spTgt spid="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lvl="0" indent="-274320">
              <a:lnSpc>
                <a:spcPct val="115000"/>
              </a:lnSpc>
              <a:spcBef>
                <a:spcPts val="0"/>
              </a:spcBef>
            </a:pPr>
            <a:r>
              <a:rPr lang="en-US" sz="2800" b="1" dirty="0">
                <a:solidFill>
                  <a:srgbClr val="FF6600"/>
                </a:solidFill>
                <a:latin typeface="Segoe UI"/>
                <a:ea typeface="Calibri"/>
                <a:cs typeface="Segoe UI"/>
              </a:rPr>
              <a:t>Introduction</a:t>
            </a:r>
            <a:r>
              <a:rPr lang="en-US" sz="2800" dirty="0">
                <a:solidFill>
                  <a:srgbClr val="FF6600"/>
                </a:solidFill>
                <a:latin typeface="Segoe UI"/>
                <a:ea typeface="Calibri"/>
                <a:cs typeface="Times New Roman"/>
              </a:rPr>
              <a:t/>
            </a:r>
            <a:br>
              <a:rPr lang="en-US" sz="2800" dirty="0">
                <a:solidFill>
                  <a:srgbClr val="FF6600"/>
                </a:solidFill>
                <a:latin typeface="Segoe UI"/>
                <a:ea typeface="Calibri"/>
                <a:cs typeface="Times New Roman"/>
              </a:rPr>
            </a:br>
            <a:endParaRPr lang="en-US" sz="2800" b="1" dirty="0">
              <a:solidFill>
                <a:srgbClr val="FF6600"/>
              </a:solidFill>
            </a:endParaRPr>
          </a:p>
        </p:txBody>
      </p:sp>
      <p:sp>
        <p:nvSpPr>
          <p:cNvPr id="5" name="Content Placeholder 4"/>
          <p:cNvSpPr>
            <a:spLocks noGrp="1"/>
          </p:cNvSpPr>
          <p:nvPr>
            <p:ph idx="1"/>
          </p:nvPr>
        </p:nvSpPr>
        <p:spPr>
          <a:xfrm>
            <a:off x="457200" y="914400"/>
            <a:ext cx="8229600" cy="5410200"/>
          </a:xfrm>
        </p:spPr>
        <p:txBody>
          <a:bodyPr>
            <a:noAutofit/>
          </a:bodyPr>
          <a:lstStyle/>
          <a:p>
            <a:r>
              <a:rPr lang="en-US" sz="1800" dirty="0"/>
              <a:t>(A brief introduction with respect to ligands, chelating agent, chelation and metal chelate.)</a:t>
            </a:r>
          </a:p>
          <a:p>
            <a:r>
              <a:rPr lang="en-US" sz="1800" dirty="0"/>
              <a:t>•	Chelation is a highly specific and special type of complex formation. What has been considered for simple </a:t>
            </a:r>
            <a:r>
              <a:rPr lang="en-US" sz="1800" dirty="0" err="1"/>
              <a:t>complexation</a:t>
            </a:r>
            <a:r>
              <a:rPr lang="en-US" sz="1800" dirty="0"/>
              <a:t> applies equally well to chelate formation. </a:t>
            </a:r>
            <a:r>
              <a:rPr lang="en-US" sz="1800" i="1" dirty="0"/>
              <a:t>Alfred Werner</a:t>
            </a:r>
            <a:r>
              <a:rPr lang="en-US" sz="1800" dirty="0"/>
              <a:t> was the first to describe this type of </a:t>
            </a:r>
            <a:r>
              <a:rPr lang="en-US" sz="1800" dirty="0" err="1"/>
              <a:t>complexation</a:t>
            </a:r>
            <a:r>
              <a:rPr lang="en-US" sz="1800" dirty="0"/>
              <a:t> but the development of chelate chemistry is quite recent.</a:t>
            </a:r>
          </a:p>
          <a:p>
            <a:r>
              <a:rPr lang="en-US" sz="1800" dirty="0"/>
              <a:t>•	The parent word Chelate was coined in 1920 by </a:t>
            </a:r>
            <a:r>
              <a:rPr lang="en-US" sz="1800" i="1" dirty="0"/>
              <a:t>G.T. Morgan and H.D.A. Drew.</a:t>
            </a:r>
            <a:r>
              <a:rPr lang="en-US" sz="1800" dirty="0"/>
              <a:t> This term is derived from the </a:t>
            </a:r>
            <a:r>
              <a:rPr lang="en-US" sz="1800" dirty="0" err="1"/>
              <a:t>greek</a:t>
            </a:r>
            <a:r>
              <a:rPr lang="en-US" sz="1800" dirty="0"/>
              <a:t> word, </a:t>
            </a:r>
            <a:r>
              <a:rPr lang="en-US" sz="1800" dirty="0" err="1"/>
              <a:t>chele</a:t>
            </a:r>
            <a:r>
              <a:rPr lang="en-US" sz="1800" dirty="0"/>
              <a:t>, or </a:t>
            </a:r>
            <a:r>
              <a:rPr lang="en-US" sz="1800" dirty="0" err="1"/>
              <a:t>chelos</a:t>
            </a:r>
            <a:r>
              <a:rPr lang="en-US" sz="1800" dirty="0"/>
              <a:t>, meaning </a:t>
            </a:r>
            <a:r>
              <a:rPr lang="en-US" sz="1800" i="1" dirty="0"/>
              <a:t>Crab’s claw</a:t>
            </a:r>
            <a:r>
              <a:rPr lang="en-US" sz="1800" dirty="0"/>
              <a:t>; that points out the tenacity with which the co-coordinating group holds the metal ion due to the complex formation.</a:t>
            </a:r>
            <a:r>
              <a:rPr lang="en-US" sz="1800" b="1" dirty="0"/>
              <a:t> </a:t>
            </a:r>
            <a:r>
              <a:rPr lang="en-US" sz="1800" dirty="0"/>
              <a:t>The complex means cluster containing a central metal atom or an ion surrounded by a set of ligands. </a:t>
            </a:r>
          </a:p>
          <a:p>
            <a:r>
              <a:rPr lang="en-US" sz="2000" b="1" dirty="0">
                <a:solidFill>
                  <a:srgbClr val="FF0000"/>
                </a:solidFill>
              </a:rPr>
              <a:t>(i) 	Ligands:</a:t>
            </a:r>
            <a:endParaRPr lang="en-US" sz="2000" dirty="0">
              <a:solidFill>
                <a:srgbClr val="FF0000"/>
              </a:solidFill>
            </a:endParaRPr>
          </a:p>
          <a:p>
            <a:r>
              <a:rPr lang="en-US" sz="2000" dirty="0"/>
              <a:t>	</a:t>
            </a:r>
            <a:r>
              <a:rPr lang="en-US" sz="2000" i="1" dirty="0"/>
              <a:t>“A group of atoms, ions or molecules which is co-ordinated or directly linked or </a:t>
            </a:r>
            <a:r>
              <a:rPr lang="en-US" sz="2000" i="1" dirty="0" err="1"/>
              <a:t>complexed</a:t>
            </a:r>
            <a:r>
              <a:rPr lang="en-US" sz="2000" i="1" dirty="0"/>
              <a:t> to the central metal ion is called as ligands”</a:t>
            </a:r>
            <a:r>
              <a:rPr lang="en-US" sz="2000" dirty="0"/>
              <a:t>. (e.g.</a:t>
            </a:r>
            <a:r>
              <a:rPr lang="en-US" sz="2000" i="1" dirty="0"/>
              <a:t>,</a:t>
            </a:r>
            <a:r>
              <a:rPr lang="en-US" sz="2000" dirty="0"/>
              <a:t> NH</a:t>
            </a:r>
            <a:r>
              <a:rPr lang="en-US" sz="2000" baseline="-25000" dirty="0"/>
              <a:t>3</a:t>
            </a:r>
            <a:r>
              <a:rPr lang="en-US" sz="2000" dirty="0"/>
              <a:t>, H</a:t>
            </a:r>
            <a:r>
              <a:rPr lang="en-US" sz="2000" baseline="-25000" dirty="0"/>
              <a:t>2</a:t>
            </a:r>
            <a:r>
              <a:rPr lang="en-US" sz="2000" dirty="0"/>
              <a:t>O, CN−, SCN−, </a:t>
            </a:r>
            <a:r>
              <a:rPr lang="en-US" sz="2000" dirty="0" err="1"/>
              <a:t>Cl</a:t>
            </a:r>
            <a:r>
              <a:rPr lang="en-US" sz="2000" dirty="0"/>
              <a:t>− etc.)</a:t>
            </a:r>
          </a:p>
          <a:p>
            <a:r>
              <a:rPr lang="en-US" sz="2000" dirty="0" smtClean="0"/>
              <a:t> </a:t>
            </a:r>
            <a:endParaRPr lang="en-US" sz="20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5240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r>
              <a:rPr lang="en-US" sz="2400" b="1" dirty="0" smtClean="0"/>
              <a:t/>
            </a:r>
            <a:br>
              <a:rPr lang="en-US" sz="2400" b="1" dirty="0" smtClean="0"/>
            </a:br>
            <a:r>
              <a:rPr lang="en-US" sz="2400" b="1" dirty="0" smtClean="0"/>
              <a:t> </a:t>
            </a:r>
            <a:r>
              <a:rPr lang="en-US" sz="2800" dirty="0" smtClean="0"/>
              <a:t/>
            </a:r>
            <a:br>
              <a:rPr lang="en-US" sz="2800" dirty="0" smtClean="0"/>
            </a:br>
            <a:endParaRPr lang="en-US" sz="3100" dirty="0"/>
          </a:p>
        </p:txBody>
      </p:sp>
      <p:sp>
        <p:nvSpPr>
          <p:cNvPr id="5" name="Rectangle 4"/>
          <p:cNvSpPr/>
          <p:nvPr/>
        </p:nvSpPr>
        <p:spPr>
          <a:xfrm>
            <a:off x="166255" y="941796"/>
            <a:ext cx="8444345" cy="6217087"/>
          </a:xfrm>
          <a:prstGeom prst="rect">
            <a:avLst/>
          </a:prstGeom>
        </p:spPr>
        <p:txBody>
          <a:bodyPr wrap="square">
            <a:spAutoFit/>
          </a:bodyPr>
          <a:lstStyle/>
          <a:p>
            <a:r>
              <a:rPr lang="en-US" sz="2000" b="1" dirty="0">
                <a:solidFill>
                  <a:srgbClr val="FF0000"/>
                </a:solidFill>
              </a:rPr>
              <a:t>(ii)	Chelating agent: </a:t>
            </a:r>
            <a:endParaRPr lang="en-US" sz="2000" dirty="0">
              <a:solidFill>
                <a:srgbClr val="FF0000"/>
              </a:solidFill>
            </a:endParaRPr>
          </a:p>
          <a:p>
            <a:r>
              <a:rPr lang="en-US" b="1" i="1" dirty="0"/>
              <a:t>	</a:t>
            </a:r>
            <a:r>
              <a:rPr lang="en-US" i="1" dirty="0"/>
              <a:t>“The substance containing two or more donor groups is called a chelating agent”. </a:t>
            </a:r>
            <a:r>
              <a:rPr lang="en-US" dirty="0"/>
              <a:t>(e.g. en, </a:t>
            </a:r>
            <a:r>
              <a:rPr lang="en-US" dirty="0" err="1"/>
              <a:t>dmg</a:t>
            </a:r>
            <a:r>
              <a:rPr lang="en-US" dirty="0"/>
              <a:t>, </a:t>
            </a:r>
            <a:r>
              <a:rPr lang="en-US" dirty="0" err="1"/>
              <a:t>edta</a:t>
            </a:r>
            <a:r>
              <a:rPr lang="en-US" dirty="0"/>
              <a:t>, </a:t>
            </a:r>
            <a:r>
              <a:rPr lang="en-US" dirty="0" err="1"/>
              <a:t>etc</a:t>
            </a:r>
            <a:r>
              <a:rPr lang="en-US" dirty="0"/>
              <a:t>). In other words, the substance having any ligands that bridge two or more coordination positions is called as a chelating agent. On the basis of the total number of donor groups, present in the chelate, the chelating agents are classified as:  </a:t>
            </a:r>
          </a:p>
          <a:p>
            <a:r>
              <a:rPr lang="en-US" dirty="0"/>
              <a:t>	(1) 	</a:t>
            </a:r>
            <a:r>
              <a:rPr lang="en-US" dirty="0" err="1"/>
              <a:t>Bidentate</a:t>
            </a:r>
            <a:r>
              <a:rPr lang="en-US" dirty="0"/>
              <a:t> – two toothed (having two donor groups), </a:t>
            </a:r>
          </a:p>
          <a:p>
            <a:r>
              <a:rPr lang="en-US" dirty="0"/>
              <a:t>	(2) 	Tridentate – three toothed (having three donor groups), </a:t>
            </a:r>
          </a:p>
          <a:p>
            <a:r>
              <a:rPr lang="en-US" dirty="0"/>
              <a:t>	(3) 	</a:t>
            </a:r>
            <a:r>
              <a:rPr lang="en-US" dirty="0" err="1"/>
              <a:t>Quadridentate</a:t>
            </a:r>
            <a:r>
              <a:rPr lang="en-US" dirty="0"/>
              <a:t> – four toothed (having four donor groups); etc. and further as </a:t>
            </a:r>
            <a:r>
              <a:rPr lang="en-US" dirty="0" err="1"/>
              <a:t>pentadentate</a:t>
            </a:r>
            <a:r>
              <a:rPr lang="en-US" dirty="0"/>
              <a:t>, </a:t>
            </a:r>
            <a:r>
              <a:rPr lang="en-US" dirty="0" err="1"/>
              <a:t>haxadentate</a:t>
            </a:r>
            <a:r>
              <a:rPr lang="en-US" dirty="0"/>
              <a:t> etc. chelating agents, respectively.</a:t>
            </a:r>
          </a:p>
          <a:p>
            <a:r>
              <a:rPr lang="en-US" b="1" dirty="0">
                <a:solidFill>
                  <a:srgbClr val="FF0000"/>
                </a:solidFill>
              </a:rPr>
              <a:t>(iii)	Chelation:</a:t>
            </a:r>
            <a:endParaRPr lang="en-US" dirty="0">
              <a:solidFill>
                <a:srgbClr val="FF0000"/>
              </a:solidFill>
            </a:endParaRPr>
          </a:p>
          <a:p>
            <a:r>
              <a:rPr lang="en-US" b="1" i="1" dirty="0"/>
              <a:t>	</a:t>
            </a:r>
            <a:r>
              <a:rPr lang="en-US" i="1" dirty="0"/>
              <a:t>“The process of formation of a heterocyclic ring containing metal atom or ion is called as chelation”</a:t>
            </a:r>
            <a:r>
              <a:rPr lang="en-US" dirty="0"/>
              <a:t>. i.e. the process of formation of a special complex by cyclization is called as chelation.</a:t>
            </a:r>
          </a:p>
          <a:p>
            <a:r>
              <a:rPr lang="en-US" dirty="0"/>
              <a:t>i.e. Metal ion + Chelating agent  Chelation(((((((,\s\do8((</a:t>
            </a:r>
            <a:r>
              <a:rPr lang="en-US" dirty="0" err="1"/>
              <a:t>HeterocyclizatMetal</a:t>
            </a:r>
            <a:r>
              <a:rPr lang="en-US" dirty="0"/>
              <a:t> chelate</a:t>
            </a:r>
          </a:p>
          <a:p>
            <a:r>
              <a:rPr lang="en-US" b="1" dirty="0">
                <a:solidFill>
                  <a:srgbClr val="FF0000"/>
                </a:solidFill>
              </a:rPr>
              <a:t>(iv)	Metal chelate:</a:t>
            </a:r>
            <a:endParaRPr lang="en-US" dirty="0">
              <a:solidFill>
                <a:srgbClr val="FF0000"/>
              </a:solidFill>
            </a:endParaRPr>
          </a:p>
          <a:p>
            <a:r>
              <a:rPr lang="en-US" dirty="0"/>
              <a:t>	“</a:t>
            </a:r>
            <a:r>
              <a:rPr lang="en-US" i="1" dirty="0"/>
              <a:t>The process of formation of a heterocyclic ring containing a metal ion which is being attached  to two or more non-metallic atoms from the same molecule, by coordinate or covalent or by both the links, the resulting substance is called a metal chelate”.</a:t>
            </a:r>
            <a:r>
              <a:rPr lang="en-US" dirty="0"/>
              <a:t> </a:t>
            </a:r>
            <a:r>
              <a:rPr lang="en-IN" b="1" dirty="0"/>
              <a:t> </a:t>
            </a:r>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5181599"/>
            <a:ext cx="367665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00800"/>
          </a:xfrm>
        </p:spPr>
        <p:txBody>
          <a:bodyPr>
            <a:normAutofit fontScale="92500" lnSpcReduction="20000"/>
          </a:bodyPr>
          <a:lstStyle/>
          <a:p>
            <a:r>
              <a:rPr lang="en-US" sz="2400" b="1" dirty="0">
                <a:solidFill>
                  <a:srgbClr val="FF0066"/>
                </a:solidFill>
                <a:latin typeface="Segoe UI"/>
                <a:ea typeface="Calibri"/>
                <a:cs typeface="Segoe UI"/>
              </a:rPr>
              <a:t> </a:t>
            </a:r>
            <a:r>
              <a:rPr lang="en-US" sz="2000" dirty="0">
                <a:solidFill>
                  <a:srgbClr val="FF0066"/>
                </a:solidFill>
              </a:rPr>
              <a:t>2.2	Structural Requirements of Chelate Formation</a:t>
            </a:r>
          </a:p>
          <a:p>
            <a:r>
              <a:rPr lang="en-US" sz="2000" dirty="0"/>
              <a:t>	In this connection, metal chelates may be characterized by the following requirements:</a:t>
            </a:r>
          </a:p>
          <a:p>
            <a:r>
              <a:rPr lang="en-US" sz="2000" b="1" dirty="0"/>
              <a:t>1. 	</a:t>
            </a:r>
            <a:r>
              <a:rPr lang="en-US" sz="2000" b="1" dirty="0">
                <a:solidFill>
                  <a:srgbClr val="FF0000"/>
                </a:solidFill>
              </a:rPr>
              <a:t>Heterocyclic ring:</a:t>
            </a:r>
            <a:endParaRPr lang="en-US" sz="2000" dirty="0">
              <a:solidFill>
                <a:srgbClr val="FF0000"/>
              </a:solidFill>
            </a:endParaRPr>
          </a:p>
          <a:p>
            <a:r>
              <a:rPr lang="en-US" sz="2000" dirty="0"/>
              <a:t> 	In the formation of metal chelate, formation of heterocyclic ring is most essential.</a:t>
            </a:r>
          </a:p>
          <a:p>
            <a:r>
              <a:rPr lang="en-US" sz="2000" b="1" dirty="0"/>
              <a:t>2. 	</a:t>
            </a:r>
            <a:r>
              <a:rPr lang="en-US" sz="2000" b="1" dirty="0">
                <a:solidFill>
                  <a:srgbClr val="FF0000"/>
                </a:solidFill>
              </a:rPr>
              <a:t>Size and charge:</a:t>
            </a:r>
            <a:endParaRPr lang="en-US" sz="2000" dirty="0">
              <a:solidFill>
                <a:srgbClr val="FF0000"/>
              </a:solidFill>
            </a:endParaRPr>
          </a:p>
          <a:p>
            <a:r>
              <a:rPr lang="en-US" sz="2000" dirty="0"/>
              <a:t>	Small size and high charge on the central metal, normally </a:t>
            </a:r>
            <a:r>
              <a:rPr lang="en-US" sz="2000" dirty="0" err="1"/>
              <a:t>favour</a:t>
            </a:r>
            <a:r>
              <a:rPr lang="en-US" sz="2000" dirty="0"/>
              <a:t> chelate formation.</a:t>
            </a:r>
          </a:p>
          <a:p>
            <a:r>
              <a:rPr lang="en-US" sz="2000" b="1" dirty="0"/>
              <a:t>3. 	</a:t>
            </a:r>
            <a:r>
              <a:rPr lang="en-US" sz="2000" b="1" dirty="0">
                <a:solidFill>
                  <a:srgbClr val="FF0000"/>
                </a:solidFill>
              </a:rPr>
              <a:t>Type of bonding:</a:t>
            </a:r>
            <a:endParaRPr lang="en-US" sz="2000" dirty="0">
              <a:solidFill>
                <a:srgbClr val="FF0000"/>
              </a:solidFill>
            </a:endParaRPr>
          </a:p>
          <a:p>
            <a:r>
              <a:rPr lang="en-US" sz="2000" dirty="0"/>
              <a:t>	Bonding in metal chelates is either covalent, co-ordinate or a combination or both.</a:t>
            </a:r>
          </a:p>
          <a:p>
            <a:r>
              <a:rPr lang="en-US" sz="2000" b="1" dirty="0"/>
              <a:t>4. 	</a:t>
            </a:r>
            <a:r>
              <a:rPr lang="en-US" sz="2000" b="1" dirty="0">
                <a:solidFill>
                  <a:srgbClr val="FF0000"/>
                </a:solidFill>
              </a:rPr>
              <a:t>Donor groups:</a:t>
            </a:r>
            <a:endParaRPr lang="en-US" sz="2000" dirty="0">
              <a:solidFill>
                <a:srgbClr val="FF0000"/>
              </a:solidFill>
            </a:endParaRPr>
          </a:p>
          <a:p>
            <a:r>
              <a:rPr lang="en-US" sz="2000" dirty="0"/>
              <a:t>	The chelating agents must have at least two donor groups, having donor atoms with lone pairs of electrons; such as nitrogen, oxygen and </a:t>
            </a:r>
            <a:r>
              <a:rPr lang="en-US" sz="2000" dirty="0" err="1"/>
              <a:t>sulphur</a:t>
            </a:r>
            <a:r>
              <a:rPr lang="en-US" sz="2000" dirty="0"/>
              <a:t>; belonging to groups VA</a:t>
            </a:r>
            <a:r>
              <a:rPr lang="en-US" sz="2000" baseline="-25000" dirty="0"/>
              <a:t> </a:t>
            </a:r>
            <a:r>
              <a:rPr lang="en-US" sz="2000" dirty="0"/>
              <a:t>(15)</a:t>
            </a:r>
            <a:r>
              <a:rPr lang="en-US" sz="2000" baseline="30000" dirty="0" err="1"/>
              <a:t>th</a:t>
            </a:r>
            <a:r>
              <a:rPr lang="en-US" sz="2000" dirty="0"/>
              <a:t> and VIA (16)</a:t>
            </a:r>
            <a:r>
              <a:rPr lang="en-US" sz="2000" baseline="30000" dirty="0" err="1"/>
              <a:t>th</a:t>
            </a:r>
            <a:r>
              <a:rPr lang="en-US" sz="2000" dirty="0" err="1"/>
              <a:t>.</a:t>
            </a:r>
            <a:endParaRPr lang="en-US" sz="2000" dirty="0"/>
          </a:p>
          <a:p>
            <a:r>
              <a:rPr lang="en-US" sz="2000" b="1" dirty="0"/>
              <a:t>5. 	</a:t>
            </a:r>
            <a:r>
              <a:rPr lang="en-US" sz="2000" b="1" dirty="0">
                <a:solidFill>
                  <a:srgbClr val="FF0000"/>
                </a:solidFill>
              </a:rPr>
              <a:t>Symmetrical shape:</a:t>
            </a:r>
            <a:endParaRPr lang="en-US" sz="2000" dirty="0">
              <a:solidFill>
                <a:srgbClr val="FF0000"/>
              </a:solidFill>
            </a:endParaRPr>
          </a:p>
          <a:p>
            <a:r>
              <a:rPr lang="en-US" sz="2000" dirty="0"/>
              <a:t>	The stable metal chelate should possess a symmetrical shape. But they may or may not have regular shape</a:t>
            </a:r>
            <a:r>
              <a:rPr lang="en-US" sz="2000" dirty="0" smtClean="0"/>
              <a:t>.</a:t>
            </a:r>
            <a:r>
              <a:rPr lang="en-US" sz="1800" b="1" dirty="0"/>
              <a:t> </a:t>
            </a:r>
            <a:endParaRPr lang="en-US" sz="1800" b="1" dirty="0" smtClean="0"/>
          </a:p>
          <a:p>
            <a:r>
              <a:rPr lang="en-US" sz="1800" b="1" dirty="0" smtClean="0"/>
              <a:t>6</a:t>
            </a:r>
            <a:r>
              <a:rPr lang="en-US" sz="1800" b="1" dirty="0"/>
              <a:t>. 	</a:t>
            </a:r>
            <a:r>
              <a:rPr lang="en-US" sz="1800" b="1" dirty="0">
                <a:solidFill>
                  <a:srgbClr val="FF0000"/>
                </a:solidFill>
              </a:rPr>
              <a:t>The five membered ring (strain-free):</a:t>
            </a:r>
            <a:endParaRPr lang="en-US" sz="1800" dirty="0">
              <a:solidFill>
                <a:srgbClr val="FF0000"/>
              </a:solidFill>
            </a:endParaRPr>
          </a:p>
          <a:p>
            <a:r>
              <a:rPr lang="en-US" sz="1800" dirty="0"/>
              <a:t> 	The chelate ring must be of the five atoms, including the metal ion (thus the steric crowding is avoided and the stability is increased. The five membered ring is practically strain-free as its bond angle is 108° that corresponds to the tetrahedral angle 109.5°).</a:t>
            </a:r>
          </a:p>
          <a:p>
            <a:endParaRPr lang="en-US" sz="2000" dirty="0"/>
          </a:p>
          <a:p>
            <a:pPr marL="0" indent="0">
              <a:buNone/>
            </a:pPr>
            <a:endParaRPr lang="en-US" sz="2400" dirty="0" smtClean="0">
              <a:latin typeface="Calibri" pitchFamily="34" charset="0"/>
              <a:cs typeface="Calibri" pitchFamily="34"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0" y="0"/>
            <a:ext cx="9144000" cy="6705600"/>
          </a:xfrm>
        </p:spPr>
        <p:txBody>
          <a:bodyPr>
            <a:normAutofit fontScale="85000" lnSpcReduction="10000"/>
          </a:bodyPr>
          <a:lstStyle/>
          <a:p>
            <a:r>
              <a:rPr lang="en-US" sz="1800" b="1" dirty="0"/>
              <a:t>7. 	</a:t>
            </a:r>
            <a:r>
              <a:rPr lang="en-US" sz="1800" b="1" dirty="0">
                <a:solidFill>
                  <a:srgbClr val="FF0000"/>
                </a:solidFill>
              </a:rPr>
              <a:t>The metal chelates should have high stability:</a:t>
            </a:r>
            <a:endParaRPr lang="en-US" sz="1800" dirty="0">
              <a:solidFill>
                <a:srgbClr val="FF0000"/>
              </a:solidFill>
            </a:endParaRPr>
          </a:p>
          <a:p>
            <a:r>
              <a:rPr lang="en-US" sz="1800" dirty="0"/>
              <a:t>	The metal must </a:t>
            </a:r>
            <a:r>
              <a:rPr lang="en-US" sz="1800" i="1" dirty="0"/>
              <a:t>have higher coordination number.</a:t>
            </a:r>
            <a:r>
              <a:rPr lang="en-US" sz="1800" dirty="0"/>
              <a:t> It must bind with more number of ligand molecules. More the number of donor groups, more the rings that are formed, and the more stable the chelate is.</a:t>
            </a:r>
          </a:p>
          <a:p>
            <a:r>
              <a:rPr lang="en-US" sz="1800" b="1" dirty="0"/>
              <a:t>8. </a:t>
            </a:r>
            <a:r>
              <a:rPr lang="en-US" sz="1800" b="1" dirty="0">
                <a:solidFill>
                  <a:srgbClr val="FF0000"/>
                </a:solidFill>
              </a:rPr>
              <a:t>	Ring closure: </a:t>
            </a:r>
            <a:endParaRPr lang="en-US" sz="1800" dirty="0">
              <a:solidFill>
                <a:srgbClr val="FF0000"/>
              </a:solidFill>
            </a:endParaRPr>
          </a:p>
          <a:p>
            <a:r>
              <a:rPr lang="en-US" sz="1800" dirty="0"/>
              <a:t>	In the formation of metal chelates, the ring must be closed by </a:t>
            </a:r>
            <a:r>
              <a:rPr lang="en-US" sz="1800" i="1" dirty="0"/>
              <a:t>covalent or co-ordinate</a:t>
            </a:r>
            <a:r>
              <a:rPr lang="en-US" sz="1800" dirty="0"/>
              <a:t> bonding or by a combination of both. This requirement is fulfilled by two kinds of functional groups:</a:t>
            </a:r>
          </a:p>
          <a:p>
            <a:r>
              <a:rPr lang="en-US" sz="1800" b="1" dirty="0"/>
              <a:t>I.	</a:t>
            </a:r>
            <a:r>
              <a:rPr lang="en-US" sz="1800" b="1" dirty="0">
                <a:solidFill>
                  <a:srgbClr val="FF0000"/>
                </a:solidFill>
              </a:rPr>
              <a:t>Covalent bonding: </a:t>
            </a:r>
            <a:endParaRPr lang="en-US" sz="1800" dirty="0">
              <a:solidFill>
                <a:srgbClr val="FF0000"/>
              </a:solidFill>
            </a:endParaRPr>
          </a:p>
          <a:p>
            <a:r>
              <a:rPr lang="en-US" sz="1800" dirty="0"/>
              <a:t>	The covalent linkages are produced by the replacement of a proton in an organic group. Hence such functional groups are sometimes called acidic groups, from which hydrogen may be replaced. The examples of such functional groups are:</a:t>
            </a:r>
          </a:p>
          <a:p>
            <a:pPr lvl="0"/>
            <a:r>
              <a:rPr lang="en-US" sz="1800" dirty="0"/>
              <a:t>–COOH (Carboxyl),</a:t>
            </a:r>
          </a:p>
          <a:p>
            <a:pPr lvl="0"/>
            <a:r>
              <a:rPr lang="en-US" sz="1800" dirty="0"/>
              <a:t>–OH (</a:t>
            </a:r>
            <a:r>
              <a:rPr lang="en-US" sz="1800" dirty="0" err="1"/>
              <a:t>Enolic</a:t>
            </a:r>
            <a:r>
              <a:rPr lang="en-US" sz="1800" dirty="0"/>
              <a:t> hydroxyl) and –SH (</a:t>
            </a:r>
            <a:r>
              <a:rPr lang="en-US" sz="1800" dirty="0" err="1"/>
              <a:t>Thioenolic</a:t>
            </a:r>
            <a:r>
              <a:rPr lang="en-US" sz="1800" dirty="0"/>
              <a:t>),</a:t>
            </a:r>
          </a:p>
          <a:p>
            <a:pPr lvl="0"/>
            <a:r>
              <a:rPr lang="en-US" sz="1800" dirty="0"/>
              <a:t>–SO</a:t>
            </a:r>
            <a:r>
              <a:rPr lang="en-US" sz="1800" baseline="-25000" dirty="0"/>
              <a:t>3</a:t>
            </a:r>
            <a:r>
              <a:rPr lang="en-US" sz="1800" dirty="0"/>
              <a:t>H (</a:t>
            </a:r>
            <a:r>
              <a:rPr lang="en-US" sz="1800" dirty="0" err="1"/>
              <a:t>Sulphonic</a:t>
            </a:r>
            <a:r>
              <a:rPr lang="en-US" sz="1800" dirty="0"/>
              <a:t>), and</a:t>
            </a:r>
          </a:p>
          <a:p>
            <a:pPr lvl="0"/>
            <a:r>
              <a:rPr lang="en-US" sz="1800" dirty="0"/>
              <a:t>–N.OH (</a:t>
            </a:r>
            <a:r>
              <a:rPr lang="en-US" sz="1800" dirty="0" err="1"/>
              <a:t>Oxime</a:t>
            </a:r>
            <a:r>
              <a:rPr lang="en-US" sz="1800" dirty="0"/>
              <a:t>). </a:t>
            </a:r>
          </a:p>
          <a:p>
            <a:r>
              <a:rPr lang="en-US" sz="1800" dirty="0"/>
              <a:t>	Such functional groups are called acidic groups, from which hydrogen is replaced.</a:t>
            </a:r>
          </a:p>
          <a:p>
            <a:r>
              <a:rPr lang="en-US" sz="1800" b="1" dirty="0"/>
              <a:t>II. 	</a:t>
            </a:r>
            <a:r>
              <a:rPr lang="en-US" sz="1800" b="1" dirty="0">
                <a:solidFill>
                  <a:srgbClr val="FF0000"/>
                </a:solidFill>
              </a:rPr>
              <a:t>Coordinate bonding: </a:t>
            </a:r>
            <a:endParaRPr lang="en-US" sz="1800" dirty="0">
              <a:solidFill>
                <a:srgbClr val="FF0000"/>
              </a:solidFill>
            </a:endParaRPr>
          </a:p>
          <a:p>
            <a:r>
              <a:rPr lang="en-US" sz="1800" dirty="0"/>
              <a:t>	The co-ordinate bonds without the replacement of hydrogen are formed by the donation of electron pairs from donor groups in chelate ligands. The examples of such functional groups are:</a:t>
            </a:r>
          </a:p>
          <a:p>
            <a:pPr lvl="0"/>
            <a:r>
              <a:rPr lang="en-US" sz="1800" dirty="0"/>
              <a:t>−NH</a:t>
            </a:r>
            <a:r>
              <a:rPr lang="en-US" sz="1800" baseline="-25000" dirty="0"/>
              <a:t>2</a:t>
            </a:r>
            <a:r>
              <a:rPr lang="en-US" sz="1800" dirty="0"/>
              <a:t>, = NH,  N (Primary, secondary and tertiary amines)</a:t>
            </a:r>
          </a:p>
          <a:p>
            <a:pPr lvl="0"/>
            <a:r>
              <a:rPr lang="en-US" sz="1800" dirty="0"/>
              <a:t>–OH (Alcoholic, hydroxyl),</a:t>
            </a:r>
          </a:p>
          <a:p>
            <a:pPr lvl="0"/>
            <a:r>
              <a:rPr lang="en-US" sz="1800" dirty="0"/>
              <a:t>= CO (Carbonyl),</a:t>
            </a:r>
          </a:p>
          <a:p>
            <a:pPr lvl="0"/>
            <a:r>
              <a:rPr lang="en-US" sz="1800" dirty="0"/>
              <a:t>–S-(</a:t>
            </a:r>
            <a:r>
              <a:rPr lang="en-US" sz="1800" dirty="0" err="1"/>
              <a:t>Thioether</a:t>
            </a:r>
            <a:r>
              <a:rPr lang="en-US" sz="1800" dirty="0"/>
              <a:t>), and </a:t>
            </a:r>
          </a:p>
          <a:p>
            <a:pPr lvl="0"/>
            <a:r>
              <a:rPr lang="en-US" sz="1800" dirty="0"/>
              <a:t>=N.OH (</a:t>
            </a:r>
            <a:r>
              <a:rPr lang="en-US" sz="1800" dirty="0" err="1"/>
              <a:t>Oxime</a:t>
            </a:r>
            <a:r>
              <a:rPr lang="en-US" sz="1800" dirty="0"/>
              <a:t>).</a:t>
            </a:r>
          </a:p>
          <a:p>
            <a:r>
              <a:rPr lang="en-US" sz="1800" dirty="0"/>
              <a:t>	Chelation will be </a:t>
            </a:r>
            <a:r>
              <a:rPr lang="en-US" sz="1800" dirty="0" err="1"/>
              <a:t>favoured</a:t>
            </a:r>
            <a:r>
              <a:rPr lang="en-US" sz="1800" dirty="0"/>
              <a:t> provided that the functional groups occur at the 1, 4 or sometimes at the 1, 5 positions of the organic molecule (chelating agent).</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553200"/>
          </a:xfrm>
        </p:spPr>
        <p:txBody>
          <a:bodyPr>
            <a:normAutofit/>
          </a:bodyPr>
          <a:lstStyle/>
          <a:p>
            <a:r>
              <a:rPr lang="en-US" sz="2800" dirty="0">
                <a:solidFill>
                  <a:srgbClr val="FF6600"/>
                </a:solidFill>
              </a:rPr>
              <a:t>Difference between Metal Chelate and </a:t>
            </a:r>
            <a:r>
              <a:rPr lang="en-US" sz="2800" dirty="0" smtClean="0">
                <a:solidFill>
                  <a:srgbClr val="FF6600"/>
                </a:solidFill>
              </a:rPr>
              <a:t>Metal </a:t>
            </a:r>
            <a:r>
              <a:rPr lang="en-US" sz="2800" dirty="0">
                <a:solidFill>
                  <a:srgbClr val="FF6600"/>
                </a:solidFill>
              </a:rPr>
              <a:t>Complex</a:t>
            </a:r>
          </a:p>
          <a:p>
            <a:pPr marL="0" marR="0" algn="just">
              <a:spcBef>
                <a:spcPts val="0"/>
              </a:spcBef>
              <a:spcAft>
                <a:spcPts val="0"/>
              </a:spcAft>
              <a:tabLst>
                <a:tab pos="228600" algn="l"/>
                <a:tab pos="485775" algn="l"/>
                <a:tab pos="4114800" algn="r"/>
              </a:tabLst>
            </a:pPr>
            <a:r>
              <a:rPr lang="en-US" sz="2000" dirty="0" smtClean="0">
                <a:latin typeface="Segoe UI"/>
                <a:ea typeface="Calibri"/>
                <a:cs typeface="Segoe UI"/>
              </a:rPr>
              <a:t>	</a:t>
            </a:r>
            <a:endParaRPr lang="en-US" sz="2000" dirty="0" smtClean="0">
              <a:latin typeface="Segoe UI"/>
              <a:ea typeface="Calibri"/>
              <a:cs typeface="Times New Roman"/>
            </a:endParaRPr>
          </a:p>
          <a:p>
            <a:pPr>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84378231"/>
              </p:ext>
            </p:extLst>
          </p:nvPr>
        </p:nvGraphicFramePr>
        <p:xfrm>
          <a:off x="990600" y="990600"/>
          <a:ext cx="7010399" cy="5134978"/>
        </p:xfrm>
        <a:graphic>
          <a:graphicData uri="http://schemas.openxmlformats.org/drawingml/2006/table">
            <a:tbl>
              <a:tblPr firstRow="1" firstCol="1" bandRow="1">
                <a:tableStyleId>{5C22544A-7EE6-4342-B048-85BDC9FD1C3A}</a:tableStyleId>
              </a:tblPr>
              <a:tblGrid>
                <a:gridCol w="3600166"/>
                <a:gridCol w="3410233"/>
              </a:tblGrid>
              <a:tr h="956007">
                <a:tc>
                  <a:txBody>
                    <a:bodyPr/>
                    <a:lstStyle/>
                    <a:p>
                      <a:pPr marL="0" marR="0" algn="ctr">
                        <a:lnSpc>
                          <a:spcPts val="1400"/>
                        </a:lnSpc>
                        <a:spcBef>
                          <a:spcPts val="0"/>
                        </a:spcBef>
                        <a:spcAft>
                          <a:spcPts val="0"/>
                        </a:spcAft>
                        <a:tabLst>
                          <a:tab pos="240030" algn="l"/>
                          <a:tab pos="502920" algn="l"/>
                          <a:tab pos="4114800" algn="r"/>
                        </a:tabLst>
                      </a:pPr>
                      <a:endParaRPr lang="en-US" sz="1800" dirty="0" smtClean="0">
                        <a:effectLst/>
                      </a:endParaRPr>
                    </a:p>
                    <a:p>
                      <a:pPr marL="0" marR="0" algn="ctr">
                        <a:lnSpc>
                          <a:spcPts val="1400"/>
                        </a:lnSpc>
                        <a:spcBef>
                          <a:spcPts val="0"/>
                        </a:spcBef>
                        <a:spcAft>
                          <a:spcPts val="0"/>
                        </a:spcAft>
                        <a:tabLst>
                          <a:tab pos="240030" algn="l"/>
                          <a:tab pos="502920" algn="l"/>
                          <a:tab pos="4114800" algn="r"/>
                        </a:tabLst>
                      </a:pPr>
                      <a:endParaRPr lang="en-US" sz="1800" dirty="0" smtClean="0">
                        <a:effectLst/>
                      </a:endParaRPr>
                    </a:p>
                    <a:p>
                      <a:pPr marL="0" marR="0" algn="ctr">
                        <a:lnSpc>
                          <a:spcPts val="1400"/>
                        </a:lnSpc>
                        <a:spcBef>
                          <a:spcPts val="0"/>
                        </a:spcBef>
                        <a:spcAft>
                          <a:spcPts val="0"/>
                        </a:spcAft>
                        <a:tabLst>
                          <a:tab pos="240030" algn="l"/>
                          <a:tab pos="502920" algn="l"/>
                          <a:tab pos="4114800" algn="r"/>
                        </a:tabLst>
                      </a:pPr>
                      <a:r>
                        <a:rPr lang="en-US" sz="1800" dirty="0" smtClean="0">
                          <a:effectLst/>
                        </a:rPr>
                        <a:t>Metal </a:t>
                      </a:r>
                      <a:r>
                        <a:rPr lang="en-US" sz="1800" dirty="0">
                          <a:effectLst/>
                        </a:rPr>
                        <a:t>Chelate</a:t>
                      </a:r>
                      <a:endParaRPr lang="en-US" sz="1800" dirty="0">
                        <a:effectLst/>
                        <a:latin typeface="Segoe UI"/>
                        <a:ea typeface="Times New Roman"/>
                        <a:cs typeface="Times New Roman"/>
                      </a:endParaRPr>
                    </a:p>
                  </a:txBody>
                  <a:tcPr marL="68580" marR="68580" marT="0" marB="0"/>
                </a:tc>
                <a:tc>
                  <a:txBody>
                    <a:bodyPr/>
                    <a:lstStyle/>
                    <a:p>
                      <a:pPr marL="0" marR="0" algn="ctr">
                        <a:lnSpc>
                          <a:spcPts val="1400"/>
                        </a:lnSpc>
                        <a:spcBef>
                          <a:spcPts val="0"/>
                        </a:spcBef>
                        <a:spcAft>
                          <a:spcPts val="0"/>
                        </a:spcAft>
                        <a:tabLst>
                          <a:tab pos="240030" algn="l"/>
                          <a:tab pos="502920" algn="l"/>
                          <a:tab pos="4114800" algn="r"/>
                        </a:tabLst>
                      </a:pPr>
                      <a:endParaRPr lang="en-US" sz="1800" dirty="0" smtClean="0">
                        <a:effectLst/>
                      </a:endParaRPr>
                    </a:p>
                    <a:p>
                      <a:pPr marL="0" marR="0" algn="ctr">
                        <a:lnSpc>
                          <a:spcPts val="1400"/>
                        </a:lnSpc>
                        <a:spcBef>
                          <a:spcPts val="0"/>
                        </a:spcBef>
                        <a:spcAft>
                          <a:spcPts val="0"/>
                        </a:spcAft>
                        <a:tabLst>
                          <a:tab pos="240030" algn="l"/>
                          <a:tab pos="502920" algn="l"/>
                          <a:tab pos="4114800" algn="r"/>
                        </a:tabLst>
                      </a:pPr>
                      <a:endParaRPr lang="en-US" sz="1800" dirty="0" smtClean="0">
                        <a:effectLst/>
                      </a:endParaRPr>
                    </a:p>
                    <a:p>
                      <a:pPr marL="0" marR="0" algn="ctr">
                        <a:lnSpc>
                          <a:spcPts val="1400"/>
                        </a:lnSpc>
                        <a:spcBef>
                          <a:spcPts val="0"/>
                        </a:spcBef>
                        <a:spcAft>
                          <a:spcPts val="0"/>
                        </a:spcAft>
                        <a:tabLst>
                          <a:tab pos="240030" algn="l"/>
                          <a:tab pos="502920" algn="l"/>
                          <a:tab pos="4114800" algn="r"/>
                        </a:tabLst>
                      </a:pPr>
                      <a:r>
                        <a:rPr lang="en-US" sz="1800" dirty="0" smtClean="0">
                          <a:effectLst/>
                        </a:rPr>
                        <a:t>Metal </a:t>
                      </a:r>
                      <a:r>
                        <a:rPr lang="en-US" sz="1800" dirty="0">
                          <a:effectLst/>
                        </a:rPr>
                        <a:t>Complex</a:t>
                      </a:r>
                      <a:endParaRPr lang="en-US" sz="1800" dirty="0">
                        <a:effectLst/>
                        <a:latin typeface="Segoe UI"/>
                        <a:ea typeface="Times New Roman"/>
                        <a:cs typeface="Times New Roman"/>
                      </a:endParaRPr>
                    </a:p>
                  </a:txBody>
                  <a:tcPr marL="68580" marR="68580" marT="0" marB="0"/>
                </a:tc>
              </a:tr>
              <a:tr h="497472">
                <a:tc>
                  <a:txBody>
                    <a:bodyPr/>
                    <a:lstStyle/>
                    <a:p>
                      <a:pPr marL="240030" marR="0" indent="-240030" algn="just">
                        <a:lnSpc>
                          <a:spcPts val="1300"/>
                        </a:lnSpc>
                        <a:spcBef>
                          <a:spcPts val="0"/>
                        </a:spcBef>
                        <a:spcAft>
                          <a:spcPts val="0"/>
                        </a:spcAft>
                        <a:tabLst>
                          <a:tab pos="240030" algn="l"/>
                          <a:tab pos="502920" algn="l"/>
                          <a:tab pos="4114800" algn="r"/>
                        </a:tabLst>
                      </a:pPr>
                      <a:r>
                        <a:rPr lang="en-US" sz="1800" dirty="0">
                          <a:effectLst/>
                        </a:rPr>
                        <a:t>1. 	A special form of complex obtained by cyclization is called a metal chelate.</a:t>
                      </a:r>
                      <a:endParaRPr lang="en-US" sz="1800" dirty="0">
                        <a:effectLst/>
                        <a:latin typeface="Calibri"/>
                        <a:cs typeface="Times New Roman"/>
                      </a:endParaRPr>
                    </a:p>
                  </a:txBody>
                  <a:tcPr marL="68580" marR="68580" marT="0" marB="0"/>
                </a:tc>
                <a:tc>
                  <a:txBody>
                    <a:bodyPr/>
                    <a:lstStyle/>
                    <a:p>
                      <a:pPr marL="143510" marR="0" indent="-143510" algn="just">
                        <a:lnSpc>
                          <a:spcPts val="1300"/>
                        </a:lnSpc>
                        <a:spcBef>
                          <a:spcPts val="0"/>
                        </a:spcBef>
                        <a:spcAft>
                          <a:spcPts val="0"/>
                        </a:spcAft>
                        <a:tabLst>
                          <a:tab pos="143510" algn="l"/>
                          <a:tab pos="502920" algn="l"/>
                          <a:tab pos="4114800" algn="r"/>
                        </a:tabLst>
                      </a:pPr>
                      <a:r>
                        <a:rPr lang="en-US" sz="1800">
                          <a:effectLst/>
                        </a:rPr>
                        <a:t>1. An addition compound obtained by complex formation without cyclization is called a metal complex.</a:t>
                      </a:r>
                      <a:endParaRPr lang="en-US" sz="1800">
                        <a:effectLst/>
                        <a:latin typeface="Calibri"/>
                        <a:cs typeface="Times New Roman"/>
                      </a:endParaRPr>
                    </a:p>
                  </a:txBody>
                  <a:tcPr marL="68580" marR="68580" marT="0" marB="0"/>
                </a:tc>
              </a:tr>
              <a:tr h="618969">
                <a:tc>
                  <a:txBody>
                    <a:bodyPr/>
                    <a:lstStyle/>
                    <a:p>
                      <a:pPr marL="240030" marR="0" indent="-240030" algn="just">
                        <a:lnSpc>
                          <a:spcPts val="1300"/>
                        </a:lnSpc>
                        <a:spcBef>
                          <a:spcPts val="0"/>
                        </a:spcBef>
                        <a:spcAft>
                          <a:spcPts val="0"/>
                        </a:spcAft>
                        <a:tabLst>
                          <a:tab pos="240030" algn="l"/>
                          <a:tab pos="502920" algn="l"/>
                          <a:tab pos="4114800" algn="r"/>
                        </a:tabLst>
                      </a:pPr>
                      <a:r>
                        <a:rPr lang="en-US" sz="1800" dirty="0">
                          <a:effectLst/>
                        </a:rPr>
                        <a:t>2. 	Metal chelates are essentially special kinds of heterocyclic ring compounds.</a:t>
                      </a:r>
                      <a:endParaRPr lang="en-US" sz="1800" dirty="0">
                        <a:effectLst/>
                        <a:latin typeface="Calibri"/>
                        <a:cs typeface="Times New Roman"/>
                      </a:endParaRPr>
                    </a:p>
                  </a:txBody>
                  <a:tcPr marL="68580" marR="68580" marT="0" marB="0"/>
                </a:tc>
                <a:tc>
                  <a:txBody>
                    <a:bodyPr/>
                    <a:lstStyle/>
                    <a:p>
                      <a:pPr marL="143510" marR="0" indent="-143510" algn="just">
                        <a:lnSpc>
                          <a:spcPts val="1300"/>
                        </a:lnSpc>
                        <a:spcBef>
                          <a:spcPts val="0"/>
                        </a:spcBef>
                        <a:spcAft>
                          <a:spcPts val="0"/>
                        </a:spcAft>
                        <a:tabLst>
                          <a:tab pos="143510" algn="l"/>
                          <a:tab pos="502920" algn="l"/>
                          <a:tab pos="4114800" algn="r"/>
                        </a:tabLst>
                      </a:pPr>
                      <a:r>
                        <a:rPr lang="en-US" sz="1800">
                          <a:effectLst/>
                        </a:rPr>
                        <a:t>2.	Metal complexes are        non-cyclic molecular comp-ounds.</a:t>
                      </a:r>
                      <a:endParaRPr lang="en-US" sz="1800">
                        <a:effectLst/>
                        <a:latin typeface="Calibri"/>
                        <a:cs typeface="Times New Roman"/>
                      </a:endParaRPr>
                    </a:p>
                  </a:txBody>
                  <a:tcPr marL="68580" marR="68580" marT="0" marB="0"/>
                </a:tc>
              </a:tr>
              <a:tr h="937543">
                <a:tc>
                  <a:txBody>
                    <a:bodyPr/>
                    <a:lstStyle/>
                    <a:p>
                      <a:pPr marL="240030" marR="0" indent="-240030" algn="just">
                        <a:lnSpc>
                          <a:spcPts val="1300"/>
                        </a:lnSpc>
                        <a:spcBef>
                          <a:spcPts val="0"/>
                        </a:spcBef>
                        <a:spcAft>
                          <a:spcPts val="0"/>
                        </a:spcAft>
                        <a:tabLst>
                          <a:tab pos="240030" algn="l"/>
                          <a:tab pos="502920" algn="l"/>
                          <a:tab pos="4114800" algn="r"/>
                        </a:tabLst>
                      </a:pPr>
                      <a:r>
                        <a:rPr lang="en-US" sz="1800" dirty="0">
                          <a:effectLst/>
                        </a:rPr>
                        <a:t>3. 	In chelate formation, metal ion combines with organic reagents, having two or more donor groups.</a:t>
                      </a:r>
                      <a:endParaRPr lang="en-US" sz="1800" dirty="0">
                        <a:effectLst/>
                        <a:latin typeface="Calibri"/>
                        <a:cs typeface="Times New Roman"/>
                      </a:endParaRPr>
                    </a:p>
                  </a:txBody>
                  <a:tcPr marL="68580" marR="68580" marT="0" marB="0"/>
                </a:tc>
                <a:tc>
                  <a:txBody>
                    <a:bodyPr/>
                    <a:lstStyle/>
                    <a:p>
                      <a:pPr marL="143510" marR="0" indent="-143510" algn="just">
                        <a:lnSpc>
                          <a:spcPts val="1300"/>
                        </a:lnSpc>
                        <a:spcBef>
                          <a:spcPts val="0"/>
                        </a:spcBef>
                        <a:spcAft>
                          <a:spcPts val="0"/>
                        </a:spcAft>
                        <a:tabLst>
                          <a:tab pos="143510" algn="l"/>
                          <a:tab pos="502920" algn="l"/>
                          <a:tab pos="4114800" algn="r"/>
                        </a:tabLst>
                      </a:pPr>
                      <a:r>
                        <a:rPr lang="en-US" sz="1800">
                          <a:effectLst/>
                        </a:rPr>
                        <a:t>3. 	In complexation, metal ion combines with a reagent having an electron pair donor.</a:t>
                      </a:r>
                      <a:endParaRPr lang="en-US" sz="1800">
                        <a:effectLst/>
                        <a:latin typeface="Calibri"/>
                        <a:cs typeface="Times New Roman"/>
                      </a:endParaRPr>
                    </a:p>
                  </a:txBody>
                  <a:tcPr marL="68580" marR="68580" marT="0" marB="0"/>
                </a:tc>
              </a:tr>
              <a:tr h="1368047">
                <a:tc>
                  <a:txBody>
                    <a:bodyPr/>
                    <a:lstStyle/>
                    <a:p>
                      <a:pPr marL="240030" marR="0" indent="-240030" algn="just">
                        <a:lnSpc>
                          <a:spcPts val="1300"/>
                        </a:lnSpc>
                        <a:spcBef>
                          <a:spcPts val="0"/>
                        </a:spcBef>
                        <a:spcAft>
                          <a:spcPts val="0"/>
                        </a:spcAft>
                        <a:tabLst>
                          <a:tab pos="240030" algn="l"/>
                          <a:tab pos="502920" algn="l"/>
                          <a:tab pos="4114800" algn="r"/>
                        </a:tabLst>
                      </a:pPr>
                      <a:r>
                        <a:rPr lang="en-US" sz="1800" dirty="0">
                          <a:effectLst/>
                        </a:rPr>
                        <a:t>4. 	The substance containing two or more donor groups is called a chelating agent. It is </a:t>
                      </a:r>
                      <a:r>
                        <a:rPr lang="en-US" sz="1800" dirty="0" err="1">
                          <a:effectLst/>
                        </a:rPr>
                        <a:t>bidentate</a:t>
                      </a:r>
                      <a:r>
                        <a:rPr lang="en-US" sz="1800" dirty="0">
                          <a:effectLst/>
                        </a:rPr>
                        <a:t>, tridentate, or </a:t>
                      </a:r>
                      <a:r>
                        <a:rPr lang="en-US" sz="1800" dirty="0" err="1">
                          <a:effectLst/>
                        </a:rPr>
                        <a:t>polydentate</a:t>
                      </a:r>
                      <a:r>
                        <a:rPr lang="en-US" sz="1800" dirty="0">
                          <a:effectLst/>
                        </a:rPr>
                        <a:t>. e.g. en, </a:t>
                      </a:r>
                      <a:r>
                        <a:rPr lang="en-US" sz="1800" dirty="0" err="1">
                          <a:effectLst/>
                        </a:rPr>
                        <a:t>dmg</a:t>
                      </a:r>
                      <a:r>
                        <a:rPr lang="en-US" sz="1800" dirty="0">
                          <a:effectLst/>
                        </a:rPr>
                        <a:t>, </a:t>
                      </a:r>
                      <a:r>
                        <a:rPr lang="en-US" sz="1800" dirty="0" err="1">
                          <a:effectLst/>
                        </a:rPr>
                        <a:t>edta</a:t>
                      </a:r>
                      <a:r>
                        <a:rPr lang="en-US" sz="1800" dirty="0">
                          <a:effectLst/>
                        </a:rPr>
                        <a:t>, etc. Such reagents form metal chelates.</a:t>
                      </a:r>
                      <a:endParaRPr lang="en-US" sz="1800" dirty="0">
                        <a:effectLst/>
                        <a:latin typeface="Calibri"/>
                        <a:cs typeface="Times New Roman"/>
                      </a:endParaRPr>
                    </a:p>
                  </a:txBody>
                  <a:tcPr marL="68580" marR="68580" marT="0" marB="0"/>
                </a:tc>
                <a:tc>
                  <a:txBody>
                    <a:bodyPr/>
                    <a:lstStyle/>
                    <a:p>
                      <a:pPr marL="143510" marR="0" indent="-143510" algn="just">
                        <a:lnSpc>
                          <a:spcPts val="1300"/>
                        </a:lnSpc>
                        <a:spcBef>
                          <a:spcPts val="0"/>
                        </a:spcBef>
                        <a:spcAft>
                          <a:spcPts val="0"/>
                        </a:spcAft>
                        <a:tabLst>
                          <a:tab pos="143510" algn="l"/>
                          <a:tab pos="502920" algn="l"/>
                          <a:tab pos="4114800" algn="r"/>
                        </a:tabLst>
                      </a:pPr>
                      <a:r>
                        <a:rPr lang="en-US" sz="1800" dirty="0">
                          <a:effectLst/>
                        </a:rPr>
                        <a:t>4. 	The substance containing a simple donor group is called a </a:t>
                      </a:r>
                      <a:r>
                        <a:rPr lang="en-US" sz="1800" dirty="0" err="1">
                          <a:effectLst/>
                        </a:rPr>
                        <a:t>complexing</a:t>
                      </a:r>
                      <a:r>
                        <a:rPr lang="en-US" sz="1800" dirty="0">
                          <a:effectLst/>
                        </a:rPr>
                        <a:t> agent. It is </a:t>
                      </a:r>
                      <a:r>
                        <a:rPr lang="en-US" sz="1800" dirty="0" err="1">
                          <a:effectLst/>
                        </a:rPr>
                        <a:t>monodentate</a:t>
                      </a:r>
                      <a:r>
                        <a:rPr lang="en-US" sz="1800" dirty="0">
                          <a:effectLst/>
                        </a:rPr>
                        <a:t> e.g. H</a:t>
                      </a:r>
                      <a:r>
                        <a:rPr lang="en-US" sz="1800" baseline="-25000" dirty="0">
                          <a:effectLst/>
                        </a:rPr>
                        <a:t>2</a:t>
                      </a:r>
                      <a:r>
                        <a:rPr lang="en-US" sz="1800" dirty="0">
                          <a:effectLst/>
                        </a:rPr>
                        <a:t>O, NH</a:t>
                      </a:r>
                      <a:r>
                        <a:rPr lang="en-US" sz="1800" baseline="-25000" dirty="0">
                          <a:effectLst/>
                        </a:rPr>
                        <a:t>3</a:t>
                      </a:r>
                      <a:r>
                        <a:rPr lang="en-US" sz="1800" dirty="0">
                          <a:effectLst/>
                        </a:rPr>
                        <a:t>, </a:t>
                      </a:r>
                      <a:r>
                        <a:rPr lang="en-US" sz="1800" dirty="0" err="1">
                          <a:effectLst/>
                        </a:rPr>
                        <a:t>Cl</a:t>
                      </a:r>
                      <a:r>
                        <a:rPr lang="en-US" sz="1800" dirty="0">
                          <a:effectLst/>
                        </a:rPr>
                        <a:t>−, etc. It is responsible to form metal complexes.</a:t>
                      </a:r>
                      <a:endParaRPr lang="en-US" sz="1800" dirty="0">
                        <a:effectLst/>
                        <a:latin typeface="Calibri"/>
                        <a:cs typeface="Times New Roman"/>
                      </a:endParaRPr>
                    </a:p>
                  </a:txBody>
                  <a:tcPr marL="68580" marR="68580" marT="0" marB="0"/>
                </a:tc>
              </a:tr>
              <a:tr h="574962">
                <a:tc>
                  <a:txBody>
                    <a:bodyPr/>
                    <a:lstStyle/>
                    <a:p>
                      <a:pPr marL="237490" marR="0" indent="-237490" algn="just">
                        <a:lnSpc>
                          <a:spcPts val="1300"/>
                        </a:lnSpc>
                        <a:spcBef>
                          <a:spcPts val="0"/>
                        </a:spcBef>
                        <a:spcAft>
                          <a:spcPts val="0"/>
                        </a:spcAft>
                        <a:tabLst>
                          <a:tab pos="240030" algn="l"/>
                          <a:tab pos="502920" algn="l"/>
                          <a:tab pos="4114800" algn="r"/>
                        </a:tabLst>
                      </a:pPr>
                      <a:r>
                        <a:rPr lang="en-US" sz="1800">
                          <a:effectLst/>
                        </a:rPr>
                        <a:t>5. 	Bonding in metal chelates is either covalent, co-ordinate or a combination or both.</a:t>
                      </a:r>
                      <a:endParaRPr lang="en-US" sz="1800">
                        <a:effectLst/>
                        <a:latin typeface="Calibri"/>
                        <a:cs typeface="Times New Roman"/>
                      </a:endParaRPr>
                    </a:p>
                  </a:txBody>
                  <a:tcPr marL="68580" marR="68580" marT="0" marB="0"/>
                </a:tc>
                <a:tc>
                  <a:txBody>
                    <a:bodyPr/>
                    <a:lstStyle/>
                    <a:p>
                      <a:pPr marL="237490" marR="0" indent="-237490" algn="just">
                        <a:lnSpc>
                          <a:spcPts val="1300"/>
                        </a:lnSpc>
                        <a:spcBef>
                          <a:spcPts val="0"/>
                        </a:spcBef>
                        <a:spcAft>
                          <a:spcPts val="0"/>
                        </a:spcAft>
                        <a:tabLst>
                          <a:tab pos="240030" algn="l"/>
                          <a:tab pos="502920" algn="l"/>
                          <a:tab pos="4114800" algn="r"/>
                        </a:tabLst>
                      </a:pPr>
                      <a:r>
                        <a:rPr lang="en-US" sz="1800" dirty="0">
                          <a:effectLst/>
                        </a:rPr>
                        <a:t>5. 	Bonding in metal complex is essentially a co-ordinate –covalent.</a:t>
                      </a:r>
                      <a:endParaRPr lang="en-US" sz="1800" dirty="0">
                        <a:effectLst/>
                        <a:latin typeface="Calibri"/>
                        <a:cs typeface="Times New Roman"/>
                      </a:endParaRPr>
                    </a:p>
                  </a:txBody>
                  <a:tcPr marL="68580" marR="68580" marT="0" marB="0"/>
                </a:tc>
              </a:tr>
            </a:tbl>
          </a:graphicData>
        </a:graphic>
      </p:graphicFrame>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7794344"/>
              </p:ext>
            </p:extLst>
          </p:nvPr>
        </p:nvGraphicFramePr>
        <p:xfrm>
          <a:off x="1" y="1"/>
          <a:ext cx="8943974" cy="5791198"/>
        </p:xfrm>
        <a:graphic>
          <a:graphicData uri="http://schemas.openxmlformats.org/drawingml/2006/table">
            <a:tbl>
              <a:tblPr firstRow="1" firstCol="1" bandRow="1">
                <a:tableStyleId>{5C22544A-7EE6-4342-B048-85BDC9FD1C3A}</a:tableStyleId>
              </a:tblPr>
              <a:tblGrid>
                <a:gridCol w="3398308"/>
                <a:gridCol w="5545666"/>
              </a:tblGrid>
              <a:tr h="848835">
                <a:tc>
                  <a:txBody>
                    <a:bodyPr/>
                    <a:lstStyle/>
                    <a:p>
                      <a:pPr marL="237490" marR="0" indent="-237490" algn="just">
                        <a:lnSpc>
                          <a:spcPts val="1300"/>
                        </a:lnSpc>
                        <a:spcBef>
                          <a:spcPts val="0"/>
                        </a:spcBef>
                        <a:spcAft>
                          <a:spcPts val="0"/>
                        </a:spcAft>
                        <a:tabLst>
                          <a:tab pos="240030" algn="l"/>
                          <a:tab pos="502920" algn="l"/>
                          <a:tab pos="4114800" algn="r"/>
                        </a:tabLst>
                      </a:pPr>
                      <a:r>
                        <a:rPr lang="en-US" sz="1400" dirty="0">
                          <a:effectLst/>
                        </a:rPr>
                        <a:t>6. 	In metal chelates, metal is firmly bound in strain-free rings. Metal chelates thus possess extra ordinary stability.</a:t>
                      </a:r>
                      <a:endParaRPr lang="en-US" sz="1400" dirty="0">
                        <a:effectLst/>
                        <a:latin typeface="Calibri"/>
                        <a:cs typeface="Times New Roman"/>
                      </a:endParaRPr>
                    </a:p>
                  </a:txBody>
                  <a:tcPr marL="68580" marR="68580" marT="0" marB="0"/>
                </a:tc>
                <a:tc>
                  <a:txBody>
                    <a:bodyPr/>
                    <a:lstStyle/>
                    <a:p>
                      <a:pPr marL="237490" marR="0" indent="-237490" algn="just">
                        <a:lnSpc>
                          <a:spcPts val="1300"/>
                        </a:lnSpc>
                        <a:spcBef>
                          <a:spcPts val="0"/>
                        </a:spcBef>
                        <a:spcAft>
                          <a:spcPts val="0"/>
                        </a:spcAft>
                        <a:tabLst>
                          <a:tab pos="240030" algn="l"/>
                          <a:tab pos="502920" algn="l"/>
                          <a:tab pos="4114800" algn="r"/>
                        </a:tabLst>
                      </a:pPr>
                      <a:r>
                        <a:rPr lang="en-US" sz="1400">
                          <a:effectLst/>
                        </a:rPr>
                        <a:t>6. 	Metal complex is formed by linking with monodentate ligands through co-ordinate linkages. Hence they are moderately stable.</a:t>
                      </a:r>
                      <a:endParaRPr lang="en-US" sz="1400">
                        <a:effectLst/>
                        <a:latin typeface="Calibri"/>
                        <a:cs typeface="Times New Roman"/>
                      </a:endParaRPr>
                    </a:p>
                  </a:txBody>
                  <a:tcPr marL="68580" marR="68580" marT="0" marB="0"/>
                </a:tc>
              </a:tr>
              <a:tr h="486819">
                <a:tc>
                  <a:txBody>
                    <a:bodyPr/>
                    <a:lstStyle/>
                    <a:p>
                      <a:pPr marL="240030" marR="0" indent="-240030" algn="just">
                        <a:lnSpc>
                          <a:spcPts val="1300"/>
                        </a:lnSpc>
                        <a:spcBef>
                          <a:spcPts val="0"/>
                        </a:spcBef>
                        <a:spcAft>
                          <a:spcPts val="0"/>
                        </a:spcAft>
                        <a:tabLst>
                          <a:tab pos="240030" algn="l"/>
                          <a:tab pos="502920" algn="l"/>
                          <a:tab pos="4114800" algn="r"/>
                        </a:tabLst>
                      </a:pPr>
                      <a:r>
                        <a:rPr lang="en-US" sz="1400" dirty="0">
                          <a:effectLst/>
                        </a:rPr>
                        <a:t>7. 	Metal chelates are negligibly dissociated in solution.</a:t>
                      </a:r>
                      <a:endParaRPr lang="en-US" sz="1400" dirty="0">
                        <a:effectLst/>
                        <a:latin typeface="Calibri"/>
                        <a:cs typeface="Times New Roman"/>
                      </a:endParaRPr>
                    </a:p>
                  </a:txBody>
                  <a:tcPr marL="68580" marR="68580" marT="0" marB="0"/>
                </a:tc>
                <a:tc>
                  <a:txBody>
                    <a:bodyPr/>
                    <a:lstStyle/>
                    <a:p>
                      <a:pPr marL="240030" marR="0" indent="-240030" algn="just">
                        <a:lnSpc>
                          <a:spcPts val="1300"/>
                        </a:lnSpc>
                        <a:spcBef>
                          <a:spcPts val="0"/>
                        </a:spcBef>
                        <a:spcAft>
                          <a:spcPts val="0"/>
                        </a:spcAft>
                        <a:tabLst>
                          <a:tab pos="240030" algn="l"/>
                          <a:tab pos="502920" algn="l"/>
                          <a:tab pos="4114800" algn="r"/>
                        </a:tabLst>
                      </a:pPr>
                      <a:r>
                        <a:rPr lang="en-US" sz="1400">
                          <a:effectLst/>
                        </a:rPr>
                        <a:t>7.	Metal complexes may dissociate to some extent in solution.</a:t>
                      </a:r>
                      <a:endParaRPr lang="en-US" sz="1400">
                        <a:effectLst/>
                        <a:latin typeface="Calibri"/>
                        <a:cs typeface="Times New Roman"/>
                      </a:endParaRPr>
                    </a:p>
                  </a:txBody>
                  <a:tcPr marL="68580" marR="68580" marT="0" marB="0"/>
                </a:tc>
              </a:tr>
              <a:tr h="728165">
                <a:tc>
                  <a:txBody>
                    <a:bodyPr/>
                    <a:lstStyle/>
                    <a:p>
                      <a:pPr marL="240030" marR="0" indent="-240030" algn="just">
                        <a:lnSpc>
                          <a:spcPts val="1300"/>
                        </a:lnSpc>
                        <a:spcBef>
                          <a:spcPts val="0"/>
                        </a:spcBef>
                        <a:spcAft>
                          <a:spcPts val="0"/>
                        </a:spcAft>
                        <a:tabLst>
                          <a:tab pos="240030" algn="l"/>
                          <a:tab pos="502920" algn="l"/>
                          <a:tab pos="4114800" algn="r"/>
                        </a:tabLst>
                      </a:pPr>
                      <a:r>
                        <a:rPr lang="en-US" sz="1400" dirty="0">
                          <a:effectLst/>
                        </a:rPr>
                        <a:t>8. 	Metal chelates may or may not have regular shape.</a:t>
                      </a:r>
                      <a:endParaRPr lang="en-US" sz="1400" dirty="0">
                        <a:effectLst/>
                        <a:latin typeface="Calibri"/>
                        <a:cs typeface="Times New Roman"/>
                      </a:endParaRPr>
                    </a:p>
                  </a:txBody>
                  <a:tcPr marL="68580" marR="68580" marT="0" marB="0"/>
                </a:tc>
                <a:tc>
                  <a:txBody>
                    <a:bodyPr/>
                    <a:lstStyle/>
                    <a:p>
                      <a:pPr marL="240030" marR="0" indent="-240030" algn="just">
                        <a:lnSpc>
                          <a:spcPts val="1300"/>
                        </a:lnSpc>
                        <a:spcBef>
                          <a:spcPts val="0"/>
                        </a:spcBef>
                        <a:spcAft>
                          <a:spcPts val="0"/>
                        </a:spcAft>
                        <a:tabLst>
                          <a:tab pos="240030" algn="l"/>
                          <a:tab pos="502920" algn="l"/>
                          <a:tab pos="4114800" algn="r"/>
                        </a:tabLst>
                      </a:pPr>
                      <a:r>
                        <a:rPr lang="en-US" sz="1400">
                          <a:effectLst/>
                        </a:rPr>
                        <a:t>8.	Metal complexes have distinct and regular shape, viz. square planar, octahedral, tetrahedral, etc.</a:t>
                      </a:r>
                      <a:endParaRPr lang="en-US" sz="1400">
                        <a:effectLst/>
                        <a:latin typeface="Calibri"/>
                        <a:cs typeface="Times New Roman"/>
                      </a:endParaRPr>
                    </a:p>
                  </a:txBody>
                  <a:tcPr marL="68580" marR="68580" marT="0" marB="0"/>
                </a:tc>
              </a:tr>
              <a:tr h="791563">
                <a:tc>
                  <a:txBody>
                    <a:bodyPr/>
                    <a:lstStyle/>
                    <a:p>
                      <a:pPr marL="237490" marR="0" indent="-237490" algn="just">
                        <a:spcBef>
                          <a:spcPts val="0"/>
                        </a:spcBef>
                        <a:spcAft>
                          <a:spcPts val="0"/>
                        </a:spcAft>
                        <a:tabLst>
                          <a:tab pos="240030" algn="l"/>
                          <a:tab pos="502920" algn="l"/>
                          <a:tab pos="4114800" algn="r"/>
                        </a:tabLst>
                      </a:pPr>
                      <a:r>
                        <a:rPr lang="en-US" sz="1400" dirty="0">
                          <a:effectLst/>
                        </a:rPr>
                        <a:t>9. 	Metal chelates may or may not be represented in square brackets.</a:t>
                      </a:r>
                      <a:endParaRPr lang="en-US" sz="1400" dirty="0">
                        <a:effectLst/>
                        <a:latin typeface="Calibri"/>
                        <a:cs typeface="Times New Roman"/>
                      </a:endParaRPr>
                    </a:p>
                  </a:txBody>
                  <a:tcPr marL="68580" marR="68580" marT="0" marB="0"/>
                </a:tc>
                <a:tc>
                  <a:txBody>
                    <a:bodyPr/>
                    <a:lstStyle/>
                    <a:p>
                      <a:pPr marL="237490" marR="0" indent="-237490" algn="just">
                        <a:spcBef>
                          <a:spcPts val="0"/>
                        </a:spcBef>
                        <a:spcAft>
                          <a:spcPts val="0"/>
                        </a:spcAft>
                        <a:tabLst>
                          <a:tab pos="240030" algn="l"/>
                          <a:tab pos="502920" algn="l"/>
                          <a:tab pos="4114800" algn="r"/>
                        </a:tabLst>
                      </a:pPr>
                      <a:r>
                        <a:rPr lang="en-US" sz="1400" dirty="0">
                          <a:effectLst/>
                        </a:rPr>
                        <a:t>9.	Metal complexes are represented with bracket enclosed symbols, [  ].</a:t>
                      </a:r>
                    </a:p>
                    <a:p>
                      <a:pPr marL="237490" marR="0" indent="-237490" algn="just">
                        <a:lnSpc>
                          <a:spcPct val="115000"/>
                        </a:lnSpc>
                        <a:spcBef>
                          <a:spcPts val="0"/>
                        </a:spcBef>
                        <a:spcAft>
                          <a:spcPts val="0"/>
                        </a:spcAft>
                        <a:tabLst>
                          <a:tab pos="240030" algn="l"/>
                          <a:tab pos="502920" algn="l"/>
                          <a:tab pos="4114800" algn="r"/>
                        </a:tabLst>
                      </a:pPr>
                      <a:r>
                        <a:rPr lang="en-US" sz="1400" dirty="0">
                          <a:effectLst/>
                        </a:rPr>
                        <a:t>	e.g. K</a:t>
                      </a:r>
                      <a:r>
                        <a:rPr lang="en-US" sz="1400" baseline="-25000" dirty="0">
                          <a:effectLst/>
                        </a:rPr>
                        <a:t>4</a:t>
                      </a:r>
                      <a:r>
                        <a:rPr lang="en-US" sz="1400" dirty="0">
                          <a:effectLst/>
                        </a:rPr>
                        <a:t>[Fe(CN)</a:t>
                      </a:r>
                      <a:r>
                        <a:rPr lang="en-US" sz="1400" baseline="-25000" dirty="0">
                          <a:effectLst/>
                        </a:rPr>
                        <a:t>6</a:t>
                      </a:r>
                      <a:r>
                        <a:rPr lang="en-US" sz="1400" dirty="0">
                          <a:effectLst/>
                        </a:rPr>
                        <a:t>]</a:t>
                      </a:r>
                      <a:endParaRPr lang="en-US" sz="1400" dirty="0">
                        <a:effectLst/>
                        <a:latin typeface="Segoe UI"/>
                        <a:ea typeface="Times New Roman"/>
                        <a:cs typeface="Times New Roman"/>
                      </a:endParaRPr>
                    </a:p>
                  </a:txBody>
                  <a:tcPr marL="68580" marR="68580" marT="0" marB="0"/>
                </a:tc>
              </a:tr>
              <a:tr h="1485521">
                <a:tc>
                  <a:txBody>
                    <a:bodyPr/>
                    <a:lstStyle/>
                    <a:p>
                      <a:pPr marL="237490" marR="0" indent="-237490" algn="just">
                        <a:spcBef>
                          <a:spcPts val="0"/>
                        </a:spcBef>
                        <a:spcAft>
                          <a:spcPts val="0"/>
                        </a:spcAft>
                        <a:tabLst>
                          <a:tab pos="240030" algn="l"/>
                          <a:tab pos="502920" algn="l"/>
                          <a:tab pos="4114800" algn="r"/>
                        </a:tabLst>
                      </a:pPr>
                      <a:r>
                        <a:rPr lang="en-US" sz="1400" dirty="0">
                          <a:effectLst/>
                        </a:rPr>
                        <a:t>10. Small size and high charge on the central metal, normally </a:t>
                      </a:r>
                      <a:r>
                        <a:rPr lang="en-US" sz="1400" dirty="0" err="1">
                          <a:effectLst/>
                        </a:rPr>
                        <a:t>favour</a:t>
                      </a:r>
                      <a:r>
                        <a:rPr lang="en-US" sz="1400" dirty="0">
                          <a:effectLst/>
                        </a:rPr>
                        <a:t> chelate formation.</a:t>
                      </a:r>
                    </a:p>
                    <a:p>
                      <a:pPr marL="237490" marR="0" indent="-237490" algn="just">
                        <a:lnSpc>
                          <a:spcPct val="115000"/>
                        </a:lnSpc>
                        <a:spcBef>
                          <a:spcPts val="0"/>
                        </a:spcBef>
                        <a:spcAft>
                          <a:spcPts val="0"/>
                        </a:spcAft>
                        <a:tabLst>
                          <a:tab pos="240030" algn="l"/>
                          <a:tab pos="502920" algn="l"/>
                          <a:tab pos="4114800" algn="r"/>
                        </a:tabLst>
                      </a:pPr>
                      <a:r>
                        <a:rPr lang="en-US" sz="1400" dirty="0">
                          <a:effectLst/>
                        </a:rPr>
                        <a:t>	e.g. [Al(OX)</a:t>
                      </a:r>
                      <a:r>
                        <a:rPr lang="en-US" sz="1400" baseline="-25000" dirty="0">
                          <a:effectLst/>
                        </a:rPr>
                        <a:t>3</a:t>
                      </a:r>
                      <a:r>
                        <a:rPr lang="en-US" sz="1400" dirty="0">
                          <a:effectLst/>
                        </a:rPr>
                        <a:t>]</a:t>
                      </a:r>
                      <a:r>
                        <a:rPr lang="en-US" sz="1400" baseline="30000" dirty="0">
                          <a:effectLst/>
                        </a:rPr>
                        <a:t>3−</a:t>
                      </a:r>
                      <a:r>
                        <a:rPr lang="en-US" sz="1400" dirty="0">
                          <a:effectLst/>
                        </a:rPr>
                        <a:t>. Here Al is non-transitional metal with (3</a:t>
                      </a:r>
                      <a:r>
                        <a:rPr lang="en-US" sz="1400" baseline="30000" dirty="0">
                          <a:effectLst/>
                        </a:rPr>
                        <a:t>+</a:t>
                      </a:r>
                      <a:r>
                        <a:rPr lang="en-US" sz="1400" dirty="0">
                          <a:effectLst/>
                        </a:rPr>
                        <a:t>) charge.</a:t>
                      </a:r>
                      <a:endParaRPr lang="en-US" sz="1400" dirty="0">
                        <a:effectLst/>
                        <a:latin typeface="Segoe UI"/>
                        <a:ea typeface="Times New Roman"/>
                        <a:cs typeface="Times New Roman"/>
                      </a:endParaRPr>
                    </a:p>
                  </a:txBody>
                  <a:tcPr marL="68580" marR="68580" marT="0" marB="0"/>
                </a:tc>
                <a:tc>
                  <a:txBody>
                    <a:bodyPr/>
                    <a:lstStyle/>
                    <a:p>
                      <a:pPr marL="237490" marR="0" indent="-237490" algn="just">
                        <a:spcBef>
                          <a:spcPts val="0"/>
                        </a:spcBef>
                        <a:spcAft>
                          <a:spcPts val="0"/>
                        </a:spcAft>
                        <a:tabLst>
                          <a:tab pos="240030" algn="l"/>
                          <a:tab pos="502920" algn="l"/>
                          <a:tab pos="4114800" algn="r"/>
                        </a:tabLst>
                      </a:pPr>
                      <a:r>
                        <a:rPr lang="en-US" sz="1400" dirty="0">
                          <a:effectLst/>
                        </a:rPr>
                        <a:t>10. 	Moderate size and even low charge on metal can </a:t>
                      </a:r>
                      <a:r>
                        <a:rPr lang="en-US" sz="1400" dirty="0" err="1">
                          <a:effectLst/>
                        </a:rPr>
                        <a:t>favour</a:t>
                      </a:r>
                      <a:r>
                        <a:rPr lang="en-US" sz="1400" dirty="0">
                          <a:effectLst/>
                        </a:rPr>
                        <a:t> complex formation.</a:t>
                      </a:r>
                    </a:p>
                    <a:p>
                      <a:pPr marL="237490" marR="0" indent="-237490" algn="just">
                        <a:lnSpc>
                          <a:spcPct val="115000"/>
                        </a:lnSpc>
                        <a:spcBef>
                          <a:spcPts val="0"/>
                        </a:spcBef>
                        <a:spcAft>
                          <a:spcPts val="0"/>
                        </a:spcAft>
                        <a:tabLst>
                          <a:tab pos="240030" algn="l"/>
                          <a:tab pos="502920" algn="l"/>
                          <a:tab pos="4114800" algn="r"/>
                        </a:tabLst>
                      </a:pPr>
                      <a:r>
                        <a:rPr lang="en-US" sz="1400" dirty="0">
                          <a:effectLst/>
                        </a:rPr>
                        <a:t>	e.g. [Ni(CO)</a:t>
                      </a:r>
                      <a:r>
                        <a:rPr lang="en-US" sz="1400" baseline="-25000" dirty="0">
                          <a:effectLst/>
                        </a:rPr>
                        <a:t>4</a:t>
                      </a:r>
                      <a:r>
                        <a:rPr lang="en-US" sz="1400" dirty="0">
                          <a:effectLst/>
                        </a:rPr>
                        <a:t>]. Here Ni is with zero charge.</a:t>
                      </a:r>
                      <a:endParaRPr lang="en-US" sz="1400" dirty="0">
                        <a:effectLst/>
                        <a:latin typeface="Segoe UI"/>
                        <a:ea typeface="Times New Roman"/>
                        <a:cs typeface="Times New Roman"/>
                      </a:endParaRPr>
                    </a:p>
                  </a:txBody>
                  <a:tcPr marL="68580" marR="68580" marT="0" marB="0"/>
                </a:tc>
              </a:tr>
              <a:tr h="1450295">
                <a:tc>
                  <a:txBody>
                    <a:bodyPr/>
                    <a:lstStyle/>
                    <a:p>
                      <a:pPr marL="237490" marR="0" indent="-237490" algn="just">
                        <a:spcBef>
                          <a:spcPts val="0"/>
                        </a:spcBef>
                        <a:spcAft>
                          <a:spcPts val="0"/>
                        </a:spcAft>
                        <a:tabLst>
                          <a:tab pos="240030" algn="l"/>
                          <a:tab pos="502920" algn="l"/>
                          <a:tab pos="4114800" algn="r"/>
                        </a:tabLst>
                      </a:pPr>
                      <a:r>
                        <a:rPr lang="en-US" sz="1400">
                          <a:effectLst/>
                        </a:rPr>
                        <a:t>11.	Example </a:t>
                      </a:r>
                    </a:p>
                    <a:p>
                      <a:pPr marL="237490" marR="0" indent="-237490" algn="just">
                        <a:spcBef>
                          <a:spcPts val="0"/>
                        </a:spcBef>
                        <a:spcAft>
                          <a:spcPts val="0"/>
                        </a:spcAft>
                        <a:tabLst>
                          <a:tab pos="240030" algn="l"/>
                          <a:tab pos="502920" algn="l"/>
                          <a:tab pos="4114800" algn="r"/>
                        </a:tabLst>
                      </a:pPr>
                      <a:r>
                        <a:rPr lang="en-US" sz="1400">
                          <a:effectLst/>
                        </a:rPr>
                        <a:t>where,  −  </a:t>
                      </a:r>
                      <a:r>
                        <a:rPr lang="en-US" sz="1400">
                          <a:effectLst/>
                          <a:sym typeface="Symbol"/>
                        </a:rPr>
                        <a:t></a:t>
                      </a:r>
                      <a:r>
                        <a:rPr lang="en-US" sz="1400">
                          <a:effectLst/>
                        </a:rPr>
                        <a:t> chelating agent</a:t>
                      </a:r>
                    </a:p>
                    <a:p>
                      <a:pPr marL="237490" marR="0" indent="-237490" algn="just">
                        <a:lnSpc>
                          <a:spcPct val="115000"/>
                        </a:lnSpc>
                        <a:spcBef>
                          <a:spcPts val="0"/>
                        </a:spcBef>
                        <a:spcAft>
                          <a:spcPts val="0"/>
                        </a:spcAft>
                        <a:tabLst>
                          <a:tab pos="240030" algn="l"/>
                          <a:tab pos="502920" algn="l"/>
                          <a:tab pos="4114800" algn="r"/>
                        </a:tabLst>
                      </a:pPr>
                      <a:r>
                        <a:rPr lang="en-US" sz="1400">
                          <a:effectLst/>
                        </a:rPr>
                        <a:t>	M(X − X)</a:t>
                      </a:r>
                      <a:r>
                        <a:rPr lang="en-US" sz="1400" baseline="-25000">
                          <a:effectLst/>
                        </a:rPr>
                        <a:t>2</a:t>
                      </a:r>
                      <a:r>
                        <a:rPr lang="en-US" sz="1400">
                          <a:effectLst/>
                        </a:rPr>
                        <a:t> </a:t>
                      </a:r>
                      <a:r>
                        <a:rPr lang="en-US" sz="1400">
                          <a:effectLst/>
                          <a:sym typeface="Symbol"/>
                        </a:rPr>
                        <a:t></a:t>
                      </a:r>
                      <a:r>
                        <a:rPr lang="en-US" sz="1400">
                          <a:effectLst/>
                        </a:rPr>
                        <a:t> metal chelate</a:t>
                      </a:r>
                    </a:p>
                    <a:p>
                      <a:pPr marL="237490" marR="0" indent="-237490" algn="just">
                        <a:spcBef>
                          <a:spcPts val="0"/>
                        </a:spcBef>
                        <a:spcAft>
                          <a:spcPts val="0"/>
                        </a:spcAft>
                        <a:tabLst>
                          <a:tab pos="240030" algn="l"/>
                          <a:tab pos="502920" algn="l"/>
                          <a:tab pos="4114800" algn="r"/>
                        </a:tabLst>
                      </a:pPr>
                      <a:r>
                        <a:rPr lang="en-US" sz="1400">
                          <a:effectLst/>
                        </a:rPr>
                        <a:t>Say:</a:t>
                      </a:r>
                    </a:p>
                    <a:p>
                      <a:pPr marL="237490" marR="0" indent="-237490" algn="just">
                        <a:spcBef>
                          <a:spcPts val="0"/>
                        </a:spcBef>
                        <a:spcAft>
                          <a:spcPts val="0"/>
                        </a:spcAft>
                        <a:tabLst>
                          <a:tab pos="240030" algn="l"/>
                          <a:tab pos="502920" algn="l"/>
                          <a:tab pos="4114800" algn="r"/>
                        </a:tabLst>
                      </a:pPr>
                      <a:r>
                        <a:rPr lang="en-US" sz="1400">
                          <a:effectLst/>
                        </a:rPr>
                        <a:t>    	Bis-(ethylenediamine) </a:t>
                      </a:r>
                    </a:p>
                    <a:p>
                      <a:pPr marL="237490" marR="0" indent="-237490" algn="just">
                        <a:spcBef>
                          <a:spcPts val="0"/>
                        </a:spcBef>
                        <a:spcAft>
                          <a:spcPts val="0"/>
                        </a:spcAft>
                        <a:tabLst>
                          <a:tab pos="240030" algn="l"/>
                          <a:tab pos="502920" algn="l"/>
                          <a:tab pos="4114800" algn="r"/>
                        </a:tabLst>
                      </a:pPr>
                      <a:r>
                        <a:rPr lang="en-US" sz="1400">
                          <a:effectLst/>
                        </a:rPr>
                        <a:t>	copper(II) ion</a:t>
                      </a:r>
                      <a:endParaRPr lang="en-US" sz="1400">
                        <a:effectLst/>
                        <a:latin typeface="Calibri"/>
                        <a:cs typeface="Times New Roman"/>
                      </a:endParaRPr>
                    </a:p>
                  </a:txBody>
                  <a:tcPr marL="68580" marR="68580" marT="0" marB="0"/>
                </a:tc>
                <a:tc>
                  <a:txBody>
                    <a:bodyPr/>
                    <a:lstStyle/>
                    <a:p>
                      <a:pPr marL="237490" marR="0" indent="-237490" algn="just">
                        <a:spcBef>
                          <a:spcPts val="0"/>
                        </a:spcBef>
                        <a:spcAft>
                          <a:spcPts val="0"/>
                        </a:spcAft>
                        <a:tabLst>
                          <a:tab pos="240030" algn="l"/>
                          <a:tab pos="502920" algn="l"/>
                          <a:tab pos="4114800" algn="r"/>
                        </a:tabLst>
                      </a:pPr>
                      <a:r>
                        <a:rPr lang="en-US" sz="1400" dirty="0">
                          <a:effectLst/>
                        </a:rPr>
                        <a:t>11.	Example</a:t>
                      </a:r>
                    </a:p>
                    <a:p>
                      <a:pPr marL="237490" marR="0" indent="-237490" algn="just">
                        <a:spcBef>
                          <a:spcPts val="0"/>
                        </a:spcBef>
                        <a:spcAft>
                          <a:spcPts val="0"/>
                        </a:spcAft>
                        <a:tabLst>
                          <a:tab pos="240030" algn="l"/>
                          <a:tab pos="502920" algn="l"/>
                          <a:tab pos="4114800" algn="r"/>
                        </a:tabLst>
                      </a:pPr>
                      <a:r>
                        <a:rPr lang="en-US" sz="1400" dirty="0">
                          <a:effectLst/>
                        </a:rPr>
                        <a:t>where     </a:t>
                      </a:r>
                      <a:r>
                        <a:rPr lang="en-US" sz="1400" dirty="0">
                          <a:effectLst/>
                          <a:sym typeface="Symbol"/>
                        </a:rPr>
                        <a:t></a:t>
                      </a:r>
                      <a:r>
                        <a:rPr lang="en-US" sz="1400" dirty="0">
                          <a:effectLst/>
                        </a:rPr>
                        <a:t>  </a:t>
                      </a:r>
                      <a:r>
                        <a:rPr lang="en-US" sz="1400" dirty="0" err="1">
                          <a:effectLst/>
                        </a:rPr>
                        <a:t>complexing</a:t>
                      </a:r>
                      <a:r>
                        <a:rPr lang="en-US" sz="1400" dirty="0">
                          <a:effectLst/>
                        </a:rPr>
                        <a:t> agent</a:t>
                      </a:r>
                    </a:p>
                    <a:p>
                      <a:pPr marL="237490" marR="0" indent="-237490" algn="just">
                        <a:spcBef>
                          <a:spcPts val="0"/>
                        </a:spcBef>
                        <a:spcAft>
                          <a:spcPts val="0"/>
                        </a:spcAft>
                        <a:tabLst>
                          <a:tab pos="240030" algn="l"/>
                          <a:tab pos="502920" algn="l"/>
                          <a:tab pos="4114800" algn="r"/>
                        </a:tabLst>
                      </a:pPr>
                      <a:r>
                        <a:rPr lang="en-US" sz="1400" dirty="0">
                          <a:effectLst/>
                        </a:rPr>
                        <a:t>          MX</a:t>
                      </a:r>
                      <a:r>
                        <a:rPr lang="en-US" sz="1400" baseline="-25000" dirty="0">
                          <a:effectLst/>
                        </a:rPr>
                        <a:t>4</a:t>
                      </a:r>
                      <a:r>
                        <a:rPr lang="en-US" sz="1400" dirty="0">
                          <a:effectLst/>
                        </a:rPr>
                        <a:t> </a:t>
                      </a:r>
                      <a:r>
                        <a:rPr lang="en-US" sz="1400" dirty="0">
                          <a:effectLst/>
                          <a:sym typeface="Symbol"/>
                        </a:rPr>
                        <a:t></a:t>
                      </a:r>
                      <a:r>
                        <a:rPr lang="en-US" sz="1400" dirty="0">
                          <a:effectLst/>
                        </a:rPr>
                        <a:t> metal chelate</a:t>
                      </a:r>
                    </a:p>
                    <a:p>
                      <a:pPr marL="237490" marR="0" indent="-237490" algn="just">
                        <a:spcBef>
                          <a:spcPts val="0"/>
                        </a:spcBef>
                        <a:spcAft>
                          <a:spcPts val="0"/>
                        </a:spcAft>
                        <a:tabLst>
                          <a:tab pos="240030" algn="l"/>
                          <a:tab pos="502920" algn="l"/>
                          <a:tab pos="4114800" algn="r"/>
                        </a:tabLst>
                      </a:pPr>
                      <a:r>
                        <a:rPr lang="en-US" sz="1400" dirty="0">
                          <a:effectLst/>
                        </a:rPr>
                        <a:t>Say:</a:t>
                      </a:r>
                    </a:p>
                    <a:p>
                      <a:pPr marL="237490" marR="0" indent="-237490" algn="ctr">
                        <a:spcBef>
                          <a:spcPts val="0"/>
                        </a:spcBef>
                        <a:spcAft>
                          <a:spcPts val="0"/>
                        </a:spcAft>
                        <a:tabLst>
                          <a:tab pos="240030" algn="l"/>
                          <a:tab pos="502920" algn="l"/>
                          <a:tab pos="4114800" algn="r"/>
                        </a:tabLst>
                      </a:pPr>
                      <a:r>
                        <a:rPr lang="en-US" sz="1400" dirty="0" err="1">
                          <a:effectLst/>
                        </a:rPr>
                        <a:t>Tetrammine</a:t>
                      </a:r>
                      <a:r>
                        <a:rPr lang="en-US" sz="1400" dirty="0">
                          <a:effectLst/>
                        </a:rPr>
                        <a:t> copper(II) ion</a:t>
                      </a:r>
                      <a:endParaRPr lang="en-US" sz="1400" dirty="0">
                        <a:effectLst/>
                        <a:latin typeface="Calibri"/>
                        <a:cs typeface="Times New Roman"/>
                      </a:endParaRPr>
                    </a:p>
                  </a:txBody>
                  <a:tcPr marL="68580" marR="68580" marT="0" marB="0"/>
                </a:tc>
              </a:tr>
            </a:tbl>
          </a:graphicData>
        </a:graphic>
      </p:graphicFrame>
      <p:pic>
        <p:nvPicPr>
          <p:cNvPr id="3076" name="Picture 4"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941558"/>
            <a:ext cx="1571625"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638800"/>
            <a:ext cx="2009775" cy="8286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900737"/>
            <a:ext cx="1495425" cy="6572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499" y="5791200"/>
            <a:ext cx="1266825"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686800" cy="6781800"/>
          </a:xfrm>
        </p:spPr>
        <p:txBody>
          <a:bodyPr>
            <a:normAutofit fontScale="70000" lnSpcReduction="20000"/>
          </a:bodyPr>
          <a:lstStyle/>
          <a:p>
            <a:r>
              <a:rPr lang="en-US" sz="3400" dirty="0">
                <a:solidFill>
                  <a:srgbClr val="FF00FF"/>
                </a:solidFill>
              </a:rPr>
              <a:t>2.4 Classification of Chelating Agents</a:t>
            </a:r>
          </a:p>
          <a:p>
            <a:r>
              <a:rPr lang="en-US" i="1" dirty="0"/>
              <a:t>	(With specific illustration of </a:t>
            </a:r>
            <a:r>
              <a:rPr lang="en-US" i="1" dirty="0" err="1"/>
              <a:t>bidentate</a:t>
            </a:r>
            <a:r>
              <a:rPr lang="en-US" i="1" dirty="0"/>
              <a:t> chelating agents) </a:t>
            </a:r>
            <a:endParaRPr lang="en-US" dirty="0"/>
          </a:p>
          <a:p>
            <a:r>
              <a:rPr lang="en-US" dirty="0"/>
              <a:t>	According to </a:t>
            </a:r>
            <a:r>
              <a:rPr lang="en-US" i="1" dirty="0"/>
              <a:t>H. Diehl,</a:t>
            </a:r>
            <a:r>
              <a:rPr lang="en-US" dirty="0"/>
              <a:t> </a:t>
            </a:r>
            <a:r>
              <a:rPr lang="en-US" i="1" dirty="0"/>
              <a:t>classification of chelating agents</a:t>
            </a:r>
            <a:r>
              <a:rPr lang="en-US" dirty="0"/>
              <a:t> is carried out on the basis of:</a:t>
            </a:r>
          </a:p>
          <a:p>
            <a:r>
              <a:rPr lang="en-US" i="1" dirty="0"/>
              <a:t>(a) 	The total number of donor groups, present in the chelation</a:t>
            </a:r>
            <a:r>
              <a:rPr lang="en-US" dirty="0"/>
              <a:t>           i.e. agents lead to classification as:</a:t>
            </a:r>
          </a:p>
          <a:p>
            <a:r>
              <a:rPr lang="en-US" dirty="0"/>
              <a:t>	(1)	</a:t>
            </a:r>
            <a:r>
              <a:rPr lang="en-US" dirty="0" err="1"/>
              <a:t>Bidentate</a:t>
            </a:r>
            <a:r>
              <a:rPr lang="en-US" dirty="0"/>
              <a:t> – two toothed (having two donor groups),</a:t>
            </a:r>
          </a:p>
          <a:p>
            <a:r>
              <a:rPr lang="en-US" dirty="0"/>
              <a:t>	(2) 	Tridentate – three toothed (having three donor groups),</a:t>
            </a:r>
          </a:p>
          <a:p>
            <a:r>
              <a:rPr lang="en-US" dirty="0"/>
              <a:t>	(3) 	</a:t>
            </a:r>
            <a:r>
              <a:rPr lang="en-US" dirty="0" err="1"/>
              <a:t>Quadridentate</a:t>
            </a:r>
            <a:r>
              <a:rPr lang="en-US" dirty="0"/>
              <a:t> – four toothed (having four donor groups); etc. and further as </a:t>
            </a:r>
            <a:r>
              <a:rPr lang="en-US" dirty="0" err="1"/>
              <a:t>pentadentate</a:t>
            </a:r>
            <a:r>
              <a:rPr lang="en-US" dirty="0"/>
              <a:t>, </a:t>
            </a:r>
            <a:r>
              <a:rPr lang="en-US" dirty="0" err="1"/>
              <a:t>haxadentate</a:t>
            </a:r>
            <a:r>
              <a:rPr lang="en-US" dirty="0"/>
              <a:t> etc. chelating agents, respectively.</a:t>
            </a:r>
          </a:p>
          <a:p>
            <a:r>
              <a:rPr lang="en-US" i="1" dirty="0"/>
              <a:t>(b)	On the basis of the relative number of acidic and co-</a:t>
            </a:r>
            <a:r>
              <a:rPr lang="en-US" i="1" dirty="0" err="1"/>
              <a:t>ordinating</a:t>
            </a:r>
            <a:r>
              <a:rPr lang="en-US" i="1" dirty="0"/>
              <a:t> groups</a:t>
            </a:r>
            <a:r>
              <a:rPr lang="en-US" dirty="0"/>
              <a:t> involved in ring closure the classification of chelating agents may be carried out as follows, say for </a:t>
            </a:r>
            <a:r>
              <a:rPr lang="en-US" dirty="0" err="1"/>
              <a:t>bidentate</a:t>
            </a:r>
            <a:r>
              <a:rPr lang="en-US" dirty="0"/>
              <a:t> chelating agents as:</a:t>
            </a:r>
          </a:p>
          <a:p>
            <a:r>
              <a:rPr lang="en-US" b="1" dirty="0" err="1">
                <a:solidFill>
                  <a:srgbClr val="00B050"/>
                </a:solidFill>
              </a:rPr>
              <a:t>Bidentate</a:t>
            </a:r>
            <a:r>
              <a:rPr lang="en-US" b="1" dirty="0">
                <a:solidFill>
                  <a:srgbClr val="00B050"/>
                </a:solidFill>
              </a:rPr>
              <a:t> Chelating Agents having:</a:t>
            </a:r>
            <a:endParaRPr lang="en-US" dirty="0">
              <a:solidFill>
                <a:srgbClr val="00B050"/>
              </a:solidFill>
            </a:endParaRPr>
          </a:p>
          <a:p>
            <a:r>
              <a:rPr lang="en-US" dirty="0"/>
              <a:t>	</a:t>
            </a:r>
            <a:r>
              <a:rPr lang="en-US" dirty="0">
                <a:solidFill>
                  <a:srgbClr val="002060"/>
                </a:solidFill>
              </a:rPr>
              <a:t>(i)	Two acidic groups: Carbonic acid, </a:t>
            </a:r>
            <a:r>
              <a:rPr lang="en-US" dirty="0" err="1">
                <a:solidFill>
                  <a:srgbClr val="002060"/>
                </a:solidFill>
              </a:rPr>
              <a:t>Sulphuric</a:t>
            </a:r>
            <a:r>
              <a:rPr lang="en-US" dirty="0">
                <a:solidFill>
                  <a:srgbClr val="002060"/>
                </a:solidFill>
              </a:rPr>
              <a:t>, Oxalic acid, </a:t>
            </a:r>
            <a:r>
              <a:rPr lang="en-US" dirty="0" err="1">
                <a:solidFill>
                  <a:srgbClr val="002060"/>
                </a:solidFill>
              </a:rPr>
              <a:t>Malonic</a:t>
            </a:r>
            <a:r>
              <a:rPr lang="en-US" dirty="0">
                <a:solidFill>
                  <a:srgbClr val="002060"/>
                </a:solidFill>
              </a:rPr>
              <a:t> acid, </a:t>
            </a:r>
            <a:r>
              <a:rPr lang="en-US" dirty="0" err="1">
                <a:solidFill>
                  <a:srgbClr val="002060"/>
                </a:solidFill>
              </a:rPr>
              <a:t>Phthalic</a:t>
            </a:r>
            <a:r>
              <a:rPr lang="en-US" dirty="0">
                <a:solidFill>
                  <a:srgbClr val="002060"/>
                </a:solidFill>
              </a:rPr>
              <a:t> acid, Glycolic acid, Salicylic acid,           </a:t>
            </a:r>
            <a:r>
              <a:rPr lang="en-US" dirty="0">
                <a:solidFill>
                  <a:srgbClr val="002060"/>
                </a:solidFill>
                <a:sym typeface="Symbol"/>
              </a:rPr>
              <a:t></a:t>
            </a:r>
            <a:r>
              <a:rPr lang="en-US" dirty="0">
                <a:solidFill>
                  <a:srgbClr val="002060"/>
                </a:solidFill>
              </a:rPr>
              <a:t>-Benzoin etc.</a:t>
            </a:r>
          </a:p>
          <a:p>
            <a:r>
              <a:rPr lang="en-US" dirty="0">
                <a:solidFill>
                  <a:srgbClr val="002060"/>
                </a:solidFill>
              </a:rPr>
              <a:t>	(ii)	One acidic and one co-</a:t>
            </a:r>
            <a:r>
              <a:rPr lang="en-US" dirty="0" err="1">
                <a:solidFill>
                  <a:srgbClr val="002060"/>
                </a:solidFill>
              </a:rPr>
              <a:t>ordinating</a:t>
            </a:r>
            <a:r>
              <a:rPr lang="en-US" dirty="0">
                <a:solidFill>
                  <a:srgbClr val="002060"/>
                </a:solidFill>
              </a:rPr>
              <a:t> group: Glycine, </a:t>
            </a:r>
            <a:r>
              <a:rPr lang="en-US" dirty="0" err="1">
                <a:solidFill>
                  <a:srgbClr val="002060"/>
                </a:solidFill>
              </a:rPr>
              <a:t>Oxine</a:t>
            </a:r>
            <a:r>
              <a:rPr lang="en-US" dirty="0">
                <a:solidFill>
                  <a:srgbClr val="002060"/>
                </a:solidFill>
              </a:rPr>
              <a:t>, etc.</a:t>
            </a:r>
          </a:p>
          <a:p>
            <a:r>
              <a:rPr lang="en-US" dirty="0">
                <a:solidFill>
                  <a:srgbClr val="002060"/>
                </a:solidFill>
              </a:rPr>
              <a:t>	(iii)	Two co-</a:t>
            </a:r>
            <a:r>
              <a:rPr lang="en-US" dirty="0" err="1">
                <a:solidFill>
                  <a:srgbClr val="002060"/>
                </a:solidFill>
              </a:rPr>
              <a:t>ordinating</a:t>
            </a:r>
            <a:r>
              <a:rPr lang="en-US" dirty="0">
                <a:solidFill>
                  <a:srgbClr val="002060"/>
                </a:solidFill>
              </a:rPr>
              <a:t> groups: </a:t>
            </a:r>
          </a:p>
          <a:p>
            <a:r>
              <a:rPr lang="en-US" dirty="0">
                <a:solidFill>
                  <a:srgbClr val="002060"/>
                </a:solidFill>
              </a:rPr>
              <a:t>      </a:t>
            </a:r>
            <a:r>
              <a:rPr lang="en-US" dirty="0" err="1">
                <a:solidFill>
                  <a:srgbClr val="002060"/>
                </a:solidFill>
              </a:rPr>
              <a:t>Ethylenediamine</a:t>
            </a:r>
            <a:r>
              <a:rPr lang="en-US" dirty="0">
                <a:solidFill>
                  <a:srgbClr val="002060"/>
                </a:solidFill>
              </a:rPr>
              <a:t>, </a:t>
            </a:r>
            <a:r>
              <a:rPr lang="en-US" dirty="0" err="1">
                <a:solidFill>
                  <a:srgbClr val="002060"/>
                </a:solidFill>
              </a:rPr>
              <a:t>Orthophenanthroline</a:t>
            </a:r>
            <a:r>
              <a:rPr lang="en-US" dirty="0">
                <a:solidFill>
                  <a:srgbClr val="002060"/>
                </a:solidFill>
              </a:rPr>
              <a:t>, </a:t>
            </a:r>
            <a:r>
              <a:rPr lang="en-US" dirty="0">
                <a:solidFill>
                  <a:srgbClr val="002060"/>
                </a:solidFill>
                <a:sym typeface="Symbol"/>
              </a:rPr>
              <a:t></a:t>
            </a:r>
            <a:r>
              <a:rPr lang="en-US" dirty="0">
                <a:solidFill>
                  <a:srgbClr val="002060"/>
                </a:solidFill>
              </a:rPr>
              <a:t>-</a:t>
            </a:r>
            <a:r>
              <a:rPr lang="en-US" dirty="0">
                <a:solidFill>
                  <a:srgbClr val="002060"/>
                </a:solidFill>
                <a:sym typeface="Symbol"/>
              </a:rPr>
              <a:t></a:t>
            </a:r>
            <a:r>
              <a:rPr lang="en-US" dirty="0">
                <a:solidFill>
                  <a:srgbClr val="002060"/>
                </a:solidFill>
              </a:rPr>
              <a:t>' </a:t>
            </a:r>
            <a:r>
              <a:rPr lang="en-US" dirty="0" err="1">
                <a:solidFill>
                  <a:srgbClr val="002060"/>
                </a:solidFill>
              </a:rPr>
              <a:t>Dipyridyl</a:t>
            </a:r>
            <a:r>
              <a:rPr lang="en-US" dirty="0">
                <a:solidFill>
                  <a:srgbClr val="002060"/>
                </a:solidFill>
              </a:rPr>
              <a:t>, etc.</a:t>
            </a:r>
          </a:p>
          <a:p>
            <a:r>
              <a:rPr lang="en-US" dirty="0"/>
              <a:t>	To comprehend the system of classification of chelating agents, let us consider few illustrations regarding structures of metal chelates.</a:t>
            </a:r>
          </a:p>
          <a:p>
            <a:r>
              <a:rPr lang="en-US" dirty="0" err="1"/>
              <a:t>Bidentate</a:t>
            </a:r>
            <a:r>
              <a:rPr lang="en-US" dirty="0"/>
              <a:t> chelate with </a:t>
            </a:r>
            <a:r>
              <a:rPr lang="en-US" dirty="0">
                <a:sym typeface="Symbol"/>
              </a:rPr>
              <a:t></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3163</TotalTime>
  <Words>544</Words>
  <Application>Microsoft Office PowerPoint</Application>
  <PresentationFormat>On-screen Show (4:3)</PresentationFormat>
  <Paragraphs>378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   </vt:lpstr>
      <vt:lpstr>Chapter 2…Chelation </vt:lpstr>
      <vt:lpstr>Introduction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PRESENTATION</dc:title>
  <dc:creator>Neeraj</dc:creator>
  <cp:lastModifiedBy>ADMIN</cp:lastModifiedBy>
  <cp:revision>645</cp:revision>
  <dcterms:created xsi:type="dcterms:W3CDTF">2014-01-14T16:16:45Z</dcterms:created>
  <dcterms:modified xsi:type="dcterms:W3CDTF">2021-06-04T17:48:47Z</dcterms:modified>
</cp:coreProperties>
</file>