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8"/>
  </p:notesMasterIdLst>
  <p:sldIdLst>
    <p:sldId id="303" r:id="rId2"/>
    <p:sldId id="260" r:id="rId3"/>
    <p:sldId id="304" r:id="rId4"/>
    <p:sldId id="313" r:id="rId5"/>
    <p:sldId id="261" r:id="rId6"/>
    <p:sldId id="262" r:id="rId7"/>
    <p:sldId id="280" r:id="rId8"/>
    <p:sldId id="263" r:id="rId9"/>
    <p:sldId id="305" r:id="rId10"/>
    <p:sldId id="281" r:id="rId11"/>
    <p:sldId id="283" r:id="rId12"/>
    <p:sldId id="311" r:id="rId13"/>
    <p:sldId id="312" r:id="rId14"/>
    <p:sldId id="285" r:id="rId15"/>
    <p:sldId id="282" r:id="rId16"/>
    <p:sldId id="264" r:id="rId17"/>
    <p:sldId id="286" r:id="rId18"/>
    <p:sldId id="265" r:id="rId19"/>
    <p:sldId id="290" r:id="rId20"/>
    <p:sldId id="291" r:id="rId21"/>
    <p:sldId id="292" r:id="rId22"/>
    <p:sldId id="293" r:id="rId23"/>
    <p:sldId id="294" r:id="rId24"/>
    <p:sldId id="295" r:id="rId25"/>
    <p:sldId id="306" r:id="rId26"/>
    <p:sldId id="296" r:id="rId27"/>
    <p:sldId id="307" r:id="rId28"/>
    <p:sldId id="297" r:id="rId29"/>
    <p:sldId id="298" r:id="rId30"/>
    <p:sldId id="308" r:id="rId31"/>
    <p:sldId id="300" r:id="rId32"/>
    <p:sldId id="302" r:id="rId33"/>
    <p:sldId id="309" r:id="rId34"/>
    <p:sldId id="301" r:id="rId35"/>
    <p:sldId id="310" r:id="rId36"/>
    <p:sldId id="27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00"/>
    <a:srgbClr val="00FF00"/>
    <a:srgbClr val="FFCC66"/>
    <a:srgbClr val="28E4F8"/>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653" autoAdjust="0"/>
  </p:normalViewPr>
  <p:slideViewPr>
    <p:cSldViewPr>
      <p:cViewPr varScale="1">
        <p:scale>
          <a:sx n="42" d="100"/>
          <a:sy n="42" d="100"/>
        </p:scale>
        <p:origin x="-128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A0DD6-0969-4F08-AC27-CA77AE2D9532}" type="datetimeFigureOut">
              <a:rPr lang="en-US" smtClean="0"/>
              <a:pPr/>
              <a:t>31/08/2020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BF97C2-7CF3-4BE4-8EC7-69475AE67821}" type="slidenum">
              <a:rPr lang="en-US" smtClean="0"/>
              <a:pPr/>
              <a:t>‹#›</a:t>
            </a:fld>
            <a:endParaRPr lang="en-US"/>
          </a:p>
        </p:txBody>
      </p:sp>
    </p:spTree>
    <p:extLst>
      <p:ext uri="{BB962C8B-B14F-4D97-AF65-F5344CB8AC3E}">
        <p14:creationId xmlns:p14="http://schemas.microsoft.com/office/powerpoint/2010/main" val="2133653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BF97C2-7CF3-4BE4-8EC7-69475AE67821}" type="slidenum">
              <a:rPr lang="en-US" smtClean="0"/>
              <a:pPr/>
              <a:t>29</a:t>
            </a:fld>
            <a:endParaRPr lang="en-US"/>
          </a:p>
        </p:txBody>
      </p:sp>
    </p:spTree>
    <p:extLst>
      <p:ext uri="{BB962C8B-B14F-4D97-AF65-F5344CB8AC3E}">
        <p14:creationId xmlns:p14="http://schemas.microsoft.com/office/powerpoint/2010/main" val="4212253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FC2C5A0-A8BE-486E-B9E7-17DC8794BA97}" type="datetimeFigureOut">
              <a:rPr lang="en-US" smtClean="0"/>
              <a:pPr/>
              <a:t>31/08/2020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70A1481-D108-4C96-9C5D-23B0604B98B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C2C5A0-A8BE-486E-B9E7-17DC8794BA97}" type="datetimeFigureOut">
              <a:rPr lang="en-US" smtClean="0"/>
              <a:pPr/>
              <a:t>31/08/2020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A1481-D108-4C96-9C5D-23B0604B98BE}" type="slidenum">
              <a:rPr lang="en-US" smtClean="0"/>
              <a:pPr/>
              <a:t>‹#›</a:t>
            </a:fld>
            <a:endParaRPr lang="en-U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C2C5A0-A8BE-486E-B9E7-17DC8794BA97}" type="datetimeFigureOut">
              <a:rPr lang="en-US" smtClean="0"/>
              <a:pPr/>
              <a:t>31/08/2020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A1481-D108-4C96-9C5D-23B0604B98BE}" type="slidenum">
              <a:rPr lang="en-US" smtClean="0"/>
              <a:pPr/>
              <a:t>‹#›</a:t>
            </a:fld>
            <a:endParaRPr lang="en-U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C2C5A0-A8BE-486E-B9E7-17DC8794BA97}" type="datetimeFigureOut">
              <a:rPr lang="en-US" smtClean="0"/>
              <a:pPr/>
              <a:t>31/08/2020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A1481-D108-4C96-9C5D-23B0604B98BE}" type="slidenum">
              <a:rPr lang="en-US" smtClean="0"/>
              <a:pPr/>
              <a:t>‹#›</a:t>
            </a:fld>
            <a:endParaRPr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FC2C5A0-A8BE-486E-B9E7-17DC8794BA97}" type="datetimeFigureOut">
              <a:rPr lang="en-US" smtClean="0"/>
              <a:pPr/>
              <a:t>31/08/2020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A1481-D108-4C96-9C5D-23B0604B98B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FC2C5A0-A8BE-486E-B9E7-17DC8794BA97}" type="datetimeFigureOut">
              <a:rPr lang="en-US" smtClean="0"/>
              <a:pPr/>
              <a:t>31/08/2020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A1481-D108-4C96-9C5D-23B0604B98BE}" type="slidenum">
              <a:rPr lang="en-US" smtClean="0"/>
              <a:pPr/>
              <a:t>‹#›</a:t>
            </a:fld>
            <a:endParaRPr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FC2C5A0-A8BE-486E-B9E7-17DC8794BA97}" type="datetimeFigureOut">
              <a:rPr lang="en-US" smtClean="0"/>
              <a:pPr/>
              <a:t>31/08/2020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0A1481-D108-4C96-9C5D-23B0604B98BE}" type="slidenum">
              <a:rPr lang="en-US" smtClean="0"/>
              <a:pPr/>
              <a:t>‹#›</a:t>
            </a:fld>
            <a:endParaRPr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FC2C5A0-A8BE-486E-B9E7-17DC8794BA97}" type="datetimeFigureOut">
              <a:rPr lang="en-US" smtClean="0"/>
              <a:pPr/>
              <a:t>31/08/2020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0A1481-D108-4C96-9C5D-23B0604B98BE}" type="slidenum">
              <a:rPr lang="en-US" smtClean="0"/>
              <a:pPr/>
              <a:t>‹#›</a:t>
            </a:fld>
            <a:endParaRPr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C2C5A0-A8BE-486E-B9E7-17DC8794BA97}" type="datetimeFigureOut">
              <a:rPr lang="en-US" smtClean="0"/>
              <a:pPr/>
              <a:t>31/08/2020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A1481-D108-4C96-9C5D-23B0604B98BE}" type="slidenum">
              <a:rPr lang="en-US" smtClean="0"/>
              <a:pPr/>
              <a:t>‹#›</a:t>
            </a:fld>
            <a:endParaRPr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FC2C5A0-A8BE-486E-B9E7-17DC8794BA97}" type="datetimeFigureOut">
              <a:rPr lang="en-US" smtClean="0"/>
              <a:pPr/>
              <a:t>31/08/2020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A1481-D108-4C96-9C5D-23B0604B98BE}" type="slidenum">
              <a:rPr lang="en-US" smtClean="0"/>
              <a:pPr/>
              <a:t>‹#›</a:t>
            </a:fld>
            <a:endParaRPr 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FC2C5A0-A8BE-486E-B9E7-17DC8794BA97}" type="datetimeFigureOut">
              <a:rPr lang="en-US" smtClean="0"/>
              <a:pPr/>
              <a:t>31/08/2020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70A1481-D108-4C96-9C5D-23B0604B98B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FC2C5A0-A8BE-486E-B9E7-17DC8794BA97}" type="datetimeFigureOut">
              <a:rPr lang="en-US" smtClean="0"/>
              <a:pPr/>
              <a:t>31/08/2020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70A1481-D108-4C96-9C5D-23B0604B98B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wipe dir="d"/>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447800"/>
          </a:xfrm>
        </p:spPr>
        <p:txBody>
          <a:bodyPr>
            <a:normAutofit fontScale="90000"/>
          </a:bodyPr>
          <a:lstStyle/>
          <a:p>
            <a:pPr algn="ctr"/>
            <a:r>
              <a:rPr lang="en-US" dirty="0" smtClean="0"/>
              <a:t/>
            </a:r>
            <a:br>
              <a:rPr lang="en-US" dirty="0" smtClean="0"/>
            </a:br>
            <a:r>
              <a:rPr lang="en-US" dirty="0" smtClean="0"/>
              <a:t> </a:t>
            </a:r>
            <a:br>
              <a:rPr lang="en-US" dirty="0" smtClean="0"/>
            </a:br>
            <a:endParaRPr lang="en-US" b="1" dirty="0">
              <a:solidFill>
                <a:srgbClr val="FF00FF"/>
              </a:solidFill>
            </a:endParaRPr>
          </a:p>
        </p:txBody>
      </p:sp>
      <p:pic>
        <p:nvPicPr>
          <p:cNvPr id="6" name="Picture 5" descr="000_0809.JPG"/>
          <p:cNvPicPr>
            <a:picLocks noChangeAspect="1"/>
          </p:cNvPicPr>
          <p:nvPr/>
        </p:nvPicPr>
        <p:blipFill>
          <a:blip r:embed="rId2"/>
          <a:stretch>
            <a:fillRect/>
          </a:stretch>
        </p:blipFill>
        <p:spPr>
          <a:xfrm>
            <a:off x="76200" y="2133600"/>
            <a:ext cx="891540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76200" y="457200"/>
            <a:ext cx="9067800" cy="2308324"/>
          </a:xfrm>
          <a:prstGeom prst="rect">
            <a:avLst/>
          </a:prstGeom>
        </p:spPr>
        <p:txBody>
          <a:bodyPr wrap="square">
            <a:spAutoFit/>
          </a:bodyPr>
          <a:lstStyle/>
          <a:p>
            <a:pPr algn="ctr"/>
            <a:r>
              <a:rPr lang="en-US" sz="3600" b="1" i="1" dirty="0" smtClean="0">
                <a:solidFill>
                  <a:schemeClr val="accent1"/>
                </a:solidFill>
                <a:latin typeface="Bernard MT Condensed" pitchFamily="18" charset="0"/>
              </a:rPr>
              <a:t>WEL-COME</a:t>
            </a:r>
            <a:r>
              <a:rPr lang="en-US" sz="3600" b="1" dirty="0" smtClean="0"/>
              <a:t/>
            </a:r>
            <a:br>
              <a:rPr lang="en-US" sz="3600" b="1" dirty="0" smtClean="0"/>
            </a:br>
            <a:r>
              <a:rPr lang="en-US" sz="3600" b="1" dirty="0" smtClean="0">
                <a:ln w="19050">
                  <a:solidFill>
                    <a:schemeClr val="tx1"/>
                  </a:solidFill>
                </a:ln>
                <a:solidFill>
                  <a:srgbClr val="FF0000"/>
                </a:solidFill>
                <a:latin typeface="Impact" pitchFamily="34" charset="0"/>
              </a:rPr>
              <a:t>Dr. D . N. Zambare </a:t>
            </a:r>
            <a:r>
              <a:rPr lang="en-US" sz="3600" b="1" dirty="0" smtClean="0">
                <a:ln w="19050">
                  <a:solidFill>
                    <a:schemeClr val="tx1"/>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7200000" scaled="0"/>
                </a:gradFill>
                <a:latin typeface="Impact" pitchFamily="34" charset="0"/>
              </a:rPr>
              <a:t/>
            </a:r>
            <a:br>
              <a:rPr lang="en-US" sz="3600" b="1" dirty="0" smtClean="0">
                <a:ln w="19050">
                  <a:solidFill>
                    <a:schemeClr val="tx1"/>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7200000" scaled="0"/>
                </a:gradFill>
                <a:latin typeface="Impact" pitchFamily="34" charset="0"/>
              </a:rPr>
            </a:br>
            <a:r>
              <a:rPr lang="en-US" sz="3600" b="1" i="1" dirty="0" smtClean="0">
                <a:ln w="19050">
                  <a:solidFill>
                    <a:schemeClr val="tx1"/>
                  </a:solidFill>
                </a:ln>
                <a:solidFill>
                  <a:srgbClr val="002060"/>
                </a:solidFill>
                <a:latin typeface="Book Antiqua" pitchFamily="18" charset="0"/>
              </a:rPr>
              <a:t>Department of Chemistry , </a:t>
            </a:r>
          </a:p>
          <a:p>
            <a:pPr algn="ctr"/>
            <a:r>
              <a:rPr lang="en-US" sz="3600" b="1" i="1" dirty="0" smtClean="0">
                <a:ln w="19050">
                  <a:solidFill>
                    <a:schemeClr val="tx1"/>
                  </a:solidFill>
                </a:ln>
                <a:solidFill>
                  <a:srgbClr val="002060"/>
                </a:solidFill>
                <a:latin typeface="Book Antiqua" pitchFamily="18" charset="0"/>
              </a:rPr>
              <a:t>Kisan Veer Mahavidyalaya, Wai (Satara)</a:t>
            </a:r>
            <a:endParaRPr lang="en-US" sz="3600" b="1" i="1" dirty="0">
              <a:solidFill>
                <a:srgbClr val="002060"/>
              </a:solidFill>
              <a:latin typeface="Book Antiqua"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277112"/>
          </a:xfrm>
        </p:spPr>
        <p:txBody>
          <a:bodyPr>
            <a:normAutofit fontScale="90000"/>
          </a:bodyPr>
          <a:lstStyle/>
          <a:p>
            <a:pPr algn="ctr"/>
            <a:r>
              <a:rPr lang="en-US" b="1" dirty="0" smtClean="0">
                <a:solidFill>
                  <a:srgbClr val="FF00FF"/>
                </a:solidFill>
              </a:rPr>
              <a:t>(ii) Purity of Metal</a:t>
            </a:r>
            <a:r>
              <a:rPr lang="en-US" dirty="0" smtClean="0">
                <a:solidFill>
                  <a:srgbClr val="FF00FF"/>
                </a:solidFill>
              </a:rPr>
              <a:t>:</a:t>
            </a:r>
            <a:br>
              <a:rPr lang="en-US" dirty="0" smtClean="0">
                <a:solidFill>
                  <a:srgbClr val="FF00FF"/>
                </a:solidFill>
              </a:rPr>
            </a:br>
            <a:endParaRPr lang="en-US" dirty="0">
              <a:solidFill>
                <a:srgbClr val="FF00FF"/>
              </a:solidFill>
            </a:endParaRPr>
          </a:p>
        </p:txBody>
      </p:sp>
      <p:sp>
        <p:nvSpPr>
          <p:cNvPr id="3" name="Content Placeholder 2"/>
          <p:cNvSpPr>
            <a:spLocks noGrp="1"/>
          </p:cNvSpPr>
          <p:nvPr>
            <p:ph idx="1"/>
          </p:nvPr>
        </p:nvSpPr>
        <p:spPr>
          <a:xfrm>
            <a:off x="457200" y="1219200"/>
            <a:ext cx="8229600" cy="5105400"/>
          </a:xfrm>
        </p:spPr>
        <p:txBody>
          <a:bodyPr>
            <a:normAutofit/>
          </a:bodyPr>
          <a:lstStyle/>
          <a:p>
            <a:r>
              <a:rPr lang="en-US" i="1" dirty="0" smtClean="0"/>
              <a:t>Pure metals are hardly corroded</a:t>
            </a:r>
            <a:r>
              <a:rPr lang="en-US" dirty="0" smtClean="0"/>
              <a:t>. Corrosion of metals is greatly influenced by the presence of impurities in the metal. This is attributed to the formation of a voltaic cell between the impurity and the metal. The impurities which have low over potentials have marked effect in the spread of corrosion. The impurity acts as a cathode while metal becomes anode.</a:t>
            </a:r>
          </a:p>
          <a:p>
            <a:endParaRPr lang="en-US" dirty="0"/>
          </a:p>
        </p:txBody>
      </p:sp>
      <p:pic>
        <p:nvPicPr>
          <p:cNvPr id="4" name="Picture 3" descr="E:\dad\germany1\20150516_065839.jpg"/>
          <p:cNvPicPr/>
          <p:nvPr/>
        </p:nvPicPr>
        <p:blipFill>
          <a:blip r:embed="rId2" cstate="print"/>
          <a:srcRect/>
          <a:stretch>
            <a:fillRect/>
          </a:stretch>
        </p:blipFill>
        <p:spPr bwMode="auto">
          <a:xfrm>
            <a:off x="381000" y="4191000"/>
            <a:ext cx="3047999" cy="2438400"/>
          </a:xfrm>
          <a:prstGeom prst="rect">
            <a:avLst/>
          </a:prstGeom>
          <a:noFill/>
          <a:ln w="9525">
            <a:noFill/>
            <a:miter lim="800000"/>
            <a:headEnd/>
            <a:tailEnd/>
          </a:ln>
        </p:spPr>
      </p:pic>
      <p:pic>
        <p:nvPicPr>
          <p:cNvPr id="5" name="Picture 4" descr="E:\dad\germany1\20150516_065849.jpg"/>
          <p:cNvPicPr/>
          <p:nvPr/>
        </p:nvPicPr>
        <p:blipFill>
          <a:blip r:embed="rId3" cstate="print"/>
          <a:srcRect/>
          <a:stretch>
            <a:fillRect/>
          </a:stretch>
        </p:blipFill>
        <p:spPr bwMode="auto">
          <a:xfrm>
            <a:off x="6324600" y="4191000"/>
            <a:ext cx="2514600" cy="2285999"/>
          </a:xfrm>
          <a:prstGeom prst="rect">
            <a:avLst/>
          </a:prstGeom>
          <a:noFill/>
          <a:ln w="9525">
            <a:noFill/>
            <a:miter lim="800000"/>
            <a:headEnd/>
            <a:tailEnd/>
          </a:ln>
        </p:spPr>
      </p:pic>
      <p:pic>
        <p:nvPicPr>
          <p:cNvPr id="6" name="Picture 5" descr="E:\dad\germany1\20150516_065901.jpg"/>
          <p:cNvPicPr/>
          <p:nvPr/>
        </p:nvPicPr>
        <p:blipFill>
          <a:blip r:embed="rId4" cstate="print"/>
          <a:srcRect/>
          <a:stretch>
            <a:fillRect/>
          </a:stretch>
        </p:blipFill>
        <p:spPr bwMode="auto">
          <a:xfrm>
            <a:off x="3110721" y="4191000"/>
            <a:ext cx="3366279" cy="2286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277112"/>
          </a:xfrm>
        </p:spPr>
        <p:txBody>
          <a:bodyPr>
            <a:normAutofit fontScale="90000"/>
          </a:bodyPr>
          <a:lstStyle/>
          <a:p>
            <a:pPr algn="ctr"/>
            <a:r>
              <a:rPr lang="en-US" b="1" dirty="0" smtClean="0">
                <a:solidFill>
                  <a:srgbClr val="FF00FF"/>
                </a:solidFill>
              </a:rPr>
              <a:t>(iii) Effect of Moisture</a:t>
            </a:r>
            <a:r>
              <a:rPr lang="en-US" dirty="0" smtClean="0">
                <a:solidFill>
                  <a:srgbClr val="FF00FF"/>
                </a:solidFill>
              </a:rPr>
              <a:t>:</a:t>
            </a:r>
            <a:r>
              <a:rPr lang="en-US" dirty="0" smtClean="0"/>
              <a:t/>
            </a:r>
            <a:br>
              <a:rPr lang="en-US" dirty="0" smtClean="0"/>
            </a:br>
            <a:endParaRPr lang="en-US" dirty="0"/>
          </a:p>
        </p:txBody>
      </p:sp>
      <p:sp>
        <p:nvSpPr>
          <p:cNvPr id="3" name="Content Placeholder 2"/>
          <p:cNvSpPr>
            <a:spLocks noGrp="1"/>
          </p:cNvSpPr>
          <p:nvPr>
            <p:ph idx="1"/>
          </p:nvPr>
        </p:nvSpPr>
        <p:spPr>
          <a:xfrm>
            <a:off x="457200" y="1295400"/>
            <a:ext cx="8229600" cy="5029200"/>
          </a:xfrm>
        </p:spPr>
        <p:txBody>
          <a:bodyPr>
            <a:normAutofit lnSpcReduction="10000"/>
          </a:bodyPr>
          <a:lstStyle/>
          <a:p>
            <a:r>
              <a:rPr lang="en-US" dirty="0" smtClean="0">
                <a:solidFill>
                  <a:srgbClr val="FF0000"/>
                </a:solidFill>
              </a:rPr>
              <a:t>According to Vernon, iron will not rust if air is dry and relative humidity is below 50%</a:t>
            </a:r>
          </a:p>
          <a:p>
            <a:r>
              <a:rPr lang="en-US" dirty="0" smtClean="0">
                <a:solidFill>
                  <a:srgbClr val="00B050"/>
                </a:solidFill>
              </a:rPr>
              <a:t>When the relative humidity is between 50 to 80%,fine rust, say Fe (OH)</a:t>
            </a:r>
            <a:r>
              <a:rPr lang="en-US" baseline="-25000" dirty="0" smtClean="0">
                <a:solidFill>
                  <a:srgbClr val="00B050"/>
                </a:solidFill>
              </a:rPr>
              <a:t> 2</a:t>
            </a:r>
            <a:r>
              <a:rPr lang="en-US" dirty="0" smtClean="0">
                <a:solidFill>
                  <a:srgbClr val="00B050"/>
                </a:solidFill>
              </a:rPr>
              <a:t>, is formed but it does not spread over the surface extensively and hence corrosion is not severe.</a:t>
            </a:r>
          </a:p>
          <a:p>
            <a:r>
              <a:rPr lang="en-US" dirty="0" smtClean="0">
                <a:solidFill>
                  <a:srgbClr val="FF00FF"/>
                </a:solidFill>
              </a:rPr>
              <a:t>When the relative humidity becomes 80% or above, the pores of rust become unable to retain more water and the film of water spreads over the surface and corrosion spreads rapidly. </a:t>
            </a:r>
          </a:p>
          <a:p>
            <a:r>
              <a:rPr lang="en-US" dirty="0" smtClean="0">
                <a:solidFill>
                  <a:srgbClr val="00B050"/>
                </a:solidFill>
              </a:rPr>
              <a:t>primary product Fe (OH)</a:t>
            </a:r>
            <a:r>
              <a:rPr lang="en-US" baseline="-25000" dirty="0" smtClean="0">
                <a:solidFill>
                  <a:srgbClr val="00B050"/>
                </a:solidFill>
              </a:rPr>
              <a:t> 2</a:t>
            </a:r>
            <a:r>
              <a:rPr lang="en-US" dirty="0" smtClean="0">
                <a:solidFill>
                  <a:srgbClr val="00B050"/>
                </a:solidFill>
              </a:rPr>
              <a:t> is oxidised to Fe (OH)</a:t>
            </a:r>
            <a:r>
              <a:rPr lang="en-US" baseline="-25000" dirty="0" smtClean="0">
                <a:solidFill>
                  <a:srgbClr val="00B050"/>
                </a:solidFill>
              </a:rPr>
              <a:t> 3</a:t>
            </a:r>
            <a:r>
              <a:rPr lang="en-US" dirty="0" smtClean="0">
                <a:solidFill>
                  <a:srgbClr val="00B050"/>
                </a:solidFill>
              </a:rPr>
              <a:t> and then to ferric oxide, Fe</a:t>
            </a:r>
            <a:r>
              <a:rPr lang="en-US" baseline="-25000" dirty="0" smtClean="0">
                <a:solidFill>
                  <a:srgbClr val="00B050"/>
                </a:solidFill>
              </a:rPr>
              <a:t>2</a:t>
            </a:r>
            <a:r>
              <a:rPr lang="en-US" dirty="0" smtClean="0">
                <a:solidFill>
                  <a:srgbClr val="00B050"/>
                </a:solidFill>
              </a:rPr>
              <a:t>O</a:t>
            </a:r>
            <a:r>
              <a:rPr lang="en-US" baseline="-25000" dirty="0" smtClean="0">
                <a:solidFill>
                  <a:srgbClr val="00B050"/>
                </a:solidFill>
              </a:rPr>
              <a:t>3</a:t>
            </a:r>
            <a:r>
              <a:rPr lang="en-US" dirty="0" smtClean="0">
                <a:solidFill>
                  <a:srgbClr val="00B050"/>
                </a:solidFill>
              </a:rPr>
              <a:t> a red rust.</a:t>
            </a:r>
            <a:endParaRPr lang="en-US" dirty="0">
              <a:solidFill>
                <a:srgbClr val="00B050"/>
              </a:solidFill>
            </a:endParaRP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620000" cy="3733800"/>
          </a:xfrm>
        </p:spPr>
        <p:txBody>
          <a:bodyPr>
            <a:normAutofit fontScale="77500" lnSpcReduction="20000"/>
          </a:bodyPr>
          <a:lstStyle/>
          <a:p>
            <a:pPr algn="just">
              <a:buNone/>
            </a:pPr>
            <a:r>
              <a:rPr lang="en-US" b="1" dirty="0" smtClean="0">
                <a:solidFill>
                  <a:srgbClr val="FF00FF"/>
                </a:solidFill>
              </a:rPr>
              <a:t>(iv) Effect of Oxygen (Differential Aeration Principle):</a:t>
            </a:r>
            <a:endParaRPr lang="en-US" dirty="0" smtClean="0">
              <a:solidFill>
                <a:srgbClr val="FF00FF"/>
              </a:solidFill>
            </a:endParaRPr>
          </a:p>
          <a:p>
            <a:pPr algn="just"/>
            <a:r>
              <a:rPr lang="en-US" dirty="0" smtClean="0"/>
              <a:t>	The direct attack of oxygen on iron causes rusting or corrosion. This ancient concept has been proved to be incorrect. When oxygen comes in contact with metallic surface, usually a very thin film of oxide is formed and it protects the metal from further corrosion. This process is called as </a:t>
            </a:r>
            <a:r>
              <a:rPr lang="en-US" i="1" dirty="0" smtClean="0"/>
              <a:t>self-stifling</a:t>
            </a:r>
            <a:r>
              <a:rPr lang="en-US" dirty="0" smtClean="0"/>
              <a:t>. Rusting is no doubt an oxidation but iron will not rust in the atmosphere of oxygen.</a:t>
            </a:r>
          </a:p>
          <a:p>
            <a:pPr algn="just"/>
            <a:r>
              <a:rPr lang="en-US" dirty="0" smtClean="0"/>
              <a:t>	It is observed that the areas with low concentration of oxygen (air), act as </a:t>
            </a:r>
            <a:r>
              <a:rPr lang="en-US" b="1" dirty="0" smtClean="0"/>
              <a:t>anode</a:t>
            </a:r>
            <a:r>
              <a:rPr lang="en-US" dirty="0" smtClean="0"/>
              <a:t> with respect to areas with high concentration of oxygen (air). The areas with high concentration act as </a:t>
            </a:r>
            <a:r>
              <a:rPr lang="en-US" b="1" dirty="0" smtClean="0"/>
              <a:t>cathode</a:t>
            </a:r>
            <a:r>
              <a:rPr lang="en-US" dirty="0" smtClean="0"/>
              <a:t>.</a:t>
            </a:r>
            <a:r>
              <a:rPr lang="en-US" b="1" dirty="0" smtClean="0"/>
              <a:t> </a:t>
            </a:r>
            <a:r>
              <a:rPr lang="en-US" dirty="0" smtClean="0"/>
              <a:t>Thus, current flow between anode and cathode occurs. In simple words, the process of decay (corrosion) takes place.</a:t>
            </a:r>
          </a:p>
          <a:p>
            <a:endParaRPr lang="en-US" dirty="0"/>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3"/>
          <p:cNvPicPr>
            <a:picLocks noGrp="1" noChangeAspect="1" noChangeArrowheads="1"/>
          </p:cNvPicPr>
          <p:nvPr>
            <p:ph idx="1"/>
          </p:nvPr>
        </p:nvPicPr>
        <p:blipFill>
          <a:blip r:embed="rId2"/>
          <a:srcRect/>
          <a:stretch>
            <a:fillRect/>
          </a:stretch>
        </p:blipFill>
        <p:spPr bwMode="auto">
          <a:xfrm>
            <a:off x="304800" y="914400"/>
            <a:ext cx="8625052" cy="5336032"/>
          </a:xfrm>
          <a:prstGeom prst="rect">
            <a:avLst/>
          </a:prstGeom>
          <a:noFill/>
          <a:ln w="9525">
            <a:noFill/>
            <a:miter lim="800000"/>
            <a:headEnd/>
            <a:tailEnd/>
          </a:ln>
        </p:spPr>
      </p:pic>
    </p:spTree>
    <p:extLst>
      <p:ext uri="{BB962C8B-B14F-4D97-AF65-F5344CB8AC3E}">
        <p14:creationId xmlns:p14="http://schemas.microsoft.com/office/powerpoint/2010/main" val="1598735075"/>
      </p:ext>
    </p:extLst>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91200"/>
          </a:xfrm>
        </p:spPr>
        <p:txBody>
          <a:bodyPr>
            <a:normAutofit fontScale="92500" lnSpcReduction="20000"/>
          </a:bodyPr>
          <a:lstStyle/>
          <a:p>
            <a:pPr algn="just"/>
            <a:r>
              <a:rPr lang="en-US" dirty="0" smtClean="0">
                <a:solidFill>
                  <a:srgbClr val="FF00FF"/>
                </a:solidFill>
              </a:rPr>
              <a:t>The principle may be demonstrated by setting up a cell with two clean similar iron strips immersed separately in different compartments separated by a porous partition. </a:t>
            </a:r>
            <a:r>
              <a:rPr lang="en-US" dirty="0" smtClean="0">
                <a:solidFill>
                  <a:srgbClr val="00B050"/>
                </a:solidFill>
              </a:rPr>
              <a:t>The electrolyte is 0.5 M </a:t>
            </a:r>
            <a:r>
              <a:rPr lang="en-US" dirty="0" err="1" smtClean="0">
                <a:solidFill>
                  <a:srgbClr val="00B050"/>
                </a:solidFill>
              </a:rPr>
              <a:t>KCl</a:t>
            </a:r>
            <a:r>
              <a:rPr lang="en-US" dirty="0" smtClean="0">
                <a:solidFill>
                  <a:srgbClr val="00B050"/>
                </a:solidFill>
              </a:rPr>
              <a:t> solution, free from dissolved oxygen, which is previously removed by boiling the solution. </a:t>
            </a:r>
          </a:p>
          <a:p>
            <a:pPr algn="just"/>
            <a:r>
              <a:rPr lang="en-US" dirty="0" smtClean="0">
                <a:solidFill>
                  <a:srgbClr val="0070C0"/>
                </a:solidFill>
              </a:rPr>
              <a:t>Now if oxygen is bubbled around one iron strip and if the strips are connected by a wire, then the other strip corrodes. </a:t>
            </a:r>
          </a:p>
          <a:p>
            <a:pPr algn="just"/>
            <a:r>
              <a:rPr lang="en-US" dirty="0" smtClean="0"/>
              <a:t>When the two strips are connected through milliammeter, an electric current is recorded on the milliammeter thereby showing that aerated strip becomes cathodic and the unaerated strip becomes anodic. </a:t>
            </a:r>
          </a:p>
          <a:p>
            <a:pPr algn="just"/>
            <a:r>
              <a:rPr lang="en-US" dirty="0" smtClean="0">
                <a:solidFill>
                  <a:srgbClr val="FF0000"/>
                </a:solidFill>
              </a:rPr>
              <a:t>Further the solution in the aerated compartment becomes alkaline on account, of the accumulation of OH</a:t>
            </a:r>
            <a:r>
              <a:rPr lang="en-US" baseline="30000" dirty="0" smtClean="0">
                <a:solidFill>
                  <a:srgbClr val="FF0000"/>
                </a:solidFill>
              </a:rPr>
              <a:t>-</a:t>
            </a:r>
            <a:r>
              <a:rPr lang="en-US" dirty="0" smtClean="0">
                <a:solidFill>
                  <a:srgbClr val="FF0000"/>
                </a:solidFill>
              </a:rPr>
              <a:t> ions as H</a:t>
            </a:r>
            <a:r>
              <a:rPr lang="en-US" baseline="30000" dirty="0" smtClean="0">
                <a:solidFill>
                  <a:srgbClr val="FF0000"/>
                </a:solidFill>
              </a:rPr>
              <a:t>+</a:t>
            </a:r>
            <a:r>
              <a:rPr lang="en-US" dirty="0" smtClean="0">
                <a:solidFill>
                  <a:srgbClr val="FF0000"/>
                </a:solidFill>
              </a:rPr>
              <a:t> ions have been discharged. On the other hand, Fe</a:t>
            </a:r>
            <a:r>
              <a:rPr lang="en-US" baseline="30000" dirty="0" smtClean="0">
                <a:solidFill>
                  <a:srgbClr val="FF0000"/>
                </a:solidFill>
              </a:rPr>
              <a:t>3+</a:t>
            </a:r>
            <a:r>
              <a:rPr lang="en-US" dirty="0" smtClean="0">
                <a:solidFill>
                  <a:srgbClr val="FF0000"/>
                </a:solidFill>
              </a:rPr>
              <a:t> ions are accumulated in the unaerated compartment.] </a:t>
            </a:r>
            <a:endParaRPr lang="en-US" dirty="0">
              <a:solidFill>
                <a:srgbClr val="FF0000"/>
              </a:solidFill>
            </a:endParaRP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27888"/>
            <a:ext cx="8229600" cy="591312"/>
          </a:xfrm>
        </p:spPr>
        <p:txBody>
          <a:bodyPr>
            <a:normAutofit fontScale="90000"/>
          </a:bodyPr>
          <a:lstStyle/>
          <a:p>
            <a:pPr algn="ctr"/>
            <a:r>
              <a:rPr lang="en-US" sz="3600" dirty="0" smtClean="0">
                <a:solidFill>
                  <a:srgbClr val="FF00FF"/>
                </a:solidFill>
              </a:rPr>
              <a:t>Some Examples of differential aeration principle </a:t>
            </a:r>
            <a:r>
              <a:rPr lang="en-US" dirty="0" smtClean="0">
                <a:solidFill>
                  <a:srgbClr val="FF00FF"/>
                </a:solidFill>
              </a:rPr>
              <a:t> </a:t>
            </a:r>
            <a:endParaRPr lang="en-US" dirty="0">
              <a:solidFill>
                <a:srgbClr val="FF00FF"/>
              </a:solidFill>
            </a:endParaRPr>
          </a:p>
        </p:txBody>
      </p:sp>
      <p:pic>
        <p:nvPicPr>
          <p:cNvPr id="4" name="Picture 3" descr="E:\dad\germany1\20150516_065944.jpg"/>
          <p:cNvPicPr/>
          <p:nvPr/>
        </p:nvPicPr>
        <p:blipFill>
          <a:blip r:embed="rId2" cstate="print"/>
          <a:srcRect/>
          <a:stretch>
            <a:fillRect/>
          </a:stretch>
        </p:blipFill>
        <p:spPr bwMode="auto">
          <a:xfrm>
            <a:off x="762000" y="2895600"/>
            <a:ext cx="8077200" cy="3276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686800" cy="5486400"/>
          </a:xfrm>
        </p:spPr>
        <p:txBody>
          <a:bodyPr>
            <a:noAutofit/>
          </a:bodyPr>
          <a:lstStyle/>
          <a:p>
            <a:pPr>
              <a:buNone/>
            </a:pPr>
            <a:endParaRPr lang="en-US" sz="900" dirty="0"/>
          </a:p>
          <a:p>
            <a:r>
              <a:rPr lang="en-US" sz="2400" i="1" dirty="0" smtClean="0"/>
              <a:t>This difference between the potential of evolution of hydrogen at the surface of a given metal and that at the surface of platinized platinum is known as hydrogen over-voltage, or hydrogen over-potential.</a:t>
            </a:r>
          </a:p>
          <a:p>
            <a:r>
              <a:rPr lang="en-US" sz="2400" dirty="0" smtClean="0"/>
              <a:t>At the initial stage, in a galvanic cell, H</a:t>
            </a:r>
            <a:r>
              <a:rPr lang="en-US" sz="2400" baseline="30000" dirty="0" smtClean="0"/>
              <a:t>+ </a:t>
            </a:r>
            <a:r>
              <a:rPr lang="en-US" sz="2400" dirty="0" smtClean="0"/>
              <a:t>ions gain electrons at the cathode and H atoms are formed. These atoms combine to form H</a:t>
            </a:r>
            <a:r>
              <a:rPr lang="en-US" sz="2400" baseline="-25000" dirty="0" smtClean="0"/>
              <a:t>2</a:t>
            </a:r>
            <a:r>
              <a:rPr lang="en-US" sz="2400" dirty="0" smtClean="0"/>
              <a:t> molecules which may form an invisible film on the cathode.</a:t>
            </a:r>
          </a:p>
          <a:p>
            <a:pPr>
              <a:buNone/>
            </a:pPr>
            <a:r>
              <a:rPr lang="en-US" sz="2400" dirty="0" smtClean="0"/>
              <a:t> 		H</a:t>
            </a:r>
            <a:r>
              <a:rPr lang="en-US" sz="2400" baseline="30000" dirty="0" smtClean="0"/>
              <a:t>+</a:t>
            </a:r>
            <a:r>
              <a:rPr lang="en-US" sz="2400" dirty="0" smtClean="0"/>
              <a:t>. + e</a:t>
            </a:r>
            <a:r>
              <a:rPr lang="en-US" sz="2400" baseline="30000" dirty="0" smtClean="0"/>
              <a:t>-</a:t>
            </a:r>
            <a:r>
              <a:rPr lang="en-US" sz="2400" dirty="0" smtClean="0"/>
              <a:t> (from cathode) </a:t>
            </a:r>
            <a:r>
              <a:rPr lang="en-US" sz="2400" dirty="0" smtClean="0">
                <a:latin typeface="Cambria Math"/>
                <a:ea typeface="Cambria Math"/>
              </a:rPr>
              <a:t>→</a:t>
            </a:r>
            <a:r>
              <a:rPr lang="en-US" sz="2400" dirty="0" smtClean="0"/>
              <a:t> H </a:t>
            </a:r>
          </a:p>
          <a:p>
            <a:pPr>
              <a:buNone/>
            </a:pPr>
            <a:r>
              <a:rPr lang="en-US" sz="2400" dirty="0" smtClean="0"/>
              <a:t>		H     +    H         </a:t>
            </a:r>
            <a:r>
              <a:rPr lang="en-US" sz="2400" dirty="0" smtClean="0">
                <a:latin typeface="Cambria Math"/>
                <a:ea typeface="Cambria Math"/>
              </a:rPr>
              <a:t>→        </a:t>
            </a:r>
            <a:r>
              <a:rPr lang="en-US" sz="2400" dirty="0" smtClean="0"/>
              <a:t>H</a:t>
            </a:r>
            <a:r>
              <a:rPr lang="en-US" sz="2400" baseline="-25000" dirty="0" smtClean="0"/>
              <a:t>2 (g)</a:t>
            </a:r>
            <a:endParaRPr lang="en-US" sz="2400" dirty="0" smtClean="0"/>
          </a:p>
          <a:p>
            <a:pPr>
              <a:buNone/>
            </a:pPr>
            <a:r>
              <a:rPr lang="en-US" sz="2400" dirty="0" smtClean="0"/>
              <a:t>      As a result of the formation of hydrogen film, a back potential (i.e. polarization) is set up and hydrogen atoms go back into the solution as hydrogen ions and force metallic ions, to redeposit on anode. </a:t>
            </a:r>
          </a:p>
          <a:p>
            <a:pPr>
              <a:buNone/>
            </a:pPr>
            <a:endParaRPr lang="en-US" sz="1800" dirty="0" smtClean="0"/>
          </a:p>
          <a:p>
            <a:pPr>
              <a:buNone/>
            </a:pPr>
            <a:endParaRPr lang="en-US" sz="1400" dirty="0"/>
          </a:p>
        </p:txBody>
      </p:sp>
      <p:sp>
        <p:nvSpPr>
          <p:cNvPr id="4" name="Rectangle 3"/>
          <p:cNvSpPr/>
          <p:nvPr/>
        </p:nvSpPr>
        <p:spPr>
          <a:xfrm>
            <a:off x="2286000" y="3105835"/>
            <a:ext cx="4572000" cy="369332"/>
          </a:xfrm>
          <a:prstGeom prst="rect">
            <a:avLst/>
          </a:prstGeom>
        </p:spPr>
        <p:txBody>
          <a:bodyPr>
            <a:spAutoFit/>
          </a:bodyPr>
          <a:lstStyle/>
          <a:p>
            <a:pPr>
              <a:buNone/>
            </a:pPr>
            <a:r>
              <a:rPr lang="en-US" b="1" dirty="0" smtClean="0">
                <a:solidFill>
                  <a:srgbClr val="FF0000"/>
                </a:solidFill>
              </a:rPr>
              <a:t> </a:t>
            </a:r>
            <a:endParaRPr lang="en-US" b="1" dirty="0">
              <a:solidFill>
                <a:srgbClr val="FF0000"/>
              </a:solidFill>
            </a:endParaRPr>
          </a:p>
        </p:txBody>
      </p:sp>
      <p:sp>
        <p:nvSpPr>
          <p:cNvPr id="6" name="Title 5"/>
          <p:cNvSpPr>
            <a:spLocks noGrp="1"/>
          </p:cNvSpPr>
          <p:nvPr>
            <p:ph type="title"/>
          </p:nvPr>
        </p:nvSpPr>
        <p:spPr>
          <a:xfrm>
            <a:off x="457200" y="-304800"/>
            <a:ext cx="8229600" cy="1143000"/>
          </a:xfrm>
        </p:spPr>
        <p:txBody>
          <a:bodyPr/>
          <a:lstStyle/>
          <a:p>
            <a:pPr algn="ctr"/>
            <a:r>
              <a:rPr lang="en-US" sz="4800" b="1" dirty="0" smtClean="0">
                <a:solidFill>
                  <a:srgbClr val="FF00FF"/>
                </a:solidFill>
              </a:rPr>
              <a:t>(v) Hydrogen over voltage.</a:t>
            </a:r>
            <a:endParaRPr lang="en-US" dirty="0"/>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lstStyle/>
          <a:p>
            <a:pPr>
              <a:buNone/>
            </a:pPr>
            <a:r>
              <a:rPr lang="en-US" dirty="0" smtClean="0"/>
              <a:t>   e.g.	Fe</a:t>
            </a:r>
            <a:r>
              <a:rPr lang="en-US" baseline="30000" dirty="0" smtClean="0"/>
              <a:t>2+</a:t>
            </a:r>
            <a:r>
              <a:rPr lang="en-US" baseline="-25000" dirty="0" smtClean="0"/>
              <a:t>(aq) </a:t>
            </a:r>
            <a:r>
              <a:rPr lang="en-US" dirty="0" smtClean="0"/>
              <a:t>+ 2 H</a:t>
            </a:r>
            <a:r>
              <a:rPr lang="en-US" baseline="-25000" dirty="0" smtClean="0"/>
              <a:t>(g)</a:t>
            </a:r>
            <a:r>
              <a:rPr lang="en-US" sz="2800" dirty="0" smtClean="0"/>
              <a:t> </a:t>
            </a:r>
            <a:r>
              <a:rPr lang="en-US" sz="2800" dirty="0" smtClean="0">
                <a:latin typeface="Cambria Math"/>
                <a:ea typeface="Cambria Math"/>
              </a:rPr>
              <a:t>→ </a:t>
            </a:r>
            <a:r>
              <a:rPr lang="en-US" dirty="0" smtClean="0"/>
              <a:t> Fe</a:t>
            </a:r>
            <a:r>
              <a:rPr lang="en-US" baseline="-25000" dirty="0" smtClean="0"/>
              <a:t>(s)</a:t>
            </a:r>
            <a:r>
              <a:rPr lang="en-US" dirty="0" smtClean="0"/>
              <a:t> + 2 H</a:t>
            </a:r>
            <a:r>
              <a:rPr lang="en-US" baseline="30000" dirty="0" smtClean="0"/>
              <a:t>+</a:t>
            </a:r>
            <a:r>
              <a:rPr lang="en-US" baseline="-25000" dirty="0" smtClean="0"/>
              <a:t>(aq) </a:t>
            </a:r>
            <a:endParaRPr lang="en-US" dirty="0" smtClean="0"/>
          </a:p>
          <a:p>
            <a:pPr>
              <a:buNone/>
            </a:pPr>
            <a:endParaRPr lang="en-US" dirty="0" smtClean="0"/>
          </a:p>
          <a:p>
            <a:pPr algn="just">
              <a:buNone/>
            </a:pPr>
            <a:r>
              <a:rPr lang="en-US" dirty="0" smtClean="0"/>
              <a:t>		To induce this effect some extra voltage is required to evolve hydrogen at a particular metallic cathode than that is required to evolve hydrogen at platinum black as cathode. </a:t>
            </a:r>
            <a:r>
              <a:rPr lang="en-US" i="1" dirty="0" smtClean="0"/>
              <a:t>This difference between the potential of evolution of hydrogen at the surface of a given metal and that at the surface of platinized platinum is known as hydrogen over-voltage, or hydrogen over-potential.</a:t>
            </a:r>
            <a:endParaRPr lang="en-US" dirty="0" smtClean="0"/>
          </a:p>
          <a:p>
            <a:endParaRPr lang="en-US" dirty="0"/>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8686800" cy="4724400"/>
          </a:xfrm>
        </p:spPr>
        <p:txBody>
          <a:bodyPr>
            <a:normAutofit fontScale="32500" lnSpcReduction="20000"/>
          </a:bodyPr>
          <a:lstStyle/>
          <a:p>
            <a:pPr algn="just">
              <a:buNone/>
            </a:pPr>
            <a:r>
              <a:rPr lang="en-US" sz="3900" b="1" dirty="0" smtClean="0">
                <a:latin typeface="+mj-lt"/>
              </a:rPr>
              <a:t>	</a:t>
            </a:r>
            <a:r>
              <a:rPr lang="en-US" sz="6500" dirty="0" smtClean="0">
                <a:latin typeface="+mj-lt"/>
              </a:rPr>
              <a:t>1. Alloying of the Metals:</a:t>
            </a:r>
          </a:p>
          <a:p>
            <a:pPr algn="just">
              <a:buNone/>
            </a:pPr>
            <a:r>
              <a:rPr lang="en-US" sz="6500" dirty="0" smtClean="0">
                <a:latin typeface="+mj-lt"/>
              </a:rPr>
              <a:t>	2. Polishing the Surface:</a:t>
            </a:r>
          </a:p>
          <a:p>
            <a:pPr algn="just">
              <a:buNone/>
            </a:pPr>
            <a:r>
              <a:rPr lang="en-US" sz="6500" dirty="0" smtClean="0">
                <a:latin typeface="+mj-lt"/>
              </a:rPr>
              <a:t>	3. Removal of impurities:</a:t>
            </a:r>
          </a:p>
          <a:p>
            <a:pPr algn="just">
              <a:buNone/>
            </a:pPr>
            <a:r>
              <a:rPr lang="en-US" sz="6500" dirty="0" smtClean="0">
                <a:latin typeface="+mj-lt"/>
              </a:rPr>
              <a:t>	4. Removal of Strains:</a:t>
            </a:r>
          </a:p>
          <a:p>
            <a:pPr algn="just">
              <a:buNone/>
            </a:pPr>
            <a:r>
              <a:rPr lang="en-US" sz="6500" dirty="0" smtClean="0">
                <a:latin typeface="+mj-lt"/>
              </a:rPr>
              <a:t>	5. Formation of Phosphate Coating:</a:t>
            </a:r>
          </a:p>
          <a:p>
            <a:pPr algn="just">
              <a:buNone/>
            </a:pPr>
            <a:r>
              <a:rPr lang="en-US" sz="6500" dirty="0" smtClean="0">
                <a:latin typeface="+mj-lt"/>
              </a:rPr>
              <a:t>	6. Production of Insoluble Oxide Coatings:</a:t>
            </a:r>
          </a:p>
          <a:p>
            <a:pPr algn="just">
              <a:buNone/>
            </a:pPr>
            <a:r>
              <a:rPr lang="en-US" sz="6500" dirty="0" smtClean="0">
                <a:latin typeface="+mj-lt"/>
              </a:rPr>
              <a:t>	7. Coating with Non-Metallic Materials:</a:t>
            </a:r>
          </a:p>
          <a:p>
            <a:pPr algn="just">
              <a:buNone/>
            </a:pPr>
            <a:r>
              <a:rPr lang="en-US" sz="6500" dirty="0" smtClean="0">
                <a:latin typeface="+mj-lt"/>
              </a:rPr>
              <a:t>	8. Electroplating:</a:t>
            </a:r>
          </a:p>
          <a:p>
            <a:pPr algn="just">
              <a:buNone/>
            </a:pPr>
            <a:r>
              <a:rPr lang="en-US" sz="6500" dirty="0" smtClean="0">
                <a:latin typeface="+mj-lt"/>
              </a:rPr>
              <a:t>	9. Making the Metal </a:t>
            </a:r>
            <a:r>
              <a:rPr lang="en-US" sz="6500" dirty="0" err="1" smtClean="0">
                <a:latin typeface="+mj-lt"/>
              </a:rPr>
              <a:t>Cathodic</a:t>
            </a:r>
            <a:r>
              <a:rPr lang="en-US" sz="6500" dirty="0" smtClean="0">
                <a:latin typeface="+mj-lt"/>
              </a:rPr>
              <a:t> by using high E.M.F:</a:t>
            </a:r>
          </a:p>
          <a:p>
            <a:pPr lvl="0" algn="just">
              <a:buNone/>
            </a:pPr>
            <a:r>
              <a:rPr lang="en-US" sz="6500" dirty="0" smtClean="0">
                <a:latin typeface="+mj-lt"/>
              </a:rPr>
              <a:t>	10. Non-Electrolytic Methods of Protection:[ Metal Spraying         </a:t>
            </a:r>
          </a:p>
          <a:p>
            <a:pPr lvl="0" algn="just">
              <a:buNone/>
            </a:pPr>
            <a:r>
              <a:rPr lang="en-US" sz="6500" dirty="0" smtClean="0">
                <a:latin typeface="+mj-lt"/>
              </a:rPr>
              <a:t>         (Metalizing)Cementation ,Hot Dipping ,Galvanizing].</a:t>
            </a:r>
          </a:p>
          <a:p>
            <a:pPr lvl="0" algn="just">
              <a:buNone/>
            </a:pPr>
            <a:r>
              <a:rPr lang="en-US" sz="6500" dirty="0" smtClean="0">
                <a:latin typeface="+mj-lt"/>
              </a:rPr>
              <a:t>	11. Controlling external condition: </a:t>
            </a:r>
          </a:p>
          <a:p>
            <a:endParaRPr lang="en-US" sz="3900" dirty="0" smtClean="0"/>
          </a:p>
          <a:p>
            <a:pPr lvl="0">
              <a:buNone/>
            </a:pPr>
            <a:r>
              <a:rPr lang="en-US" sz="3900" dirty="0" smtClean="0"/>
              <a:t> </a:t>
            </a:r>
          </a:p>
          <a:p>
            <a:endParaRPr lang="en-US" sz="2000" dirty="0" smtClean="0"/>
          </a:p>
          <a:p>
            <a:endParaRPr lang="en-US" sz="2000" dirty="0"/>
          </a:p>
        </p:txBody>
      </p:sp>
      <p:sp>
        <p:nvSpPr>
          <p:cNvPr id="4" name="Title 3"/>
          <p:cNvSpPr>
            <a:spLocks noGrp="1"/>
          </p:cNvSpPr>
          <p:nvPr>
            <p:ph type="title"/>
          </p:nvPr>
        </p:nvSpPr>
        <p:spPr>
          <a:xfrm>
            <a:off x="457200" y="457200"/>
            <a:ext cx="8229600" cy="1143000"/>
          </a:xfrm>
        </p:spPr>
        <p:txBody>
          <a:bodyPr>
            <a:noAutofit/>
          </a:bodyPr>
          <a:lstStyle/>
          <a:p>
            <a:pPr algn="ctr"/>
            <a:r>
              <a:rPr lang="en-US" sz="4000" b="1" dirty="0" smtClean="0">
                <a:solidFill>
                  <a:srgbClr val="FF00FF"/>
                </a:solidFill>
              </a:rPr>
              <a:t>3.4 Methods of protections of metals from corrosion:</a:t>
            </a:r>
            <a:endParaRPr lang="en-US" sz="4000" dirty="0">
              <a:solidFill>
                <a:srgbClr val="FF00FF"/>
              </a:solidFill>
            </a:endParaRP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lvl="0" indent="-274320" algn="ctr">
              <a:lnSpc>
                <a:spcPts val="1400"/>
              </a:lnSpc>
              <a:spcBef>
                <a:spcPts val="0"/>
              </a:spcBef>
              <a:tabLst>
                <a:tab pos="209550" algn="l"/>
                <a:tab pos="560070" algn="l"/>
                <a:tab pos="838200" algn="l"/>
                <a:tab pos="4114800" algn="r"/>
              </a:tabLst>
            </a:pPr>
            <a:r>
              <a:rPr lang="en-US" sz="3600" b="1" dirty="0" smtClean="0">
                <a:solidFill>
                  <a:srgbClr val="FF00FF"/>
                </a:solidFill>
                <a:latin typeface="Segoe UI"/>
                <a:ea typeface="Times New Roman"/>
                <a:cs typeface="Segoe UI"/>
              </a:rPr>
              <a:t>3.5 Electroplating </a:t>
            </a:r>
            <a:r>
              <a:rPr lang="en-US" sz="3600" dirty="0">
                <a:solidFill>
                  <a:prstClr val="black"/>
                </a:solidFill>
                <a:latin typeface="Segoe UI"/>
                <a:ea typeface="Times New Roman"/>
                <a:cs typeface="Calibri"/>
              </a:rPr>
              <a:t/>
            </a:r>
            <a:br>
              <a:rPr lang="en-US" sz="3600" dirty="0">
                <a:solidFill>
                  <a:prstClr val="black"/>
                </a:solidFill>
                <a:latin typeface="Segoe UI"/>
                <a:ea typeface="Times New Roman"/>
                <a:cs typeface="Calibri"/>
              </a:rPr>
            </a:br>
            <a:r>
              <a:rPr lang="en-US" sz="2400" dirty="0" smtClean="0">
                <a:solidFill>
                  <a:prstClr val="black"/>
                </a:solidFill>
                <a:latin typeface="Segoe UI"/>
                <a:ea typeface="Times New Roman"/>
                <a:cs typeface="Calibri"/>
              </a:rPr>
              <a:t> </a:t>
            </a:r>
            <a:endParaRPr lang="en-US" dirty="0"/>
          </a:p>
        </p:txBody>
      </p:sp>
      <p:sp>
        <p:nvSpPr>
          <p:cNvPr id="3" name="Content Placeholder 2"/>
          <p:cNvSpPr>
            <a:spLocks noGrp="1"/>
          </p:cNvSpPr>
          <p:nvPr>
            <p:ph idx="1"/>
          </p:nvPr>
        </p:nvSpPr>
        <p:spPr>
          <a:xfrm>
            <a:off x="457200" y="1447800"/>
            <a:ext cx="8458200" cy="4876800"/>
          </a:xfrm>
        </p:spPr>
        <p:txBody>
          <a:bodyPr/>
          <a:lstStyle/>
          <a:p>
            <a:pPr marL="0" marR="0" indent="0" algn="just">
              <a:lnSpc>
                <a:spcPts val="1400"/>
              </a:lnSpc>
              <a:spcBef>
                <a:spcPts val="0"/>
              </a:spcBef>
              <a:spcAft>
                <a:spcPts val="0"/>
              </a:spcAft>
              <a:buNone/>
              <a:tabLst>
                <a:tab pos="209550" algn="l"/>
                <a:tab pos="560070" algn="l"/>
                <a:tab pos="838200" algn="l"/>
                <a:tab pos="4114800" algn="r"/>
              </a:tabLst>
            </a:pPr>
            <a:endParaRPr lang="en-US" sz="2400" dirty="0">
              <a:latin typeface="Segoe UI"/>
              <a:ea typeface="Times New Roman"/>
              <a:cs typeface="Calibri"/>
            </a:endParaRPr>
          </a:p>
          <a:p>
            <a:pPr marL="0" marR="0" indent="0">
              <a:lnSpc>
                <a:spcPct val="115000"/>
              </a:lnSpc>
              <a:spcBef>
                <a:spcPts val="0"/>
              </a:spcBef>
              <a:spcAft>
                <a:spcPts val="1000"/>
              </a:spcAft>
              <a:buNone/>
            </a:pPr>
            <a:r>
              <a:rPr lang="en-US" sz="2800" b="1" dirty="0">
                <a:latin typeface="Segoe UI"/>
                <a:ea typeface="Calibri"/>
                <a:cs typeface="Segoe UI"/>
              </a:rPr>
              <a:t> Introduction:</a:t>
            </a:r>
            <a:endParaRPr lang="en-US" sz="2400" dirty="0">
              <a:latin typeface="Segoe UI"/>
              <a:ea typeface="Times New Roman"/>
              <a:cs typeface="Calibri"/>
            </a:endParaRPr>
          </a:p>
          <a:p>
            <a:pPr marL="0" indent="0" algn="just">
              <a:buNone/>
            </a:pPr>
            <a:r>
              <a:rPr lang="en-US" sz="2800" dirty="0" smtClean="0">
                <a:latin typeface="Segoe UI"/>
                <a:ea typeface="Calibri"/>
              </a:rPr>
              <a:t>Electroplating </a:t>
            </a:r>
            <a:r>
              <a:rPr lang="en-US" sz="2800" dirty="0">
                <a:latin typeface="Segoe UI"/>
                <a:ea typeface="Calibri"/>
              </a:rPr>
              <a:t>is the branch of </a:t>
            </a:r>
            <a:r>
              <a:rPr lang="en-US" sz="2800" dirty="0" smtClean="0">
                <a:latin typeface="Segoe UI"/>
                <a:ea typeface="Calibri"/>
              </a:rPr>
              <a:t>electrometallurgy </a:t>
            </a:r>
            <a:r>
              <a:rPr lang="en-US" sz="2800" dirty="0">
                <a:latin typeface="Segoe UI"/>
                <a:ea typeface="Calibri"/>
              </a:rPr>
              <a:t>in which depositions or coatings of metal/metals in the form of thin layers are give (made) over the original surface of any object by the process of electrolysis. In electroplating, metallic and in some cases non-metallic articles are covered with a metal </a:t>
            </a:r>
            <a:r>
              <a:rPr lang="en-US" sz="2800" dirty="0" smtClean="0">
                <a:latin typeface="Segoe UI"/>
                <a:ea typeface="Calibri"/>
              </a:rPr>
              <a:t>coating</a:t>
            </a:r>
            <a:endParaRPr lang="en-US" dirty="0"/>
          </a:p>
        </p:txBody>
      </p:sp>
    </p:spTree>
    <p:extLst>
      <p:ext uri="{BB962C8B-B14F-4D97-AF65-F5344CB8AC3E}">
        <p14:creationId xmlns:p14="http://schemas.microsoft.com/office/powerpoint/2010/main" val="3951546856"/>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a:gradFill flip="none" rotWithShape="1">
            <a:gsLst>
              <a:gs pos="0">
                <a:srgbClr val="28E4F8">
                  <a:tint val="66000"/>
                  <a:satMod val="160000"/>
                </a:srgbClr>
              </a:gs>
              <a:gs pos="50000">
                <a:srgbClr val="28E4F8">
                  <a:tint val="44500"/>
                  <a:satMod val="160000"/>
                </a:srgbClr>
              </a:gs>
              <a:gs pos="100000">
                <a:srgbClr val="28E4F8">
                  <a:tint val="23500"/>
                  <a:satMod val="160000"/>
                </a:srgbClr>
              </a:gs>
            </a:gsLst>
            <a:lin ang="13500000" scaled="1"/>
            <a:tileRect/>
          </a:gradFill>
          <a:ln>
            <a:solidFill>
              <a:schemeClr val="tx1"/>
            </a:solidFill>
          </a:ln>
        </p:spPr>
        <p:style>
          <a:lnRef idx="1">
            <a:schemeClr val="accent2"/>
          </a:lnRef>
          <a:fillRef idx="2">
            <a:schemeClr val="accent2"/>
          </a:fillRef>
          <a:effectRef idx="1">
            <a:schemeClr val="accent2"/>
          </a:effectRef>
          <a:fontRef idx="minor">
            <a:schemeClr val="dk1"/>
          </a:fontRef>
        </p:style>
        <p:txBody>
          <a:bodyPr anchor="t">
            <a:normAutofit fontScale="90000"/>
          </a:bodyPr>
          <a:lstStyle/>
          <a:p>
            <a:pPr algn="ctr"/>
            <a:r>
              <a:rPr lang="en-US" sz="4000" b="1" dirty="0" smtClean="0">
                <a:solidFill>
                  <a:srgbClr val="FF00FF"/>
                </a:solidFill>
                <a:effectLst>
                  <a:outerShdw blurRad="38100" dist="38100" dir="2700000" algn="tl">
                    <a:srgbClr val="000000">
                      <a:alpha val="43137"/>
                    </a:srgbClr>
                  </a:outerShdw>
                  <a:reflection blurRad="12700" stA="48000" endA="300" endPos="55000" dir="5400000" sy="-90000" algn="bl" rotWithShape="0"/>
                </a:effectLst>
                <a:latin typeface="+mj-lt"/>
              </a:rPr>
              <a:t>Chapter 3</a:t>
            </a:r>
            <a:r>
              <a:rPr lang="en-US" sz="4000" dirty="0" smtClean="0">
                <a:solidFill>
                  <a:srgbClr val="FF00FF"/>
                </a:solidFill>
                <a:effectLst>
                  <a:outerShdw blurRad="38100" dist="38100" dir="2700000" algn="tl">
                    <a:srgbClr val="000000">
                      <a:alpha val="43137"/>
                    </a:srgbClr>
                  </a:outerShdw>
                  <a:reflection blurRad="12700" stA="48000" endA="300" endPos="55000" dir="5400000" sy="-90000" algn="bl" rotWithShape="0"/>
                </a:effectLst>
                <a:latin typeface="+mj-lt"/>
              </a:rPr>
              <a:t> :</a:t>
            </a:r>
            <a:r>
              <a:rPr lang="en-US" sz="4000" b="1" dirty="0" smtClean="0">
                <a:solidFill>
                  <a:srgbClr val="C00000"/>
                </a:solidFill>
                <a:latin typeface="+mj-lt"/>
              </a:rPr>
              <a:t>Corrosion </a:t>
            </a:r>
            <a:r>
              <a:rPr lang="en-US" sz="4000" b="1" smtClean="0">
                <a:solidFill>
                  <a:srgbClr val="C00000"/>
                </a:solidFill>
                <a:latin typeface="+mj-lt"/>
              </a:rPr>
              <a:t>and </a:t>
            </a:r>
            <a:r>
              <a:rPr lang="en-US" sz="4000" b="1" smtClean="0">
                <a:solidFill>
                  <a:srgbClr val="C00000"/>
                </a:solidFill>
                <a:latin typeface="+mj-lt"/>
              </a:rPr>
              <a:t>Electroplating</a:t>
            </a:r>
            <a:r>
              <a:rPr lang="en-US" sz="4000" dirty="0">
                <a:latin typeface="+mj-lt"/>
              </a:rPr>
              <a:t/>
            </a:r>
            <a:br>
              <a:rPr lang="en-US" sz="4000" dirty="0">
                <a:latin typeface="+mj-lt"/>
              </a:rPr>
            </a:b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4" name="Content Placeholder 3"/>
          <p:cNvSpPr>
            <a:spLocks noGrp="1"/>
          </p:cNvSpPr>
          <p:nvPr>
            <p:ph idx="1"/>
          </p:nvPr>
        </p:nvSpPr>
        <p:spPr>
          <a:xfrm>
            <a:off x="228600" y="1295400"/>
            <a:ext cx="8686800" cy="5334000"/>
          </a:xfrm>
        </p:spPr>
        <p:txBody>
          <a:bodyPr>
            <a:normAutofit fontScale="47500" lnSpcReduction="20000"/>
          </a:bodyPr>
          <a:lstStyle/>
          <a:p>
            <a:r>
              <a:rPr lang="en-US" sz="3600" b="1" i="1" dirty="0" smtClean="0">
                <a:solidFill>
                  <a:srgbClr val="FF00FF"/>
                </a:solidFill>
                <a:latin typeface="+mj-lt"/>
              </a:rPr>
              <a:t>Contents …                                           </a:t>
            </a:r>
            <a:endParaRPr lang="en-US" sz="3600" b="1" dirty="0" smtClean="0">
              <a:solidFill>
                <a:srgbClr val="FF00FF"/>
              </a:solidFill>
              <a:latin typeface="+mj-lt"/>
            </a:endParaRPr>
          </a:p>
          <a:p>
            <a:pPr>
              <a:buNone/>
            </a:pPr>
            <a:r>
              <a:rPr lang="en-US" sz="3600" dirty="0" smtClean="0">
                <a:latin typeface="+mj-lt"/>
              </a:rPr>
              <a:t>	</a:t>
            </a:r>
            <a:r>
              <a:rPr lang="en-US" sz="3600" b="1" dirty="0" smtClean="0">
                <a:latin typeface="+mj-lt"/>
              </a:rPr>
              <a:t>3.1 Introduction to Corrosion </a:t>
            </a:r>
            <a:endParaRPr lang="en-US" sz="3600" dirty="0" smtClean="0">
              <a:latin typeface="+mj-lt"/>
            </a:endParaRPr>
          </a:p>
          <a:p>
            <a:pPr>
              <a:buNone/>
            </a:pPr>
            <a:r>
              <a:rPr lang="en-US" sz="3600" b="1" dirty="0" smtClean="0">
                <a:latin typeface="+mj-lt"/>
              </a:rPr>
              <a:t>	3.2 Electrochemical Theory of Corrosion </a:t>
            </a:r>
            <a:endParaRPr lang="en-US" sz="3600" dirty="0" smtClean="0">
              <a:latin typeface="+mj-lt"/>
            </a:endParaRPr>
          </a:p>
          <a:p>
            <a:pPr>
              <a:buNone/>
            </a:pPr>
            <a:r>
              <a:rPr lang="en-US" sz="3600" b="1" dirty="0" smtClean="0">
                <a:latin typeface="+mj-lt"/>
              </a:rPr>
              <a:t>	3.3 Factors affecting on Corrosion</a:t>
            </a:r>
            <a:endParaRPr lang="en-US" sz="3600" dirty="0" smtClean="0">
              <a:latin typeface="+mj-lt"/>
            </a:endParaRPr>
          </a:p>
          <a:p>
            <a:pPr>
              <a:buNone/>
            </a:pPr>
            <a:r>
              <a:rPr lang="en-US" sz="3600" b="1" dirty="0" smtClean="0">
                <a:latin typeface="+mj-lt"/>
              </a:rPr>
              <a:t>	       </a:t>
            </a:r>
            <a:r>
              <a:rPr lang="en-US" sz="3600" b="1" dirty="0" err="1" smtClean="0">
                <a:latin typeface="+mj-lt"/>
              </a:rPr>
              <a:t>i</a:t>
            </a:r>
            <a:r>
              <a:rPr lang="en-US" sz="3600" b="1" dirty="0" smtClean="0">
                <a:latin typeface="+mj-lt"/>
              </a:rPr>
              <a:t>) Position of metals in electrochemical series on the basis of standard reduction </a:t>
            </a:r>
          </a:p>
          <a:p>
            <a:pPr>
              <a:buNone/>
            </a:pPr>
            <a:r>
              <a:rPr lang="en-US" sz="3600" b="1" dirty="0" smtClean="0">
                <a:latin typeface="+mj-lt"/>
              </a:rPr>
              <a:t>                potential</a:t>
            </a:r>
            <a:endParaRPr lang="en-US" sz="3600" dirty="0" smtClean="0">
              <a:latin typeface="+mj-lt"/>
            </a:endParaRPr>
          </a:p>
          <a:p>
            <a:pPr>
              <a:buNone/>
            </a:pPr>
            <a:r>
              <a:rPr lang="en-US" sz="3600" b="1" dirty="0" smtClean="0">
                <a:latin typeface="+mj-lt"/>
              </a:rPr>
              <a:t>           ii) Purity of metal</a:t>
            </a:r>
            <a:endParaRPr lang="en-US" sz="3600" dirty="0" smtClean="0">
              <a:latin typeface="+mj-lt"/>
            </a:endParaRPr>
          </a:p>
          <a:p>
            <a:pPr>
              <a:buNone/>
            </a:pPr>
            <a:r>
              <a:rPr lang="en-US" sz="3600" b="1" dirty="0" smtClean="0">
                <a:latin typeface="+mj-lt"/>
              </a:rPr>
              <a:t>	    iii) Effect of moisture</a:t>
            </a:r>
            <a:endParaRPr lang="en-US" sz="3600" dirty="0" smtClean="0">
              <a:latin typeface="+mj-lt"/>
            </a:endParaRPr>
          </a:p>
          <a:p>
            <a:pPr>
              <a:buNone/>
            </a:pPr>
            <a:r>
              <a:rPr lang="en-US" sz="3600" b="1" dirty="0" smtClean="0">
                <a:latin typeface="+mj-lt"/>
              </a:rPr>
              <a:t>          iv) Effect of oxygen (differential aeration principle)</a:t>
            </a:r>
            <a:endParaRPr lang="en-US" sz="3600" dirty="0" smtClean="0">
              <a:latin typeface="+mj-lt"/>
            </a:endParaRPr>
          </a:p>
          <a:p>
            <a:pPr>
              <a:buNone/>
            </a:pPr>
            <a:r>
              <a:rPr lang="en-US" sz="3600" b="1" dirty="0" smtClean="0">
                <a:latin typeface="+mj-lt"/>
              </a:rPr>
              <a:t>	     v) Hydrogen overvoltage</a:t>
            </a:r>
            <a:endParaRPr lang="en-US" sz="3600" dirty="0" smtClean="0">
              <a:latin typeface="+mj-lt"/>
            </a:endParaRPr>
          </a:p>
          <a:p>
            <a:pPr>
              <a:buNone/>
            </a:pPr>
            <a:r>
              <a:rPr lang="en-US" sz="3600" b="1" dirty="0" smtClean="0">
                <a:latin typeface="+mj-lt"/>
              </a:rPr>
              <a:t>	</a:t>
            </a:r>
            <a:r>
              <a:rPr lang="en-US" sz="3600" b="1" dirty="0" smtClean="0">
                <a:solidFill>
                  <a:srgbClr val="00FF00"/>
                </a:solidFill>
                <a:latin typeface="+mj-lt"/>
              </a:rPr>
              <a:t>3.4  Methods of Protections of Metals from Corrosion </a:t>
            </a:r>
            <a:endParaRPr lang="en-US" sz="3600" dirty="0" smtClean="0">
              <a:solidFill>
                <a:srgbClr val="00FF00"/>
              </a:solidFill>
              <a:latin typeface="+mj-lt"/>
            </a:endParaRPr>
          </a:p>
          <a:p>
            <a:pPr>
              <a:buNone/>
            </a:pPr>
            <a:r>
              <a:rPr lang="en-US" sz="3600" b="1" dirty="0" smtClean="0">
                <a:solidFill>
                  <a:srgbClr val="00FF00"/>
                </a:solidFill>
                <a:latin typeface="+mj-lt"/>
              </a:rPr>
              <a:t>	3.5      Electroplating </a:t>
            </a:r>
            <a:endParaRPr lang="en-US" sz="3600" dirty="0" smtClean="0">
              <a:solidFill>
                <a:srgbClr val="00FF00"/>
              </a:solidFill>
              <a:latin typeface="+mj-lt"/>
            </a:endParaRPr>
          </a:p>
          <a:p>
            <a:pPr>
              <a:buNone/>
            </a:pPr>
            <a:r>
              <a:rPr lang="en-US" sz="3600" b="1" dirty="0" smtClean="0">
                <a:solidFill>
                  <a:srgbClr val="00FF00"/>
                </a:solidFill>
                <a:latin typeface="+mj-lt"/>
              </a:rPr>
              <a:t>	3.5.1   Electrolysis</a:t>
            </a:r>
            <a:endParaRPr lang="en-US" sz="3600" dirty="0" smtClean="0">
              <a:solidFill>
                <a:srgbClr val="00FF00"/>
              </a:solidFill>
              <a:latin typeface="+mj-lt"/>
            </a:endParaRPr>
          </a:p>
          <a:p>
            <a:pPr>
              <a:buNone/>
            </a:pPr>
            <a:r>
              <a:rPr lang="en-US" sz="3600" b="1" dirty="0" smtClean="0">
                <a:solidFill>
                  <a:srgbClr val="00FF00"/>
                </a:solidFill>
                <a:latin typeface="+mj-lt"/>
              </a:rPr>
              <a:t>	3.5.2   Faraday’s laws</a:t>
            </a:r>
            <a:endParaRPr lang="en-US" sz="3600" dirty="0" smtClean="0">
              <a:solidFill>
                <a:srgbClr val="00FF00"/>
              </a:solidFill>
              <a:latin typeface="+mj-lt"/>
            </a:endParaRPr>
          </a:p>
          <a:p>
            <a:pPr>
              <a:buNone/>
            </a:pPr>
            <a:r>
              <a:rPr lang="en-US" sz="3600" b="1" dirty="0" smtClean="0">
                <a:solidFill>
                  <a:srgbClr val="00FF00"/>
                </a:solidFill>
                <a:latin typeface="+mj-lt"/>
              </a:rPr>
              <a:t>	3.5.3   Cathode current Efficiency</a:t>
            </a:r>
            <a:endParaRPr lang="en-US" sz="3600" dirty="0" smtClean="0">
              <a:solidFill>
                <a:srgbClr val="00FF00"/>
              </a:solidFill>
              <a:latin typeface="+mj-lt"/>
            </a:endParaRPr>
          </a:p>
          <a:p>
            <a:pPr>
              <a:buNone/>
            </a:pPr>
            <a:r>
              <a:rPr lang="en-US" sz="3600" b="1" dirty="0" smtClean="0">
                <a:solidFill>
                  <a:srgbClr val="00FF00"/>
                </a:solidFill>
                <a:latin typeface="+mj-lt"/>
              </a:rPr>
              <a:t>	3.5.4   Basic principles of electroplating</a:t>
            </a:r>
            <a:endParaRPr lang="en-US" sz="3600" dirty="0" smtClean="0">
              <a:solidFill>
                <a:srgbClr val="00FF00"/>
              </a:solidFill>
              <a:latin typeface="+mj-lt"/>
            </a:endParaRPr>
          </a:p>
          <a:p>
            <a:pPr>
              <a:buNone/>
            </a:pPr>
            <a:r>
              <a:rPr lang="en-US" sz="3600" b="1" dirty="0" smtClean="0">
                <a:solidFill>
                  <a:srgbClr val="00FF00"/>
                </a:solidFill>
                <a:latin typeface="+mj-lt"/>
              </a:rPr>
              <a:t>	3.5.5  Cleaning of articles</a:t>
            </a:r>
            <a:endParaRPr lang="en-US" sz="3600" dirty="0" smtClean="0">
              <a:solidFill>
                <a:srgbClr val="00FF00"/>
              </a:solidFill>
              <a:latin typeface="+mj-lt"/>
            </a:endParaRPr>
          </a:p>
          <a:p>
            <a:pPr>
              <a:buNone/>
            </a:pPr>
            <a:r>
              <a:rPr lang="en-US" sz="3600" b="1" dirty="0" smtClean="0">
                <a:solidFill>
                  <a:srgbClr val="00FF00"/>
                </a:solidFill>
                <a:latin typeface="+mj-lt"/>
              </a:rPr>
              <a:t>	3.5.6  Electroplating of chromium</a:t>
            </a:r>
            <a:endParaRPr lang="en-US" sz="3600" dirty="0" smtClean="0">
              <a:solidFill>
                <a:srgbClr val="00FF00"/>
              </a:solidFill>
              <a:latin typeface="+mj-lt"/>
            </a:endParaRPr>
          </a:p>
          <a:p>
            <a:pPr>
              <a:buNone/>
            </a:pPr>
            <a:r>
              <a:rPr lang="en-US" sz="3600" b="1" dirty="0" smtClean="0">
                <a:solidFill>
                  <a:srgbClr val="00FF00"/>
                </a:solidFill>
                <a:latin typeface="+mj-lt"/>
              </a:rPr>
              <a:t>	3.5.7  Anodising</a:t>
            </a:r>
            <a:endParaRPr lang="en-US" sz="3600" dirty="0" smtClean="0">
              <a:solidFill>
                <a:srgbClr val="00FF00"/>
              </a:solidFill>
              <a:latin typeface="+mj-lt"/>
            </a:endParaRPr>
          </a:p>
          <a:p>
            <a:pPr>
              <a:buNone/>
            </a:pPr>
            <a:r>
              <a:rPr lang="en-US" sz="3600" b="1" dirty="0" smtClean="0">
                <a:latin typeface="+mj-lt"/>
              </a:rPr>
              <a:t>	</a:t>
            </a:r>
            <a:endParaRPr lang="en-US" sz="3300" dirty="0" smtClean="0">
              <a:latin typeface="+mj-lt"/>
              <a:ea typeface="Times New Roman"/>
              <a:cs typeface="Calibri"/>
            </a:endParaRPr>
          </a:p>
          <a:p>
            <a:endParaRPr lang="en-US" dirty="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ctr">
              <a:buNone/>
            </a:pPr>
            <a:r>
              <a:rPr lang="en-US" sz="2000" b="1" dirty="0">
                <a:solidFill>
                  <a:srgbClr val="FF00FF"/>
                </a:solidFill>
                <a:latin typeface="+mj-lt"/>
              </a:rPr>
              <a:t>3</a:t>
            </a:r>
            <a:r>
              <a:rPr lang="en-US" sz="2000" b="1" dirty="0" smtClean="0">
                <a:solidFill>
                  <a:srgbClr val="FF00FF"/>
                </a:solidFill>
                <a:latin typeface="+mj-lt"/>
              </a:rPr>
              <a:t>.1 </a:t>
            </a:r>
            <a:r>
              <a:rPr lang="en-US" sz="2000" b="1" dirty="0">
                <a:solidFill>
                  <a:srgbClr val="FF00FF"/>
                </a:solidFill>
                <a:latin typeface="+mj-lt"/>
              </a:rPr>
              <a:t>: Electrolysis, Faraday’s Laws</a:t>
            </a:r>
            <a:r>
              <a:rPr lang="en-US" sz="2000" b="1" dirty="0" smtClean="0">
                <a:solidFill>
                  <a:srgbClr val="FF00FF"/>
                </a:solidFill>
                <a:latin typeface="+mj-lt"/>
              </a:rPr>
              <a:t>, Cathode </a:t>
            </a:r>
            <a:r>
              <a:rPr lang="en-US" sz="2000" b="1" dirty="0">
                <a:solidFill>
                  <a:srgbClr val="FF00FF"/>
                </a:solidFill>
                <a:latin typeface="+mj-lt"/>
              </a:rPr>
              <a:t>Current Efficiency</a:t>
            </a:r>
            <a:endParaRPr lang="en-US" sz="2000" dirty="0">
              <a:solidFill>
                <a:srgbClr val="FF00FF"/>
              </a:solidFill>
              <a:latin typeface="+mj-lt"/>
            </a:endParaRPr>
          </a:p>
          <a:p>
            <a:pPr algn="just">
              <a:buNone/>
            </a:pPr>
            <a:r>
              <a:rPr lang="en-US" sz="2000" b="1" dirty="0" smtClean="0">
                <a:solidFill>
                  <a:srgbClr val="FF00FF"/>
                </a:solidFill>
                <a:latin typeface="+mj-lt"/>
              </a:rPr>
              <a:t>3.5.1 Electrolysis</a:t>
            </a:r>
            <a:r>
              <a:rPr lang="en-US" sz="2000" b="1" dirty="0">
                <a:solidFill>
                  <a:srgbClr val="FF00FF"/>
                </a:solidFill>
                <a:latin typeface="+mj-lt"/>
              </a:rPr>
              <a:t>: </a:t>
            </a:r>
            <a:endParaRPr lang="en-US" sz="2000" b="1" dirty="0" smtClean="0">
              <a:solidFill>
                <a:srgbClr val="FF00FF"/>
              </a:solidFill>
              <a:latin typeface="+mj-lt"/>
            </a:endParaRPr>
          </a:p>
          <a:p>
            <a:pPr algn="just">
              <a:buNone/>
            </a:pPr>
            <a:r>
              <a:rPr lang="en-US" sz="2000" b="1" dirty="0">
                <a:solidFill>
                  <a:srgbClr val="FF00FF"/>
                </a:solidFill>
                <a:latin typeface="+mj-lt"/>
              </a:rPr>
              <a:t>	</a:t>
            </a:r>
            <a:r>
              <a:rPr lang="en-US" sz="2000" b="1" dirty="0" smtClean="0">
                <a:solidFill>
                  <a:srgbClr val="FF00FF"/>
                </a:solidFill>
                <a:latin typeface="+mj-lt"/>
              </a:rPr>
              <a:t>	</a:t>
            </a:r>
            <a:r>
              <a:rPr lang="en-US" sz="2000" dirty="0" smtClean="0">
                <a:latin typeface="+mj-lt"/>
              </a:rPr>
              <a:t>In </a:t>
            </a:r>
            <a:r>
              <a:rPr lang="en-US" sz="2000" dirty="0">
                <a:latin typeface="+mj-lt"/>
              </a:rPr>
              <a:t>electroplating, electrolysis plays an important role. It is the process in which electrical energy is used to bring about the chemical change. Electrolysis involves the application of potential difference through suitable electrodes immersed in the solutions in the metallic salts (i.e. metallic ions). Metallic ions migrate towards cathode and are deposited on it, while at anode; metallic ions are formed passing ions into solution. </a:t>
            </a:r>
          </a:p>
          <a:p>
            <a:pPr algn="just">
              <a:buNone/>
            </a:pPr>
            <a:r>
              <a:rPr lang="en-US" sz="2000" b="1" dirty="0" smtClean="0">
                <a:solidFill>
                  <a:srgbClr val="FF00FF"/>
                </a:solidFill>
                <a:latin typeface="+mj-lt"/>
              </a:rPr>
              <a:t>3.5.2 i) Faraday’s </a:t>
            </a:r>
            <a:r>
              <a:rPr lang="en-US" sz="2000" b="1" dirty="0">
                <a:solidFill>
                  <a:srgbClr val="FF00FF"/>
                </a:solidFill>
                <a:latin typeface="+mj-lt"/>
              </a:rPr>
              <a:t>laws:</a:t>
            </a:r>
            <a:endParaRPr lang="en-US" sz="2000" dirty="0">
              <a:solidFill>
                <a:srgbClr val="FF00FF"/>
              </a:solidFill>
              <a:latin typeface="+mj-lt"/>
            </a:endParaRPr>
          </a:p>
          <a:p>
            <a:pPr algn="just">
              <a:buNone/>
            </a:pPr>
            <a:r>
              <a:rPr lang="en-US" sz="2000" dirty="0" smtClean="0">
                <a:latin typeface="+mj-lt"/>
              </a:rPr>
              <a:t>		The scientist </a:t>
            </a:r>
            <a:r>
              <a:rPr lang="en-US" sz="2000" dirty="0">
                <a:latin typeface="+mj-lt"/>
              </a:rPr>
              <a:t>Faraday suggested the relationship between amount of </a:t>
            </a:r>
            <a:r>
              <a:rPr lang="en-US" sz="2000" dirty="0" smtClean="0">
                <a:latin typeface="+mj-lt"/>
              </a:rPr>
              <a:t>the substance </a:t>
            </a:r>
            <a:r>
              <a:rPr lang="en-US" sz="2000" dirty="0">
                <a:latin typeface="+mj-lt"/>
              </a:rPr>
              <a:t>deposited or dissolved and the quantity of electricity in the form of two laws of electrolysis as follows:</a:t>
            </a:r>
          </a:p>
          <a:p>
            <a:pPr marL="342900" indent="-342900" algn="just">
              <a:buNone/>
            </a:pPr>
            <a:r>
              <a:rPr lang="en-US" sz="2000" b="1" dirty="0" smtClean="0">
                <a:solidFill>
                  <a:srgbClr val="FF00FF"/>
                </a:solidFill>
                <a:latin typeface="+mj-lt"/>
              </a:rPr>
              <a:t>ii) First </a:t>
            </a:r>
            <a:r>
              <a:rPr lang="en-US" sz="2000" b="1" dirty="0">
                <a:solidFill>
                  <a:srgbClr val="FF00FF"/>
                </a:solidFill>
                <a:latin typeface="+mj-lt"/>
              </a:rPr>
              <a:t>law of electrolysis</a:t>
            </a:r>
            <a:r>
              <a:rPr lang="en-US" sz="2000" b="1" dirty="0" smtClean="0">
                <a:solidFill>
                  <a:srgbClr val="FF00FF"/>
                </a:solidFill>
                <a:latin typeface="+mj-lt"/>
              </a:rPr>
              <a:t>:</a:t>
            </a:r>
          </a:p>
          <a:p>
            <a:pPr marL="342900" indent="-342900" algn="just">
              <a:buNone/>
            </a:pPr>
            <a:r>
              <a:rPr lang="en-US" sz="2000" b="1" dirty="0">
                <a:solidFill>
                  <a:srgbClr val="FF00FF"/>
                </a:solidFill>
                <a:latin typeface="+mj-lt"/>
              </a:rPr>
              <a:t>	</a:t>
            </a:r>
            <a:r>
              <a:rPr lang="en-US" sz="2000" b="1" dirty="0" smtClean="0">
                <a:solidFill>
                  <a:srgbClr val="FF00FF"/>
                </a:solidFill>
                <a:latin typeface="+mj-lt"/>
              </a:rPr>
              <a:t>	 </a:t>
            </a:r>
            <a:r>
              <a:rPr lang="en-US" sz="2000" dirty="0" smtClean="0">
                <a:latin typeface="+mj-lt"/>
              </a:rPr>
              <a:t>It </a:t>
            </a:r>
            <a:r>
              <a:rPr lang="en-US" sz="2000" dirty="0">
                <a:latin typeface="+mj-lt"/>
              </a:rPr>
              <a:t>states that the amount of substance deposited or </a:t>
            </a:r>
            <a:r>
              <a:rPr lang="en-US" sz="2000" dirty="0" smtClean="0">
                <a:latin typeface="+mj-lt"/>
              </a:rPr>
              <a:t>dissolved at </a:t>
            </a:r>
            <a:r>
              <a:rPr lang="en-US" sz="2000" dirty="0">
                <a:latin typeface="+mj-lt"/>
              </a:rPr>
              <a:t>any electrode is directly proportional to the quantity of electricity passed through the </a:t>
            </a:r>
            <a:r>
              <a:rPr lang="en-US" sz="2000" dirty="0" smtClean="0">
                <a:latin typeface="+mj-lt"/>
              </a:rPr>
              <a:t>electrolyte.</a:t>
            </a:r>
          </a:p>
          <a:p>
            <a:pPr marL="342900" indent="-342900" algn="just">
              <a:buNone/>
            </a:pPr>
            <a:r>
              <a:rPr lang="en-US" sz="2000" b="1" dirty="0" smtClean="0">
                <a:solidFill>
                  <a:srgbClr val="FF00FF"/>
                </a:solidFill>
                <a:latin typeface="+mj-lt"/>
              </a:rPr>
              <a:t>iii) Second </a:t>
            </a:r>
            <a:r>
              <a:rPr lang="en-US" sz="2000" b="1" dirty="0">
                <a:solidFill>
                  <a:srgbClr val="FF00FF"/>
                </a:solidFill>
                <a:latin typeface="+mj-lt"/>
              </a:rPr>
              <a:t>law of electrolysis</a:t>
            </a:r>
            <a:r>
              <a:rPr lang="en-US" sz="2000" b="1" dirty="0" smtClean="0">
                <a:latin typeface="+mj-lt"/>
              </a:rPr>
              <a:t>:</a:t>
            </a:r>
          </a:p>
          <a:p>
            <a:pPr marL="342900" indent="-342900" algn="just">
              <a:buNone/>
            </a:pPr>
            <a:r>
              <a:rPr lang="en-US" sz="2000" b="1" dirty="0">
                <a:latin typeface="+mj-lt"/>
              </a:rPr>
              <a:t>	</a:t>
            </a:r>
            <a:r>
              <a:rPr lang="en-US" sz="2000" b="1" dirty="0" smtClean="0">
                <a:latin typeface="+mj-lt"/>
              </a:rPr>
              <a:t>	 </a:t>
            </a:r>
            <a:r>
              <a:rPr lang="en-US" sz="2000" dirty="0" smtClean="0">
                <a:latin typeface="+mj-lt"/>
              </a:rPr>
              <a:t>It </a:t>
            </a:r>
            <a:r>
              <a:rPr lang="en-US" sz="2000" dirty="0">
                <a:latin typeface="+mj-lt"/>
              </a:rPr>
              <a:t>states that when the same quantity of electricity is passed through different electrolytes arranged in series, then weights of substance deposited or dissolved at the respective electrodes are proportional to their chemical equivalent weights.</a:t>
            </a:r>
          </a:p>
          <a:p>
            <a:pPr>
              <a:buNone/>
            </a:pPr>
            <a:r>
              <a:rPr lang="en-US" sz="1800" dirty="0"/>
              <a:t>	</a:t>
            </a:r>
          </a:p>
        </p:txBody>
      </p:sp>
    </p:spTree>
    <p:extLst>
      <p:ext uri="{BB962C8B-B14F-4D97-AF65-F5344CB8AC3E}">
        <p14:creationId xmlns:p14="http://schemas.microsoft.com/office/powerpoint/2010/main" val="3656114003"/>
      </p:ext>
    </p:extLst>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Autofit/>
          </a:bodyPr>
          <a:lstStyle/>
          <a:p>
            <a:pPr algn="ctr"/>
            <a:r>
              <a:rPr lang="en-US" sz="3200" b="1" dirty="0">
                <a:solidFill>
                  <a:srgbClr val="FF00FF"/>
                </a:solidFill>
                <a:latin typeface="Segoe UI"/>
                <a:ea typeface="Times New Roman"/>
                <a:cs typeface="Segoe UI"/>
              </a:rPr>
              <a:t>3</a:t>
            </a:r>
            <a:r>
              <a:rPr lang="en-US" sz="3200" b="1" dirty="0" smtClean="0">
                <a:solidFill>
                  <a:srgbClr val="FF00FF"/>
                </a:solidFill>
                <a:latin typeface="Segoe UI"/>
                <a:ea typeface="Times New Roman"/>
                <a:cs typeface="Segoe UI"/>
              </a:rPr>
              <a:t>.5.3  Cathode </a:t>
            </a:r>
            <a:r>
              <a:rPr lang="en-US" sz="3200" b="1" dirty="0">
                <a:solidFill>
                  <a:srgbClr val="FF00FF"/>
                </a:solidFill>
                <a:latin typeface="Segoe UI"/>
                <a:ea typeface="Times New Roman"/>
                <a:cs typeface="Segoe UI"/>
              </a:rPr>
              <a:t>current Efficiency:</a:t>
            </a:r>
            <a:endParaRPr lang="en-US" sz="2800" dirty="0">
              <a:solidFill>
                <a:srgbClr val="FF00FF"/>
              </a:solidFill>
            </a:endParaRP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57200" y="1219200"/>
                <a:ext cx="8458200" cy="5410200"/>
              </a:xfrm>
            </p:spPr>
            <p:txBody>
              <a:bodyPr>
                <a:normAutofit fontScale="70000" lnSpcReduction="20000"/>
              </a:bodyPr>
              <a:lstStyle/>
              <a:p>
                <a:pPr algn="just">
                  <a:buNone/>
                </a:pPr>
                <a:r>
                  <a:rPr lang="en-US" dirty="0" smtClean="0">
                    <a:latin typeface="+mj-lt"/>
                  </a:rPr>
                  <a:t>		Generally soluble anode of the metal to be deposited is preferred because it maintains metal ion content fixed or constant during plating. Anode must be made of highly pure metal. Article to be plated is made as cathode. Current is supplied from an external source. The electroplating generators supply either 6 or 12 volt high amperage current. The weights of the substances deposited are dependent on the cathode and anode efficiencies which are given by,</a:t>
                </a:r>
              </a:p>
              <a:p>
                <a:pPr algn="just">
                  <a:buNone/>
                </a:pPr>
                <a:r>
                  <a:rPr lang="en-US" dirty="0" smtClean="0">
                    <a:latin typeface="+mj-lt"/>
                  </a:rPr>
                  <a:t>	Cathode efficiency =   </a:t>
                </a:r>
                <a14:m>
                  <m:oMath xmlns:m="http://schemas.openxmlformats.org/officeDocument/2006/math">
                    <m:f>
                      <m:fPr>
                        <m:ctrlPr>
                          <a:rPr lang="en-US" i="1" smtClean="0">
                            <a:latin typeface="Cambria Math"/>
                          </a:rPr>
                        </m:ctrlPr>
                      </m:fPr>
                      <m:num>
                        <m:r>
                          <a:rPr lang="en-US" b="0" i="1" smtClean="0">
                            <a:latin typeface="Cambria Math"/>
                          </a:rPr>
                          <m:t>𝑊𝑡</m:t>
                        </m:r>
                        <m:r>
                          <a:rPr lang="en-US" b="0" i="1" smtClean="0">
                            <a:latin typeface="Cambria Math"/>
                          </a:rPr>
                          <m:t>.</m:t>
                        </m:r>
                        <m:r>
                          <a:rPr lang="en-US" b="0" i="1" smtClean="0">
                            <a:latin typeface="Cambria Math"/>
                          </a:rPr>
                          <m:t>𝑜𝑓</m:t>
                        </m:r>
                        <m:r>
                          <a:rPr lang="en-US" b="0" i="1" smtClean="0">
                            <a:latin typeface="Cambria Math"/>
                          </a:rPr>
                          <m:t> </m:t>
                        </m:r>
                        <m:r>
                          <a:rPr lang="en-US" b="0" i="1" smtClean="0">
                            <a:latin typeface="Cambria Math"/>
                          </a:rPr>
                          <m:t>𝑡h𝑒</m:t>
                        </m:r>
                        <m:r>
                          <a:rPr lang="en-US" b="0" i="1" smtClean="0">
                            <a:latin typeface="Cambria Math"/>
                          </a:rPr>
                          <m:t> </m:t>
                        </m:r>
                        <m:r>
                          <a:rPr lang="en-US" b="0" i="1" smtClean="0">
                            <a:latin typeface="Cambria Math"/>
                          </a:rPr>
                          <m:t>𝑠𝑢𝑏𝑠𝑡𝑎𝑛𝑐𝑒</m:t>
                        </m:r>
                        <m:r>
                          <a:rPr lang="en-US" b="0" i="1" smtClean="0">
                            <a:latin typeface="Cambria Math"/>
                          </a:rPr>
                          <m:t> </m:t>
                        </m:r>
                        <m:r>
                          <a:rPr lang="en-US" b="0" i="1" smtClean="0">
                            <a:latin typeface="Cambria Math"/>
                          </a:rPr>
                          <m:t>𝑑𝑒𝑝𝑜𝑠𝑖𝑡𝑒𝑑</m:t>
                        </m:r>
                      </m:num>
                      <m:den>
                        <m:r>
                          <a:rPr lang="en-US" b="0" i="1" smtClean="0">
                            <a:latin typeface="Cambria Math"/>
                          </a:rPr>
                          <m:t>𝑊𝑡</m:t>
                        </m:r>
                        <m:r>
                          <a:rPr lang="en-US" b="0" i="1" smtClean="0">
                            <a:latin typeface="Cambria Math"/>
                          </a:rPr>
                          <m:t>. </m:t>
                        </m:r>
                        <m:r>
                          <a:rPr lang="en-US" b="0" i="1" smtClean="0">
                            <a:latin typeface="Cambria Math"/>
                          </a:rPr>
                          <m:t>𝐶𝑎𝑙𝑐𝑢𝑙𝑎𝑡𝑒𝑑</m:t>
                        </m:r>
                        <m:r>
                          <a:rPr lang="en-US" b="0" i="1" smtClean="0">
                            <a:latin typeface="Cambria Math"/>
                          </a:rPr>
                          <m:t> </m:t>
                        </m:r>
                        <m:r>
                          <a:rPr lang="en-US" b="0" i="1" smtClean="0">
                            <a:latin typeface="Cambria Math"/>
                          </a:rPr>
                          <m:t>𝑓𝑟𝑜𝑚</m:t>
                        </m:r>
                        <m:r>
                          <a:rPr lang="en-US" b="0" i="1" smtClean="0">
                            <a:latin typeface="Cambria Math"/>
                          </a:rPr>
                          <m:t> </m:t>
                        </m:r>
                        <m:r>
                          <a:rPr lang="en-US" b="0" i="1" smtClean="0">
                            <a:latin typeface="Cambria Math"/>
                          </a:rPr>
                          <m:t>𝑎𝑚𝑝</m:t>
                        </m:r>
                        <m:r>
                          <a:rPr lang="en-US" b="0" i="1" smtClean="0">
                            <a:latin typeface="Cambria Math"/>
                          </a:rPr>
                          <m:t>.−</m:t>
                        </m:r>
                        <m:r>
                          <a:rPr lang="en-US" b="0" i="1" smtClean="0">
                            <a:latin typeface="Cambria Math"/>
                          </a:rPr>
                          <m:t>h𝑜𝑢𝑟</m:t>
                        </m:r>
                      </m:den>
                    </m:f>
                  </m:oMath>
                </a14:m>
                <a:r>
                  <a:rPr lang="en-US" dirty="0" smtClean="0">
                    <a:latin typeface="+mj-lt"/>
                  </a:rPr>
                  <a:t>x 100</a:t>
                </a:r>
              </a:p>
              <a:p>
                <a:pPr algn="just">
                  <a:buNone/>
                </a:pPr>
                <a:endParaRPr lang="en-US" dirty="0" smtClean="0">
                  <a:latin typeface="+mj-lt"/>
                </a:endParaRPr>
              </a:p>
              <a:p>
                <a:pPr algn="just">
                  <a:buNone/>
                </a:pPr>
                <a:r>
                  <a:rPr lang="en-US" dirty="0" smtClean="0">
                    <a:latin typeface="+mj-lt"/>
                  </a:rPr>
                  <a:t>	Anode efficiency = </a:t>
                </a:r>
                <a:r>
                  <a:rPr lang="en-US" dirty="0">
                    <a:solidFill>
                      <a:prstClr val="black"/>
                    </a:solidFill>
                    <a:latin typeface="Calibri"/>
                  </a:rPr>
                  <a:t>=   </a:t>
                </a:r>
                <a14:m>
                  <m:oMath xmlns:m="http://schemas.openxmlformats.org/officeDocument/2006/math">
                    <m:f>
                      <m:fPr>
                        <m:ctrlPr>
                          <a:rPr lang="en-US" i="1">
                            <a:solidFill>
                              <a:prstClr val="black"/>
                            </a:solidFill>
                            <a:latin typeface="Cambria Math"/>
                          </a:rPr>
                        </m:ctrlPr>
                      </m:fPr>
                      <m:num>
                        <m:r>
                          <a:rPr lang="en-US" i="1">
                            <a:solidFill>
                              <a:prstClr val="black"/>
                            </a:solidFill>
                            <a:latin typeface="Cambria Math"/>
                          </a:rPr>
                          <m:t>𝑊𝑡</m:t>
                        </m:r>
                        <m:r>
                          <a:rPr lang="en-US" i="1">
                            <a:solidFill>
                              <a:prstClr val="black"/>
                            </a:solidFill>
                            <a:latin typeface="Cambria Math"/>
                          </a:rPr>
                          <m:t>.</m:t>
                        </m:r>
                        <m:r>
                          <a:rPr lang="en-US" i="1">
                            <a:solidFill>
                              <a:prstClr val="black"/>
                            </a:solidFill>
                            <a:latin typeface="Cambria Math"/>
                          </a:rPr>
                          <m:t>𝑜𝑓</m:t>
                        </m:r>
                        <m:r>
                          <a:rPr lang="en-US" i="1">
                            <a:solidFill>
                              <a:prstClr val="black"/>
                            </a:solidFill>
                            <a:latin typeface="Cambria Math"/>
                          </a:rPr>
                          <m:t> </m:t>
                        </m:r>
                        <m:r>
                          <a:rPr lang="en-US" i="1">
                            <a:solidFill>
                              <a:prstClr val="black"/>
                            </a:solidFill>
                            <a:latin typeface="Cambria Math"/>
                          </a:rPr>
                          <m:t>𝑡h𝑒</m:t>
                        </m:r>
                        <m:r>
                          <a:rPr lang="en-US" b="0" i="1" smtClean="0">
                            <a:solidFill>
                              <a:prstClr val="black"/>
                            </a:solidFill>
                            <a:latin typeface="Cambria Math"/>
                          </a:rPr>
                          <m:t> </m:t>
                        </m:r>
                        <m:r>
                          <a:rPr lang="en-US" b="0" i="1" smtClean="0">
                            <a:solidFill>
                              <a:prstClr val="black"/>
                            </a:solidFill>
                            <a:latin typeface="Cambria Math"/>
                          </a:rPr>
                          <m:t>𝑚𝑒𝑡𝑎𝑙</m:t>
                        </m:r>
                        <m:r>
                          <a:rPr lang="en-US" i="1">
                            <a:solidFill>
                              <a:prstClr val="black"/>
                            </a:solidFill>
                            <a:latin typeface="Cambria Math"/>
                          </a:rPr>
                          <m:t> </m:t>
                        </m:r>
                        <m:r>
                          <a:rPr lang="en-US" i="1">
                            <a:solidFill>
                              <a:prstClr val="black"/>
                            </a:solidFill>
                            <a:latin typeface="Cambria Math"/>
                          </a:rPr>
                          <m:t>𝑑𝑒𝑝𝑜𝑠𝑖𝑡𝑒𝑑</m:t>
                        </m:r>
                      </m:num>
                      <m:den>
                        <m:r>
                          <a:rPr lang="en-US" i="1">
                            <a:solidFill>
                              <a:prstClr val="black"/>
                            </a:solidFill>
                            <a:latin typeface="Cambria Math"/>
                          </a:rPr>
                          <m:t>𝑊𝑡</m:t>
                        </m:r>
                        <m:r>
                          <a:rPr lang="en-US" i="1">
                            <a:solidFill>
                              <a:prstClr val="black"/>
                            </a:solidFill>
                            <a:latin typeface="Cambria Math"/>
                          </a:rPr>
                          <m:t>. </m:t>
                        </m:r>
                        <m:r>
                          <a:rPr lang="en-US" i="1">
                            <a:solidFill>
                              <a:prstClr val="black"/>
                            </a:solidFill>
                            <a:latin typeface="Cambria Math"/>
                          </a:rPr>
                          <m:t>𝐶𝑎𝑙𝑐𝑢𝑙𝑎𝑡𝑒𝑑</m:t>
                        </m:r>
                        <m:r>
                          <a:rPr lang="en-US" i="1">
                            <a:solidFill>
                              <a:prstClr val="black"/>
                            </a:solidFill>
                            <a:latin typeface="Cambria Math"/>
                          </a:rPr>
                          <m:t> </m:t>
                        </m:r>
                        <m:r>
                          <a:rPr lang="en-US" i="1">
                            <a:solidFill>
                              <a:prstClr val="black"/>
                            </a:solidFill>
                            <a:latin typeface="Cambria Math"/>
                          </a:rPr>
                          <m:t>𝑓𝑟𝑜𝑚</m:t>
                        </m:r>
                        <m:r>
                          <a:rPr lang="en-US" i="1">
                            <a:solidFill>
                              <a:prstClr val="black"/>
                            </a:solidFill>
                            <a:latin typeface="Cambria Math"/>
                          </a:rPr>
                          <m:t> </m:t>
                        </m:r>
                        <m:r>
                          <a:rPr lang="en-US" i="1">
                            <a:solidFill>
                              <a:prstClr val="black"/>
                            </a:solidFill>
                            <a:latin typeface="Cambria Math"/>
                          </a:rPr>
                          <m:t>𝑎𝑚𝑝</m:t>
                        </m:r>
                        <m:r>
                          <a:rPr lang="en-US" i="1">
                            <a:solidFill>
                              <a:prstClr val="black"/>
                            </a:solidFill>
                            <a:latin typeface="Cambria Math"/>
                          </a:rPr>
                          <m:t>.−</m:t>
                        </m:r>
                        <m:r>
                          <a:rPr lang="en-US" i="1">
                            <a:solidFill>
                              <a:prstClr val="black"/>
                            </a:solidFill>
                            <a:latin typeface="Cambria Math"/>
                          </a:rPr>
                          <m:t>h𝑜𝑢𝑟</m:t>
                        </m:r>
                      </m:den>
                    </m:f>
                  </m:oMath>
                </a14:m>
                <a:r>
                  <a:rPr lang="en-US" dirty="0" smtClean="0">
                    <a:latin typeface="+mj-lt"/>
                  </a:rPr>
                  <a:t>     x  100</a:t>
                </a:r>
              </a:p>
              <a:p>
                <a:pPr algn="just">
                  <a:buNone/>
                </a:pPr>
                <a:endParaRPr lang="en-US" dirty="0" smtClean="0">
                  <a:latin typeface="+mj-lt"/>
                </a:endParaRPr>
              </a:p>
              <a:p>
                <a:pPr algn="just">
                  <a:buNone/>
                </a:pPr>
                <a:r>
                  <a:rPr lang="en-US" dirty="0" smtClean="0">
                    <a:latin typeface="+mj-lt"/>
                  </a:rPr>
                  <a:t>		In both electrodes have 100% efficiency,  that is the identical condition. In practice it is impossible to attain 100% efficiencies. But at least they must be equal even if below 100%  (may be 90 or 95%) which will maintain metal ion fixed or constant.</a:t>
                </a:r>
              </a:p>
              <a:p>
                <a:pPr algn="just">
                  <a:buNone/>
                </a:pPr>
                <a:r>
                  <a:rPr lang="en-US" dirty="0" smtClean="0">
                    <a:solidFill>
                      <a:srgbClr val="00FF00"/>
                    </a:solidFill>
                    <a:latin typeface="+mj-lt"/>
                  </a:rPr>
                  <a:t>If cathode efficiency &gt; anode efficiency, the both becomes poorer in metal content which affects the deposition. </a:t>
                </a:r>
              </a:p>
              <a:p>
                <a:pPr algn="just">
                  <a:buNone/>
                </a:pPr>
                <a:r>
                  <a:rPr lang="en-US" dirty="0" smtClean="0">
                    <a:solidFill>
                      <a:srgbClr val="00FF00"/>
                    </a:solidFill>
                    <a:latin typeface="+mj-lt"/>
                  </a:rPr>
                  <a:t>		If anode efficiency &gt; cathode efficiency, both becomes rich in metal contain. </a:t>
                </a:r>
                <a:r>
                  <a:rPr lang="en-US" dirty="0" smtClean="0">
                    <a:latin typeface="+mj-lt"/>
                  </a:rPr>
                  <a:t>Then all the metal ions try to discharge at once which makes disturbance in discharge and ultimately results into bad deposit. Thus, there must be proper control on both the efficiencies, so that proper rate of discharge of ions and crystals growth is maintained. This is done by using appropriate current densities.</a:t>
                </a:r>
              </a:p>
              <a:p>
                <a:pPr>
                  <a:buNone/>
                </a:pP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57200" y="1219200"/>
                <a:ext cx="8458200" cy="5410200"/>
              </a:xfrm>
              <a:blipFill rotWithShape="1">
                <a:blip r:embed="rId2"/>
                <a:stretch>
                  <a:fillRect l="-576" t="-1464" r="-1081" b="-6644"/>
                </a:stretch>
              </a:blipFill>
            </p:spPr>
            <p:txBody>
              <a:bodyPr/>
              <a:lstStyle/>
              <a:p>
                <a:r>
                  <a:rPr lang="en-US">
                    <a:noFill/>
                  </a:rPr>
                  <a:t> </a:t>
                </a:r>
              </a:p>
            </p:txBody>
          </p:sp>
        </mc:Fallback>
      </mc:AlternateContent>
    </p:spTree>
    <p:extLst>
      <p:ext uri="{BB962C8B-B14F-4D97-AF65-F5344CB8AC3E}">
        <p14:creationId xmlns:p14="http://schemas.microsoft.com/office/powerpoint/2010/main" val="1270438469"/>
      </p:ext>
    </p:extLst>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09600"/>
          </a:xfrm>
        </p:spPr>
        <p:txBody>
          <a:bodyPr>
            <a:normAutofit/>
          </a:bodyPr>
          <a:lstStyle/>
          <a:p>
            <a:pPr algn="ctr"/>
            <a:r>
              <a:rPr lang="en-US" sz="3600" b="1" dirty="0">
                <a:solidFill>
                  <a:srgbClr val="FF00FF"/>
                </a:solidFill>
              </a:rPr>
              <a:t>3</a:t>
            </a:r>
            <a:r>
              <a:rPr lang="en-US" sz="3600" b="1" dirty="0" smtClean="0">
                <a:solidFill>
                  <a:srgbClr val="FF00FF"/>
                </a:solidFill>
              </a:rPr>
              <a:t>.5.4 </a:t>
            </a:r>
            <a:r>
              <a:rPr lang="en-US" sz="3600" b="1" dirty="0">
                <a:solidFill>
                  <a:srgbClr val="FF00FF"/>
                </a:solidFill>
              </a:rPr>
              <a:t>Basic principles of electroplating</a:t>
            </a:r>
            <a:r>
              <a:rPr lang="en-US" sz="3600" b="1" dirty="0" smtClean="0">
                <a:solidFill>
                  <a:srgbClr val="FF00FF"/>
                </a:solidFill>
              </a:rPr>
              <a:t>:</a:t>
            </a:r>
            <a:endParaRPr lang="en-US" dirty="0">
              <a:solidFill>
                <a:srgbClr val="FF00FF"/>
              </a:solidFill>
            </a:endParaRPr>
          </a:p>
        </p:txBody>
      </p:sp>
      <p:sp>
        <p:nvSpPr>
          <p:cNvPr id="3" name="Content Placeholder 2"/>
          <p:cNvSpPr>
            <a:spLocks noGrp="1"/>
          </p:cNvSpPr>
          <p:nvPr>
            <p:ph idx="1"/>
          </p:nvPr>
        </p:nvSpPr>
        <p:spPr>
          <a:xfrm>
            <a:off x="457200" y="1600200"/>
            <a:ext cx="8229600" cy="4724400"/>
          </a:xfrm>
        </p:spPr>
        <p:txBody>
          <a:bodyPr>
            <a:normAutofit/>
          </a:bodyPr>
          <a:lstStyle/>
          <a:p>
            <a:pPr marL="0" indent="0" algn="just">
              <a:buNone/>
            </a:pPr>
            <a:r>
              <a:rPr lang="en-US" sz="2000" b="1" dirty="0">
                <a:latin typeface="+mj-lt"/>
              </a:rPr>
              <a:t>1.Current density (C.D.): </a:t>
            </a:r>
            <a:endParaRPr lang="en-US" sz="2000" b="1" dirty="0" smtClean="0">
              <a:latin typeface="+mj-lt"/>
            </a:endParaRPr>
          </a:p>
          <a:p>
            <a:pPr marL="0" indent="0" algn="just">
              <a:buNone/>
            </a:pPr>
            <a:r>
              <a:rPr lang="en-US" sz="2000" b="1" dirty="0">
                <a:latin typeface="+mj-lt"/>
              </a:rPr>
              <a:t>	</a:t>
            </a:r>
            <a:r>
              <a:rPr lang="en-US" sz="2000" dirty="0" smtClean="0">
                <a:latin typeface="+mj-lt"/>
              </a:rPr>
              <a:t>Current </a:t>
            </a:r>
            <a:r>
              <a:rPr lang="en-US" sz="2000" dirty="0">
                <a:latin typeface="+mj-lt"/>
              </a:rPr>
              <a:t>density is measured or expressed in terms of amperes per unit area of electrode surface. It is unit of A/sq. ft. or A/ dm</a:t>
            </a:r>
            <a:r>
              <a:rPr lang="en-US" sz="2000" baseline="30000" dirty="0">
                <a:latin typeface="+mj-lt"/>
              </a:rPr>
              <a:t>2</a:t>
            </a:r>
            <a:r>
              <a:rPr lang="en-US" sz="2000" dirty="0">
                <a:latin typeface="+mj-lt"/>
              </a:rPr>
              <a:t>. </a:t>
            </a:r>
            <a:r>
              <a:rPr lang="en-US" sz="2000" dirty="0">
                <a:solidFill>
                  <a:srgbClr val="FF0000"/>
                </a:solidFill>
                <a:latin typeface="+mj-lt"/>
              </a:rPr>
              <a:t>At low C.D.’s the discharge of ions occurs slowly so that the deposits obtained are uniform and coarsely crystalline. If the C.D. is increased, the rate of formation of nuclei will be greater and the deposit will become more fine-grained. </a:t>
            </a:r>
            <a:r>
              <a:rPr lang="en-US" sz="2000" dirty="0">
                <a:latin typeface="+mj-lt"/>
              </a:rPr>
              <a:t>At very high currents the solution in the vicinity of the cathodes will be depleted in the ions required for discharge </a:t>
            </a:r>
            <a:r>
              <a:rPr lang="en-US" sz="2000" dirty="0" smtClean="0">
                <a:latin typeface="+mj-lt"/>
              </a:rPr>
              <a:t>and </a:t>
            </a:r>
            <a:r>
              <a:rPr lang="en-US" sz="2000" dirty="0">
                <a:latin typeface="+mj-lt"/>
              </a:rPr>
              <a:t>hence, the crystals will tend to grow outwards towards the region of higher concentration due to which deposit consists of ‘trees’, nodules and protruding crystals. If the C.D. exceeds the limiting values for the given electrolyte, then along with the deposition of metal, hydrogen will be evolved which interferes the crystal growth and hence , rough, porous or spongy and black deposits may be obtained. Hence, limiting value of C.D. must be used.</a:t>
            </a:r>
          </a:p>
        </p:txBody>
      </p:sp>
    </p:spTree>
    <p:extLst>
      <p:ext uri="{BB962C8B-B14F-4D97-AF65-F5344CB8AC3E}">
        <p14:creationId xmlns:p14="http://schemas.microsoft.com/office/powerpoint/2010/main" val="2214884398"/>
      </p:ext>
    </p:ext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Autofit/>
          </a:bodyPr>
          <a:lstStyle/>
          <a:p>
            <a:pPr marL="0" indent="0" algn="just">
              <a:buNone/>
            </a:pPr>
            <a:r>
              <a:rPr lang="en-US" sz="1800" b="1" dirty="0">
                <a:solidFill>
                  <a:srgbClr val="FF00FF"/>
                </a:solidFill>
                <a:latin typeface="+mj-lt"/>
              </a:rPr>
              <a:t>2.Nature and concentration of electrolyte</a:t>
            </a:r>
            <a:r>
              <a:rPr lang="en-US" sz="1400" b="1" dirty="0">
                <a:latin typeface="+mj-lt"/>
              </a:rPr>
              <a:t>: </a:t>
            </a:r>
          </a:p>
          <a:p>
            <a:pPr marL="0" indent="0" algn="just">
              <a:buNone/>
            </a:pPr>
            <a:r>
              <a:rPr lang="en-US" sz="1400" dirty="0">
                <a:latin typeface="+mj-lt"/>
              </a:rPr>
              <a:t>	The effect of electrolyte concentration and of C.D. are found to be complementary, by increasing the concentration or by agitating the solution, higher C.D.’s can be used before coarse deposits are formed or before hydrogen evolutions occurs with the spongy or dark deposits. The effect of concentration on the rate of nucleus formation is uncertain. It is observed that the increase of concentration tends to give firm, </a:t>
            </a:r>
            <a:r>
              <a:rPr lang="en-US" sz="1400" dirty="0" smtClean="0">
                <a:latin typeface="+mj-lt"/>
              </a:rPr>
              <a:t>concentration</a:t>
            </a:r>
            <a:r>
              <a:rPr lang="en-US" sz="1400" dirty="0">
                <a:latin typeface="+mj-lt"/>
              </a:rPr>
              <a:t>, but the improvement in the deposit is due to an increasing the rate of growth of crystals over the cathode surface. When fine grained deposits are required, a low metal ion concentration is desirable, so that no crystal can grow rapidly. This metal ion concentration can be reduced by (a) use of dilute solution, (b) use of a complex salt and (c) use of common ion. Thus, (i) Electrolyte or salt must be highly soluble,(ii) It should have conductivity, (iii) It must be stable and should resist the atmospheric oxidation or hydrolysis, (iv) It must dissolve anode easily, (v) It must produce compact and adherent deposits.</a:t>
            </a:r>
          </a:p>
          <a:p>
            <a:pPr marL="0" indent="0" algn="just">
              <a:buNone/>
            </a:pPr>
            <a:r>
              <a:rPr lang="en-US" sz="1800" b="1" dirty="0">
                <a:solidFill>
                  <a:srgbClr val="FF00FF"/>
                </a:solidFill>
                <a:latin typeface="+mj-lt"/>
              </a:rPr>
              <a:t>3. Temperature: </a:t>
            </a:r>
          </a:p>
          <a:p>
            <a:pPr marL="0" indent="0" algn="just">
              <a:buNone/>
            </a:pPr>
            <a:r>
              <a:rPr lang="en-US" sz="1400" dirty="0">
                <a:latin typeface="+mj-lt"/>
              </a:rPr>
              <a:t>	Increase of temperature has two effects which oppose one another. In the first, the diffusion is </a:t>
            </a:r>
            <a:r>
              <a:rPr lang="en-US" sz="1400" dirty="0" err="1">
                <a:latin typeface="+mj-lt"/>
              </a:rPr>
              <a:t>favoured</a:t>
            </a:r>
            <a:r>
              <a:rPr lang="en-US" sz="1400" dirty="0">
                <a:latin typeface="+mj-lt"/>
              </a:rPr>
              <a:t>, so that the formation of rough or spongy deposits at relatively high C.D.’s is inhibited. In the second, rate of crystal growth, </a:t>
            </a:r>
            <a:r>
              <a:rPr lang="en-US" sz="1400" dirty="0" err="1">
                <a:latin typeface="+mj-lt"/>
              </a:rPr>
              <a:t>favouring</a:t>
            </a:r>
            <a:r>
              <a:rPr lang="en-US" sz="1400" dirty="0">
                <a:latin typeface="+mj-lt"/>
              </a:rPr>
              <a:t> a coarse deposit, is increased. Further increase of temperature decreases hydrogen over-voltage and facilitates the evolution of gas as well as the precipitation of basic salts. At moderate temperatures, the first effect predominates, so that the deposits </a:t>
            </a:r>
            <a:r>
              <a:rPr lang="en-US" sz="1400" dirty="0" err="1">
                <a:latin typeface="+mj-lt"/>
              </a:rPr>
              <a:t>ar</a:t>
            </a:r>
            <a:r>
              <a:rPr lang="en-US" sz="1400" dirty="0">
                <a:latin typeface="+mj-lt"/>
              </a:rPr>
              <a:t> improved but at higher temperatures deterioration is observed. At moderate temperatures (warm or hot condition), (i) solubility of the salt increases which helps in using higher C.D. and high concentrations, (ii) conductivity increases which reduces the tendency of </a:t>
            </a:r>
            <a:r>
              <a:rPr lang="en-US" sz="1400" dirty="0" err="1">
                <a:latin typeface="+mj-lt"/>
              </a:rPr>
              <a:t>breeing</a:t>
            </a:r>
            <a:r>
              <a:rPr lang="en-US" sz="1400" dirty="0">
                <a:latin typeface="+mj-lt"/>
              </a:rPr>
              <a:t> and hence, lowers the cost of electricity.</a:t>
            </a:r>
          </a:p>
          <a:p>
            <a:pPr marL="0" indent="0" algn="just">
              <a:buNone/>
            </a:pPr>
            <a:r>
              <a:rPr lang="en-US" sz="1800" b="1" dirty="0">
                <a:solidFill>
                  <a:srgbClr val="FF00FF"/>
                </a:solidFill>
                <a:latin typeface="+mj-lt"/>
              </a:rPr>
              <a:t>4. Colloidal matter (Addition agent): </a:t>
            </a:r>
            <a:endParaRPr lang="en-US" sz="1800" b="1" dirty="0" smtClean="0">
              <a:solidFill>
                <a:srgbClr val="FF00FF"/>
              </a:solidFill>
              <a:latin typeface="+mj-lt"/>
            </a:endParaRPr>
          </a:p>
          <a:p>
            <a:pPr marL="0" indent="0" algn="just">
              <a:buNone/>
            </a:pPr>
            <a:r>
              <a:rPr lang="en-US" sz="1400" b="1" dirty="0">
                <a:latin typeface="+mj-lt"/>
              </a:rPr>
              <a:t>	</a:t>
            </a:r>
            <a:r>
              <a:rPr lang="en-US" sz="1400" dirty="0" smtClean="0">
                <a:latin typeface="+mj-lt"/>
              </a:rPr>
              <a:t>In </a:t>
            </a:r>
            <a:r>
              <a:rPr lang="en-US" sz="1400" dirty="0">
                <a:latin typeface="+mj-lt"/>
              </a:rPr>
              <a:t>many instances, the metal normally deposits on the cathode in the form of relatively large crystals, but the presence of very small amounts (0.05g per </a:t>
            </a:r>
            <a:r>
              <a:rPr lang="en-US" sz="1400" dirty="0" err="1">
                <a:latin typeface="+mj-lt"/>
              </a:rPr>
              <a:t>litre</a:t>
            </a:r>
            <a:r>
              <a:rPr lang="en-US" sz="1400" dirty="0">
                <a:latin typeface="+mj-lt"/>
              </a:rPr>
              <a:t> or 5* 10</a:t>
            </a:r>
            <a:r>
              <a:rPr lang="en-US" sz="1400" baseline="30000" dirty="0">
                <a:latin typeface="+mj-lt"/>
              </a:rPr>
              <a:t>-5</a:t>
            </a:r>
            <a:r>
              <a:rPr lang="en-US" sz="1400" dirty="0">
                <a:latin typeface="+mj-lt"/>
              </a:rPr>
              <a:t>kg/dm</a:t>
            </a:r>
            <a:r>
              <a:rPr lang="en-US" sz="1400" baseline="30000" dirty="0">
                <a:latin typeface="+mj-lt"/>
              </a:rPr>
              <a:t>3</a:t>
            </a:r>
            <a:r>
              <a:rPr lang="en-US" sz="1400" dirty="0">
                <a:latin typeface="+mj-lt"/>
              </a:rPr>
              <a:t>) of colloidal matter i.e. addition agent, often results in the production of smooth, fine-grained and micro-crystalline deposits. The various addition agents used are : gelatin, peptone, agar, glue, gums, rubber, casein, alkaloids, dye-stuff, sugars and camphor. </a:t>
            </a:r>
          </a:p>
        </p:txBody>
      </p:sp>
    </p:spTree>
    <p:extLst>
      <p:ext uri="{BB962C8B-B14F-4D97-AF65-F5344CB8AC3E}">
        <p14:creationId xmlns:p14="http://schemas.microsoft.com/office/powerpoint/2010/main" val="987287438"/>
      </p:ext>
    </p:extLst>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533400"/>
            <a:ext cx="8839200" cy="6248400"/>
          </a:xfrm>
        </p:spPr>
        <p:txBody>
          <a:bodyPr>
            <a:normAutofit/>
          </a:bodyPr>
          <a:lstStyle/>
          <a:p>
            <a:pPr marL="0" indent="0" algn="just">
              <a:buNone/>
            </a:pPr>
            <a:r>
              <a:rPr lang="en-US" sz="1800" b="1" dirty="0">
                <a:solidFill>
                  <a:srgbClr val="FF00FF"/>
                </a:solidFill>
                <a:latin typeface="+mj-lt"/>
              </a:rPr>
              <a:t>5. </a:t>
            </a:r>
            <a:r>
              <a:rPr lang="en-US" sz="1600" b="1" dirty="0">
                <a:solidFill>
                  <a:srgbClr val="FF00FF"/>
                </a:solidFill>
                <a:latin typeface="+mj-lt"/>
              </a:rPr>
              <a:t>Electrolyte (Nature of anion):</a:t>
            </a:r>
            <a:r>
              <a:rPr lang="en-US" sz="1600" dirty="0">
                <a:solidFill>
                  <a:srgbClr val="FF00FF"/>
                </a:solidFill>
                <a:latin typeface="+mj-lt"/>
              </a:rPr>
              <a:t> </a:t>
            </a:r>
            <a:endParaRPr lang="en-US" sz="1600" dirty="0" smtClean="0">
              <a:solidFill>
                <a:srgbClr val="FF00FF"/>
              </a:solidFill>
              <a:latin typeface="+mj-lt"/>
            </a:endParaRPr>
          </a:p>
          <a:p>
            <a:pPr marL="0" indent="0" algn="just">
              <a:lnSpc>
                <a:spcPct val="110000"/>
              </a:lnSpc>
              <a:buNone/>
            </a:pPr>
            <a:r>
              <a:rPr lang="en-US" sz="1600" dirty="0">
                <a:latin typeface="+mj-lt"/>
              </a:rPr>
              <a:t>	</a:t>
            </a:r>
            <a:r>
              <a:rPr lang="en-US" sz="1800" dirty="0" smtClean="0">
                <a:latin typeface="+mj-lt"/>
              </a:rPr>
              <a:t>The </a:t>
            </a:r>
            <a:r>
              <a:rPr lang="en-US" sz="1800" dirty="0">
                <a:latin typeface="+mj-lt"/>
              </a:rPr>
              <a:t>physical form of the deposited metal depends on the nature of the anion of electrolyte. For example, lead deposit from lead nitrate solution is rough, but smooth deposits are obtained from </a:t>
            </a:r>
            <a:r>
              <a:rPr lang="en-US" sz="1800" dirty="0" err="1">
                <a:latin typeface="+mj-lt"/>
              </a:rPr>
              <a:t>silico</a:t>
            </a:r>
            <a:r>
              <a:rPr lang="en-US" sz="1800" dirty="0">
                <a:latin typeface="+mj-lt"/>
              </a:rPr>
              <a:t> fluoride and </a:t>
            </a:r>
            <a:r>
              <a:rPr lang="en-US" sz="1800" dirty="0" err="1">
                <a:latin typeface="+mj-lt"/>
              </a:rPr>
              <a:t>borofluoride</a:t>
            </a:r>
            <a:r>
              <a:rPr lang="en-US" sz="1800" dirty="0">
                <a:latin typeface="+mj-lt"/>
              </a:rPr>
              <a:t> solutions. The valence state of the metal may affect the nature of the deposit e.g. from plumbic solutions (</a:t>
            </a:r>
            <a:r>
              <a:rPr lang="en-US" sz="1800" dirty="0" err="1">
                <a:latin typeface="+mj-lt"/>
              </a:rPr>
              <a:t>Pb</a:t>
            </a:r>
            <a:r>
              <a:rPr lang="en-US" sz="1800" baseline="30000" dirty="0">
                <a:latin typeface="+mj-lt"/>
              </a:rPr>
              <a:t>++</a:t>
            </a:r>
            <a:r>
              <a:rPr lang="en-US" sz="1800" dirty="0">
                <a:latin typeface="+mj-lt"/>
              </a:rPr>
              <a:t>) lead is deposited in the spongy form, whereas relatively large crystals are formed in </a:t>
            </a:r>
            <a:r>
              <a:rPr lang="en-US" sz="1800" dirty="0" err="1">
                <a:latin typeface="+mj-lt"/>
              </a:rPr>
              <a:t>plumbous</a:t>
            </a:r>
            <a:r>
              <a:rPr lang="en-US" sz="1800" dirty="0">
                <a:latin typeface="+mj-lt"/>
              </a:rPr>
              <a:t> solutions (</a:t>
            </a:r>
            <a:r>
              <a:rPr lang="en-US" sz="1800" dirty="0" err="1">
                <a:latin typeface="+mj-lt"/>
              </a:rPr>
              <a:t>Pb</a:t>
            </a:r>
            <a:r>
              <a:rPr lang="en-US" sz="1800" baseline="30000" dirty="0">
                <a:latin typeface="+mj-lt"/>
              </a:rPr>
              <a:t>+</a:t>
            </a:r>
            <a:r>
              <a:rPr lang="en-US" sz="1800" dirty="0">
                <a:latin typeface="+mj-lt"/>
              </a:rPr>
              <a:t>). The difference in this </a:t>
            </a:r>
            <a:r>
              <a:rPr lang="en-US" sz="1800" dirty="0" err="1">
                <a:latin typeface="+mj-lt"/>
              </a:rPr>
              <a:t>behaviour</a:t>
            </a:r>
            <a:r>
              <a:rPr lang="en-US" sz="1800" dirty="0">
                <a:latin typeface="+mj-lt"/>
              </a:rPr>
              <a:t> of different electrolytes may be due to the possibility of formation of colloidal matter which serves to give a fine-grained deposit. It is observed that smooth deposits are generally produced from solutions of complex ions, particularly cyanides. The most important example is silver which is obtained as a very coarse deposit from nitrate solutions while cyanide solutions give the familiar smooth deposits of “electroplate”. Some workers consider that crystal nucleus formation is </a:t>
            </a:r>
            <a:r>
              <a:rPr lang="en-US" sz="1800" dirty="0" err="1">
                <a:latin typeface="+mj-lt"/>
              </a:rPr>
              <a:t>favoured</a:t>
            </a:r>
            <a:r>
              <a:rPr lang="en-US" sz="1800" dirty="0">
                <a:latin typeface="+mj-lt"/>
              </a:rPr>
              <a:t> by the extremely small concentration of sample</a:t>
            </a:r>
            <a:r>
              <a:rPr lang="en-US" sz="1800" dirty="0" smtClean="0">
                <a:latin typeface="+mj-lt"/>
              </a:rPr>
              <a:t>.</a:t>
            </a:r>
          </a:p>
          <a:p>
            <a:pPr marL="0" indent="0" algn="just">
              <a:lnSpc>
                <a:spcPct val="110000"/>
              </a:lnSpc>
              <a:buNone/>
            </a:pPr>
            <a:r>
              <a:rPr lang="en-US" sz="1800" b="1" dirty="0">
                <a:solidFill>
                  <a:srgbClr val="FF00FF"/>
                </a:solidFill>
                <a:latin typeface="+mj-lt"/>
              </a:rPr>
              <a:t>6. Basic metal and throwing power:</a:t>
            </a:r>
            <a:r>
              <a:rPr lang="en-US" sz="1800" dirty="0">
                <a:solidFill>
                  <a:srgbClr val="FF00FF"/>
                </a:solidFill>
                <a:latin typeface="+mj-lt"/>
              </a:rPr>
              <a:t> </a:t>
            </a:r>
            <a:endParaRPr lang="en-US" sz="1800" dirty="0" smtClean="0">
              <a:solidFill>
                <a:srgbClr val="FF00FF"/>
              </a:solidFill>
              <a:latin typeface="+mj-lt"/>
            </a:endParaRPr>
          </a:p>
          <a:p>
            <a:pPr marL="0" indent="0" algn="just">
              <a:lnSpc>
                <a:spcPct val="110000"/>
              </a:lnSpc>
              <a:buNone/>
            </a:pPr>
            <a:r>
              <a:rPr lang="en-US" sz="1800" dirty="0">
                <a:latin typeface="+mj-lt"/>
              </a:rPr>
              <a:t>	</a:t>
            </a:r>
            <a:r>
              <a:rPr lang="en-US" sz="1800" dirty="0" smtClean="0">
                <a:latin typeface="+mj-lt"/>
              </a:rPr>
              <a:t>Although </a:t>
            </a:r>
            <a:r>
              <a:rPr lang="en-US" sz="1800" dirty="0">
                <a:latin typeface="+mj-lt"/>
              </a:rPr>
              <a:t>the external form of a deposited metal is rarely affected by the basis metal used as the cathode, it has also some effect on the crystal growth. It is apparent that in many instances, the general orientation of the crystals is a continuation of that in the basis metal.</a:t>
            </a:r>
          </a:p>
          <a:p>
            <a:pPr marL="0" indent="0">
              <a:buNone/>
            </a:pPr>
            <a:endParaRPr lang="en-US" dirty="0"/>
          </a:p>
        </p:txBody>
      </p:sp>
    </p:spTree>
    <p:extLst>
      <p:ext uri="{BB962C8B-B14F-4D97-AF65-F5344CB8AC3E}">
        <p14:creationId xmlns:p14="http://schemas.microsoft.com/office/powerpoint/2010/main" val="104869136"/>
      </p:ext>
    </p:extLst>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534400" cy="5562600"/>
          </a:xfrm>
        </p:spPr>
        <p:txBody>
          <a:bodyPr>
            <a:normAutofit fontScale="62500" lnSpcReduction="20000"/>
          </a:bodyPr>
          <a:lstStyle/>
          <a:p>
            <a:pPr marL="0" indent="0" algn="just">
              <a:buNone/>
            </a:pPr>
            <a:r>
              <a:rPr lang="en-US" sz="4000" b="1" dirty="0" smtClean="0">
                <a:solidFill>
                  <a:srgbClr val="FF00FF"/>
                </a:solidFill>
              </a:rPr>
              <a:t>Throwing power:</a:t>
            </a:r>
            <a:r>
              <a:rPr lang="en-US" sz="4000" dirty="0" smtClean="0">
                <a:solidFill>
                  <a:srgbClr val="FF00FF"/>
                </a:solidFill>
              </a:rPr>
              <a:t> </a:t>
            </a:r>
          </a:p>
          <a:p>
            <a:pPr marL="0" indent="0" algn="just">
              <a:buNone/>
            </a:pPr>
            <a:r>
              <a:rPr lang="en-US" sz="2800" dirty="0" smtClean="0"/>
              <a:t>	It is the property of a solution by virtue of which relatively uniform deposit of metal may be obtained on a cathode of irregular shape. The good throwing power is supposed to be dependent on the following factors:</a:t>
            </a:r>
            <a:r>
              <a:rPr lang="en-US" sz="2800" b="1" dirty="0" smtClean="0"/>
              <a:t> </a:t>
            </a:r>
            <a:endParaRPr lang="en-US" sz="2800" dirty="0" smtClean="0"/>
          </a:p>
          <a:p>
            <a:pPr marL="0" indent="0" algn="just">
              <a:buNone/>
            </a:pPr>
            <a:r>
              <a:rPr lang="en-US" sz="2800" b="1" dirty="0" smtClean="0"/>
              <a:t>	</a:t>
            </a:r>
            <a:r>
              <a:rPr lang="en-US" sz="2800" b="1" dirty="0" smtClean="0">
                <a:solidFill>
                  <a:srgbClr val="FF00FF"/>
                </a:solidFill>
              </a:rPr>
              <a:t>(a) </a:t>
            </a:r>
            <a:r>
              <a:rPr lang="en-US" sz="2800" dirty="0" smtClean="0"/>
              <a:t>The rate of increase of cathode potential with current density: If preferential deposition should take place at any part of the cathode, the effective C.D. will be higher here than on the reminder of the cathode. If this higher C.D. requires much increase </a:t>
            </a:r>
            <a:r>
              <a:rPr lang="en-US" sz="2800" dirty="0" err="1" smtClean="0"/>
              <a:t>ed</a:t>
            </a:r>
            <a:r>
              <a:rPr lang="en-US" sz="2800" dirty="0" smtClean="0"/>
              <a:t> potential, there will be a tendency for the C.D. to be automatically reduced at the part under consideration and so will give good throwing power. In general the addition of colloidal matter improves the throwing power of solution, but increases of temperature and agitation have the opposite effect.</a:t>
            </a:r>
          </a:p>
          <a:p>
            <a:pPr marL="0" indent="0" algn="just">
              <a:buNone/>
            </a:pPr>
            <a:r>
              <a:rPr lang="en-US" sz="2800" b="1" dirty="0" smtClean="0"/>
              <a:t>	</a:t>
            </a:r>
            <a:r>
              <a:rPr lang="en-US" sz="2800" b="1" dirty="0" smtClean="0">
                <a:solidFill>
                  <a:srgbClr val="FF00FF"/>
                </a:solidFill>
              </a:rPr>
              <a:t>(b)</a:t>
            </a:r>
            <a:r>
              <a:rPr lang="en-US" sz="2800" dirty="0" smtClean="0">
                <a:solidFill>
                  <a:srgbClr val="FF00FF"/>
                </a:solidFill>
              </a:rPr>
              <a:t> </a:t>
            </a:r>
            <a:r>
              <a:rPr lang="en-US" sz="2800" dirty="0" smtClean="0"/>
              <a:t>Conductance of solution: If the conductance of electrolyte is low, the current lines will tend to concentrate on the parts of the cathode nearest the anode and the throwing power will be bad. With a solution of good or higher conductance, there will be no particular preference, as far as these factor is concerned, for one portion of the cathode over any other and will thus, improve the throwing power.</a:t>
            </a:r>
          </a:p>
          <a:p>
            <a:pPr marL="0" indent="0" algn="just">
              <a:buNone/>
            </a:pPr>
            <a:r>
              <a:rPr lang="en-US" sz="2800" b="1" dirty="0" smtClean="0"/>
              <a:t>	</a:t>
            </a:r>
            <a:r>
              <a:rPr lang="en-US" sz="2800" b="1" dirty="0" smtClean="0">
                <a:solidFill>
                  <a:srgbClr val="FF00FF"/>
                </a:solidFill>
              </a:rPr>
              <a:t>(c)</a:t>
            </a:r>
            <a:r>
              <a:rPr lang="en-US" sz="2800" dirty="0" smtClean="0">
                <a:solidFill>
                  <a:srgbClr val="FF00FF"/>
                </a:solidFill>
              </a:rPr>
              <a:t> </a:t>
            </a:r>
            <a:r>
              <a:rPr lang="en-US" sz="2800" dirty="0" smtClean="0"/>
              <a:t>Distance between anode and cathode: If distance between them is small, then parts of article near the anode will be deposited heavily and hence, placing of anode and cathode is important. When two or more cathodes are used, amount deposit </a:t>
            </a:r>
            <a:r>
              <a:rPr lang="en-US" sz="2800" dirty="0" err="1" smtClean="0"/>
              <a:t>ed</a:t>
            </a:r>
            <a:r>
              <a:rPr lang="en-US" sz="2800" dirty="0" smtClean="0"/>
              <a:t> on the cathode near the anode is higher than that away from the anode. The nature of electrolyte also decides that deposition on different cathodes. This can be called as covering power of electrolyte for cathode.</a:t>
            </a:r>
          </a:p>
          <a:p>
            <a:endParaRPr lang="en-US" dirty="0"/>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799"/>
            <a:ext cx="8458200" cy="5566229"/>
          </a:xfrm>
        </p:spPr>
        <p:txBody>
          <a:bodyPr>
            <a:noAutofit/>
          </a:bodyPr>
          <a:lstStyle/>
          <a:p>
            <a:pPr marL="0" indent="0" algn="just">
              <a:buNone/>
            </a:pPr>
            <a:r>
              <a:rPr lang="en-US" sz="2800" b="1" dirty="0">
                <a:solidFill>
                  <a:srgbClr val="FF00FF"/>
                </a:solidFill>
                <a:latin typeface="+mj-lt"/>
              </a:rPr>
              <a:t>7. pH or Hydrogen ion concentration and simultaneous discharge of cations : </a:t>
            </a:r>
            <a:endParaRPr lang="en-US" sz="2800" b="1" dirty="0" smtClean="0">
              <a:solidFill>
                <a:srgbClr val="FF00FF"/>
              </a:solidFill>
              <a:latin typeface="+mj-lt"/>
            </a:endParaRPr>
          </a:p>
          <a:p>
            <a:pPr marL="0" indent="0" algn="just">
              <a:buNone/>
            </a:pPr>
            <a:r>
              <a:rPr lang="en-US" sz="1800" b="1" dirty="0">
                <a:latin typeface="+mj-lt"/>
              </a:rPr>
              <a:t>	</a:t>
            </a:r>
            <a:r>
              <a:rPr lang="en-US" sz="1800" dirty="0" smtClean="0">
                <a:latin typeface="+mj-lt"/>
              </a:rPr>
              <a:t>If </a:t>
            </a:r>
            <a:r>
              <a:rPr lang="en-US" sz="1800" dirty="0">
                <a:latin typeface="+mj-lt"/>
              </a:rPr>
              <a:t>the solution is highly acidic (lower pH value), the fine and bright deposits are obtained. But this brightness gives a warning that the solution is near the danger point at which there is the occurrence of cracked or curled deposits. As metals at the top of the </a:t>
            </a:r>
            <a:r>
              <a:rPr lang="en-US" sz="1800" dirty="0" err="1">
                <a:latin typeface="+mj-lt"/>
              </a:rPr>
              <a:t>emf</a:t>
            </a:r>
            <a:r>
              <a:rPr lang="en-US" sz="1800" dirty="0">
                <a:latin typeface="+mj-lt"/>
              </a:rPr>
              <a:t> series are more active than those of lower, they would plate out (deposit) of the solution with difficulty. For example, if H</a:t>
            </a:r>
            <a:r>
              <a:rPr lang="en-US" sz="1800" baseline="30000" dirty="0">
                <a:latin typeface="+mj-lt"/>
              </a:rPr>
              <a:t>+</a:t>
            </a:r>
            <a:r>
              <a:rPr lang="en-US" sz="1800" dirty="0">
                <a:latin typeface="+mj-lt"/>
              </a:rPr>
              <a:t> ions are present in the electrolytic bath, they should plate out easily than the ions of metal above hydrogen. The hydrogen over voltage on zinc is high, so Zn can be deposited in acidic solutions. The overvoltage of Fe or Ni is low and hence, they can be plated out from neutral solutions. Copper is below hydrogen in the series and hence, can be deposited from acidic solutions. If solution contains two or more cations, then all the ions may discharge simultaneously on the cathode. This problem is of little importance in the formation of alloys; but it is important in electroplating of single metal. Even aqueous solutions of electrolyte contain H</a:t>
            </a:r>
            <a:r>
              <a:rPr lang="en-US" sz="1800" baseline="30000" dirty="0">
                <a:latin typeface="+mj-lt"/>
              </a:rPr>
              <a:t>+</a:t>
            </a:r>
            <a:r>
              <a:rPr lang="en-US" sz="1800" dirty="0">
                <a:latin typeface="+mj-lt"/>
              </a:rPr>
              <a:t> ions and they are discharged at cathode in the form of H</a:t>
            </a:r>
            <a:r>
              <a:rPr lang="en-US" sz="1800" baseline="-25000" dirty="0">
                <a:latin typeface="+mj-lt"/>
              </a:rPr>
              <a:t>2</a:t>
            </a:r>
            <a:r>
              <a:rPr lang="en-US" sz="1800" dirty="0">
                <a:latin typeface="+mj-lt"/>
              </a:rPr>
              <a:t> gas. The evolution of H</a:t>
            </a:r>
            <a:r>
              <a:rPr lang="en-US" sz="1800" baseline="-25000" dirty="0">
                <a:latin typeface="+mj-lt"/>
              </a:rPr>
              <a:t>2 </a:t>
            </a:r>
            <a:r>
              <a:rPr lang="en-US" sz="1800" dirty="0">
                <a:latin typeface="+mj-lt"/>
              </a:rPr>
              <a:t>gas may interfere in the fine deposit. Thus simultaneous deposition takes place only when decomposition potential or cathode potential or discharge potential of potential, discharge of </a:t>
            </a:r>
            <a:r>
              <a:rPr lang="en-US" sz="1800" dirty="0" smtClean="0">
                <a:latin typeface="+mj-lt"/>
              </a:rPr>
              <a:t>metal </a:t>
            </a:r>
            <a:r>
              <a:rPr lang="en-US" sz="1800" dirty="0">
                <a:latin typeface="+mj-lt"/>
              </a:rPr>
              <a:t>undergoing plating is favoured</a:t>
            </a:r>
            <a:r>
              <a:rPr lang="en-US" sz="1800" dirty="0" smtClean="0">
                <a:latin typeface="+mj-lt"/>
              </a:rPr>
              <a:t>.</a:t>
            </a:r>
            <a:endParaRPr lang="en-US" sz="2000" dirty="0">
              <a:latin typeface="+mj-lt"/>
            </a:endParaRPr>
          </a:p>
        </p:txBody>
      </p:sp>
    </p:spTree>
    <p:extLst>
      <p:ext uri="{BB962C8B-B14F-4D97-AF65-F5344CB8AC3E}">
        <p14:creationId xmlns:p14="http://schemas.microsoft.com/office/powerpoint/2010/main" val="655438426"/>
      </p:ext>
    </p:extLst>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458200" cy="5715000"/>
          </a:xfrm>
        </p:spPr>
        <p:txBody>
          <a:bodyPr>
            <a:normAutofit fontScale="40000" lnSpcReduction="20000"/>
          </a:bodyPr>
          <a:lstStyle/>
          <a:p>
            <a:pPr marL="0" indent="0" algn="just">
              <a:lnSpc>
                <a:spcPct val="120000"/>
              </a:lnSpc>
              <a:buNone/>
            </a:pPr>
            <a:r>
              <a:rPr lang="en-US" sz="5100" b="1" dirty="0" smtClean="0">
                <a:solidFill>
                  <a:srgbClr val="FF00FF"/>
                </a:solidFill>
                <a:latin typeface="+mj-lt"/>
              </a:rPr>
              <a:t>8. Concentration and agitation or circulation: </a:t>
            </a:r>
          </a:p>
          <a:p>
            <a:pPr marL="0" indent="0" algn="just">
              <a:lnSpc>
                <a:spcPct val="120000"/>
              </a:lnSpc>
              <a:buNone/>
            </a:pPr>
            <a:r>
              <a:rPr lang="en-US" sz="2900" b="1" dirty="0" smtClean="0">
                <a:latin typeface="+mj-lt"/>
              </a:rPr>
              <a:t>	</a:t>
            </a:r>
            <a:r>
              <a:rPr lang="en-US" sz="4000" dirty="0" smtClean="0">
                <a:latin typeface="+mj-lt"/>
              </a:rPr>
              <a:t>For continuous deposition metallic ions must be uniformly distributed throughout the solution. This is done by stirring the solution continuously or by rotating the cathode by means of chemical mixers. In the absence of agitation, metal ion concentration will be either low or high in the vicinity of cathode which changes the rate of discharge of ions. Agitation also sweeps away the gas evolved from the cathode surface, which otherwise may strike with deposit. Excess agitation may also have following disadvantages:</a:t>
            </a:r>
          </a:p>
          <a:p>
            <a:pPr marL="0" indent="0" algn="just">
              <a:lnSpc>
                <a:spcPct val="120000"/>
              </a:lnSpc>
              <a:buNone/>
            </a:pPr>
            <a:r>
              <a:rPr lang="en-US" sz="4000" dirty="0" smtClean="0">
                <a:latin typeface="+mj-lt"/>
              </a:rPr>
              <a:t>	(</a:t>
            </a:r>
            <a:r>
              <a:rPr lang="en-US" sz="4000" dirty="0" err="1" smtClean="0">
                <a:latin typeface="+mj-lt"/>
              </a:rPr>
              <a:t>i</a:t>
            </a:r>
            <a:r>
              <a:rPr lang="en-US" sz="4000" dirty="0" smtClean="0">
                <a:latin typeface="+mj-lt"/>
              </a:rPr>
              <a:t>)Insoluble impurities are brought on the surface of cathode,</a:t>
            </a:r>
          </a:p>
          <a:p>
            <a:pPr marL="0" indent="0" algn="just">
              <a:lnSpc>
                <a:spcPct val="120000"/>
              </a:lnSpc>
              <a:buNone/>
            </a:pPr>
            <a:r>
              <a:rPr lang="en-US" sz="4000" dirty="0" smtClean="0">
                <a:latin typeface="+mj-lt"/>
              </a:rPr>
              <a:t>	(ii)It favours the formation of carbonates in cyanide solution,</a:t>
            </a:r>
          </a:p>
          <a:p>
            <a:pPr marL="0" indent="0" algn="just">
              <a:lnSpc>
                <a:spcPct val="120000"/>
              </a:lnSpc>
              <a:buNone/>
            </a:pPr>
            <a:r>
              <a:rPr lang="en-US" sz="4000" dirty="0" smtClean="0">
                <a:latin typeface="+mj-lt"/>
              </a:rPr>
              <a:t>	(iii)It decreases throwing power.</a:t>
            </a:r>
          </a:p>
          <a:p>
            <a:pPr marL="0" indent="0" algn="just">
              <a:lnSpc>
                <a:spcPct val="120000"/>
              </a:lnSpc>
              <a:buNone/>
            </a:pPr>
            <a:r>
              <a:rPr lang="en-US" sz="5100" b="1" dirty="0" smtClean="0">
                <a:solidFill>
                  <a:srgbClr val="FF00FF"/>
                </a:solidFill>
                <a:latin typeface="+mj-lt"/>
              </a:rPr>
              <a:t>9. Covering power: </a:t>
            </a:r>
          </a:p>
          <a:p>
            <a:pPr marL="0" indent="0" algn="just">
              <a:lnSpc>
                <a:spcPct val="120000"/>
              </a:lnSpc>
              <a:buNone/>
            </a:pPr>
            <a:r>
              <a:rPr lang="en-US" sz="2900" b="1" dirty="0" smtClean="0">
                <a:latin typeface="+mj-lt"/>
              </a:rPr>
              <a:t>	</a:t>
            </a:r>
            <a:r>
              <a:rPr lang="en-US" sz="3800" dirty="0" smtClean="0">
                <a:latin typeface="+mj-lt"/>
              </a:rPr>
              <a:t>In some methods such as the bent cathode and the cavity scale, the behavior of the solution is decided by the extent to which the cathode is covered and it is called covering power. For the sake of convenience, this is related to throwing power and to the lowest current density at which metal can be deposited from the bath.</a:t>
            </a:r>
          </a:p>
          <a:p>
            <a:pPr marL="0" indent="0" algn="just">
              <a:lnSpc>
                <a:spcPct val="120000"/>
              </a:lnSpc>
              <a:buNone/>
            </a:pPr>
            <a:r>
              <a:rPr lang="en-US" sz="3800" dirty="0" smtClean="0">
                <a:latin typeface="+mj-lt"/>
              </a:rPr>
              <a:t>Thus, in electroplating following points must be carefully observed.</a:t>
            </a:r>
          </a:p>
          <a:p>
            <a:pPr marL="0" indent="0" algn="just">
              <a:lnSpc>
                <a:spcPct val="120000"/>
              </a:lnSpc>
              <a:buNone/>
            </a:pPr>
            <a:r>
              <a:rPr lang="en-US" sz="3800" dirty="0" smtClean="0">
                <a:latin typeface="+mj-lt"/>
              </a:rPr>
              <a:t>1. Nature of anode, cathode and their potential, position of metal in </a:t>
            </a:r>
            <a:r>
              <a:rPr lang="en-US" sz="3800" dirty="0" err="1" smtClean="0">
                <a:latin typeface="+mj-lt"/>
              </a:rPr>
              <a:t>emf</a:t>
            </a:r>
            <a:r>
              <a:rPr lang="en-US" sz="3800" dirty="0" smtClean="0">
                <a:latin typeface="+mj-lt"/>
              </a:rPr>
              <a:t>. Series, hydrogen overvoltage.</a:t>
            </a:r>
          </a:p>
          <a:p>
            <a:pPr marL="0" indent="0" algn="just">
              <a:lnSpc>
                <a:spcPct val="120000"/>
              </a:lnSpc>
              <a:buNone/>
            </a:pPr>
            <a:r>
              <a:rPr lang="en-US" sz="3800" dirty="0" smtClean="0">
                <a:latin typeface="+mj-lt"/>
              </a:rPr>
              <a:t>2. Nature and concentration of electrolyte, its conductance, temperature of the bath, addition agents, agitation.</a:t>
            </a:r>
          </a:p>
          <a:p>
            <a:pPr marL="0" indent="0" algn="just">
              <a:lnSpc>
                <a:spcPct val="120000"/>
              </a:lnSpc>
              <a:buNone/>
            </a:pPr>
            <a:r>
              <a:rPr lang="en-US" sz="3800" dirty="0" smtClean="0">
                <a:latin typeface="+mj-lt"/>
              </a:rPr>
              <a:t>3. Proper control on current density, voltage, time of passing the current, rate of nucleation and rate of crystal growth , thickness of deposit and throwing power of solution.</a:t>
            </a:r>
          </a:p>
          <a:p>
            <a:endParaRPr lang="en-US" dirty="0"/>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pPr algn="ctr"/>
            <a:r>
              <a:rPr lang="en-US" b="1" dirty="0">
                <a:solidFill>
                  <a:srgbClr val="FF00FF"/>
                </a:solidFill>
              </a:rPr>
              <a:t>3</a:t>
            </a:r>
            <a:r>
              <a:rPr lang="en-US" b="1" dirty="0" smtClean="0">
                <a:solidFill>
                  <a:srgbClr val="FF00FF"/>
                </a:solidFill>
              </a:rPr>
              <a:t>.5.5   </a:t>
            </a:r>
            <a:r>
              <a:rPr lang="en-US" b="1" dirty="0">
                <a:solidFill>
                  <a:srgbClr val="FF00FF"/>
                </a:solidFill>
              </a:rPr>
              <a:t>Cleaning of articles</a:t>
            </a:r>
            <a:r>
              <a:rPr lang="en-US" b="1" dirty="0" smtClean="0">
                <a:solidFill>
                  <a:srgbClr val="FF00FF"/>
                </a:solidFill>
              </a:rPr>
              <a:t>:</a:t>
            </a:r>
            <a:endParaRPr lang="en-US" dirty="0">
              <a:solidFill>
                <a:srgbClr val="FF00FF"/>
              </a:solidFill>
            </a:endParaRPr>
          </a:p>
        </p:txBody>
      </p:sp>
      <p:sp>
        <p:nvSpPr>
          <p:cNvPr id="3" name="Content Placeholder 2"/>
          <p:cNvSpPr>
            <a:spLocks noGrp="1"/>
          </p:cNvSpPr>
          <p:nvPr>
            <p:ph idx="1"/>
          </p:nvPr>
        </p:nvSpPr>
        <p:spPr>
          <a:xfrm>
            <a:off x="457200" y="838200"/>
            <a:ext cx="8229600" cy="5867400"/>
          </a:xfrm>
        </p:spPr>
        <p:txBody>
          <a:bodyPr>
            <a:normAutofit fontScale="62500" lnSpcReduction="20000"/>
          </a:bodyPr>
          <a:lstStyle/>
          <a:p>
            <a:pPr marL="0" indent="0" algn="just">
              <a:buNone/>
            </a:pPr>
            <a:endParaRPr lang="en-US" dirty="0" smtClean="0"/>
          </a:p>
          <a:p>
            <a:pPr marL="0" indent="0" algn="just">
              <a:buNone/>
            </a:pPr>
            <a:r>
              <a:rPr lang="en-US" dirty="0" smtClean="0"/>
              <a:t>Metallic </a:t>
            </a:r>
            <a:r>
              <a:rPr lang="en-US" dirty="0"/>
              <a:t>articles are generally covered with grease, oily material, dust particles and rust. If the surface is not thoroughly cleaned, then deposit will not perfectly adhere to the surface of article. Thus, surface must be free from foreign matter of any kind. Even a touch of finger on the prepared surface is highly objectionable.</a:t>
            </a:r>
          </a:p>
          <a:p>
            <a:pPr marL="0" indent="0" algn="just">
              <a:buNone/>
            </a:pPr>
            <a:r>
              <a:rPr lang="en-US" dirty="0" smtClean="0"/>
              <a:t>Cleaning </a:t>
            </a:r>
            <a:r>
              <a:rPr lang="en-US" dirty="0"/>
              <a:t>of the metal or article involves two steps,</a:t>
            </a:r>
          </a:p>
          <a:p>
            <a:pPr marL="0" indent="0" algn="just">
              <a:buNone/>
            </a:pPr>
            <a:r>
              <a:rPr lang="en-US" b="1" dirty="0" smtClean="0"/>
              <a:t>1</a:t>
            </a:r>
            <a:r>
              <a:rPr lang="en-US" b="1" dirty="0"/>
              <a:t>. Removal of grease or </a:t>
            </a:r>
            <a:r>
              <a:rPr lang="en-US" b="1" dirty="0" smtClean="0"/>
              <a:t>oil: </a:t>
            </a:r>
            <a:r>
              <a:rPr lang="en-US" dirty="0" smtClean="0"/>
              <a:t>Grease </a:t>
            </a:r>
            <a:r>
              <a:rPr lang="en-US" dirty="0"/>
              <a:t>or oily material is an organic substance; it can be converted into soluble </a:t>
            </a:r>
            <a:r>
              <a:rPr lang="en-US" dirty="0" smtClean="0"/>
              <a:t>soap </a:t>
            </a:r>
            <a:r>
              <a:rPr lang="en-US" dirty="0"/>
              <a:t>by the action of an alkali like NaOH, KOH, Na</a:t>
            </a:r>
            <a:r>
              <a:rPr lang="en-US" baseline="-25000" dirty="0"/>
              <a:t>3</a:t>
            </a:r>
            <a:r>
              <a:rPr lang="en-US" dirty="0"/>
              <a:t>PO</a:t>
            </a:r>
            <a:r>
              <a:rPr lang="en-US" baseline="-25000" dirty="0"/>
              <a:t>4</a:t>
            </a:r>
            <a:r>
              <a:rPr lang="en-US" dirty="0"/>
              <a:t>, Na</a:t>
            </a:r>
            <a:r>
              <a:rPr lang="en-US" baseline="-25000" dirty="0"/>
              <a:t>2</a:t>
            </a:r>
            <a:r>
              <a:rPr lang="en-US" dirty="0"/>
              <a:t>CO</a:t>
            </a:r>
            <a:r>
              <a:rPr lang="en-US" baseline="-25000" dirty="0"/>
              <a:t>3</a:t>
            </a:r>
            <a:r>
              <a:rPr lang="en-US" dirty="0"/>
              <a:t> etc. and can be removed. Article to be cleaned is washed with gasoline or benzene or CCl</a:t>
            </a:r>
            <a:r>
              <a:rPr lang="en-US" baseline="-25000" dirty="0"/>
              <a:t>4</a:t>
            </a:r>
            <a:r>
              <a:rPr lang="en-US" dirty="0"/>
              <a:t>. Article is suspended in the vapour of boiling solvent like benzene or CCl</a:t>
            </a:r>
            <a:r>
              <a:rPr lang="en-US" baseline="-25000" dirty="0"/>
              <a:t>4</a:t>
            </a:r>
            <a:r>
              <a:rPr lang="en-US" dirty="0"/>
              <a:t>. Vapours condense on the article, they take away grease and drop it back into the liquid below.</a:t>
            </a:r>
          </a:p>
          <a:p>
            <a:pPr marL="0" indent="0" algn="just">
              <a:buNone/>
            </a:pPr>
            <a:r>
              <a:rPr lang="en-US" dirty="0" smtClean="0"/>
              <a:t>	Removal </a:t>
            </a:r>
            <a:r>
              <a:rPr lang="en-US" dirty="0"/>
              <a:t>of grease is also done by electrolytic process. Article is made cathode and immersed in alkaline solution. A high C.D. of about 30-45 A/sq. ft. is used. There is evolution of H</a:t>
            </a:r>
            <a:r>
              <a:rPr lang="en-US" baseline="-25000" dirty="0"/>
              <a:t>2</a:t>
            </a:r>
            <a:r>
              <a:rPr lang="en-US" dirty="0"/>
              <a:t> gas at cathode due to which grease is removed. Temperature about 50-60̊C (323 to 333K) is applied for few minutes.</a:t>
            </a:r>
          </a:p>
          <a:p>
            <a:pPr marL="0" indent="0" algn="just">
              <a:buNone/>
            </a:pPr>
            <a:r>
              <a:rPr lang="en-US" b="1" dirty="0" smtClean="0"/>
              <a:t>2</a:t>
            </a:r>
            <a:r>
              <a:rPr lang="en-US" b="1" dirty="0"/>
              <a:t>. Removal of oxide or dust on the article: </a:t>
            </a:r>
            <a:r>
              <a:rPr lang="en-US" dirty="0" smtClean="0"/>
              <a:t>It </a:t>
            </a:r>
            <a:r>
              <a:rPr lang="en-US" dirty="0"/>
              <a:t>is removed by the action of mineral acids like HCl, H</a:t>
            </a:r>
            <a:r>
              <a:rPr lang="en-US" baseline="-25000" dirty="0"/>
              <a:t>2</a:t>
            </a:r>
            <a:r>
              <a:rPr lang="en-US" dirty="0"/>
              <a:t>SO</a:t>
            </a:r>
            <a:r>
              <a:rPr lang="en-US" baseline="-25000" dirty="0"/>
              <a:t>4</a:t>
            </a:r>
            <a:r>
              <a:rPr lang="en-US" dirty="0"/>
              <a:t>, and HNO</a:t>
            </a:r>
            <a:r>
              <a:rPr lang="en-US" baseline="-25000" dirty="0"/>
              <a:t>3</a:t>
            </a:r>
            <a:r>
              <a:rPr lang="en-US" dirty="0"/>
              <a:t>. This process is known as pickling in which due to evolution of H</a:t>
            </a:r>
            <a:r>
              <a:rPr lang="en-US" baseline="-25000" dirty="0"/>
              <a:t>2</a:t>
            </a:r>
            <a:r>
              <a:rPr lang="en-US" dirty="0"/>
              <a:t>, oxide film is removed.</a:t>
            </a:r>
          </a:p>
          <a:p>
            <a:pPr marL="0" indent="0" algn="just">
              <a:buNone/>
            </a:pPr>
            <a:r>
              <a:rPr lang="en-US" dirty="0" smtClean="0"/>
              <a:t>	Now </a:t>
            </a:r>
            <a:r>
              <a:rPr lang="en-US" dirty="0"/>
              <a:t>a days electrochemical cleaning is done in which article to be cleaned is made anode in acid bath (30% H</a:t>
            </a:r>
            <a:r>
              <a:rPr lang="en-US" baseline="-25000" dirty="0"/>
              <a:t>2</a:t>
            </a:r>
            <a:r>
              <a:rPr lang="en-US" dirty="0"/>
              <a:t>SO</a:t>
            </a:r>
            <a:r>
              <a:rPr lang="en-US" baseline="-25000" dirty="0"/>
              <a:t>4</a:t>
            </a:r>
            <a:r>
              <a:rPr lang="en-US" dirty="0"/>
              <a:t>) at 60  (333K). A heavy current is passed through the solution for 10-15 minutes, during which all impurities are dissolved out. After this process, article is picked by the action of mixture of H</a:t>
            </a:r>
            <a:r>
              <a:rPr lang="en-US" baseline="-25000" dirty="0"/>
              <a:t>2</a:t>
            </a:r>
            <a:r>
              <a:rPr lang="en-US" dirty="0"/>
              <a:t>SO</a:t>
            </a:r>
            <a:r>
              <a:rPr lang="en-US" baseline="-25000" dirty="0"/>
              <a:t>4 </a:t>
            </a:r>
            <a:r>
              <a:rPr lang="en-US" dirty="0"/>
              <a:t>and HNO</a:t>
            </a:r>
            <a:r>
              <a:rPr lang="en-US" baseline="-25000" dirty="0"/>
              <a:t>3 . </a:t>
            </a:r>
            <a:r>
              <a:rPr lang="en-US" dirty="0"/>
              <a:t>This process is known as bright deeping. </a:t>
            </a:r>
          </a:p>
          <a:p>
            <a:pPr marL="0" indent="0" algn="just">
              <a:buNone/>
            </a:pPr>
            <a:r>
              <a:rPr lang="en-US" dirty="0" smtClean="0"/>
              <a:t>	Other </a:t>
            </a:r>
            <a:r>
              <a:rPr lang="en-US" dirty="0"/>
              <a:t>methods like sand blasting, wire brushing, tumbling barrels, electrolytic polishing etc. may also be used for this purpose</a:t>
            </a:r>
            <a:r>
              <a:rPr lang="en-US" dirty="0" smtClean="0"/>
              <a:t>.</a:t>
            </a:r>
            <a:endParaRPr lang="en-US" dirty="0"/>
          </a:p>
        </p:txBody>
      </p:sp>
    </p:spTree>
    <p:extLst>
      <p:ext uri="{BB962C8B-B14F-4D97-AF65-F5344CB8AC3E}">
        <p14:creationId xmlns:p14="http://schemas.microsoft.com/office/powerpoint/2010/main" val="3674183414"/>
      </p:ext>
    </p:extLst>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Autofit/>
          </a:bodyPr>
          <a:lstStyle/>
          <a:p>
            <a:pPr marL="0" indent="0" algn="ctr">
              <a:buNone/>
            </a:pPr>
            <a:r>
              <a:rPr lang="en-US" sz="2800" b="1" dirty="0">
                <a:solidFill>
                  <a:srgbClr val="FF00FF"/>
                </a:solidFill>
              </a:rPr>
              <a:t>Electroplating Equipment:</a:t>
            </a:r>
          </a:p>
          <a:p>
            <a:pPr marL="0" indent="0" algn="just">
              <a:buNone/>
            </a:pPr>
            <a:r>
              <a:rPr lang="en-US" sz="1800" b="1" dirty="0" smtClean="0">
                <a:latin typeface="+mj-lt"/>
              </a:rPr>
              <a:t>1</a:t>
            </a:r>
            <a:r>
              <a:rPr lang="en-US" sz="1800" b="1" dirty="0">
                <a:latin typeface="+mj-lt"/>
              </a:rPr>
              <a:t>. Generation of current</a:t>
            </a:r>
            <a:r>
              <a:rPr lang="en-US" sz="1800" b="1" dirty="0" smtClean="0">
                <a:latin typeface="+mj-lt"/>
              </a:rPr>
              <a:t>: </a:t>
            </a:r>
            <a:r>
              <a:rPr lang="en-US" sz="1800" dirty="0" smtClean="0">
                <a:latin typeface="+mj-lt"/>
              </a:rPr>
              <a:t>The </a:t>
            </a:r>
            <a:r>
              <a:rPr lang="en-US" sz="1800" dirty="0">
                <a:latin typeface="+mj-lt"/>
              </a:rPr>
              <a:t>direct current used in electroplating of very low voltage. For various electroplating, voltage is about 6 to 12 volts is necessary. Except for short distance, as transmission of low-voltage current is not practically possible, it is necessary to generate the direct current at the plating plant.</a:t>
            </a:r>
          </a:p>
          <a:p>
            <a:pPr marL="0" indent="0" algn="just">
              <a:buNone/>
            </a:pPr>
            <a:r>
              <a:rPr lang="en-US" sz="1800" b="1" dirty="0" smtClean="0">
                <a:latin typeface="+mj-lt"/>
              </a:rPr>
              <a:t>2</a:t>
            </a:r>
            <a:r>
              <a:rPr lang="en-US" sz="1800" b="1" dirty="0">
                <a:latin typeface="+mj-lt"/>
              </a:rPr>
              <a:t>. Distribution of current: </a:t>
            </a:r>
            <a:r>
              <a:rPr lang="en-US" sz="1800" dirty="0" smtClean="0">
                <a:latin typeface="+mj-lt"/>
              </a:rPr>
              <a:t>The </a:t>
            </a:r>
            <a:r>
              <a:rPr lang="en-US" sz="1800" dirty="0">
                <a:latin typeface="+mj-lt"/>
              </a:rPr>
              <a:t>current is carried from the generator to the plating tanks over rectangular bus-bars. Usually copper bars are used due to their high conductivity</a:t>
            </a:r>
          </a:p>
          <a:p>
            <a:pPr marL="0" indent="0" algn="just">
              <a:buNone/>
            </a:pPr>
            <a:r>
              <a:rPr lang="en-US" sz="1800" b="1" dirty="0" smtClean="0">
                <a:latin typeface="+mj-lt"/>
              </a:rPr>
              <a:t>3</a:t>
            </a:r>
            <a:r>
              <a:rPr lang="en-US" sz="1800" b="1" dirty="0">
                <a:latin typeface="+mj-lt"/>
              </a:rPr>
              <a:t>. Electrical measuring instrument: </a:t>
            </a:r>
            <a:r>
              <a:rPr lang="en-US" sz="1800" dirty="0" smtClean="0">
                <a:latin typeface="+mj-lt"/>
              </a:rPr>
              <a:t>In </a:t>
            </a:r>
            <a:r>
              <a:rPr lang="en-US" sz="1800" dirty="0">
                <a:latin typeface="+mj-lt"/>
              </a:rPr>
              <a:t>electroplating, the nature or character of the plated deposit depends on the current density. This current can be properly regulated by usual instruments like ammeter, voltmeter etc.</a:t>
            </a:r>
          </a:p>
          <a:p>
            <a:pPr marL="0" indent="0" algn="just">
              <a:buNone/>
            </a:pPr>
            <a:r>
              <a:rPr lang="en-US" sz="1800" b="1" dirty="0" smtClean="0">
                <a:latin typeface="+mj-lt"/>
              </a:rPr>
              <a:t>4</a:t>
            </a:r>
            <a:r>
              <a:rPr lang="en-US" sz="1800" b="1" dirty="0">
                <a:latin typeface="+mj-lt"/>
              </a:rPr>
              <a:t>. Tanks (Electroplating bath): </a:t>
            </a:r>
            <a:r>
              <a:rPr lang="en-US" sz="1800" dirty="0" smtClean="0">
                <a:latin typeface="+mj-lt"/>
              </a:rPr>
              <a:t>For </a:t>
            </a:r>
            <a:r>
              <a:rPr lang="en-US" sz="1800" dirty="0">
                <a:latin typeface="+mj-lt"/>
              </a:rPr>
              <a:t>rinse tank, wooden tanks are generally used. Steel tanks are used for cleaners and alkaline solutions, lead lined tanks are used for bath containing chromic acid and H</a:t>
            </a:r>
            <a:r>
              <a:rPr lang="en-US" sz="1800" baseline="-25000" dirty="0">
                <a:latin typeface="+mj-lt"/>
              </a:rPr>
              <a:t>2</a:t>
            </a:r>
            <a:r>
              <a:rPr lang="en-US" sz="1800" dirty="0">
                <a:latin typeface="+mj-lt"/>
              </a:rPr>
              <a:t>SO</a:t>
            </a:r>
            <a:r>
              <a:rPr lang="en-US" sz="1800" baseline="-25000" dirty="0">
                <a:latin typeface="+mj-lt"/>
              </a:rPr>
              <a:t>4 .</a:t>
            </a:r>
            <a:r>
              <a:rPr lang="en-US" sz="1800" dirty="0">
                <a:latin typeface="+mj-lt"/>
              </a:rPr>
              <a:t> Rubber – lined tanks are used for neutral and acid solution bath.</a:t>
            </a:r>
          </a:p>
          <a:p>
            <a:pPr marL="0" indent="0" algn="just">
              <a:buNone/>
            </a:pPr>
            <a:r>
              <a:rPr lang="en-US" sz="1800" b="1" dirty="0" smtClean="0">
                <a:latin typeface="+mj-lt"/>
              </a:rPr>
              <a:t>5</a:t>
            </a:r>
            <a:r>
              <a:rPr lang="en-US" sz="1800" b="1" dirty="0">
                <a:latin typeface="+mj-lt"/>
              </a:rPr>
              <a:t>. Agitation and motion plating </a:t>
            </a:r>
            <a:r>
              <a:rPr lang="en-US" sz="1800" b="1" dirty="0" smtClean="0">
                <a:latin typeface="+mj-lt"/>
              </a:rPr>
              <a:t>: </a:t>
            </a:r>
            <a:r>
              <a:rPr lang="en-US" sz="1800" dirty="0" smtClean="0">
                <a:latin typeface="+mj-lt"/>
              </a:rPr>
              <a:t>Agitation </a:t>
            </a:r>
            <a:r>
              <a:rPr lang="en-US" sz="1800" dirty="0">
                <a:latin typeface="+mj-lt"/>
              </a:rPr>
              <a:t>helps to keep the composition of the bath solution most uniform and thus, permits the use the greater C.D. Agitation by means of air is one of the simplest method but has the disadvantages that it serves to stir up sediment and causes rough deposits.</a:t>
            </a:r>
          </a:p>
          <a:p>
            <a:pPr marL="0" indent="0" algn="just">
              <a:buNone/>
            </a:pPr>
            <a:r>
              <a:rPr lang="en-US" sz="1800" b="1" dirty="0" smtClean="0">
                <a:latin typeface="+mj-lt"/>
              </a:rPr>
              <a:t>6</a:t>
            </a:r>
            <a:r>
              <a:rPr lang="en-US" sz="1800" b="1" dirty="0">
                <a:latin typeface="+mj-lt"/>
              </a:rPr>
              <a:t>. Circulation and filtration</a:t>
            </a:r>
            <a:r>
              <a:rPr lang="en-US" sz="1800" b="1" dirty="0" smtClean="0">
                <a:latin typeface="+mj-lt"/>
              </a:rPr>
              <a:t>: </a:t>
            </a:r>
            <a:r>
              <a:rPr lang="en-US" sz="1800" dirty="0" smtClean="0">
                <a:latin typeface="+mj-lt"/>
              </a:rPr>
              <a:t>If </a:t>
            </a:r>
            <a:r>
              <a:rPr lang="en-US" sz="1800" dirty="0">
                <a:latin typeface="+mj-lt"/>
              </a:rPr>
              <a:t>anodes used are not pure, then sludge will gradually accumulate at bottom of tank. Some sludge will remain in the suspended form. Therefore, it is necessary to filter the plating solution from time to time.</a:t>
            </a:r>
          </a:p>
          <a:p>
            <a:pPr marL="0" indent="0">
              <a:buNone/>
            </a:pPr>
            <a:endParaRPr lang="en-US" sz="1600" dirty="0"/>
          </a:p>
        </p:txBody>
      </p:sp>
    </p:spTree>
    <p:extLst>
      <p:ext uri="{BB962C8B-B14F-4D97-AF65-F5344CB8AC3E}">
        <p14:creationId xmlns:p14="http://schemas.microsoft.com/office/powerpoint/2010/main" val="1408069274"/>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a:gradFill flip="none" rotWithShape="1">
            <a:gsLst>
              <a:gs pos="0">
                <a:srgbClr val="28E4F8">
                  <a:tint val="66000"/>
                  <a:satMod val="160000"/>
                </a:srgbClr>
              </a:gs>
              <a:gs pos="50000">
                <a:srgbClr val="28E4F8">
                  <a:tint val="44500"/>
                  <a:satMod val="160000"/>
                </a:srgbClr>
              </a:gs>
              <a:gs pos="100000">
                <a:srgbClr val="28E4F8">
                  <a:tint val="23500"/>
                  <a:satMod val="160000"/>
                </a:srgbClr>
              </a:gs>
            </a:gsLst>
            <a:lin ang="13500000" scaled="1"/>
            <a:tileRect/>
          </a:gradFill>
          <a:ln>
            <a:solidFill>
              <a:schemeClr val="tx1"/>
            </a:solidFill>
          </a:ln>
        </p:spPr>
        <p:style>
          <a:lnRef idx="1">
            <a:schemeClr val="accent2"/>
          </a:lnRef>
          <a:fillRef idx="2">
            <a:schemeClr val="accent2"/>
          </a:fillRef>
          <a:effectRef idx="1">
            <a:schemeClr val="accent2"/>
          </a:effectRef>
          <a:fontRef idx="minor">
            <a:schemeClr val="dk1"/>
          </a:fontRef>
        </p:style>
        <p:txBody>
          <a:bodyPr anchor="t">
            <a:normAutofit fontScale="90000"/>
          </a:bodyPr>
          <a:lstStyle/>
          <a:p>
            <a:pPr algn="ctr"/>
            <a:r>
              <a:rPr lang="en-US" b="1" dirty="0">
                <a:solidFill>
                  <a:srgbClr val="FF00FF"/>
                </a:solidFill>
                <a:latin typeface="+mj-lt"/>
              </a:rPr>
              <a:t>3</a:t>
            </a:r>
            <a:r>
              <a:rPr lang="en-US" b="1" dirty="0" smtClean="0">
                <a:solidFill>
                  <a:srgbClr val="FF00FF"/>
                </a:solidFill>
                <a:latin typeface="+mj-lt"/>
              </a:rPr>
              <a:t>.1 </a:t>
            </a:r>
            <a:r>
              <a:rPr lang="en-US" b="1" dirty="0">
                <a:solidFill>
                  <a:srgbClr val="FF00FF"/>
                </a:solidFill>
                <a:latin typeface="+mj-lt"/>
              </a:rPr>
              <a:t>Introduction</a:t>
            </a:r>
            <a:br>
              <a:rPr lang="en-US" b="1" dirty="0">
                <a:solidFill>
                  <a:srgbClr val="FF00FF"/>
                </a:solidFill>
                <a:latin typeface="+mj-lt"/>
              </a:rPr>
            </a:br>
            <a:r>
              <a:rPr lang="en-US" b="1" dirty="0" smtClean="0">
                <a:solidFill>
                  <a:srgbClr val="FF00FF"/>
                </a:solidFill>
                <a:latin typeface="+mj-lt"/>
              </a:rPr>
              <a:t/>
            </a:r>
            <a:br>
              <a:rPr lang="en-US" b="1" dirty="0" smtClean="0">
                <a:solidFill>
                  <a:srgbClr val="FF00FF"/>
                </a:solidFill>
                <a:latin typeface="+mj-lt"/>
              </a:rPr>
            </a:br>
            <a:endParaRPr lang="en-US" b="1" dirty="0">
              <a:solidFill>
                <a:srgbClr val="FF00FF"/>
              </a:solidFill>
              <a:latin typeface="+mj-lt"/>
            </a:endParaRPr>
          </a:p>
        </p:txBody>
      </p:sp>
      <p:sp>
        <p:nvSpPr>
          <p:cNvPr id="3" name="Content Placeholder 2"/>
          <p:cNvSpPr>
            <a:spLocks noGrp="1"/>
          </p:cNvSpPr>
          <p:nvPr>
            <p:ph idx="1"/>
          </p:nvPr>
        </p:nvSpPr>
        <p:spPr>
          <a:xfrm>
            <a:off x="304800" y="1066800"/>
            <a:ext cx="8458200" cy="5562600"/>
          </a:xfrm>
        </p:spPr>
        <p:txBody>
          <a:bodyPr>
            <a:normAutofit fontScale="85000" lnSpcReduction="10000"/>
          </a:bodyPr>
          <a:lstStyle/>
          <a:p>
            <a:pPr algn="just"/>
            <a:r>
              <a:rPr lang="en-US" b="1" dirty="0" smtClean="0">
                <a:solidFill>
                  <a:srgbClr val="FF00FF"/>
                </a:solidFill>
                <a:latin typeface="+mj-lt"/>
              </a:rPr>
              <a:t>Corrosion:</a:t>
            </a:r>
            <a:endParaRPr lang="en-US" dirty="0" smtClean="0">
              <a:solidFill>
                <a:srgbClr val="FF00FF"/>
              </a:solidFill>
              <a:latin typeface="+mj-lt"/>
            </a:endParaRPr>
          </a:p>
          <a:p>
            <a:pPr algn="just">
              <a:buNone/>
            </a:pPr>
            <a:r>
              <a:rPr lang="en-US" b="1" i="1" dirty="0" smtClean="0">
                <a:solidFill>
                  <a:srgbClr val="00B050"/>
                </a:solidFill>
                <a:latin typeface="+mj-lt"/>
              </a:rPr>
              <a:t>“Corrosion is the process by which the metals go back to their natural state in which they are found to occur in nature” i.e. any process of chemical or electrochemical decay or destruction of a metal due to surrounding medium is known as </a:t>
            </a:r>
            <a:r>
              <a:rPr lang="en-US" b="1" dirty="0" smtClean="0">
                <a:solidFill>
                  <a:srgbClr val="00B050"/>
                </a:solidFill>
                <a:latin typeface="+mj-lt"/>
              </a:rPr>
              <a:t>corrosion.</a:t>
            </a:r>
          </a:p>
          <a:p>
            <a:pPr algn="just">
              <a:buNone/>
            </a:pPr>
            <a:r>
              <a:rPr lang="en-US" b="1" dirty="0" smtClean="0">
                <a:solidFill>
                  <a:srgbClr val="FF00FF"/>
                </a:solidFill>
                <a:latin typeface="+mj-lt"/>
              </a:rPr>
              <a:t>1. Atmospheric Corrosion:</a:t>
            </a:r>
            <a:endParaRPr lang="en-US" dirty="0" smtClean="0">
              <a:solidFill>
                <a:srgbClr val="FF00FF"/>
              </a:solidFill>
              <a:latin typeface="+mj-lt"/>
            </a:endParaRPr>
          </a:p>
          <a:p>
            <a:pPr algn="just">
              <a:buNone/>
            </a:pPr>
            <a:r>
              <a:rPr lang="en-US" i="1" dirty="0" smtClean="0">
                <a:solidFill>
                  <a:srgbClr val="FF0000"/>
                </a:solidFill>
                <a:latin typeface="+mj-lt"/>
              </a:rPr>
              <a:t>“When metal is in direct contact with the surrounding air and the system which is get formed as a solid-gas heterogeneous system, is known as atmospheric corrosion”,</a:t>
            </a:r>
            <a:endParaRPr lang="en-US" dirty="0" smtClean="0">
              <a:solidFill>
                <a:srgbClr val="FF0000"/>
              </a:solidFill>
              <a:latin typeface="+mj-lt"/>
            </a:endParaRPr>
          </a:p>
          <a:p>
            <a:pPr algn="just">
              <a:buNone/>
            </a:pPr>
            <a:r>
              <a:rPr lang="en-US" b="1" dirty="0" smtClean="0">
                <a:solidFill>
                  <a:srgbClr val="FF00FF"/>
                </a:solidFill>
                <a:latin typeface="+mj-lt"/>
              </a:rPr>
              <a:t>2. Immersed Corrosion:</a:t>
            </a:r>
            <a:endParaRPr lang="en-US" dirty="0" smtClean="0">
              <a:solidFill>
                <a:srgbClr val="FF00FF"/>
              </a:solidFill>
              <a:latin typeface="+mj-lt"/>
            </a:endParaRPr>
          </a:p>
          <a:p>
            <a:pPr algn="just">
              <a:buNone/>
            </a:pPr>
            <a:r>
              <a:rPr lang="en-US" dirty="0" smtClean="0">
                <a:solidFill>
                  <a:srgbClr val="7030A0"/>
                </a:solidFill>
                <a:latin typeface="+mj-lt"/>
              </a:rPr>
              <a:t>“</a:t>
            </a:r>
            <a:r>
              <a:rPr lang="en-US" i="1" dirty="0" smtClean="0">
                <a:solidFill>
                  <a:srgbClr val="7030A0"/>
                </a:solidFill>
                <a:latin typeface="+mj-lt"/>
              </a:rPr>
              <a:t>When metal is in direct contact with liquid medium  and the system which is get formed as a solid-liquid heterogeneous system, is known as immersed  corrosion”,</a:t>
            </a:r>
            <a:endParaRPr lang="en-US" dirty="0" smtClean="0">
              <a:solidFill>
                <a:srgbClr val="7030A0"/>
              </a:solidFill>
              <a:latin typeface="+mj-lt"/>
            </a:endParaRPr>
          </a:p>
          <a:p>
            <a:pPr algn="just">
              <a:buNone/>
            </a:pPr>
            <a:r>
              <a:rPr lang="en-US" b="1" dirty="0" smtClean="0">
                <a:solidFill>
                  <a:srgbClr val="7030A0"/>
                </a:solidFill>
                <a:latin typeface="+mj-lt"/>
              </a:rPr>
              <a:t>(i) Chemical Corrosion</a:t>
            </a:r>
            <a:r>
              <a:rPr lang="en-US" dirty="0" smtClean="0">
                <a:solidFill>
                  <a:srgbClr val="7030A0"/>
                </a:solidFill>
                <a:latin typeface="+mj-lt"/>
              </a:rPr>
              <a:t>,  </a:t>
            </a:r>
          </a:p>
          <a:p>
            <a:pPr algn="just">
              <a:buNone/>
            </a:pPr>
            <a:r>
              <a:rPr lang="en-US" b="1" dirty="0" smtClean="0">
                <a:solidFill>
                  <a:srgbClr val="7030A0"/>
                </a:solidFill>
                <a:latin typeface="+mj-lt"/>
              </a:rPr>
              <a:t>(ii) Under water Corrosion</a:t>
            </a:r>
            <a:endParaRPr lang="en-US" dirty="0" smtClean="0">
              <a:solidFill>
                <a:srgbClr val="7030A0"/>
              </a:solidFill>
              <a:latin typeface="+mj-lt"/>
            </a:endParaRPr>
          </a:p>
          <a:p>
            <a:pPr algn="just">
              <a:buNone/>
            </a:pPr>
            <a:r>
              <a:rPr lang="en-US" b="1" dirty="0" smtClean="0">
                <a:solidFill>
                  <a:srgbClr val="7030A0"/>
                </a:solidFill>
                <a:latin typeface="+mj-lt"/>
              </a:rPr>
              <a:t>(iii) Underground Corrosion </a:t>
            </a:r>
            <a:endParaRPr lang="en-US" dirty="0" smtClean="0">
              <a:solidFill>
                <a:srgbClr val="7030A0"/>
              </a:solidFill>
              <a:latin typeface="+mj-lt"/>
            </a:endParaRPr>
          </a:p>
          <a:p>
            <a:endParaRPr lang="en-US" dirty="0"/>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ctr"/>
            <a:r>
              <a:rPr lang="en-US" sz="3600" b="1" dirty="0" smtClean="0">
                <a:solidFill>
                  <a:srgbClr val="FF00FF"/>
                </a:solidFill>
              </a:rPr>
              <a:t>Electroplating of Chromium</a:t>
            </a:r>
            <a:endParaRPr lang="en-US" sz="3600" dirty="0"/>
          </a:p>
        </p:txBody>
      </p:sp>
      <p:sp>
        <p:nvSpPr>
          <p:cNvPr id="3" name="Content Placeholder 2"/>
          <p:cNvSpPr>
            <a:spLocks noGrp="1"/>
          </p:cNvSpPr>
          <p:nvPr>
            <p:ph idx="1"/>
          </p:nvPr>
        </p:nvSpPr>
        <p:spPr>
          <a:xfrm>
            <a:off x="457200" y="1066800"/>
            <a:ext cx="8534400" cy="5638800"/>
          </a:xfrm>
        </p:spPr>
        <p:txBody>
          <a:bodyPr>
            <a:normAutofit fontScale="40000" lnSpcReduction="20000"/>
          </a:bodyPr>
          <a:lstStyle/>
          <a:p>
            <a:pPr marL="0" marR="0" indent="457200">
              <a:lnSpc>
                <a:spcPct val="115000"/>
              </a:lnSpc>
              <a:spcBef>
                <a:spcPts val="0"/>
              </a:spcBef>
              <a:spcAft>
                <a:spcPts val="1000"/>
              </a:spcAft>
            </a:pPr>
            <a:r>
              <a:rPr lang="en-US" sz="2800" dirty="0" smtClean="0">
                <a:ea typeface="Calibri"/>
                <a:cs typeface="Segoe UI"/>
              </a:rPr>
              <a:t> The electro deposition of chromium is rather recent development in the field of electroplating and it has a great commercial importance. There are two types chromium plating used for different purposes as, (I) Decorative plating where thin coating of chromium serves a brilliant and durable surface finish and (II) Industrial or hard chromium plating where heavy deposits are used to take the advantage of special properties of chromium including resistance to heat and corrosion.</a:t>
            </a:r>
            <a:endParaRPr lang="en-US" sz="2800" dirty="0" smtClean="0">
              <a:ea typeface="Calibri"/>
              <a:cs typeface="Calibri"/>
            </a:endParaRPr>
          </a:p>
          <a:p>
            <a:pPr marL="0" marR="0" indent="0">
              <a:lnSpc>
                <a:spcPct val="115000"/>
              </a:lnSpc>
              <a:spcBef>
                <a:spcPts val="0"/>
              </a:spcBef>
              <a:spcAft>
                <a:spcPts val="1000"/>
              </a:spcAft>
              <a:buNone/>
            </a:pPr>
            <a:r>
              <a:rPr lang="en-US" sz="4000" b="1" dirty="0" smtClean="0">
                <a:ea typeface="Calibri"/>
                <a:cs typeface="Segoe UI"/>
              </a:rPr>
              <a:t>1. Nature of anode: </a:t>
            </a:r>
            <a:r>
              <a:rPr lang="en-US" sz="2800" dirty="0" smtClean="0">
                <a:ea typeface="Calibri"/>
                <a:cs typeface="Segoe UI"/>
              </a:rPr>
              <a:t> Pure chromium anodes are not used because, it has maximum anode efficiency and bath becomes saturated with chromium ions, similarly pure chromium is costly as compared with CrO</a:t>
            </a:r>
            <a:r>
              <a:rPr lang="en-US" sz="2800" baseline="-25000" dirty="0" smtClean="0">
                <a:ea typeface="Calibri"/>
                <a:cs typeface="Segoe UI"/>
              </a:rPr>
              <a:t>3</a:t>
            </a:r>
            <a:r>
              <a:rPr lang="en-US" sz="2800" dirty="0" smtClean="0">
                <a:ea typeface="Calibri"/>
                <a:cs typeface="Segoe UI"/>
              </a:rPr>
              <a:t>. </a:t>
            </a:r>
            <a:r>
              <a:rPr lang="en-US" sz="2800" dirty="0" err="1" smtClean="0">
                <a:ea typeface="Calibri"/>
                <a:cs typeface="Segoe UI"/>
              </a:rPr>
              <a:t>Pb</a:t>
            </a:r>
            <a:r>
              <a:rPr lang="en-US" sz="2800" dirty="0" smtClean="0">
                <a:ea typeface="Calibri"/>
                <a:cs typeface="Segoe UI"/>
              </a:rPr>
              <a:t> or steel anodes are used. Generally </a:t>
            </a:r>
            <a:r>
              <a:rPr lang="en-US" sz="2800" dirty="0" err="1" smtClean="0">
                <a:ea typeface="Calibri"/>
                <a:cs typeface="Segoe UI"/>
              </a:rPr>
              <a:t>Pb</a:t>
            </a:r>
            <a:r>
              <a:rPr lang="en-US" sz="2800" dirty="0" smtClean="0">
                <a:ea typeface="Calibri"/>
                <a:cs typeface="Segoe UI"/>
              </a:rPr>
              <a:t> is preferred as it does not contaminate the bath. </a:t>
            </a:r>
            <a:endParaRPr lang="en-US" sz="2800" dirty="0" smtClean="0">
              <a:ea typeface="Times New Roman"/>
              <a:cs typeface="Calibri"/>
            </a:endParaRPr>
          </a:p>
          <a:p>
            <a:pPr marL="0" marR="0" indent="0">
              <a:lnSpc>
                <a:spcPct val="115000"/>
              </a:lnSpc>
              <a:spcBef>
                <a:spcPts val="0"/>
              </a:spcBef>
              <a:spcAft>
                <a:spcPts val="1000"/>
              </a:spcAft>
              <a:buNone/>
            </a:pPr>
            <a:r>
              <a:rPr lang="en-US" sz="4000" b="1" dirty="0" smtClean="0">
                <a:ea typeface="Calibri"/>
                <a:cs typeface="Segoe UI"/>
              </a:rPr>
              <a:t>2. Nature of cathode</a:t>
            </a:r>
            <a:r>
              <a:rPr lang="en-US" sz="4000" dirty="0" smtClean="0">
                <a:ea typeface="Calibri"/>
                <a:cs typeface="Segoe UI"/>
              </a:rPr>
              <a:t>:</a:t>
            </a:r>
            <a:r>
              <a:rPr lang="en-US" sz="4000" b="1" dirty="0" smtClean="0">
                <a:ea typeface="Calibri"/>
                <a:cs typeface="Segoe UI"/>
              </a:rPr>
              <a:t> </a:t>
            </a:r>
            <a:r>
              <a:rPr lang="en-US" sz="2800" dirty="0" smtClean="0">
                <a:ea typeface="Calibri"/>
                <a:cs typeface="Segoe UI"/>
              </a:rPr>
              <a:t>Article to be plated is made as cathode after cleaning it with usual method.</a:t>
            </a:r>
            <a:endParaRPr lang="en-US" sz="2800" dirty="0" smtClean="0">
              <a:ea typeface="Times New Roman"/>
              <a:cs typeface="Calibri"/>
            </a:endParaRPr>
          </a:p>
          <a:p>
            <a:pPr marL="0" marR="0" indent="0">
              <a:lnSpc>
                <a:spcPct val="115000"/>
              </a:lnSpc>
              <a:spcBef>
                <a:spcPts val="0"/>
              </a:spcBef>
              <a:spcAft>
                <a:spcPts val="1000"/>
              </a:spcAft>
              <a:buNone/>
            </a:pPr>
            <a:r>
              <a:rPr lang="en-US" sz="4000" b="1" dirty="0" smtClean="0">
                <a:ea typeface="Calibri"/>
                <a:cs typeface="Segoe UI"/>
              </a:rPr>
              <a:t> 3. Bath composition and different reaction: </a:t>
            </a:r>
            <a:r>
              <a:rPr lang="en-US" sz="2800" dirty="0" smtClean="0">
                <a:ea typeface="Calibri"/>
                <a:cs typeface="Segoe UI"/>
              </a:rPr>
              <a:t>Chromium trioxide</a:t>
            </a:r>
            <a:r>
              <a:rPr lang="en-US" sz="2800" b="1" dirty="0" smtClean="0">
                <a:ea typeface="Calibri"/>
                <a:cs typeface="Segoe UI"/>
              </a:rPr>
              <a:t> </a:t>
            </a:r>
            <a:r>
              <a:rPr lang="en-US" sz="2800" dirty="0" smtClean="0">
                <a:ea typeface="Calibri"/>
                <a:cs typeface="Segoe UI"/>
              </a:rPr>
              <a:t>( CrO</a:t>
            </a:r>
            <a:r>
              <a:rPr lang="en-US" sz="2800" baseline="-25000" dirty="0" smtClean="0">
                <a:ea typeface="Calibri"/>
                <a:cs typeface="Segoe UI"/>
              </a:rPr>
              <a:t>3</a:t>
            </a:r>
            <a:r>
              <a:rPr lang="en-US" sz="2800" dirty="0" smtClean="0">
                <a:ea typeface="Calibri"/>
                <a:cs typeface="Segoe UI"/>
              </a:rPr>
              <a:t>) or chromic acid is the main component  of the bath solution. It supplies chromium ions during plating . CrO</a:t>
            </a:r>
            <a:r>
              <a:rPr lang="en-US" sz="2800" baseline="-25000" dirty="0" smtClean="0">
                <a:ea typeface="Calibri"/>
                <a:cs typeface="Segoe UI"/>
              </a:rPr>
              <a:t>3</a:t>
            </a:r>
            <a:r>
              <a:rPr lang="en-US" sz="2800" dirty="0" smtClean="0">
                <a:ea typeface="Calibri"/>
                <a:cs typeface="Segoe UI"/>
              </a:rPr>
              <a:t> when dissolved in water forms chromic acid as,</a:t>
            </a:r>
            <a:endParaRPr lang="en-US" sz="2800" dirty="0" smtClean="0">
              <a:ea typeface="Times New Roman"/>
              <a:cs typeface="Calibri"/>
            </a:endParaRPr>
          </a:p>
          <a:p>
            <a:pPr marL="0" marR="0" indent="457200">
              <a:lnSpc>
                <a:spcPct val="115000"/>
              </a:lnSpc>
              <a:spcBef>
                <a:spcPts val="0"/>
              </a:spcBef>
              <a:spcAft>
                <a:spcPts val="1000"/>
              </a:spcAft>
              <a:buNone/>
            </a:pPr>
            <a:r>
              <a:rPr lang="en-US" sz="2800" dirty="0" smtClean="0">
                <a:ea typeface="Calibri"/>
                <a:cs typeface="Segoe UI"/>
              </a:rPr>
              <a:t>       CrO</a:t>
            </a:r>
            <a:r>
              <a:rPr lang="en-US" sz="2800" baseline="-25000" dirty="0" smtClean="0">
                <a:ea typeface="Calibri"/>
                <a:cs typeface="Segoe UI"/>
              </a:rPr>
              <a:t>3 </a:t>
            </a:r>
            <a:r>
              <a:rPr lang="en-US" sz="2800" dirty="0" smtClean="0">
                <a:ea typeface="Calibri"/>
                <a:cs typeface="Segoe UI"/>
              </a:rPr>
              <a:t>  +  H</a:t>
            </a:r>
            <a:r>
              <a:rPr lang="en-US" sz="2800" baseline="-25000" dirty="0" smtClean="0">
                <a:ea typeface="Calibri"/>
                <a:cs typeface="Segoe UI"/>
              </a:rPr>
              <a:t>2</a:t>
            </a:r>
            <a:r>
              <a:rPr lang="en-US" sz="2800" dirty="0" smtClean="0">
                <a:ea typeface="Calibri"/>
                <a:cs typeface="Segoe UI"/>
              </a:rPr>
              <a:t>O    →  </a:t>
            </a:r>
            <a:r>
              <a:rPr lang="en-US" sz="2800" dirty="0" smtClean="0">
                <a:ea typeface="Times New Roman"/>
                <a:cs typeface="Segoe UI"/>
              </a:rPr>
              <a:t>      H</a:t>
            </a:r>
            <a:r>
              <a:rPr lang="en-US" sz="2800" baseline="-25000" dirty="0" smtClean="0">
                <a:ea typeface="Times New Roman"/>
                <a:cs typeface="Segoe UI"/>
              </a:rPr>
              <a:t>2</a:t>
            </a:r>
            <a:r>
              <a:rPr lang="en-US" sz="2800" dirty="0" smtClean="0">
                <a:ea typeface="Times New Roman"/>
                <a:cs typeface="Segoe UI"/>
              </a:rPr>
              <a:t>CrO</a:t>
            </a:r>
            <a:r>
              <a:rPr lang="en-US" sz="2800" baseline="-25000" dirty="0" smtClean="0">
                <a:ea typeface="Times New Roman"/>
                <a:cs typeface="Segoe UI"/>
              </a:rPr>
              <a:t>4 </a:t>
            </a:r>
          </a:p>
          <a:p>
            <a:pPr marL="0" marR="0" indent="457200">
              <a:lnSpc>
                <a:spcPct val="115000"/>
              </a:lnSpc>
              <a:spcBef>
                <a:spcPts val="0"/>
              </a:spcBef>
              <a:spcAft>
                <a:spcPts val="1000"/>
              </a:spcAft>
              <a:buNone/>
            </a:pPr>
            <a:r>
              <a:rPr lang="en-US" sz="2800" dirty="0" smtClean="0">
                <a:ea typeface="Times New Roman"/>
                <a:cs typeface="Segoe UI"/>
              </a:rPr>
              <a:t>This chromic acid dissociates at definite rate and gives CrO</a:t>
            </a:r>
            <a:r>
              <a:rPr lang="en-US" sz="2800" baseline="-25000" dirty="0" smtClean="0">
                <a:ea typeface="Times New Roman"/>
                <a:cs typeface="Segoe UI"/>
              </a:rPr>
              <a:t>4</a:t>
            </a:r>
            <a:r>
              <a:rPr lang="en-US" sz="2800" baseline="30000" dirty="0" smtClean="0">
                <a:ea typeface="Times New Roman"/>
                <a:cs typeface="Segoe UI"/>
              </a:rPr>
              <a:t>-  - </a:t>
            </a:r>
            <a:r>
              <a:rPr lang="en-US" sz="2800" dirty="0" smtClean="0">
                <a:ea typeface="Times New Roman"/>
                <a:cs typeface="Segoe UI"/>
              </a:rPr>
              <a:t> ions according to the equation </a:t>
            </a:r>
          </a:p>
          <a:p>
            <a:pPr marL="0" marR="0" indent="457200">
              <a:lnSpc>
                <a:spcPct val="115000"/>
              </a:lnSpc>
              <a:spcBef>
                <a:spcPts val="0"/>
              </a:spcBef>
              <a:spcAft>
                <a:spcPts val="1000"/>
              </a:spcAft>
              <a:buNone/>
            </a:pPr>
            <a:r>
              <a:rPr lang="en-US" sz="4400" baseline="30000" dirty="0" smtClean="0">
                <a:ea typeface="Times New Roman"/>
                <a:cs typeface="Segoe UI"/>
              </a:rPr>
              <a:t>   </a:t>
            </a:r>
            <a:r>
              <a:rPr lang="en-US" sz="4400" dirty="0" smtClean="0">
                <a:ea typeface="Times New Roman"/>
                <a:cs typeface="Segoe UI"/>
              </a:rPr>
              <a:t>H</a:t>
            </a:r>
            <a:r>
              <a:rPr lang="en-US" sz="4400" baseline="-25000" dirty="0" smtClean="0">
                <a:ea typeface="Times New Roman"/>
                <a:cs typeface="Segoe UI"/>
              </a:rPr>
              <a:t>2</a:t>
            </a:r>
            <a:r>
              <a:rPr lang="en-US" sz="4400" dirty="0" smtClean="0">
                <a:ea typeface="Times New Roman"/>
                <a:cs typeface="Segoe UI"/>
              </a:rPr>
              <a:t>Cr</a:t>
            </a:r>
            <a:r>
              <a:rPr lang="en-US" sz="4400" baseline="-25000" dirty="0" smtClean="0">
                <a:ea typeface="Times New Roman"/>
                <a:cs typeface="Segoe UI"/>
              </a:rPr>
              <a:t>2</a:t>
            </a:r>
            <a:r>
              <a:rPr lang="en-US" sz="4400" dirty="0" smtClean="0">
                <a:ea typeface="Times New Roman"/>
                <a:cs typeface="Segoe UI"/>
              </a:rPr>
              <a:t>O</a:t>
            </a:r>
            <a:r>
              <a:rPr lang="en-US" sz="4400" baseline="-25000" dirty="0" smtClean="0">
                <a:ea typeface="Times New Roman"/>
                <a:cs typeface="Segoe UI"/>
              </a:rPr>
              <a:t>4</a:t>
            </a:r>
            <a:r>
              <a:rPr lang="en-US" sz="4400" dirty="0" smtClean="0">
                <a:ea typeface="Times New Roman"/>
                <a:cs typeface="Segoe UI"/>
              </a:rPr>
              <a:t> </a:t>
            </a:r>
            <a:r>
              <a:rPr lang="en-US" sz="2800" dirty="0" smtClean="0">
                <a:solidFill>
                  <a:prstClr val="black"/>
                </a:solidFill>
                <a:latin typeface="Calibri"/>
                <a:ea typeface="Calibri"/>
                <a:cs typeface="Segoe UI"/>
              </a:rPr>
              <a:t>→</a:t>
            </a:r>
            <a:r>
              <a:rPr lang="en-US" sz="4400" dirty="0" smtClean="0">
                <a:ea typeface="Times New Roman"/>
                <a:cs typeface="Segoe UI"/>
              </a:rPr>
              <a:t>  </a:t>
            </a:r>
            <a:r>
              <a:rPr lang="en-US" sz="2800" dirty="0" smtClean="0">
                <a:ea typeface="Times New Roman"/>
                <a:cs typeface="Segoe UI"/>
              </a:rPr>
              <a:t>    2H</a:t>
            </a:r>
            <a:r>
              <a:rPr lang="en-US" sz="2800" baseline="30000" dirty="0" smtClean="0">
                <a:ea typeface="Times New Roman"/>
                <a:cs typeface="Segoe UI"/>
              </a:rPr>
              <a:t>+</a:t>
            </a:r>
            <a:r>
              <a:rPr lang="en-US" sz="2800" dirty="0" smtClean="0">
                <a:ea typeface="Times New Roman"/>
                <a:cs typeface="Segoe UI"/>
              </a:rPr>
              <a:t>   +</a:t>
            </a:r>
            <a:r>
              <a:rPr lang="en-US" sz="2800" dirty="0" err="1" smtClean="0">
                <a:ea typeface="Times New Roman"/>
                <a:cs typeface="Segoe UI"/>
              </a:rPr>
              <a:t>CrO</a:t>
            </a:r>
            <a:r>
              <a:rPr lang="en-US" sz="2800" baseline="30000" dirty="0" smtClean="0">
                <a:ea typeface="Times New Roman"/>
                <a:cs typeface="Segoe UI"/>
              </a:rPr>
              <a:t>--</a:t>
            </a:r>
            <a:r>
              <a:rPr lang="en-US" sz="4400" dirty="0" smtClean="0">
                <a:ea typeface="Times New Roman"/>
                <a:cs typeface="Segoe UI"/>
              </a:rPr>
              <a:t> </a:t>
            </a:r>
            <a:endParaRPr lang="en-US" sz="2800" dirty="0" smtClean="0">
              <a:ea typeface="Times New Roman"/>
              <a:cs typeface="Calibri"/>
            </a:endParaRPr>
          </a:p>
          <a:p>
            <a:pPr marL="0" marR="0" indent="457200">
              <a:lnSpc>
                <a:spcPct val="115000"/>
              </a:lnSpc>
              <a:spcBef>
                <a:spcPts val="0"/>
              </a:spcBef>
              <a:spcAft>
                <a:spcPts val="1000"/>
              </a:spcAft>
              <a:buNone/>
            </a:pPr>
            <a:r>
              <a:rPr lang="en-US" sz="2800" dirty="0" smtClean="0">
                <a:ea typeface="Times New Roman"/>
                <a:cs typeface="Segoe UI"/>
              </a:rPr>
              <a:t>Exact mechanism of various reactions taking place is not fully understood. In CrO</a:t>
            </a:r>
            <a:r>
              <a:rPr lang="en-US" sz="2800" baseline="-25000" dirty="0" smtClean="0">
                <a:ea typeface="Times New Roman"/>
                <a:cs typeface="Segoe UI"/>
              </a:rPr>
              <a:t>4</a:t>
            </a:r>
            <a:r>
              <a:rPr lang="en-US" sz="2800" baseline="30000" dirty="0" smtClean="0">
                <a:ea typeface="Times New Roman"/>
                <a:cs typeface="Segoe UI"/>
              </a:rPr>
              <a:t>-  - </a:t>
            </a:r>
            <a:r>
              <a:rPr lang="en-US" sz="2800" dirty="0" smtClean="0">
                <a:ea typeface="Times New Roman"/>
                <a:cs typeface="Segoe UI"/>
              </a:rPr>
              <a:t>  ion C r has a </a:t>
            </a:r>
            <a:r>
              <a:rPr lang="en-US" sz="2800" dirty="0" err="1" smtClean="0">
                <a:ea typeface="Times New Roman"/>
                <a:cs typeface="Segoe UI"/>
              </a:rPr>
              <a:t>valency</a:t>
            </a:r>
            <a:r>
              <a:rPr lang="en-US" sz="2800" dirty="0" smtClean="0">
                <a:ea typeface="Times New Roman"/>
                <a:cs typeface="Segoe UI"/>
              </a:rPr>
              <a:t> +6. At cathode it is reduced to +3 by liberated hydrogen gas as,           </a:t>
            </a:r>
          </a:p>
          <a:p>
            <a:pPr marL="0" marR="0" indent="457200">
              <a:lnSpc>
                <a:spcPct val="115000"/>
              </a:lnSpc>
              <a:spcBef>
                <a:spcPts val="0"/>
              </a:spcBef>
              <a:spcAft>
                <a:spcPts val="1000"/>
              </a:spcAft>
              <a:buNone/>
            </a:pPr>
            <a:r>
              <a:rPr lang="en-US" sz="2800" dirty="0" smtClean="0">
                <a:ea typeface="Times New Roman"/>
                <a:cs typeface="Segoe UI"/>
              </a:rPr>
              <a:t>Cr </a:t>
            </a:r>
            <a:r>
              <a:rPr lang="en-US" sz="2800" baseline="30000" dirty="0" smtClean="0">
                <a:ea typeface="Times New Roman"/>
                <a:cs typeface="Segoe UI"/>
              </a:rPr>
              <a:t>+6</a:t>
            </a:r>
            <a:r>
              <a:rPr lang="en-US" sz="2800" dirty="0" smtClean="0">
                <a:ea typeface="Times New Roman"/>
                <a:cs typeface="Segoe UI"/>
              </a:rPr>
              <a:t> +  3e</a:t>
            </a:r>
            <a:r>
              <a:rPr lang="en-US" sz="2800" baseline="30000" dirty="0" smtClean="0">
                <a:ea typeface="Times New Roman"/>
                <a:cs typeface="Segoe UI"/>
              </a:rPr>
              <a:t>-</a:t>
            </a:r>
            <a:r>
              <a:rPr lang="en-US" sz="2800" dirty="0" smtClean="0">
                <a:ea typeface="Times New Roman"/>
                <a:cs typeface="Segoe UI"/>
              </a:rPr>
              <a:t> </a:t>
            </a:r>
            <a:r>
              <a:rPr lang="en-US" sz="2800" dirty="0" smtClean="0">
                <a:solidFill>
                  <a:prstClr val="black"/>
                </a:solidFill>
                <a:latin typeface="Calibri"/>
                <a:ea typeface="Calibri"/>
                <a:cs typeface="Segoe UI"/>
              </a:rPr>
              <a:t>→</a:t>
            </a:r>
            <a:r>
              <a:rPr lang="en-US" sz="2800" dirty="0" smtClean="0">
                <a:ea typeface="Times New Roman"/>
                <a:cs typeface="Segoe UI"/>
              </a:rPr>
              <a:t>  Cr </a:t>
            </a:r>
            <a:r>
              <a:rPr lang="en-US" sz="2800" baseline="30000" dirty="0" smtClean="0">
                <a:ea typeface="Times New Roman"/>
                <a:cs typeface="Segoe UI"/>
              </a:rPr>
              <a:t>+3</a:t>
            </a:r>
            <a:endParaRPr lang="en-US" sz="2800" dirty="0" smtClean="0">
              <a:ea typeface="Times New Roman"/>
              <a:cs typeface="Calibri"/>
            </a:endParaRPr>
          </a:p>
          <a:p>
            <a:pPr marL="0" marR="0" indent="457200">
              <a:lnSpc>
                <a:spcPct val="115000"/>
              </a:lnSpc>
              <a:spcBef>
                <a:spcPts val="0"/>
              </a:spcBef>
              <a:spcAft>
                <a:spcPts val="1000"/>
              </a:spcAft>
              <a:buNone/>
            </a:pPr>
            <a:r>
              <a:rPr lang="en-US" sz="2800" dirty="0" smtClean="0">
                <a:ea typeface="Times New Roman"/>
                <a:cs typeface="Segoe UI"/>
              </a:rPr>
              <a:t>Some of the    Cr </a:t>
            </a:r>
            <a:r>
              <a:rPr lang="en-US" sz="2800" baseline="30000" dirty="0" smtClean="0">
                <a:ea typeface="Times New Roman"/>
                <a:cs typeface="Segoe UI"/>
              </a:rPr>
              <a:t>+3</a:t>
            </a:r>
            <a:r>
              <a:rPr lang="en-US" sz="2800" dirty="0" smtClean="0">
                <a:ea typeface="Times New Roman"/>
                <a:cs typeface="Segoe UI"/>
              </a:rPr>
              <a:t> ions react with chromic acid to form chromium dichromate. There is also possibility of formation of Fe</a:t>
            </a:r>
            <a:r>
              <a:rPr lang="en-US" sz="2800" baseline="-25000" dirty="0" smtClean="0">
                <a:ea typeface="Times New Roman"/>
                <a:cs typeface="Segoe UI"/>
              </a:rPr>
              <a:t>2</a:t>
            </a:r>
            <a:r>
              <a:rPr lang="en-US" sz="2800" dirty="0" smtClean="0">
                <a:ea typeface="Times New Roman"/>
                <a:cs typeface="Segoe UI"/>
              </a:rPr>
              <a:t>( Cr</a:t>
            </a:r>
            <a:r>
              <a:rPr lang="en-US" sz="2800" baseline="-25000" dirty="0" smtClean="0">
                <a:ea typeface="Times New Roman"/>
                <a:cs typeface="Segoe UI"/>
              </a:rPr>
              <a:t>2</a:t>
            </a:r>
            <a:r>
              <a:rPr lang="en-US" sz="2800" dirty="0" smtClean="0">
                <a:ea typeface="Times New Roman"/>
                <a:cs typeface="Segoe UI"/>
              </a:rPr>
              <a:t>O</a:t>
            </a:r>
            <a:r>
              <a:rPr lang="en-US" sz="2800" baseline="-25000" dirty="0" smtClean="0">
                <a:ea typeface="Times New Roman"/>
                <a:cs typeface="Segoe UI"/>
              </a:rPr>
              <a:t>7</a:t>
            </a:r>
            <a:r>
              <a:rPr lang="en-US" sz="2800" dirty="0" smtClean="0">
                <a:ea typeface="Times New Roman"/>
                <a:cs typeface="Segoe UI"/>
              </a:rPr>
              <a:t>)</a:t>
            </a:r>
            <a:r>
              <a:rPr lang="en-US" sz="2800" baseline="-25000" dirty="0" smtClean="0">
                <a:ea typeface="Times New Roman"/>
                <a:cs typeface="Segoe UI"/>
              </a:rPr>
              <a:t>3 </a:t>
            </a:r>
            <a:r>
              <a:rPr lang="en-US" sz="2800" dirty="0" smtClean="0">
                <a:ea typeface="Times New Roman"/>
                <a:cs typeface="Segoe UI"/>
              </a:rPr>
              <a:t>when iron tank is used for keeping the solution. To avoid it, tanks are generally lined with glass or SO</a:t>
            </a:r>
            <a:r>
              <a:rPr lang="en-US" sz="2800" baseline="-25000" dirty="0" smtClean="0">
                <a:ea typeface="Times New Roman"/>
                <a:cs typeface="Segoe UI"/>
              </a:rPr>
              <a:t>4</a:t>
            </a:r>
            <a:r>
              <a:rPr lang="en-US" sz="2800" baseline="30000" dirty="0" smtClean="0">
                <a:ea typeface="Times New Roman"/>
                <a:cs typeface="Segoe UI"/>
              </a:rPr>
              <a:t>- -</a:t>
            </a:r>
            <a:r>
              <a:rPr lang="en-US" sz="2800" dirty="0" smtClean="0">
                <a:ea typeface="Times New Roman"/>
                <a:cs typeface="Segoe UI"/>
              </a:rPr>
              <a:t> ions may be supplied from H</a:t>
            </a:r>
            <a:r>
              <a:rPr lang="en-US" sz="2800" baseline="-25000" dirty="0" smtClean="0">
                <a:ea typeface="Times New Roman"/>
                <a:cs typeface="Segoe UI"/>
              </a:rPr>
              <a:t>2</a:t>
            </a:r>
            <a:r>
              <a:rPr lang="en-US" sz="2800" dirty="0" smtClean="0">
                <a:ea typeface="Times New Roman"/>
                <a:cs typeface="Segoe UI"/>
              </a:rPr>
              <a:t>SO</a:t>
            </a:r>
            <a:r>
              <a:rPr lang="en-US" sz="2800" baseline="-25000" dirty="0" smtClean="0">
                <a:ea typeface="Times New Roman"/>
                <a:cs typeface="Segoe UI"/>
              </a:rPr>
              <a:t>4 </a:t>
            </a:r>
            <a:r>
              <a:rPr lang="en-US" sz="2800" dirty="0" smtClean="0">
                <a:ea typeface="Times New Roman"/>
                <a:cs typeface="Segoe UI"/>
              </a:rPr>
              <a:t>or Na</a:t>
            </a:r>
            <a:r>
              <a:rPr lang="en-US" sz="2800" baseline="-25000" dirty="0" smtClean="0">
                <a:ea typeface="Times New Roman"/>
                <a:cs typeface="Segoe UI"/>
              </a:rPr>
              <a:t>2</a:t>
            </a:r>
            <a:r>
              <a:rPr lang="en-US" sz="2800" dirty="0" smtClean="0">
                <a:ea typeface="Times New Roman"/>
                <a:cs typeface="Segoe UI"/>
              </a:rPr>
              <a:t>SO</a:t>
            </a:r>
            <a:r>
              <a:rPr lang="en-US" sz="2800" baseline="-25000" dirty="0" smtClean="0">
                <a:ea typeface="Times New Roman"/>
                <a:cs typeface="Segoe UI"/>
              </a:rPr>
              <a:t>4</a:t>
            </a:r>
            <a:r>
              <a:rPr lang="en-US" sz="2800" dirty="0" smtClean="0">
                <a:ea typeface="Times New Roman"/>
                <a:cs typeface="Segoe UI"/>
              </a:rPr>
              <a:t>The bath composition should be as follow:</a:t>
            </a:r>
            <a:endParaRPr lang="en-US" sz="2800" dirty="0" smtClean="0">
              <a:ea typeface="Times New Roman"/>
              <a:cs typeface="Calibri"/>
            </a:endParaRPr>
          </a:p>
          <a:p>
            <a:pPr marL="0" marR="0">
              <a:lnSpc>
                <a:spcPct val="115000"/>
              </a:lnSpc>
              <a:spcBef>
                <a:spcPts val="0"/>
              </a:spcBef>
              <a:spcAft>
                <a:spcPts val="1000"/>
              </a:spcAft>
              <a:buNone/>
            </a:pPr>
            <a:r>
              <a:rPr lang="en-US" sz="2800" dirty="0" smtClean="0">
                <a:ea typeface="Times New Roman"/>
                <a:cs typeface="Segoe UI"/>
              </a:rPr>
              <a:t>CrO</a:t>
            </a:r>
            <a:r>
              <a:rPr lang="en-US" sz="2800" baseline="-25000" dirty="0" smtClean="0">
                <a:ea typeface="Times New Roman"/>
                <a:cs typeface="Segoe UI"/>
              </a:rPr>
              <a:t>3, </a:t>
            </a:r>
            <a:r>
              <a:rPr lang="en-US" sz="2800" dirty="0" smtClean="0">
                <a:ea typeface="Times New Roman"/>
                <a:cs typeface="Segoe UI"/>
              </a:rPr>
              <a:t>chromic acid           …………..  250  gm /lit(0.25kg /dm</a:t>
            </a:r>
            <a:r>
              <a:rPr lang="en-US" sz="2800" baseline="30000" dirty="0" smtClean="0">
                <a:ea typeface="Times New Roman"/>
                <a:cs typeface="Segoe UI"/>
              </a:rPr>
              <a:t>3</a:t>
            </a:r>
            <a:r>
              <a:rPr lang="en-US" sz="2800" dirty="0" smtClean="0">
                <a:ea typeface="Times New Roman"/>
                <a:cs typeface="Segoe UI"/>
              </a:rPr>
              <a:t>)</a:t>
            </a:r>
            <a:endParaRPr lang="en-US" sz="2800" dirty="0" smtClean="0">
              <a:ea typeface="Times New Roman"/>
              <a:cs typeface="Calibri"/>
            </a:endParaRPr>
          </a:p>
          <a:p>
            <a:pPr marL="0" marR="0">
              <a:lnSpc>
                <a:spcPct val="115000"/>
              </a:lnSpc>
              <a:spcBef>
                <a:spcPts val="0"/>
              </a:spcBef>
              <a:spcAft>
                <a:spcPts val="1000"/>
              </a:spcAft>
              <a:buNone/>
            </a:pPr>
            <a:r>
              <a:rPr lang="en-US" sz="2800" dirty="0" smtClean="0">
                <a:ea typeface="Times New Roman"/>
                <a:cs typeface="Segoe UI"/>
              </a:rPr>
              <a:t>H</a:t>
            </a:r>
            <a:r>
              <a:rPr lang="en-US" sz="2800" baseline="-25000" dirty="0" smtClean="0">
                <a:ea typeface="Times New Roman"/>
                <a:cs typeface="Segoe UI"/>
              </a:rPr>
              <a:t>2</a:t>
            </a:r>
            <a:r>
              <a:rPr lang="en-US" sz="2800" dirty="0" smtClean="0">
                <a:ea typeface="Times New Roman"/>
                <a:cs typeface="Segoe UI"/>
              </a:rPr>
              <a:t>SO</a:t>
            </a:r>
            <a:r>
              <a:rPr lang="en-US" sz="2800" baseline="-25000" dirty="0" smtClean="0">
                <a:ea typeface="Times New Roman"/>
                <a:cs typeface="Segoe UI"/>
              </a:rPr>
              <a:t>4 </a:t>
            </a:r>
            <a:r>
              <a:rPr lang="en-US" sz="2800" dirty="0" smtClean="0">
                <a:ea typeface="Times New Roman"/>
                <a:cs typeface="Segoe UI"/>
              </a:rPr>
              <a:t> or SO</a:t>
            </a:r>
            <a:r>
              <a:rPr lang="en-US" sz="2800" baseline="-25000" dirty="0" smtClean="0">
                <a:ea typeface="Times New Roman"/>
                <a:cs typeface="Segoe UI"/>
              </a:rPr>
              <a:t>4</a:t>
            </a:r>
            <a:r>
              <a:rPr lang="en-US" sz="2800" baseline="30000" dirty="0" smtClean="0">
                <a:ea typeface="Times New Roman"/>
                <a:cs typeface="Segoe UI"/>
              </a:rPr>
              <a:t>- - </a:t>
            </a:r>
            <a:r>
              <a:rPr lang="en-US" sz="2800" dirty="0" smtClean="0">
                <a:ea typeface="Times New Roman"/>
                <a:cs typeface="Segoe UI"/>
              </a:rPr>
              <a:t> radical   …………..      2.5 gm / lit (2.5 x10 </a:t>
            </a:r>
            <a:r>
              <a:rPr lang="en-US" sz="2800" baseline="30000" dirty="0" smtClean="0">
                <a:ea typeface="Times New Roman"/>
                <a:cs typeface="Segoe UI"/>
              </a:rPr>
              <a:t>-3</a:t>
            </a:r>
            <a:r>
              <a:rPr lang="en-US" sz="2800" dirty="0" smtClean="0">
                <a:ea typeface="Times New Roman"/>
                <a:cs typeface="Segoe UI"/>
              </a:rPr>
              <a:t>kg /dm</a:t>
            </a:r>
            <a:r>
              <a:rPr lang="en-US" sz="2800" baseline="30000" dirty="0" smtClean="0">
                <a:ea typeface="Times New Roman"/>
                <a:cs typeface="Segoe UI"/>
              </a:rPr>
              <a:t>3</a:t>
            </a:r>
            <a:r>
              <a:rPr lang="en-US" sz="2800" dirty="0" smtClean="0">
                <a:ea typeface="Times New Roman"/>
                <a:cs typeface="Segoe UI"/>
              </a:rPr>
              <a:t> )</a:t>
            </a:r>
            <a:endParaRPr lang="en-US" sz="2800" dirty="0" smtClean="0">
              <a:ea typeface="Times New Roman"/>
              <a:cs typeface="Calibri"/>
            </a:endParaRPr>
          </a:p>
          <a:p>
            <a:pPr marL="0" marR="0" indent="457200">
              <a:lnSpc>
                <a:spcPct val="115000"/>
              </a:lnSpc>
              <a:spcBef>
                <a:spcPts val="0"/>
              </a:spcBef>
              <a:spcAft>
                <a:spcPts val="1000"/>
              </a:spcAft>
              <a:buNone/>
            </a:pPr>
            <a:r>
              <a:rPr lang="en-US" sz="2800" dirty="0" smtClean="0">
                <a:ea typeface="Times New Roman"/>
                <a:cs typeface="Segoe UI"/>
              </a:rPr>
              <a:t>Water                 ………….       1 lit ( 1 dm</a:t>
            </a:r>
            <a:r>
              <a:rPr lang="en-US" sz="2800" baseline="30000" dirty="0" smtClean="0">
                <a:ea typeface="Times New Roman"/>
                <a:cs typeface="Segoe UI"/>
              </a:rPr>
              <a:t>3</a:t>
            </a:r>
            <a:r>
              <a:rPr lang="en-US" sz="1600" dirty="0" smtClean="0">
                <a:ea typeface="Times New Roman"/>
                <a:cs typeface="Segoe UI"/>
              </a:rPr>
              <a:t>)</a:t>
            </a:r>
            <a:endParaRPr lang="en-US" sz="1200" dirty="0" smtClean="0">
              <a:ea typeface="Times New Roman"/>
              <a:cs typeface="Calibri"/>
            </a:endParaRPr>
          </a:p>
          <a:p>
            <a:endParaRPr lang="en-US" dirty="0"/>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86" y="0"/>
            <a:ext cx="8229600" cy="533400"/>
          </a:xfrm>
        </p:spPr>
        <p:txBody>
          <a:bodyPr/>
          <a:lstStyle/>
          <a:p>
            <a:r>
              <a:rPr lang="en-US" sz="700" b="1" dirty="0" smtClean="0">
                <a:solidFill>
                  <a:prstClr val="black"/>
                </a:solidFill>
                <a:latin typeface="Segoe UI"/>
                <a:ea typeface="Times New Roman"/>
                <a:cs typeface="Segoe UI"/>
              </a:rPr>
              <a:t> </a:t>
            </a:r>
            <a:r>
              <a:rPr lang="en-US" sz="3200" b="1" dirty="0" smtClean="0">
                <a:solidFill>
                  <a:prstClr val="black"/>
                </a:solidFill>
                <a:latin typeface="Segoe UI"/>
                <a:ea typeface="Times New Roman"/>
                <a:cs typeface="Segoe UI"/>
              </a:rPr>
              <a:t>4. Operating </a:t>
            </a:r>
            <a:r>
              <a:rPr lang="en-US" sz="3200" b="1" dirty="0">
                <a:solidFill>
                  <a:prstClr val="black"/>
                </a:solidFill>
                <a:latin typeface="Segoe UI"/>
                <a:ea typeface="Times New Roman"/>
                <a:cs typeface="Segoe UI"/>
              </a:rPr>
              <a:t>(optimum) condition</a:t>
            </a:r>
            <a:endParaRPr lang="en-US" sz="287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324600"/>
              </a:xfrm>
            </p:spPr>
            <p:txBody>
              <a:bodyPr>
                <a:normAutofit fontScale="32500" lnSpcReduction="20000"/>
              </a:bodyPr>
              <a:lstStyle/>
              <a:p>
                <a:pPr marL="0" marR="0" algn="just">
                  <a:lnSpc>
                    <a:spcPct val="115000"/>
                  </a:lnSpc>
                  <a:spcBef>
                    <a:spcPts val="0"/>
                  </a:spcBef>
                  <a:spcAft>
                    <a:spcPts val="1000"/>
                  </a:spcAft>
                  <a:buNone/>
                </a:pPr>
                <a:endParaRPr lang="en-US" sz="4800" b="1" dirty="0" smtClean="0">
                  <a:solidFill>
                    <a:srgbClr val="FF0000"/>
                  </a:solidFill>
                  <a:latin typeface="+mj-lt"/>
                  <a:ea typeface="Times New Roman"/>
                  <a:cs typeface="Segoe UI"/>
                </a:endParaRPr>
              </a:p>
              <a:p>
                <a:pPr marL="0" marR="0" algn="just">
                  <a:lnSpc>
                    <a:spcPct val="115000"/>
                  </a:lnSpc>
                  <a:spcBef>
                    <a:spcPts val="0"/>
                  </a:spcBef>
                  <a:spcAft>
                    <a:spcPts val="1000"/>
                  </a:spcAft>
                </a:pPr>
                <a:endParaRPr lang="en-US" sz="4800" b="1" dirty="0" smtClean="0">
                  <a:latin typeface="+mj-lt"/>
                  <a:ea typeface="Times New Roman"/>
                  <a:cs typeface="Segoe UI"/>
                </a:endParaRPr>
              </a:p>
              <a:p>
                <a:pPr marL="0" marR="0" algn="just">
                  <a:lnSpc>
                    <a:spcPct val="115000"/>
                  </a:lnSpc>
                  <a:spcBef>
                    <a:spcPts val="0"/>
                  </a:spcBef>
                  <a:spcAft>
                    <a:spcPts val="1000"/>
                  </a:spcAft>
                </a:pPr>
                <a:r>
                  <a:rPr lang="en-US" sz="5500" b="1" dirty="0" smtClean="0">
                    <a:solidFill>
                      <a:srgbClr val="FF0000"/>
                    </a:solidFill>
                    <a:latin typeface="+mj-lt"/>
                    <a:ea typeface="Times New Roman"/>
                    <a:cs typeface="Segoe UI"/>
                  </a:rPr>
                  <a:t>(</a:t>
                </a:r>
                <a:r>
                  <a:rPr lang="en-US" sz="6200" b="1" dirty="0">
                    <a:solidFill>
                      <a:srgbClr val="FF0000"/>
                    </a:solidFill>
                    <a:latin typeface="+mj-lt"/>
                    <a:ea typeface="Times New Roman"/>
                    <a:cs typeface="Segoe UI"/>
                  </a:rPr>
                  <a:t>a)Current</a:t>
                </a:r>
                <a:r>
                  <a:rPr lang="en-US" sz="5500" b="1" dirty="0">
                    <a:solidFill>
                      <a:srgbClr val="FF0000"/>
                    </a:solidFill>
                    <a:latin typeface="+mj-lt"/>
                    <a:ea typeface="Times New Roman"/>
                    <a:cs typeface="Segoe UI"/>
                  </a:rPr>
                  <a:t> density</a:t>
                </a:r>
                <a:r>
                  <a:rPr lang="en-US" sz="4800" b="1" dirty="0">
                    <a:latin typeface="+mj-lt"/>
                    <a:ea typeface="Times New Roman"/>
                    <a:cs typeface="Segoe UI"/>
                  </a:rPr>
                  <a:t>: 10 -25 A /dm</a:t>
                </a:r>
                <a:r>
                  <a:rPr lang="en-US" sz="4800" b="1" baseline="30000" dirty="0">
                    <a:latin typeface="+mj-lt"/>
                    <a:ea typeface="Times New Roman"/>
                    <a:cs typeface="Segoe UI"/>
                  </a:rPr>
                  <a:t>2</a:t>
                </a:r>
                <a:r>
                  <a:rPr lang="en-US" sz="4800" dirty="0">
                    <a:latin typeface="+mj-lt"/>
                    <a:ea typeface="Times New Roman"/>
                    <a:cs typeface="Segoe UI"/>
                  </a:rPr>
                  <a:t> (100 to 225 amperes per sq. ft.)</a:t>
                </a:r>
                <a:endParaRPr lang="en-US" sz="4400" dirty="0">
                  <a:latin typeface="+mj-lt"/>
                  <a:ea typeface="Times New Roman"/>
                  <a:cs typeface="Calibri"/>
                </a:endParaRPr>
              </a:p>
              <a:p>
                <a:pPr marL="0" marR="0" algn="just">
                  <a:lnSpc>
                    <a:spcPct val="115000"/>
                  </a:lnSpc>
                  <a:spcBef>
                    <a:spcPts val="0"/>
                  </a:spcBef>
                  <a:spcAft>
                    <a:spcPts val="1000"/>
                  </a:spcAft>
                </a:pPr>
                <a:r>
                  <a:rPr lang="en-US" sz="6400" b="1" dirty="0">
                    <a:latin typeface="+mj-lt"/>
                    <a:ea typeface="Times New Roman"/>
                    <a:cs typeface="Segoe UI"/>
                  </a:rPr>
                  <a:t>(</a:t>
                </a:r>
                <a:r>
                  <a:rPr lang="en-US" sz="6400" b="1" dirty="0">
                    <a:solidFill>
                      <a:srgbClr val="FF0000"/>
                    </a:solidFill>
                    <a:latin typeface="+mj-lt"/>
                    <a:ea typeface="Times New Roman"/>
                    <a:cs typeface="Segoe UI"/>
                  </a:rPr>
                  <a:t>b)Temperature: </a:t>
                </a:r>
                <a:r>
                  <a:rPr lang="en-US" sz="4800" b="1" dirty="0">
                    <a:latin typeface="+mj-lt"/>
                    <a:ea typeface="Times New Roman"/>
                    <a:cs typeface="Segoe UI"/>
                  </a:rPr>
                  <a:t>40 -45 ⁰C (</a:t>
                </a:r>
                <a:r>
                  <a:rPr lang="en-US" sz="4800" dirty="0">
                    <a:latin typeface="+mj-lt"/>
                    <a:ea typeface="Times New Roman"/>
                    <a:cs typeface="Segoe UI"/>
                  </a:rPr>
                  <a:t>313 -318 </a:t>
                </a:r>
                <a:r>
                  <a:rPr lang="en-US" sz="4800" dirty="0" smtClean="0">
                    <a:latin typeface="+mj-lt"/>
                    <a:ea typeface="Times New Roman"/>
                    <a:cs typeface="Segoe UI"/>
                  </a:rPr>
                  <a:t>K)At </a:t>
                </a:r>
                <a:r>
                  <a:rPr lang="en-US" sz="4800" dirty="0">
                    <a:latin typeface="+mj-lt"/>
                    <a:ea typeface="Times New Roman"/>
                    <a:cs typeface="Segoe UI"/>
                  </a:rPr>
                  <a:t>this temperature range, lustrous deposits are obtained and no further finishing is necessary. If the solution is kept at room temperature, dull and hard deposits may be </a:t>
                </a:r>
                <a:r>
                  <a:rPr lang="en-US" sz="4800" dirty="0" smtClean="0">
                    <a:latin typeface="+mj-lt"/>
                    <a:ea typeface="Times New Roman"/>
                    <a:cs typeface="Segoe UI"/>
                  </a:rPr>
                  <a:t>obtained. To </a:t>
                </a:r>
                <a:r>
                  <a:rPr lang="en-US" sz="4800" dirty="0">
                    <a:latin typeface="+mj-lt"/>
                    <a:ea typeface="Times New Roman"/>
                    <a:cs typeface="Segoe UI"/>
                  </a:rPr>
                  <a:t>ensure bright deposit and achieve maximum efficiency, ratio of concentration of CrO</a:t>
                </a:r>
                <a:r>
                  <a:rPr lang="en-US" sz="4800" baseline="-25000" dirty="0">
                    <a:latin typeface="+mj-lt"/>
                    <a:ea typeface="Times New Roman"/>
                    <a:cs typeface="Segoe UI"/>
                  </a:rPr>
                  <a:t>3 </a:t>
                </a:r>
                <a:r>
                  <a:rPr lang="en-US" sz="4800" dirty="0">
                    <a:latin typeface="+mj-lt"/>
                    <a:ea typeface="Times New Roman"/>
                    <a:cs typeface="Segoe UI"/>
                  </a:rPr>
                  <a:t>and SO</a:t>
                </a:r>
                <a:r>
                  <a:rPr lang="en-US" sz="4800" baseline="-25000" dirty="0">
                    <a:latin typeface="+mj-lt"/>
                    <a:ea typeface="Times New Roman"/>
                    <a:cs typeface="Segoe UI"/>
                  </a:rPr>
                  <a:t>4</a:t>
                </a:r>
                <a:r>
                  <a:rPr lang="en-US" sz="4800" baseline="30000" dirty="0">
                    <a:latin typeface="+mj-lt"/>
                    <a:ea typeface="Times New Roman"/>
                    <a:cs typeface="Segoe UI"/>
                  </a:rPr>
                  <a:t>- - </a:t>
                </a:r>
                <a:r>
                  <a:rPr lang="en-US" sz="4800" dirty="0">
                    <a:latin typeface="+mj-lt"/>
                    <a:ea typeface="Times New Roman"/>
                    <a:cs typeface="Segoe UI"/>
                  </a:rPr>
                  <a:t>  radical should be 100: 1</a:t>
                </a:r>
                <a:endParaRPr lang="en-US" sz="4400" dirty="0">
                  <a:latin typeface="+mj-lt"/>
                  <a:ea typeface="Times New Roman"/>
                  <a:cs typeface="Calibri"/>
                </a:endParaRPr>
              </a:p>
              <a:p>
                <a:pPr marL="0" marR="0" indent="0" algn="just">
                  <a:lnSpc>
                    <a:spcPct val="115000"/>
                  </a:lnSpc>
                  <a:spcBef>
                    <a:spcPts val="0"/>
                  </a:spcBef>
                  <a:spcAft>
                    <a:spcPts val="1000"/>
                  </a:spcAft>
                  <a:buNone/>
                </a:pPr>
                <a:r>
                  <a:rPr lang="en-US" sz="4800" dirty="0" err="1">
                    <a:latin typeface="+mj-lt"/>
                    <a:ea typeface="Times New Roman"/>
                    <a:cs typeface="Segoe UI"/>
                  </a:rPr>
                  <a:t>i.e</a:t>
                </a:r>
                <a14:m>
                  <m:oMath xmlns:m="http://schemas.openxmlformats.org/officeDocument/2006/math">
                    <m:f>
                      <m:fPr>
                        <m:ctrlPr>
                          <a:rPr lang="en-US" sz="4800" i="1" smtClean="0">
                            <a:latin typeface="Cambria Math"/>
                            <a:cs typeface="Segoe UI"/>
                          </a:rPr>
                        </m:ctrlPr>
                      </m:fPr>
                      <m:num>
                        <m:r>
                          <a:rPr lang="en-US" sz="4800" b="0" i="1" smtClean="0">
                            <a:latin typeface="Cambria Math"/>
                            <a:cs typeface="Segoe UI"/>
                          </a:rPr>
                          <m:t>𝑊𝑡</m:t>
                        </m:r>
                        <m:r>
                          <a:rPr lang="en-US" sz="4800" b="0" i="1" smtClean="0">
                            <a:latin typeface="Cambria Math"/>
                            <a:cs typeface="Segoe UI"/>
                          </a:rPr>
                          <m:t>. </m:t>
                        </m:r>
                        <m:r>
                          <a:rPr lang="en-US" sz="4800" b="0" i="1" smtClean="0">
                            <a:latin typeface="Cambria Math"/>
                            <a:cs typeface="Segoe UI"/>
                          </a:rPr>
                          <m:t>𝑜𝑓</m:t>
                        </m:r>
                        <m:r>
                          <a:rPr lang="en-US" sz="4800" b="0" i="1" smtClean="0">
                            <a:latin typeface="Cambria Math"/>
                            <a:cs typeface="Segoe UI"/>
                          </a:rPr>
                          <m:t> </m:t>
                        </m:r>
                        <m:r>
                          <a:rPr lang="en-US" sz="4800" b="0" i="1" smtClean="0">
                            <a:latin typeface="Cambria Math"/>
                            <a:cs typeface="Segoe UI"/>
                          </a:rPr>
                          <m:t>𝐶𝑟𝑜</m:t>
                        </m:r>
                        <m:r>
                          <a:rPr lang="en-US" sz="4800" b="0" i="1" smtClean="0">
                            <a:latin typeface="Cambria Math"/>
                            <a:cs typeface="Segoe UI"/>
                          </a:rPr>
                          <m:t>3</m:t>
                        </m:r>
                      </m:num>
                      <m:den>
                        <m:r>
                          <a:rPr lang="en-US" sz="4800" b="0" i="1" smtClean="0">
                            <a:latin typeface="Cambria Math"/>
                            <a:cs typeface="Segoe UI"/>
                          </a:rPr>
                          <m:t>𝑊𝑡</m:t>
                        </m:r>
                        <m:r>
                          <a:rPr lang="en-US" sz="4800" b="0" i="1" smtClean="0">
                            <a:latin typeface="Cambria Math"/>
                            <a:cs typeface="Segoe UI"/>
                          </a:rPr>
                          <m:t> </m:t>
                        </m:r>
                        <m:r>
                          <a:rPr lang="en-US" sz="4800" b="0" i="1" smtClean="0">
                            <a:latin typeface="Cambria Math"/>
                            <a:cs typeface="Segoe UI"/>
                          </a:rPr>
                          <m:t>𝑜𝑓</m:t>
                        </m:r>
                        <m:r>
                          <a:rPr lang="en-US" sz="4800" b="0" i="1" smtClean="0">
                            <a:latin typeface="Cambria Math"/>
                            <a:cs typeface="Segoe UI"/>
                          </a:rPr>
                          <m:t> </m:t>
                        </m:r>
                        <m:r>
                          <a:rPr lang="en-US" sz="4800" b="0" i="1" smtClean="0">
                            <a:latin typeface="Cambria Math"/>
                            <a:cs typeface="Segoe UI"/>
                          </a:rPr>
                          <m:t>𝑆𝑂</m:t>
                        </m:r>
                        <m:r>
                          <a:rPr lang="en-US" sz="4800" b="0" i="1" smtClean="0">
                            <a:latin typeface="Cambria Math"/>
                            <a:cs typeface="Segoe UI"/>
                          </a:rPr>
                          <m:t>4−−</m:t>
                        </m:r>
                        <m:r>
                          <a:rPr lang="en-US" sz="4800" b="0" i="1" smtClean="0">
                            <a:latin typeface="Cambria Math"/>
                            <a:cs typeface="Segoe UI"/>
                          </a:rPr>
                          <m:t>𝑟𝑎𝑑𝑖𝑐𝑎𝑙</m:t>
                        </m:r>
                      </m:den>
                    </m:f>
                  </m:oMath>
                </a14:m>
                <a:r>
                  <a:rPr lang="en-US" sz="4800" dirty="0" smtClean="0">
                    <a:latin typeface="+mj-lt"/>
                    <a:ea typeface="Times New Roman"/>
                    <a:cs typeface="Segoe UI"/>
                  </a:rPr>
                  <a:t>   =</a:t>
                </a:r>
                <a14:m>
                  <m:oMath xmlns:m="http://schemas.openxmlformats.org/officeDocument/2006/math">
                    <m:f>
                      <m:fPr>
                        <m:ctrlPr>
                          <a:rPr lang="en-US" sz="4800" i="1" dirty="0" smtClean="0">
                            <a:latin typeface="Cambria Math"/>
                            <a:cs typeface="Segoe UI"/>
                          </a:rPr>
                        </m:ctrlPr>
                      </m:fPr>
                      <m:num>
                        <m:r>
                          <a:rPr lang="en-US" sz="4800" b="0" i="1" dirty="0" smtClean="0">
                            <a:latin typeface="Cambria Math"/>
                            <a:cs typeface="Segoe UI"/>
                          </a:rPr>
                          <m:t>100</m:t>
                        </m:r>
                      </m:num>
                      <m:den>
                        <m:r>
                          <a:rPr lang="en-US" sz="4800" b="0" i="1" dirty="0" smtClean="0">
                            <a:latin typeface="Cambria Math"/>
                            <a:cs typeface="Segoe UI"/>
                          </a:rPr>
                          <m:t>1</m:t>
                        </m:r>
                      </m:den>
                    </m:f>
                  </m:oMath>
                </a14:m>
                <a:endParaRPr lang="en-US" sz="4400" dirty="0">
                  <a:latin typeface="+mj-lt"/>
                  <a:ea typeface="Times New Roman"/>
                  <a:cs typeface="Calibri"/>
                </a:endParaRPr>
              </a:p>
              <a:p>
                <a:pPr marL="0" marR="0" indent="0" algn="just">
                  <a:lnSpc>
                    <a:spcPct val="115000"/>
                  </a:lnSpc>
                  <a:spcBef>
                    <a:spcPts val="0"/>
                  </a:spcBef>
                  <a:spcAft>
                    <a:spcPts val="1000"/>
                  </a:spcAft>
                  <a:buNone/>
                </a:pPr>
                <a:r>
                  <a:rPr lang="en-US" sz="4800" dirty="0" smtClean="0">
                    <a:latin typeface="+mj-lt"/>
                    <a:ea typeface="Times New Roman"/>
                    <a:cs typeface="Segoe UI"/>
                  </a:rPr>
                  <a:t>For </a:t>
                </a:r>
                <a:r>
                  <a:rPr lang="en-US" sz="4800" dirty="0">
                    <a:latin typeface="+mj-lt"/>
                    <a:ea typeface="Times New Roman"/>
                    <a:cs typeface="Segoe UI"/>
                  </a:rPr>
                  <a:t>best throwing power it should be 200:1. Under this condition cathode efficiency is low about 12.5%and therefore, proper control on solution composition, C.D., temperature is necessary. If C.D. is low, deposit may be milky, if it is high, deposit may be frosty. Hence, limiting C.D. value must be used. As insoluble anode is used it is necessary to add CrO</a:t>
                </a:r>
                <a:r>
                  <a:rPr lang="en-US" sz="4800" baseline="-25000" dirty="0">
                    <a:latin typeface="+mj-lt"/>
                    <a:ea typeface="Times New Roman"/>
                    <a:cs typeface="Segoe UI"/>
                  </a:rPr>
                  <a:t>3</a:t>
                </a:r>
                <a:r>
                  <a:rPr lang="en-US" sz="4800" dirty="0">
                    <a:latin typeface="+mj-lt"/>
                    <a:ea typeface="Times New Roman"/>
                    <a:cs typeface="Segoe UI"/>
                  </a:rPr>
                  <a:t> from time to time to maintain required chromium content </a:t>
                </a:r>
                <a:endParaRPr lang="en-US" sz="4400" dirty="0">
                  <a:latin typeface="+mj-lt"/>
                  <a:ea typeface="Times New Roman"/>
                  <a:cs typeface="Calibri"/>
                </a:endParaRPr>
              </a:p>
              <a:p>
                <a:pPr marL="0" marR="0" algn="just">
                  <a:lnSpc>
                    <a:spcPct val="115000"/>
                  </a:lnSpc>
                  <a:spcBef>
                    <a:spcPts val="0"/>
                  </a:spcBef>
                  <a:spcAft>
                    <a:spcPts val="1000"/>
                  </a:spcAft>
                </a:pPr>
                <a:r>
                  <a:rPr lang="en-US" sz="6400" b="1" dirty="0" smtClean="0">
                    <a:solidFill>
                      <a:srgbClr val="FF0000"/>
                    </a:solidFill>
                    <a:latin typeface="+mj-lt"/>
                    <a:ea typeface="Times New Roman"/>
                    <a:cs typeface="Segoe UI"/>
                  </a:rPr>
                  <a:t>(</a:t>
                </a:r>
                <a:r>
                  <a:rPr lang="en-US" sz="6400" b="1" dirty="0">
                    <a:solidFill>
                      <a:srgbClr val="FF0000"/>
                    </a:solidFill>
                    <a:latin typeface="+mj-lt"/>
                    <a:ea typeface="Times New Roman"/>
                    <a:cs typeface="Segoe UI"/>
                  </a:rPr>
                  <a:t>c)Precaution: </a:t>
                </a:r>
                <a:r>
                  <a:rPr lang="en-US" sz="4800" dirty="0">
                    <a:latin typeface="+mj-lt"/>
                    <a:ea typeface="Times New Roman"/>
                    <a:cs typeface="Segoe UI"/>
                  </a:rPr>
                  <a:t>During electroplating H</a:t>
                </a:r>
                <a:r>
                  <a:rPr lang="en-US" sz="4800" baseline="-25000" dirty="0">
                    <a:latin typeface="+mj-lt"/>
                    <a:ea typeface="Times New Roman"/>
                    <a:cs typeface="Segoe UI"/>
                  </a:rPr>
                  <a:t>2</a:t>
                </a:r>
                <a:r>
                  <a:rPr lang="en-US" sz="4800" dirty="0">
                    <a:latin typeface="+mj-lt"/>
                    <a:ea typeface="Times New Roman"/>
                    <a:cs typeface="Segoe UI"/>
                  </a:rPr>
                  <a:t> gas is liberated at cathode and oxygen at anode, which may drive out or spray acid fumes in the room. These fumes are harmful to the operator, hence, special ventilation is absolutely essential </a:t>
                </a:r>
                <a:r>
                  <a:rPr lang="en-US" sz="4800" dirty="0" err="1">
                    <a:latin typeface="+mj-lt"/>
                    <a:ea typeface="Times New Roman"/>
                    <a:cs typeface="Segoe UI"/>
                  </a:rPr>
                  <a:t>nd</a:t>
                </a:r>
                <a:r>
                  <a:rPr lang="en-US" sz="4800" dirty="0">
                    <a:latin typeface="+mj-lt"/>
                    <a:ea typeface="Times New Roman"/>
                    <a:cs typeface="Segoe UI"/>
                  </a:rPr>
                  <a:t> medical checkup for workers is necessary. </a:t>
                </a:r>
                <a:endParaRPr lang="en-US" sz="4400" dirty="0">
                  <a:latin typeface="+mj-lt"/>
                  <a:ea typeface="Times New Roman"/>
                  <a:cs typeface="Calibri"/>
                </a:endParaRPr>
              </a:p>
              <a:p>
                <a:pPr marL="0" marR="0" algn="just">
                  <a:lnSpc>
                    <a:spcPct val="115000"/>
                  </a:lnSpc>
                  <a:spcBef>
                    <a:spcPts val="0"/>
                  </a:spcBef>
                  <a:spcAft>
                    <a:spcPts val="1000"/>
                  </a:spcAft>
                </a:pPr>
                <a:r>
                  <a:rPr lang="en-US" sz="6400" b="1" dirty="0" smtClean="0">
                    <a:solidFill>
                      <a:srgbClr val="FF0000"/>
                    </a:solidFill>
                    <a:latin typeface="+mj-lt"/>
                    <a:ea typeface="Times New Roman"/>
                    <a:cs typeface="Segoe UI"/>
                  </a:rPr>
                  <a:t>5</a:t>
                </a:r>
                <a:r>
                  <a:rPr lang="en-US" sz="6400" b="1" dirty="0">
                    <a:solidFill>
                      <a:srgbClr val="FF0000"/>
                    </a:solidFill>
                    <a:latin typeface="+mj-lt"/>
                    <a:ea typeface="Times New Roman"/>
                    <a:cs typeface="Segoe UI"/>
                  </a:rPr>
                  <a:t>. Bright chromium plating: </a:t>
                </a:r>
                <a:r>
                  <a:rPr lang="en-US" sz="4800" dirty="0">
                    <a:latin typeface="+mj-lt"/>
                    <a:ea typeface="Times New Roman"/>
                    <a:cs typeface="Segoe UI"/>
                  </a:rPr>
                  <a:t>Chromium plate is porous in nature and hence, it is not plated directly on iron, steel, brass, zinc etc. When chromium is plated over buffed metal, it has bluish and bright cast. Bright chromium plating with high resisting power to corrosion is obtained by plating with successive layer of Cu, Ni and finally of chromium. Thus, Ni forms intermediate co</a:t>
                </a:r>
                <a:r>
                  <a:rPr lang="en-US" sz="4800" dirty="0">
                    <a:latin typeface="Segoe UI"/>
                    <a:ea typeface="Times New Roman"/>
                    <a:cs typeface="Segoe UI"/>
                  </a:rPr>
                  <a:t>ating or base plate for Cr-plating. Ni-plating itself is highly-coloured and polished and hence, no further polishing is necessary.</a:t>
                </a:r>
                <a:endParaRPr lang="en-US" sz="4400" dirty="0">
                  <a:latin typeface="Segoe UI"/>
                  <a:ea typeface="Times New Roman"/>
                  <a:cs typeface="Calibri"/>
                </a:endParaRPr>
              </a:p>
              <a:p>
                <a:endParaRPr lang="en-US" sz="4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324600"/>
              </a:xfrm>
              <a:blipFill rotWithShape="1">
                <a:blip r:embed="rId2"/>
                <a:stretch>
                  <a:fillRect l="-467" t="-482" r="-1000" b="-2312"/>
                </a:stretch>
              </a:blipFill>
            </p:spPr>
            <p:txBody>
              <a:bodyPr/>
              <a:lstStyle/>
              <a:p>
                <a:r>
                  <a:rPr lang="en-US">
                    <a:noFill/>
                  </a:rPr>
                  <a:t> </a:t>
                </a:r>
              </a:p>
            </p:txBody>
          </p:sp>
        </mc:Fallback>
      </mc:AlternateContent>
    </p:spTree>
    <p:extLst>
      <p:ext uri="{BB962C8B-B14F-4D97-AF65-F5344CB8AC3E}">
        <p14:creationId xmlns:p14="http://schemas.microsoft.com/office/powerpoint/2010/main" val="638394478"/>
      </p:ext>
    </p:extLst>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915400" cy="6858000"/>
          </a:xfrm>
        </p:spPr>
        <p:txBody>
          <a:bodyPr>
            <a:normAutofit fontScale="40000" lnSpcReduction="20000"/>
          </a:bodyPr>
          <a:lstStyle/>
          <a:p>
            <a:pPr marL="0" marR="0" algn="ctr">
              <a:lnSpc>
                <a:spcPct val="115000"/>
              </a:lnSpc>
              <a:spcBef>
                <a:spcPts val="0"/>
              </a:spcBef>
              <a:spcAft>
                <a:spcPts val="1000"/>
              </a:spcAft>
            </a:pPr>
            <a:r>
              <a:rPr lang="en-US" sz="5600" b="1" dirty="0" smtClean="0">
                <a:solidFill>
                  <a:srgbClr val="FF00FF"/>
                </a:solidFill>
                <a:latin typeface="Segoe UI"/>
                <a:ea typeface="Times New Roman"/>
                <a:cs typeface="Segoe UI"/>
              </a:rPr>
              <a:t>6. Application of Chromium-plating</a:t>
            </a:r>
            <a:endParaRPr lang="en-US" sz="5600" dirty="0" smtClean="0">
              <a:solidFill>
                <a:srgbClr val="FF00FF"/>
              </a:solidFill>
              <a:latin typeface="Segoe UI"/>
              <a:ea typeface="Times New Roman"/>
              <a:cs typeface="Calibri"/>
            </a:endParaRPr>
          </a:p>
          <a:p>
            <a:pPr marL="0" marR="0">
              <a:lnSpc>
                <a:spcPct val="115000"/>
              </a:lnSpc>
              <a:spcBef>
                <a:spcPts val="0"/>
              </a:spcBef>
              <a:spcAft>
                <a:spcPts val="1000"/>
              </a:spcAft>
              <a:buNone/>
            </a:pPr>
            <a:r>
              <a:rPr lang="en-US" sz="4800" dirty="0" smtClean="0">
                <a:solidFill>
                  <a:srgbClr val="C00000"/>
                </a:solidFill>
                <a:latin typeface="Segoe UI"/>
                <a:ea typeface="Times New Roman"/>
                <a:cs typeface="Segoe UI"/>
              </a:rPr>
              <a:t>1.</a:t>
            </a:r>
            <a:r>
              <a:rPr lang="en-US" sz="4800" dirty="0" smtClean="0">
                <a:latin typeface="Segoe UI"/>
                <a:ea typeface="Times New Roman"/>
                <a:cs typeface="Segoe UI"/>
              </a:rPr>
              <a:t> Due to high polish, hardness, resistance to corrosion it is widely used as-</a:t>
            </a:r>
            <a:endParaRPr lang="en-US" sz="4800" dirty="0" smtClean="0">
              <a:latin typeface="Segoe UI"/>
              <a:ea typeface="Times New Roman"/>
              <a:cs typeface="Calibri"/>
            </a:endParaRPr>
          </a:p>
          <a:p>
            <a:pPr marL="0" marR="0" indent="457200">
              <a:lnSpc>
                <a:spcPct val="115000"/>
              </a:lnSpc>
              <a:spcBef>
                <a:spcPts val="0"/>
              </a:spcBef>
              <a:spcAft>
                <a:spcPts val="1000"/>
              </a:spcAft>
              <a:buNone/>
            </a:pPr>
            <a:r>
              <a:rPr lang="en-US" sz="4800" dirty="0" smtClean="0">
                <a:latin typeface="Segoe UI"/>
                <a:ea typeface="Times New Roman"/>
                <a:cs typeface="Segoe UI"/>
              </a:rPr>
              <a:t>(</a:t>
            </a:r>
            <a:r>
              <a:rPr lang="en-US" sz="4800" dirty="0" err="1" smtClean="0">
                <a:latin typeface="Segoe UI"/>
                <a:ea typeface="Times New Roman"/>
                <a:cs typeface="Segoe UI"/>
              </a:rPr>
              <a:t>i</a:t>
            </a:r>
            <a:r>
              <a:rPr lang="en-US" sz="4800" dirty="0" smtClean="0">
                <a:latin typeface="Segoe UI"/>
                <a:ea typeface="Times New Roman"/>
                <a:cs typeface="Segoe UI"/>
              </a:rPr>
              <a:t>) Decorative articles e.g. mirror, frames, rubber goods etc.</a:t>
            </a:r>
            <a:endParaRPr lang="en-US" sz="4800" dirty="0" smtClean="0">
              <a:latin typeface="Segoe UI"/>
              <a:ea typeface="Times New Roman"/>
              <a:cs typeface="Calibri"/>
            </a:endParaRPr>
          </a:p>
          <a:p>
            <a:pPr marL="0" marR="0" indent="457200">
              <a:lnSpc>
                <a:spcPct val="115000"/>
              </a:lnSpc>
              <a:spcBef>
                <a:spcPts val="0"/>
              </a:spcBef>
              <a:spcAft>
                <a:spcPts val="1000"/>
              </a:spcAft>
              <a:buNone/>
            </a:pPr>
            <a:r>
              <a:rPr lang="en-US" sz="4800" dirty="0" smtClean="0">
                <a:latin typeface="Segoe UI"/>
                <a:ea typeface="Times New Roman"/>
                <a:cs typeface="Segoe UI"/>
              </a:rPr>
              <a:t>(ii) Engineering articles e.g. automobile parts, crash bars, radiators, lamps etc.</a:t>
            </a:r>
            <a:endParaRPr lang="en-US" sz="4800" dirty="0" smtClean="0">
              <a:latin typeface="Segoe UI"/>
              <a:ea typeface="Times New Roman"/>
              <a:cs typeface="Calibri"/>
            </a:endParaRPr>
          </a:p>
          <a:p>
            <a:pPr marL="0" marR="0">
              <a:lnSpc>
                <a:spcPct val="115000"/>
              </a:lnSpc>
              <a:spcBef>
                <a:spcPts val="0"/>
              </a:spcBef>
              <a:spcAft>
                <a:spcPts val="1000"/>
              </a:spcAft>
              <a:buNone/>
            </a:pPr>
            <a:r>
              <a:rPr lang="en-US" sz="4800" dirty="0" smtClean="0">
                <a:solidFill>
                  <a:srgbClr val="C00000"/>
                </a:solidFill>
                <a:latin typeface="Segoe UI"/>
                <a:ea typeface="Times New Roman"/>
                <a:cs typeface="Segoe UI"/>
              </a:rPr>
              <a:t>2. </a:t>
            </a:r>
            <a:r>
              <a:rPr lang="en-US" sz="4800" dirty="0" smtClean="0">
                <a:latin typeface="Segoe UI"/>
                <a:ea typeface="Times New Roman"/>
                <a:cs typeface="Segoe UI"/>
              </a:rPr>
              <a:t>It is widely used in final finishing operation of many articles.</a:t>
            </a:r>
            <a:endParaRPr lang="en-US" sz="4800" dirty="0" smtClean="0">
              <a:latin typeface="Segoe UI"/>
              <a:ea typeface="Times New Roman"/>
              <a:cs typeface="Calibri"/>
            </a:endParaRPr>
          </a:p>
          <a:p>
            <a:pPr marL="0" marR="0">
              <a:lnSpc>
                <a:spcPct val="115000"/>
              </a:lnSpc>
              <a:spcBef>
                <a:spcPts val="0"/>
              </a:spcBef>
              <a:spcAft>
                <a:spcPts val="1000"/>
              </a:spcAft>
              <a:buNone/>
            </a:pPr>
            <a:r>
              <a:rPr lang="en-US" sz="4800" dirty="0" smtClean="0">
                <a:solidFill>
                  <a:srgbClr val="C00000"/>
                </a:solidFill>
                <a:latin typeface="Segoe UI"/>
                <a:ea typeface="Times New Roman"/>
                <a:cs typeface="Segoe UI"/>
              </a:rPr>
              <a:t>3. </a:t>
            </a:r>
            <a:r>
              <a:rPr lang="en-US" sz="4800" dirty="0" smtClean="0">
                <a:latin typeface="Segoe UI"/>
                <a:ea typeface="Times New Roman"/>
                <a:cs typeface="Segoe UI"/>
              </a:rPr>
              <a:t>It is also used to prepare printing plates, dies, wrist watch p ins etc. because of its smoothness and hardness.</a:t>
            </a:r>
            <a:endParaRPr lang="en-US" sz="4800" dirty="0" smtClean="0">
              <a:latin typeface="Segoe UI"/>
              <a:ea typeface="Times New Roman"/>
              <a:cs typeface="Calibri"/>
            </a:endParaRPr>
          </a:p>
          <a:p>
            <a:pPr marL="0" marR="0">
              <a:lnSpc>
                <a:spcPct val="115000"/>
              </a:lnSpc>
              <a:spcBef>
                <a:spcPts val="0"/>
              </a:spcBef>
              <a:spcAft>
                <a:spcPts val="1000"/>
              </a:spcAft>
              <a:buNone/>
            </a:pPr>
            <a:r>
              <a:rPr lang="en-US" sz="4800" dirty="0" smtClean="0">
                <a:solidFill>
                  <a:srgbClr val="C00000"/>
                </a:solidFill>
                <a:latin typeface="Segoe UI"/>
                <a:ea typeface="Times New Roman"/>
                <a:cs typeface="Segoe UI"/>
              </a:rPr>
              <a:t>4. </a:t>
            </a:r>
            <a:r>
              <a:rPr lang="en-US" sz="4800" dirty="0" smtClean="0">
                <a:latin typeface="Segoe UI"/>
                <a:ea typeface="Times New Roman"/>
                <a:cs typeface="Segoe UI"/>
              </a:rPr>
              <a:t>For various engineering applications heavy and hard deposits of chromium have been developed or obtained by plating Cr directly on the base metal without Ni layer. Such hard deposits have special properties such as resistance to heat, low coefficient of friction, resistance to were and corrosion. This hard chrome deposition has come into force during last 15-20 yrs., details of process is not fully known. Patented </a:t>
            </a:r>
            <a:r>
              <a:rPr lang="en-US" sz="4800" dirty="0" err="1" smtClean="0">
                <a:latin typeface="Segoe UI"/>
                <a:ea typeface="Times New Roman"/>
                <a:cs typeface="Segoe UI"/>
              </a:rPr>
              <a:t>zonax</a:t>
            </a:r>
            <a:r>
              <a:rPr lang="en-US" sz="4800" dirty="0" smtClean="0">
                <a:latin typeface="Segoe UI"/>
                <a:ea typeface="Times New Roman"/>
                <a:cs typeface="Segoe UI"/>
              </a:rPr>
              <a:t> chrome solution and </a:t>
            </a:r>
            <a:r>
              <a:rPr lang="en-US" sz="4800" dirty="0" err="1" smtClean="0">
                <a:latin typeface="Segoe UI"/>
                <a:ea typeface="Times New Roman"/>
                <a:cs typeface="Segoe UI"/>
              </a:rPr>
              <a:t>hychrome</a:t>
            </a:r>
            <a:r>
              <a:rPr lang="en-US" sz="4800" dirty="0" smtClean="0">
                <a:latin typeface="Segoe UI"/>
                <a:ea typeface="Times New Roman"/>
                <a:cs typeface="Segoe UI"/>
              </a:rPr>
              <a:t> solution are used with following optimum conditions.</a:t>
            </a:r>
            <a:endParaRPr lang="en-US" sz="4800" dirty="0" smtClean="0">
              <a:latin typeface="Segoe UI"/>
              <a:ea typeface="Times New Roman"/>
              <a:cs typeface="Calibri"/>
            </a:endParaRPr>
          </a:p>
          <a:p>
            <a:pPr marL="0" marR="0">
              <a:lnSpc>
                <a:spcPct val="115000"/>
              </a:lnSpc>
              <a:spcBef>
                <a:spcPts val="0"/>
              </a:spcBef>
              <a:spcAft>
                <a:spcPts val="1000"/>
              </a:spcAft>
            </a:pPr>
            <a:r>
              <a:rPr lang="en-US" sz="4800" b="1" dirty="0" smtClean="0">
                <a:latin typeface="Segoe UI"/>
                <a:ea typeface="Times New Roman"/>
                <a:cs typeface="Segoe UI"/>
              </a:rPr>
              <a:t>	Temperature: </a:t>
            </a:r>
            <a:r>
              <a:rPr lang="en-US" sz="4800" dirty="0" smtClean="0">
                <a:latin typeface="Segoe UI"/>
                <a:ea typeface="Times New Roman"/>
                <a:cs typeface="Segoe UI"/>
              </a:rPr>
              <a:t>45 to 50  (318 to 323K),</a:t>
            </a:r>
            <a:endParaRPr lang="en-US" sz="4800" dirty="0" smtClean="0">
              <a:latin typeface="Segoe UI"/>
              <a:ea typeface="Times New Roman"/>
              <a:cs typeface="Calibri"/>
            </a:endParaRPr>
          </a:p>
          <a:p>
            <a:pPr marL="0" marR="0">
              <a:lnSpc>
                <a:spcPct val="115000"/>
              </a:lnSpc>
              <a:spcBef>
                <a:spcPts val="0"/>
              </a:spcBef>
              <a:spcAft>
                <a:spcPts val="1000"/>
              </a:spcAft>
            </a:pPr>
            <a:r>
              <a:rPr lang="en-US" sz="4800" b="1" dirty="0" smtClean="0">
                <a:latin typeface="Segoe UI"/>
                <a:ea typeface="Times New Roman"/>
                <a:cs typeface="Segoe UI"/>
              </a:rPr>
              <a:t>	C. D.: </a:t>
            </a:r>
            <a:r>
              <a:rPr lang="en-US" sz="4800" dirty="0" smtClean="0">
                <a:latin typeface="Segoe UI"/>
                <a:ea typeface="Times New Roman"/>
                <a:cs typeface="Segoe UI"/>
              </a:rPr>
              <a:t>2 to 3 amp./ sq. inch.</a:t>
            </a:r>
            <a:endParaRPr lang="en-US" sz="4800" dirty="0" smtClean="0">
              <a:latin typeface="Segoe UI"/>
              <a:ea typeface="Times New Roman"/>
              <a:cs typeface="Calibri"/>
            </a:endParaRPr>
          </a:p>
          <a:p>
            <a:pPr marL="0" marR="0">
              <a:lnSpc>
                <a:spcPct val="115000"/>
              </a:lnSpc>
              <a:spcBef>
                <a:spcPts val="0"/>
              </a:spcBef>
              <a:spcAft>
                <a:spcPts val="1000"/>
              </a:spcAft>
            </a:pPr>
            <a:r>
              <a:rPr lang="en-US" sz="4800" b="1" dirty="0" smtClean="0">
                <a:latin typeface="Segoe UI"/>
                <a:ea typeface="Times New Roman"/>
                <a:cs typeface="Segoe UI"/>
              </a:rPr>
              <a:t>	Voltage: </a:t>
            </a:r>
            <a:r>
              <a:rPr lang="en-US" sz="4800" dirty="0" smtClean="0">
                <a:latin typeface="Segoe UI"/>
                <a:ea typeface="Times New Roman"/>
                <a:cs typeface="Segoe UI"/>
              </a:rPr>
              <a:t>6 to 7 volt, efficiency – 12 to 15%</a:t>
            </a:r>
            <a:endParaRPr lang="en-US" sz="4800" dirty="0" smtClean="0">
              <a:latin typeface="Segoe UI"/>
              <a:ea typeface="Times New Roman"/>
              <a:cs typeface="Calibri"/>
            </a:endParaRPr>
          </a:p>
          <a:p>
            <a:pPr marL="0" marR="0">
              <a:lnSpc>
                <a:spcPct val="115000"/>
              </a:lnSpc>
              <a:spcBef>
                <a:spcPts val="0"/>
              </a:spcBef>
              <a:spcAft>
                <a:spcPts val="1000"/>
              </a:spcAft>
            </a:pPr>
            <a:r>
              <a:rPr lang="en-US" sz="4800" b="1" dirty="0" smtClean="0">
                <a:latin typeface="Segoe UI"/>
                <a:ea typeface="Times New Roman"/>
                <a:cs typeface="Segoe UI"/>
              </a:rPr>
              <a:t>	Time: </a:t>
            </a:r>
            <a:r>
              <a:rPr lang="en-US" sz="4800" dirty="0" smtClean="0">
                <a:latin typeface="Segoe UI"/>
                <a:ea typeface="Times New Roman"/>
                <a:cs typeface="Segoe UI"/>
              </a:rPr>
              <a:t>2 to 3 hours depending on the thickness of deposit.</a:t>
            </a:r>
            <a:endParaRPr lang="en-US" sz="4800" dirty="0" smtClean="0">
              <a:latin typeface="Segoe UI"/>
              <a:ea typeface="Times New Roman"/>
              <a:cs typeface="Calibri"/>
            </a:endParaRPr>
          </a:p>
          <a:p>
            <a:endParaRPr lang="en-US" dirty="0"/>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458200" cy="5867400"/>
          </a:xfrm>
        </p:spPr>
        <p:txBody>
          <a:bodyPr>
            <a:normAutofit fontScale="55000" lnSpcReduction="20000"/>
          </a:bodyPr>
          <a:lstStyle/>
          <a:p>
            <a:pPr marL="0" marR="0">
              <a:lnSpc>
                <a:spcPct val="115000"/>
              </a:lnSpc>
              <a:spcBef>
                <a:spcPts val="0"/>
              </a:spcBef>
              <a:spcAft>
                <a:spcPts val="1000"/>
              </a:spcAft>
            </a:pPr>
            <a:r>
              <a:rPr lang="en-US" sz="3600" b="1" dirty="0" smtClean="0">
                <a:solidFill>
                  <a:srgbClr val="FF00FF"/>
                </a:solidFill>
                <a:latin typeface="Segoe UI"/>
                <a:ea typeface="Times New Roman"/>
                <a:cs typeface="Segoe UI"/>
              </a:rPr>
              <a:t>Role of Brighteners</a:t>
            </a:r>
            <a:endParaRPr lang="en-US" sz="3600" dirty="0" smtClean="0">
              <a:solidFill>
                <a:srgbClr val="FF00FF"/>
              </a:solidFill>
              <a:latin typeface="Segoe UI"/>
              <a:ea typeface="Times New Roman"/>
              <a:cs typeface="Calibri"/>
            </a:endParaRPr>
          </a:p>
          <a:p>
            <a:pPr marL="0" marR="0" algn="just">
              <a:lnSpc>
                <a:spcPct val="115000"/>
              </a:lnSpc>
              <a:spcBef>
                <a:spcPts val="0"/>
              </a:spcBef>
              <a:spcAft>
                <a:spcPts val="1000"/>
              </a:spcAft>
            </a:pPr>
            <a:r>
              <a:rPr lang="en-US" sz="2800" b="1" dirty="0" smtClean="0">
                <a:latin typeface="Segoe UI"/>
                <a:ea typeface="Times New Roman"/>
                <a:cs typeface="Segoe UI"/>
              </a:rPr>
              <a:t>	</a:t>
            </a:r>
            <a:r>
              <a:rPr lang="en-US" sz="3300" dirty="0" smtClean="0">
                <a:latin typeface="Segoe UI"/>
                <a:ea typeface="Times New Roman"/>
                <a:cs typeface="Segoe UI"/>
              </a:rPr>
              <a:t>The use of addition agent is very important in the development of solutions for bright plating. Solutions of these agents are widely used especially in the plating of Zn, </a:t>
            </a:r>
            <a:r>
              <a:rPr lang="en-US" sz="3300" dirty="0" err="1" smtClean="0">
                <a:latin typeface="Segoe UI"/>
                <a:ea typeface="Times New Roman"/>
                <a:cs typeface="Segoe UI"/>
              </a:rPr>
              <a:t>Cd</a:t>
            </a:r>
            <a:r>
              <a:rPr lang="en-US" sz="3300" dirty="0" smtClean="0">
                <a:latin typeface="Segoe UI"/>
                <a:ea typeface="Times New Roman"/>
                <a:cs typeface="Segoe UI"/>
              </a:rPr>
              <a:t>, Ni, Cu etc. This procedure greatly decreases the cost of buffing of the metal and prevents reduction in the thickness of the plate.</a:t>
            </a:r>
            <a:endParaRPr lang="en-US" sz="3300" dirty="0" smtClean="0">
              <a:latin typeface="Segoe UI"/>
              <a:ea typeface="Times New Roman"/>
              <a:cs typeface="Calibri"/>
            </a:endParaRPr>
          </a:p>
          <a:p>
            <a:pPr marL="0" marR="0" algn="just">
              <a:lnSpc>
                <a:spcPct val="115000"/>
              </a:lnSpc>
              <a:spcBef>
                <a:spcPts val="0"/>
              </a:spcBef>
              <a:spcAft>
                <a:spcPts val="1000"/>
              </a:spcAft>
            </a:pPr>
            <a:r>
              <a:rPr lang="en-US" sz="3300" dirty="0" smtClean="0">
                <a:latin typeface="Segoe UI"/>
                <a:ea typeface="Times New Roman"/>
                <a:cs typeface="Segoe UI"/>
              </a:rPr>
              <a:t>	F or example, copper deposited from a cyanide bath containing small quantity of gelatin consists of alternate parallel bands of Cu and gelatin, which possess excellent </a:t>
            </a:r>
            <a:r>
              <a:rPr lang="en-US" sz="3300" dirty="0" err="1" smtClean="0">
                <a:latin typeface="Segoe UI"/>
                <a:ea typeface="Times New Roman"/>
                <a:cs typeface="Segoe UI"/>
              </a:rPr>
              <a:t>reflating</a:t>
            </a:r>
            <a:r>
              <a:rPr lang="en-US" sz="3300" dirty="0" smtClean="0">
                <a:latin typeface="Segoe UI"/>
                <a:ea typeface="Times New Roman"/>
                <a:cs typeface="Segoe UI"/>
              </a:rPr>
              <a:t> power. Similarly Ni deposited from bath containing special brightness show this rhythmic banding. There are two classes of brightness as, (</a:t>
            </a:r>
            <a:r>
              <a:rPr lang="en-US" sz="3300" dirty="0" err="1" smtClean="0">
                <a:latin typeface="Segoe UI"/>
                <a:ea typeface="Times New Roman"/>
                <a:cs typeface="Segoe UI"/>
              </a:rPr>
              <a:t>i</a:t>
            </a:r>
            <a:r>
              <a:rPr lang="en-US" sz="3300" dirty="0" smtClean="0">
                <a:latin typeface="Segoe UI"/>
                <a:ea typeface="Times New Roman"/>
                <a:cs typeface="Segoe UI"/>
              </a:rPr>
              <a:t>) Anionic viz. </a:t>
            </a:r>
            <a:r>
              <a:rPr lang="en-US" sz="3300" dirty="0" err="1" smtClean="0">
                <a:latin typeface="Segoe UI"/>
                <a:ea typeface="Times New Roman"/>
                <a:cs typeface="Segoe UI"/>
              </a:rPr>
              <a:t>sulphonamides</a:t>
            </a:r>
            <a:r>
              <a:rPr lang="en-US" sz="3300" dirty="0" smtClean="0">
                <a:latin typeface="Segoe UI"/>
                <a:ea typeface="Times New Roman"/>
                <a:cs typeface="Segoe UI"/>
              </a:rPr>
              <a:t>, aromatic </a:t>
            </a:r>
            <a:r>
              <a:rPr lang="en-US" sz="3300" dirty="0" err="1" smtClean="0">
                <a:latin typeface="Segoe UI"/>
                <a:ea typeface="Times New Roman"/>
                <a:cs typeface="Segoe UI"/>
              </a:rPr>
              <a:t>sulphonates</a:t>
            </a:r>
            <a:r>
              <a:rPr lang="en-US" sz="3300" dirty="0" smtClean="0">
                <a:latin typeface="Segoe UI"/>
                <a:ea typeface="Times New Roman"/>
                <a:cs typeface="Segoe UI"/>
              </a:rPr>
              <a:t> etc. and (ii) Cationic viz. aromatic amines, </a:t>
            </a:r>
            <a:r>
              <a:rPr lang="en-US" sz="3300" dirty="0" err="1" smtClean="0">
                <a:latin typeface="Segoe UI"/>
                <a:ea typeface="Times New Roman"/>
                <a:cs typeface="Segoe UI"/>
              </a:rPr>
              <a:t>aldehydes</a:t>
            </a:r>
            <a:r>
              <a:rPr lang="en-US" sz="3300" dirty="0" smtClean="0">
                <a:latin typeface="Segoe UI"/>
                <a:ea typeface="Times New Roman"/>
                <a:cs typeface="Segoe UI"/>
              </a:rPr>
              <a:t>, </a:t>
            </a:r>
            <a:r>
              <a:rPr lang="en-US" sz="3300" dirty="0" err="1" smtClean="0">
                <a:latin typeface="Segoe UI"/>
                <a:ea typeface="Times New Roman"/>
                <a:cs typeface="Segoe UI"/>
              </a:rPr>
              <a:t>ketones</a:t>
            </a:r>
            <a:r>
              <a:rPr lang="en-US" sz="3300" dirty="0" smtClean="0">
                <a:latin typeface="Segoe UI"/>
                <a:ea typeface="Times New Roman"/>
                <a:cs typeface="Segoe UI"/>
              </a:rPr>
              <a:t> etc.</a:t>
            </a:r>
            <a:endParaRPr lang="en-US" sz="3300" dirty="0" smtClean="0">
              <a:latin typeface="Segoe UI"/>
              <a:ea typeface="Times New Roman"/>
              <a:cs typeface="Calibri"/>
            </a:endParaRPr>
          </a:p>
          <a:p>
            <a:pPr marL="0" marR="0" algn="just">
              <a:lnSpc>
                <a:spcPct val="115000"/>
              </a:lnSpc>
              <a:spcBef>
                <a:spcPts val="0"/>
              </a:spcBef>
              <a:spcAft>
                <a:spcPts val="1000"/>
              </a:spcAft>
            </a:pPr>
            <a:r>
              <a:rPr lang="en-US" sz="3300" dirty="0" smtClean="0">
                <a:latin typeface="Segoe UI"/>
                <a:ea typeface="Times New Roman"/>
                <a:cs typeface="Segoe UI"/>
              </a:rPr>
              <a:t>	An anionic </a:t>
            </a:r>
            <a:r>
              <a:rPr lang="en-US" sz="3300" dirty="0" err="1" smtClean="0">
                <a:latin typeface="Segoe UI"/>
                <a:ea typeface="Times New Roman"/>
                <a:cs typeface="Segoe UI"/>
              </a:rPr>
              <a:t>brightner</a:t>
            </a:r>
            <a:r>
              <a:rPr lang="en-US" sz="3300" dirty="0" smtClean="0">
                <a:latin typeface="Segoe UI"/>
                <a:ea typeface="Times New Roman"/>
                <a:cs typeface="Segoe UI"/>
              </a:rPr>
              <a:t> alone gives a deposit equal in brightness to the original </a:t>
            </a:r>
            <a:r>
              <a:rPr lang="en-US" sz="3300" dirty="0" err="1" smtClean="0">
                <a:latin typeface="Segoe UI"/>
                <a:ea typeface="Times New Roman"/>
                <a:cs typeface="Segoe UI"/>
              </a:rPr>
              <a:t>cathodic</a:t>
            </a:r>
            <a:r>
              <a:rPr lang="en-US" sz="3300" dirty="0" smtClean="0">
                <a:latin typeface="Segoe UI"/>
                <a:ea typeface="Times New Roman"/>
                <a:cs typeface="Segoe UI"/>
              </a:rPr>
              <a:t> surface. But both anionic and cationic </a:t>
            </a:r>
            <a:r>
              <a:rPr lang="en-US" sz="3300" dirty="0" err="1" smtClean="0">
                <a:latin typeface="Segoe UI"/>
                <a:ea typeface="Times New Roman"/>
                <a:cs typeface="Segoe UI"/>
              </a:rPr>
              <a:t>brightners</a:t>
            </a:r>
            <a:r>
              <a:rPr lang="en-US" sz="3300" dirty="0" smtClean="0">
                <a:latin typeface="Segoe UI"/>
                <a:ea typeface="Times New Roman"/>
                <a:cs typeface="Segoe UI"/>
              </a:rPr>
              <a:t> together lead to an enhanced brightness which increases the plating thickness.</a:t>
            </a:r>
            <a:endParaRPr lang="en-US" sz="3300" dirty="0" smtClean="0">
              <a:latin typeface="Segoe UI"/>
              <a:ea typeface="Times New Roman"/>
              <a:cs typeface="Calibri"/>
            </a:endParaRPr>
          </a:p>
          <a:p>
            <a:pPr marL="0" marR="0" indent="457200" algn="just">
              <a:lnSpc>
                <a:spcPct val="115000"/>
              </a:lnSpc>
              <a:spcBef>
                <a:spcPts val="0"/>
              </a:spcBef>
              <a:spcAft>
                <a:spcPts val="1000"/>
              </a:spcAft>
            </a:pPr>
            <a:r>
              <a:rPr lang="en-US" sz="3300" dirty="0" smtClean="0">
                <a:latin typeface="Segoe UI"/>
                <a:ea typeface="Times New Roman"/>
                <a:cs typeface="Segoe UI"/>
              </a:rPr>
              <a:t>As described earlier, the use of some colloidal substances like proteins and peptones have an immediate effect on the deposit because of their spontaneous adsorption on the surface.</a:t>
            </a:r>
            <a:endParaRPr lang="en-US" sz="3300" dirty="0" smtClean="0">
              <a:latin typeface="Segoe UI"/>
              <a:ea typeface="Times New Roman"/>
              <a:cs typeface="Calibri"/>
            </a:endParaRPr>
          </a:p>
          <a:p>
            <a:pPr marL="0" marR="0" indent="457200" algn="just">
              <a:lnSpc>
                <a:spcPct val="115000"/>
              </a:lnSpc>
              <a:spcBef>
                <a:spcPts val="0"/>
              </a:spcBef>
              <a:spcAft>
                <a:spcPts val="1000"/>
              </a:spcAft>
            </a:pPr>
            <a:r>
              <a:rPr lang="en-US" sz="3300" dirty="0" smtClean="0">
                <a:latin typeface="Segoe UI"/>
                <a:ea typeface="Times New Roman"/>
                <a:cs typeface="Segoe UI"/>
              </a:rPr>
              <a:t>In general, in presence of colloids and complex salts, there will be the formation of smooth, bright and excellent deposits with good physical properties.</a:t>
            </a:r>
            <a:endParaRPr lang="en-US" sz="3300" dirty="0" smtClean="0">
              <a:latin typeface="Segoe UI"/>
              <a:ea typeface="Times New Roman"/>
              <a:cs typeface="Calibri"/>
            </a:endParaRPr>
          </a:p>
          <a:p>
            <a:endParaRPr lang="en-US" dirty="0"/>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305800" cy="6400800"/>
          </a:xfrm>
        </p:spPr>
        <p:txBody>
          <a:bodyPr>
            <a:noAutofit/>
          </a:bodyPr>
          <a:lstStyle/>
          <a:p>
            <a:pPr marL="0" marR="0" algn="just">
              <a:lnSpc>
                <a:spcPts val="1400"/>
              </a:lnSpc>
              <a:spcBef>
                <a:spcPts val="0"/>
              </a:spcBef>
              <a:spcAft>
                <a:spcPts val="0"/>
              </a:spcAft>
              <a:buNone/>
              <a:tabLst>
                <a:tab pos="209550" algn="l"/>
                <a:tab pos="560070" algn="l"/>
                <a:tab pos="977900" algn="l"/>
                <a:tab pos="4114800" algn="r"/>
              </a:tabLst>
            </a:pPr>
            <a:endParaRPr lang="en-US" sz="2800" b="1" dirty="0" smtClean="0">
              <a:solidFill>
                <a:srgbClr val="FF00FF"/>
              </a:solidFill>
              <a:latin typeface="Segoe UI"/>
              <a:ea typeface="Times New Roman"/>
              <a:cs typeface="Segoe UI"/>
            </a:endParaRPr>
          </a:p>
          <a:p>
            <a:pPr marL="0" marR="0" algn="ctr">
              <a:lnSpc>
                <a:spcPts val="1400"/>
              </a:lnSpc>
              <a:spcBef>
                <a:spcPts val="0"/>
              </a:spcBef>
              <a:spcAft>
                <a:spcPts val="0"/>
              </a:spcAft>
              <a:buNone/>
              <a:tabLst>
                <a:tab pos="209550" algn="l"/>
                <a:tab pos="560070" algn="l"/>
                <a:tab pos="977900" algn="l"/>
                <a:tab pos="4114800" algn="r"/>
              </a:tabLst>
            </a:pPr>
            <a:r>
              <a:rPr lang="en-US" sz="2800" b="1" dirty="0" smtClean="0">
                <a:solidFill>
                  <a:srgbClr val="FF00FF"/>
                </a:solidFill>
                <a:latin typeface="Segoe UI"/>
                <a:ea typeface="Times New Roman"/>
                <a:cs typeface="Segoe UI"/>
              </a:rPr>
              <a:t>3.5.7   </a:t>
            </a:r>
            <a:r>
              <a:rPr lang="en-US" sz="2800" b="1" dirty="0">
                <a:solidFill>
                  <a:srgbClr val="FF00FF"/>
                </a:solidFill>
                <a:latin typeface="Segoe UI"/>
                <a:ea typeface="Times New Roman"/>
                <a:cs typeface="Segoe UI"/>
              </a:rPr>
              <a:t>Anodising</a:t>
            </a:r>
            <a:r>
              <a:rPr lang="en-US" sz="2000" b="1" dirty="0">
                <a:solidFill>
                  <a:srgbClr val="FF00FF"/>
                </a:solidFill>
                <a:latin typeface="Segoe UI"/>
                <a:ea typeface="Times New Roman"/>
                <a:cs typeface="Segoe UI"/>
              </a:rPr>
              <a:t>:</a:t>
            </a:r>
            <a:endParaRPr lang="en-US" sz="2000" dirty="0">
              <a:solidFill>
                <a:srgbClr val="FF00FF"/>
              </a:solidFill>
              <a:latin typeface="Segoe UI"/>
              <a:ea typeface="Times New Roman"/>
              <a:cs typeface="Calibri"/>
            </a:endParaRPr>
          </a:p>
          <a:p>
            <a:pPr marL="0" marR="0" algn="just">
              <a:lnSpc>
                <a:spcPct val="115000"/>
              </a:lnSpc>
              <a:spcBef>
                <a:spcPts val="0"/>
              </a:spcBef>
              <a:spcAft>
                <a:spcPts val="1000"/>
              </a:spcAft>
              <a:buNone/>
            </a:pPr>
            <a:r>
              <a:rPr lang="en-US" sz="1200" dirty="0" smtClean="0">
                <a:latin typeface="Segoe UI"/>
                <a:ea typeface="Times New Roman"/>
                <a:cs typeface="Segoe UI"/>
              </a:rPr>
              <a:t>	</a:t>
            </a:r>
            <a:r>
              <a:rPr lang="en-US" sz="1600" dirty="0" smtClean="0">
                <a:latin typeface="+mj-lt"/>
                <a:ea typeface="Times New Roman"/>
                <a:cs typeface="Segoe UI"/>
              </a:rPr>
              <a:t>This </a:t>
            </a:r>
            <a:r>
              <a:rPr lang="en-US" sz="1600" dirty="0">
                <a:latin typeface="+mj-lt"/>
                <a:ea typeface="Times New Roman"/>
                <a:cs typeface="Segoe UI"/>
              </a:rPr>
              <a:t>process is not an electroplating but oxidation is carried in a manner similar to that of electroplating except that Al is made anode instead of cathode. Thus, </a:t>
            </a:r>
            <a:r>
              <a:rPr lang="en-US" sz="1600" dirty="0" err="1">
                <a:latin typeface="+mj-lt"/>
                <a:ea typeface="Times New Roman"/>
                <a:cs typeface="Segoe UI"/>
              </a:rPr>
              <a:t>anodising</a:t>
            </a:r>
            <a:r>
              <a:rPr lang="en-US" sz="1600" dirty="0">
                <a:latin typeface="+mj-lt"/>
                <a:ea typeface="Times New Roman"/>
                <a:cs typeface="Segoe UI"/>
              </a:rPr>
              <a:t> is the process which gives the coating of oxide film on the surface of Al or its </a:t>
            </a:r>
            <a:r>
              <a:rPr lang="en-US" sz="1600" dirty="0" err="1" smtClean="0">
                <a:latin typeface="+mj-lt"/>
                <a:ea typeface="Times New Roman"/>
                <a:cs typeface="Segoe UI"/>
              </a:rPr>
              <a:t>alloys.Such</a:t>
            </a:r>
            <a:r>
              <a:rPr lang="en-US" sz="1600" dirty="0" smtClean="0">
                <a:latin typeface="+mj-lt"/>
                <a:ea typeface="Times New Roman"/>
                <a:cs typeface="Segoe UI"/>
              </a:rPr>
              <a:t> </a:t>
            </a:r>
            <a:r>
              <a:rPr lang="en-US" sz="1600" dirty="0">
                <a:latin typeface="+mj-lt"/>
                <a:ea typeface="Times New Roman"/>
                <a:cs typeface="Segoe UI"/>
              </a:rPr>
              <a:t>coating is almost similar to that obtained by electroplating. Like coating has ability to absorb different coloured dye-stuffs permanently which helps in making decorative </a:t>
            </a:r>
            <a:r>
              <a:rPr lang="en-US" sz="1600" dirty="0" smtClean="0">
                <a:latin typeface="+mj-lt"/>
                <a:ea typeface="Times New Roman"/>
                <a:cs typeface="Segoe UI"/>
              </a:rPr>
              <a:t>articles.</a:t>
            </a:r>
            <a:r>
              <a:rPr lang="en-US" sz="1600" dirty="0">
                <a:latin typeface="+mj-lt"/>
                <a:ea typeface="Times New Roman"/>
                <a:cs typeface="Calibri"/>
              </a:rPr>
              <a:t> </a:t>
            </a:r>
            <a:r>
              <a:rPr lang="en-US" sz="1600" dirty="0" smtClean="0">
                <a:latin typeface="+mj-lt"/>
                <a:ea typeface="Times New Roman"/>
                <a:cs typeface="Segoe UI"/>
              </a:rPr>
              <a:t>Al </a:t>
            </a:r>
            <a:r>
              <a:rPr lang="en-US" sz="1600" dirty="0">
                <a:latin typeface="+mj-lt"/>
                <a:ea typeface="Times New Roman"/>
                <a:cs typeface="Segoe UI"/>
              </a:rPr>
              <a:t>is made anode and oxidation is conducted in a manner similar to that of electroplating. During anodizing oxygen is evolved at anode which is responsible for the coating of oxide film. </a:t>
            </a:r>
            <a:r>
              <a:rPr lang="en-US" sz="1600" dirty="0" err="1">
                <a:latin typeface="+mj-lt"/>
                <a:ea typeface="Times New Roman"/>
                <a:cs typeface="Segoe UI"/>
              </a:rPr>
              <a:t>Anodising</a:t>
            </a:r>
            <a:r>
              <a:rPr lang="en-US" sz="1600" dirty="0">
                <a:latin typeface="+mj-lt"/>
                <a:ea typeface="Times New Roman"/>
                <a:cs typeface="Segoe UI"/>
              </a:rPr>
              <a:t> can be carried out by the following two processes.</a:t>
            </a:r>
            <a:endParaRPr lang="en-US" sz="1600" dirty="0">
              <a:latin typeface="+mj-lt"/>
              <a:ea typeface="Times New Roman"/>
              <a:cs typeface="Calibri"/>
            </a:endParaRPr>
          </a:p>
          <a:p>
            <a:pPr marL="0" marR="0" algn="just">
              <a:lnSpc>
                <a:spcPct val="115000"/>
              </a:lnSpc>
              <a:spcBef>
                <a:spcPts val="0"/>
              </a:spcBef>
              <a:spcAft>
                <a:spcPts val="1000"/>
              </a:spcAft>
              <a:buNone/>
            </a:pPr>
            <a:r>
              <a:rPr lang="en-US" sz="1600" b="1" dirty="0" smtClean="0">
                <a:latin typeface="+mj-lt"/>
                <a:ea typeface="Times New Roman"/>
                <a:cs typeface="Segoe UI"/>
              </a:rPr>
              <a:t>	1</a:t>
            </a:r>
            <a:r>
              <a:rPr lang="en-US" sz="1600" b="1" dirty="0">
                <a:latin typeface="+mj-lt"/>
                <a:ea typeface="Times New Roman"/>
                <a:cs typeface="Segoe UI"/>
              </a:rPr>
              <a:t>. </a:t>
            </a:r>
            <a:r>
              <a:rPr lang="en-US" sz="1600" b="1" dirty="0" err="1">
                <a:latin typeface="+mj-lt"/>
                <a:ea typeface="Times New Roman"/>
                <a:cs typeface="Segoe UI"/>
              </a:rPr>
              <a:t>Sulphuric</a:t>
            </a:r>
            <a:r>
              <a:rPr lang="en-US" sz="1600" b="1" dirty="0">
                <a:latin typeface="+mj-lt"/>
                <a:ea typeface="Times New Roman"/>
                <a:cs typeface="Segoe UI"/>
              </a:rPr>
              <a:t> acid process: </a:t>
            </a:r>
            <a:r>
              <a:rPr lang="en-US" sz="1600" dirty="0">
                <a:latin typeface="+mj-lt"/>
                <a:ea typeface="Times New Roman"/>
                <a:cs typeface="Segoe UI"/>
              </a:rPr>
              <a:t>Here article is first freed from oil, grease by washing it with organic solvent like gasoline, CCl</a:t>
            </a:r>
            <a:r>
              <a:rPr lang="en-US" sz="1600" baseline="-25000" dirty="0">
                <a:latin typeface="+mj-lt"/>
                <a:ea typeface="Times New Roman"/>
                <a:cs typeface="Segoe UI"/>
              </a:rPr>
              <a:t>4</a:t>
            </a:r>
            <a:r>
              <a:rPr lang="en-US" sz="1600" dirty="0">
                <a:latin typeface="+mj-lt"/>
                <a:ea typeface="Times New Roman"/>
                <a:cs typeface="Segoe UI"/>
              </a:rPr>
              <a:t> or benzene or by treatment in alkaline solution (15% NaOH). After this article is washed with water. It is then placed in electrolytic bath as anode. Lead-lined or rubber-lined tank itself acts as the cathode while when rubber-lined tank is used, cathode of lead is </a:t>
            </a:r>
            <a:r>
              <a:rPr lang="en-US" sz="1600" dirty="0" smtClean="0">
                <a:latin typeface="+mj-lt"/>
                <a:ea typeface="Times New Roman"/>
                <a:cs typeface="Segoe UI"/>
              </a:rPr>
              <a:t>employed.</a:t>
            </a:r>
            <a:r>
              <a:rPr lang="en-US" sz="1600" dirty="0">
                <a:latin typeface="+mj-lt"/>
                <a:ea typeface="Times New Roman"/>
                <a:cs typeface="Calibri"/>
              </a:rPr>
              <a:t> </a:t>
            </a:r>
            <a:r>
              <a:rPr lang="en-US" sz="1600" dirty="0" smtClean="0">
                <a:latin typeface="+mj-lt"/>
                <a:ea typeface="Times New Roman"/>
                <a:cs typeface="Segoe UI"/>
              </a:rPr>
              <a:t>Tank </a:t>
            </a:r>
            <a:r>
              <a:rPr lang="en-US" sz="1600" dirty="0">
                <a:latin typeface="+mj-lt"/>
                <a:ea typeface="Times New Roman"/>
                <a:cs typeface="Segoe UI"/>
              </a:rPr>
              <a:t>is filled with 7 to 60% H</a:t>
            </a:r>
            <a:r>
              <a:rPr lang="en-US" sz="1600" baseline="-25000" dirty="0">
                <a:latin typeface="+mj-lt"/>
                <a:ea typeface="Times New Roman"/>
                <a:cs typeface="Segoe UI"/>
              </a:rPr>
              <a:t>2</a:t>
            </a:r>
            <a:r>
              <a:rPr lang="en-US" sz="1600" dirty="0">
                <a:latin typeface="+mj-lt"/>
                <a:ea typeface="Times New Roman"/>
                <a:cs typeface="Segoe UI"/>
              </a:rPr>
              <a:t>SO</a:t>
            </a:r>
            <a:r>
              <a:rPr lang="en-US" sz="1600" baseline="-25000" dirty="0">
                <a:latin typeface="+mj-lt"/>
                <a:ea typeface="Times New Roman"/>
                <a:cs typeface="Segoe UI"/>
              </a:rPr>
              <a:t>4</a:t>
            </a:r>
            <a:r>
              <a:rPr lang="en-US" sz="1600" dirty="0">
                <a:latin typeface="+mj-lt"/>
                <a:ea typeface="Times New Roman"/>
                <a:cs typeface="Segoe UI"/>
              </a:rPr>
              <a:t>, temperature is kept about 15 to 30 , (288 to 303K) time of passing the current is about 10 to 15min. (600 to 900sec.), H</a:t>
            </a:r>
            <a:r>
              <a:rPr lang="en-US" sz="1600" baseline="-25000" dirty="0">
                <a:latin typeface="+mj-lt"/>
                <a:ea typeface="Times New Roman"/>
                <a:cs typeface="Segoe UI"/>
              </a:rPr>
              <a:t>2</a:t>
            </a:r>
            <a:r>
              <a:rPr lang="en-US" sz="1600" dirty="0">
                <a:latin typeface="+mj-lt"/>
                <a:ea typeface="Times New Roman"/>
                <a:cs typeface="Segoe UI"/>
              </a:rPr>
              <a:t>SO</a:t>
            </a:r>
            <a:r>
              <a:rPr lang="en-US" sz="1600" baseline="-25000" dirty="0">
                <a:latin typeface="+mj-lt"/>
                <a:ea typeface="Times New Roman"/>
                <a:cs typeface="Segoe UI"/>
              </a:rPr>
              <a:t>4</a:t>
            </a:r>
            <a:r>
              <a:rPr lang="en-US" sz="1600" dirty="0">
                <a:latin typeface="+mj-lt"/>
                <a:ea typeface="Times New Roman"/>
                <a:cs typeface="Segoe UI"/>
              </a:rPr>
              <a:t> solution is prepared in water free from chloride. For 15% H</a:t>
            </a:r>
            <a:r>
              <a:rPr lang="en-US" sz="1600" baseline="-25000" dirty="0">
                <a:latin typeface="+mj-lt"/>
                <a:ea typeface="Times New Roman"/>
                <a:cs typeface="Segoe UI"/>
              </a:rPr>
              <a:t>2</a:t>
            </a:r>
            <a:r>
              <a:rPr lang="en-US" sz="1600" dirty="0">
                <a:latin typeface="+mj-lt"/>
                <a:ea typeface="Times New Roman"/>
                <a:cs typeface="Segoe UI"/>
              </a:rPr>
              <a:t>SO</a:t>
            </a:r>
            <a:r>
              <a:rPr lang="en-US" sz="1600" baseline="-25000" dirty="0">
                <a:latin typeface="+mj-lt"/>
                <a:ea typeface="Times New Roman"/>
                <a:cs typeface="Segoe UI"/>
              </a:rPr>
              <a:t>4, </a:t>
            </a:r>
            <a:r>
              <a:rPr lang="en-US" sz="1600" dirty="0">
                <a:latin typeface="+mj-lt"/>
                <a:ea typeface="Times New Roman"/>
                <a:cs typeface="Segoe UI"/>
              </a:rPr>
              <a:t>C.D. should be 12 to 30 </a:t>
            </a:r>
            <a:r>
              <a:rPr lang="en-US" sz="1600" dirty="0" err="1">
                <a:latin typeface="+mj-lt"/>
                <a:ea typeface="Times New Roman"/>
                <a:cs typeface="Segoe UI"/>
              </a:rPr>
              <a:t>apm</a:t>
            </a:r>
            <a:r>
              <a:rPr lang="en-US" sz="1600" dirty="0">
                <a:latin typeface="+mj-lt"/>
                <a:ea typeface="Times New Roman"/>
                <a:cs typeface="Segoe UI"/>
              </a:rPr>
              <a:t>/ sq. ft. and voltage should be 12 to 16 volts.</a:t>
            </a:r>
            <a:endParaRPr lang="en-US" sz="1600" dirty="0">
              <a:latin typeface="+mj-lt"/>
              <a:ea typeface="Times New Roman"/>
              <a:cs typeface="Calibri"/>
            </a:endParaRPr>
          </a:p>
          <a:p>
            <a:pPr marL="0" marR="0" indent="457200" algn="just">
              <a:lnSpc>
                <a:spcPct val="115000"/>
              </a:lnSpc>
              <a:spcBef>
                <a:spcPts val="0"/>
              </a:spcBef>
              <a:spcAft>
                <a:spcPts val="1000"/>
              </a:spcAft>
              <a:buNone/>
            </a:pPr>
            <a:r>
              <a:rPr lang="en-US" sz="1600" dirty="0">
                <a:latin typeface="+mj-lt"/>
                <a:ea typeface="Times New Roman"/>
                <a:cs typeface="Segoe UI"/>
              </a:rPr>
              <a:t>For architectural anodizing where extremely tough to corrosion is required, anodizing time may be increased </a:t>
            </a:r>
            <a:r>
              <a:rPr lang="en-US" sz="1600" dirty="0" err="1">
                <a:latin typeface="+mj-lt"/>
                <a:ea typeface="Times New Roman"/>
                <a:cs typeface="Segoe UI"/>
              </a:rPr>
              <a:t>upto</a:t>
            </a:r>
            <a:r>
              <a:rPr lang="en-US" sz="1600" dirty="0">
                <a:latin typeface="+mj-lt"/>
                <a:ea typeface="Times New Roman"/>
                <a:cs typeface="Segoe UI"/>
              </a:rPr>
              <a:t> 60 minutes (3600sec.) after removing the article from the bath, it is washed with water and dipped in NH</a:t>
            </a:r>
            <a:r>
              <a:rPr lang="en-US" sz="1600" baseline="-25000" dirty="0">
                <a:latin typeface="+mj-lt"/>
                <a:ea typeface="Times New Roman"/>
                <a:cs typeface="Segoe UI"/>
              </a:rPr>
              <a:t>3</a:t>
            </a:r>
            <a:r>
              <a:rPr lang="en-US" sz="1600" dirty="0">
                <a:latin typeface="+mj-lt"/>
                <a:ea typeface="Times New Roman"/>
                <a:cs typeface="Segoe UI"/>
              </a:rPr>
              <a:t> to neutralize any acid. Oxide films are highly absorptive and permit </a:t>
            </a:r>
            <a:r>
              <a:rPr lang="en-US" sz="1600" dirty="0" err="1">
                <a:latin typeface="+mj-lt"/>
                <a:ea typeface="Times New Roman"/>
                <a:cs typeface="Segoe UI"/>
              </a:rPr>
              <a:t>colouring</a:t>
            </a:r>
            <a:r>
              <a:rPr lang="en-US" sz="1600" dirty="0">
                <a:latin typeface="+mj-lt"/>
                <a:ea typeface="Times New Roman"/>
                <a:cs typeface="Segoe UI"/>
              </a:rPr>
              <a:t> by any dye.</a:t>
            </a:r>
            <a:endParaRPr lang="en-US" sz="1600" dirty="0">
              <a:latin typeface="+mj-lt"/>
              <a:ea typeface="Times New Roman"/>
              <a:cs typeface="Calibri"/>
            </a:endParaRPr>
          </a:p>
          <a:p>
            <a:endParaRPr lang="en-US" sz="1200" dirty="0"/>
          </a:p>
        </p:txBody>
      </p:sp>
    </p:spTree>
    <p:extLst>
      <p:ext uri="{BB962C8B-B14F-4D97-AF65-F5344CB8AC3E}">
        <p14:creationId xmlns:p14="http://schemas.microsoft.com/office/powerpoint/2010/main" val="3206240597"/>
      </p:ext>
    </p:extLst>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458200" cy="5715000"/>
          </a:xfrm>
        </p:spPr>
        <p:txBody>
          <a:bodyPr>
            <a:normAutofit fontScale="70000" lnSpcReduction="20000"/>
          </a:bodyPr>
          <a:lstStyle/>
          <a:p>
            <a:pPr marL="0" marR="0" indent="0" algn="just">
              <a:lnSpc>
                <a:spcPct val="115000"/>
              </a:lnSpc>
              <a:spcBef>
                <a:spcPts val="0"/>
              </a:spcBef>
              <a:spcAft>
                <a:spcPts val="1000"/>
              </a:spcAft>
              <a:buNone/>
            </a:pPr>
            <a:r>
              <a:rPr lang="en-US" sz="2800" b="1" dirty="0" smtClean="0">
                <a:solidFill>
                  <a:srgbClr val="FF0000"/>
                </a:solidFill>
                <a:latin typeface="+mj-lt"/>
                <a:ea typeface="Times New Roman"/>
                <a:cs typeface="Segoe UI"/>
              </a:rPr>
              <a:t>2. </a:t>
            </a:r>
            <a:r>
              <a:rPr lang="en-US" sz="2800" b="1" dirty="0" err="1" smtClean="0">
                <a:solidFill>
                  <a:srgbClr val="FF0000"/>
                </a:solidFill>
                <a:latin typeface="+mj-lt"/>
                <a:ea typeface="Times New Roman"/>
                <a:cs typeface="Segoe UI"/>
              </a:rPr>
              <a:t>Bengough</a:t>
            </a:r>
            <a:r>
              <a:rPr lang="en-US" sz="2800" b="1" dirty="0" smtClean="0">
                <a:solidFill>
                  <a:srgbClr val="FF0000"/>
                </a:solidFill>
                <a:latin typeface="+mj-lt"/>
                <a:ea typeface="Times New Roman"/>
                <a:cs typeface="Segoe UI"/>
              </a:rPr>
              <a:t> or chromic acid process</a:t>
            </a:r>
            <a:r>
              <a:rPr lang="en-US" sz="2800" b="1" dirty="0" smtClean="0">
                <a:latin typeface="+mj-lt"/>
                <a:ea typeface="Times New Roman"/>
                <a:cs typeface="Segoe UI"/>
              </a:rPr>
              <a:t>: </a:t>
            </a:r>
            <a:r>
              <a:rPr lang="en-US" sz="2800" dirty="0" smtClean="0">
                <a:latin typeface="+mj-lt"/>
                <a:ea typeface="Times New Roman"/>
                <a:cs typeface="Segoe UI"/>
              </a:rPr>
              <a:t>Here 3% chromic acid solution is used in the bath. Solution is prepared in water free from chloride. Temperature of bath is 40  (313K). The cleaned article is made anode and it is subjected to change in voltage from 0 to 50 volt. For aeroplane parts 40 min.(2400sec.) time is used. Then article is removed, washed and dried in usual manner. In this method, steel tank is used and it is serves the purpose of cathode.</a:t>
            </a:r>
            <a:endParaRPr lang="en-US" sz="2800" dirty="0" smtClean="0">
              <a:latin typeface="+mj-lt"/>
              <a:ea typeface="Times New Roman"/>
              <a:cs typeface="Calibri"/>
            </a:endParaRPr>
          </a:p>
          <a:p>
            <a:pPr marL="0" marR="0" indent="457200" algn="just">
              <a:lnSpc>
                <a:spcPct val="115000"/>
              </a:lnSpc>
              <a:spcBef>
                <a:spcPts val="0"/>
              </a:spcBef>
              <a:spcAft>
                <a:spcPts val="1000"/>
              </a:spcAft>
            </a:pPr>
            <a:r>
              <a:rPr lang="en-US" sz="2800" dirty="0" smtClean="0">
                <a:latin typeface="+mj-lt"/>
                <a:ea typeface="Times New Roman"/>
                <a:cs typeface="Segoe UI"/>
              </a:rPr>
              <a:t>Now a day, anodizing is also used to obtain coatings on Mg metal. In this method, electrolyte is an acid mixture with pH range 4 to 4.8 containing 10% Na</a:t>
            </a:r>
            <a:r>
              <a:rPr lang="en-US" sz="2800" baseline="-25000" dirty="0" smtClean="0">
                <a:latin typeface="+mj-lt"/>
                <a:ea typeface="Times New Roman"/>
                <a:cs typeface="Segoe UI"/>
              </a:rPr>
              <a:t>2</a:t>
            </a:r>
            <a:r>
              <a:rPr lang="en-US" sz="2800" dirty="0" smtClean="0">
                <a:latin typeface="+mj-lt"/>
                <a:ea typeface="Times New Roman"/>
                <a:cs typeface="Segoe UI"/>
              </a:rPr>
              <a:t>Cr</a:t>
            </a:r>
            <a:r>
              <a:rPr lang="en-US" sz="2800" baseline="-25000" dirty="0" smtClean="0">
                <a:latin typeface="+mj-lt"/>
                <a:ea typeface="Times New Roman"/>
                <a:cs typeface="Segoe UI"/>
              </a:rPr>
              <a:t>2</a:t>
            </a:r>
            <a:r>
              <a:rPr lang="en-US" sz="2800" dirty="0" smtClean="0">
                <a:latin typeface="+mj-lt"/>
                <a:ea typeface="Times New Roman"/>
                <a:cs typeface="Segoe UI"/>
              </a:rPr>
              <a:t>O</a:t>
            </a:r>
            <a:r>
              <a:rPr lang="en-US" sz="2800" baseline="-25000" dirty="0" smtClean="0">
                <a:latin typeface="+mj-lt"/>
                <a:ea typeface="Times New Roman"/>
                <a:cs typeface="Segoe UI"/>
              </a:rPr>
              <a:t>7,</a:t>
            </a:r>
            <a:r>
              <a:rPr lang="en-US" sz="2800" dirty="0" smtClean="0">
                <a:latin typeface="+mj-lt"/>
                <a:ea typeface="Times New Roman"/>
                <a:cs typeface="Segoe UI"/>
              </a:rPr>
              <a:t> 2 to 5% monosodium phosphate. The C.D. should be 5 to 10 A/sq. ft., Temperature: 50 . Time of passing the current: 30 to 60min.</a:t>
            </a:r>
            <a:endParaRPr lang="en-US" sz="2800" dirty="0" smtClean="0">
              <a:latin typeface="+mj-lt"/>
              <a:ea typeface="Times New Roman"/>
              <a:cs typeface="Calibri"/>
            </a:endParaRPr>
          </a:p>
          <a:p>
            <a:pPr marL="0" marR="0" indent="0" algn="just">
              <a:lnSpc>
                <a:spcPct val="115000"/>
              </a:lnSpc>
              <a:spcBef>
                <a:spcPts val="0"/>
              </a:spcBef>
              <a:spcAft>
                <a:spcPts val="1000"/>
              </a:spcAft>
              <a:buNone/>
            </a:pPr>
            <a:r>
              <a:rPr lang="en-US" sz="2800" b="1" dirty="0" smtClean="0">
                <a:solidFill>
                  <a:srgbClr val="FF0000"/>
                </a:solidFill>
                <a:latin typeface="+mj-lt"/>
                <a:ea typeface="Times New Roman"/>
                <a:cs typeface="Segoe UI"/>
              </a:rPr>
              <a:t>Application of Anodising</a:t>
            </a:r>
            <a:r>
              <a:rPr lang="en-US" sz="2800" dirty="0" smtClean="0">
                <a:solidFill>
                  <a:srgbClr val="FF0000"/>
                </a:solidFill>
                <a:latin typeface="+mj-lt"/>
                <a:ea typeface="Times New Roman"/>
                <a:cs typeface="Calibri"/>
              </a:rPr>
              <a:t> </a:t>
            </a:r>
            <a:r>
              <a:rPr lang="en-US" sz="3200" dirty="0" smtClean="0">
                <a:latin typeface="+mj-lt"/>
                <a:cs typeface="Segoe UI"/>
              </a:rPr>
              <a:t>1. It is used for the production of protective and decorative films on Al.2. </a:t>
            </a:r>
            <a:r>
              <a:rPr lang="en-US" sz="3200" dirty="0" err="1" smtClean="0">
                <a:latin typeface="+mj-lt"/>
                <a:cs typeface="Segoe UI"/>
              </a:rPr>
              <a:t>Anodised</a:t>
            </a:r>
            <a:r>
              <a:rPr lang="en-US" sz="3200" dirty="0" smtClean="0">
                <a:latin typeface="+mj-lt"/>
                <a:cs typeface="Segoe UI"/>
              </a:rPr>
              <a:t> plate has ability to absorb dyestuffs which enables to use it in jewelry, kitchen wares etc.</a:t>
            </a:r>
            <a:r>
              <a:rPr lang="en-US" sz="3200" dirty="0" smtClean="0">
                <a:latin typeface="+mj-lt"/>
              </a:rPr>
              <a:t> </a:t>
            </a:r>
            <a:r>
              <a:rPr lang="en-US" sz="3200" dirty="0" smtClean="0">
                <a:latin typeface="+mj-lt"/>
                <a:cs typeface="Segoe UI"/>
              </a:rPr>
              <a:t>3. Very thin film coatings are used in rectifiers and condensers.</a:t>
            </a:r>
            <a:r>
              <a:rPr lang="en-US" sz="3200" dirty="0" smtClean="0">
                <a:latin typeface="+mj-lt"/>
              </a:rPr>
              <a:t> </a:t>
            </a:r>
            <a:r>
              <a:rPr lang="en-US" sz="3200" dirty="0" smtClean="0">
                <a:latin typeface="+mj-lt"/>
                <a:cs typeface="Segoe UI"/>
              </a:rPr>
              <a:t>4. Protective oxide film of Al and its alloy can be used in electrical insulation.     </a:t>
            </a:r>
            <a:endParaRPr lang="en-US" sz="3200" dirty="0" smtClean="0">
              <a:latin typeface="+mj-lt"/>
            </a:endParaRPr>
          </a:p>
          <a:p>
            <a:endParaRPr lang="en-US" dirty="0"/>
          </a:p>
        </p:txBody>
      </p:sp>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219200"/>
            <a:ext cx="8077200" cy="1323439"/>
          </a:xfrm>
          <a:prstGeom prst="rect">
            <a:avLst/>
          </a:prstGeom>
          <a:noFill/>
        </p:spPr>
        <p:txBody>
          <a:bodyPr wrap="square" lIns="91440" tIns="45720" rIns="91440" bIns="45720">
            <a:spAutoFit/>
          </a:bodyPr>
          <a:lstStyle/>
          <a:p>
            <a:pPr algn="ctr"/>
            <a:r>
              <a:rPr lang="en-US" sz="8000" b="1" cap="all" spc="0" dirty="0" smtClean="0">
                <a:ln w="9000" cmpd="sng">
                  <a:solidFill>
                    <a:schemeClr val="accent4">
                      <a:shade val="50000"/>
                      <a:satMod val="120000"/>
                    </a:schemeClr>
                  </a:solidFill>
                  <a:prstDash val="solid"/>
                </a:ln>
                <a:solidFill>
                  <a:srgbClr val="00FF00"/>
                </a:solidFill>
                <a:effectLst>
                  <a:reflection blurRad="12700" stA="28000" endPos="45000" dist="1000" dir="5400000" sy="-100000" algn="bl" rotWithShape="0"/>
                </a:effectLst>
                <a:latin typeface="Arial Black" pitchFamily="34" charset="0"/>
              </a:rPr>
              <a:t>Thank You !</a:t>
            </a:r>
            <a:endParaRPr lang="en-US" sz="8000" b="1" cap="all" spc="0" dirty="0">
              <a:ln w="9000" cmpd="sng">
                <a:solidFill>
                  <a:schemeClr val="accent4">
                    <a:shade val="50000"/>
                    <a:satMod val="120000"/>
                  </a:schemeClr>
                </a:solidFill>
                <a:prstDash val="solid"/>
              </a:ln>
              <a:solidFill>
                <a:srgbClr val="00FF00"/>
              </a:solidFill>
              <a:effectLst>
                <a:reflection blurRad="12700" stA="28000" endPos="45000" dist="1000" dir="5400000" sy="-100000" algn="bl" rotWithShape="0"/>
              </a:effectLst>
            </a:endParaRPr>
          </a:p>
        </p:txBody>
      </p:sp>
      <p:pic>
        <p:nvPicPr>
          <p:cNvPr id="3" name="Picture 2" descr="images (3).jpg"/>
          <p:cNvPicPr>
            <a:picLocks noChangeAspect="1"/>
          </p:cNvPicPr>
          <p:nvPr/>
        </p:nvPicPr>
        <p:blipFill>
          <a:blip r:embed="rId2"/>
          <a:stretch>
            <a:fillRect/>
          </a:stretch>
        </p:blipFill>
        <p:spPr>
          <a:xfrm rot="16200000">
            <a:off x="2411953" y="2617247"/>
            <a:ext cx="3939094" cy="37338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6" presetClass="path" presetSubtype="0" accel="50000" decel="50000" fill="hold" nodeType="clickEffect">
                                  <p:stCondLst>
                                    <p:cond delay="0"/>
                                  </p:stCondLst>
                                  <p:childTnLst>
                                    <p:animMotion origin="layout" path="M 0 0  C -0.004 -0.08933  0.046 -0.16667  0.113 -0.172  C 0.177 -0.17867  0.237 -0.11867  0.241 -0.032  C 0.246 0.048  0.204 0.12267  0.144 0.128  C 0.089 0.132  0.037 0.08267  0.033 0.008  C 0.029 -0.06  0.064 -0.124  0.115 -0.12933  C 0.162 -0.13333  0.206 -0.092  0.209 -0.02933  C 0.212 0.02667  0.184 0.08133  0.142 0.084  C 0.104 0.088  0.068 0.056  0.065 0.00533  C 0.063 -0.04  0.084 -0.084  0.117 -0.08667  C 0.146 -0.08933  0.175 -0.06533  0.177 -0.02667  C 0.179 0.00667  0.164 0.03867  0.14 0.04133  C 0.12 0.044  0.099 0.02933  0.098 0.00267  C 0.096 -0.01867  0.104 -0.04133  0.119 -0.044  C 0.131 -0.044  0.143 -0.03867  0.145 -0.024  C 0.146 -0.01467  0.144 -0.00533  0.138 -0.00133  C 0.135 0  0.133 0  0.13 -0.00133  E" pathEditMode="relative" ptsTypes="">
                                      <p:cBhvr>
                                        <p:cTn id="13"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457200"/>
            <a:ext cx="8382000" cy="5684838"/>
          </a:xfrm>
        </p:spPr>
        <p:txBody>
          <a:bodyPr>
            <a:normAutofit/>
          </a:bodyPr>
          <a:lstStyle/>
          <a:p>
            <a:r>
              <a:rPr lang="en-US" sz="2400" b="1" dirty="0">
                <a:solidFill>
                  <a:srgbClr val="FF0000"/>
                </a:solidFill>
              </a:rPr>
              <a:t>(i) 	Chemical Corrosion</a:t>
            </a:r>
            <a:r>
              <a:rPr lang="en-US" sz="2400" dirty="0"/>
              <a:t>	</a:t>
            </a:r>
          </a:p>
          <a:p>
            <a:r>
              <a:rPr lang="en-US" sz="2000" b="1" dirty="0"/>
              <a:t>	Chemical corrosion</a:t>
            </a:r>
            <a:r>
              <a:rPr lang="en-US" sz="2000" dirty="0"/>
              <a:t> occurs as an effect of a chemical or electrochemical reaction between a metal and its surrounding liquid medium, containing acids, bases, salts and many other solutions in chemical industries that act as a corroding medium.</a:t>
            </a:r>
          </a:p>
          <a:p>
            <a:r>
              <a:rPr lang="en-US" sz="2400" b="1" dirty="0">
                <a:solidFill>
                  <a:srgbClr val="FF0000"/>
                </a:solidFill>
              </a:rPr>
              <a:t>(ii)	Under water Corrosion</a:t>
            </a:r>
            <a:endParaRPr lang="en-US" sz="2400" dirty="0">
              <a:solidFill>
                <a:srgbClr val="FF0000"/>
              </a:solidFill>
            </a:endParaRPr>
          </a:p>
          <a:p>
            <a:r>
              <a:rPr lang="en-US" sz="2000" dirty="0"/>
              <a:t>	Under water corrosion is a immersed type of corrosion, corrosion of underwater type includes corrosion of parts of machinery during manufacture of chemicals, corrosion of submarine structures, and corrosion in water pipes, heating systems, steam boilers etc.</a:t>
            </a:r>
          </a:p>
          <a:p>
            <a:r>
              <a:rPr lang="en-US" sz="2400" b="1" dirty="0">
                <a:solidFill>
                  <a:srgbClr val="FF0000"/>
                </a:solidFill>
              </a:rPr>
              <a:t>(iii) Underground Corrosion </a:t>
            </a:r>
            <a:endParaRPr lang="en-US" sz="2400" dirty="0">
              <a:solidFill>
                <a:srgbClr val="FF0000"/>
              </a:solidFill>
            </a:endParaRPr>
          </a:p>
          <a:p>
            <a:r>
              <a:rPr lang="en-US" sz="2000" dirty="0"/>
              <a:t>	Underground corrosion is similar to under water corrosion but somewhat more complicated due to the presence of various salts in the soil. Underground corrosion includes corrosion of metal structures and ferrous metal in concrete, underground pipes etc.</a:t>
            </a:r>
          </a:p>
          <a:p>
            <a:r>
              <a:rPr lang="en-US" sz="2000" dirty="0" smtClean="0"/>
              <a:t> </a:t>
            </a:r>
            <a:endParaRPr lang="en-US" sz="2000" dirty="0"/>
          </a:p>
        </p:txBody>
      </p:sp>
    </p:spTree>
    <p:extLst>
      <p:ext uri="{BB962C8B-B14F-4D97-AF65-F5344CB8AC3E}">
        <p14:creationId xmlns:p14="http://schemas.microsoft.com/office/powerpoint/2010/main" val="986490920"/>
      </p:ext>
    </p:extLst>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838200"/>
          </a:xfrm>
          <a:blipFill>
            <a:blip r:embed="rId2"/>
            <a:tile tx="0" ty="0" sx="100000" sy="100000" flip="none" algn="tl"/>
          </a:blipFill>
          <a:ln w="3175">
            <a:solidFill>
              <a:schemeClr val="tx1"/>
            </a:solidFill>
          </a:ln>
        </p:spPr>
        <p:txBody>
          <a:bodyPr>
            <a:noAutofit/>
          </a:bodyPr>
          <a:lstStyle/>
          <a:p>
            <a:pPr algn="ctr"/>
            <a:r>
              <a:rPr lang="en-US" sz="4000" b="1" dirty="0">
                <a:solidFill>
                  <a:srgbClr val="FF00FF"/>
                </a:solidFill>
              </a:rPr>
              <a:t>3</a:t>
            </a:r>
            <a:r>
              <a:rPr lang="en-US" sz="4000" b="1" dirty="0" smtClean="0">
                <a:solidFill>
                  <a:srgbClr val="FF00FF"/>
                </a:solidFill>
              </a:rPr>
              <a:t>.2 Electrochemical theory of corrosion </a:t>
            </a:r>
            <a:endParaRPr lang="en-US" sz="4000" dirty="0">
              <a:solidFill>
                <a:srgbClr val="FF00FF"/>
              </a:solidFill>
            </a:endParaRPr>
          </a:p>
        </p:txBody>
      </p:sp>
      <p:sp>
        <p:nvSpPr>
          <p:cNvPr id="3" name="Content Placeholder 2"/>
          <p:cNvSpPr>
            <a:spLocks noGrp="1"/>
          </p:cNvSpPr>
          <p:nvPr>
            <p:ph idx="1"/>
          </p:nvPr>
        </p:nvSpPr>
        <p:spPr>
          <a:xfrm>
            <a:off x="304800" y="1447800"/>
            <a:ext cx="8686800" cy="5303838"/>
          </a:xfrm>
        </p:spPr>
        <p:txBody>
          <a:bodyPr>
            <a:normAutofit/>
          </a:bodyPr>
          <a:lstStyle/>
          <a:p>
            <a:pPr>
              <a:buNone/>
            </a:pPr>
            <a:r>
              <a:rPr lang="en-US" b="1" dirty="0" smtClean="0">
                <a:solidFill>
                  <a:srgbClr val="C00000"/>
                </a:solidFill>
              </a:rPr>
              <a:t>Principle</a:t>
            </a:r>
            <a:r>
              <a:rPr lang="en-US" dirty="0" smtClean="0">
                <a:solidFill>
                  <a:srgbClr val="C00000"/>
                </a:solidFill>
              </a:rPr>
              <a:t>:</a:t>
            </a:r>
          </a:p>
          <a:p>
            <a:pPr>
              <a:buNone/>
            </a:pPr>
            <a:r>
              <a:rPr lang="en-US" dirty="0" smtClean="0"/>
              <a:t>    </a:t>
            </a:r>
            <a:r>
              <a:rPr lang="en-US" dirty="0" smtClean="0">
                <a:solidFill>
                  <a:srgbClr val="00FF00"/>
                </a:solidFill>
              </a:rPr>
              <a:t>"Corrosion of metals in any medium is essentially a heterogeneous chemical reaction, for which water is quite essential. The theory is based on the Nernst theory of electrolytic solution pressure </a:t>
            </a:r>
            <a:r>
              <a:rPr lang="en-US" dirty="0" smtClean="0"/>
              <a:t>“</a:t>
            </a:r>
          </a:p>
          <a:p>
            <a:pPr>
              <a:buNone/>
            </a:pPr>
            <a:r>
              <a:rPr lang="en-US" dirty="0"/>
              <a:t> </a:t>
            </a:r>
            <a:r>
              <a:rPr lang="en-US" dirty="0" smtClean="0"/>
              <a:t>   Corrosion is an electro-chemical process that involves anodic dissolution of the metal”.</a:t>
            </a:r>
          </a:p>
          <a:p>
            <a:pPr>
              <a:buNone/>
            </a:pPr>
            <a:r>
              <a:rPr lang="en-US" dirty="0" smtClean="0"/>
              <a:t>   When a metal is immersed in water, there is a tendency for the metallic atoms to become ions and to go into the solution, leaving their electrons on the metal. Thus it gives the metal a negative charge. The process is called de-electronation or oxidation. </a:t>
            </a:r>
          </a:p>
          <a:p>
            <a:pPr>
              <a:buNone/>
            </a:pPr>
            <a:endParaRPr lang="en-US" dirty="0" smtClean="0"/>
          </a:p>
          <a:p>
            <a:endParaRPr lang="en-US" dirty="0"/>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876800"/>
          </a:xfrm>
        </p:spPr>
        <p:txBody>
          <a:bodyPr>
            <a:normAutofit fontScale="62500" lnSpcReduction="20000"/>
          </a:bodyPr>
          <a:lstStyle/>
          <a:p>
            <a:r>
              <a:rPr lang="en-US" sz="2900" dirty="0" smtClean="0"/>
              <a:t>According to this theory, certain areas of the metal which are being corroded act as anodes while certain other areas of the metal act as cathodes. </a:t>
            </a:r>
          </a:p>
          <a:p>
            <a:r>
              <a:rPr lang="en-US" sz="2900" b="1" dirty="0" smtClean="0">
                <a:solidFill>
                  <a:srgbClr val="FF0000"/>
                </a:solidFill>
              </a:rPr>
              <a:t>At anode</a:t>
            </a:r>
            <a:r>
              <a:rPr lang="en-US" sz="2900" dirty="0" smtClean="0">
                <a:solidFill>
                  <a:srgbClr val="FF0000"/>
                </a:solidFill>
              </a:rPr>
              <a:t>: </a:t>
            </a:r>
          </a:p>
          <a:p>
            <a:pPr>
              <a:buNone/>
            </a:pPr>
            <a:r>
              <a:rPr lang="en-US" sz="2900" dirty="0" smtClean="0"/>
              <a:t>     Metal is oxidised and pass into solution as metallic ions; where oxidation is  removal of electrons. </a:t>
            </a:r>
          </a:p>
          <a:p>
            <a:pPr>
              <a:buNone/>
            </a:pPr>
            <a:r>
              <a:rPr lang="en-US" sz="2900" dirty="0" smtClean="0"/>
              <a:t>i.e.  Fe </a:t>
            </a:r>
            <a:r>
              <a:rPr lang="en-US" sz="2900" dirty="0" smtClean="0">
                <a:latin typeface="Cambria Math"/>
                <a:ea typeface="Cambria Math"/>
              </a:rPr>
              <a:t>→ </a:t>
            </a:r>
            <a:r>
              <a:rPr lang="en-US" sz="2900" dirty="0" smtClean="0"/>
              <a:t>Fe</a:t>
            </a:r>
            <a:r>
              <a:rPr lang="en-US" sz="2900" baseline="30000" dirty="0" smtClean="0"/>
              <a:t>2+</a:t>
            </a:r>
            <a:r>
              <a:rPr lang="en-US" sz="2900" dirty="0" smtClean="0"/>
              <a:t> + 2 e (Anodic Oxidation Reaction) 		... (1) </a:t>
            </a:r>
          </a:p>
          <a:p>
            <a:r>
              <a:rPr lang="en-US" sz="2900" b="1" dirty="0" smtClean="0">
                <a:solidFill>
                  <a:srgbClr val="FF0000"/>
                </a:solidFill>
              </a:rPr>
              <a:t>At cathode</a:t>
            </a:r>
            <a:r>
              <a:rPr lang="en-US" sz="2900" dirty="0" smtClean="0">
                <a:solidFill>
                  <a:srgbClr val="FF0000"/>
                </a:solidFill>
              </a:rPr>
              <a:t>:</a:t>
            </a:r>
          </a:p>
          <a:p>
            <a:pPr>
              <a:buNone/>
            </a:pPr>
            <a:r>
              <a:rPr lang="en-US" sz="2900" dirty="0" smtClean="0"/>
              <a:t>     The reaction is the reduction ions, which are liberated due to slight ionization of water. Here reduction is gain of electrons. </a:t>
            </a:r>
          </a:p>
          <a:p>
            <a:pPr>
              <a:buNone/>
            </a:pPr>
            <a:r>
              <a:rPr lang="en-US" sz="2900" dirty="0" smtClean="0"/>
              <a:t>i.e.  H</a:t>
            </a:r>
            <a:r>
              <a:rPr lang="en-US" sz="2900" baseline="-25000" dirty="0" smtClean="0"/>
              <a:t>2</a:t>
            </a:r>
            <a:r>
              <a:rPr lang="en-US" sz="2900" dirty="0" smtClean="0"/>
              <a:t>O </a:t>
            </a:r>
            <a:r>
              <a:rPr lang="en-US" sz="2900" dirty="0" smtClean="0">
                <a:latin typeface="Cambria Math"/>
                <a:ea typeface="Cambria Math"/>
              </a:rPr>
              <a:t>→</a:t>
            </a:r>
            <a:r>
              <a:rPr lang="en-US" sz="2900" dirty="0" smtClean="0"/>
              <a:t>  H</a:t>
            </a:r>
            <a:r>
              <a:rPr lang="en-US" sz="2900" baseline="30000" dirty="0" smtClean="0"/>
              <a:t>+</a:t>
            </a:r>
            <a:r>
              <a:rPr lang="en-US" sz="2900" dirty="0" smtClean="0"/>
              <a:t> + OH</a:t>
            </a:r>
            <a:r>
              <a:rPr lang="en-US" sz="2900" baseline="30000" dirty="0" smtClean="0"/>
              <a:t>-</a:t>
            </a:r>
            <a:r>
              <a:rPr lang="en-US" sz="2900" dirty="0" smtClean="0"/>
              <a:t>	(Ionization of water)		…..(2)</a:t>
            </a:r>
          </a:p>
          <a:p>
            <a:pPr>
              <a:buNone/>
            </a:pPr>
            <a:r>
              <a:rPr lang="en-US" sz="2900" dirty="0" smtClean="0"/>
              <a:t>		H</a:t>
            </a:r>
            <a:r>
              <a:rPr lang="en-US" sz="2900" baseline="30000" dirty="0" smtClean="0"/>
              <a:t>+</a:t>
            </a:r>
            <a:r>
              <a:rPr lang="en-US" sz="2900" dirty="0" smtClean="0"/>
              <a:t> + e</a:t>
            </a:r>
            <a:r>
              <a:rPr lang="en-US" sz="2900" dirty="0" smtClean="0">
                <a:latin typeface="Cambria Math"/>
                <a:ea typeface="Cambria Math"/>
              </a:rPr>
              <a:t> →</a:t>
            </a:r>
            <a:r>
              <a:rPr lang="en-US" sz="2900" dirty="0" smtClean="0"/>
              <a:t> H 	(Cathodic Reduction Reaction)   	…..(3)</a:t>
            </a:r>
          </a:p>
          <a:p>
            <a:pPr>
              <a:buNone/>
            </a:pPr>
            <a:r>
              <a:rPr lang="en-US" sz="2900" dirty="0" smtClean="0"/>
              <a:t>		H + H </a:t>
            </a:r>
            <a:r>
              <a:rPr lang="en-US" sz="2900" dirty="0" smtClean="0">
                <a:latin typeface="Cambria Math"/>
                <a:ea typeface="Cambria Math"/>
              </a:rPr>
              <a:t>→ </a:t>
            </a:r>
            <a:r>
              <a:rPr lang="en-US" sz="2900" dirty="0" smtClean="0"/>
              <a:t>H</a:t>
            </a:r>
            <a:r>
              <a:rPr lang="en-US" sz="2900" baseline="-25000" dirty="0" smtClean="0"/>
              <a:t>2</a:t>
            </a:r>
            <a:r>
              <a:rPr lang="en-US" sz="2900" dirty="0" smtClean="0"/>
              <a:t>	</a:t>
            </a:r>
          </a:p>
          <a:p>
            <a:pPr>
              <a:buNone/>
            </a:pPr>
            <a:r>
              <a:rPr lang="en-US" sz="2900" dirty="0" smtClean="0">
                <a:solidFill>
                  <a:srgbClr val="FF0000"/>
                </a:solidFill>
              </a:rPr>
              <a:t>Overall reaction is </a:t>
            </a:r>
            <a:r>
              <a:rPr lang="en-US" sz="2900" dirty="0" smtClean="0"/>
              <a:t>	</a:t>
            </a:r>
          </a:p>
          <a:p>
            <a:pPr>
              <a:buNone/>
            </a:pPr>
            <a:r>
              <a:rPr lang="en-US" sz="2900" dirty="0" smtClean="0"/>
              <a:t>Fe + 2 H</a:t>
            </a:r>
            <a:r>
              <a:rPr lang="en-US" sz="2900" baseline="30000" dirty="0" smtClean="0"/>
              <a:t>+</a:t>
            </a:r>
            <a:r>
              <a:rPr lang="en-US" sz="2900" dirty="0" smtClean="0">
                <a:latin typeface="Cambria Math"/>
                <a:ea typeface="Cambria Math"/>
              </a:rPr>
              <a:t> → </a:t>
            </a:r>
            <a:r>
              <a:rPr lang="en-US" sz="2900" dirty="0" smtClean="0"/>
              <a:t> H</a:t>
            </a:r>
            <a:r>
              <a:rPr lang="en-US" sz="2900" baseline="-25000" dirty="0" smtClean="0"/>
              <a:t>2 (g)	</a:t>
            </a:r>
            <a:r>
              <a:rPr lang="en-US" sz="2900" dirty="0" smtClean="0"/>
              <a:t>…..(4)</a:t>
            </a:r>
          </a:p>
          <a:p>
            <a:endParaRPr lang="en-US" dirty="0" smtClean="0"/>
          </a:p>
          <a:p>
            <a:pPr>
              <a:buNone/>
            </a:pPr>
            <a:r>
              <a:rPr lang="en-US" dirty="0" smtClean="0"/>
              <a:t> </a:t>
            </a:r>
            <a:endParaRPr lang="en-US" b="1" dirty="0" smtClean="0">
              <a:solidFill>
                <a:srgbClr val="FF00FF"/>
              </a:solidFill>
            </a:endParaRPr>
          </a:p>
        </p:txBody>
      </p:sp>
      <p:pic>
        <p:nvPicPr>
          <p:cNvPr id="4" name="Picture 3" descr="E:\dad\germany1\20150516_065827.jpg"/>
          <p:cNvPicPr/>
          <p:nvPr/>
        </p:nvPicPr>
        <p:blipFill>
          <a:blip r:embed="rId2" cstate="print"/>
          <a:srcRect/>
          <a:stretch>
            <a:fillRect/>
          </a:stretch>
        </p:blipFill>
        <p:spPr bwMode="auto">
          <a:xfrm>
            <a:off x="3810000" y="4495800"/>
            <a:ext cx="5334000" cy="2514600"/>
          </a:xfrm>
          <a:prstGeom prst="rect">
            <a:avLst/>
          </a:prstGeom>
          <a:noFill/>
          <a:ln w="9525">
            <a:noFill/>
            <a:miter lim="800000"/>
            <a:headEnd/>
            <a:tailEnd/>
          </a:ln>
        </p:spPr>
      </p:pic>
      <p:sp>
        <p:nvSpPr>
          <p:cNvPr id="5" name="Title 1"/>
          <p:cNvSpPr txBox="1">
            <a:spLocks/>
          </p:cNvSpPr>
          <p:nvPr/>
        </p:nvSpPr>
        <p:spPr>
          <a:xfrm>
            <a:off x="457200" y="533400"/>
            <a:ext cx="8229600" cy="838200"/>
          </a:xfrm>
          <a:prstGeom prst="rect">
            <a:avLst/>
          </a:prstGeom>
          <a:gradFill flip="none" rotWithShape="1">
            <a:gsLst>
              <a:gs pos="0">
                <a:srgbClr val="28E4F8">
                  <a:tint val="66000"/>
                  <a:satMod val="160000"/>
                </a:srgbClr>
              </a:gs>
              <a:gs pos="50000">
                <a:srgbClr val="28E4F8">
                  <a:tint val="44500"/>
                  <a:satMod val="160000"/>
                </a:srgbClr>
              </a:gs>
              <a:gs pos="100000">
                <a:srgbClr val="28E4F8">
                  <a:tint val="23500"/>
                  <a:satMod val="160000"/>
                </a:srgbClr>
              </a:gs>
            </a:gsLst>
            <a:lin ang="13500000" scaled="1"/>
            <a:tileRect/>
          </a:gradFill>
          <a:ln w="9525" cap="flat" cmpd="sng" algn="ctr">
            <a:solidFill>
              <a:schemeClr val="tx1"/>
            </a:solidFill>
            <a:prstDash val="solid"/>
          </a:ln>
        </p:spPr>
        <p:style>
          <a:lnRef idx="1">
            <a:schemeClr val="accent2"/>
          </a:lnRef>
          <a:fillRef idx="2">
            <a:schemeClr val="accent2"/>
          </a:fillRef>
          <a:effectRef idx="1">
            <a:schemeClr val="accent2"/>
          </a:effectRef>
          <a:fontRef idx="minor">
            <a:schemeClr val="dk1"/>
          </a:fontRef>
        </p:style>
        <p:txBody>
          <a:bodyPr vert="horz" lIns="0" rIns="0" bIns="0" anchor="t">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400" b="1" i="0" u="none" strike="noStrike" kern="1200" cap="none" spc="0" normalizeH="0" baseline="0" noProof="0" dirty="0" smtClean="0">
                <a:ln>
                  <a:noFill/>
                </a:ln>
                <a:solidFill>
                  <a:srgbClr val="FF00FF"/>
                </a:solidFill>
                <a:effectLst/>
                <a:uLnTx/>
                <a:uFillTx/>
                <a:latin typeface="+mj-lt"/>
                <a:ea typeface="+mn-ea"/>
                <a:cs typeface="+mn-cs"/>
              </a:rPr>
              <a:t>Explanation (Working)</a:t>
            </a:r>
            <a:r>
              <a:rPr kumimoji="0" lang="en-US" sz="5000" b="1" i="0" u="none" strike="noStrike" kern="1200" cap="none" spc="0" normalizeH="0" baseline="0" noProof="0" dirty="0" smtClean="0">
                <a:ln>
                  <a:noFill/>
                </a:ln>
                <a:solidFill>
                  <a:srgbClr val="FF00FF"/>
                </a:solidFill>
                <a:effectLst/>
                <a:uLnTx/>
                <a:uFillTx/>
                <a:latin typeface="+mj-lt"/>
                <a:ea typeface="+mn-ea"/>
                <a:cs typeface="+mn-cs"/>
              </a:rPr>
              <a:t/>
            </a:r>
            <a:br>
              <a:rPr kumimoji="0" lang="en-US" sz="5000" b="1" i="0" u="none" strike="noStrike" kern="1200" cap="none" spc="0" normalizeH="0" baseline="0" noProof="0" dirty="0" smtClean="0">
                <a:ln>
                  <a:noFill/>
                </a:ln>
                <a:solidFill>
                  <a:srgbClr val="FF00FF"/>
                </a:solidFill>
                <a:effectLst/>
                <a:uLnTx/>
                <a:uFillTx/>
                <a:latin typeface="+mj-lt"/>
                <a:ea typeface="+mn-ea"/>
                <a:cs typeface="+mn-cs"/>
              </a:rPr>
            </a:br>
            <a:r>
              <a:rPr kumimoji="0" lang="en-US" sz="5000" b="1" i="0" u="none" strike="noStrike" kern="1200" cap="none" spc="0" normalizeH="0" baseline="0" noProof="0" dirty="0" smtClean="0">
                <a:ln>
                  <a:noFill/>
                </a:ln>
                <a:solidFill>
                  <a:srgbClr val="FF00FF"/>
                </a:solidFill>
                <a:effectLst/>
                <a:uLnTx/>
                <a:uFillTx/>
                <a:latin typeface="+mj-lt"/>
                <a:ea typeface="+mn-ea"/>
                <a:cs typeface="+mn-cs"/>
              </a:rPr>
              <a:t/>
            </a:r>
            <a:br>
              <a:rPr kumimoji="0" lang="en-US" sz="5000" b="1" i="0" u="none" strike="noStrike" kern="1200" cap="none" spc="0" normalizeH="0" baseline="0" noProof="0" dirty="0" smtClean="0">
                <a:ln>
                  <a:noFill/>
                </a:ln>
                <a:solidFill>
                  <a:srgbClr val="FF00FF"/>
                </a:solidFill>
                <a:effectLst/>
                <a:uLnTx/>
                <a:uFillTx/>
                <a:latin typeface="+mj-lt"/>
                <a:ea typeface="+mn-ea"/>
                <a:cs typeface="+mn-cs"/>
              </a:rPr>
            </a:br>
            <a:endParaRPr kumimoji="0" lang="en-US" sz="5000" b="1" i="0" u="none" strike="noStrike" kern="1200" cap="none" spc="0" normalizeH="0" baseline="0" noProof="0" dirty="0">
              <a:ln>
                <a:noFill/>
              </a:ln>
              <a:solidFill>
                <a:srgbClr val="FF00FF"/>
              </a:solidFill>
              <a:effectLst/>
              <a:uLnTx/>
              <a:uFillTx/>
              <a:latin typeface="+mj-lt"/>
              <a:ea typeface="+mn-ea"/>
              <a:cs typeface="+mn-cs"/>
            </a:endParaRP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fontScale="92500"/>
          </a:bodyPr>
          <a:lstStyle/>
          <a:p>
            <a:r>
              <a:rPr lang="en-US" dirty="0" smtClean="0"/>
              <a:t>In the corrosion of iron or steel, cathodic reaction is thus liberation of hydrogen gas. When hydrogen is liberated, the OH</a:t>
            </a:r>
            <a:r>
              <a:rPr lang="en-US" baseline="30000" dirty="0" smtClean="0"/>
              <a:t>- </a:t>
            </a:r>
            <a:r>
              <a:rPr lang="en-US" dirty="0" smtClean="0"/>
              <a:t>ions left behind will migrate towards the anode. </a:t>
            </a:r>
          </a:p>
          <a:p>
            <a:r>
              <a:rPr lang="en-US" dirty="0" smtClean="0"/>
              <a:t>The Fe</a:t>
            </a:r>
            <a:r>
              <a:rPr lang="en-US" baseline="30000" dirty="0" smtClean="0"/>
              <a:t>2+</a:t>
            </a:r>
            <a:r>
              <a:rPr lang="en-US" dirty="0" smtClean="0"/>
              <a:t> and Fe</a:t>
            </a:r>
            <a:r>
              <a:rPr lang="en-US" baseline="30000" dirty="0" smtClean="0"/>
              <a:t>3+</a:t>
            </a:r>
            <a:r>
              <a:rPr lang="en-US" dirty="0" smtClean="0"/>
              <a:t> ions meet the OH</a:t>
            </a:r>
            <a:r>
              <a:rPr lang="en-US" baseline="30000" dirty="0" smtClean="0"/>
              <a:t>-</a:t>
            </a:r>
            <a:r>
              <a:rPr lang="en-US" dirty="0" smtClean="0"/>
              <a:t> ions moving in the opposite direction and thus a precipitate containing Fe (OH)</a:t>
            </a:r>
            <a:r>
              <a:rPr lang="en-US" baseline="-25000" dirty="0" smtClean="0"/>
              <a:t> 2</a:t>
            </a:r>
            <a:r>
              <a:rPr lang="en-US" dirty="0" smtClean="0"/>
              <a:t> and Fe (OH)</a:t>
            </a:r>
            <a:r>
              <a:rPr lang="en-US" baseline="-25000" dirty="0" smtClean="0"/>
              <a:t> 3</a:t>
            </a:r>
            <a:r>
              <a:rPr lang="en-US" dirty="0" smtClean="0"/>
              <a:t> is obtained. </a:t>
            </a:r>
          </a:p>
          <a:p>
            <a:r>
              <a:rPr lang="en-US" dirty="0" smtClean="0"/>
              <a:t>Fe</a:t>
            </a:r>
            <a:r>
              <a:rPr lang="en-US" baseline="30000" dirty="0" smtClean="0"/>
              <a:t>2+ </a:t>
            </a:r>
            <a:r>
              <a:rPr lang="en-US" dirty="0" smtClean="0"/>
              <a:t>+ 2 OH</a:t>
            </a:r>
            <a:r>
              <a:rPr lang="en-US" baseline="30000" dirty="0" smtClean="0"/>
              <a:t>-</a:t>
            </a:r>
            <a:r>
              <a:rPr lang="en-US" dirty="0" smtClean="0"/>
              <a:t> </a:t>
            </a:r>
            <a:r>
              <a:rPr lang="en-US" sz="2800" dirty="0" smtClean="0">
                <a:latin typeface="Cambria Math"/>
                <a:ea typeface="Cambria Math"/>
              </a:rPr>
              <a:t>→ </a:t>
            </a:r>
            <a:r>
              <a:rPr lang="en-US" dirty="0" smtClean="0"/>
              <a:t>Fe (OH)</a:t>
            </a:r>
            <a:r>
              <a:rPr lang="en-US" baseline="-25000" dirty="0" smtClean="0"/>
              <a:t> 2</a:t>
            </a:r>
            <a:r>
              <a:rPr lang="en-US" dirty="0" smtClean="0">
                <a:sym typeface="Symbol"/>
              </a:rPr>
              <a:t></a:t>
            </a:r>
            <a:endParaRPr lang="en-US" dirty="0" smtClean="0"/>
          </a:p>
          <a:p>
            <a:r>
              <a:rPr lang="en-US" dirty="0" smtClean="0"/>
              <a:t>4 Fe (OH)</a:t>
            </a:r>
            <a:r>
              <a:rPr lang="en-US" baseline="-25000" dirty="0" smtClean="0"/>
              <a:t> 2</a:t>
            </a:r>
            <a:r>
              <a:rPr lang="en-US" dirty="0" smtClean="0"/>
              <a:t> + 2 H</a:t>
            </a:r>
            <a:r>
              <a:rPr lang="en-US" baseline="-25000" dirty="0" smtClean="0"/>
              <a:t>2</a:t>
            </a:r>
            <a:r>
              <a:rPr lang="en-US" dirty="0" smtClean="0"/>
              <a:t>O + O</a:t>
            </a:r>
            <a:r>
              <a:rPr lang="en-US" baseline="-25000" dirty="0" smtClean="0"/>
              <a:t>2</a:t>
            </a:r>
            <a:r>
              <a:rPr lang="en-US" dirty="0" smtClean="0"/>
              <a:t> </a:t>
            </a:r>
            <a:r>
              <a:rPr lang="en-US" sz="2800" dirty="0" smtClean="0">
                <a:latin typeface="Cambria Math"/>
                <a:ea typeface="Cambria Math"/>
              </a:rPr>
              <a:t>→ </a:t>
            </a:r>
            <a:r>
              <a:rPr lang="en-US" dirty="0" smtClean="0"/>
              <a:t>4 Fe (OH)</a:t>
            </a:r>
            <a:r>
              <a:rPr lang="en-US" baseline="-25000" dirty="0" smtClean="0"/>
              <a:t> 3</a:t>
            </a:r>
            <a:r>
              <a:rPr lang="en-US" dirty="0" smtClean="0">
                <a:sym typeface="Symbol"/>
              </a:rPr>
              <a:t></a:t>
            </a:r>
            <a:r>
              <a:rPr lang="en-US" baseline="-25000" dirty="0" smtClean="0"/>
              <a:t> </a:t>
            </a:r>
            <a:endParaRPr lang="en-US" dirty="0" smtClean="0"/>
          </a:p>
          <a:p>
            <a:r>
              <a:rPr lang="en-US" dirty="0" smtClean="0"/>
              <a:t>Carbon dioxide from the atmosphere converts the precipitate into hydroxy carbonates, which is nothing but the rust. </a:t>
            </a:r>
          </a:p>
          <a:p>
            <a:r>
              <a:rPr lang="en-US" dirty="0" smtClean="0"/>
              <a:t>Fe (OH)</a:t>
            </a:r>
            <a:r>
              <a:rPr lang="en-US" baseline="-25000" dirty="0" smtClean="0"/>
              <a:t> 2</a:t>
            </a:r>
            <a:r>
              <a:rPr lang="en-US" dirty="0" smtClean="0"/>
              <a:t> + CO</a:t>
            </a:r>
            <a:r>
              <a:rPr lang="en-US" baseline="-25000" dirty="0" smtClean="0"/>
              <a:t>2 </a:t>
            </a:r>
            <a:r>
              <a:rPr lang="en-US" sz="2800" dirty="0" smtClean="0">
                <a:latin typeface="Cambria Math"/>
                <a:ea typeface="Cambria Math"/>
              </a:rPr>
              <a:t>→ </a:t>
            </a:r>
            <a:r>
              <a:rPr lang="en-US" dirty="0" smtClean="0"/>
              <a:t>Fe (OH). (HCO</a:t>
            </a:r>
            <a:r>
              <a:rPr lang="en-US" baseline="-25000" dirty="0" smtClean="0"/>
              <a:t>3</a:t>
            </a:r>
            <a:r>
              <a:rPr lang="en-US" dirty="0" smtClean="0"/>
              <a:t>) </a:t>
            </a:r>
            <a:r>
              <a:rPr lang="en-US" dirty="0" smtClean="0">
                <a:sym typeface="Symbol"/>
              </a:rPr>
              <a:t> (Final rust)</a:t>
            </a:r>
            <a:endParaRPr lang="en-US" dirty="0" smtClean="0"/>
          </a:p>
          <a:p>
            <a:r>
              <a:rPr lang="en-US" dirty="0" smtClean="0"/>
              <a:t>Fe (OH)</a:t>
            </a:r>
            <a:r>
              <a:rPr lang="en-US" baseline="-25000" dirty="0" smtClean="0"/>
              <a:t> 3</a:t>
            </a:r>
            <a:r>
              <a:rPr lang="en-US" dirty="0" smtClean="0"/>
              <a:t> + CO</a:t>
            </a:r>
            <a:r>
              <a:rPr lang="en-US" baseline="-25000" dirty="0" smtClean="0"/>
              <a:t>2 </a:t>
            </a:r>
            <a:r>
              <a:rPr lang="en-US" sz="2800" dirty="0" smtClean="0">
                <a:latin typeface="Cambria Math"/>
                <a:ea typeface="Cambria Math"/>
              </a:rPr>
              <a:t>→  </a:t>
            </a:r>
            <a:r>
              <a:rPr lang="en-US" dirty="0" smtClean="0"/>
              <a:t>Fe (OH)</a:t>
            </a:r>
            <a:r>
              <a:rPr lang="en-US" baseline="-25000" dirty="0" smtClean="0"/>
              <a:t>2</a:t>
            </a:r>
            <a:r>
              <a:rPr lang="en-US" dirty="0" smtClean="0"/>
              <a:t> .(HCO</a:t>
            </a:r>
            <a:r>
              <a:rPr lang="en-US" baseline="-25000" dirty="0" smtClean="0"/>
              <a:t>3</a:t>
            </a:r>
            <a:r>
              <a:rPr lang="en-US" dirty="0" smtClean="0">
                <a:sym typeface="Symbol"/>
              </a:rPr>
              <a:t> (Final rust)</a:t>
            </a:r>
            <a:r>
              <a:rPr lang="en-US" dirty="0" smtClean="0"/>
              <a:t> etc.</a:t>
            </a:r>
          </a:p>
          <a:p>
            <a:endParaRPr lang="en-US" dirty="0"/>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54162"/>
            <a:ext cx="8686800" cy="5303838"/>
          </a:xfrm>
        </p:spPr>
        <p:txBody>
          <a:bodyPr>
            <a:normAutofit/>
          </a:bodyPr>
          <a:lstStyle/>
          <a:p>
            <a:pPr marL="400050" indent="-400050">
              <a:buNone/>
            </a:pPr>
            <a:r>
              <a:rPr lang="en-US" b="1" dirty="0" smtClean="0">
                <a:solidFill>
                  <a:srgbClr val="FF00FF"/>
                </a:solidFill>
              </a:rPr>
              <a:t>(i)Position of metal in the electro-chemical series,</a:t>
            </a:r>
          </a:p>
          <a:p>
            <a:pPr marL="400050" indent="-400050" algn="just">
              <a:buNone/>
            </a:pPr>
            <a:r>
              <a:rPr lang="en-US" sz="1600" i="1" dirty="0" smtClean="0"/>
              <a:t>	</a:t>
            </a:r>
            <a:r>
              <a:rPr lang="en-US" sz="2000" i="1" dirty="0" smtClean="0"/>
              <a:t>A series of elements arranged in order of their decreasing standard reduction potential is called electro-chemical series</a:t>
            </a:r>
          </a:p>
          <a:p>
            <a:pPr marL="400050" indent="-400050" algn="just">
              <a:buNone/>
            </a:pPr>
            <a:endParaRPr lang="en-US" sz="2000" dirty="0" smtClean="0"/>
          </a:p>
          <a:p>
            <a:pPr marL="400050" indent="-400050" algn="just">
              <a:buNone/>
            </a:pPr>
            <a:r>
              <a:rPr lang="en-US" sz="2000" dirty="0" smtClean="0"/>
              <a:t>	Position (placement) of the metal in electrochemical series, decides whether the metal will be anodic or cathodic. Metals which become anode undergo corrosion. The metal (element) which is at the top having obviously, higher electrode potential (E</a:t>
            </a:r>
            <a:r>
              <a:rPr lang="en-US" sz="2000" dirty="0" smtClean="0">
                <a:sym typeface="Symbol"/>
              </a:rPr>
              <a:t></a:t>
            </a:r>
            <a:r>
              <a:rPr lang="en-US" sz="2000" dirty="0" smtClean="0"/>
              <a:t> value) acts as </a:t>
            </a:r>
            <a:r>
              <a:rPr lang="en-US" sz="2000" b="1" dirty="0" smtClean="0"/>
              <a:t>“Anode” </a:t>
            </a:r>
            <a:r>
              <a:rPr lang="en-US" sz="2000" dirty="0" smtClean="0"/>
              <a:t>whereas the metal (element) placed at lower position acts as a </a:t>
            </a:r>
            <a:r>
              <a:rPr lang="en-US" sz="2000" b="1" dirty="0" smtClean="0"/>
              <a:t>“Cathode”.</a:t>
            </a:r>
            <a:endParaRPr lang="en-US" sz="2000" dirty="0" smtClean="0"/>
          </a:p>
          <a:p>
            <a:pPr marL="400050" indent="-400050" algn="just">
              <a:buNone/>
            </a:pPr>
            <a:endParaRPr lang="en-US" sz="1600" dirty="0" smtClean="0"/>
          </a:p>
          <a:p>
            <a:endParaRPr lang="en-US" sz="1600" b="1" dirty="0" smtClean="0"/>
          </a:p>
          <a:p>
            <a:endParaRPr lang="en-US" sz="1600" b="1" dirty="0" smtClean="0"/>
          </a:p>
          <a:p>
            <a:endParaRPr lang="en-US" sz="1600" b="1" dirty="0" smtClean="0"/>
          </a:p>
          <a:p>
            <a:endParaRPr lang="en-US" sz="1600" b="1" dirty="0" smtClean="0"/>
          </a:p>
          <a:p>
            <a:endParaRPr lang="en-US" sz="1600" b="1" dirty="0" smtClean="0"/>
          </a:p>
          <a:p>
            <a:endParaRPr lang="en-US" sz="1600" b="1" dirty="0" smtClean="0"/>
          </a:p>
          <a:p>
            <a:endParaRPr lang="en-US" sz="1600" b="1" dirty="0" smtClean="0"/>
          </a:p>
          <a:p>
            <a:endParaRPr lang="en-US" sz="1600" b="1" dirty="0" smtClean="0"/>
          </a:p>
          <a:p>
            <a:endParaRPr lang="en-US" sz="1600" b="1" dirty="0" smtClean="0"/>
          </a:p>
          <a:p>
            <a:endParaRPr lang="en-US" sz="1600" b="1" dirty="0" smtClean="0"/>
          </a:p>
        </p:txBody>
      </p:sp>
      <p:sp>
        <p:nvSpPr>
          <p:cNvPr id="4" name="Title 1"/>
          <p:cNvSpPr txBox="1">
            <a:spLocks/>
          </p:cNvSpPr>
          <p:nvPr/>
        </p:nvSpPr>
        <p:spPr>
          <a:xfrm>
            <a:off x="381000" y="457200"/>
            <a:ext cx="8229600" cy="838200"/>
          </a:xfrm>
          <a:prstGeom prst="rect">
            <a:avLst/>
          </a:prstGeom>
          <a:gradFill flip="none" rotWithShape="1">
            <a:gsLst>
              <a:gs pos="0">
                <a:srgbClr val="28E4F8">
                  <a:tint val="66000"/>
                  <a:satMod val="160000"/>
                </a:srgbClr>
              </a:gs>
              <a:gs pos="50000">
                <a:srgbClr val="28E4F8">
                  <a:tint val="44500"/>
                  <a:satMod val="160000"/>
                </a:srgbClr>
              </a:gs>
              <a:gs pos="100000">
                <a:srgbClr val="28E4F8">
                  <a:tint val="23500"/>
                  <a:satMod val="160000"/>
                </a:srgbClr>
              </a:gs>
            </a:gsLst>
            <a:lin ang="13500000" scaled="1"/>
            <a:tileRect/>
          </a:gradFill>
          <a:ln w="9525" cap="flat" cmpd="sng" algn="ctr">
            <a:solidFill>
              <a:schemeClr val="tx1"/>
            </a:solidFill>
            <a:prstDash val="solid"/>
          </a:ln>
        </p:spPr>
        <p:style>
          <a:lnRef idx="1">
            <a:schemeClr val="accent2"/>
          </a:lnRef>
          <a:fillRef idx="2">
            <a:schemeClr val="accent2"/>
          </a:fillRef>
          <a:effectRef idx="1">
            <a:schemeClr val="accent2"/>
          </a:effectRef>
          <a:fontRef idx="minor">
            <a:schemeClr val="dk1"/>
          </a:fontRef>
        </p:style>
        <p:txBody>
          <a:bodyPr vert="horz" lIns="0" rIns="0" bIns="0" anchor="t">
            <a:normAutofit fontScale="3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400" b="1" i="0" u="none" strike="noStrike" kern="1200" cap="none" spc="0" normalizeH="0" baseline="0" noProof="0" dirty="0" smtClean="0">
                <a:ln>
                  <a:noFill/>
                </a:ln>
                <a:solidFill>
                  <a:srgbClr val="FF00FF"/>
                </a:solidFill>
                <a:effectLst/>
                <a:uLnTx/>
                <a:uFillTx/>
                <a:latin typeface="+mj-lt"/>
                <a:ea typeface="+mn-ea"/>
                <a:cs typeface="+mn-cs"/>
              </a:rPr>
              <a:t>3.3 Controlling Factors</a:t>
            </a:r>
            <a:r>
              <a:rPr kumimoji="0" lang="en-US" sz="5000" b="1" i="0" u="none" strike="noStrike" kern="1200" cap="none" spc="0" normalizeH="0" baseline="0" noProof="0" dirty="0" smtClean="0">
                <a:ln>
                  <a:noFill/>
                </a:ln>
                <a:solidFill>
                  <a:srgbClr val="FF00FF"/>
                </a:solidFill>
                <a:effectLst/>
                <a:uLnTx/>
                <a:uFillTx/>
                <a:latin typeface="+mj-lt"/>
                <a:ea typeface="+mn-ea"/>
                <a:cs typeface="+mn-cs"/>
              </a:rPr>
              <a:t/>
            </a:r>
            <a:br>
              <a:rPr kumimoji="0" lang="en-US" sz="5000" b="1" i="0" u="none" strike="noStrike" kern="1200" cap="none" spc="0" normalizeH="0" baseline="0" noProof="0" dirty="0" smtClean="0">
                <a:ln>
                  <a:noFill/>
                </a:ln>
                <a:solidFill>
                  <a:srgbClr val="FF00FF"/>
                </a:solidFill>
                <a:effectLst/>
                <a:uLnTx/>
                <a:uFillTx/>
                <a:latin typeface="+mj-lt"/>
                <a:ea typeface="+mn-ea"/>
                <a:cs typeface="+mn-cs"/>
              </a:rPr>
            </a:br>
            <a:endParaRPr kumimoji="0" lang="en-US" sz="5000" b="1" i="0" u="none" strike="noStrike" kern="1200" cap="none" spc="0" normalizeH="0" baseline="0" noProof="0" dirty="0">
              <a:ln>
                <a:noFill/>
              </a:ln>
              <a:solidFill>
                <a:srgbClr val="FF00FF"/>
              </a:solidFill>
              <a:effectLst/>
              <a:uLnTx/>
              <a:uFillTx/>
              <a:latin typeface="+mj-lt"/>
              <a:ea typeface="+mn-ea"/>
              <a:cs typeface="+mn-cs"/>
            </a:endParaRP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4763" y="192088"/>
            <a:ext cx="244476" cy="666750"/>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50" name="Rectangle 2"/>
          <p:cNvSpPr>
            <a:spLocks noChangeArrowheads="1"/>
          </p:cNvSpPr>
          <p:nvPr/>
        </p:nvSpPr>
        <p:spPr bwMode="auto">
          <a:xfrm>
            <a:off x="-14288" y="26988"/>
            <a:ext cx="244476" cy="666750"/>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aphicFrame>
        <p:nvGraphicFramePr>
          <p:cNvPr id="8" name="Table 7"/>
          <p:cNvGraphicFramePr>
            <a:graphicFrameLocks noGrp="1"/>
          </p:cNvGraphicFramePr>
          <p:nvPr/>
        </p:nvGraphicFramePr>
        <p:xfrm>
          <a:off x="457200" y="304792"/>
          <a:ext cx="8382001" cy="6253316"/>
        </p:xfrm>
        <a:graphic>
          <a:graphicData uri="http://schemas.openxmlformats.org/drawingml/2006/table">
            <a:tbl>
              <a:tblPr/>
              <a:tblGrid>
                <a:gridCol w="3151692"/>
                <a:gridCol w="3361807"/>
                <a:gridCol w="1868502"/>
              </a:tblGrid>
              <a:tr h="246972">
                <a:tc>
                  <a:txBody>
                    <a:bodyPr/>
                    <a:lstStyle/>
                    <a:p>
                      <a:pPr algn="ctr" fontAlgn="t"/>
                      <a:r>
                        <a:rPr lang="en-US" sz="1600" b="1" i="0" u="none" strike="noStrike" dirty="0">
                          <a:solidFill>
                            <a:srgbClr val="000000"/>
                          </a:solidFill>
                          <a:latin typeface="Calibri"/>
                          <a:cs typeface="Segoe UI"/>
                        </a:rPr>
                        <a:t>Electrode</a:t>
                      </a:r>
                      <a:endParaRPr lang="en-US" sz="1600" b="1" i="0" u="none" strike="noStrike" dirty="0">
                        <a:solidFill>
                          <a:srgbClr val="000000"/>
                        </a:solidFill>
                        <a:latin typeface="Calibri"/>
                      </a:endParaRPr>
                    </a:p>
                  </a:txBody>
                  <a:tcPr marL="8032" marR="8032" marT="80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a:solidFill>
                            <a:srgbClr val="000000"/>
                          </a:solidFill>
                          <a:latin typeface="Calibri"/>
                          <a:cs typeface="Segoe UI"/>
                        </a:rPr>
                        <a:t>Electrode Reaction</a:t>
                      </a:r>
                      <a:endParaRPr lang="en-US" sz="1600" b="1" i="0" u="none" strike="noStrike">
                        <a:solidFill>
                          <a:srgbClr val="000000"/>
                        </a:solidFill>
                        <a:latin typeface="Calibri"/>
                      </a:endParaRPr>
                    </a:p>
                  </a:txBody>
                  <a:tcPr marL="8032" marR="8032" marT="80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dirty="0">
                          <a:solidFill>
                            <a:srgbClr val="000000"/>
                          </a:solidFill>
                          <a:latin typeface="Calibri"/>
                          <a:cs typeface="Segoe UI"/>
                        </a:rPr>
                        <a:t>E (298 K) V</a:t>
                      </a:r>
                      <a:endParaRPr lang="en-US" sz="1600" b="1" i="0" u="none" strike="noStrike" dirty="0">
                        <a:solidFill>
                          <a:srgbClr val="000000"/>
                        </a:solidFill>
                        <a:latin typeface="Calibri"/>
                      </a:endParaRPr>
                    </a:p>
                  </a:txBody>
                  <a:tcPr marL="8032" marR="8032" marT="80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6367">
                <a:tc>
                  <a:txBody>
                    <a:bodyPr/>
                    <a:lstStyle/>
                    <a:p>
                      <a:pPr algn="just" fontAlgn="t"/>
                      <a:r>
                        <a:rPr lang="en-US" sz="1600" b="0" i="0" u="none" strike="noStrike" dirty="0">
                          <a:solidFill>
                            <a:srgbClr val="000000"/>
                          </a:solidFill>
                          <a:latin typeface="Calibri"/>
                          <a:cs typeface="Segoe UI"/>
                        </a:rPr>
                        <a:t>Anodic Li | Li</a:t>
                      </a:r>
                      <a:r>
                        <a:rPr lang="en-US" sz="1600" b="0" i="0" u="none" strike="noStrike" baseline="30000" dirty="0">
                          <a:solidFill>
                            <a:srgbClr val="000000"/>
                          </a:solidFill>
                          <a:latin typeface="Calibri"/>
                          <a:cs typeface="Segoe UI"/>
                        </a:rPr>
                        <a:t>+</a:t>
                      </a:r>
                      <a:endParaRPr lang="en-US" sz="1600" b="0" i="0" u="none" strike="noStrike" dirty="0">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US" sz="1600" b="0" i="0" u="none" strike="noStrike" dirty="0">
                          <a:solidFill>
                            <a:srgbClr val="000000"/>
                          </a:solidFill>
                          <a:latin typeface="Calibri"/>
                          <a:cs typeface="Segoe UI"/>
                        </a:rPr>
                        <a:t>Li </a:t>
                      </a:r>
                      <a:r>
                        <a:rPr lang="en-US" sz="1600" b="0" i="0" u="none" strike="noStrike" baseline="30000" dirty="0">
                          <a:solidFill>
                            <a:srgbClr val="000000"/>
                          </a:solidFill>
                          <a:latin typeface="Calibri"/>
                          <a:cs typeface="Segoe UI"/>
                        </a:rPr>
                        <a:t>+</a:t>
                      </a:r>
                      <a:r>
                        <a:rPr lang="en-US" sz="1600" b="0" i="0" u="none" strike="noStrike" dirty="0">
                          <a:solidFill>
                            <a:srgbClr val="000000"/>
                          </a:solidFill>
                          <a:latin typeface="Calibri"/>
                          <a:cs typeface="Segoe UI"/>
                        </a:rPr>
                        <a:t>+ e</a:t>
                      </a:r>
                      <a:r>
                        <a:rPr lang="en-US" sz="1600" b="0" i="0" u="none" strike="noStrike" baseline="30000" dirty="0">
                          <a:solidFill>
                            <a:srgbClr val="000000"/>
                          </a:solidFill>
                          <a:latin typeface="Calibri"/>
                          <a:cs typeface="Segoe UI"/>
                        </a:rPr>
                        <a:t>−</a:t>
                      </a:r>
                      <a:r>
                        <a:rPr lang="en-US" sz="1600" b="0" i="0" u="none" strike="noStrike" dirty="0">
                          <a:solidFill>
                            <a:srgbClr val="000000"/>
                          </a:solidFill>
                          <a:latin typeface="Calibri"/>
                          <a:cs typeface="Segoe UI"/>
                        </a:rPr>
                        <a:t>  </a:t>
                      </a:r>
                      <a:r>
                        <a:rPr lang="en-US" sz="1600" b="0" i="0" u="none" strike="noStrike" dirty="0">
                          <a:solidFill>
                            <a:srgbClr val="000000"/>
                          </a:solidFill>
                          <a:latin typeface="Symbol"/>
                          <a:cs typeface="Segoe UI"/>
                        </a:rPr>
                        <a:t>®</a:t>
                      </a:r>
                      <a:r>
                        <a:rPr lang="en-US" sz="1600" b="0" i="0" u="none" strike="noStrike" dirty="0">
                          <a:solidFill>
                            <a:srgbClr val="000000"/>
                          </a:solidFill>
                          <a:latin typeface="Calibri"/>
                          <a:cs typeface="Segoe UI"/>
                        </a:rPr>
                        <a:t>  Li</a:t>
                      </a:r>
                      <a:endParaRPr lang="en-US" sz="1600" b="0" i="0" u="none" strike="noStrike" dirty="0">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dirty="0">
                          <a:solidFill>
                            <a:srgbClr val="000000"/>
                          </a:solidFill>
                          <a:latin typeface="Calibri"/>
                          <a:cs typeface="Segoe UI"/>
                        </a:rPr>
                        <a:t>−3.045</a:t>
                      </a:r>
                      <a:endParaRPr lang="en-US" sz="1600" b="0" i="0" u="none" strike="noStrike" dirty="0">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19">
                <a:tc>
                  <a:txBody>
                    <a:bodyPr/>
                    <a:lstStyle/>
                    <a:p>
                      <a:pPr algn="just" fontAlgn="t"/>
                      <a:r>
                        <a:rPr lang="en-US" sz="1600" b="0" i="0" u="none" strike="noStrike" dirty="0">
                          <a:solidFill>
                            <a:srgbClr val="000000"/>
                          </a:solidFill>
                          <a:latin typeface="Calibri"/>
                          <a:cs typeface="Segoe UI"/>
                        </a:rPr>
                        <a:t>K | K</a:t>
                      </a:r>
                      <a:r>
                        <a:rPr lang="en-US" sz="1600" b="0" i="0" u="none" strike="noStrike" baseline="30000" dirty="0">
                          <a:solidFill>
                            <a:srgbClr val="000000"/>
                          </a:solidFill>
                          <a:latin typeface="Calibri"/>
                          <a:cs typeface="Segoe UI"/>
                        </a:rPr>
                        <a:t>+</a:t>
                      </a:r>
                      <a:endParaRPr lang="en-US" sz="1600" b="0" i="0" u="none" strike="noStrike" dirty="0">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US" sz="1600" b="0" i="0" u="none" strike="noStrike">
                          <a:solidFill>
                            <a:srgbClr val="000000"/>
                          </a:solidFill>
                          <a:latin typeface="Calibri"/>
                          <a:cs typeface="Segoe UI"/>
                        </a:rPr>
                        <a:t>K</a:t>
                      </a:r>
                      <a:r>
                        <a:rPr lang="en-US" sz="1600" b="0" i="0" u="none" strike="noStrike" baseline="30000">
                          <a:solidFill>
                            <a:srgbClr val="000000"/>
                          </a:solidFill>
                          <a:latin typeface="Calibri"/>
                          <a:cs typeface="Segoe UI"/>
                        </a:rPr>
                        <a:t>+</a:t>
                      </a:r>
                      <a:r>
                        <a:rPr lang="en-US" sz="1600" b="0" i="0" u="none" strike="noStrike">
                          <a:solidFill>
                            <a:srgbClr val="000000"/>
                          </a:solidFill>
                          <a:latin typeface="Calibri"/>
                          <a:cs typeface="Segoe UI"/>
                        </a:rPr>
                        <a:t>+ e</a:t>
                      </a:r>
                      <a:r>
                        <a:rPr lang="en-US" sz="1600" b="0" i="0" u="none" strike="noStrike" baseline="30000">
                          <a:solidFill>
                            <a:srgbClr val="000000"/>
                          </a:solidFill>
                          <a:latin typeface="Calibri"/>
                          <a:cs typeface="Segoe UI"/>
                        </a:rPr>
                        <a:t>−</a:t>
                      </a:r>
                      <a:r>
                        <a:rPr lang="en-US" sz="1600" b="0" i="0" u="none" strike="noStrike">
                          <a:solidFill>
                            <a:srgbClr val="000000"/>
                          </a:solidFill>
                          <a:latin typeface="Calibri"/>
                          <a:cs typeface="Segoe UI"/>
                        </a:rPr>
                        <a:t>  </a:t>
                      </a:r>
                      <a:r>
                        <a:rPr lang="en-US" sz="1600" b="0" i="0" u="none" strike="noStrike">
                          <a:solidFill>
                            <a:srgbClr val="000000"/>
                          </a:solidFill>
                          <a:latin typeface="Symbol"/>
                          <a:cs typeface="Segoe UI"/>
                        </a:rPr>
                        <a:t>®</a:t>
                      </a:r>
                      <a:r>
                        <a:rPr lang="en-US" sz="1600" b="0" i="0" u="none" strike="noStrike">
                          <a:solidFill>
                            <a:srgbClr val="000000"/>
                          </a:solidFill>
                          <a:latin typeface="Calibri"/>
                          <a:cs typeface="Segoe UI"/>
                        </a:rPr>
                        <a:t>  K</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a:solidFill>
                            <a:srgbClr val="000000"/>
                          </a:solidFill>
                          <a:latin typeface="Calibri"/>
                          <a:cs typeface="Segoe UI"/>
                        </a:rPr>
                        <a:t>−2.925</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19">
                <a:tc>
                  <a:txBody>
                    <a:bodyPr/>
                    <a:lstStyle/>
                    <a:p>
                      <a:pPr algn="just" fontAlgn="t"/>
                      <a:r>
                        <a:rPr lang="en-US" sz="1600" b="0" i="0" u="none" strike="noStrike">
                          <a:solidFill>
                            <a:srgbClr val="000000"/>
                          </a:solidFill>
                          <a:latin typeface="Calibri"/>
                          <a:cs typeface="Segoe UI"/>
                        </a:rPr>
                        <a:t>Ba | Ba</a:t>
                      </a:r>
                      <a:r>
                        <a:rPr lang="en-US" sz="1600" b="0" i="0" u="none" strike="noStrike" baseline="30000">
                          <a:solidFill>
                            <a:srgbClr val="000000"/>
                          </a:solidFill>
                          <a:latin typeface="Calibri"/>
                          <a:cs typeface="Segoe UI"/>
                        </a:rPr>
                        <a:t>2+</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US" sz="1600" b="0" i="0" u="none" strike="noStrike">
                          <a:solidFill>
                            <a:srgbClr val="000000"/>
                          </a:solidFill>
                          <a:latin typeface="Calibri"/>
                          <a:cs typeface="Segoe UI"/>
                        </a:rPr>
                        <a:t>Ba</a:t>
                      </a:r>
                      <a:r>
                        <a:rPr lang="en-US" sz="1600" b="0" i="0" u="none" strike="noStrike" baseline="30000">
                          <a:solidFill>
                            <a:srgbClr val="000000"/>
                          </a:solidFill>
                          <a:latin typeface="Calibri"/>
                          <a:cs typeface="Segoe UI"/>
                        </a:rPr>
                        <a:t>2+</a:t>
                      </a:r>
                      <a:r>
                        <a:rPr lang="en-US" sz="1600" b="0" i="0" u="none" strike="noStrike">
                          <a:solidFill>
                            <a:srgbClr val="000000"/>
                          </a:solidFill>
                          <a:latin typeface="Calibri"/>
                          <a:cs typeface="Segoe UI"/>
                        </a:rPr>
                        <a:t> +  2e</a:t>
                      </a:r>
                      <a:r>
                        <a:rPr lang="en-US" sz="1600" b="0" i="0" u="none" strike="noStrike" baseline="30000">
                          <a:solidFill>
                            <a:srgbClr val="000000"/>
                          </a:solidFill>
                          <a:latin typeface="Calibri"/>
                          <a:cs typeface="Segoe UI"/>
                        </a:rPr>
                        <a:t>−</a:t>
                      </a:r>
                      <a:r>
                        <a:rPr lang="en-US" sz="1600" b="0" i="0" u="none" strike="noStrike">
                          <a:solidFill>
                            <a:srgbClr val="000000"/>
                          </a:solidFill>
                          <a:latin typeface="Calibri"/>
                          <a:cs typeface="Segoe UI"/>
                        </a:rPr>
                        <a:t> </a:t>
                      </a:r>
                      <a:r>
                        <a:rPr lang="en-US" sz="1600" b="0" i="0" u="none" strike="noStrike">
                          <a:solidFill>
                            <a:srgbClr val="000000"/>
                          </a:solidFill>
                          <a:latin typeface="Symbol"/>
                          <a:cs typeface="Segoe UI"/>
                        </a:rPr>
                        <a:t>®</a:t>
                      </a:r>
                      <a:r>
                        <a:rPr lang="en-US" sz="1600" b="0" i="0" u="none" strike="noStrike">
                          <a:solidFill>
                            <a:srgbClr val="000000"/>
                          </a:solidFill>
                          <a:latin typeface="Calibri"/>
                          <a:cs typeface="Segoe UI"/>
                        </a:rPr>
                        <a:t>  Ba</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a:solidFill>
                            <a:srgbClr val="000000"/>
                          </a:solidFill>
                          <a:latin typeface="Calibri"/>
                          <a:cs typeface="Segoe UI"/>
                        </a:rPr>
                        <a:t>−2.920</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19">
                <a:tc>
                  <a:txBody>
                    <a:bodyPr/>
                    <a:lstStyle/>
                    <a:p>
                      <a:pPr algn="just" fontAlgn="t"/>
                      <a:r>
                        <a:rPr lang="en-US" sz="1600" b="0" i="0" u="none" strike="noStrike">
                          <a:solidFill>
                            <a:srgbClr val="000000"/>
                          </a:solidFill>
                          <a:latin typeface="Calibri"/>
                          <a:cs typeface="Segoe UI"/>
                        </a:rPr>
                        <a:t>Sr | Sr</a:t>
                      </a:r>
                      <a:r>
                        <a:rPr lang="en-US" sz="1600" b="0" i="0" u="none" strike="noStrike" baseline="30000">
                          <a:solidFill>
                            <a:srgbClr val="000000"/>
                          </a:solidFill>
                          <a:latin typeface="Calibri"/>
                          <a:cs typeface="Segoe UI"/>
                        </a:rPr>
                        <a:t>2+</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US" sz="1600" b="0" i="0" u="none" strike="noStrike">
                          <a:solidFill>
                            <a:srgbClr val="000000"/>
                          </a:solidFill>
                          <a:latin typeface="Calibri"/>
                          <a:cs typeface="Segoe UI"/>
                        </a:rPr>
                        <a:t>Sr</a:t>
                      </a:r>
                      <a:r>
                        <a:rPr lang="en-US" sz="1600" b="0" i="0" u="none" strike="noStrike" baseline="30000">
                          <a:solidFill>
                            <a:srgbClr val="000000"/>
                          </a:solidFill>
                          <a:latin typeface="Calibri"/>
                          <a:cs typeface="Segoe UI"/>
                        </a:rPr>
                        <a:t>2+</a:t>
                      </a:r>
                      <a:r>
                        <a:rPr lang="en-US" sz="1600" b="0" i="0" u="none" strike="noStrike">
                          <a:solidFill>
                            <a:srgbClr val="000000"/>
                          </a:solidFill>
                          <a:latin typeface="Calibri"/>
                          <a:cs typeface="Segoe UI"/>
                        </a:rPr>
                        <a:t> + 2e</a:t>
                      </a:r>
                      <a:r>
                        <a:rPr lang="en-US" sz="1600" b="0" i="0" u="none" strike="noStrike" baseline="30000">
                          <a:solidFill>
                            <a:srgbClr val="000000"/>
                          </a:solidFill>
                          <a:latin typeface="Calibri"/>
                          <a:cs typeface="Segoe UI"/>
                        </a:rPr>
                        <a:t>−</a:t>
                      </a:r>
                      <a:r>
                        <a:rPr lang="en-US" sz="1600" b="0" i="0" u="none" strike="noStrike">
                          <a:solidFill>
                            <a:srgbClr val="000000"/>
                          </a:solidFill>
                          <a:latin typeface="Calibri"/>
                          <a:cs typeface="Segoe UI"/>
                        </a:rPr>
                        <a:t>  </a:t>
                      </a:r>
                      <a:r>
                        <a:rPr lang="en-US" sz="1600" b="0" i="0" u="none" strike="noStrike">
                          <a:solidFill>
                            <a:srgbClr val="000000"/>
                          </a:solidFill>
                          <a:latin typeface="Symbol"/>
                          <a:cs typeface="Segoe UI"/>
                        </a:rPr>
                        <a:t>®</a:t>
                      </a:r>
                      <a:r>
                        <a:rPr lang="en-US" sz="1600" b="0" i="0" u="none" strike="noStrike">
                          <a:solidFill>
                            <a:srgbClr val="000000"/>
                          </a:solidFill>
                          <a:latin typeface="Calibri"/>
                          <a:cs typeface="Segoe UI"/>
                        </a:rPr>
                        <a:t>  Sr</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a:solidFill>
                            <a:srgbClr val="000000"/>
                          </a:solidFill>
                          <a:latin typeface="Calibri"/>
                          <a:cs typeface="Segoe UI"/>
                        </a:rPr>
                        <a:t>−2.890</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19">
                <a:tc>
                  <a:txBody>
                    <a:bodyPr/>
                    <a:lstStyle/>
                    <a:p>
                      <a:pPr algn="just" fontAlgn="t"/>
                      <a:r>
                        <a:rPr lang="en-US" sz="1600" b="0" i="0" u="none" strike="noStrike">
                          <a:solidFill>
                            <a:srgbClr val="000000"/>
                          </a:solidFill>
                          <a:latin typeface="Calibri"/>
                          <a:cs typeface="Segoe UI"/>
                        </a:rPr>
                        <a:t>Ca | Ca</a:t>
                      </a:r>
                      <a:r>
                        <a:rPr lang="en-US" sz="1600" b="0" i="0" u="none" strike="noStrike" baseline="30000">
                          <a:solidFill>
                            <a:srgbClr val="000000"/>
                          </a:solidFill>
                          <a:latin typeface="Calibri"/>
                          <a:cs typeface="Segoe UI"/>
                        </a:rPr>
                        <a:t>2+</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US" sz="1600" b="0" i="0" u="none" strike="noStrike">
                          <a:solidFill>
                            <a:srgbClr val="000000"/>
                          </a:solidFill>
                          <a:latin typeface="Calibri"/>
                          <a:cs typeface="Segoe UI"/>
                        </a:rPr>
                        <a:t>Ca</a:t>
                      </a:r>
                      <a:r>
                        <a:rPr lang="en-US" sz="1600" b="0" i="0" u="none" strike="noStrike" baseline="30000">
                          <a:solidFill>
                            <a:srgbClr val="000000"/>
                          </a:solidFill>
                          <a:latin typeface="Calibri"/>
                          <a:cs typeface="Segoe UI"/>
                        </a:rPr>
                        <a:t>2+</a:t>
                      </a:r>
                      <a:r>
                        <a:rPr lang="en-US" sz="1600" b="0" i="0" u="none" strike="noStrike">
                          <a:solidFill>
                            <a:srgbClr val="000000"/>
                          </a:solidFill>
                          <a:latin typeface="Calibri"/>
                          <a:cs typeface="Segoe UI"/>
                        </a:rPr>
                        <a:t> + 2e</a:t>
                      </a:r>
                      <a:r>
                        <a:rPr lang="en-US" sz="1600" b="0" i="0" u="none" strike="noStrike" baseline="30000">
                          <a:solidFill>
                            <a:srgbClr val="000000"/>
                          </a:solidFill>
                          <a:latin typeface="Calibri"/>
                          <a:cs typeface="Segoe UI"/>
                        </a:rPr>
                        <a:t>−</a:t>
                      </a:r>
                      <a:r>
                        <a:rPr lang="en-US" sz="1600" b="0" i="0" u="none" strike="noStrike">
                          <a:solidFill>
                            <a:srgbClr val="000000"/>
                          </a:solidFill>
                          <a:latin typeface="Calibri"/>
                          <a:cs typeface="Segoe UI"/>
                        </a:rPr>
                        <a:t>  </a:t>
                      </a:r>
                      <a:r>
                        <a:rPr lang="en-US" sz="1600" b="0" i="0" u="none" strike="noStrike">
                          <a:solidFill>
                            <a:srgbClr val="000000"/>
                          </a:solidFill>
                          <a:latin typeface="Symbol"/>
                          <a:cs typeface="Segoe UI"/>
                        </a:rPr>
                        <a:t>®</a:t>
                      </a:r>
                      <a:r>
                        <a:rPr lang="en-US" sz="1600" b="0" i="0" u="none" strike="noStrike">
                          <a:solidFill>
                            <a:srgbClr val="000000"/>
                          </a:solidFill>
                          <a:latin typeface="Calibri"/>
                          <a:cs typeface="Segoe UI"/>
                        </a:rPr>
                        <a:t>  Ca</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a:solidFill>
                            <a:srgbClr val="000000"/>
                          </a:solidFill>
                          <a:latin typeface="Calibri"/>
                          <a:cs typeface="Segoe UI"/>
                        </a:rPr>
                        <a:t>−2.840</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19">
                <a:tc>
                  <a:txBody>
                    <a:bodyPr/>
                    <a:lstStyle/>
                    <a:p>
                      <a:pPr algn="just" fontAlgn="t"/>
                      <a:r>
                        <a:rPr lang="en-US" sz="1600" b="0" i="0" u="none" strike="noStrike">
                          <a:solidFill>
                            <a:srgbClr val="000000"/>
                          </a:solidFill>
                          <a:latin typeface="Calibri"/>
                          <a:cs typeface="Segoe UI"/>
                        </a:rPr>
                        <a:t>Na | Na</a:t>
                      </a:r>
                      <a:r>
                        <a:rPr lang="en-US" sz="1600" b="0" i="0" u="none" strike="noStrike" baseline="30000">
                          <a:solidFill>
                            <a:srgbClr val="000000"/>
                          </a:solidFill>
                          <a:latin typeface="Calibri"/>
                          <a:cs typeface="Segoe UI"/>
                        </a:rPr>
                        <a:t>+</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US" sz="1600" b="0" i="0" u="none" strike="noStrike">
                          <a:solidFill>
                            <a:srgbClr val="000000"/>
                          </a:solidFill>
                          <a:latin typeface="Calibri"/>
                          <a:cs typeface="Segoe UI"/>
                        </a:rPr>
                        <a:t>Na</a:t>
                      </a:r>
                      <a:r>
                        <a:rPr lang="en-US" sz="1600" b="0" i="0" u="none" strike="noStrike" baseline="30000">
                          <a:solidFill>
                            <a:srgbClr val="000000"/>
                          </a:solidFill>
                          <a:latin typeface="Calibri"/>
                          <a:cs typeface="Segoe UI"/>
                        </a:rPr>
                        <a:t>+</a:t>
                      </a:r>
                      <a:r>
                        <a:rPr lang="en-US" sz="1600" b="0" i="0" u="none" strike="noStrike">
                          <a:solidFill>
                            <a:srgbClr val="000000"/>
                          </a:solidFill>
                          <a:latin typeface="Calibri"/>
                          <a:cs typeface="Segoe UI"/>
                        </a:rPr>
                        <a:t> + e</a:t>
                      </a:r>
                      <a:r>
                        <a:rPr lang="en-US" sz="1600" b="0" i="0" u="none" strike="noStrike" baseline="30000">
                          <a:solidFill>
                            <a:srgbClr val="000000"/>
                          </a:solidFill>
                          <a:latin typeface="Calibri"/>
                          <a:cs typeface="Segoe UI"/>
                        </a:rPr>
                        <a:t>−</a:t>
                      </a:r>
                      <a:r>
                        <a:rPr lang="en-US" sz="1600" b="0" i="0" u="none" strike="noStrike">
                          <a:solidFill>
                            <a:srgbClr val="000000"/>
                          </a:solidFill>
                          <a:latin typeface="Calibri"/>
                          <a:cs typeface="Segoe UI"/>
                        </a:rPr>
                        <a:t>  </a:t>
                      </a:r>
                      <a:r>
                        <a:rPr lang="en-US" sz="1600" b="0" i="0" u="none" strike="noStrike">
                          <a:solidFill>
                            <a:srgbClr val="000000"/>
                          </a:solidFill>
                          <a:latin typeface="Symbol"/>
                          <a:cs typeface="Segoe UI"/>
                        </a:rPr>
                        <a:t>®</a:t>
                      </a:r>
                      <a:r>
                        <a:rPr lang="en-US" sz="1600" b="0" i="0" u="none" strike="noStrike">
                          <a:solidFill>
                            <a:srgbClr val="000000"/>
                          </a:solidFill>
                          <a:latin typeface="Calibri"/>
                          <a:cs typeface="Segoe UI"/>
                        </a:rPr>
                        <a:t>  Na</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a:solidFill>
                            <a:srgbClr val="000000"/>
                          </a:solidFill>
                          <a:latin typeface="Calibri"/>
                          <a:cs typeface="Segoe UI"/>
                        </a:rPr>
                        <a:t>−2.713</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19">
                <a:tc>
                  <a:txBody>
                    <a:bodyPr/>
                    <a:lstStyle/>
                    <a:p>
                      <a:pPr algn="just" fontAlgn="t"/>
                      <a:r>
                        <a:rPr lang="en-US" sz="1600" b="0" i="0" u="none" strike="noStrike" dirty="0">
                          <a:solidFill>
                            <a:srgbClr val="000000"/>
                          </a:solidFill>
                          <a:latin typeface="Calibri"/>
                          <a:cs typeface="Segoe UI"/>
                        </a:rPr>
                        <a:t>Mg | Mg</a:t>
                      </a:r>
                      <a:r>
                        <a:rPr lang="en-US" sz="1600" b="0" i="0" u="none" strike="noStrike" baseline="30000" dirty="0">
                          <a:solidFill>
                            <a:srgbClr val="000000"/>
                          </a:solidFill>
                          <a:latin typeface="Calibri"/>
                          <a:cs typeface="Segoe UI"/>
                        </a:rPr>
                        <a:t>2+</a:t>
                      </a:r>
                      <a:endParaRPr lang="en-US" sz="1600" b="0" i="0" u="none" strike="noStrike" dirty="0">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US" sz="1600" b="0" i="0" u="none" strike="noStrike">
                          <a:solidFill>
                            <a:srgbClr val="000000"/>
                          </a:solidFill>
                          <a:latin typeface="Calibri"/>
                          <a:cs typeface="Segoe UI"/>
                        </a:rPr>
                        <a:t>Mg</a:t>
                      </a:r>
                      <a:r>
                        <a:rPr lang="en-US" sz="1600" b="0" i="0" u="none" strike="noStrike" baseline="30000">
                          <a:solidFill>
                            <a:srgbClr val="000000"/>
                          </a:solidFill>
                          <a:latin typeface="Calibri"/>
                          <a:cs typeface="Segoe UI"/>
                        </a:rPr>
                        <a:t>2+</a:t>
                      </a:r>
                      <a:r>
                        <a:rPr lang="en-US" sz="1600" b="0" i="0" u="none" strike="noStrike">
                          <a:solidFill>
                            <a:srgbClr val="000000"/>
                          </a:solidFill>
                          <a:latin typeface="Calibri"/>
                          <a:cs typeface="Segoe UI"/>
                        </a:rPr>
                        <a:t> + 2e  </a:t>
                      </a:r>
                      <a:r>
                        <a:rPr lang="en-US" sz="1600" b="0" i="0" u="none" strike="noStrike">
                          <a:solidFill>
                            <a:srgbClr val="000000"/>
                          </a:solidFill>
                          <a:latin typeface="Symbol"/>
                          <a:cs typeface="Segoe UI"/>
                        </a:rPr>
                        <a:t>®</a:t>
                      </a:r>
                      <a:r>
                        <a:rPr lang="en-US" sz="1600" b="0" i="0" u="none" strike="noStrike">
                          <a:solidFill>
                            <a:srgbClr val="000000"/>
                          </a:solidFill>
                          <a:latin typeface="Calibri"/>
                          <a:cs typeface="Segoe UI"/>
                        </a:rPr>
                        <a:t>  Mg</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a:solidFill>
                            <a:srgbClr val="000000"/>
                          </a:solidFill>
                          <a:latin typeface="Calibri"/>
                          <a:cs typeface="Segoe UI"/>
                        </a:rPr>
                        <a:t>−2.356</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19">
                <a:tc>
                  <a:txBody>
                    <a:bodyPr/>
                    <a:lstStyle/>
                    <a:p>
                      <a:pPr algn="just" fontAlgn="t"/>
                      <a:r>
                        <a:rPr lang="en-US" sz="1600" b="0" i="0" u="none" strike="noStrike">
                          <a:solidFill>
                            <a:srgbClr val="000000"/>
                          </a:solidFill>
                          <a:latin typeface="Calibri"/>
                          <a:cs typeface="Segoe UI"/>
                        </a:rPr>
                        <a:t>Al | Al</a:t>
                      </a:r>
                      <a:r>
                        <a:rPr lang="en-US" sz="1600" b="0" i="0" u="none" strike="noStrike" baseline="30000">
                          <a:solidFill>
                            <a:srgbClr val="000000"/>
                          </a:solidFill>
                          <a:latin typeface="Calibri"/>
                          <a:cs typeface="Segoe UI"/>
                        </a:rPr>
                        <a:t>3+</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US" sz="1600" b="0" i="0" u="none" strike="noStrike">
                          <a:solidFill>
                            <a:srgbClr val="000000"/>
                          </a:solidFill>
                          <a:latin typeface="Calibri"/>
                          <a:cs typeface="Segoe UI"/>
                        </a:rPr>
                        <a:t>Al</a:t>
                      </a:r>
                      <a:r>
                        <a:rPr lang="en-US" sz="1600" b="0" i="0" u="none" strike="noStrike" baseline="30000">
                          <a:solidFill>
                            <a:srgbClr val="000000"/>
                          </a:solidFill>
                          <a:latin typeface="Calibri"/>
                          <a:cs typeface="Segoe UI"/>
                        </a:rPr>
                        <a:t>3+</a:t>
                      </a:r>
                      <a:r>
                        <a:rPr lang="en-US" sz="1600" b="0" i="0" u="none" strike="noStrike">
                          <a:solidFill>
                            <a:srgbClr val="000000"/>
                          </a:solidFill>
                          <a:latin typeface="Calibri"/>
                          <a:cs typeface="Segoe UI"/>
                        </a:rPr>
                        <a:t> + 3 e</a:t>
                      </a:r>
                      <a:r>
                        <a:rPr lang="en-US" sz="1600" b="0" i="0" u="none" strike="noStrike" baseline="30000">
                          <a:solidFill>
                            <a:srgbClr val="000000"/>
                          </a:solidFill>
                          <a:latin typeface="Calibri"/>
                          <a:cs typeface="Segoe UI"/>
                        </a:rPr>
                        <a:t>−</a:t>
                      </a:r>
                      <a:r>
                        <a:rPr lang="en-US" sz="1600" b="0" i="0" u="none" strike="noStrike">
                          <a:solidFill>
                            <a:srgbClr val="000000"/>
                          </a:solidFill>
                          <a:latin typeface="Calibri"/>
                          <a:cs typeface="Segoe UI"/>
                        </a:rPr>
                        <a:t>  </a:t>
                      </a:r>
                      <a:r>
                        <a:rPr lang="en-US" sz="1600" b="0" i="0" u="none" strike="noStrike">
                          <a:solidFill>
                            <a:srgbClr val="000000"/>
                          </a:solidFill>
                          <a:latin typeface="Symbol"/>
                          <a:cs typeface="Segoe UI"/>
                        </a:rPr>
                        <a:t>®</a:t>
                      </a:r>
                      <a:r>
                        <a:rPr lang="en-US" sz="1600" b="0" i="0" u="none" strike="noStrike">
                          <a:solidFill>
                            <a:srgbClr val="000000"/>
                          </a:solidFill>
                          <a:latin typeface="Calibri"/>
                          <a:cs typeface="Segoe UI"/>
                        </a:rPr>
                        <a:t>  Al</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a:solidFill>
                            <a:srgbClr val="000000"/>
                          </a:solidFill>
                          <a:latin typeface="Calibri"/>
                          <a:cs typeface="Segoe UI"/>
                        </a:rPr>
                        <a:t>−1.676</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19">
                <a:tc>
                  <a:txBody>
                    <a:bodyPr/>
                    <a:lstStyle/>
                    <a:p>
                      <a:pPr algn="just" fontAlgn="t"/>
                      <a:r>
                        <a:rPr lang="en-US" sz="1600" b="0" i="0" u="none" strike="noStrike">
                          <a:solidFill>
                            <a:srgbClr val="000000"/>
                          </a:solidFill>
                          <a:latin typeface="Calibri"/>
                          <a:cs typeface="Segoe UI"/>
                        </a:rPr>
                        <a:t>Zn | Zn</a:t>
                      </a:r>
                      <a:r>
                        <a:rPr lang="en-US" sz="1600" b="0" i="0" u="none" strike="noStrike" baseline="30000">
                          <a:solidFill>
                            <a:srgbClr val="000000"/>
                          </a:solidFill>
                          <a:latin typeface="Calibri"/>
                          <a:cs typeface="Segoe UI"/>
                        </a:rPr>
                        <a:t>2+</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US" sz="1600" b="0" i="0" u="none" strike="noStrike">
                          <a:solidFill>
                            <a:srgbClr val="000000"/>
                          </a:solidFill>
                          <a:latin typeface="Calibri"/>
                          <a:cs typeface="Segoe UI"/>
                        </a:rPr>
                        <a:t>Zn</a:t>
                      </a:r>
                      <a:r>
                        <a:rPr lang="en-US" sz="1600" b="0" i="0" u="none" strike="noStrike" baseline="30000">
                          <a:solidFill>
                            <a:srgbClr val="000000"/>
                          </a:solidFill>
                          <a:latin typeface="Calibri"/>
                          <a:cs typeface="Segoe UI"/>
                        </a:rPr>
                        <a:t>2+</a:t>
                      </a:r>
                      <a:r>
                        <a:rPr lang="en-US" sz="1600" b="0" i="0" u="none" strike="noStrike">
                          <a:solidFill>
                            <a:srgbClr val="000000"/>
                          </a:solidFill>
                          <a:latin typeface="Calibri"/>
                          <a:cs typeface="Segoe UI"/>
                        </a:rPr>
                        <a:t> + 2e</a:t>
                      </a:r>
                      <a:r>
                        <a:rPr lang="en-US" sz="1600" b="0" i="0" u="none" strike="noStrike" baseline="30000">
                          <a:solidFill>
                            <a:srgbClr val="000000"/>
                          </a:solidFill>
                          <a:latin typeface="Calibri"/>
                          <a:cs typeface="Segoe UI"/>
                        </a:rPr>
                        <a:t>−</a:t>
                      </a:r>
                      <a:r>
                        <a:rPr lang="en-US" sz="1600" b="0" i="0" u="none" strike="noStrike">
                          <a:solidFill>
                            <a:srgbClr val="000000"/>
                          </a:solidFill>
                          <a:latin typeface="Calibri"/>
                          <a:cs typeface="Segoe UI"/>
                        </a:rPr>
                        <a:t>  </a:t>
                      </a:r>
                      <a:r>
                        <a:rPr lang="en-US" sz="1600" b="0" i="0" u="none" strike="noStrike">
                          <a:solidFill>
                            <a:srgbClr val="000000"/>
                          </a:solidFill>
                          <a:latin typeface="Symbol"/>
                          <a:cs typeface="Segoe UI"/>
                        </a:rPr>
                        <a:t>®</a:t>
                      </a:r>
                      <a:r>
                        <a:rPr lang="en-US" sz="1600" b="0" i="0" u="none" strike="noStrike">
                          <a:solidFill>
                            <a:srgbClr val="000000"/>
                          </a:solidFill>
                          <a:latin typeface="Calibri"/>
                          <a:cs typeface="Segoe UI"/>
                        </a:rPr>
                        <a:t>  Zn</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a:solidFill>
                            <a:srgbClr val="000000"/>
                          </a:solidFill>
                          <a:latin typeface="Calibri"/>
                          <a:cs typeface="Segoe UI"/>
                        </a:rPr>
                        <a:t>−0.762</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19">
                <a:tc>
                  <a:txBody>
                    <a:bodyPr/>
                    <a:lstStyle/>
                    <a:p>
                      <a:pPr algn="just" fontAlgn="t"/>
                      <a:r>
                        <a:rPr lang="en-US" sz="1600" b="0" i="0" u="none" strike="noStrike">
                          <a:solidFill>
                            <a:srgbClr val="000000"/>
                          </a:solidFill>
                          <a:latin typeface="Calibri"/>
                          <a:cs typeface="Segoe UI"/>
                        </a:rPr>
                        <a:t>Fe | Fe</a:t>
                      </a:r>
                      <a:r>
                        <a:rPr lang="en-US" sz="1600" b="0" i="0" u="none" strike="noStrike" baseline="30000">
                          <a:solidFill>
                            <a:srgbClr val="000000"/>
                          </a:solidFill>
                          <a:latin typeface="Calibri"/>
                          <a:cs typeface="Segoe UI"/>
                        </a:rPr>
                        <a:t>2+</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US" sz="1600" b="0" i="0" u="none" strike="noStrike" dirty="0">
                          <a:solidFill>
                            <a:srgbClr val="000000"/>
                          </a:solidFill>
                          <a:latin typeface="Calibri"/>
                          <a:cs typeface="Segoe UI"/>
                        </a:rPr>
                        <a:t>Fe2</a:t>
                      </a:r>
                      <a:r>
                        <a:rPr lang="en-US" sz="1600" b="0" i="0" u="none" strike="noStrike" baseline="30000" dirty="0">
                          <a:solidFill>
                            <a:srgbClr val="000000"/>
                          </a:solidFill>
                          <a:latin typeface="Calibri"/>
                          <a:cs typeface="Segoe UI"/>
                        </a:rPr>
                        <a:t>+</a:t>
                      </a:r>
                      <a:r>
                        <a:rPr lang="en-US" sz="1600" b="0" i="0" u="none" strike="noStrike" dirty="0">
                          <a:solidFill>
                            <a:srgbClr val="000000"/>
                          </a:solidFill>
                          <a:latin typeface="Calibri"/>
                          <a:cs typeface="Segoe UI"/>
                        </a:rPr>
                        <a:t> +  2e</a:t>
                      </a:r>
                      <a:r>
                        <a:rPr lang="en-US" sz="1600" b="0" i="0" u="none" strike="noStrike" baseline="30000" dirty="0">
                          <a:solidFill>
                            <a:srgbClr val="000000"/>
                          </a:solidFill>
                          <a:latin typeface="Calibri"/>
                          <a:cs typeface="Segoe UI"/>
                        </a:rPr>
                        <a:t>−</a:t>
                      </a:r>
                      <a:r>
                        <a:rPr lang="en-US" sz="1600" b="0" i="0" u="none" strike="noStrike" dirty="0">
                          <a:solidFill>
                            <a:srgbClr val="000000"/>
                          </a:solidFill>
                          <a:latin typeface="Calibri"/>
                          <a:cs typeface="Segoe UI"/>
                        </a:rPr>
                        <a:t> </a:t>
                      </a:r>
                      <a:r>
                        <a:rPr lang="en-US" sz="1600" b="0" i="0" u="none" strike="noStrike" dirty="0">
                          <a:solidFill>
                            <a:srgbClr val="000000"/>
                          </a:solidFill>
                          <a:latin typeface="Symbol"/>
                          <a:cs typeface="Segoe UI"/>
                        </a:rPr>
                        <a:t>®</a:t>
                      </a:r>
                      <a:r>
                        <a:rPr lang="en-US" sz="1600" b="0" i="0" u="none" strike="noStrike" dirty="0">
                          <a:solidFill>
                            <a:srgbClr val="000000"/>
                          </a:solidFill>
                          <a:latin typeface="Calibri"/>
                          <a:cs typeface="Segoe UI"/>
                        </a:rPr>
                        <a:t>  Fe</a:t>
                      </a:r>
                      <a:endParaRPr lang="en-US" sz="1600" b="0" i="0" u="none" strike="noStrike" dirty="0">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a:solidFill>
                            <a:srgbClr val="000000"/>
                          </a:solidFill>
                          <a:latin typeface="Calibri"/>
                          <a:cs typeface="Segoe UI"/>
                        </a:rPr>
                        <a:t>−0.440</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19">
                <a:tc>
                  <a:txBody>
                    <a:bodyPr/>
                    <a:lstStyle/>
                    <a:p>
                      <a:pPr algn="just" fontAlgn="t"/>
                      <a:r>
                        <a:rPr lang="en-US" sz="1600" b="0" i="0" u="none" strike="noStrike">
                          <a:solidFill>
                            <a:srgbClr val="000000"/>
                          </a:solidFill>
                          <a:latin typeface="Calibri"/>
                          <a:cs typeface="Segoe UI"/>
                        </a:rPr>
                        <a:t>Cd | Cd</a:t>
                      </a:r>
                      <a:r>
                        <a:rPr lang="en-US" sz="1600" b="0" i="0" u="none" strike="noStrike" baseline="30000">
                          <a:solidFill>
                            <a:srgbClr val="000000"/>
                          </a:solidFill>
                          <a:latin typeface="Calibri"/>
                          <a:cs typeface="Segoe UI"/>
                        </a:rPr>
                        <a:t>2+</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US" sz="1600" b="0" i="0" u="none" strike="noStrike">
                          <a:solidFill>
                            <a:srgbClr val="000000"/>
                          </a:solidFill>
                          <a:latin typeface="Calibri"/>
                          <a:cs typeface="Segoe UI"/>
                        </a:rPr>
                        <a:t>Cd</a:t>
                      </a:r>
                      <a:r>
                        <a:rPr lang="en-US" sz="1600" b="0" i="0" u="none" strike="noStrike" baseline="30000">
                          <a:solidFill>
                            <a:srgbClr val="000000"/>
                          </a:solidFill>
                          <a:latin typeface="Calibri"/>
                          <a:cs typeface="Segoe UI"/>
                        </a:rPr>
                        <a:t>2+ </a:t>
                      </a:r>
                      <a:r>
                        <a:rPr lang="en-US" sz="1600" b="0" i="0" u="none" strike="noStrike">
                          <a:solidFill>
                            <a:srgbClr val="000000"/>
                          </a:solidFill>
                          <a:latin typeface="Calibri"/>
                          <a:cs typeface="Segoe UI"/>
                        </a:rPr>
                        <a:t>+ 2e</a:t>
                      </a:r>
                      <a:r>
                        <a:rPr lang="en-US" sz="1600" b="0" i="0" u="none" strike="noStrike" baseline="30000">
                          <a:solidFill>
                            <a:srgbClr val="000000"/>
                          </a:solidFill>
                          <a:latin typeface="Calibri"/>
                          <a:cs typeface="Segoe UI"/>
                        </a:rPr>
                        <a:t>−</a:t>
                      </a:r>
                      <a:r>
                        <a:rPr lang="en-US" sz="1600" b="0" i="0" u="none" strike="noStrike">
                          <a:solidFill>
                            <a:srgbClr val="000000"/>
                          </a:solidFill>
                          <a:latin typeface="Calibri"/>
                          <a:cs typeface="Segoe UI"/>
                        </a:rPr>
                        <a:t> </a:t>
                      </a:r>
                      <a:r>
                        <a:rPr lang="en-US" sz="1600" b="0" i="0" u="none" strike="noStrike">
                          <a:solidFill>
                            <a:srgbClr val="000000"/>
                          </a:solidFill>
                          <a:latin typeface="Symbol"/>
                          <a:cs typeface="Segoe UI"/>
                        </a:rPr>
                        <a:t>®</a:t>
                      </a:r>
                      <a:r>
                        <a:rPr lang="en-US" sz="1600" b="0" i="0" u="none" strike="noStrike">
                          <a:solidFill>
                            <a:srgbClr val="000000"/>
                          </a:solidFill>
                          <a:latin typeface="Calibri"/>
                          <a:cs typeface="Segoe UI"/>
                        </a:rPr>
                        <a:t>  Cd</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a:solidFill>
                            <a:srgbClr val="000000"/>
                          </a:solidFill>
                          <a:latin typeface="Calibri"/>
                          <a:cs typeface="Segoe UI"/>
                        </a:rPr>
                        <a:t>−0.402</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19">
                <a:tc>
                  <a:txBody>
                    <a:bodyPr/>
                    <a:lstStyle/>
                    <a:p>
                      <a:pPr algn="just" fontAlgn="t"/>
                      <a:r>
                        <a:rPr lang="en-US" sz="1600" b="0" i="0" u="none" strike="noStrike">
                          <a:solidFill>
                            <a:srgbClr val="000000"/>
                          </a:solidFill>
                          <a:latin typeface="Calibri"/>
                          <a:cs typeface="Segoe UI"/>
                        </a:rPr>
                        <a:t>Co| Co</a:t>
                      </a:r>
                      <a:r>
                        <a:rPr lang="en-US" sz="1600" b="0" i="0" u="none" strike="noStrike" baseline="30000">
                          <a:solidFill>
                            <a:srgbClr val="000000"/>
                          </a:solidFill>
                          <a:latin typeface="Calibri"/>
                          <a:cs typeface="Segoe UI"/>
                        </a:rPr>
                        <a:t>2+</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US" sz="1600" b="0" i="0" u="none" strike="noStrike">
                          <a:solidFill>
                            <a:srgbClr val="000000"/>
                          </a:solidFill>
                          <a:latin typeface="Calibri"/>
                          <a:cs typeface="Segoe UI"/>
                        </a:rPr>
                        <a:t>Co</a:t>
                      </a:r>
                      <a:r>
                        <a:rPr lang="en-US" sz="1600" b="0" i="0" u="none" strike="noStrike" baseline="30000">
                          <a:solidFill>
                            <a:srgbClr val="000000"/>
                          </a:solidFill>
                          <a:latin typeface="Calibri"/>
                          <a:cs typeface="Segoe UI"/>
                        </a:rPr>
                        <a:t>2+</a:t>
                      </a:r>
                      <a:r>
                        <a:rPr lang="en-US" sz="1600" b="0" i="0" u="none" strike="noStrike">
                          <a:solidFill>
                            <a:srgbClr val="000000"/>
                          </a:solidFill>
                          <a:latin typeface="Calibri"/>
                          <a:cs typeface="Segoe UI"/>
                        </a:rPr>
                        <a:t> + 2e</a:t>
                      </a:r>
                      <a:r>
                        <a:rPr lang="en-US" sz="1600" b="0" i="0" u="none" strike="noStrike" baseline="30000">
                          <a:solidFill>
                            <a:srgbClr val="000000"/>
                          </a:solidFill>
                          <a:latin typeface="Calibri"/>
                          <a:cs typeface="Segoe UI"/>
                        </a:rPr>
                        <a:t>−</a:t>
                      </a:r>
                      <a:r>
                        <a:rPr lang="en-US" sz="1600" b="0" i="0" u="none" strike="noStrike">
                          <a:solidFill>
                            <a:srgbClr val="000000"/>
                          </a:solidFill>
                          <a:latin typeface="Calibri"/>
                          <a:cs typeface="Segoe UI"/>
                        </a:rPr>
                        <a:t> </a:t>
                      </a:r>
                      <a:r>
                        <a:rPr lang="en-US" sz="1600" b="0" i="0" u="none" strike="noStrike">
                          <a:solidFill>
                            <a:srgbClr val="000000"/>
                          </a:solidFill>
                          <a:latin typeface="Symbol"/>
                          <a:cs typeface="Segoe UI"/>
                        </a:rPr>
                        <a:t>®</a:t>
                      </a:r>
                      <a:r>
                        <a:rPr lang="en-US" sz="1600" b="0" i="0" u="none" strike="noStrike">
                          <a:solidFill>
                            <a:srgbClr val="000000"/>
                          </a:solidFill>
                          <a:latin typeface="Calibri"/>
                          <a:cs typeface="Segoe UI"/>
                        </a:rPr>
                        <a:t> Co</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a:solidFill>
                            <a:srgbClr val="000000"/>
                          </a:solidFill>
                          <a:latin typeface="Calibri"/>
                          <a:cs typeface="Segoe UI"/>
                        </a:rPr>
                        <a:t>−0.282</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19">
                <a:tc>
                  <a:txBody>
                    <a:bodyPr/>
                    <a:lstStyle/>
                    <a:p>
                      <a:pPr algn="just" fontAlgn="t"/>
                      <a:r>
                        <a:rPr lang="en-US" sz="1600" b="0" i="0" u="none" strike="noStrike">
                          <a:solidFill>
                            <a:srgbClr val="000000"/>
                          </a:solidFill>
                          <a:latin typeface="Calibri"/>
                          <a:cs typeface="Segoe UI"/>
                        </a:rPr>
                        <a:t>Ni | Ni</a:t>
                      </a:r>
                      <a:r>
                        <a:rPr lang="en-US" sz="1600" b="0" i="0" u="none" strike="noStrike" baseline="30000">
                          <a:solidFill>
                            <a:srgbClr val="000000"/>
                          </a:solidFill>
                          <a:latin typeface="Calibri"/>
                          <a:cs typeface="Segoe UI"/>
                        </a:rPr>
                        <a:t>2+</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US" sz="1600" b="0" i="0" u="none" strike="noStrike">
                          <a:solidFill>
                            <a:srgbClr val="000000"/>
                          </a:solidFill>
                          <a:latin typeface="Calibri"/>
                          <a:cs typeface="Segoe UI"/>
                        </a:rPr>
                        <a:t>Ni</a:t>
                      </a:r>
                      <a:r>
                        <a:rPr lang="en-US" sz="1600" b="0" i="0" u="none" strike="noStrike" baseline="30000">
                          <a:solidFill>
                            <a:srgbClr val="000000"/>
                          </a:solidFill>
                          <a:latin typeface="Calibri"/>
                          <a:cs typeface="Segoe UI"/>
                        </a:rPr>
                        <a:t>2+ </a:t>
                      </a:r>
                      <a:r>
                        <a:rPr lang="en-US" sz="1600" b="0" i="0" u="none" strike="noStrike">
                          <a:solidFill>
                            <a:srgbClr val="000000"/>
                          </a:solidFill>
                          <a:latin typeface="Calibri"/>
                          <a:cs typeface="Segoe UI"/>
                        </a:rPr>
                        <a:t>+ 2e</a:t>
                      </a:r>
                      <a:r>
                        <a:rPr lang="en-US" sz="1600" b="0" i="0" u="none" strike="noStrike" baseline="30000">
                          <a:solidFill>
                            <a:srgbClr val="000000"/>
                          </a:solidFill>
                          <a:latin typeface="Calibri"/>
                          <a:cs typeface="Segoe UI"/>
                        </a:rPr>
                        <a:t>−</a:t>
                      </a:r>
                      <a:r>
                        <a:rPr lang="en-US" sz="1600" b="0" i="0" u="none" strike="noStrike">
                          <a:solidFill>
                            <a:srgbClr val="000000"/>
                          </a:solidFill>
                          <a:latin typeface="Calibri"/>
                          <a:cs typeface="Segoe UI"/>
                        </a:rPr>
                        <a:t>  </a:t>
                      </a:r>
                      <a:r>
                        <a:rPr lang="en-US" sz="1600" b="0" i="0" u="none" strike="noStrike">
                          <a:solidFill>
                            <a:srgbClr val="000000"/>
                          </a:solidFill>
                          <a:latin typeface="Symbol"/>
                          <a:cs typeface="Segoe UI"/>
                        </a:rPr>
                        <a:t>®</a:t>
                      </a:r>
                      <a:r>
                        <a:rPr lang="en-US" sz="1600" b="0" i="0" u="none" strike="noStrike">
                          <a:solidFill>
                            <a:srgbClr val="000000"/>
                          </a:solidFill>
                          <a:latin typeface="Calibri"/>
                          <a:cs typeface="Segoe UI"/>
                        </a:rPr>
                        <a:t>  Ni</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a:solidFill>
                            <a:srgbClr val="000000"/>
                          </a:solidFill>
                          <a:latin typeface="Calibri"/>
                          <a:cs typeface="Segoe UI"/>
                        </a:rPr>
                        <a:t>−0.257</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19">
                <a:tc>
                  <a:txBody>
                    <a:bodyPr/>
                    <a:lstStyle/>
                    <a:p>
                      <a:pPr algn="just" fontAlgn="t"/>
                      <a:r>
                        <a:rPr lang="en-US" sz="1600" b="0" i="0" u="none" strike="noStrike">
                          <a:solidFill>
                            <a:srgbClr val="000000"/>
                          </a:solidFill>
                          <a:latin typeface="Calibri"/>
                          <a:cs typeface="Segoe UI"/>
                        </a:rPr>
                        <a:t>Sn | Sn</a:t>
                      </a:r>
                      <a:r>
                        <a:rPr lang="en-US" sz="1600" b="0" i="0" u="none" strike="noStrike" baseline="30000">
                          <a:solidFill>
                            <a:srgbClr val="000000"/>
                          </a:solidFill>
                          <a:latin typeface="Calibri"/>
                          <a:cs typeface="Segoe UI"/>
                        </a:rPr>
                        <a:t>2+</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US" sz="1600" b="0" i="0" u="none" strike="noStrike" dirty="0">
                          <a:solidFill>
                            <a:srgbClr val="000000"/>
                          </a:solidFill>
                          <a:latin typeface="Calibri"/>
                          <a:cs typeface="Segoe UI"/>
                        </a:rPr>
                        <a:t>Sn</a:t>
                      </a:r>
                      <a:r>
                        <a:rPr lang="en-US" sz="1600" b="0" i="0" u="none" strike="noStrike" baseline="30000" dirty="0">
                          <a:solidFill>
                            <a:srgbClr val="000000"/>
                          </a:solidFill>
                          <a:latin typeface="Calibri"/>
                          <a:cs typeface="Segoe UI"/>
                        </a:rPr>
                        <a:t>2+ </a:t>
                      </a:r>
                      <a:r>
                        <a:rPr lang="en-US" sz="1600" b="0" i="0" u="none" strike="noStrike" dirty="0">
                          <a:solidFill>
                            <a:srgbClr val="000000"/>
                          </a:solidFill>
                          <a:latin typeface="Calibri"/>
                          <a:cs typeface="Segoe UI"/>
                        </a:rPr>
                        <a:t>+ 2e</a:t>
                      </a:r>
                      <a:r>
                        <a:rPr lang="en-US" sz="1600" b="0" i="0" u="none" strike="noStrike" baseline="30000" dirty="0">
                          <a:solidFill>
                            <a:srgbClr val="000000"/>
                          </a:solidFill>
                          <a:latin typeface="Calibri"/>
                          <a:cs typeface="Segoe UI"/>
                        </a:rPr>
                        <a:t>−</a:t>
                      </a:r>
                      <a:r>
                        <a:rPr lang="en-US" sz="1600" b="0" i="0" u="none" strike="noStrike" dirty="0">
                          <a:solidFill>
                            <a:srgbClr val="000000"/>
                          </a:solidFill>
                          <a:latin typeface="Calibri"/>
                          <a:cs typeface="Segoe UI"/>
                        </a:rPr>
                        <a:t>  </a:t>
                      </a:r>
                      <a:r>
                        <a:rPr lang="en-US" sz="1600" b="0" i="0" u="none" strike="noStrike" dirty="0">
                          <a:solidFill>
                            <a:srgbClr val="000000"/>
                          </a:solidFill>
                          <a:latin typeface="Symbol"/>
                          <a:cs typeface="Segoe UI"/>
                        </a:rPr>
                        <a:t>®</a:t>
                      </a:r>
                      <a:r>
                        <a:rPr lang="en-US" sz="1600" b="0" i="0" u="none" strike="noStrike" dirty="0">
                          <a:solidFill>
                            <a:srgbClr val="000000"/>
                          </a:solidFill>
                          <a:latin typeface="Calibri"/>
                          <a:cs typeface="Segoe UI"/>
                        </a:rPr>
                        <a:t>  </a:t>
                      </a:r>
                      <a:r>
                        <a:rPr lang="en-US" sz="1600" b="0" i="0" u="none" strike="noStrike" dirty="0" err="1">
                          <a:solidFill>
                            <a:srgbClr val="000000"/>
                          </a:solidFill>
                          <a:latin typeface="Calibri"/>
                          <a:cs typeface="Segoe UI"/>
                        </a:rPr>
                        <a:t>Sn</a:t>
                      </a:r>
                      <a:endParaRPr lang="en-US" sz="1600" b="0" i="0" u="none" strike="noStrike" dirty="0">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a:solidFill>
                            <a:srgbClr val="000000"/>
                          </a:solidFill>
                          <a:latin typeface="Calibri"/>
                          <a:cs typeface="Segoe UI"/>
                        </a:rPr>
                        <a:t>−0.137</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716">
                <a:tc>
                  <a:txBody>
                    <a:bodyPr/>
                    <a:lstStyle/>
                    <a:p>
                      <a:pPr algn="just" fontAlgn="t"/>
                      <a:r>
                        <a:rPr lang="en-US" sz="1600" b="0" i="0" u="none" strike="noStrike">
                          <a:solidFill>
                            <a:srgbClr val="000000"/>
                          </a:solidFill>
                          <a:latin typeface="Calibri"/>
                          <a:cs typeface="Segoe UI"/>
                        </a:rPr>
                        <a:t>Pt, H</a:t>
                      </a:r>
                      <a:r>
                        <a:rPr lang="en-US" sz="1600" b="0" i="0" u="none" strike="noStrike" baseline="-25000">
                          <a:solidFill>
                            <a:srgbClr val="000000"/>
                          </a:solidFill>
                          <a:latin typeface="Calibri"/>
                          <a:cs typeface="Segoe UI"/>
                        </a:rPr>
                        <a:t>2</a:t>
                      </a:r>
                      <a:r>
                        <a:rPr lang="en-US" sz="1600" b="0" i="0" u="none" strike="noStrike">
                          <a:solidFill>
                            <a:srgbClr val="000000"/>
                          </a:solidFill>
                          <a:latin typeface="Calibri"/>
                          <a:cs typeface="Segoe UI"/>
                        </a:rPr>
                        <a:t> | H</a:t>
                      </a:r>
                      <a:r>
                        <a:rPr lang="en-US" sz="1600" b="0" i="0" u="none" strike="noStrike" baseline="30000">
                          <a:solidFill>
                            <a:srgbClr val="000000"/>
                          </a:solidFill>
                          <a:latin typeface="Calibri"/>
                          <a:cs typeface="Segoe UI"/>
                        </a:rPr>
                        <a:t>+</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US" sz="1600" b="0" i="0" u="none" strike="noStrike">
                          <a:solidFill>
                            <a:srgbClr val="000000"/>
                          </a:solidFill>
                          <a:latin typeface="Calibri"/>
                          <a:cs typeface="Segoe UI"/>
                        </a:rPr>
                        <a:t>2H</a:t>
                      </a:r>
                      <a:r>
                        <a:rPr lang="en-US" sz="1600" b="0" i="0" u="none" strike="noStrike" baseline="30000">
                          <a:solidFill>
                            <a:srgbClr val="000000"/>
                          </a:solidFill>
                          <a:latin typeface="Calibri"/>
                          <a:cs typeface="Segoe UI"/>
                        </a:rPr>
                        <a:t>+</a:t>
                      </a:r>
                      <a:r>
                        <a:rPr lang="en-US" sz="1600" b="0" i="0" u="none" strike="noStrike">
                          <a:solidFill>
                            <a:srgbClr val="000000"/>
                          </a:solidFill>
                          <a:latin typeface="Calibri"/>
                          <a:cs typeface="Segoe UI"/>
                        </a:rPr>
                        <a:t> + 2e</a:t>
                      </a:r>
                      <a:r>
                        <a:rPr lang="en-US" sz="1600" b="0" i="0" u="none" strike="noStrike" baseline="30000">
                          <a:solidFill>
                            <a:srgbClr val="000000"/>
                          </a:solidFill>
                          <a:latin typeface="Calibri"/>
                          <a:cs typeface="Segoe UI"/>
                        </a:rPr>
                        <a:t>−</a:t>
                      </a:r>
                      <a:r>
                        <a:rPr lang="en-US" sz="1600" b="0" i="0" u="none" strike="noStrike">
                          <a:solidFill>
                            <a:srgbClr val="000000"/>
                          </a:solidFill>
                          <a:latin typeface="Calibri"/>
                          <a:cs typeface="Segoe UI"/>
                        </a:rPr>
                        <a:t>  </a:t>
                      </a:r>
                      <a:r>
                        <a:rPr lang="en-US" sz="1600" b="0" i="0" u="none" strike="noStrike">
                          <a:solidFill>
                            <a:srgbClr val="000000"/>
                          </a:solidFill>
                          <a:latin typeface="Symbol"/>
                          <a:cs typeface="Segoe UI"/>
                        </a:rPr>
                        <a:t>®</a:t>
                      </a:r>
                      <a:r>
                        <a:rPr lang="en-US" sz="1600" b="0" i="0" u="none" strike="noStrike">
                          <a:solidFill>
                            <a:srgbClr val="000000"/>
                          </a:solidFill>
                          <a:latin typeface="Calibri"/>
                          <a:cs typeface="Segoe UI"/>
                        </a:rPr>
                        <a:t>  H</a:t>
                      </a:r>
                      <a:r>
                        <a:rPr lang="en-US" sz="1600" b="0" i="0" u="none" strike="noStrike" baseline="-25000">
                          <a:solidFill>
                            <a:srgbClr val="000000"/>
                          </a:solidFill>
                          <a:latin typeface="Calibri"/>
                          <a:cs typeface="Segoe UI"/>
                        </a:rPr>
                        <a:t>2</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a:solidFill>
                            <a:srgbClr val="000000"/>
                          </a:solidFill>
                          <a:latin typeface="Calibri"/>
                          <a:cs typeface="Segoe UI"/>
                        </a:rPr>
                        <a:t>0</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19">
                <a:tc>
                  <a:txBody>
                    <a:bodyPr/>
                    <a:lstStyle/>
                    <a:p>
                      <a:pPr algn="just" fontAlgn="t"/>
                      <a:r>
                        <a:rPr lang="en-US" sz="1600" b="0" i="0" u="none" strike="noStrike">
                          <a:solidFill>
                            <a:srgbClr val="000000"/>
                          </a:solidFill>
                          <a:latin typeface="Calibri"/>
                          <a:cs typeface="Segoe UI"/>
                        </a:rPr>
                        <a:t>Cu | Cu</a:t>
                      </a:r>
                      <a:r>
                        <a:rPr lang="en-US" sz="1600" b="0" i="0" u="none" strike="noStrike" baseline="30000">
                          <a:solidFill>
                            <a:srgbClr val="000000"/>
                          </a:solidFill>
                          <a:latin typeface="Calibri"/>
                          <a:cs typeface="Segoe UI"/>
                        </a:rPr>
                        <a:t>2+</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US" sz="1600" b="0" i="0" u="none" strike="noStrike">
                          <a:solidFill>
                            <a:srgbClr val="000000"/>
                          </a:solidFill>
                          <a:latin typeface="Calibri"/>
                          <a:cs typeface="Segoe UI"/>
                        </a:rPr>
                        <a:t>Cu</a:t>
                      </a:r>
                      <a:r>
                        <a:rPr lang="en-US" sz="1600" b="0" i="0" u="none" strike="noStrike" baseline="30000">
                          <a:solidFill>
                            <a:srgbClr val="000000"/>
                          </a:solidFill>
                          <a:latin typeface="Calibri"/>
                          <a:cs typeface="Segoe UI"/>
                        </a:rPr>
                        <a:t>2+</a:t>
                      </a:r>
                      <a:r>
                        <a:rPr lang="en-US" sz="1600" b="0" i="0" u="none" strike="noStrike">
                          <a:solidFill>
                            <a:srgbClr val="000000"/>
                          </a:solidFill>
                          <a:latin typeface="Calibri"/>
                          <a:cs typeface="Segoe UI"/>
                        </a:rPr>
                        <a:t>+ 2e</a:t>
                      </a:r>
                      <a:r>
                        <a:rPr lang="en-US" sz="1600" b="0" i="0" u="none" strike="noStrike" baseline="30000">
                          <a:solidFill>
                            <a:srgbClr val="000000"/>
                          </a:solidFill>
                          <a:latin typeface="Calibri"/>
                          <a:cs typeface="Segoe UI"/>
                        </a:rPr>
                        <a:t>−</a:t>
                      </a:r>
                      <a:r>
                        <a:rPr lang="en-US" sz="1600" b="0" i="0" u="none" strike="noStrike">
                          <a:solidFill>
                            <a:srgbClr val="000000"/>
                          </a:solidFill>
                          <a:latin typeface="Calibri"/>
                          <a:cs typeface="Segoe UI"/>
                        </a:rPr>
                        <a:t> </a:t>
                      </a:r>
                      <a:r>
                        <a:rPr lang="en-US" sz="1600" b="0" i="0" u="none" strike="noStrike">
                          <a:solidFill>
                            <a:srgbClr val="000000"/>
                          </a:solidFill>
                          <a:latin typeface="Symbol"/>
                          <a:cs typeface="Segoe UI"/>
                        </a:rPr>
                        <a:t>®</a:t>
                      </a:r>
                      <a:r>
                        <a:rPr lang="en-US" sz="1600" b="0" i="0" u="none" strike="noStrike">
                          <a:solidFill>
                            <a:srgbClr val="000000"/>
                          </a:solidFill>
                          <a:latin typeface="Calibri"/>
                          <a:cs typeface="Segoe UI"/>
                        </a:rPr>
                        <a:t>  Cu</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a:solidFill>
                            <a:srgbClr val="000000"/>
                          </a:solidFill>
                          <a:latin typeface="Calibri"/>
                          <a:cs typeface="Segoe UI"/>
                        </a:rPr>
                        <a:t>0.34</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19">
                <a:tc>
                  <a:txBody>
                    <a:bodyPr/>
                    <a:lstStyle/>
                    <a:p>
                      <a:pPr algn="just" fontAlgn="t"/>
                      <a:r>
                        <a:rPr lang="en-US" sz="1600" b="0" i="0" u="none" strike="noStrike">
                          <a:solidFill>
                            <a:srgbClr val="000000"/>
                          </a:solidFill>
                          <a:latin typeface="Calibri"/>
                          <a:cs typeface="Segoe UI"/>
                        </a:rPr>
                        <a:t>Hg | Hg</a:t>
                      </a:r>
                      <a:r>
                        <a:rPr lang="en-US" sz="1600" b="0" i="0" u="none" strike="noStrike" baseline="30000">
                          <a:solidFill>
                            <a:srgbClr val="000000"/>
                          </a:solidFill>
                          <a:latin typeface="Calibri"/>
                          <a:cs typeface="Segoe UI"/>
                        </a:rPr>
                        <a:t>2+</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US" sz="1600" b="0" i="0" u="none" strike="noStrike">
                          <a:solidFill>
                            <a:srgbClr val="000000"/>
                          </a:solidFill>
                          <a:latin typeface="Calibri"/>
                          <a:cs typeface="Segoe UI"/>
                        </a:rPr>
                        <a:t>Hg</a:t>
                      </a:r>
                      <a:r>
                        <a:rPr lang="en-US" sz="1600" b="0" i="0" u="none" strike="noStrike" baseline="30000">
                          <a:solidFill>
                            <a:srgbClr val="000000"/>
                          </a:solidFill>
                          <a:latin typeface="Calibri"/>
                          <a:cs typeface="Segoe UI"/>
                        </a:rPr>
                        <a:t>2+ </a:t>
                      </a:r>
                      <a:r>
                        <a:rPr lang="en-US" sz="1600" b="0" i="0" u="none" strike="noStrike">
                          <a:solidFill>
                            <a:srgbClr val="000000"/>
                          </a:solidFill>
                          <a:latin typeface="Calibri"/>
                          <a:cs typeface="Segoe UI"/>
                        </a:rPr>
                        <a:t>+ 2e</a:t>
                      </a:r>
                      <a:r>
                        <a:rPr lang="en-US" sz="1600" b="0" i="0" u="none" strike="noStrike" baseline="30000">
                          <a:solidFill>
                            <a:srgbClr val="000000"/>
                          </a:solidFill>
                          <a:latin typeface="Calibri"/>
                          <a:cs typeface="Segoe UI"/>
                        </a:rPr>
                        <a:t>−</a:t>
                      </a:r>
                      <a:r>
                        <a:rPr lang="en-US" sz="1600" b="0" i="0" u="none" strike="noStrike">
                          <a:solidFill>
                            <a:srgbClr val="000000"/>
                          </a:solidFill>
                          <a:latin typeface="Calibri"/>
                          <a:cs typeface="Segoe UI"/>
                        </a:rPr>
                        <a:t> </a:t>
                      </a:r>
                      <a:r>
                        <a:rPr lang="en-US" sz="1600" b="0" i="0" u="none" strike="noStrike">
                          <a:solidFill>
                            <a:srgbClr val="000000"/>
                          </a:solidFill>
                          <a:latin typeface="Symbol"/>
                          <a:cs typeface="Segoe UI"/>
                        </a:rPr>
                        <a:t>®</a:t>
                      </a:r>
                      <a:r>
                        <a:rPr lang="en-US" sz="1600" b="0" i="0" u="none" strike="noStrike">
                          <a:solidFill>
                            <a:srgbClr val="000000"/>
                          </a:solidFill>
                          <a:latin typeface="Calibri"/>
                          <a:cs typeface="Segoe UI"/>
                        </a:rPr>
                        <a:t>  Hg</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a:solidFill>
                            <a:srgbClr val="000000"/>
                          </a:solidFill>
                          <a:latin typeface="Calibri"/>
                          <a:cs typeface="Segoe UI"/>
                        </a:rPr>
                        <a:t>0.796</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19">
                <a:tc>
                  <a:txBody>
                    <a:bodyPr/>
                    <a:lstStyle/>
                    <a:p>
                      <a:pPr algn="just" fontAlgn="t"/>
                      <a:r>
                        <a:rPr lang="en-US" sz="1600" b="0" i="0" u="none" strike="noStrike">
                          <a:solidFill>
                            <a:srgbClr val="000000"/>
                          </a:solidFill>
                          <a:latin typeface="Calibri"/>
                          <a:cs typeface="Segoe UI"/>
                        </a:rPr>
                        <a:t>Ag | A</a:t>
                      </a:r>
                      <a:r>
                        <a:rPr lang="en-US" sz="1600" b="0" i="0" u="none" strike="noStrike" baseline="30000">
                          <a:solidFill>
                            <a:srgbClr val="000000"/>
                          </a:solidFill>
                          <a:latin typeface="Calibri"/>
                          <a:cs typeface="Segoe UI"/>
                        </a:rPr>
                        <a:t>g+</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US" sz="1600" b="0" i="0" u="none" strike="noStrike">
                          <a:solidFill>
                            <a:srgbClr val="000000"/>
                          </a:solidFill>
                          <a:latin typeface="Calibri"/>
                          <a:cs typeface="Segoe UI"/>
                        </a:rPr>
                        <a:t>Ag</a:t>
                      </a:r>
                      <a:r>
                        <a:rPr lang="en-US" sz="1600" b="0" i="0" u="none" strike="noStrike" baseline="30000">
                          <a:solidFill>
                            <a:srgbClr val="000000"/>
                          </a:solidFill>
                          <a:latin typeface="Calibri"/>
                          <a:cs typeface="Segoe UI"/>
                        </a:rPr>
                        <a:t> + </a:t>
                      </a:r>
                      <a:r>
                        <a:rPr lang="en-US" sz="1600" b="0" i="0" u="none" strike="noStrike">
                          <a:solidFill>
                            <a:srgbClr val="000000"/>
                          </a:solidFill>
                          <a:latin typeface="Calibri"/>
                          <a:cs typeface="Segoe UI"/>
                        </a:rPr>
                        <a:t>+ e</a:t>
                      </a:r>
                      <a:r>
                        <a:rPr lang="en-US" sz="1600" b="0" i="0" u="none" strike="noStrike" baseline="30000">
                          <a:solidFill>
                            <a:srgbClr val="000000"/>
                          </a:solidFill>
                          <a:latin typeface="Calibri"/>
                          <a:cs typeface="Segoe UI"/>
                        </a:rPr>
                        <a:t>−</a:t>
                      </a:r>
                      <a:r>
                        <a:rPr lang="en-US" sz="1600" b="0" i="0" u="none" strike="noStrike">
                          <a:solidFill>
                            <a:srgbClr val="000000"/>
                          </a:solidFill>
                          <a:latin typeface="Calibri"/>
                          <a:cs typeface="Segoe UI"/>
                        </a:rPr>
                        <a:t> </a:t>
                      </a:r>
                      <a:r>
                        <a:rPr lang="en-US" sz="1600" b="0" i="0" u="none" strike="noStrike">
                          <a:solidFill>
                            <a:srgbClr val="000000"/>
                          </a:solidFill>
                          <a:latin typeface="Symbol"/>
                          <a:cs typeface="Segoe UI"/>
                        </a:rPr>
                        <a:t>®</a:t>
                      </a:r>
                      <a:r>
                        <a:rPr lang="en-US" sz="1600" b="0" i="0" u="none" strike="noStrike">
                          <a:solidFill>
                            <a:srgbClr val="000000"/>
                          </a:solidFill>
                          <a:latin typeface="Calibri"/>
                          <a:cs typeface="Segoe UI"/>
                        </a:rPr>
                        <a:t>  Ag</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a:solidFill>
                            <a:srgbClr val="000000"/>
                          </a:solidFill>
                          <a:latin typeface="Calibri"/>
                          <a:cs typeface="Segoe UI"/>
                        </a:rPr>
                        <a:t>0.799</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19">
                <a:tc>
                  <a:txBody>
                    <a:bodyPr/>
                    <a:lstStyle/>
                    <a:p>
                      <a:pPr algn="just" fontAlgn="t"/>
                      <a:r>
                        <a:rPr lang="en-US" sz="1600" b="0" i="0" u="none" strike="noStrike">
                          <a:solidFill>
                            <a:srgbClr val="000000"/>
                          </a:solidFill>
                          <a:latin typeface="Calibri"/>
                          <a:cs typeface="Segoe UI"/>
                        </a:rPr>
                        <a:t>Pd | Pd</a:t>
                      </a:r>
                      <a:r>
                        <a:rPr lang="en-US" sz="1600" b="0" i="0" u="none" strike="noStrike" baseline="30000">
                          <a:solidFill>
                            <a:srgbClr val="000000"/>
                          </a:solidFill>
                          <a:latin typeface="Calibri"/>
                          <a:cs typeface="Segoe UI"/>
                        </a:rPr>
                        <a:t>2+</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US" sz="1600" b="0" i="0" u="none" strike="noStrike">
                          <a:solidFill>
                            <a:srgbClr val="000000"/>
                          </a:solidFill>
                          <a:latin typeface="Calibri"/>
                          <a:cs typeface="Segoe UI"/>
                        </a:rPr>
                        <a:t>Pd</a:t>
                      </a:r>
                      <a:r>
                        <a:rPr lang="en-US" sz="1600" b="0" i="0" u="none" strike="noStrike" baseline="30000">
                          <a:solidFill>
                            <a:srgbClr val="000000"/>
                          </a:solidFill>
                          <a:latin typeface="Calibri"/>
                          <a:cs typeface="Segoe UI"/>
                        </a:rPr>
                        <a:t>2+</a:t>
                      </a:r>
                      <a:r>
                        <a:rPr lang="en-US" sz="1600" b="0" i="0" u="none" strike="noStrike">
                          <a:solidFill>
                            <a:srgbClr val="000000"/>
                          </a:solidFill>
                          <a:latin typeface="Calibri"/>
                          <a:cs typeface="Segoe UI"/>
                        </a:rPr>
                        <a:t> + 2e</a:t>
                      </a:r>
                      <a:r>
                        <a:rPr lang="en-US" sz="1600" b="0" i="0" u="none" strike="noStrike" baseline="30000">
                          <a:solidFill>
                            <a:srgbClr val="000000"/>
                          </a:solidFill>
                          <a:latin typeface="Calibri"/>
                          <a:cs typeface="Segoe UI"/>
                        </a:rPr>
                        <a:t>−</a:t>
                      </a:r>
                      <a:r>
                        <a:rPr lang="en-US" sz="1600" b="0" i="0" u="none" strike="noStrike">
                          <a:solidFill>
                            <a:srgbClr val="000000"/>
                          </a:solidFill>
                          <a:latin typeface="Calibri"/>
                          <a:cs typeface="Segoe UI"/>
                        </a:rPr>
                        <a:t> </a:t>
                      </a:r>
                      <a:r>
                        <a:rPr lang="en-US" sz="1600" b="0" i="0" u="none" strike="noStrike">
                          <a:solidFill>
                            <a:srgbClr val="000000"/>
                          </a:solidFill>
                          <a:latin typeface="Symbol"/>
                          <a:cs typeface="Segoe UI"/>
                        </a:rPr>
                        <a:t>®</a:t>
                      </a:r>
                      <a:r>
                        <a:rPr lang="en-US" sz="1600" b="0" i="0" u="none" strike="noStrike">
                          <a:solidFill>
                            <a:srgbClr val="000000"/>
                          </a:solidFill>
                          <a:latin typeface="Calibri"/>
                          <a:cs typeface="Segoe UI"/>
                        </a:rPr>
                        <a:t>  Pd</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a:solidFill>
                            <a:srgbClr val="000000"/>
                          </a:solidFill>
                          <a:latin typeface="Calibri"/>
                          <a:cs typeface="Segoe UI"/>
                        </a:rPr>
                        <a:t>0.915</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19">
                <a:tc>
                  <a:txBody>
                    <a:bodyPr/>
                    <a:lstStyle/>
                    <a:p>
                      <a:pPr algn="just" fontAlgn="t"/>
                      <a:r>
                        <a:rPr lang="en-US" sz="1600" b="0" i="0" u="none" strike="noStrike">
                          <a:solidFill>
                            <a:srgbClr val="000000"/>
                          </a:solidFill>
                          <a:latin typeface="Calibri"/>
                          <a:cs typeface="Segoe UI"/>
                        </a:rPr>
                        <a:t>Pt | Pt</a:t>
                      </a:r>
                      <a:r>
                        <a:rPr lang="en-US" sz="1600" b="0" i="0" u="none" strike="noStrike" baseline="30000">
                          <a:solidFill>
                            <a:srgbClr val="000000"/>
                          </a:solidFill>
                          <a:latin typeface="Calibri"/>
                          <a:cs typeface="Segoe UI"/>
                        </a:rPr>
                        <a:t>2+</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US" sz="1600" b="0" i="0" u="none" strike="noStrike">
                          <a:solidFill>
                            <a:srgbClr val="000000"/>
                          </a:solidFill>
                          <a:latin typeface="Calibri"/>
                          <a:cs typeface="Segoe UI"/>
                        </a:rPr>
                        <a:t>Pt</a:t>
                      </a:r>
                      <a:r>
                        <a:rPr lang="en-US" sz="1600" b="0" i="0" u="none" strike="noStrike" baseline="30000">
                          <a:solidFill>
                            <a:srgbClr val="000000"/>
                          </a:solidFill>
                          <a:latin typeface="Calibri"/>
                          <a:cs typeface="Segoe UI"/>
                        </a:rPr>
                        <a:t>2+ </a:t>
                      </a:r>
                      <a:r>
                        <a:rPr lang="en-US" sz="1600" b="0" i="0" u="none" strike="noStrike">
                          <a:solidFill>
                            <a:srgbClr val="000000"/>
                          </a:solidFill>
                          <a:latin typeface="Calibri"/>
                          <a:cs typeface="Segoe UI"/>
                        </a:rPr>
                        <a:t>+ 2e</a:t>
                      </a:r>
                      <a:r>
                        <a:rPr lang="en-US" sz="1600" b="0" i="0" u="none" strike="noStrike" baseline="30000">
                          <a:solidFill>
                            <a:srgbClr val="000000"/>
                          </a:solidFill>
                          <a:latin typeface="Calibri"/>
                          <a:cs typeface="Segoe UI"/>
                        </a:rPr>
                        <a:t>−</a:t>
                      </a:r>
                      <a:r>
                        <a:rPr lang="en-US" sz="1600" b="0" i="0" u="none" strike="noStrike">
                          <a:solidFill>
                            <a:srgbClr val="000000"/>
                          </a:solidFill>
                          <a:latin typeface="Calibri"/>
                          <a:cs typeface="Segoe UI"/>
                        </a:rPr>
                        <a:t> </a:t>
                      </a:r>
                      <a:r>
                        <a:rPr lang="en-US" sz="1600" b="0" i="0" u="none" strike="noStrike">
                          <a:solidFill>
                            <a:srgbClr val="000000"/>
                          </a:solidFill>
                          <a:latin typeface="Symbol"/>
                          <a:cs typeface="Segoe UI"/>
                        </a:rPr>
                        <a:t>®</a:t>
                      </a:r>
                      <a:r>
                        <a:rPr lang="en-US" sz="1600" b="0" i="0" u="none" strike="noStrike">
                          <a:solidFill>
                            <a:srgbClr val="000000"/>
                          </a:solidFill>
                          <a:latin typeface="Calibri"/>
                          <a:cs typeface="Segoe UI"/>
                        </a:rPr>
                        <a:t>  Pt</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a:solidFill>
                            <a:srgbClr val="000000"/>
                          </a:solidFill>
                          <a:latin typeface="Calibri"/>
                          <a:cs typeface="Segoe UI"/>
                        </a:rPr>
                        <a:t>0.98</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19">
                <a:tc>
                  <a:txBody>
                    <a:bodyPr/>
                    <a:lstStyle/>
                    <a:p>
                      <a:pPr algn="l" fontAlgn="b"/>
                      <a:r>
                        <a:rPr lang="en-US" sz="1600" b="0" i="0" u="none" strike="noStrike">
                          <a:solidFill>
                            <a:srgbClr val="000000"/>
                          </a:solidFill>
                          <a:latin typeface="Calibri"/>
                        </a:rPr>
                        <a:t>Au | Au</a:t>
                      </a:r>
                      <a:r>
                        <a:rPr lang="en-US" sz="1600" b="0" i="0" u="none" strike="noStrike" baseline="30000">
                          <a:solidFill>
                            <a:srgbClr val="000000"/>
                          </a:solidFill>
                          <a:latin typeface="Calibri"/>
                        </a:rPr>
                        <a:t>3+</a:t>
                      </a:r>
                      <a:endParaRPr lang="en-US" sz="1600" b="0" i="0" u="none" strike="noStrike">
                        <a:solidFill>
                          <a:srgbClr val="000000"/>
                        </a:solidFill>
                        <a:latin typeface="Calibri"/>
                      </a:endParaRPr>
                    </a:p>
                  </a:txBody>
                  <a:tcPr marL="8032" marR="8032" marT="80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US" sz="1600" b="0" i="0" u="none" strike="noStrike">
                          <a:solidFill>
                            <a:srgbClr val="000000"/>
                          </a:solidFill>
                          <a:latin typeface="Calibri"/>
                          <a:cs typeface="Segoe UI"/>
                        </a:rPr>
                        <a:t>Au</a:t>
                      </a:r>
                      <a:r>
                        <a:rPr lang="en-US" sz="1600" b="0" i="0" u="none" strike="noStrike" baseline="30000">
                          <a:solidFill>
                            <a:srgbClr val="000000"/>
                          </a:solidFill>
                          <a:latin typeface="Calibri"/>
                          <a:cs typeface="Segoe UI"/>
                        </a:rPr>
                        <a:t>3+ </a:t>
                      </a:r>
                      <a:r>
                        <a:rPr lang="en-US" sz="1600" b="0" i="0" u="none" strike="noStrike">
                          <a:solidFill>
                            <a:srgbClr val="000000"/>
                          </a:solidFill>
                          <a:latin typeface="Calibri"/>
                          <a:cs typeface="Segoe UI"/>
                        </a:rPr>
                        <a:t>+ 3e</a:t>
                      </a:r>
                      <a:r>
                        <a:rPr lang="en-US" sz="1600" b="0" i="0" u="none" strike="noStrike" baseline="30000">
                          <a:solidFill>
                            <a:srgbClr val="000000"/>
                          </a:solidFill>
                          <a:latin typeface="Calibri"/>
                          <a:cs typeface="Segoe UI"/>
                        </a:rPr>
                        <a:t>−</a:t>
                      </a:r>
                      <a:r>
                        <a:rPr lang="en-US" sz="1600" b="0" i="0" u="none" strike="noStrike">
                          <a:solidFill>
                            <a:srgbClr val="000000"/>
                          </a:solidFill>
                          <a:latin typeface="Calibri"/>
                          <a:cs typeface="Segoe UI"/>
                        </a:rPr>
                        <a:t> </a:t>
                      </a:r>
                      <a:r>
                        <a:rPr lang="en-US" sz="1600" b="0" i="0" u="none" strike="noStrike">
                          <a:solidFill>
                            <a:srgbClr val="000000"/>
                          </a:solidFill>
                          <a:latin typeface="Symbol"/>
                          <a:cs typeface="Segoe UI"/>
                        </a:rPr>
                        <a:t>®</a:t>
                      </a:r>
                      <a:r>
                        <a:rPr lang="en-US" sz="1600" b="0" i="0" u="none" strike="noStrike">
                          <a:solidFill>
                            <a:srgbClr val="000000"/>
                          </a:solidFill>
                          <a:latin typeface="Calibri"/>
                          <a:cs typeface="Segoe UI"/>
                        </a:rPr>
                        <a:t>  Au</a:t>
                      </a:r>
                      <a:endParaRPr lang="en-US" sz="1600" b="0" i="0" u="none" strike="noStrike">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dirty="0">
                          <a:solidFill>
                            <a:srgbClr val="000000"/>
                          </a:solidFill>
                          <a:latin typeface="Calibri"/>
                          <a:cs typeface="Segoe UI"/>
                        </a:rPr>
                        <a:t>1.36</a:t>
                      </a:r>
                      <a:endParaRPr lang="en-US" sz="1600" b="0" i="0" u="none" strike="noStrike" dirty="0">
                        <a:solidFill>
                          <a:srgbClr val="000000"/>
                        </a:solidFill>
                        <a:latin typeface="Calibri"/>
                      </a:endParaRPr>
                    </a:p>
                  </a:txBody>
                  <a:tcPr marL="8032" marR="8032" marT="80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1055</TotalTime>
  <Words>2958</Words>
  <Application>Microsoft Office PowerPoint</Application>
  <PresentationFormat>On-screen Show (4:3)</PresentationFormat>
  <Paragraphs>308</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Flow</vt:lpstr>
      <vt:lpstr>   </vt:lpstr>
      <vt:lpstr>Chapter 3 :Corrosion and Electroplating  </vt:lpstr>
      <vt:lpstr>3.1 Introduction  </vt:lpstr>
      <vt:lpstr>PowerPoint Presentation</vt:lpstr>
      <vt:lpstr>3.2 Electrochemical theory of corrosion </vt:lpstr>
      <vt:lpstr>PowerPoint Presentation</vt:lpstr>
      <vt:lpstr>PowerPoint Presentation</vt:lpstr>
      <vt:lpstr>PowerPoint Presentation</vt:lpstr>
      <vt:lpstr>PowerPoint Presentation</vt:lpstr>
      <vt:lpstr>(ii) Purity of Metal: </vt:lpstr>
      <vt:lpstr>(iii) Effect of Moisture: </vt:lpstr>
      <vt:lpstr>PowerPoint Presentation</vt:lpstr>
      <vt:lpstr>PowerPoint Presentation</vt:lpstr>
      <vt:lpstr>PowerPoint Presentation</vt:lpstr>
      <vt:lpstr>Some Examples of differential aeration principle  </vt:lpstr>
      <vt:lpstr>(v) Hydrogen over voltage.</vt:lpstr>
      <vt:lpstr>PowerPoint Presentation</vt:lpstr>
      <vt:lpstr>3.4 Methods of protections of metals from corrosion:</vt:lpstr>
      <vt:lpstr>3.5 Electroplating   </vt:lpstr>
      <vt:lpstr>PowerPoint Presentation</vt:lpstr>
      <vt:lpstr>3.5.3  Cathode current Efficiency:</vt:lpstr>
      <vt:lpstr>3.5.4 Basic principles of electroplating:</vt:lpstr>
      <vt:lpstr>PowerPoint Presentation</vt:lpstr>
      <vt:lpstr>PowerPoint Presentation</vt:lpstr>
      <vt:lpstr>PowerPoint Presentation</vt:lpstr>
      <vt:lpstr>PowerPoint Presentation</vt:lpstr>
      <vt:lpstr>PowerPoint Presentation</vt:lpstr>
      <vt:lpstr>3.5.5   Cleaning of articles:</vt:lpstr>
      <vt:lpstr>PowerPoint Presentation</vt:lpstr>
      <vt:lpstr>Electroplating of Chromium</vt:lpstr>
      <vt:lpstr> 4. Operating (optimum) condition</vt:lpstr>
      <vt:lpstr>PowerPoint Presentation</vt:lpstr>
      <vt:lpstr>PowerPoint Presentation</vt:lpstr>
      <vt:lpstr>PowerPoint Presentation</vt:lpstr>
      <vt:lpstr>PowerPoint Presentation</vt:lpstr>
      <vt:lpstr>PowerPoint Presentation</vt:lpstr>
    </vt:vector>
  </TitlesOfParts>
  <Company>hcs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intel</dc:creator>
  <cp:lastModifiedBy>ADMIN</cp:lastModifiedBy>
  <cp:revision>254</cp:revision>
  <dcterms:created xsi:type="dcterms:W3CDTF">2014-07-30T10:55:29Z</dcterms:created>
  <dcterms:modified xsi:type="dcterms:W3CDTF">2020-08-31T17:16:24Z</dcterms:modified>
</cp:coreProperties>
</file>