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7" d="100"/>
          <a:sy n="87" d="100"/>
        </p:scale>
        <p:origin x="-876"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25C45-668F-4BC3-A9B7-25168A94D259}" type="datetimeFigureOut">
              <a:rPr lang="en-US" smtClean="0"/>
              <a:pPr/>
              <a:t>04/23/2020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58D9C-4D43-4E39-AE1A-5C4D44E2577B}" type="slidenum">
              <a:rPr lang="en-US" smtClean="0"/>
              <a:pPr/>
              <a:t>‹#›</a:t>
            </a:fld>
            <a:endParaRPr lang="en-US"/>
          </a:p>
        </p:txBody>
      </p:sp>
    </p:spTree>
    <p:extLst>
      <p:ext uri="{BB962C8B-B14F-4D97-AF65-F5344CB8AC3E}">
        <p14:creationId xmlns:p14="http://schemas.microsoft.com/office/powerpoint/2010/main" val="209014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D00D0-6F5D-4662-AA06-37064B13351C}" type="datetimeFigureOut">
              <a:rPr lang="en-US" smtClean="0"/>
              <a:pPr/>
              <a:t>04/23/2020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05AD2-9001-4D09-9A3B-D198D6078E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09599"/>
            <a:ext cx="6096000" cy="131061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4114800" algn="r"/>
              </a:tabLst>
            </a:pPr>
            <a:r>
              <a:rPr lang="en-US" sz="2800" b="1" dirty="0" smtClean="0">
                <a:solidFill>
                  <a:srgbClr val="0070C0"/>
                </a:solidFill>
                <a:latin typeface="Futura Bk BT"/>
                <a:ea typeface="Times New Roman"/>
                <a:cs typeface="Times New Roman"/>
              </a:rPr>
              <a:t>Chapter </a:t>
            </a:r>
            <a:r>
              <a:rPr lang="en-US" sz="2800" dirty="0" smtClean="0">
                <a:solidFill>
                  <a:srgbClr val="0070C0"/>
                </a:solidFill>
                <a:latin typeface="Belwe Bd BT"/>
                <a:ea typeface="Times New Roman"/>
                <a:cs typeface="Times New Roman"/>
              </a:rPr>
              <a:t>2</a:t>
            </a:r>
            <a:r>
              <a:rPr lang="en-US" sz="2800" dirty="0" smtClean="0">
                <a:solidFill>
                  <a:srgbClr val="FF0066"/>
                </a:solidFill>
                <a:latin typeface="Belwe Bd BT"/>
                <a:ea typeface="Times New Roman"/>
                <a:cs typeface="Times New Roman"/>
              </a:rPr>
              <a:t>…</a:t>
            </a:r>
            <a:endParaRPr lang="en-US" sz="2800" dirty="0" smtClean="0">
              <a:solidFill>
                <a:srgbClr val="FF0066"/>
              </a:solidFill>
              <a:latin typeface="Segoe UI"/>
              <a:ea typeface="Times New Roman"/>
              <a:cs typeface="Times New Roman"/>
            </a:endParaRPr>
          </a:p>
          <a:p>
            <a:pPr algn="ctr">
              <a:lnSpc>
                <a:spcPts val="1300"/>
              </a:lnSpc>
              <a:tabLst>
                <a:tab pos="342900" algn="l"/>
                <a:tab pos="622300" algn="l"/>
                <a:tab pos="914400" algn="l"/>
                <a:tab pos="1714500" algn="r"/>
                <a:tab pos="1828800" algn="l"/>
                <a:tab pos="1993900" algn="l"/>
                <a:tab pos="4114800" algn="r"/>
                <a:tab pos="4114800" algn="r"/>
              </a:tabLst>
            </a:pPr>
            <a:r>
              <a:rPr lang="en-US" sz="2800" dirty="0" smtClean="0">
                <a:solidFill>
                  <a:srgbClr val="FF0066"/>
                </a:solidFill>
                <a:latin typeface="Segoe UI"/>
                <a:ea typeface="Times New Roman"/>
                <a:cs typeface="Times New Roman"/>
              </a:rPr>
              <a:t> </a:t>
            </a:r>
          </a:p>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r>
              <a:rPr lang="en-US" sz="2800" b="1" dirty="0" smtClean="0">
                <a:solidFill>
                  <a:srgbClr val="FF0066"/>
                </a:solidFill>
                <a:latin typeface="Segoe UI Symbol"/>
                <a:ea typeface="Times New Roman"/>
                <a:cs typeface="Segoe UI"/>
              </a:rPr>
              <a:t>Metal-Ligand Bonding In Transition</a:t>
            </a:r>
          </a:p>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endParaRPr lang="en-US" sz="2800" b="1" dirty="0">
              <a:solidFill>
                <a:srgbClr val="FF0066"/>
              </a:solidFill>
              <a:latin typeface="Segoe UI Symbol"/>
              <a:ea typeface="Times New Roman"/>
              <a:cs typeface="Segoe UI"/>
            </a:endParaRPr>
          </a:p>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r>
              <a:rPr lang="en-US" sz="2800" b="1" dirty="0" smtClean="0">
                <a:solidFill>
                  <a:srgbClr val="FF0066"/>
                </a:solidFill>
                <a:latin typeface="Segoe UI Symbol"/>
                <a:ea typeface="Times New Roman"/>
                <a:cs typeface="Segoe UI"/>
              </a:rPr>
              <a:t> Metal Complex</a:t>
            </a:r>
            <a:endParaRPr lang="en-US" sz="2800" dirty="0">
              <a:solidFill>
                <a:srgbClr val="FF0066"/>
              </a:solidFill>
              <a:effectLst/>
              <a:latin typeface="Segoe UI"/>
              <a:ea typeface="Times New Roman"/>
              <a:cs typeface="Times New Roman"/>
            </a:endParaRPr>
          </a:p>
        </p:txBody>
      </p:sp>
      <p:sp>
        <p:nvSpPr>
          <p:cNvPr id="5" name="Rectangle 4"/>
          <p:cNvSpPr/>
          <p:nvPr/>
        </p:nvSpPr>
        <p:spPr>
          <a:xfrm>
            <a:off x="598714" y="2057400"/>
            <a:ext cx="8305800" cy="4175502"/>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b="1" i="1" dirty="0">
                <a:solidFill>
                  <a:srgbClr val="000000"/>
                </a:solidFill>
                <a:latin typeface="Benguiat Bk BT"/>
                <a:ea typeface="Times New Roman"/>
                <a:cs typeface="Arial"/>
              </a:rPr>
              <a:t>Contents …</a:t>
            </a:r>
            <a:r>
              <a:rPr lang="en-IN" sz="1200" dirty="0">
                <a:solidFill>
                  <a:srgbClr val="000000"/>
                </a:solidFill>
                <a:latin typeface="Segoe UI"/>
                <a:ea typeface="Times New Roman"/>
                <a:cs typeface="Times New Roman"/>
              </a:rPr>
              <a:t>                               </a:t>
            </a:r>
            <a:r>
              <a:rPr lang="en-US" sz="1200" b="1" dirty="0">
                <a:solidFill>
                  <a:srgbClr val="000000"/>
                </a:solidFill>
                <a:latin typeface="Segoe UI Symbol"/>
                <a:ea typeface="Times New Roman"/>
                <a:cs typeface="Segoe UI"/>
              </a:rPr>
              <a:t>	</a:t>
            </a:r>
            <a:r>
              <a:rPr lang="en-US" sz="1200" b="1" dirty="0" smtClean="0">
                <a:solidFill>
                  <a:srgbClr val="000000"/>
                </a:solidFill>
                <a:latin typeface="Segoe UI Symbol"/>
                <a:ea typeface="Times New Roman"/>
                <a:cs typeface="Segoe UI"/>
              </a:rPr>
              <a:t>              [</a:t>
            </a:r>
            <a:r>
              <a:rPr lang="en-US" sz="1200" b="1" dirty="0">
                <a:solidFill>
                  <a:srgbClr val="000000"/>
                </a:solidFill>
                <a:latin typeface="Segoe UI Symbol"/>
                <a:ea typeface="Times New Roman"/>
                <a:cs typeface="Segoe UI"/>
              </a:rPr>
              <a:t>10]</a:t>
            </a:r>
            <a:endParaRPr lang="en-US" sz="1200" dirty="0">
              <a:solidFill>
                <a:srgbClr val="000000"/>
              </a:solidFill>
              <a:latin typeface="Segoe UI"/>
              <a:ea typeface="Times New Roman"/>
              <a:cs typeface="Times New Roman"/>
            </a:endParaRPr>
          </a:p>
          <a:p>
            <a:pPr marL="342900" lvl="0" indent="-342900">
              <a:buFont typeface="+mj-lt"/>
              <a:buAutoNum type="arabicPeriod"/>
              <a:tabLst>
                <a:tab pos="457200" algn="l"/>
              </a:tabLst>
            </a:pPr>
            <a:r>
              <a:rPr lang="en-IN" dirty="0">
                <a:latin typeface="Times New Roman"/>
              </a:rPr>
              <a:t> </a:t>
            </a:r>
            <a:r>
              <a:rPr lang="en-US" dirty="0">
                <a:latin typeface="Times New Roman"/>
              </a:rPr>
              <a:t>Crystal field theory(CFT)</a:t>
            </a:r>
            <a:endParaRPr lang="en-US" dirty="0"/>
          </a:p>
          <a:p>
            <a:pPr marL="342900" lvl="0" indent="-342900">
              <a:buFont typeface="+mj-lt"/>
              <a:buAutoNum type="arabicPeriod"/>
              <a:tabLst>
                <a:tab pos="457200" algn="l"/>
              </a:tabLst>
            </a:pPr>
            <a:r>
              <a:rPr lang="en-US" dirty="0">
                <a:latin typeface="Times New Roman"/>
              </a:rPr>
              <a:t>Introduction: Shapes of d-orbitals, Basic assumptions of CFT.</a:t>
            </a:r>
            <a:endParaRPr lang="en-US" dirty="0"/>
          </a:p>
          <a:p>
            <a:pPr marL="342900" lvl="0" indent="-342900">
              <a:buFont typeface="+mj-lt"/>
              <a:buAutoNum type="arabicPeriod"/>
              <a:tabLst>
                <a:tab pos="457200" algn="l"/>
              </a:tabLst>
            </a:pPr>
            <a:r>
              <a:rPr lang="en-US" dirty="0">
                <a:latin typeface="Times New Roman"/>
              </a:rPr>
              <a:t>Crystal field splitting of d-orbitals of metal ion in octahedral, tetrahedral, square planar complexes </a:t>
            </a:r>
            <a:r>
              <a:rPr lang="en-US" dirty="0" err="1">
                <a:latin typeface="Times New Roman"/>
              </a:rPr>
              <a:t>andJohn</a:t>
            </a:r>
            <a:r>
              <a:rPr lang="en-US" dirty="0">
                <a:latin typeface="Times New Roman"/>
              </a:rPr>
              <a:t>-Teller distortion.</a:t>
            </a:r>
            <a:endParaRPr lang="en-US" dirty="0"/>
          </a:p>
          <a:p>
            <a:pPr marL="342900" lvl="0" indent="-342900">
              <a:buFont typeface="+mj-lt"/>
              <a:buAutoNum type="arabicPeriod"/>
              <a:tabLst>
                <a:tab pos="457200" algn="l"/>
              </a:tabLst>
            </a:pPr>
            <a:r>
              <a:rPr lang="en-US" dirty="0">
                <a:latin typeface="Times New Roman"/>
              </a:rPr>
              <a:t>Factors affecting the Crystal field splitting.</a:t>
            </a:r>
            <a:endParaRPr lang="en-US" dirty="0"/>
          </a:p>
          <a:p>
            <a:pPr marL="342900" lvl="0" indent="-342900">
              <a:buFont typeface="+mj-lt"/>
              <a:buAutoNum type="arabicPeriod"/>
              <a:tabLst>
                <a:tab pos="457200" algn="l"/>
              </a:tabLst>
            </a:pPr>
            <a:r>
              <a:rPr lang="en-US" dirty="0">
                <a:latin typeface="Times New Roman"/>
              </a:rPr>
              <a:t>High spin and low spin octahedral complexes w.r.t. Co (III).</a:t>
            </a:r>
            <a:endParaRPr lang="en-US" dirty="0"/>
          </a:p>
          <a:p>
            <a:pPr marL="342900" lvl="0" indent="-342900">
              <a:buFont typeface="+mj-lt"/>
              <a:buAutoNum type="arabicPeriod"/>
              <a:tabLst>
                <a:tab pos="457200" algn="l"/>
              </a:tabLst>
            </a:pPr>
            <a:r>
              <a:rPr lang="en-US" dirty="0">
                <a:latin typeface="Times New Roman"/>
              </a:rPr>
              <a:t>Crystal Field stabilization energy (CFSE), Calculation with respect to octahedral complexes only.</a:t>
            </a:r>
            <a:endParaRPr lang="en-US" dirty="0"/>
          </a:p>
          <a:p>
            <a:pPr marL="342900" lvl="0" indent="-342900">
              <a:buFont typeface="+mj-lt"/>
              <a:buAutoNum type="arabicPeriod"/>
              <a:tabLst>
                <a:tab pos="457200" algn="l"/>
              </a:tabLst>
            </a:pPr>
            <a:r>
              <a:rPr lang="en-US" dirty="0">
                <a:latin typeface="Times New Roman"/>
              </a:rPr>
              <a:t>Limitations of CFT.</a:t>
            </a:r>
            <a:endParaRPr lang="en-US" dirty="0"/>
          </a:p>
          <a:p>
            <a:pPr marL="342900" lvl="0" indent="-342900">
              <a:buFont typeface="+mj-lt"/>
              <a:buAutoNum type="arabicPeriod"/>
              <a:tabLst>
                <a:tab pos="457200" algn="l"/>
              </a:tabLst>
            </a:pPr>
            <a:r>
              <a:rPr lang="en-US" dirty="0">
                <a:latin typeface="Times New Roman"/>
              </a:rPr>
              <a:t> Molecular orbital theory (MOT).</a:t>
            </a:r>
            <a:endParaRPr lang="en-US" dirty="0"/>
          </a:p>
          <a:p>
            <a:pPr marL="342900" lvl="0" indent="-342900">
              <a:buFont typeface="+mj-lt"/>
              <a:buAutoNum type="arabicPeriod"/>
              <a:tabLst>
                <a:tab pos="457200" algn="l"/>
              </a:tabLst>
            </a:pPr>
            <a:r>
              <a:rPr lang="en-US" dirty="0">
                <a:latin typeface="Times New Roman"/>
              </a:rPr>
              <a:t>Introduction.</a:t>
            </a:r>
            <a:endParaRPr lang="en-US" dirty="0"/>
          </a:p>
          <a:p>
            <a:pPr marL="342900" lvl="0" indent="-342900">
              <a:buFont typeface="+mj-lt"/>
              <a:buAutoNum type="arabicPeriod"/>
              <a:tabLst>
                <a:tab pos="457200" algn="l"/>
              </a:tabLst>
            </a:pPr>
            <a:r>
              <a:rPr lang="en-US" dirty="0">
                <a:latin typeface="Times New Roman"/>
              </a:rPr>
              <a:t>MOT of octahedral complexes with sigma bonding such as [Ti(H</a:t>
            </a:r>
            <a:r>
              <a:rPr lang="en-US" baseline="-25000" dirty="0">
                <a:latin typeface="Times New Roman"/>
              </a:rPr>
              <a:t>2</a:t>
            </a:r>
            <a:r>
              <a:rPr lang="en-US" dirty="0">
                <a:latin typeface="Times New Roman"/>
              </a:rPr>
              <a:t>O)</a:t>
            </a:r>
            <a:r>
              <a:rPr lang="en-US" baseline="-25000" dirty="0">
                <a:latin typeface="Times New Roman"/>
              </a:rPr>
              <a:t>6</a:t>
            </a:r>
            <a:r>
              <a:rPr lang="en-US" dirty="0">
                <a:latin typeface="Times New Roman"/>
              </a:rPr>
              <a:t>]</a:t>
            </a:r>
            <a:r>
              <a:rPr lang="en-US" baseline="30000" dirty="0">
                <a:latin typeface="Times New Roman"/>
              </a:rPr>
              <a:t>3+</a:t>
            </a:r>
            <a:r>
              <a:rPr lang="en-US" dirty="0">
                <a:latin typeface="Times New Roman"/>
              </a:rPr>
              <a:t>,[CoF</a:t>
            </a:r>
            <a:r>
              <a:rPr lang="en-US" baseline="-25000" dirty="0">
                <a:latin typeface="Times New Roman"/>
              </a:rPr>
              <a:t>6</a:t>
            </a:r>
            <a:r>
              <a:rPr lang="en-US" dirty="0">
                <a:latin typeface="Times New Roman"/>
              </a:rPr>
              <a:t>]</a:t>
            </a:r>
            <a:r>
              <a:rPr lang="en-US" baseline="30000" dirty="0">
                <a:latin typeface="Times New Roman"/>
              </a:rPr>
              <a:t>3–</a:t>
            </a:r>
            <a:r>
              <a:rPr lang="en-US" dirty="0">
                <a:latin typeface="Times New Roman"/>
              </a:rPr>
              <a:t> , [Co(NH</a:t>
            </a:r>
            <a:r>
              <a:rPr lang="en-US" baseline="-25000" dirty="0">
                <a:latin typeface="Times New Roman"/>
              </a:rPr>
              <a:t>3</a:t>
            </a:r>
            <a:r>
              <a:rPr lang="en-US" dirty="0">
                <a:latin typeface="Times New Roman"/>
              </a:rPr>
              <a:t>)</a:t>
            </a:r>
            <a:r>
              <a:rPr lang="en-US" baseline="-25000" dirty="0">
                <a:latin typeface="Times New Roman"/>
              </a:rPr>
              <a:t>6</a:t>
            </a:r>
            <a:r>
              <a:rPr lang="en-US" dirty="0">
                <a:latin typeface="Times New Roman"/>
              </a:rPr>
              <a:t>]</a:t>
            </a:r>
            <a:r>
              <a:rPr lang="en-US" baseline="30000" dirty="0">
                <a:latin typeface="Times New Roman"/>
              </a:rPr>
              <a:t>3+</a:t>
            </a:r>
            <a:r>
              <a:rPr lang="en-US" dirty="0">
                <a:latin typeface="Times New Roman"/>
              </a:rPr>
              <a:t>.</a:t>
            </a:r>
            <a:endParaRPr lang="en-US" dirty="0"/>
          </a:p>
          <a:p>
            <a:pPr marL="342900" lvl="0" indent="-342900">
              <a:buFont typeface="+mj-lt"/>
              <a:buAutoNum type="arabicPeriod"/>
              <a:tabLst>
                <a:tab pos="457200" algn="l"/>
              </a:tabLst>
            </a:pPr>
            <a:r>
              <a:rPr lang="en-US" dirty="0">
                <a:latin typeface="Times New Roman"/>
              </a:rPr>
              <a:t>Merits and demerits of MOT</a:t>
            </a:r>
            <a:r>
              <a:rPr lang="en-US" dirty="0" smtClean="0">
                <a:latin typeface="Times New Roman"/>
              </a:rPr>
              <a:t>.</a:t>
            </a:r>
            <a:endParaRPr lang="en-US" dirty="0"/>
          </a:p>
        </p:txBody>
      </p:sp>
    </p:spTree>
    <p:extLst>
      <p:ext uri="{BB962C8B-B14F-4D97-AF65-F5344CB8AC3E}">
        <p14:creationId xmlns:p14="http://schemas.microsoft.com/office/powerpoint/2010/main" val="41551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412790"/>
            <a:ext cx="8763000" cy="1169551"/>
          </a:xfrm>
          <a:prstGeom prst="rect">
            <a:avLst/>
          </a:prstGeom>
        </p:spPr>
        <p:txBody>
          <a:bodyPr wrap="square">
            <a:spAutoFit/>
          </a:bodyPr>
          <a:lstStyle/>
          <a:p>
            <a:r>
              <a:rPr lang="en-US" sz="1400" dirty="0" smtClean="0">
                <a:latin typeface="Segoe UI"/>
                <a:ea typeface="Times New Roman"/>
              </a:rPr>
              <a:t>	It </a:t>
            </a:r>
            <a:r>
              <a:rPr lang="en-US" sz="1400" dirty="0">
                <a:latin typeface="Segoe UI"/>
                <a:ea typeface="Times New Roman"/>
              </a:rPr>
              <a:t>has been observed that number of ligands in tetrahedral complexes being less than in octahedral complexes and as the d-orbital are not directly affected, the interaction of the approaching ligands with those of d-orbitals would be weaker. The energy separation between t</a:t>
            </a:r>
            <a:r>
              <a:rPr lang="en-US" sz="1400" baseline="-25000" dirty="0">
                <a:latin typeface="Segoe UI"/>
                <a:ea typeface="Times New Roman"/>
              </a:rPr>
              <a:t>2g</a:t>
            </a:r>
            <a:r>
              <a:rPr lang="en-US" sz="1400" dirty="0">
                <a:latin typeface="Segoe UI"/>
                <a:ea typeface="Times New Roman"/>
              </a:rPr>
              <a:t> and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orbitals (i.e. </a:t>
            </a:r>
            <a:r>
              <a:rPr lang="en-US" sz="1400" dirty="0" err="1">
                <a:latin typeface="Segoe UI"/>
                <a:ea typeface="Times New Roman"/>
              </a:rPr>
              <a:t>Δ</a:t>
            </a:r>
            <a:r>
              <a:rPr lang="en-US" sz="1400" baseline="-25000" dirty="0" err="1">
                <a:latin typeface="Segoe UI"/>
                <a:ea typeface="Times New Roman"/>
              </a:rPr>
              <a:t>t</a:t>
            </a:r>
            <a:r>
              <a:rPr lang="en-US" sz="1400" baseline="-25000" dirty="0">
                <a:latin typeface="Segoe UI"/>
                <a:ea typeface="Times New Roman"/>
              </a:rPr>
              <a:t> </a:t>
            </a:r>
            <a:r>
              <a:rPr lang="en-US" sz="1400" dirty="0">
                <a:latin typeface="Segoe UI"/>
                <a:ea typeface="Times New Roman"/>
              </a:rPr>
              <a:t>) or 10 </a:t>
            </a:r>
            <a:r>
              <a:rPr lang="en-US" sz="1400" dirty="0" err="1">
                <a:latin typeface="Segoe UI"/>
                <a:ea typeface="Times New Roman"/>
              </a:rPr>
              <a:t>Dq</a:t>
            </a:r>
            <a:r>
              <a:rPr lang="en-US" sz="1400" dirty="0">
                <a:latin typeface="Segoe UI"/>
                <a:ea typeface="Times New Roman"/>
              </a:rPr>
              <a:t> (Td) is expected to be less than that observed for octahedral field (i.e. Δ</a:t>
            </a:r>
            <a:r>
              <a:rPr lang="en-US" sz="1400" baseline="-25000" dirty="0">
                <a:latin typeface="Segoe UI"/>
                <a:ea typeface="Times New Roman"/>
              </a:rPr>
              <a:t>0</a:t>
            </a:r>
            <a:r>
              <a:rPr lang="en-US" sz="1400" dirty="0">
                <a:latin typeface="Segoe UI"/>
                <a:ea typeface="Times New Roman"/>
              </a:rPr>
              <a:t> ). If the central metal ion, ligands and the distance between them are all same in both octahedral and tetrahedral complexes, we get :</a:t>
            </a:r>
            <a:endParaRPr lang="en-US" sz="1400" dirty="0"/>
          </a:p>
        </p:txBody>
      </p:sp>
      <p:sp>
        <p:nvSpPr>
          <p:cNvPr id="8" name="Rectangle 9"/>
          <p:cNvSpPr>
            <a:spLocks noChangeArrowheads="1"/>
          </p:cNvSpPr>
          <p:nvPr/>
        </p:nvSpPr>
        <p:spPr bwMode="auto">
          <a:xfrm rot="10800000" flipV="1">
            <a:off x="1948543" y="1582341"/>
            <a:ext cx="6172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342900" algn="l"/>
                <a:tab pos="457200" algn="r"/>
                <a:tab pos="622300" algn="l"/>
                <a:tab pos="914400" algn="l"/>
                <a:tab pos="1714500" algn="r"/>
                <a:tab pos="1828800" algn="l"/>
                <a:tab pos="1993900" algn="l"/>
                <a:tab pos="4114800" algn="r"/>
              </a:tabLst>
            </a:pPr>
            <a:r>
              <a:rPr lang="en-US" sz="1000" dirty="0" err="1" smtClean="0">
                <a:solidFill>
                  <a:prstClr val="black"/>
                </a:solidFill>
                <a:latin typeface="Segoe UI" pitchFamily="34" charset="0"/>
                <a:ea typeface="Times New Roman" pitchFamily="18" charset="0"/>
                <a:cs typeface="Segoe UI" pitchFamily="34" charset="0"/>
              </a:rPr>
              <a:t>Δ</a:t>
            </a:r>
            <a:r>
              <a:rPr lang="en-US" sz="1000" baseline="-30000" dirty="0" err="1">
                <a:solidFill>
                  <a:prstClr val="black"/>
                </a:solidFill>
                <a:latin typeface="Segoe UI" pitchFamily="34" charset="0"/>
                <a:ea typeface="Times New Roman" pitchFamily="18" charset="0"/>
                <a:cs typeface="Segoe UI" pitchFamily="34" charset="0"/>
              </a:rPr>
              <a:t>t</a:t>
            </a:r>
            <a:r>
              <a:rPr lang="en-US" sz="1000" baseline="-30000" dirty="0" smtClean="0">
                <a:solidFill>
                  <a:prstClr val="black"/>
                </a:solidFill>
                <a:latin typeface="Segoe UI" pitchFamily="34" charset="0"/>
                <a:ea typeface="Times New Roman" pitchFamily="18" charset="0"/>
                <a:cs typeface="Segoe UI" pitchFamily="34" charset="0"/>
              </a:rPr>
              <a:t> </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 4/9 Δ</a:t>
            </a:r>
            <a:r>
              <a:rPr kumimoji="0" lang="en-US" sz="10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(i.e. ≈ 0.45 Δ</a:t>
            </a:r>
            <a:r>
              <a:rPr kumimoji="0" lang="en-US" sz="10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70114" y="1808300"/>
            <a:ext cx="8392886" cy="1062086"/>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Because the 10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value is low in tetrahedral symmetry, the crystal field </a:t>
            </a:r>
            <a:r>
              <a:rPr lang="en-US" sz="1400" dirty="0" err="1">
                <a:solidFill>
                  <a:srgbClr val="000000"/>
                </a:solidFill>
                <a:latin typeface="Segoe UI"/>
                <a:ea typeface="Times New Roman"/>
                <a:cs typeface="Segoe UI"/>
              </a:rPr>
              <a:t>favours</a:t>
            </a:r>
            <a:r>
              <a:rPr lang="en-US" sz="1400" dirty="0">
                <a:solidFill>
                  <a:srgbClr val="000000"/>
                </a:solidFill>
                <a:latin typeface="Segoe UI"/>
                <a:ea typeface="Times New Roman"/>
                <a:cs typeface="Segoe UI"/>
              </a:rPr>
              <a:t> the formation of octahedral complexes than tetrahedral </a:t>
            </a:r>
            <a:r>
              <a:rPr lang="en-US" sz="1400" dirty="0" err="1" smtClean="0">
                <a:solidFill>
                  <a:srgbClr val="000000"/>
                </a:solidFill>
                <a:latin typeface="Segoe UI"/>
                <a:ea typeface="Times New Roman"/>
                <a:cs typeface="Segoe UI"/>
              </a:rPr>
              <a:t>complexes.Tetrahedral</a:t>
            </a:r>
            <a:r>
              <a:rPr lang="en-US" sz="1400" dirty="0" smtClean="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complexes are favored only when both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and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are symmetrical i.e. empty, half-filled or completely full. For example d</a:t>
            </a:r>
            <a:r>
              <a:rPr lang="en-US" sz="1400" baseline="30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1</a:t>
            </a: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5</a:t>
            </a: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7</a:t>
            </a:r>
            <a:r>
              <a:rPr lang="en-US" sz="1400" dirty="0">
                <a:solidFill>
                  <a:srgbClr val="000000"/>
                </a:solidFill>
                <a:latin typeface="Segoe UI"/>
                <a:ea typeface="Times New Roman"/>
                <a:cs typeface="Segoe UI"/>
              </a:rPr>
              <a:t> and d</a:t>
            </a:r>
            <a:r>
              <a:rPr lang="en-US" sz="1400" baseline="30000" dirty="0">
                <a:solidFill>
                  <a:srgbClr val="000000"/>
                </a:solidFill>
                <a:latin typeface="Segoe UI"/>
                <a:ea typeface="Times New Roman"/>
                <a:cs typeface="Segoe UI"/>
              </a:rPr>
              <a:t>10</a:t>
            </a:r>
            <a:r>
              <a:rPr lang="en-US" sz="1400" dirty="0">
                <a:solidFill>
                  <a:srgbClr val="000000"/>
                </a:solidFill>
                <a:latin typeface="Segoe UI"/>
                <a:ea typeface="Times New Roman"/>
                <a:cs typeface="Segoe UI"/>
              </a:rPr>
              <a:t> systems. e.g. d</a:t>
            </a:r>
            <a:r>
              <a:rPr lang="en-US" sz="1400" baseline="30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[TiCl</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 d</a:t>
            </a:r>
            <a:r>
              <a:rPr lang="en-US" sz="1400" baseline="30000" dirty="0">
                <a:solidFill>
                  <a:srgbClr val="000000"/>
                </a:solidFill>
                <a:latin typeface="Segoe UI"/>
                <a:ea typeface="Times New Roman"/>
                <a:cs typeface="Segoe UI"/>
              </a:rPr>
              <a:t>5</a:t>
            </a:r>
            <a:r>
              <a:rPr lang="en-US" sz="1400" dirty="0">
                <a:solidFill>
                  <a:srgbClr val="000000"/>
                </a:solidFill>
                <a:latin typeface="Segoe UI"/>
                <a:ea typeface="Times New Roman"/>
                <a:cs typeface="Segoe UI"/>
              </a:rPr>
              <a:t> – [FeCl</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10</a:t>
            </a:r>
            <a:r>
              <a:rPr lang="en-US" sz="1400" dirty="0">
                <a:solidFill>
                  <a:srgbClr val="000000"/>
                </a:solidFill>
                <a:latin typeface="Segoe UI"/>
                <a:ea typeface="Times New Roman"/>
                <a:cs typeface="Segoe UI"/>
              </a:rPr>
              <a:t> – [ZnCl­4]</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71182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2993640"/>
          </a:xfrm>
          <a:prstGeom prst="rect">
            <a:avLst/>
          </a:prstGeom>
        </p:spPr>
        <p:txBody>
          <a:bodyPr wrap="square">
            <a:spAutoFit/>
          </a:bodyPr>
          <a:lstStyle/>
          <a:p>
            <a:pPr marR="0" lvl="0"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3</a:t>
            </a:r>
            <a:r>
              <a:rPr lang="en-US" b="1" dirty="0" smtClean="0">
                <a:solidFill>
                  <a:srgbClr val="FF0066"/>
                </a:solidFill>
                <a:latin typeface="Segoe UI"/>
                <a:ea typeface="Times New Roman"/>
                <a:cs typeface="Segoe UI"/>
              </a:rPr>
              <a:t>. Crystal </a:t>
            </a:r>
            <a:r>
              <a:rPr lang="en-US" b="1" dirty="0">
                <a:solidFill>
                  <a:srgbClr val="FF0066"/>
                </a:solidFill>
                <a:latin typeface="Segoe UI"/>
                <a:ea typeface="Times New Roman"/>
                <a:cs typeface="Segoe UI"/>
              </a:rPr>
              <a:t>Field Splitting in Square Planar Complexes </a:t>
            </a:r>
            <a:endParaRPr lang="en-US" dirty="0">
              <a:solidFill>
                <a:srgbClr val="FF0066"/>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000000"/>
                </a:solidFill>
                <a:latin typeface="Segoe UI"/>
                <a:ea typeface="Times New Roman"/>
                <a:cs typeface="Segoe UI"/>
              </a:rPr>
              <a:t>	</a:t>
            </a:r>
            <a:r>
              <a:rPr lang="en-US" b="1" dirty="0" smtClean="0">
                <a:solidFill>
                  <a:srgbClr val="000000"/>
                </a:solidFill>
                <a:latin typeface="Segoe UI"/>
                <a:ea typeface="Times New Roman"/>
                <a:cs typeface="Segoe UI"/>
              </a:rPr>
              <a:t>	</a:t>
            </a:r>
            <a:r>
              <a:rPr lang="en-US" sz="1400" dirty="0" smtClean="0">
                <a:solidFill>
                  <a:srgbClr val="000000"/>
                </a:solidFill>
                <a:latin typeface="Segoe UI"/>
                <a:ea typeface="Times New Roman"/>
                <a:cs typeface="Segoe UI"/>
              </a:rPr>
              <a:t>As </a:t>
            </a:r>
            <a:r>
              <a:rPr lang="en-US" sz="1400" dirty="0">
                <a:solidFill>
                  <a:srgbClr val="000000"/>
                </a:solidFill>
                <a:latin typeface="Segoe UI"/>
                <a:ea typeface="Times New Roman"/>
                <a:cs typeface="Segoe UI"/>
              </a:rPr>
              <a:t>a result of some distortion, when the two ligands on z axes are completely removed from octahedral complexes, a square planer complex is formed. In square planer complex, there are four ligands at the four corners of a square in XY plane, on X and Y axes. See the fig. 2.7 . When the ligands approach along the X and Y axes so as to form a square planar complex, the degeneracy of the five d-orbitals is split. The ligand field interaction with the metal ion d-orbital will be different  depending on their orientations as shown in fig. 2.1  It will be strongest with dx</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y</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orbital lying on X and Y axes; a little less with </a:t>
            </a:r>
            <a:r>
              <a:rPr lang="en-US" sz="1400" dirty="0" err="1">
                <a:solidFill>
                  <a:srgbClr val="000000"/>
                </a:solidFill>
                <a:latin typeface="Segoe UI"/>
                <a:ea typeface="Times New Roman"/>
                <a:cs typeface="Segoe UI"/>
              </a:rPr>
              <a:t>dxy</a:t>
            </a:r>
            <a:r>
              <a:rPr lang="en-US" sz="1400" dirty="0">
                <a:solidFill>
                  <a:srgbClr val="000000"/>
                </a:solidFill>
                <a:latin typeface="Segoe UI"/>
                <a:ea typeface="Times New Roman"/>
                <a:cs typeface="Segoe UI"/>
              </a:rPr>
              <a:t> orbitals that lies in between X and Y axes and still lesser with dz</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orbital oriented along Z axis, and least for </a:t>
            </a:r>
            <a:r>
              <a:rPr lang="en-US" sz="1400" dirty="0" err="1">
                <a:solidFill>
                  <a:srgbClr val="000000"/>
                </a:solidFill>
                <a:latin typeface="Segoe UI"/>
                <a:ea typeface="Times New Roman"/>
                <a:cs typeface="Segoe UI"/>
              </a:rPr>
              <a:t>dyz</a:t>
            </a:r>
            <a:r>
              <a:rPr lang="en-US" sz="1400" dirty="0">
                <a:solidFill>
                  <a:srgbClr val="000000"/>
                </a:solidFill>
                <a:latin typeface="Segoe UI"/>
                <a:ea typeface="Times New Roman"/>
                <a:cs typeface="Segoe UI"/>
              </a:rPr>
              <a:t> and </a:t>
            </a:r>
            <a:r>
              <a:rPr lang="en-US" sz="1400" dirty="0" err="1">
                <a:solidFill>
                  <a:srgbClr val="000000"/>
                </a:solidFill>
                <a:latin typeface="Segoe UI"/>
                <a:ea typeface="Times New Roman"/>
                <a:cs typeface="Segoe UI"/>
              </a:rPr>
              <a:t>dzx</a:t>
            </a:r>
            <a:r>
              <a:rPr lang="en-US" sz="1400" dirty="0">
                <a:solidFill>
                  <a:srgbClr val="000000"/>
                </a:solidFill>
                <a:latin typeface="Segoe UI"/>
                <a:ea typeface="Times New Roman"/>
                <a:cs typeface="Segoe UI"/>
              </a:rPr>
              <a:t>, due to their orientation in the </a:t>
            </a:r>
            <a:r>
              <a:rPr lang="en-US" sz="1400" dirty="0" err="1">
                <a:solidFill>
                  <a:srgbClr val="000000"/>
                </a:solidFill>
                <a:latin typeface="Segoe UI"/>
                <a:ea typeface="Times New Roman"/>
                <a:cs typeface="Segoe UI"/>
              </a:rPr>
              <a:t>yz</a:t>
            </a:r>
            <a:r>
              <a:rPr lang="en-US" sz="1400" dirty="0">
                <a:solidFill>
                  <a:srgbClr val="000000"/>
                </a:solidFill>
                <a:latin typeface="Segoe UI"/>
                <a:ea typeface="Times New Roman"/>
                <a:cs typeface="Segoe UI"/>
              </a:rPr>
              <a:t> and </a:t>
            </a:r>
            <a:r>
              <a:rPr lang="en-US" sz="1400" dirty="0" err="1">
                <a:solidFill>
                  <a:srgbClr val="000000"/>
                </a:solidFill>
                <a:latin typeface="Segoe UI"/>
                <a:ea typeface="Times New Roman"/>
                <a:cs typeface="Segoe UI"/>
              </a:rPr>
              <a:t>zx</a:t>
            </a:r>
            <a:r>
              <a:rPr lang="en-US" sz="1400" dirty="0">
                <a:solidFill>
                  <a:srgbClr val="000000"/>
                </a:solidFill>
                <a:latin typeface="Segoe UI"/>
                <a:ea typeface="Times New Roman"/>
                <a:cs typeface="Segoe UI"/>
              </a:rPr>
              <a:t> planes. The crystal field splitting in </a:t>
            </a:r>
            <a:r>
              <a:rPr lang="en-US" sz="1400" dirty="0" err="1" smtClean="0">
                <a:solidFill>
                  <a:srgbClr val="000000"/>
                </a:solidFill>
                <a:latin typeface="Segoe UI"/>
                <a:ea typeface="Times New Roman"/>
                <a:cs typeface="Segoe UI"/>
              </a:rPr>
              <a:t>suareplaner</a:t>
            </a:r>
            <a:r>
              <a:rPr lang="en-US" sz="1400" dirty="0" smtClean="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complex may be shown as in fig.  2.8 </a:t>
            </a:r>
            <a:endParaRPr lang="en-US" sz="1400" dirty="0">
              <a:solidFill>
                <a:srgbClr val="000000"/>
              </a:solidFill>
              <a:effectLst/>
              <a:latin typeface="Segoe UI"/>
              <a:ea typeface="Times New Roman"/>
              <a:cs typeface="Times New Roman"/>
            </a:endParaRPr>
          </a:p>
        </p:txBody>
      </p:sp>
      <p:pic>
        <p:nvPicPr>
          <p:cNvPr id="71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450840"/>
            <a:ext cx="4484688" cy="218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3582536"/>
            <a:ext cx="4953000" cy="2785378"/>
          </a:xfrm>
          <a:prstGeom prst="rect">
            <a:avLst/>
          </a:prstGeom>
        </p:spPr>
        <p:txBody>
          <a:bodyPr wrap="square">
            <a:spAutoFit/>
          </a:bodyPr>
          <a:lstStyle/>
          <a:p>
            <a:pPr marL="342900" lvl="0" indent="-342900">
              <a:spcAft>
                <a:spcPts val="1000"/>
              </a:spcAft>
              <a:buFont typeface="+mj-lt"/>
              <a:buAutoNum type="alphaLcParenBoth"/>
              <a:tabLst>
                <a:tab pos="457200" algn="l"/>
              </a:tabLst>
            </a:pPr>
            <a:r>
              <a:rPr lang="en-US" sz="1400" b="1" dirty="0">
                <a:cs typeface="Segoe UI"/>
              </a:rPr>
              <a:t>d</a:t>
            </a:r>
            <a:r>
              <a:rPr lang="en-US" sz="1400" b="1" baseline="30000" dirty="0">
                <a:cs typeface="Segoe UI"/>
              </a:rPr>
              <a:t>8 </a:t>
            </a:r>
            <a:r>
              <a:rPr lang="en-US" sz="1400" b="1" dirty="0">
                <a:cs typeface="Segoe UI"/>
              </a:rPr>
              <a:t> configuration in strong ligand field                                              (b) CF Splitting </a:t>
            </a:r>
            <a:endParaRPr lang="en-US" sz="1400" dirty="0"/>
          </a:p>
          <a:p>
            <a:pPr>
              <a:spcAft>
                <a:spcPts val="1000"/>
              </a:spcAft>
              <a:tabLst>
                <a:tab pos="457200" algn="l"/>
              </a:tabLst>
            </a:pPr>
            <a:r>
              <a:rPr lang="en-US" sz="1400" b="1" dirty="0">
                <a:cs typeface="Segoe UI"/>
              </a:rPr>
              <a:t>where dz</a:t>
            </a:r>
            <a:r>
              <a:rPr lang="en-US" sz="1400" b="1" baseline="30000" dirty="0">
                <a:cs typeface="Segoe UI"/>
              </a:rPr>
              <a:t>2</a:t>
            </a:r>
            <a:r>
              <a:rPr lang="en-US" sz="1400" b="1" dirty="0">
                <a:cs typeface="Segoe UI"/>
              </a:rPr>
              <a:t> is very full and dx</a:t>
            </a:r>
            <a:r>
              <a:rPr lang="en-US" sz="1400" b="1" baseline="30000" dirty="0">
                <a:cs typeface="Segoe UI"/>
              </a:rPr>
              <a:t>2</a:t>
            </a:r>
            <a:r>
              <a:rPr lang="en-US" sz="1400" b="1" dirty="0">
                <a:cs typeface="Segoe UI"/>
              </a:rPr>
              <a:t> – y</a:t>
            </a:r>
            <a:r>
              <a:rPr lang="en-US" sz="1400" b="1" baseline="30000" dirty="0">
                <a:cs typeface="Segoe UI"/>
              </a:rPr>
              <a:t>2 </a:t>
            </a:r>
            <a:r>
              <a:rPr lang="en-US" sz="1400" b="1" dirty="0">
                <a:cs typeface="Segoe UI"/>
              </a:rPr>
              <a:t>is empty. </a:t>
            </a:r>
            <a:endParaRPr lang="en-US" sz="1400" dirty="0" smtClean="0"/>
          </a:p>
          <a:p>
            <a:pPr>
              <a:spcAft>
                <a:spcPts val="1000"/>
              </a:spcAft>
              <a:tabLst>
                <a:tab pos="457200" algn="l"/>
              </a:tabLst>
            </a:pPr>
            <a:r>
              <a:rPr lang="en-US" sz="1400" b="1" dirty="0" smtClean="0">
                <a:solidFill>
                  <a:srgbClr val="7030A0"/>
                </a:solidFill>
                <a:latin typeface="Segoe UI"/>
                <a:ea typeface="Times New Roman"/>
                <a:cs typeface="Segoe UI"/>
              </a:rPr>
              <a:t>Fig</a:t>
            </a:r>
            <a:r>
              <a:rPr lang="en-US" sz="1400" b="1" dirty="0">
                <a:solidFill>
                  <a:srgbClr val="7030A0"/>
                </a:solidFill>
                <a:latin typeface="Segoe UI"/>
                <a:ea typeface="Times New Roman"/>
                <a:cs typeface="Segoe UI"/>
              </a:rPr>
              <a:t>. 2.8 : Crystal Field Splitting in Square  planer complex </a:t>
            </a:r>
            <a:endParaRPr lang="en-US" sz="1400" dirty="0">
              <a:solidFill>
                <a:srgbClr val="7030A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This splitting of d-orbital is much larger as compared to splitting in octahedral ligand field. The details have been shown in fig.     </a:t>
            </a:r>
            <a:r>
              <a:rPr lang="en-US" sz="1400" dirty="0" smtClean="0">
                <a:solidFill>
                  <a:srgbClr val="000000"/>
                </a:solidFill>
                <a:latin typeface="Segoe UI"/>
                <a:ea typeface="Times New Roman"/>
                <a:cs typeface="Segoe UI"/>
              </a:rPr>
              <a:t>Some </a:t>
            </a:r>
            <a:r>
              <a:rPr lang="en-US" sz="1400" dirty="0">
                <a:solidFill>
                  <a:srgbClr val="000000"/>
                </a:solidFill>
                <a:latin typeface="Segoe UI"/>
                <a:ea typeface="Times New Roman"/>
                <a:cs typeface="Segoe UI"/>
              </a:rPr>
              <a:t>typical example having square planer geometry are of metal ions with d</a:t>
            </a:r>
            <a:r>
              <a:rPr lang="en-US" sz="1400" baseline="30000" dirty="0">
                <a:solidFill>
                  <a:srgbClr val="000000"/>
                </a:solidFill>
                <a:latin typeface="Segoe UI"/>
                <a:ea typeface="Times New Roman"/>
                <a:cs typeface="Segoe UI"/>
              </a:rPr>
              <a:t>8</a:t>
            </a:r>
            <a:r>
              <a:rPr lang="en-US" sz="1400" dirty="0">
                <a:solidFill>
                  <a:srgbClr val="000000"/>
                </a:solidFill>
                <a:latin typeface="Segoe UI"/>
                <a:ea typeface="Times New Roman"/>
                <a:cs typeface="Segoe UI"/>
              </a:rPr>
              <a:t> configuration. For example [Ni(CN)</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Pt</a:t>
            </a:r>
            <a:r>
              <a:rPr lang="en-US" sz="1400" dirty="0">
                <a:solidFill>
                  <a:srgbClr val="000000"/>
                </a:solidFill>
                <a:latin typeface="Segoe UI"/>
                <a:ea typeface="Times New Roman"/>
                <a:cs typeface="Segoe UI"/>
              </a:rPr>
              <a:t> (NH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[PtCl</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etc. </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98411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4953000" cy="5827236"/>
          </a:xfrm>
          <a:prstGeom prst="rect">
            <a:avLst/>
          </a:prstGeom>
        </p:spPr>
        <p:txBody>
          <a:bodyPr wrap="square">
            <a:spAutoFit/>
          </a:bodyPr>
          <a:lstStyle/>
          <a:p>
            <a:pPr marR="0" lvl="0"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2000" b="1" dirty="0" smtClean="0">
                <a:solidFill>
                  <a:srgbClr val="FF0066"/>
                </a:solidFill>
                <a:latin typeface="Segoe UI"/>
                <a:ea typeface="Times New Roman"/>
                <a:cs typeface="Segoe UI"/>
              </a:rPr>
              <a:t>4. John-Teller distortion :</a:t>
            </a:r>
            <a:endParaRPr lang="en-US" sz="2000" dirty="0">
              <a:solidFill>
                <a:srgbClr val="FF0066"/>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In 1937, a remarkable observation was made by </a:t>
            </a:r>
            <a:r>
              <a:rPr lang="en-US" sz="1400" dirty="0" err="1">
                <a:solidFill>
                  <a:srgbClr val="000000"/>
                </a:solidFill>
                <a:latin typeface="Segoe UI"/>
                <a:ea typeface="Times New Roman"/>
                <a:cs typeface="Segoe UI"/>
              </a:rPr>
              <a:t>Jahn</a:t>
            </a:r>
            <a:r>
              <a:rPr lang="en-US" sz="1400" dirty="0">
                <a:solidFill>
                  <a:srgbClr val="000000"/>
                </a:solidFill>
                <a:latin typeface="Segoe UI"/>
                <a:ea typeface="Times New Roman"/>
                <a:cs typeface="Segoe UI"/>
              </a:rPr>
              <a:t> and Teller, known as </a:t>
            </a:r>
            <a:r>
              <a:rPr lang="en-US" sz="1400" b="1" dirty="0">
                <a:solidFill>
                  <a:srgbClr val="000000"/>
                </a:solidFill>
                <a:latin typeface="Segoe UI"/>
                <a:ea typeface="Times New Roman"/>
                <a:cs typeface="Segoe UI"/>
              </a:rPr>
              <a:t>John-Teller Theorem </a:t>
            </a:r>
            <a:r>
              <a:rPr lang="en-US" sz="1400" dirty="0">
                <a:solidFill>
                  <a:srgbClr val="000000"/>
                </a:solidFill>
                <a:latin typeface="Segoe UI"/>
                <a:ea typeface="Times New Roman"/>
                <a:cs typeface="Segoe UI"/>
              </a:rPr>
              <a:t>or </a:t>
            </a:r>
            <a:r>
              <a:rPr lang="en-US" sz="1400" b="1" dirty="0">
                <a:solidFill>
                  <a:srgbClr val="000000"/>
                </a:solidFill>
                <a:latin typeface="Segoe UI"/>
                <a:ea typeface="Times New Roman"/>
                <a:cs typeface="Segoe UI"/>
              </a:rPr>
              <a:t>John-Teller effect.</a:t>
            </a:r>
            <a:r>
              <a:rPr lang="en-US" sz="1400" dirty="0">
                <a:solidFill>
                  <a:srgbClr val="000000"/>
                </a:solidFill>
                <a:latin typeface="Segoe UI"/>
                <a:ea typeface="Times New Roman"/>
                <a:cs typeface="Segoe UI"/>
              </a:rPr>
              <a:t> It states that for a non-linear molecule, distortion must </a:t>
            </a:r>
            <a:r>
              <a:rPr lang="en-US" sz="1400" dirty="0" err="1">
                <a:solidFill>
                  <a:srgbClr val="000000"/>
                </a:solidFill>
                <a:latin typeface="Segoe UI"/>
                <a:ea typeface="Times New Roman"/>
                <a:cs typeface="Segoe UI"/>
              </a:rPr>
              <a:t>occure</a:t>
            </a:r>
            <a:r>
              <a:rPr lang="en-US" sz="1400" dirty="0">
                <a:solidFill>
                  <a:srgbClr val="000000"/>
                </a:solidFill>
                <a:latin typeface="Segoe UI"/>
                <a:ea typeface="Times New Roman"/>
                <a:cs typeface="Segoe UI"/>
              </a:rPr>
              <a:t> in the degenerate state of orbital due to (metal) electron and (ligand) electron repulsion to lower the symmetry, remove the degeneracy, and lower the energy.</a:t>
            </a:r>
            <a:endParaRPr lang="en-US" sz="1400" dirty="0">
              <a:solidFill>
                <a:srgbClr val="000000"/>
              </a:solidFill>
              <a:latin typeface="Segoe UI"/>
              <a:ea typeface="Times New Roman"/>
              <a:cs typeface="Times New Roman"/>
            </a:endParaRPr>
          </a:p>
          <a:p>
            <a:r>
              <a:rPr lang="en-US" sz="1400" dirty="0">
                <a:latin typeface="Segoe UI"/>
                <a:ea typeface="Times New Roman"/>
              </a:rPr>
              <a:t>	When the d-electrons are arranged symmetrically w.r.t. the octahedral ligand field, a completely regular octahedral structure is formed e.g. d</a:t>
            </a:r>
            <a:r>
              <a:rPr lang="en-US" sz="1400" baseline="30000" dirty="0">
                <a:latin typeface="Segoe UI"/>
                <a:ea typeface="Times New Roman"/>
              </a:rPr>
              <a:t>0</a:t>
            </a:r>
            <a:r>
              <a:rPr lang="en-US" sz="1400" dirty="0">
                <a:latin typeface="Segoe UI"/>
                <a:ea typeface="Times New Roman"/>
              </a:rPr>
              <a:t> ,d</a:t>
            </a:r>
            <a:r>
              <a:rPr lang="en-US" sz="1400" baseline="30000" dirty="0">
                <a:latin typeface="Segoe UI"/>
                <a:ea typeface="Times New Roman"/>
              </a:rPr>
              <a:t>3</a:t>
            </a:r>
            <a:r>
              <a:rPr lang="en-US" sz="1400" dirty="0">
                <a:latin typeface="Segoe UI"/>
                <a:ea typeface="Times New Roman"/>
              </a:rPr>
              <a:t> and d</a:t>
            </a:r>
            <a:r>
              <a:rPr lang="en-US" sz="1400" baseline="30000" dirty="0">
                <a:latin typeface="Segoe UI"/>
                <a:ea typeface="Times New Roman"/>
              </a:rPr>
              <a:t>10</a:t>
            </a:r>
            <a:r>
              <a:rPr lang="en-US" sz="1400" dirty="0">
                <a:latin typeface="Segoe UI"/>
                <a:ea typeface="Times New Roman"/>
              </a:rPr>
              <a:t> strong and weak field complexes; d</a:t>
            </a:r>
            <a:r>
              <a:rPr lang="en-US" sz="1400" baseline="30000" dirty="0">
                <a:latin typeface="Segoe UI"/>
                <a:ea typeface="Times New Roman"/>
              </a:rPr>
              <a:t>5</a:t>
            </a:r>
            <a:r>
              <a:rPr lang="en-US" sz="1400" dirty="0">
                <a:latin typeface="Segoe UI"/>
                <a:ea typeface="Times New Roman"/>
              </a:rPr>
              <a:t> and d</a:t>
            </a:r>
            <a:r>
              <a:rPr lang="en-US" sz="1400" baseline="30000" dirty="0">
                <a:latin typeface="Segoe UI"/>
                <a:ea typeface="Times New Roman"/>
              </a:rPr>
              <a:t>8</a:t>
            </a:r>
            <a:r>
              <a:rPr lang="en-US" sz="1400" dirty="0">
                <a:latin typeface="Segoe UI"/>
                <a:ea typeface="Times New Roman"/>
              </a:rPr>
              <a:t> weak field and d</a:t>
            </a:r>
            <a:r>
              <a:rPr lang="en-US" sz="1400" baseline="30000" dirty="0">
                <a:latin typeface="Segoe UI"/>
                <a:ea typeface="Times New Roman"/>
              </a:rPr>
              <a:t>6</a:t>
            </a:r>
            <a:r>
              <a:rPr lang="en-US" sz="1400" dirty="0">
                <a:latin typeface="Segoe UI"/>
                <a:ea typeface="Times New Roman"/>
              </a:rPr>
              <a:t> strong field complexes say [TiF</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2-</a:t>
            </a:r>
            <a:r>
              <a:rPr lang="en-US" sz="1400" dirty="0">
                <a:latin typeface="Segoe UI"/>
                <a:ea typeface="Times New Roman"/>
              </a:rPr>
              <a:t> , [ Cr (H</a:t>
            </a:r>
            <a:r>
              <a:rPr lang="en-US" sz="1400" baseline="-25000" dirty="0">
                <a:latin typeface="Segoe UI"/>
                <a:ea typeface="Times New Roman"/>
              </a:rPr>
              <a:t>2</a:t>
            </a:r>
            <a:r>
              <a:rPr lang="en-US" sz="1400" dirty="0">
                <a:latin typeface="Segoe UI"/>
                <a:ea typeface="Times New Roman"/>
              </a:rPr>
              <a:t>O)</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2+ </a:t>
            </a:r>
            <a:r>
              <a:rPr lang="en-US" sz="1400" dirty="0">
                <a:latin typeface="Segoe UI"/>
                <a:ea typeface="Times New Roman"/>
              </a:rPr>
              <a:t>, [Zn (NH</a:t>
            </a:r>
            <a:r>
              <a:rPr lang="en-US" sz="1400" baseline="-25000" dirty="0">
                <a:latin typeface="Segoe UI"/>
                <a:ea typeface="Times New Roman"/>
              </a:rPr>
              <a:t>3</a:t>
            </a:r>
            <a:r>
              <a:rPr lang="en-US" sz="1400" dirty="0">
                <a:latin typeface="Segoe UI"/>
                <a:ea typeface="Times New Roman"/>
              </a:rPr>
              <a:t>)</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2+</a:t>
            </a:r>
            <a:r>
              <a:rPr lang="en-US" sz="1400" dirty="0">
                <a:latin typeface="Segoe UI"/>
                <a:ea typeface="Times New Roman"/>
              </a:rPr>
              <a:t>, [FeF</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3 – </a:t>
            </a:r>
            <a:r>
              <a:rPr lang="en-US" sz="1400" dirty="0">
                <a:latin typeface="Segoe UI"/>
                <a:ea typeface="Times New Roman"/>
              </a:rPr>
              <a:t> and  [Ni(H</a:t>
            </a:r>
            <a:r>
              <a:rPr lang="en-US" sz="1400" baseline="-25000" dirty="0">
                <a:latin typeface="Segoe UI"/>
                <a:ea typeface="Times New Roman"/>
              </a:rPr>
              <a:t>2</a:t>
            </a:r>
            <a:r>
              <a:rPr lang="en-US" sz="1400" dirty="0">
                <a:latin typeface="Segoe UI"/>
                <a:ea typeface="Times New Roman"/>
              </a:rPr>
              <a:t>O)</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2+</a:t>
            </a:r>
            <a:r>
              <a:rPr lang="en-US" sz="1400" dirty="0">
                <a:latin typeface="Segoe UI"/>
                <a:ea typeface="Times New Roman"/>
              </a:rPr>
              <a:t> ; [Fe (CN)</a:t>
            </a:r>
            <a:r>
              <a:rPr lang="en-US" sz="1400" baseline="-25000" dirty="0">
                <a:latin typeface="Segoe UI"/>
                <a:ea typeface="Times New Roman"/>
              </a:rPr>
              <a:t>6</a:t>
            </a:r>
            <a:r>
              <a:rPr lang="en-US" sz="1400" dirty="0">
                <a:latin typeface="Segoe UI"/>
                <a:ea typeface="Times New Roman"/>
              </a:rPr>
              <a:t>]</a:t>
            </a:r>
            <a:r>
              <a:rPr lang="en-US" sz="1400" baseline="30000" dirty="0">
                <a:latin typeface="Segoe UI"/>
                <a:ea typeface="Times New Roman"/>
              </a:rPr>
              <a:t>4-</a:t>
            </a:r>
            <a:r>
              <a:rPr lang="en-US" sz="1400" dirty="0">
                <a:latin typeface="Segoe UI"/>
                <a:ea typeface="Times New Roman"/>
              </a:rPr>
              <a:t> complexes respectively. But when d-orbitals, especially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orbitals, are filled asymmetrically, a significant distortion occurs in the octahedral shape.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d</a:t>
            </a:r>
            <a:r>
              <a:rPr lang="en-US" sz="1400" baseline="30000" dirty="0">
                <a:latin typeface="Segoe UI"/>
                <a:ea typeface="Times New Roman"/>
              </a:rPr>
              <a:t>4, </a:t>
            </a:r>
            <a:r>
              <a:rPr lang="en-US" sz="1400" dirty="0">
                <a:latin typeface="Segoe UI"/>
                <a:ea typeface="Times New Roman"/>
              </a:rPr>
              <a:t>d</a:t>
            </a:r>
            <a:r>
              <a:rPr lang="en-US" sz="1400" baseline="30000" dirty="0">
                <a:latin typeface="Segoe UI"/>
                <a:ea typeface="Times New Roman"/>
              </a:rPr>
              <a:t>7</a:t>
            </a:r>
            <a:r>
              <a:rPr lang="en-US" sz="1400" dirty="0">
                <a:latin typeface="Segoe UI"/>
                <a:ea typeface="Times New Roman"/>
              </a:rPr>
              <a:t> and d</a:t>
            </a:r>
            <a:r>
              <a:rPr lang="en-US" sz="1400" baseline="30000" dirty="0">
                <a:latin typeface="Segoe UI"/>
                <a:ea typeface="Times New Roman"/>
              </a:rPr>
              <a:t>9</a:t>
            </a:r>
            <a:r>
              <a:rPr lang="en-US" sz="1400" dirty="0">
                <a:latin typeface="Segoe UI"/>
                <a:ea typeface="Times New Roman"/>
              </a:rPr>
              <a:t> configurations. The degeneracy of e.g. level is removed // split. The dx</a:t>
            </a:r>
            <a:r>
              <a:rPr lang="en-US" sz="1400" baseline="30000" dirty="0">
                <a:latin typeface="Segoe UI"/>
                <a:ea typeface="Times New Roman"/>
              </a:rPr>
              <a:t>2</a:t>
            </a:r>
            <a:r>
              <a:rPr lang="en-US" sz="1400" dirty="0">
                <a:latin typeface="Segoe UI"/>
                <a:ea typeface="Times New Roman"/>
              </a:rPr>
              <a:t> – y</a:t>
            </a:r>
            <a:r>
              <a:rPr lang="en-US" sz="1400" baseline="30000" dirty="0">
                <a:latin typeface="Segoe UI"/>
                <a:ea typeface="Times New Roman"/>
              </a:rPr>
              <a:t>2</a:t>
            </a:r>
            <a:r>
              <a:rPr lang="en-US" sz="1400" dirty="0">
                <a:latin typeface="Segoe UI"/>
                <a:ea typeface="Times New Roman"/>
              </a:rPr>
              <a:t> orbital, having four lobes, is increased in energy while the dz</a:t>
            </a:r>
            <a:r>
              <a:rPr lang="en-US" sz="1400" baseline="30000" dirty="0">
                <a:latin typeface="Segoe UI"/>
                <a:ea typeface="Times New Roman"/>
              </a:rPr>
              <a:t>2</a:t>
            </a:r>
            <a:r>
              <a:rPr lang="en-US" sz="1400" dirty="0">
                <a:latin typeface="Segoe UI"/>
                <a:ea typeface="Times New Roman"/>
              </a:rPr>
              <a:t> orbital with only two lobes pointing at the ligands is decreased in energy. The distortion caused by such an arrangement of electrons say (dz</a:t>
            </a:r>
            <a:r>
              <a:rPr lang="en-US" sz="1400" baseline="30000" dirty="0">
                <a:latin typeface="Segoe UI"/>
                <a:ea typeface="Times New Roman"/>
              </a:rPr>
              <a:t>2</a:t>
            </a:r>
            <a:r>
              <a:rPr lang="en-US" sz="1400" dirty="0">
                <a:latin typeface="Segoe UI"/>
                <a:ea typeface="Times New Roman"/>
              </a:rPr>
              <a:t>)</a:t>
            </a:r>
            <a:r>
              <a:rPr lang="en-US" sz="1400" baseline="30000" dirty="0">
                <a:latin typeface="Segoe UI"/>
                <a:ea typeface="Times New Roman"/>
              </a:rPr>
              <a:t>2</a:t>
            </a:r>
            <a:r>
              <a:rPr lang="en-US" sz="1400" dirty="0">
                <a:latin typeface="Segoe UI"/>
                <a:ea typeface="Times New Roman"/>
              </a:rPr>
              <a:t> (dx</a:t>
            </a:r>
            <a:r>
              <a:rPr lang="en-US" sz="1400" baseline="30000" dirty="0">
                <a:latin typeface="Segoe UI"/>
                <a:ea typeface="Times New Roman"/>
              </a:rPr>
              <a:t>2</a:t>
            </a:r>
            <a:r>
              <a:rPr lang="en-US" sz="1400" dirty="0">
                <a:latin typeface="Segoe UI"/>
                <a:ea typeface="Times New Roman"/>
              </a:rPr>
              <a:t> – y</a:t>
            </a:r>
            <a:r>
              <a:rPr lang="en-US" sz="1400" baseline="30000" dirty="0">
                <a:latin typeface="Segoe UI"/>
                <a:ea typeface="Times New Roman"/>
              </a:rPr>
              <a:t>2</a:t>
            </a:r>
            <a:r>
              <a:rPr lang="en-US" sz="1400" dirty="0">
                <a:latin typeface="Segoe UI"/>
                <a:ea typeface="Times New Roman"/>
              </a:rPr>
              <a:t> )</a:t>
            </a:r>
            <a:r>
              <a:rPr lang="en-US" sz="1400" baseline="30000" dirty="0">
                <a:latin typeface="Segoe UI"/>
                <a:ea typeface="Times New Roman"/>
              </a:rPr>
              <a:t>1</a:t>
            </a:r>
            <a:r>
              <a:rPr lang="en-US" sz="1400" dirty="0">
                <a:latin typeface="Segoe UI"/>
                <a:ea typeface="Times New Roman"/>
              </a:rPr>
              <a:t> i.e. d</a:t>
            </a:r>
            <a:r>
              <a:rPr lang="en-US" sz="1400" baseline="30000" dirty="0">
                <a:latin typeface="Segoe UI"/>
                <a:ea typeface="Times New Roman"/>
              </a:rPr>
              <a:t>9 </a:t>
            </a:r>
            <a:r>
              <a:rPr lang="en-US" sz="1400" dirty="0">
                <a:latin typeface="Segoe UI"/>
                <a:ea typeface="Times New Roman"/>
              </a:rPr>
              <a:t>or </a:t>
            </a:r>
            <a:endParaRPr lang="en-US" sz="1400" dirty="0" smtClean="0">
              <a:latin typeface="Segoe UI"/>
              <a:ea typeface="Times New Roman"/>
            </a:endParaRPr>
          </a:p>
          <a:p>
            <a:r>
              <a:rPr lang="en-US" sz="1400" dirty="0" smtClean="0">
                <a:latin typeface="Segoe UI"/>
                <a:ea typeface="Times New Roman"/>
              </a:rPr>
              <a:t>(</a:t>
            </a:r>
            <a:r>
              <a:rPr lang="en-US" sz="1400" dirty="0">
                <a:latin typeface="Segoe UI"/>
                <a:ea typeface="Times New Roman"/>
              </a:rPr>
              <a:t>dz</a:t>
            </a:r>
            <a:r>
              <a:rPr lang="en-US" sz="1400" baseline="30000" dirty="0">
                <a:latin typeface="Segoe UI"/>
                <a:ea typeface="Times New Roman"/>
              </a:rPr>
              <a:t>2</a:t>
            </a:r>
            <a:r>
              <a:rPr lang="en-US" sz="1400" dirty="0">
                <a:latin typeface="Segoe UI"/>
                <a:ea typeface="Times New Roman"/>
              </a:rPr>
              <a:t>)</a:t>
            </a:r>
            <a:r>
              <a:rPr lang="en-US" sz="1400" baseline="30000" dirty="0">
                <a:latin typeface="Segoe UI"/>
                <a:ea typeface="Times New Roman"/>
              </a:rPr>
              <a:t>1</a:t>
            </a:r>
            <a:r>
              <a:rPr lang="en-US" sz="1400" dirty="0">
                <a:latin typeface="Segoe UI"/>
                <a:ea typeface="Times New Roman"/>
              </a:rPr>
              <a:t> (dx</a:t>
            </a:r>
            <a:r>
              <a:rPr lang="en-US" sz="1400" baseline="30000" dirty="0">
                <a:latin typeface="Segoe UI"/>
                <a:ea typeface="Times New Roman"/>
              </a:rPr>
              <a:t>2</a:t>
            </a:r>
            <a:r>
              <a:rPr lang="en-US" sz="1400" dirty="0">
                <a:latin typeface="Segoe UI"/>
                <a:ea typeface="Times New Roman"/>
              </a:rPr>
              <a:t> – y</a:t>
            </a:r>
            <a:r>
              <a:rPr lang="en-US" sz="1400" baseline="30000" dirty="0">
                <a:latin typeface="Segoe UI"/>
                <a:ea typeface="Times New Roman"/>
              </a:rPr>
              <a:t>2</a:t>
            </a:r>
            <a:r>
              <a:rPr lang="en-US" sz="1400" dirty="0">
                <a:latin typeface="Segoe UI"/>
                <a:ea typeface="Times New Roman"/>
              </a:rPr>
              <a:t>)</a:t>
            </a:r>
            <a:r>
              <a:rPr lang="en-US" sz="1400" baseline="30000" dirty="0">
                <a:latin typeface="Segoe UI"/>
                <a:ea typeface="Times New Roman"/>
              </a:rPr>
              <a:t>0</a:t>
            </a:r>
            <a:r>
              <a:rPr lang="en-US" sz="1400" dirty="0">
                <a:latin typeface="Segoe UI"/>
                <a:ea typeface="Times New Roman"/>
              </a:rPr>
              <a:t> i.e. high spin d</a:t>
            </a:r>
            <a:r>
              <a:rPr lang="en-US" sz="1400" baseline="30000" dirty="0">
                <a:latin typeface="Segoe UI"/>
                <a:ea typeface="Times New Roman"/>
              </a:rPr>
              <a:t>4</a:t>
            </a:r>
            <a:r>
              <a:rPr lang="en-US" sz="1400" dirty="0">
                <a:latin typeface="Segoe UI"/>
                <a:ea typeface="Times New Roman"/>
              </a:rPr>
              <a:t>, results in a complex with four short bonds in the x and y – directions with </a:t>
            </a:r>
            <a:r>
              <a:rPr lang="en-US" sz="1400" dirty="0" smtClean="0">
                <a:latin typeface="Segoe UI"/>
                <a:ea typeface="Times New Roman"/>
              </a:rPr>
              <a:t>two</a:t>
            </a:r>
          </a:p>
          <a:p>
            <a:r>
              <a:rPr lang="en-US" sz="1400" dirty="0" smtClean="0">
                <a:latin typeface="Segoe UI"/>
                <a:ea typeface="Times New Roman"/>
              </a:rPr>
              <a:t> </a:t>
            </a:r>
            <a:r>
              <a:rPr lang="en-US" sz="1400" dirty="0">
                <a:latin typeface="Segoe UI"/>
                <a:ea typeface="Times New Roman"/>
              </a:rPr>
              <a:t>longer bonds along the z axis.</a:t>
            </a:r>
            <a:endParaRPr lang="en-US" sz="1400" dirty="0"/>
          </a:p>
        </p:txBody>
      </p:sp>
      <p:pic>
        <p:nvPicPr>
          <p:cNvPr id="819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544" y="609600"/>
            <a:ext cx="305885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31281" y="2994677"/>
            <a:ext cx="3151696" cy="259045"/>
          </a:xfrm>
          <a:prstGeom prst="rect">
            <a:avLst/>
          </a:prstGeom>
        </p:spPr>
        <p:txBody>
          <a:bodyPr wrap="none">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smtClean="0">
                <a:solidFill>
                  <a:srgbClr val="000000"/>
                </a:solidFill>
                <a:latin typeface="Segoe UI"/>
                <a:ea typeface="Times New Roman"/>
                <a:cs typeface="Segoe UI"/>
              </a:rPr>
              <a:t>Fig. </a:t>
            </a:r>
            <a:r>
              <a:rPr lang="en-US" sz="1400" b="1" dirty="0">
                <a:solidFill>
                  <a:srgbClr val="000000"/>
                </a:solidFill>
                <a:latin typeface="Segoe UI"/>
                <a:ea typeface="Times New Roman"/>
                <a:cs typeface="Segoe UI"/>
              </a:rPr>
              <a:t>2.9  : Tetragonal ML</a:t>
            </a:r>
            <a:r>
              <a:rPr lang="en-US" sz="1400" b="1" baseline="-25000" dirty="0">
                <a:solidFill>
                  <a:srgbClr val="000000"/>
                </a:solidFill>
                <a:latin typeface="Segoe UI"/>
                <a:ea typeface="Times New Roman"/>
                <a:cs typeface="Segoe UI"/>
              </a:rPr>
              <a:t>6</a:t>
            </a:r>
            <a:r>
              <a:rPr lang="en-US" sz="1400" b="1" dirty="0">
                <a:solidFill>
                  <a:srgbClr val="000000"/>
                </a:solidFill>
                <a:latin typeface="Segoe UI"/>
                <a:ea typeface="Times New Roman"/>
                <a:cs typeface="Segoe UI"/>
              </a:rPr>
              <a:t> </a:t>
            </a:r>
            <a:r>
              <a:rPr lang="en-US" sz="1400" b="1" dirty="0" smtClean="0">
                <a:solidFill>
                  <a:srgbClr val="000000"/>
                </a:solidFill>
                <a:latin typeface="Segoe UI"/>
                <a:ea typeface="Times New Roman"/>
                <a:cs typeface="Segoe UI"/>
              </a:rPr>
              <a:t>complex </a:t>
            </a:r>
            <a:endParaRPr lang="en-US" sz="1400" dirty="0">
              <a:solidFill>
                <a:srgbClr val="000000"/>
              </a:solidFill>
              <a:effectLst/>
              <a:latin typeface="Segoe UI"/>
              <a:ea typeface="Times New Roman"/>
              <a:cs typeface="Times New Roman"/>
            </a:endParaRPr>
          </a:p>
        </p:txBody>
      </p:sp>
      <p:pic>
        <p:nvPicPr>
          <p:cNvPr id="819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253722"/>
            <a:ext cx="4280947" cy="26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48200" y="5956854"/>
            <a:ext cx="4572000" cy="425758"/>
          </a:xfrm>
          <a:prstGeom prst="rect">
            <a:avLst/>
          </a:prstGeom>
        </p:spPr>
        <p:txBody>
          <a:bodyPr>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smtClean="0">
                <a:solidFill>
                  <a:srgbClr val="000000"/>
                </a:solidFill>
                <a:latin typeface="Segoe UI"/>
                <a:ea typeface="Times New Roman"/>
                <a:cs typeface="Segoe UI"/>
              </a:rPr>
              <a:t>Fig. </a:t>
            </a:r>
            <a:r>
              <a:rPr lang="en-US" sz="1400" b="1" dirty="0">
                <a:solidFill>
                  <a:srgbClr val="000000"/>
                </a:solidFill>
                <a:latin typeface="Segoe UI"/>
                <a:ea typeface="Times New Roman"/>
                <a:cs typeface="Segoe UI"/>
              </a:rPr>
              <a:t>2.10  : Crystal Field splitting in Tetragonal Ligand Field</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6777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7" y="762000"/>
            <a:ext cx="8458200" cy="5398401"/>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The octahedron is said to have undergone tetragonal distortion. Such distortion, resulting in splitting of energy  levels yields additional stabilization. It is known as </a:t>
            </a:r>
            <a:r>
              <a:rPr lang="en-US" dirty="0" err="1">
                <a:solidFill>
                  <a:srgbClr val="000000"/>
                </a:solidFill>
                <a:latin typeface="Segoe UI"/>
                <a:ea typeface="Times New Roman"/>
                <a:cs typeface="Segoe UI"/>
              </a:rPr>
              <a:t>Jahn</a:t>
            </a:r>
            <a:r>
              <a:rPr lang="en-US" dirty="0">
                <a:solidFill>
                  <a:srgbClr val="000000"/>
                </a:solidFill>
                <a:latin typeface="Segoe UI"/>
                <a:ea typeface="Times New Roman"/>
                <a:cs typeface="Segoe UI"/>
              </a:rPr>
              <a:t> – Teller Effect causing </a:t>
            </a:r>
            <a:r>
              <a:rPr lang="en-US" dirty="0" err="1">
                <a:solidFill>
                  <a:srgbClr val="000000"/>
                </a:solidFill>
                <a:latin typeface="Segoe UI"/>
                <a:ea typeface="Times New Roman"/>
                <a:cs typeface="Segoe UI"/>
              </a:rPr>
              <a:t>Jahn</a:t>
            </a:r>
            <a:r>
              <a:rPr lang="en-US" dirty="0">
                <a:solidFill>
                  <a:srgbClr val="000000"/>
                </a:solidFill>
                <a:latin typeface="Segoe UI"/>
                <a:ea typeface="Times New Roman"/>
                <a:cs typeface="Segoe UI"/>
              </a:rPr>
              <a:t> – Teller distortion leading to </a:t>
            </a:r>
            <a:r>
              <a:rPr lang="en-US" dirty="0" err="1">
                <a:solidFill>
                  <a:srgbClr val="000000"/>
                </a:solidFill>
                <a:latin typeface="Segoe UI"/>
                <a:ea typeface="Times New Roman"/>
                <a:cs typeface="Segoe UI"/>
              </a:rPr>
              <a:t>Jahn</a:t>
            </a:r>
            <a:r>
              <a:rPr lang="en-US" dirty="0">
                <a:solidFill>
                  <a:srgbClr val="000000"/>
                </a:solidFill>
                <a:latin typeface="Segoe UI"/>
                <a:ea typeface="Times New Roman"/>
                <a:cs typeface="Segoe UI"/>
              </a:rPr>
              <a:t> – Teller splitting associated with </a:t>
            </a:r>
            <a:r>
              <a:rPr lang="en-US" dirty="0" err="1">
                <a:solidFill>
                  <a:srgbClr val="000000"/>
                </a:solidFill>
                <a:latin typeface="Segoe UI"/>
                <a:ea typeface="Times New Roman"/>
                <a:cs typeface="Segoe UI"/>
              </a:rPr>
              <a:t>Jojn</a:t>
            </a:r>
            <a:r>
              <a:rPr lang="en-US" dirty="0">
                <a:solidFill>
                  <a:srgbClr val="000000"/>
                </a:solidFill>
                <a:latin typeface="Segoe UI"/>
                <a:ea typeface="Times New Roman"/>
                <a:cs typeface="Segoe UI"/>
              </a:rPr>
              <a:t>-Teller Stabilization Energy, explained by </a:t>
            </a:r>
            <a:r>
              <a:rPr lang="en-US" dirty="0" err="1">
                <a:solidFill>
                  <a:srgbClr val="000000"/>
                </a:solidFill>
                <a:latin typeface="Segoe UI"/>
                <a:ea typeface="Times New Roman"/>
                <a:cs typeface="Segoe UI"/>
              </a:rPr>
              <a:t>Jahn</a:t>
            </a:r>
            <a:r>
              <a:rPr lang="en-US" dirty="0">
                <a:solidFill>
                  <a:srgbClr val="000000"/>
                </a:solidFill>
                <a:latin typeface="Segoe UI"/>
                <a:ea typeface="Times New Roman"/>
                <a:cs typeface="Segoe UI"/>
              </a:rPr>
              <a:t> – Teller theorem </a:t>
            </a:r>
            <a:endParaRPr lang="en-US" dirty="0">
              <a:solidFill>
                <a:srgbClr val="000000"/>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The crystal field splitting of d-energy levels in distorted octahedral ligand field is shown in fig for d</a:t>
            </a:r>
            <a:r>
              <a:rPr lang="en-US" baseline="30000" dirty="0">
                <a:solidFill>
                  <a:srgbClr val="000000"/>
                </a:solidFill>
                <a:latin typeface="Segoe UI"/>
                <a:ea typeface="Times New Roman"/>
                <a:cs typeface="Segoe UI"/>
              </a:rPr>
              <a:t>9</a:t>
            </a:r>
            <a:r>
              <a:rPr lang="en-US" dirty="0">
                <a:solidFill>
                  <a:srgbClr val="000000"/>
                </a:solidFill>
                <a:latin typeface="Segoe UI"/>
                <a:ea typeface="Times New Roman"/>
                <a:cs typeface="Segoe UI"/>
              </a:rPr>
              <a:t> system, Cu (II). approaching along the X and Y axes. As the high energy dx</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 y</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orbital is only singly occupied and the lower energy dz</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is doubly occupied there is an additional stabilization over the regular octahedron. Thus, the energy of the system is lowered.</a:t>
            </a:r>
            <a:endParaRPr lang="en-US" dirty="0">
              <a:solidFill>
                <a:srgbClr val="000000"/>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The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orbitals are even split, but being completely filled, no stabilization results from their splitting.</a:t>
            </a:r>
            <a:endParaRPr lang="en-US" dirty="0">
              <a:solidFill>
                <a:srgbClr val="000000"/>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Let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be splitting of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and </a:t>
            </a:r>
            <a:r>
              <a:rPr lang="en-US" dirty="0" err="1">
                <a:solidFill>
                  <a:srgbClr val="000000"/>
                </a:solidFill>
                <a:latin typeface="Segoe UI"/>
                <a:ea typeface="Times New Roman"/>
                <a:cs typeface="Segoe UI"/>
              </a:rPr>
              <a:t>e</a:t>
            </a:r>
            <a:r>
              <a:rPr lang="en-US" baseline="-25000" dirty="0" err="1">
                <a:solidFill>
                  <a:srgbClr val="000000"/>
                </a:solidFill>
                <a:latin typeface="Segoe UI"/>
                <a:ea typeface="Times New Roman"/>
                <a:cs typeface="Segoe UI"/>
              </a:rPr>
              <a:t>g</a:t>
            </a:r>
            <a:r>
              <a:rPr lang="en-US" dirty="0">
                <a:solidFill>
                  <a:srgbClr val="000000"/>
                </a:solidFill>
                <a:latin typeface="Segoe UI"/>
                <a:ea typeface="Times New Roman"/>
                <a:cs typeface="Segoe UI"/>
              </a:rPr>
              <a:t> for octahedral field,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for </a:t>
            </a:r>
            <a:r>
              <a:rPr lang="en-US" dirty="0" err="1">
                <a:solidFill>
                  <a:srgbClr val="000000"/>
                </a:solidFill>
                <a:latin typeface="Segoe UI"/>
                <a:ea typeface="Times New Roman"/>
                <a:cs typeface="Segoe UI"/>
              </a:rPr>
              <a:t>e</a:t>
            </a:r>
            <a:r>
              <a:rPr lang="en-US" baseline="-25000" dirty="0" err="1">
                <a:solidFill>
                  <a:srgbClr val="000000"/>
                </a:solidFill>
                <a:latin typeface="Segoe UI"/>
                <a:ea typeface="Times New Roman"/>
                <a:cs typeface="Segoe UI"/>
              </a:rPr>
              <a:t>g</a:t>
            </a:r>
            <a:r>
              <a:rPr lang="en-US" dirty="0">
                <a:solidFill>
                  <a:srgbClr val="000000"/>
                </a:solidFill>
                <a:latin typeface="Segoe UI"/>
                <a:ea typeface="Times New Roman"/>
                <a:cs typeface="Segoe UI"/>
              </a:rPr>
              <a:t> orbitals and δ</a:t>
            </a:r>
            <a:r>
              <a:rPr lang="en-US" baseline="-25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for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the magnitude of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and δ</a:t>
            </a:r>
            <a:r>
              <a:rPr lang="en-US" baseline="-25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is very small as compared to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&gt;&gt;&gt;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&gt; δ</a:t>
            </a:r>
            <a:r>
              <a:rPr lang="en-US" baseline="-25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.see fig. 2.10</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9799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57" y="301823"/>
            <a:ext cx="8839200" cy="307777"/>
          </a:xfrm>
          <a:prstGeom prst="rect">
            <a:avLst/>
          </a:prstGeom>
        </p:spPr>
        <p:txBody>
          <a:bodyPr wrap="square">
            <a:spAutoFit/>
          </a:bodyPr>
          <a:lstStyle/>
          <a:p>
            <a:r>
              <a:rPr lang="en-US" sz="1400" dirty="0">
                <a:latin typeface="Segoe UI"/>
                <a:ea typeface="Times New Roman"/>
              </a:rPr>
              <a:t>The two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orbitals separate in such a way that dx</a:t>
            </a:r>
            <a:r>
              <a:rPr lang="en-US" sz="1400" baseline="30000" dirty="0">
                <a:latin typeface="Segoe UI"/>
                <a:ea typeface="Times New Roman"/>
              </a:rPr>
              <a:t>2</a:t>
            </a:r>
            <a:r>
              <a:rPr lang="en-US" sz="1400" dirty="0">
                <a:latin typeface="Segoe UI"/>
                <a:ea typeface="Times New Roman"/>
              </a:rPr>
              <a:t> – y</a:t>
            </a:r>
            <a:r>
              <a:rPr lang="en-US" sz="1400" baseline="30000" dirty="0">
                <a:latin typeface="Segoe UI"/>
                <a:ea typeface="Times New Roman"/>
              </a:rPr>
              <a:t>2</a:t>
            </a:r>
            <a:r>
              <a:rPr lang="en-US" sz="1400" dirty="0">
                <a:latin typeface="Segoe UI"/>
                <a:ea typeface="Times New Roman"/>
              </a:rPr>
              <a:t> goes up as much as dz</a:t>
            </a:r>
            <a:r>
              <a:rPr lang="en-US" sz="1400" baseline="30000" dirty="0">
                <a:latin typeface="Segoe UI"/>
                <a:ea typeface="Times New Roman"/>
              </a:rPr>
              <a:t>2</a:t>
            </a:r>
            <a:r>
              <a:rPr lang="en-US" sz="1400" dirty="0">
                <a:latin typeface="Segoe UI"/>
                <a:ea typeface="Times New Roman"/>
              </a:rPr>
              <a:t> goes down.</a:t>
            </a:r>
            <a:endParaRPr lang="en-US" sz="1400" dirty="0"/>
          </a:p>
        </p:txBody>
      </p:sp>
      <p:pic>
        <p:nvPicPr>
          <p:cNvPr id="921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990724"/>
            <a:ext cx="4953000" cy="1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3068645"/>
            <a:ext cx="8229600" cy="25904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Figure 2.11  : Crystal Field Splitting of d-orbitals in octahedral and </a:t>
            </a:r>
            <a:r>
              <a:rPr lang="en-US" sz="1400" b="1" dirty="0" smtClean="0">
                <a:solidFill>
                  <a:srgbClr val="000000"/>
                </a:solidFill>
                <a:latin typeface="Segoe UI"/>
                <a:ea typeface="Times New Roman"/>
                <a:cs typeface="Segoe UI"/>
              </a:rPr>
              <a:t>tetragonal </a:t>
            </a:r>
            <a:r>
              <a:rPr lang="en-US" sz="1400" b="1" dirty="0">
                <a:solidFill>
                  <a:srgbClr val="000000"/>
                </a:solidFill>
                <a:latin typeface="Segoe UI"/>
                <a:ea typeface="Times New Roman"/>
                <a:cs typeface="Segoe UI"/>
              </a:rPr>
              <a:t>complexes</a:t>
            </a:r>
            <a:endParaRPr lang="en-US" sz="1400" dirty="0">
              <a:solidFill>
                <a:srgbClr val="000000"/>
              </a:solidFill>
              <a:effectLst/>
              <a:latin typeface="Segoe UI"/>
              <a:ea typeface="Times New Roman"/>
              <a:cs typeface="Times New Roman"/>
            </a:endParaRPr>
          </a:p>
        </p:txBody>
      </p:sp>
      <p:sp>
        <p:nvSpPr>
          <p:cNvPr id="4" name="Rectangle 4"/>
          <p:cNvSpPr>
            <a:spLocks noChangeArrowheads="1"/>
          </p:cNvSpPr>
          <p:nvPr/>
        </p:nvSpPr>
        <p:spPr bwMode="auto">
          <a:xfrm>
            <a:off x="1524000" y="3367445"/>
            <a:ext cx="6677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The three t</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separate in such a way that the doubly degenerate pair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dyz</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and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dz</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goes down only half as far as the single orbital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dxy</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goes up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068" y="3890665"/>
            <a:ext cx="1781175" cy="342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359229" y="53912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Hence, it is seen that the splitting of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4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lead to net gain in stability by lowering of energy</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445758" y="4278242"/>
            <a:ext cx="6705600" cy="587853"/>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Hence, it is seen that the splitting of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orbitals lead to net gain in stability by lowering of energy.</a:t>
            </a:r>
            <a:endParaRPr lang="en-US" sz="1400" dirty="0">
              <a:solidFill>
                <a:srgbClr val="000000"/>
              </a:solidFill>
              <a:effectLst/>
              <a:latin typeface="Segoe UI"/>
              <a:ea typeface="Times New Roman"/>
              <a:cs typeface="Times New Roman"/>
            </a:endParaRPr>
          </a:p>
        </p:txBody>
      </p:sp>
      <p:sp>
        <p:nvSpPr>
          <p:cNvPr id="7" name="Rectangle 6"/>
          <p:cNvSpPr/>
          <p:nvPr/>
        </p:nvSpPr>
        <p:spPr>
          <a:xfrm>
            <a:off x="3048000" y="4648200"/>
            <a:ext cx="4572000" cy="1612236"/>
          </a:xfrm>
          <a:prstGeom prst="rect">
            <a:avLst/>
          </a:prstGeom>
        </p:spPr>
        <p:txBody>
          <a:bodyPr>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1 ( + ½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+2( - ½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a:t>
            </a:r>
            <a:endParaRPr lang="en-US" dirty="0">
              <a:solidFill>
                <a:srgbClr val="000000"/>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 (+ ½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 δ</a:t>
            </a:r>
            <a:r>
              <a:rPr lang="en-US" baseline="-25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a:t>
            </a:r>
            <a:endParaRPr lang="en-US" dirty="0">
              <a:solidFill>
                <a:srgbClr val="000000"/>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 (- ½ δ</a:t>
            </a:r>
            <a:r>
              <a:rPr lang="en-US" baseline="-25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82372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571" y="0"/>
            <a:ext cx="8229600" cy="4748992"/>
          </a:xfrm>
          <a:prstGeom prst="rect">
            <a:avLst/>
          </a:prstGeom>
        </p:spPr>
        <p:txBody>
          <a:bodyPr wrap="square">
            <a:spAutoFit/>
          </a:bodyPr>
          <a:lstStyle/>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Thus, net energy equal to – ½ δ</a:t>
            </a:r>
            <a:r>
              <a:rPr lang="en-US" sz="1400" baseline="-25000" dirty="0">
                <a:solidFill>
                  <a:srgbClr val="000000"/>
                </a:solidFill>
                <a:latin typeface="Segoe UI"/>
                <a:ea typeface="Times New Roman"/>
                <a:cs typeface="Segoe UI"/>
              </a:rPr>
              <a:t>1</a:t>
            </a:r>
            <a:r>
              <a:rPr lang="en-US" sz="1400" dirty="0">
                <a:solidFill>
                  <a:srgbClr val="000000"/>
                </a:solidFill>
                <a:latin typeface="Segoe UI"/>
                <a:ea typeface="Times New Roman"/>
                <a:cs typeface="Segoe UI"/>
              </a:rPr>
              <a:t> is called the </a:t>
            </a:r>
            <a:r>
              <a:rPr lang="en-US" sz="1400" dirty="0" err="1">
                <a:solidFill>
                  <a:srgbClr val="000000"/>
                </a:solidFill>
                <a:latin typeface="Segoe UI"/>
                <a:ea typeface="Times New Roman"/>
                <a:cs typeface="Segoe UI"/>
              </a:rPr>
              <a:t>Jahn</a:t>
            </a:r>
            <a:r>
              <a:rPr lang="en-US" sz="1400" dirty="0">
                <a:solidFill>
                  <a:srgbClr val="000000"/>
                </a:solidFill>
                <a:latin typeface="Segoe UI"/>
                <a:ea typeface="Times New Roman"/>
                <a:cs typeface="Segoe UI"/>
              </a:rPr>
              <a:t> – Teller stabilization energy and provides the driving force for the distortions.</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Distorted octahedral complexes are expected also for low spin d</a:t>
            </a:r>
            <a:r>
              <a:rPr lang="en-US" sz="1400" baseline="30000" dirty="0">
                <a:solidFill>
                  <a:srgbClr val="000000"/>
                </a:solidFill>
                <a:latin typeface="Segoe UI"/>
                <a:ea typeface="Times New Roman"/>
                <a:cs typeface="Segoe UI"/>
              </a:rPr>
              <a:t>7</a:t>
            </a:r>
            <a:r>
              <a:rPr lang="en-US" sz="1400" dirty="0">
                <a:solidFill>
                  <a:srgbClr val="000000"/>
                </a:solidFill>
                <a:latin typeface="Segoe UI"/>
                <a:ea typeface="Times New Roman"/>
                <a:cs typeface="Segoe UI"/>
              </a:rPr>
              <a:t> ions and for high spin d</a:t>
            </a:r>
            <a:r>
              <a:rPr lang="en-US" sz="1400" baseline="30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ions in which there is one electron in dz</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orbital. </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e.g.      d</a:t>
            </a:r>
            <a:r>
              <a:rPr lang="en-US" sz="1400" baseline="30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 Cr</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and Mn</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with t</a:t>
            </a:r>
            <a:r>
              <a:rPr lang="en-US" sz="1400" baseline="30000" dirty="0">
                <a:solidFill>
                  <a:srgbClr val="000000"/>
                </a:solidFill>
                <a:latin typeface="Segoe UI"/>
                <a:ea typeface="Times New Roman"/>
                <a:cs typeface="Segoe UI"/>
              </a:rPr>
              <a:t>3</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1</a:t>
            </a:r>
            <a:r>
              <a:rPr lang="en-US" sz="1400" baseline="-25000" dirty="0">
                <a:solidFill>
                  <a:srgbClr val="000000"/>
                </a:solidFill>
                <a:latin typeface="Segoe UI"/>
                <a:ea typeface="Times New Roman"/>
                <a:cs typeface="Segoe UI"/>
              </a:rPr>
              <a:t>g </a:t>
            </a:r>
            <a:r>
              <a:rPr lang="en-US" sz="1400" dirty="0">
                <a:solidFill>
                  <a:srgbClr val="000000"/>
                </a:solidFill>
                <a:latin typeface="Segoe UI"/>
                <a:ea typeface="Times New Roman"/>
                <a:cs typeface="Segoe UI"/>
              </a:rPr>
              <a:t> configuration</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d</a:t>
            </a:r>
            <a:r>
              <a:rPr lang="en-US" sz="1400" baseline="30000" dirty="0">
                <a:solidFill>
                  <a:srgbClr val="000000"/>
                </a:solidFill>
                <a:latin typeface="Segoe UI"/>
                <a:ea typeface="Times New Roman"/>
                <a:cs typeface="Segoe UI"/>
              </a:rPr>
              <a:t>7</a:t>
            </a:r>
            <a:r>
              <a:rPr lang="en-US" sz="1400" dirty="0">
                <a:solidFill>
                  <a:srgbClr val="000000"/>
                </a:solidFill>
                <a:latin typeface="Segoe UI"/>
                <a:ea typeface="Times New Roman"/>
                <a:cs typeface="Segoe UI"/>
              </a:rPr>
              <a:t> : Co</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and Ni</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low –spin with t</a:t>
            </a:r>
            <a:r>
              <a:rPr lang="en-US" sz="1400" baseline="30000" dirty="0">
                <a:solidFill>
                  <a:srgbClr val="000000"/>
                </a:solidFill>
                <a:latin typeface="Segoe UI"/>
                <a:ea typeface="Times New Roman"/>
                <a:cs typeface="Segoe UI"/>
              </a:rPr>
              <a:t>6</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1</a:t>
            </a:r>
            <a:r>
              <a:rPr lang="en-US" sz="1400" baseline="-25000" dirty="0">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configuration.</a:t>
            </a:r>
            <a:endParaRPr lang="en-US" sz="1400" dirty="0">
              <a:solidFill>
                <a:srgbClr val="000000"/>
              </a:solidFill>
              <a:latin typeface="Segoe UI"/>
              <a:ea typeface="Times New Roman"/>
              <a:cs typeface="Times New Roman"/>
            </a:endParaRPr>
          </a:p>
          <a:p>
            <a:pPr algn="just">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Jahn</a:t>
            </a:r>
            <a:r>
              <a:rPr lang="en-US" sz="1400" dirty="0">
                <a:solidFill>
                  <a:srgbClr val="000000"/>
                </a:solidFill>
                <a:latin typeface="Segoe UI"/>
                <a:ea typeface="Times New Roman"/>
                <a:cs typeface="Segoe UI"/>
              </a:rPr>
              <a:t> – Teller effect applies to both the ground and the excited states of the ion. For example, [Ti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has an excited state configuration of e</a:t>
            </a:r>
            <a:r>
              <a:rPr lang="en-US" sz="1400" baseline="30000" dirty="0">
                <a:solidFill>
                  <a:srgbClr val="000000"/>
                </a:solidFill>
                <a:latin typeface="Segoe UI"/>
                <a:ea typeface="Times New Roman"/>
                <a:cs typeface="Segoe UI"/>
              </a:rPr>
              <a:t>1</a:t>
            </a:r>
            <a:r>
              <a:rPr lang="en-US" sz="1400" baseline="-25000" dirty="0">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the presence of a single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electron causes the excited state to be split, which results in a broad absorption band for [ Ti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Jahn</a:t>
            </a:r>
            <a:r>
              <a:rPr lang="en-US" sz="1400" dirty="0">
                <a:solidFill>
                  <a:srgbClr val="000000"/>
                </a:solidFill>
                <a:latin typeface="Segoe UI"/>
                <a:ea typeface="Times New Roman"/>
                <a:cs typeface="Segoe UI"/>
              </a:rPr>
              <a:t> – Teller distortion causes change in crystal field splitting that leads to change in magnetic and spectroscopic </a:t>
            </a:r>
            <a:r>
              <a:rPr lang="en-US" sz="1400" dirty="0" err="1" smtClean="0">
                <a:solidFill>
                  <a:srgbClr val="000000"/>
                </a:solidFill>
                <a:latin typeface="Segoe UI"/>
                <a:ea typeface="Times New Roman"/>
                <a:cs typeface="Segoe UI"/>
              </a:rPr>
              <a:t>properties.Hexaquoiron</a:t>
            </a:r>
            <a:r>
              <a:rPr lang="en-US" sz="1400" dirty="0" smtClean="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(II) [Fe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and </a:t>
            </a:r>
            <a:r>
              <a:rPr lang="en-US" sz="1400" dirty="0" err="1">
                <a:solidFill>
                  <a:srgbClr val="000000"/>
                </a:solidFill>
                <a:latin typeface="Segoe UI"/>
                <a:ea typeface="Times New Roman"/>
                <a:cs typeface="Segoe UI"/>
              </a:rPr>
              <a:t>hexaflurocobalt</a:t>
            </a:r>
            <a:r>
              <a:rPr lang="en-US" sz="1400" dirty="0">
                <a:solidFill>
                  <a:srgbClr val="000000"/>
                </a:solidFill>
                <a:latin typeface="Segoe UI"/>
                <a:ea typeface="Times New Roman"/>
                <a:cs typeface="Segoe UI"/>
              </a:rPr>
              <a:t> (III) [CoF</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3 –</a:t>
            </a:r>
            <a:r>
              <a:rPr lang="en-US" sz="1400" dirty="0">
                <a:solidFill>
                  <a:srgbClr val="000000"/>
                </a:solidFill>
                <a:latin typeface="Segoe UI"/>
                <a:ea typeface="Times New Roman"/>
                <a:cs typeface="Segoe UI"/>
              </a:rPr>
              <a:t> have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ground state and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as the excited state configurations. In excited state these ions Fe</a:t>
            </a:r>
            <a:r>
              <a:rPr lang="en-US" sz="1400" baseline="30000" dirty="0">
                <a:solidFill>
                  <a:srgbClr val="000000"/>
                </a:solidFill>
                <a:latin typeface="Segoe UI"/>
                <a:ea typeface="Times New Roman"/>
                <a:cs typeface="Segoe UI"/>
              </a:rPr>
              <a:t>2  +</a:t>
            </a:r>
            <a:r>
              <a:rPr lang="en-US" sz="1400" dirty="0">
                <a:solidFill>
                  <a:srgbClr val="000000"/>
                </a:solidFill>
                <a:latin typeface="Segoe UI"/>
                <a:ea typeface="Times New Roman"/>
                <a:cs typeface="Segoe UI"/>
              </a:rPr>
              <a:t> and Co</a:t>
            </a:r>
            <a:r>
              <a:rPr lang="en-US" sz="1400" baseline="30000" dirty="0">
                <a:solidFill>
                  <a:srgbClr val="000000"/>
                </a:solidFill>
                <a:latin typeface="Segoe UI"/>
                <a:ea typeface="Times New Roman"/>
                <a:cs typeface="Segoe UI"/>
              </a:rPr>
              <a:t>3 + </a:t>
            </a:r>
            <a:r>
              <a:rPr lang="en-US" sz="1400" dirty="0">
                <a:solidFill>
                  <a:srgbClr val="000000"/>
                </a:solidFill>
                <a:latin typeface="Segoe UI"/>
                <a:ea typeface="Times New Roman"/>
                <a:cs typeface="Segoe UI"/>
              </a:rPr>
              <a:t> exhibit </a:t>
            </a:r>
            <a:r>
              <a:rPr lang="en-US" sz="1400" dirty="0" err="1">
                <a:solidFill>
                  <a:srgbClr val="000000"/>
                </a:solidFill>
                <a:latin typeface="Segoe UI"/>
                <a:ea typeface="Times New Roman"/>
                <a:cs typeface="Segoe UI"/>
              </a:rPr>
              <a:t>Jahn</a:t>
            </a:r>
            <a:r>
              <a:rPr lang="en-US" sz="1400" dirty="0">
                <a:solidFill>
                  <a:srgbClr val="000000"/>
                </a:solidFill>
                <a:latin typeface="Segoe UI"/>
                <a:ea typeface="Times New Roman"/>
                <a:cs typeface="Segoe UI"/>
              </a:rPr>
              <a:t> – Teller </a:t>
            </a:r>
            <a:r>
              <a:rPr lang="en-US" sz="1400" dirty="0" err="1" smtClean="0">
                <a:solidFill>
                  <a:srgbClr val="000000"/>
                </a:solidFill>
                <a:latin typeface="Segoe UI"/>
                <a:ea typeface="Times New Roman"/>
                <a:cs typeface="Segoe UI"/>
              </a:rPr>
              <a:t>splitting.Two</a:t>
            </a:r>
            <a:r>
              <a:rPr lang="en-US" sz="1400" dirty="0" smtClean="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peaks are observed in the spectra of these ions instead of a single peak. In excited states two types of transmission are possible hence two peaks are seen. See the fig.2.12 </a:t>
            </a:r>
            <a:endParaRPr lang="en-US" sz="1400" dirty="0">
              <a:solidFill>
                <a:srgbClr val="000000"/>
              </a:solidFill>
              <a:effectLst/>
              <a:latin typeface="Segoe UI"/>
              <a:ea typeface="Times New Roman"/>
              <a:cs typeface="Times New Roman"/>
            </a:endParaRPr>
          </a:p>
        </p:txBody>
      </p:sp>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43400"/>
            <a:ext cx="3200400" cy="188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40228" y="5181600"/>
            <a:ext cx="4572000" cy="720710"/>
          </a:xfrm>
          <a:prstGeom prst="rect">
            <a:avLst/>
          </a:prstGeom>
        </p:spPr>
        <p:txBody>
          <a:bodyPr>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Figure 2.12 : Absorption Spectrum of K</a:t>
            </a:r>
            <a:r>
              <a:rPr lang="en-US" sz="1400" b="1" baseline="-25000" dirty="0">
                <a:solidFill>
                  <a:srgbClr val="C00000"/>
                </a:solidFill>
                <a:latin typeface="Segoe UI"/>
                <a:ea typeface="Times New Roman"/>
                <a:cs typeface="Segoe UI"/>
              </a:rPr>
              <a:t>3</a:t>
            </a:r>
            <a:r>
              <a:rPr lang="en-US" sz="1400" b="1" dirty="0">
                <a:solidFill>
                  <a:srgbClr val="C00000"/>
                </a:solidFill>
                <a:latin typeface="Segoe UI"/>
                <a:ea typeface="Times New Roman"/>
                <a:cs typeface="Segoe UI"/>
              </a:rPr>
              <a:t> [CoF</a:t>
            </a:r>
            <a:r>
              <a:rPr lang="en-US" sz="1400" b="1" baseline="-25000" dirty="0">
                <a:solidFill>
                  <a:srgbClr val="C00000"/>
                </a:solidFill>
                <a:latin typeface="Segoe UI"/>
                <a:ea typeface="Times New Roman"/>
                <a:cs typeface="Segoe UI"/>
              </a:rPr>
              <a:t>6</a:t>
            </a:r>
            <a:r>
              <a:rPr lang="en-US" sz="1400" b="1" dirty="0">
                <a:solidFill>
                  <a:srgbClr val="C00000"/>
                </a:solidFill>
                <a:latin typeface="Segoe UI"/>
                <a:ea typeface="Times New Roman"/>
                <a:cs typeface="Segoe UI"/>
              </a:rPr>
              <a:t>] showing transition </a:t>
            </a:r>
            <a:endParaRPr lang="en-US" sz="1400" dirty="0">
              <a:solidFill>
                <a:srgbClr val="C00000"/>
              </a:solidFill>
              <a:latin typeface="Segoe UI"/>
              <a:ea typeface="Times New Roman"/>
              <a:cs typeface="Times New Roman"/>
            </a:endParaRPr>
          </a:p>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from G.S. to </a:t>
            </a:r>
            <a:r>
              <a:rPr lang="en-US" sz="1400" b="1" dirty="0" err="1">
                <a:solidFill>
                  <a:srgbClr val="C00000"/>
                </a:solidFill>
                <a:latin typeface="Segoe UI"/>
                <a:ea typeface="Times New Roman"/>
                <a:cs typeface="Segoe UI"/>
              </a:rPr>
              <a:t>Jahn</a:t>
            </a:r>
            <a:r>
              <a:rPr lang="en-US" sz="1400" b="1" dirty="0">
                <a:solidFill>
                  <a:srgbClr val="C00000"/>
                </a:solidFill>
                <a:latin typeface="Segoe UI"/>
                <a:ea typeface="Times New Roman"/>
                <a:cs typeface="Segoe UI"/>
              </a:rPr>
              <a:t> Teller E.S.</a:t>
            </a:r>
            <a:endParaRPr lang="en-US" sz="1400" dirty="0">
              <a:solidFill>
                <a:srgbClr val="C00000"/>
              </a:solidFill>
              <a:effectLst/>
              <a:latin typeface="Segoe UI"/>
              <a:ea typeface="Times New Roman"/>
              <a:cs typeface="Times New Roman"/>
            </a:endParaRPr>
          </a:p>
        </p:txBody>
      </p:sp>
    </p:spTree>
    <p:extLst>
      <p:ext uri="{BB962C8B-B14F-4D97-AF65-F5344CB8AC3E}">
        <p14:creationId xmlns:p14="http://schemas.microsoft.com/office/powerpoint/2010/main" val="36868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268"/>
            <a:ext cx="8534400" cy="4324774"/>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2.1.3 Factors  Affecting  the  Crystal  Field  Splitting </a:t>
            </a:r>
            <a:endParaRPr lang="en-US" dirty="0">
              <a:solidFill>
                <a:srgbClr val="FF0066"/>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There are several factors that affect the extent of splitting of the d-orbital by ligands. The prime factors are :</a:t>
            </a:r>
            <a:endParaRPr lang="en-US" sz="1400" dirty="0">
              <a:solidFill>
                <a:srgbClr val="000000"/>
              </a:solidFill>
              <a:latin typeface="Segoe UI"/>
              <a:ea typeface="Times New Roman"/>
              <a:cs typeface="Times New Roman"/>
            </a:endParaRPr>
          </a:p>
          <a:p>
            <a:pPr marL="342900" lvl="0" indent="-342900">
              <a:spcBef>
                <a:spcPts val="1200"/>
              </a:spcBef>
              <a:spcAft>
                <a:spcPts val="1000"/>
              </a:spcAft>
              <a:buFont typeface="+mj-lt"/>
              <a:buAutoNum type="arabicPeriod"/>
              <a:tabLst>
                <a:tab pos="457200" algn="l"/>
              </a:tabLst>
            </a:pPr>
            <a:r>
              <a:rPr lang="en-US" sz="1400" dirty="0">
                <a:cs typeface="Segoe UI"/>
              </a:rPr>
              <a:t>Geometry of the complex </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Nature of the ligands </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Change on the metal ion, and </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Position of the metal ion in transition series.</a:t>
            </a:r>
            <a:endParaRPr lang="en-US" sz="1400" dirty="0"/>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1.Geometry of the Complex :</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splitting in an octahedral field is somewhat more than twice as strong as for a tetrahedral field, other factors being equal. There are two reasons : </a:t>
            </a:r>
            <a:endParaRPr lang="en-US" sz="1400" dirty="0">
              <a:solidFill>
                <a:srgbClr val="000000"/>
              </a:solidFill>
              <a:effectLst/>
              <a:latin typeface="Segoe UI"/>
              <a:ea typeface="Times New Roman"/>
              <a:cs typeface="Times New Roman"/>
            </a:endParaRPr>
          </a:p>
        </p:txBody>
      </p:sp>
      <p:sp>
        <p:nvSpPr>
          <p:cNvPr id="6" name="Rectangle 5"/>
          <p:cNvSpPr/>
          <p:nvPr/>
        </p:nvSpPr>
        <p:spPr>
          <a:xfrm>
            <a:off x="190500" y="4267200"/>
            <a:ext cx="8610600" cy="2124877"/>
          </a:xfrm>
          <a:prstGeom prst="rect">
            <a:avLst/>
          </a:prstGeom>
        </p:spPr>
        <p:txBody>
          <a:bodyPr wrap="square">
            <a:spAutoFit/>
          </a:bodyPr>
          <a:lstStyle/>
          <a:p>
            <a:pPr marL="342900" lvl="0" indent="-342900">
              <a:lnSpc>
                <a:spcPct val="115000"/>
              </a:lnSpc>
              <a:spcBef>
                <a:spcPts val="1200"/>
              </a:spcBef>
              <a:spcAft>
                <a:spcPts val="1000"/>
              </a:spcAft>
              <a:buFont typeface="+mj-lt"/>
              <a:buAutoNum type="romanLcParenBoth"/>
              <a:tabLst>
                <a:tab pos="457200" algn="l"/>
              </a:tabLst>
            </a:pPr>
            <a:r>
              <a:rPr lang="en-US" sz="1200" dirty="0">
                <a:cs typeface="Segoe UI"/>
              </a:rPr>
              <a:t>In octahedral complexes, six  ligands instead of four would result in a 33% increase in field for the same metal ion, with the same ligands.</a:t>
            </a:r>
            <a:endParaRPr lang="en-US" sz="1200" dirty="0"/>
          </a:p>
          <a:p>
            <a:pPr marL="342900" lvl="0" indent="-342900">
              <a:lnSpc>
                <a:spcPct val="115000"/>
              </a:lnSpc>
              <a:spcBef>
                <a:spcPts val="1200"/>
              </a:spcBef>
              <a:spcAft>
                <a:spcPts val="1000"/>
              </a:spcAft>
              <a:buFont typeface="+mj-lt"/>
              <a:buAutoNum type="romanLcParenBoth"/>
              <a:tabLst>
                <a:tab pos="457200" algn="l"/>
              </a:tabLst>
            </a:pPr>
            <a:r>
              <a:rPr lang="en-US" sz="1200" dirty="0">
                <a:cs typeface="Segoe UI"/>
              </a:rPr>
              <a:t>In the octahedral complexes, the ligands are directed much more effectively       as they are situated exactly in the direction, of </a:t>
            </a:r>
            <a:r>
              <a:rPr lang="en-US" sz="1200" dirty="0" err="1">
                <a:cs typeface="Segoe UI"/>
              </a:rPr>
              <a:t>e</a:t>
            </a:r>
            <a:r>
              <a:rPr lang="en-US" sz="1200" baseline="-25000" dirty="0" err="1">
                <a:cs typeface="Segoe UI"/>
              </a:rPr>
              <a:t>g</a:t>
            </a:r>
            <a:r>
              <a:rPr lang="en-US" sz="1200" dirty="0">
                <a:cs typeface="Segoe UI"/>
              </a:rPr>
              <a:t> orbitals.</a:t>
            </a:r>
            <a:endParaRPr lang="en-US" sz="1200" dirty="0"/>
          </a:p>
          <a:p>
            <a:pPr algn="just">
              <a:lnSpc>
                <a:spcPct val="115000"/>
              </a:lnSpc>
              <a:spcBef>
                <a:spcPts val="1200"/>
              </a:spcBef>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	They exert maximum influence on the </a:t>
            </a:r>
            <a:r>
              <a:rPr lang="en-US" sz="1200" dirty="0" err="1">
                <a:solidFill>
                  <a:srgbClr val="000000"/>
                </a:solidFill>
                <a:latin typeface="Segoe UI"/>
                <a:ea typeface="Times New Roman"/>
                <a:cs typeface="Segoe UI"/>
              </a:rPr>
              <a:t>e</a:t>
            </a:r>
            <a:r>
              <a:rPr lang="en-US" sz="1200" baseline="-25000" dirty="0" err="1">
                <a:solidFill>
                  <a:srgbClr val="000000"/>
                </a:solidFill>
                <a:latin typeface="Segoe UI"/>
                <a:ea typeface="Times New Roman"/>
                <a:cs typeface="Segoe UI"/>
              </a:rPr>
              <a:t>g</a:t>
            </a:r>
            <a:r>
              <a:rPr lang="en-US" sz="1200" dirty="0">
                <a:solidFill>
                  <a:srgbClr val="000000"/>
                </a:solidFill>
                <a:latin typeface="Segoe UI"/>
                <a:ea typeface="Times New Roman"/>
                <a:cs typeface="Segoe UI"/>
              </a:rPr>
              <a:t> orbitals but as little as possible on the t</a:t>
            </a:r>
            <a:r>
              <a:rPr lang="en-US" sz="1200" baseline="-25000" dirty="0">
                <a:solidFill>
                  <a:srgbClr val="000000"/>
                </a:solidFill>
                <a:latin typeface="Segoe UI"/>
                <a:ea typeface="Times New Roman"/>
                <a:cs typeface="Segoe UI"/>
              </a:rPr>
              <a:t>2g</a:t>
            </a:r>
            <a:r>
              <a:rPr lang="en-US" sz="1200" dirty="0">
                <a:solidFill>
                  <a:srgbClr val="000000"/>
                </a:solidFill>
                <a:latin typeface="Segoe UI"/>
                <a:ea typeface="Times New Roman"/>
                <a:cs typeface="Segoe UI"/>
              </a:rPr>
              <a:t> orbitals. On the other hand, in tetrahedral complex, the ligands are not aimed directly at any of the d-orbitals, but exert somewhat more influence on the t</a:t>
            </a:r>
            <a:r>
              <a:rPr lang="en-US" sz="1200" baseline="-25000" dirty="0">
                <a:solidFill>
                  <a:srgbClr val="000000"/>
                </a:solidFill>
                <a:latin typeface="Segoe UI"/>
                <a:ea typeface="Times New Roman"/>
                <a:cs typeface="Segoe UI"/>
              </a:rPr>
              <a:t>2g</a:t>
            </a:r>
            <a:r>
              <a:rPr lang="en-US" sz="1200" dirty="0">
                <a:solidFill>
                  <a:srgbClr val="000000"/>
                </a:solidFill>
                <a:latin typeface="Segoe UI"/>
                <a:ea typeface="Times New Roman"/>
                <a:cs typeface="Segoe UI"/>
              </a:rPr>
              <a:t> level than on the </a:t>
            </a:r>
            <a:r>
              <a:rPr lang="en-US" sz="1200" dirty="0" err="1">
                <a:solidFill>
                  <a:srgbClr val="000000"/>
                </a:solidFill>
                <a:latin typeface="Segoe UI"/>
                <a:ea typeface="Times New Roman"/>
                <a:cs typeface="Segoe UI"/>
              </a:rPr>
              <a:t>e</a:t>
            </a:r>
            <a:r>
              <a:rPr lang="en-US" sz="1200" baseline="-25000" dirty="0" err="1">
                <a:solidFill>
                  <a:srgbClr val="000000"/>
                </a:solidFill>
                <a:latin typeface="Segoe UI"/>
                <a:ea typeface="Times New Roman"/>
                <a:cs typeface="Segoe UI"/>
              </a:rPr>
              <a:t>g</a:t>
            </a:r>
            <a:r>
              <a:rPr lang="en-US" sz="1200" dirty="0">
                <a:solidFill>
                  <a:srgbClr val="000000"/>
                </a:solidFill>
                <a:latin typeface="Segoe UI"/>
                <a:ea typeface="Times New Roman"/>
                <a:cs typeface="Segoe UI"/>
              </a:rPr>
              <a:t> level. See fig.2.4 to fig. 2.8</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68237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568924"/>
            <a:ext cx="8610600" cy="4855945"/>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Times New Roman"/>
                <a:cs typeface="Segoe UI"/>
              </a:rPr>
              <a:t>2</a:t>
            </a:r>
            <a:r>
              <a:rPr lang="en-US" sz="1400" b="1" dirty="0" smtClean="0">
                <a:solidFill>
                  <a:srgbClr val="FF0066"/>
                </a:solidFill>
                <a:latin typeface="Segoe UI"/>
                <a:ea typeface="Times New Roman"/>
                <a:cs typeface="Segoe UI"/>
              </a:rPr>
              <a:t>. Nature </a:t>
            </a:r>
            <a:r>
              <a:rPr lang="en-US" sz="1400" b="1" dirty="0">
                <a:solidFill>
                  <a:srgbClr val="FF0066"/>
                </a:solidFill>
                <a:latin typeface="Segoe UI"/>
                <a:ea typeface="Times New Roman"/>
                <a:cs typeface="Segoe UI"/>
              </a:rPr>
              <a:t>of Ligands : </a:t>
            </a:r>
            <a:endParaRPr lang="en-US" sz="1400" dirty="0">
              <a:solidFill>
                <a:srgbClr val="FF0066"/>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Different ligands cause different degree of crystal field splitting. By examining the absorption spectra of various complexes of same metal ion with different ligands, with different donor atoms, the value of 10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or Δ can be predicted.</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It was evidenced by R. </a:t>
            </a:r>
            <a:r>
              <a:rPr lang="en-US" sz="1400" dirty="0" err="1">
                <a:solidFill>
                  <a:srgbClr val="000000"/>
                </a:solidFill>
                <a:latin typeface="Segoe UI"/>
                <a:ea typeface="Times New Roman"/>
                <a:cs typeface="Segoe UI"/>
              </a:rPr>
              <a:t>Tsuchida</a:t>
            </a:r>
            <a:r>
              <a:rPr lang="en-US" sz="1400" dirty="0">
                <a:solidFill>
                  <a:srgbClr val="000000"/>
                </a:solidFill>
                <a:latin typeface="Segoe UI"/>
                <a:ea typeface="Times New Roman"/>
                <a:cs typeface="Segoe UI"/>
              </a:rPr>
              <a:t>, the Japanese chemist, that there are definite regularities in the absorption spectra of a complex with the varied ligands. For example : In the series of complexes [</a:t>
            </a:r>
            <a:r>
              <a:rPr lang="en-US" sz="1400" dirty="0" err="1">
                <a:solidFill>
                  <a:srgbClr val="000000"/>
                </a:solidFill>
                <a:latin typeface="Segoe UI"/>
                <a:ea typeface="Times New Roman"/>
                <a:cs typeface="Segoe UI"/>
              </a:rPr>
              <a:t>CoX</a:t>
            </a:r>
            <a:r>
              <a:rPr lang="en-US" sz="1400" dirty="0">
                <a:solidFill>
                  <a:srgbClr val="000000"/>
                </a:solidFill>
                <a:latin typeface="Segoe UI"/>
                <a:ea typeface="Times New Roman"/>
                <a:cs typeface="Segoe UI"/>
              </a:rPr>
              <a:t>(NH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a:t>
            </a:r>
            <a:r>
              <a:rPr lang="en-US" sz="1400" baseline="-25000" dirty="0">
                <a:solidFill>
                  <a:srgbClr val="000000"/>
                </a:solidFill>
                <a:latin typeface="Segoe UI"/>
                <a:ea typeface="Times New Roman"/>
                <a:cs typeface="Segoe UI"/>
              </a:rPr>
              <a:t>5</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n+ </a:t>
            </a:r>
            <a:r>
              <a:rPr lang="en-US" sz="1400" dirty="0">
                <a:solidFill>
                  <a:srgbClr val="000000"/>
                </a:solidFill>
                <a:latin typeface="Segoe UI"/>
                <a:ea typeface="Times New Roman"/>
                <a:cs typeface="Segoe UI"/>
              </a:rPr>
              <a:t> with X = I</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Br</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Cl</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 and NH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the </a:t>
            </a:r>
            <a:r>
              <a:rPr lang="en-US" sz="1400" dirty="0" err="1">
                <a:solidFill>
                  <a:srgbClr val="000000"/>
                </a:solidFill>
                <a:latin typeface="Segoe UI"/>
                <a:ea typeface="Times New Roman"/>
                <a:cs typeface="Segoe UI"/>
              </a:rPr>
              <a:t>colours</a:t>
            </a:r>
            <a:r>
              <a:rPr lang="en-US" sz="1400" dirty="0">
                <a:solidFill>
                  <a:srgbClr val="000000"/>
                </a:solidFill>
                <a:latin typeface="Segoe UI"/>
                <a:ea typeface="Times New Roman"/>
                <a:cs typeface="Segoe UI"/>
              </a:rPr>
              <a:t> range from deep purple (for X= I</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through pink (for </a:t>
            </a:r>
            <a:r>
              <a:rPr lang="en-US" sz="1400" dirty="0" err="1">
                <a:solidFill>
                  <a:srgbClr val="000000"/>
                </a:solidFill>
                <a:latin typeface="Segoe UI"/>
                <a:ea typeface="Times New Roman"/>
                <a:cs typeface="Segoe UI"/>
              </a:rPr>
              <a:t>Cl</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to yellow (for NH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The energy of electronic transition increases and hence,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increase as the ligands are varied along the series.</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Further the increase in absorption maxima and hence a progressive increase in the value of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(10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was noticed for ligands, changing the donor atoms, in the order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Cl</a:t>
            </a:r>
            <a:r>
              <a:rPr lang="en-US" sz="1400" dirty="0">
                <a:solidFill>
                  <a:srgbClr val="000000"/>
                </a:solidFill>
                <a:latin typeface="Segoe UI"/>
                <a:ea typeface="Times New Roman"/>
                <a:cs typeface="Segoe UI"/>
              </a:rPr>
              <a:t> → S → O → N → C,</a:t>
            </a:r>
            <a:endParaRPr lang="en-US" sz="1400" dirty="0">
              <a:solidFill>
                <a:srgbClr val="000000"/>
              </a:solidFill>
              <a:latin typeface="Segoe UI"/>
              <a:ea typeface="Times New Roman"/>
              <a:cs typeface="Times New Roman"/>
            </a:endParaRPr>
          </a:p>
          <a:p>
            <a:pPr algn="just">
              <a:lnSpc>
                <a:spcPct val="115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On the a relative basis, it is observed  that with increase of field strength of the ligand, the crystal field splitting increases. The ligands which cause a large degree of splitting are called strong ligands and those which cause only a small degree of splitting are called weak ligands. The common ligands with their increasing order of field strength can be arranged as follows.</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615043" y="5424869"/>
            <a:ext cx="8382000" cy="1190326"/>
          </a:xfrm>
          <a:prstGeom prst="rect">
            <a:avLst/>
          </a:prstGeom>
        </p:spPr>
        <p:txBody>
          <a:bodyPr wrap="square">
            <a:spAutoFit/>
          </a:bodyPr>
          <a:lstStyle/>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Weak-Field Ligands :  </a:t>
            </a:r>
            <a:r>
              <a:rPr lang="en-US" sz="1400" dirty="0">
                <a:solidFill>
                  <a:srgbClr val="000000"/>
                </a:solidFill>
                <a:latin typeface="Segoe UI"/>
                <a:ea typeface="Times New Roman"/>
                <a:cs typeface="Segoe UI"/>
              </a:rPr>
              <a:t>I</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Br</a:t>
            </a:r>
            <a:r>
              <a:rPr lang="en-US" sz="1400" baseline="300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 S</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SCN</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a:t>
            </a:r>
            <a:r>
              <a:rPr lang="en-US" sz="1400" dirty="0" err="1">
                <a:solidFill>
                  <a:srgbClr val="000000"/>
                </a:solidFill>
                <a:latin typeface="Segoe UI"/>
                <a:ea typeface="Times New Roman"/>
                <a:cs typeface="Segoe UI"/>
              </a:rPr>
              <a:t>Cl</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NO</a:t>
            </a:r>
            <a:r>
              <a:rPr lang="en-US" sz="1400" baseline="-25000" dirty="0">
                <a:solidFill>
                  <a:srgbClr val="000000"/>
                </a:solidFill>
                <a:latin typeface="Segoe UI"/>
                <a:ea typeface="Times New Roman"/>
                <a:cs typeface="Segoe UI"/>
              </a:rPr>
              <a:t>3</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F</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OH</a:t>
            </a:r>
            <a:r>
              <a:rPr lang="en-US" sz="1400" baseline="300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 C</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a:t>
            </a:r>
            <a:r>
              <a:rPr lang="en-US" sz="1400" baseline="-25000" dirty="0">
                <a:solidFill>
                  <a:srgbClr val="000000"/>
                </a:solidFill>
                <a:latin typeface="Segoe UI"/>
                <a:ea typeface="Times New Roman"/>
                <a:cs typeface="Segoe UI"/>
              </a:rPr>
              <a:t>4</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  ˂  </a:t>
            </a:r>
            <a:r>
              <a:rPr lang="en-US" sz="1400" u="sng" dirty="0">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CS   ˂  NH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  en   ˂  </a:t>
            </a:r>
            <a:r>
              <a:rPr lang="en-US" sz="1400" dirty="0" err="1">
                <a:solidFill>
                  <a:srgbClr val="000000"/>
                </a:solidFill>
                <a:latin typeface="Segoe UI"/>
                <a:ea typeface="Times New Roman"/>
                <a:cs typeface="Segoe UI"/>
              </a:rPr>
              <a:t>bipy</a:t>
            </a:r>
            <a:r>
              <a:rPr lang="en-US" sz="1400" dirty="0">
                <a:solidFill>
                  <a:srgbClr val="000000"/>
                </a:solidFill>
                <a:latin typeface="Segoe UI"/>
                <a:ea typeface="Times New Roman"/>
                <a:cs typeface="Segoe UI"/>
              </a:rPr>
              <a:t>  ˂   </a:t>
            </a:r>
            <a:r>
              <a:rPr lang="en-US" sz="1400" u="sng" dirty="0">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O</a:t>
            </a:r>
            <a:r>
              <a:rPr lang="en-US" sz="1400" baseline="-25000" dirty="0">
                <a:solidFill>
                  <a:srgbClr val="000000"/>
                </a:solidFill>
                <a:latin typeface="Segoe UI"/>
                <a:ea typeface="Times New Roman"/>
                <a:cs typeface="Segoe UI"/>
              </a:rPr>
              <a:t>2</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  PPh</a:t>
            </a:r>
            <a:r>
              <a:rPr lang="en-US" sz="1400" baseline="-25000" dirty="0">
                <a:solidFill>
                  <a:srgbClr val="000000"/>
                </a:solidFill>
                <a:latin typeface="Segoe UI"/>
                <a:ea typeface="Times New Roman"/>
                <a:cs typeface="Segoe UI"/>
              </a:rPr>
              <a:t>3 </a:t>
            </a:r>
            <a:r>
              <a:rPr lang="en-US" sz="1400" dirty="0">
                <a:solidFill>
                  <a:srgbClr val="000000"/>
                </a:solidFill>
                <a:latin typeface="Segoe UI"/>
                <a:ea typeface="Times New Roman"/>
                <a:cs typeface="Segoe UI"/>
              </a:rPr>
              <a:t>        ˂  </a:t>
            </a:r>
            <a:r>
              <a:rPr lang="en-US" sz="1400" u="sng" dirty="0">
                <a:solidFill>
                  <a:srgbClr val="000000"/>
                </a:solidFill>
                <a:latin typeface="Segoe UI"/>
                <a:ea typeface="Times New Roman"/>
                <a:cs typeface="Segoe UI"/>
              </a:rPr>
              <a:t>C</a:t>
            </a:r>
            <a:r>
              <a:rPr lang="en-US" sz="1400" dirty="0">
                <a:solidFill>
                  <a:srgbClr val="000000"/>
                </a:solidFill>
                <a:latin typeface="Segoe UI"/>
                <a:ea typeface="Times New Roman"/>
                <a:cs typeface="Segoe UI"/>
              </a:rPr>
              <a:t>N</a:t>
            </a:r>
            <a:r>
              <a:rPr lang="en-US" sz="1400" baseline="300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  </a:t>
            </a:r>
            <a:r>
              <a:rPr lang="en-US" sz="1400" u="sng" dirty="0">
                <a:solidFill>
                  <a:srgbClr val="000000"/>
                </a:solidFill>
                <a:latin typeface="Segoe UI"/>
                <a:ea typeface="Times New Roman"/>
                <a:cs typeface="Segoe UI"/>
              </a:rPr>
              <a:t>C</a:t>
            </a:r>
            <a:r>
              <a:rPr lang="en-US" sz="1400" dirty="0">
                <a:solidFill>
                  <a:srgbClr val="000000"/>
                </a:solidFill>
                <a:latin typeface="Segoe UI"/>
                <a:ea typeface="Times New Roman"/>
                <a:cs typeface="Segoe UI"/>
              </a:rPr>
              <a:t>O   </a:t>
            </a:r>
            <a:r>
              <a:rPr lang="en-US" sz="1400" b="1" dirty="0">
                <a:solidFill>
                  <a:srgbClr val="000000"/>
                </a:solidFill>
                <a:latin typeface="Segoe UI"/>
                <a:ea typeface="Times New Roman"/>
                <a:cs typeface="Segoe UI"/>
              </a:rPr>
              <a:t>: Strong –Field Ligands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This order remains practically  constant for different metals. This is known as a </a:t>
            </a:r>
            <a:r>
              <a:rPr lang="en-US" sz="1400" dirty="0" err="1">
                <a:solidFill>
                  <a:srgbClr val="000000"/>
                </a:solidFill>
                <a:latin typeface="Segoe UI"/>
                <a:ea typeface="Times New Roman"/>
                <a:cs typeface="Segoe UI"/>
              </a:rPr>
              <a:t>Fajans-Tsuchida</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spectrochemical</a:t>
            </a:r>
            <a:r>
              <a:rPr lang="en-US" sz="1400" dirty="0">
                <a:solidFill>
                  <a:srgbClr val="000000"/>
                </a:solidFill>
                <a:latin typeface="Segoe UI"/>
                <a:ea typeface="Times New Roman"/>
                <a:cs typeface="Segoe UI"/>
              </a:rPr>
              <a:t> series.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14146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11928"/>
            <a:ext cx="8153400" cy="1667123"/>
          </a:xfrm>
          <a:prstGeom prst="rect">
            <a:avLst/>
          </a:prstGeom>
        </p:spPr>
        <p:txBody>
          <a:bodyPr wrap="square">
            <a:spAutoFit/>
          </a:bodyPr>
          <a:lstStyle/>
          <a:p>
            <a:pPr algn="just">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For example : </a:t>
            </a:r>
            <a:r>
              <a:rPr lang="en-US" sz="1400" dirty="0">
                <a:solidFill>
                  <a:srgbClr val="000000"/>
                </a:solidFill>
                <a:latin typeface="Segoe UI"/>
                <a:ea typeface="Times New Roman"/>
                <a:cs typeface="Segoe UI"/>
              </a:rPr>
              <a:t> The series point out that optical absorption of a </a:t>
            </a:r>
            <a:r>
              <a:rPr lang="en-US" sz="1400" dirty="0" err="1">
                <a:solidFill>
                  <a:srgbClr val="000000"/>
                </a:solidFill>
                <a:latin typeface="Segoe UI"/>
                <a:ea typeface="Times New Roman"/>
                <a:cs typeface="Segoe UI"/>
              </a:rPr>
              <a:t>hexacyano</a:t>
            </a:r>
            <a:r>
              <a:rPr lang="en-US" sz="1400" dirty="0">
                <a:solidFill>
                  <a:srgbClr val="000000"/>
                </a:solidFill>
                <a:latin typeface="Segoe UI"/>
                <a:ea typeface="Times New Roman"/>
                <a:cs typeface="Segoe UI"/>
              </a:rPr>
              <a:t> complex will </a:t>
            </a:r>
            <a:r>
              <a:rPr lang="en-US" sz="1400" dirty="0" err="1">
                <a:solidFill>
                  <a:srgbClr val="000000"/>
                </a:solidFill>
                <a:latin typeface="Segoe UI"/>
                <a:ea typeface="Times New Roman"/>
                <a:cs typeface="Segoe UI"/>
              </a:rPr>
              <a:t>occure</a:t>
            </a:r>
            <a:r>
              <a:rPr lang="en-US" sz="1400" dirty="0">
                <a:solidFill>
                  <a:srgbClr val="000000"/>
                </a:solidFill>
                <a:latin typeface="Segoe UI"/>
                <a:ea typeface="Times New Roman"/>
                <a:cs typeface="Segoe UI"/>
              </a:rPr>
              <a:t> at much higher energy than that of </a:t>
            </a:r>
            <a:r>
              <a:rPr lang="en-US" sz="1400" dirty="0" err="1">
                <a:solidFill>
                  <a:srgbClr val="000000"/>
                </a:solidFill>
                <a:latin typeface="Segoe UI"/>
                <a:ea typeface="Times New Roman"/>
                <a:cs typeface="Segoe UI"/>
              </a:rPr>
              <a:t>hexachloro</a:t>
            </a:r>
            <a:r>
              <a:rPr lang="en-US" sz="1400" dirty="0">
                <a:solidFill>
                  <a:srgbClr val="000000"/>
                </a:solidFill>
                <a:latin typeface="Segoe UI"/>
                <a:ea typeface="Times New Roman"/>
                <a:cs typeface="Segoe UI"/>
              </a:rPr>
              <a:t> complex of the same transition metal ion and it is observed to be about double. This is attributed to π bonding in which the metal donates electrons from a filled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orbital into a vacant orbital of the ligands such as CN</a:t>
            </a:r>
            <a:r>
              <a:rPr lang="en-US" sz="1400" baseline="30000" dirty="0">
                <a:solidFill>
                  <a:srgbClr val="000000"/>
                </a:solidFill>
                <a:latin typeface="Segoe UI"/>
                <a:ea typeface="Times New Roman"/>
                <a:cs typeface="Segoe UI"/>
              </a:rPr>
              <a:t>-</a:t>
            </a:r>
            <a:r>
              <a:rPr lang="en-US" sz="1400" dirty="0">
                <a:solidFill>
                  <a:srgbClr val="000000"/>
                </a:solidFill>
                <a:latin typeface="Segoe UI"/>
                <a:ea typeface="Times New Roman"/>
                <a:cs typeface="Segoe UI"/>
              </a:rPr>
              <a:t>, CO, etc.</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effect of nature of ligands on crystal field splitting  Δ, becomes crystal clean from the study of Fig. 2.13 and Table  2.1  </a:t>
            </a:r>
            <a:endParaRPr lang="en-US" sz="1400" dirty="0">
              <a:solidFill>
                <a:srgbClr val="000000"/>
              </a:solidFill>
              <a:effectLst/>
              <a:latin typeface="Segoe UI"/>
              <a:ea typeface="Times New Roman"/>
              <a:cs typeface="Times New Roman"/>
            </a:endParaRPr>
          </a:p>
        </p:txBody>
      </p:sp>
      <p:pic>
        <p:nvPicPr>
          <p:cNvPr id="307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362200"/>
            <a:ext cx="495299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76800" y="5486400"/>
            <a:ext cx="3733800" cy="587853"/>
          </a:xfrm>
          <a:prstGeom prst="rect">
            <a:avLst/>
          </a:prstGeom>
        </p:spPr>
        <p:txBody>
          <a:bodyPr wrap="square">
            <a:spAutoFit/>
          </a:bodyPr>
          <a:lstStyle/>
          <a:p>
            <a:pPr algn="ct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Fig. 2.13 : Crystal Field Splitting in Weak and Strong ligand Field.</a:t>
            </a:r>
            <a:endParaRPr lang="en-US" sz="1400" dirty="0">
              <a:solidFill>
                <a:srgbClr val="C00000"/>
              </a:solidFill>
              <a:effectLst/>
              <a:latin typeface="Segoe UI"/>
              <a:ea typeface="Times New Roman"/>
              <a:cs typeface="Times New Roman"/>
            </a:endParaRPr>
          </a:p>
        </p:txBody>
      </p:sp>
      <p:sp>
        <p:nvSpPr>
          <p:cNvPr id="4" name="Rectangle 3"/>
          <p:cNvSpPr/>
          <p:nvPr/>
        </p:nvSpPr>
        <p:spPr>
          <a:xfrm>
            <a:off x="163287" y="2679051"/>
            <a:ext cx="3886199" cy="25904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Table 2.1 : CF Splitting for </a:t>
            </a:r>
            <a:r>
              <a:rPr lang="en-US" sz="1400" b="1" dirty="0" err="1">
                <a:solidFill>
                  <a:srgbClr val="C00000"/>
                </a:solidFill>
                <a:latin typeface="Segoe UI"/>
                <a:ea typeface="Times New Roman"/>
                <a:cs typeface="Segoe UI"/>
              </a:rPr>
              <a:t>diffrent</a:t>
            </a:r>
            <a:r>
              <a:rPr lang="en-US" sz="1400" b="1" dirty="0">
                <a:solidFill>
                  <a:srgbClr val="C00000"/>
                </a:solidFill>
                <a:latin typeface="Segoe UI"/>
                <a:ea typeface="Times New Roman"/>
                <a:cs typeface="Segoe UI"/>
              </a:rPr>
              <a:t> Ligands</a:t>
            </a:r>
            <a:endParaRPr lang="en-US" sz="1400" dirty="0">
              <a:solidFill>
                <a:srgbClr val="C00000"/>
              </a:solidFill>
              <a:effectLst/>
              <a:latin typeface="Segoe UI"/>
              <a:ea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563732967"/>
              </p:ext>
            </p:extLst>
          </p:nvPr>
        </p:nvGraphicFramePr>
        <p:xfrm>
          <a:off x="457201" y="3124200"/>
          <a:ext cx="3352799" cy="2099668"/>
        </p:xfrm>
        <a:graphic>
          <a:graphicData uri="http://schemas.openxmlformats.org/drawingml/2006/table">
            <a:tbl>
              <a:tblPr firstRow="1" firstCol="1" bandRow="1"/>
              <a:tblGrid>
                <a:gridCol w="1361042"/>
                <a:gridCol w="1457144"/>
                <a:gridCol w="534613"/>
              </a:tblGrid>
              <a:tr h="685800">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Complex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Absorption peak </a:t>
                      </a:r>
                      <a:endParaRPr lang="en-US" sz="1000">
                        <a:solidFill>
                          <a:srgbClr val="000000"/>
                        </a:solidFill>
                        <a:effectLst/>
                        <a:latin typeface="Segoe UI"/>
                        <a:ea typeface="Times New Roman"/>
                        <a:cs typeface="Times New Roman"/>
                      </a:endParaRPr>
                    </a:p>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Δ</a:t>
                      </a:r>
                      <a:r>
                        <a:rPr lang="en-US" sz="1000" b="1" baseline="-25000">
                          <a:solidFill>
                            <a:srgbClr val="000000"/>
                          </a:solidFill>
                          <a:effectLst/>
                          <a:latin typeface="Segoe UI"/>
                          <a:ea typeface="Times New Roman"/>
                          <a:cs typeface="Segoe UI"/>
                        </a:rPr>
                        <a:t>0</a:t>
                      </a:r>
                      <a:r>
                        <a:rPr lang="en-US" sz="1000" b="1">
                          <a:solidFill>
                            <a:srgbClr val="000000"/>
                          </a:solidFill>
                          <a:effectLst/>
                          <a:latin typeface="Segoe UI"/>
                          <a:ea typeface="Times New Roman"/>
                          <a:cs typeface="Segoe UI"/>
                        </a:rPr>
                        <a:t> (cm</a:t>
                      </a:r>
                      <a:r>
                        <a:rPr lang="en-US" sz="1000" b="1" baseline="30000">
                          <a:solidFill>
                            <a:srgbClr val="000000"/>
                          </a:solidFill>
                          <a:effectLst/>
                          <a:latin typeface="Segoe UI"/>
                          <a:ea typeface="Times New Roman"/>
                          <a:cs typeface="Segoe UI"/>
                        </a:rPr>
                        <a:t>-1</a:t>
                      </a:r>
                      <a:r>
                        <a:rPr lang="en-US" sz="1000" b="1">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Stabilization </a:t>
                      </a:r>
                      <a:endParaRPr lang="en-US" sz="1000" dirty="0">
                        <a:solidFill>
                          <a:srgbClr val="000000"/>
                        </a:solidFill>
                        <a:effectLst/>
                        <a:latin typeface="Segoe UI"/>
                        <a:ea typeface="Times New Roman"/>
                        <a:cs typeface="Times New Roman"/>
                      </a:endParaRPr>
                    </a:p>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Δ</a:t>
                      </a:r>
                      <a:r>
                        <a:rPr lang="en-US" sz="1000" b="1" baseline="-25000" dirty="0">
                          <a:solidFill>
                            <a:srgbClr val="000000"/>
                          </a:solidFill>
                          <a:effectLst/>
                          <a:latin typeface="Segoe UI"/>
                          <a:ea typeface="Times New Roman"/>
                          <a:cs typeface="Segoe UI"/>
                        </a:rPr>
                        <a:t>0</a:t>
                      </a:r>
                      <a:r>
                        <a:rPr lang="en-US" sz="1000" b="1" dirty="0">
                          <a:solidFill>
                            <a:srgbClr val="000000"/>
                          </a:solidFill>
                          <a:effectLst/>
                          <a:latin typeface="Segoe UI"/>
                          <a:ea typeface="Times New Roman"/>
                          <a:cs typeface="Segoe UI"/>
                        </a:rPr>
                        <a:t> (kJ </a:t>
                      </a:r>
                      <a:r>
                        <a:rPr lang="en-US" sz="1000" b="1" dirty="0" err="1">
                          <a:solidFill>
                            <a:srgbClr val="000000"/>
                          </a:solidFill>
                          <a:effectLst/>
                          <a:latin typeface="Segoe UI"/>
                          <a:ea typeface="Times New Roman"/>
                          <a:cs typeface="Segoe UI"/>
                        </a:rPr>
                        <a:t>mol</a:t>
                      </a:r>
                      <a:r>
                        <a:rPr lang="en-US" sz="1000" b="1" dirty="0">
                          <a:solidFill>
                            <a:srgbClr val="000000"/>
                          </a:solidFill>
                          <a:effectLst/>
                          <a:latin typeface="Segoe UI"/>
                          <a:ea typeface="Times New Roman"/>
                          <a:cs typeface="Segoe UI"/>
                        </a:rPr>
                        <a:t> </a:t>
                      </a:r>
                      <a:r>
                        <a:rPr lang="en-US" sz="1000" b="1" baseline="30000" dirty="0">
                          <a:solidFill>
                            <a:srgbClr val="000000"/>
                          </a:solidFill>
                          <a:effectLst/>
                          <a:latin typeface="Segoe UI"/>
                          <a:ea typeface="Times New Roman"/>
                          <a:cs typeface="Segoe UI"/>
                        </a:rPr>
                        <a:t>-1</a:t>
                      </a:r>
                      <a:r>
                        <a:rPr lang="en-US" sz="1000" b="1" dirty="0">
                          <a:solidFill>
                            <a:srgbClr val="000000"/>
                          </a:solidFill>
                          <a:effectLst/>
                          <a:latin typeface="Segoe UI"/>
                          <a:ea typeface="Times New Roman"/>
                          <a:cs typeface="Segoe UI"/>
                        </a:rPr>
                        <a:t>)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 [Cr Cl</a:t>
                      </a:r>
                      <a:r>
                        <a:rPr lang="en-US" sz="1000" baseline="-25000" dirty="0">
                          <a:solidFill>
                            <a:srgbClr val="000000"/>
                          </a:solidFill>
                          <a:effectLst/>
                          <a:latin typeface="Segoe UI"/>
                          <a:ea typeface="Times New Roman"/>
                          <a:cs typeface="Segoe UI"/>
                        </a:rPr>
                        <a:t>6</a:t>
                      </a:r>
                      <a:r>
                        <a:rPr lang="en-US" sz="1000" dirty="0">
                          <a:solidFill>
                            <a:srgbClr val="000000"/>
                          </a:solidFill>
                          <a:effectLst/>
                          <a:latin typeface="Segoe UI"/>
                          <a:ea typeface="Times New Roman"/>
                          <a:cs typeface="Segoe UI"/>
                        </a:rPr>
                        <a:t>]</a:t>
                      </a:r>
                      <a:r>
                        <a:rPr lang="en-US" sz="1000" baseline="30000" dirty="0">
                          <a:solidFill>
                            <a:srgbClr val="000000"/>
                          </a:solidFill>
                          <a:effectLst/>
                          <a:latin typeface="Segoe UI"/>
                          <a:ea typeface="Times New Roman"/>
                          <a:cs typeface="Segoe UI"/>
                        </a:rPr>
                        <a:t> 3-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13640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163</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 [Cr (H</a:t>
                      </a:r>
                      <a:r>
                        <a:rPr lang="en-US" sz="1000" baseline="-25000" dirty="0">
                          <a:solidFill>
                            <a:srgbClr val="000000"/>
                          </a:solidFill>
                          <a:effectLst/>
                          <a:latin typeface="Segoe UI"/>
                          <a:ea typeface="Times New Roman"/>
                          <a:cs typeface="Segoe UI"/>
                        </a:rPr>
                        <a:t>2</a:t>
                      </a:r>
                      <a:r>
                        <a:rPr lang="en-US" sz="1000" dirty="0">
                          <a:solidFill>
                            <a:srgbClr val="000000"/>
                          </a:solidFill>
                          <a:effectLst/>
                          <a:latin typeface="Segoe UI"/>
                          <a:ea typeface="Times New Roman"/>
                          <a:cs typeface="Segoe UI"/>
                        </a:rPr>
                        <a:t>O</a:t>
                      </a:r>
                      <a:r>
                        <a:rPr lang="en-US" sz="1000" baseline="-25000" dirty="0">
                          <a:solidFill>
                            <a:srgbClr val="000000"/>
                          </a:solidFill>
                          <a:effectLst/>
                          <a:latin typeface="Segoe UI"/>
                          <a:ea typeface="Times New Roman"/>
                          <a:cs typeface="Segoe UI"/>
                        </a:rPr>
                        <a:t>2</a:t>
                      </a:r>
                      <a:r>
                        <a:rPr lang="en-US" sz="1000" dirty="0">
                          <a:solidFill>
                            <a:srgbClr val="000000"/>
                          </a:solidFill>
                          <a:effectLst/>
                          <a:latin typeface="Segoe UI"/>
                          <a:ea typeface="Times New Roman"/>
                          <a:cs typeface="Segoe UI"/>
                        </a:rPr>
                        <a:t>)</a:t>
                      </a:r>
                      <a:r>
                        <a:rPr lang="en-US" sz="1000" baseline="-25000" dirty="0">
                          <a:solidFill>
                            <a:srgbClr val="000000"/>
                          </a:solidFill>
                          <a:effectLst/>
                          <a:latin typeface="Segoe UI"/>
                          <a:ea typeface="Times New Roman"/>
                          <a:cs typeface="Segoe UI"/>
                        </a:rPr>
                        <a:t>6</a:t>
                      </a:r>
                      <a:r>
                        <a:rPr lang="en-US" sz="1000" dirty="0">
                          <a:solidFill>
                            <a:srgbClr val="000000"/>
                          </a:solidFill>
                          <a:effectLst/>
                          <a:latin typeface="Segoe UI"/>
                          <a:ea typeface="Times New Roman"/>
                          <a:cs typeface="Segoe UI"/>
                        </a:rPr>
                        <a:t>]</a:t>
                      </a:r>
                      <a:r>
                        <a:rPr lang="en-US" sz="1000" baseline="30000" dirty="0">
                          <a:solidFill>
                            <a:srgbClr val="000000"/>
                          </a:solidFill>
                          <a:effectLst/>
                          <a:latin typeface="Segoe UI"/>
                          <a:ea typeface="Times New Roman"/>
                          <a:cs typeface="Segoe UI"/>
                        </a:rPr>
                        <a:t>3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17830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213</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 [Cr (NH</a:t>
                      </a:r>
                      <a:r>
                        <a:rPr lang="en-US" sz="1000" baseline="-25000" dirty="0">
                          <a:solidFill>
                            <a:srgbClr val="000000"/>
                          </a:solidFill>
                          <a:effectLst/>
                          <a:latin typeface="Segoe UI"/>
                          <a:ea typeface="Times New Roman"/>
                          <a:cs typeface="Segoe UI"/>
                        </a:rPr>
                        <a:t>3</a:t>
                      </a:r>
                      <a:r>
                        <a:rPr lang="en-US" sz="1000" dirty="0">
                          <a:solidFill>
                            <a:srgbClr val="000000"/>
                          </a:solidFill>
                          <a:effectLst/>
                          <a:latin typeface="Segoe UI"/>
                          <a:ea typeface="Times New Roman"/>
                          <a:cs typeface="Segoe UI"/>
                        </a:rPr>
                        <a:t>)</a:t>
                      </a:r>
                      <a:r>
                        <a:rPr lang="en-US" sz="1000" baseline="-25000" dirty="0">
                          <a:solidFill>
                            <a:srgbClr val="000000"/>
                          </a:solidFill>
                          <a:effectLst/>
                          <a:latin typeface="Segoe UI"/>
                          <a:ea typeface="Times New Roman"/>
                          <a:cs typeface="Segoe UI"/>
                        </a:rPr>
                        <a:t>6</a:t>
                      </a:r>
                      <a:r>
                        <a:rPr lang="en-US" sz="1000" dirty="0">
                          <a:solidFill>
                            <a:srgbClr val="000000"/>
                          </a:solidFill>
                          <a:effectLst/>
                          <a:latin typeface="Segoe UI"/>
                          <a:ea typeface="Times New Roman"/>
                          <a:cs typeface="Segoe UI"/>
                        </a:rPr>
                        <a:t>]</a:t>
                      </a:r>
                      <a:r>
                        <a:rPr lang="en-US" sz="1000" baseline="30000" dirty="0">
                          <a:solidFill>
                            <a:srgbClr val="000000"/>
                          </a:solidFill>
                          <a:effectLst/>
                          <a:latin typeface="Segoe UI"/>
                          <a:ea typeface="Times New Roman"/>
                          <a:cs typeface="Segoe UI"/>
                        </a:rPr>
                        <a:t>3 +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21680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259</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[Cr (CN)</a:t>
                      </a:r>
                      <a:r>
                        <a:rPr lang="en-US" sz="1000" baseline="-25000">
                          <a:solidFill>
                            <a:srgbClr val="000000"/>
                          </a:solidFill>
                          <a:effectLst/>
                          <a:latin typeface="Segoe UI"/>
                          <a:ea typeface="Times New Roman"/>
                          <a:cs typeface="Segoe UI"/>
                        </a:rPr>
                        <a:t>6</a:t>
                      </a:r>
                      <a:r>
                        <a:rPr lang="en-US" sz="1000">
                          <a:solidFill>
                            <a:srgbClr val="000000"/>
                          </a:solidFill>
                          <a:effectLst/>
                          <a:latin typeface="Segoe UI"/>
                          <a:ea typeface="Times New Roman"/>
                          <a:cs typeface="Segoe UI"/>
                        </a:rPr>
                        <a:t> ]</a:t>
                      </a:r>
                      <a:r>
                        <a:rPr lang="en-US" sz="1000" baseline="30000">
                          <a:solidFill>
                            <a:srgbClr val="000000"/>
                          </a:solidFill>
                          <a:effectLst/>
                          <a:latin typeface="Segoe UI"/>
                          <a:ea typeface="Times New Roman"/>
                          <a:cs typeface="Segoe UI"/>
                        </a:rPr>
                        <a:t>3 -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26280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314</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912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534400" cy="1247008"/>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3.The Change on Metal </a:t>
            </a:r>
            <a:r>
              <a:rPr lang="en-US" b="1" dirty="0" smtClean="0">
                <a:solidFill>
                  <a:srgbClr val="FF0066"/>
                </a:solidFill>
                <a:latin typeface="Segoe UI"/>
                <a:ea typeface="Times New Roman"/>
                <a:cs typeface="Segoe UI"/>
              </a:rPr>
              <a:t>Ion : </a:t>
            </a:r>
            <a:endParaRPr lang="en-US" dirty="0">
              <a:solidFill>
                <a:srgbClr val="FF0066"/>
              </a:solidFill>
              <a:latin typeface="Segoe UI"/>
              <a:ea typeface="Times New Roman"/>
              <a:cs typeface="Times New Roman"/>
            </a:endParaRPr>
          </a:p>
          <a:p>
            <a:r>
              <a:rPr lang="en-US" dirty="0">
                <a:latin typeface="Segoe UI"/>
                <a:ea typeface="Times New Roman"/>
              </a:rPr>
              <a:t>	</a:t>
            </a:r>
            <a:r>
              <a:rPr lang="en-US" sz="1400" dirty="0">
                <a:latin typeface="Segoe UI"/>
                <a:ea typeface="Times New Roman"/>
              </a:rPr>
              <a:t>Since the CFT is based on the electrostatic model, the charge on central metal must have a direct effect on the magnitude of crystal field splitting Δ. ( It is not in general possible to say that a particular ligand exert a strong or a weak ligand field without considering the metal ion too.)</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582381063"/>
              </p:ext>
            </p:extLst>
          </p:nvPr>
        </p:nvGraphicFramePr>
        <p:xfrm>
          <a:off x="217170" y="2133600"/>
          <a:ext cx="4050030" cy="1704113"/>
        </p:xfrm>
        <a:graphic>
          <a:graphicData uri="http://schemas.openxmlformats.org/drawingml/2006/table">
            <a:tbl>
              <a:tblPr firstRow="1" firstCol="1" bandRow="1"/>
              <a:tblGrid>
                <a:gridCol w="914180"/>
                <a:gridCol w="783667"/>
                <a:gridCol w="491933"/>
                <a:gridCol w="478350"/>
                <a:gridCol w="478350"/>
                <a:gridCol w="478350"/>
                <a:gridCol w="425200"/>
              </a:tblGrid>
              <a:tr h="383313">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Oxidation              Number </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V</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Cr</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Mn</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Fe</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CO</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75">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 II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Δ</a:t>
                      </a:r>
                      <a:r>
                        <a:rPr lang="en-US" sz="1000" baseline="-25000">
                          <a:solidFill>
                            <a:srgbClr val="000000"/>
                          </a:solidFill>
                          <a:effectLst/>
                          <a:latin typeface="Segoe UI"/>
                          <a:ea typeface="Times New Roman"/>
                          <a:cs typeface="Segoe UI"/>
                        </a:rPr>
                        <a:t>0</a:t>
                      </a:r>
                      <a:r>
                        <a:rPr lang="en-US" sz="1000">
                          <a:solidFill>
                            <a:srgbClr val="000000"/>
                          </a:solidFill>
                          <a:effectLst/>
                          <a:latin typeface="Segoe UI"/>
                          <a:ea typeface="Times New Roman"/>
                          <a:cs typeface="Segoe UI"/>
                        </a:rPr>
                        <a:t> in cm</a:t>
                      </a:r>
                      <a:r>
                        <a:rPr lang="en-US" sz="1000" baseline="30000">
                          <a:solidFill>
                            <a:srgbClr val="000000"/>
                          </a:solidFill>
                          <a:effectLst/>
                          <a:latin typeface="Segoe UI"/>
                          <a:ea typeface="Times New Roman"/>
                          <a:cs typeface="Segoe UI"/>
                        </a:rPr>
                        <a:t> -1 </a:t>
                      </a: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12600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13900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7800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10400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9300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3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Δ</a:t>
                      </a:r>
                      <a:r>
                        <a:rPr lang="en-US" sz="1000" baseline="-25000">
                          <a:solidFill>
                            <a:srgbClr val="000000"/>
                          </a:solidFill>
                          <a:effectLst/>
                          <a:latin typeface="Segoe UI"/>
                          <a:ea typeface="Times New Roman"/>
                          <a:cs typeface="Segoe UI"/>
                        </a:rPr>
                        <a:t>0</a:t>
                      </a:r>
                      <a:r>
                        <a:rPr lang="en-US" sz="1000">
                          <a:solidFill>
                            <a:srgbClr val="000000"/>
                          </a:solidFill>
                          <a:effectLst/>
                          <a:latin typeface="Segoe UI"/>
                          <a:ea typeface="Times New Roman"/>
                          <a:cs typeface="Segoe UI"/>
                        </a:rPr>
                        <a:t> in kJ mol</a:t>
                      </a:r>
                      <a:r>
                        <a:rPr lang="en-US" sz="1000" baseline="30000">
                          <a:solidFill>
                            <a:srgbClr val="000000"/>
                          </a:solidFill>
                          <a:effectLst/>
                          <a:latin typeface="Segoe UI"/>
                          <a:ea typeface="Times New Roman"/>
                          <a:cs typeface="Segoe UI"/>
                        </a:rPr>
                        <a:t> -1 </a:t>
                      </a: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151</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166</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93</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124</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111</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3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 III )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Δ</a:t>
                      </a:r>
                      <a:r>
                        <a:rPr lang="en-US" sz="1000" baseline="-25000">
                          <a:solidFill>
                            <a:srgbClr val="000000"/>
                          </a:solidFill>
                          <a:effectLst/>
                          <a:latin typeface="Segoe UI"/>
                          <a:ea typeface="Times New Roman"/>
                          <a:cs typeface="Segoe UI"/>
                        </a:rPr>
                        <a:t>0</a:t>
                      </a:r>
                      <a:r>
                        <a:rPr lang="en-US" sz="1000">
                          <a:solidFill>
                            <a:srgbClr val="000000"/>
                          </a:solidFill>
                          <a:effectLst/>
                          <a:latin typeface="Segoe UI"/>
                          <a:ea typeface="Times New Roman"/>
                          <a:cs typeface="Segoe UI"/>
                        </a:rPr>
                        <a:t> in cm</a:t>
                      </a:r>
                      <a:r>
                        <a:rPr lang="en-US" sz="1000" baseline="30000">
                          <a:solidFill>
                            <a:srgbClr val="000000"/>
                          </a:solidFill>
                          <a:effectLst/>
                          <a:latin typeface="Segoe UI"/>
                          <a:ea typeface="Times New Roman"/>
                          <a:cs typeface="Segoe UI"/>
                        </a:rPr>
                        <a:t> -1 </a:t>
                      </a: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18900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17830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21000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13700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18600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3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Δ</a:t>
                      </a:r>
                      <a:r>
                        <a:rPr lang="en-US" sz="1000" baseline="-25000">
                          <a:solidFill>
                            <a:srgbClr val="000000"/>
                          </a:solidFill>
                          <a:effectLst/>
                          <a:latin typeface="Segoe UI"/>
                          <a:ea typeface="Times New Roman"/>
                          <a:cs typeface="Segoe UI"/>
                        </a:rPr>
                        <a:t>0</a:t>
                      </a:r>
                      <a:r>
                        <a:rPr lang="en-US" sz="1000">
                          <a:solidFill>
                            <a:srgbClr val="000000"/>
                          </a:solidFill>
                          <a:effectLst/>
                          <a:latin typeface="Segoe UI"/>
                          <a:ea typeface="Times New Roman"/>
                          <a:cs typeface="Segoe UI"/>
                        </a:rPr>
                        <a:t> in kJ mol</a:t>
                      </a:r>
                      <a:r>
                        <a:rPr lang="en-US" sz="1000" baseline="30000">
                          <a:solidFill>
                            <a:srgbClr val="000000"/>
                          </a:solidFill>
                          <a:effectLst/>
                          <a:latin typeface="Segoe UI"/>
                          <a:ea typeface="Times New Roman"/>
                          <a:cs typeface="Segoe UI"/>
                        </a:rPr>
                        <a:t> -1 </a:t>
                      </a:r>
                      <a:r>
                        <a:rPr lang="en-US" sz="1000">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226</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213</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251</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164</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222</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267200" y="1524001"/>
            <a:ext cx="4267200" cy="2578655"/>
          </a:xfrm>
          <a:prstGeom prst="rect">
            <a:avLst/>
          </a:prstGeom>
        </p:spPr>
        <p:txBody>
          <a:bodyPr wrap="square">
            <a:spAutoFit/>
          </a:bodyPr>
          <a:lstStyle/>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In general, a metal ion with higher charge drown the ligands more closer and hence produced more splitting than an ion with lower charge. The </a:t>
            </a:r>
            <a:r>
              <a:rPr lang="en-US" sz="1400" dirty="0" err="1">
                <a:solidFill>
                  <a:srgbClr val="000000"/>
                </a:solidFill>
                <a:latin typeface="Segoe UI"/>
                <a:ea typeface="Times New Roman"/>
                <a:cs typeface="Segoe UI"/>
              </a:rPr>
              <a:t>spectrochemical</a:t>
            </a:r>
            <a:r>
              <a:rPr lang="en-US" sz="1400" dirty="0">
                <a:solidFill>
                  <a:srgbClr val="000000"/>
                </a:solidFill>
                <a:latin typeface="Segoe UI"/>
                <a:ea typeface="Times New Roman"/>
                <a:cs typeface="Segoe UI"/>
              </a:rPr>
              <a:t> series for metal ions may be as follows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Mn</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Ni</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Co</a:t>
            </a:r>
            <a:r>
              <a:rPr lang="en-US" sz="1400" baseline="30000" dirty="0">
                <a:solidFill>
                  <a:srgbClr val="000000"/>
                </a:solidFill>
                <a:latin typeface="Segoe UI"/>
                <a:ea typeface="Times New Roman"/>
                <a:cs typeface="Segoe UI"/>
              </a:rPr>
              <a:t>2+ </a:t>
            </a:r>
            <a:r>
              <a:rPr lang="en-US" sz="1400" dirty="0">
                <a:solidFill>
                  <a:srgbClr val="000000"/>
                </a:solidFill>
                <a:latin typeface="Segoe UI"/>
                <a:ea typeface="Times New Roman"/>
                <a:cs typeface="Segoe UI"/>
              </a:rPr>
              <a:t>  ˂  Fe</a:t>
            </a:r>
            <a:r>
              <a:rPr lang="en-US" sz="1400" baseline="30000" dirty="0">
                <a:solidFill>
                  <a:srgbClr val="000000"/>
                </a:solidFill>
                <a:latin typeface="Segoe UI"/>
                <a:ea typeface="Times New Roman"/>
                <a:cs typeface="Segoe UI"/>
              </a:rPr>
              <a:t>2+ </a:t>
            </a:r>
            <a:r>
              <a:rPr lang="en-US" sz="1400" dirty="0">
                <a:solidFill>
                  <a:srgbClr val="000000"/>
                </a:solidFill>
                <a:latin typeface="Segoe UI"/>
                <a:ea typeface="Times New Roman"/>
                <a:cs typeface="Segoe UI"/>
              </a:rPr>
              <a:t> ˂  V</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  Fe</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  Co</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  Mn</a:t>
            </a:r>
            <a:r>
              <a:rPr lang="en-US" sz="1400" baseline="30000" dirty="0">
                <a:solidFill>
                  <a:srgbClr val="000000"/>
                </a:solidFill>
                <a:latin typeface="Segoe UI"/>
                <a:ea typeface="Times New Roman"/>
                <a:cs typeface="Segoe UI"/>
              </a:rPr>
              <a:t>4+  </a:t>
            </a:r>
            <a:r>
              <a:rPr lang="en-US" sz="1400" dirty="0">
                <a:solidFill>
                  <a:srgbClr val="000000"/>
                </a:solidFill>
                <a:latin typeface="Segoe UI"/>
                <a:ea typeface="Times New Roman"/>
                <a:cs typeface="Segoe UI"/>
              </a:rPr>
              <a:t>˂  Pd</a:t>
            </a:r>
            <a:r>
              <a:rPr lang="en-US" sz="1400" baseline="30000" dirty="0">
                <a:solidFill>
                  <a:srgbClr val="000000"/>
                </a:solidFill>
                <a:latin typeface="Segoe UI"/>
                <a:ea typeface="Times New Roman"/>
                <a:cs typeface="Segoe UI"/>
              </a:rPr>
              <a:t>4+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increases with increasing oxidation number of metal ion. See Table  2.2.</a:t>
            </a:r>
            <a:endParaRPr lang="en-US" sz="1400" dirty="0">
              <a:solidFill>
                <a:srgbClr val="000000"/>
              </a:solidFill>
              <a:effectLst/>
              <a:latin typeface="Segoe UI"/>
              <a:ea typeface="Times New Roman"/>
              <a:cs typeface="Times New Roman"/>
            </a:endParaRPr>
          </a:p>
        </p:txBody>
      </p:sp>
      <p:sp>
        <p:nvSpPr>
          <p:cNvPr id="7" name="Rectangle 6"/>
          <p:cNvSpPr/>
          <p:nvPr/>
        </p:nvSpPr>
        <p:spPr>
          <a:xfrm>
            <a:off x="0" y="1676400"/>
            <a:ext cx="4267200" cy="425758"/>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Table 2.2 : Crystal field splitting for </a:t>
            </a:r>
            <a:r>
              <a:rPr lang="en-US" sz="1400" b="1" dirty="0" err="1">
                <a:solidFill>
                  <a:srgbClr val="C00000"/>
                </a:solidFill>
                <a:latin typeface="Segoe UI"/>
                <a:ea typeface="Times New Roman"/>
                <a:cs typeface="Segoe UI"/>
              </a:rPr>
              <a:t>Hexa</a:t>
            </a:r>
            <a:r>
              <a:rPr lang="en-US" sz="1400" b="1" dirty="0">
                <a:solidFill>
                  <a:srgbClr val="C00000"/>
                </a:solidFill>
                <a:latin typeface="Segoe UI"/>
                <a:ea typeface="Times New Roman"/>
                <a:cs typeface="Segoe UI"/>
              </a:rPr>
              <a:t> - aqua Complexes of M</a:t>
            </a:r>
            <a:r>
              <a:rPr lang="en-US" sz="1400" b="1" baseline="30000" dirty="0">
                <a:solidFill>
                  <a:srgbClr val="C00000"/>
                </a:solidFill>
                <a:latin typeface="Segoe UI"/>
                <a:ea typeface="Times New Roman"/>
                <a:cs typeface="Segoe UI"/>
              </a:rPr>
              <a:t>2+</a:t>
            </a:r>
            <a:r>
              <a:rPr lang="en-US" sz="1400" b="1" dirty="0">
                <a:solidFill>
                  <a:srgbClr val="C00000"/>
                </a:solidFill>
                <a:latin typeface="Segoe UI"/>
                <a:ea typeface="Times New Roman"/>
                <a:cs typeface="Segoe UI"/>
              </a:rPr>
              <a:t>  and M</a:t>
            </a:r>
            <a:r>
              <a:rPr lang="en-US" sz="1400" b="1" baseline="30000" dirty="0">
                <a:solidFill>
                  <a:srgbClr val="C00000"/>
                </a:solidFill>
                <a:latin typeface="Segoe UI"/>
                <a:ea typeface="Times New Roman"/>
                <a:cs typeface="Segoe UI"/>
              </a:rPr>
              <a:t>3 +</a:t>
            </a:r>
            <a:endParaRPr lang="en-US" sz="1400" dirty="0">
              <a:solidFill>
                <a:srgbClr val="C00000"/>
              </a:solidFill>
              <a:effectLst/>
              <a:latin typeface="Segoe UI"/>
              <a:ea typeface="Times New Roman"/>
              <a:cs typeface="Times New Roman"/>
            </a:endParaRPr>
          </a:p>
        </p:txBody>
      </p:sp>
      <p:sp>
        <p:nvSpPr>
          <p:cNvPr id="8" name="Rectangle 7"/>
          <p:cNvSpPr/>
          <p:nvPr/>
        </p:nvSpPr>
        <p:spPr>
          <a:xfrm>
            <a:off x="228600" y="3962400"/>
            <a:ext cx="8229600" cy="566565"/>
          </a:xfrm>
          <a:prstGeom prst="rect">
            <a:avLst/>
          </a:prstGeom>
        </p:spPr>
        <p:txBody>
          <a:bodyPr wrap="square">
            <a:spAutoFit/>
          </a:bodyPr>
          <a:lstStyle/>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The values of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for M</a:t>
            </a:r>
            <a:r>
              <a:rPr lang="en-US" sz="1400" baseline="30000" dirty="0">
                <a:solidFill>
                  <a:srgbClr val="000000"/>
                </a:solidFill>
                <a:latin typeface="Segoe UI"/>
                <a:ea typeface="Times New Roman"/>
                <a:cs typeface="Segoe UI"/>
              </a:rPr>
              <a:t>3+ </a:t>
            </a:r>
            <a:r>
              <a:rPr lang="en-US" sz="1400" dirty="0">
                <a:solidFill>
                  <a:srgbClr val="000000"/>
                </a:solidFill>
                <a:latin typeface="Segoe UI"/>
                <a:ea typeface="Times New Roman"/>
                <a:cs typeface="Segoe UI"/>
              </a:rPr>
              <a:t> complexes are roughly 50% larger than the values for M</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complexes of 3d – series.</a:t>
            </a:r>
            <a:endParaRPr lang="en-US" sz="1400" dirty="0">
              <a:solidFill>
                <a:srgbClr val="000000"/>
              </a:solidFill>
              <a:effectLst/>
              <a:latin typeface="Segoe UI"/>
              <a:ea typeface="Times New Roman"/>
              <a:cs typeface="Times New Roman"/>
            </a:endParaRPr>
          </a:p>
        </p:txBody>
      </p:sp>
      <p:sp>
        <p:nvSpPr>
          <p:cNvPr id="9" name="Rectangle 8"/>
          <p:cNvSpPr/>
          <p:nvPr/>
        </p:nvSpPr>
        <p:spPr>
          <a:xfrm>
            <a:off x="304800" y="4419600"/>
            <a:ext cx="4648200" cy="2662780"/>
          </a:xfrm>
          <a:prstGeom prst="rect">
            <a:avLst/>
          </a:prstGeom>
        </p:spPr>
        <p:txBody>
          <a:bodyPr wrap="square">
            <a:spAutoFit/>
          </a:bodyPr>
          <a:lstStyle/>
          <a:p>
            <a:pPr marL="342900" marR="0" lvl="0" indent="-342900" algn="just">
              <a:lnSpc>
                <a:spcPct val="115000"/>
              </a:lnSpc>
              <a:spcBef>
                <a:spcPts val="0"/>
              </a:spcBef>
              <a:spcAft>
                <a:spcPts val="1000"/>
              </a:spcAft>
              <a:buFont typeface="+mj-lt"/>
              <a:buAutoNum type="arabicPeriod"/>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The  Position  of  Metal  in  Transition  Series</a:t>
            </a:r>
            <a:endParaRPr lang="en-US" dirty="0">
              <a:solidFill>
                <a:srgbClr val="FF0066"/>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The magnitude of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increase on descending a group 3d → 4d → 5d of transition elements.</a:t>
            </a: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The increase is about 30 to 50% from 3d</a:t>
            </a:r>
            <a:r>
              <a:rPr lang="en-US" sz="1400" baseline="30000" dirty="0">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 to 4d</a:t>
            </a:r>
            <a:r>
              <a:rPr lang="en-US" sz="1400" baseline="30000" dirty="0">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 and about the same again from 4d</a:t>
            </a:r>
            <a:r>
              <a:rPr lang="en-US" sz="1400" baseline="30000" dirty="0">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 to 5d</a:t>
            </a:r>
            <a:r>
              <a:rPr lang="en-US" sz="1400" baseline="30000" dirty="0">
                <a:solidFill>
                  <a:srgbClr val="000000"/>
                </a:solidFill>
                <a:latin typeface="Segoe UI"/>
                <a:ea typeface="Times New Roman"/>
                <a:cs typeface="Segoe UI"/>
              </a:rPr>
              <a:t>n </a:t>
            </a:r>
            <a:r>
              <a:rPr lang="en-US" sz="1400" dirty="0">
                <a:solidFill>
                  <a:srgbClr val="000000"/>
                </a:solidFill>
                <a:latin typeface="Segoe UI"/>
                <a:ea typeface="Times New Roman"/>
                <a:cs typeface="Segoe UI"/>
              </a:rPr>
              <a:t> complexes. The effect may be attributed to the more expanded 4d and 5d orbitals compared with the compact 3d orbitals. See the table 2.3</a:t>
            </a:r>
            <a:endParaRPr lang="en-US" sz="1400" dirty="0">
              <a:solidFill>
                <a:srgbClr val="000000"/>
              </a:solidFill>
              <a:effectLst/>
              <a:latin typeface="Segoe UI"/>
              <a:ea typeface="Times New Roman"/>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284253993"/>
              </p:ext>
            </p:extLst>
          </p:nvPr>
        </p:nvGraphicFramePr>
        <p:xfrm>
          <a:off x="5088709" y="5245787"/>
          <a:ext cx="3598091" cy="1152903"/>
        </p:xfrm>
        <a:graphic>
          <a:graphicData uri="http://schemas.openxmlformats.org/drawingml/2006/table">
            <a:tbl>
              <a:tblPr firstRow="1" firstCol="1" bandRow="1"/>
              <a:tblGrid>
                <a:gridCol w="1121571"/>
                <a:gridCol w="1409328"/>
                <a:gridCol w="1067192"/>
              </a:tblGrid>
              <a:tr h="407087">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dirty="0">
                          <a:solidFill>
                            <a:srgbClr val="000000"/>
                          </a:solidFill>
                          <a:effectLst/>
                          <a:latin typeface="Segoe UI"/>
                          <a:ea typeface="Times New Roman"/>
                          <a:cs typeface="Segoe UI"/>
                        </a:rPr>
                        <a:t>Ammine Complexes of group 9</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Absorption peak </a:t>
                      </a:r>
                      <a:endParaRPr lang="en-US" sz="1000">
                        <a:solidFill>
                          <a:srgbClr val="000000"/>
                        </a:solidFill>
                        <a:effectLst/>
                        <a:latin typeface="Segoe UI"/>
                        <a:ea typeface="Times New Roman"/>
                        <a:cs typeface="Times New Roman"/>
                      </a:endParaRPr>
                    </a:p>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Δ</a:t>
                      </a:r>
                      <a:r>
                        <a:rPr lang="en-US" sz="1000" b="1" baseline="-25000">
                          <a:solidFill>
                            <a:srgbClr val="000000"/>
                          </a:solidFill>
                          <a:effectLst/>
                          <a:latin typeface="Segoe UI"/>
                          <a:ea typeface="Times New Roman"/>
                          <a:cs typeface="Segoe UI"/>
                        </a:rPr>
                        <a:t>0</a:t>
                      </a:r>
                      <a:r>
                        <a:rPr lang="en-US" sz="1000" b="1">
                          <a:solidFill>
                            <a:srgbClr val="000000"/>
                          </a:solidFill>
                          <a:effectLst/>
                          <a:latin typeface="Segoe UI"/>
                          <a:ea typeface="Times New Roman"/>
                          <a:cs typeface="Segoe UI"/>
                        </a:rPr>
                        <a:t> (cm</a:t>
                      </a:r>
                      <a:r>
                        <a:rPr lang="en-US" sz="1000" b="1" baseline="30000">
                          <a:solidFill>
                            <a:srgbClr val="000000"/>
                          </a:solidFill>
                          <a:effectLst/>
                          <a:latin typeface="Segoe UI"/>
                          <a:ea typeface="Times New Roman"/>
                          <a:cs typeface="Segoe UI"/>
                        </a:rPr>
                        <a:t>-1</a:t>
                      </a:r>
                      <a:r>
                        <a:rPr lang="en-US" sz="1000" b="1">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Crystal field splitting  </a:t>
                      </a:r>
                      <a:endParaRPr lang="en-US" sz="1000">
                        <a:solidFill>
                          <a:srgbClr val="000000"/>
                        </a:solidFill>
                        <a:effectLst/>
                        <a:latin typeface="Segoe UI"/>
                        <a:ea typeface="Times New Roman"/>
                        <a:cs typeface="Times New Roman"/>
                      </a:endParaRPr>
                    </a:p>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b="1">
                          <a:solidFill>
                            <a:srgbClr val="000000"/>
                          </a:solidFill>
                          <a:effectLst/>
                          <a:latin typeface="Segoe UI"/>
                          <a:ea typeface="Times New Roman"/>
                          <a:cs typeface="Segoe UI"/>
                        </a:rPr>
                        <a:t>Δ</a:t>
                      </a:r>
                      <a:r>
                        <a:rPr lang="en-US" sz="1000" b="1" baseline="-25000">
                          <a:solidFill>
                            <a:srgbClr val="000000"/>
                          </a:solidFill>
                          <a:effectLst/>
                          <a:latin typeface="Segoe UI"/>
                          <a:ea typeface="Times New Roman"/>
                          <a:cs typeface="Segoe UI"/>
                        </a:rPr>
                        <a:t>0</a:t>
                      </a:r>
                      <a:r>
                        <a:rPr lang="en-US" sz="1000" b="1">
                          <a:solidFill>
                            <a:srgbClr val="000000"/>
                          </a:solidFill>
                          <a:effectLst/>
                          <a:latin typeface="Segoe UI"/>
                          <a:ea typeface="Times New Roman"/>
                          <a:cs typeface="Segoe UI"/>
                        </a:rPr>
                        <a:t> (kJ mol </a:t>
                      </a:r>
                      <a:r>
                        <a:rPr lang="en-US" sz="1000" b="1" baseline="30000">
                          <a:solidFill>
                            <a:srgbClr val="000000"/>
                          </a:solidFill>
                          <a:effectLst/>
                          <a:latin typeface="Segoe UI"/>
                          <a:ea typeface="Times New Roman"/>
                          <a:cs typeface="Segoe UI"/>
                        </a:rPr>
                        <a:t>-1</a:t>
                      </a:r>
                      <a:r>
                        <a:rPr lang="en-US" sz="1000" b="1">
                          <a:solidFill>
                            <a:srgbClr val="000000"/>
                          </a:solidFill>
                          <a:effectLst/>
                          <a:latin typeface="Segoe UI"/>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01">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[Co (NH</a:t>
                      </a:r>
                      <a:r>
                        <a:rPr lang="en-US" sz="1000" baseline="-25000">
                          <a:solidFill>
                            <a:srgbClr val="000000"/>
                          </a:solidFill>
                          <a:effectLst/>
                          <a:latin typeface="Segoe UI"/>
                          <a:ea typeface="Times New Roman"/>
                          <a:cs typeface="Segoe UI"/>
                        </a:rPr>
                        <a:t>3</a:t>
                      </a:r>
                      <a:r>
                        <a:rPr lang="en-US" sz="1000">
                          <a:solidFill>
                            <a:srgbClr val="000000"/>
                          </a:solidFill>
                          <a:effectLst/>
                          <a:latin typeface="Segoe UI"/>
                          <a:ea typeface="Times New Roman"/>
                          <a:cs typeface="Segoe UI"/>
                        </a:rPr>
                        <a:t>)</a:t>
                      </a:r>
                      <a:r>
                        <a:rPr lang="en-US" sz="1000" baseline="-25000">
                          <a:solidFill>
                            <a:srgbClr val="000000"/>
                          </a:solidFill>
                          <a:effectLst/>
                          <a:latin typeface="Segoe UI"/>
                          <a:ea typeface="Times New Roman"/>
                          <a:cs typeface="Segoe UI"/>
                        </a:rPr>
                        <a:t>6</a:t>
                      </a:r>
                      <a:r>
                        <a:rPr lang="en-US" sz="1000">
                          <a:solidFill>
                            <a:srgbClr val="000000"/>
                          </a:solidFill>
                          <a:effectLst/>
                          <a:latin typeface="Segoe UI"/>
                          <a:ea typeface="Times New Roman"/>
                          <a:cs typeface="Segoe UI"/>
                        </a:rPr>
                        <a:t>]</a:t>
                      </a:r>
                      <a:r>
                        <a:rPr lang="en-US" sz="1000" baseline="30000">
                          <a:solidFill>
                            <a:srgbClr val="000000"/>
                          </a:solidFill>
                          <a:effectLst/>
                          <a:latin typeface="Segoe UI"/>
                          <a:ea typeface="Times New Roman"/>
                          <a:cs typeface="Segoe UI"/>
                        </a:rPr>
                        <a:t>3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24800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296</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01">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[Rh (NH</a:t>
                      </a:r>
                      <a:r>
                        <a:rPr lang="en-US" sz="1000" baseline="-25000">
                          <a:solidFill>
                            <a:srgbClr val="000000"/>
                          </a:solidFill>
                          <a:effectLst/>
                          <a:latin typeface="Segoe UI"/>
                          <a:ea typeface="Times New Roman"/>
                          <a:cs typeface="Segoe UI"/>
                        </a:rPr>
                        <a:t>3</a:t>
                      </a:r>
                      <a:r>
                        <a:rPr lang="en-US" sz="1000">
                          <a:solidFill>
                            <a:srgbClr val="000000"/>
                          </a:solidFill>
                          <a:effectLst/>
                          <a:latin typeface="Segoe UI"/>
                          <a:ea typeface="Times New Roman"/>
                          <a:cs typeface="Segoe UI"/>
                        </a:rPr>
                        <a:t>)</a:t>
                      </a:r>
                      <a:r>
                        <a:rPr lang="en-US" sz="1000" baseline="-25000">
                          <a:solidFill>
                            <a:srgbClr val="000000"/>
                          </a:solidFill>
                          <a:effectLst/>
                          <a:latin typeface="Segoe UI"/>
                          <a:ea typeface="Times New Roman"/>
                          <a:cs typeface="Segoe UI"/>
                        </a:rPr>
                        <a:t>6</a:t>
                      </a:r>
                      <a:r>
                        <a:rPr lang="en-US" sz="1000">
                          <a:solidFill>
                            <a:srgbClr val="000000"/>
                          </a:solidFill>
                          <a:effectLst/>
                          <a:latin typeface="Segoe UI"/>
                          <a:ea typeface="Times New Roman"/>
                          <a:cs typeface="Segoe UI"/>
                        </a:rPr>
                        <a:t>]</a:t>
                      </a:r>
                      <a:r>
                        <a:rPr lang="en-US" sz="1000" baseline="30000">
                          <a:solidFill>
                            <a:srgbClr val="000000"/>
                          </a:solidFill>
                          <a:effectLst/>
                          <a:latin typeface="Segoe UI"/>
                          <a:ea typeface="Times New Roman"/>
                          <a:cs typeface="Segoe UI"/>
                        </a:rPr>
                        <a:t>3 +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34000</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406</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01">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a:solidFill>
                            <a:srgbClr val="000000"/>
                          </a:solidFill>
                          <a:effectLst/>
                          <a:latin typeface="Segoe UI"/>
                          <a:ea typeface="Times New Roman"/>
                          <a:cs typeface="Segoe UI"/>
                        </a:rPr>
                        <a:t> [Ir (NH</a:t>
                      </a:r>
                      <a:r>
                        <a:rPr lang="en-US" sz="1000" baseline="-25000">
                          <a:solidFill>
                            <a:srgbClr val="000000"/>
                          </a:solidFill>
                          <a:effectLst/>
                          <a:latin typeface="Segoe UI"/>
                          <a:ea typeface="Times New Roman"/>
                          <a:cs typeface="Segoe UI"/>
                        </a:rPr>
                        <a:t>3</a:t>
                      </a:r>
                      <a:r>
                        <a:rPr lang="en-US" sz="1000">
                          <a:solidFill>
                            <a:srgbClr val="000000"/>
                          </a:solidFill>
                          <a:effectLst/>
                          <a:latin typeface="Segoe UI"/>
                          <a:ea typeface="Times New Roman"/>
                          <a:cs typeface="Segoe UI"/>
                        </a:rPr>
                        <a:t>)</a:t>
                      </a:r>
                      <a:r>
                        <a:rPr lang="en-US" sz="1000" baseline="-25000">
                          <a:solidFill>
                            <a:srgbClr val="000000"/>
                          </a:solidFill>
                          <a:effectLst/>
                          <a:latin typeface="Segoe UI"/>
                          <a:ea typeface="Times New Roman"/>
                          <a:cs typeface="Segoe UI"/>
                        </a:rPr>
                        <a:t>6</a:t>
                      </a:r>
                      <a:r>
                        <a:rPr lang="en-US" sz="1000">
                          <a:solidFill>
                            <a:srgbClr val="000000"/>
                          </a:solidFill>
                          <a:effectLst/>
                          <a:latin typeface="Segoe UI"/>
                          <a:ea typeface="Times New Roman"/>
                          <a:cs typeface="Segoe UI"/>
                        </a:rPr>
                        <a:t>]</a:t>
                      </a:r>
                      <a:r>
                        <a:rPr lang="en-US" sz="1000" baseline="30000">
                          <a:solidFill>
                            <a:srgbClr val="000000"/>
                          </a:solidFill>
                          <a:effectLst/>
                          <a:latin typeface="Segoe UI"/>
                          <a:ea typeface="Times New Roman"/>
                          <a:cs typeface="Segoe UI"/>
                        </a:rPr>
                        <a:t>3 + </a:t>
                      </a:r>
                      <a:endParaRPr lang="en-US" sz="100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41000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342900" algn="l"/>
                          <a:tab pos="622300" algn="l"/>
                          <a:tab pos="914400" algn="l"/>
                          <a:tab pos="1714500" algn="r"/>
                          <a:tab pos="1828800" algn="l"/>
                          <a:tab pos="1993900" algn="l"/>
                          <a:tab pos="4114800" algn="r"/>
                          <a:tab pos="457200" algn="l"/>
                        </a:tabLst>
                      </a:pPr>
                      <a:r>
                        <a:rPr lang="en-US" sz="1000" dirty="0">
                          <a:solidFill>
                            <a:srgbClr val="000000"/>
                          </a:solidFill>
                          <a:effectLst/>
                          <a:latin typeface="Segoe UI"/>
                          <a:ea typeface="Times New Roman"/>
                          <a:cs typeface="Segoe UI"/>
                        </a:rPr>
                        <a:t>490</a:t>
                      </a:r>
                      <a:endParaRPr lang="en-US" sz="1000" dirty="0">
                        <a:solidFill>
                          <a:srgbClr val="000000"/>
                        </a:solidFill>
                        <a:effectLst/>
                        <a:latin typeface="Segoe U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4648200" y="4724400"/>
            <a:ext cx="4572000" cy="425758"/>
          </a:xfrm>
          <a:prstGeom prst="rect">
            <a:avLst/>
          </a:prstGeom>
        </p:spPr>
        <p:txBody>
          <a:bodyPr wrap="square">
            <a:spAutoFit/>
          </a:bodyPr>
          <a:lstStyle/>
          <a:p>
            <a:pPr lvl="0"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Table 2.3  : CF </a:t>
            </a:r>
            <a:r>
              <a:rPr lang="en-US" sz="1400" b="1" dirty="0" err="1">
                <a:solidFill>
                  <a:srgbClr val="C00000"/>
                </a:solidFill>
                <a:latin typeface="Segoe UI"/>
                <a:ea typeface="Times New Roman"/>
                <a:cs typeface="Segoe UI"/>
              </a:rPr>
              <a:t>Splittings</a:t>
            </a:r>
            <a:r>
              <a:rPr lang="en-US" sz="1400" b="1" dirty="0">
                <a:solidFill>
                  <a:srgbClr val="C00000"/>
                </a:solidFill>
                <a:latin typeface="Segoe UI"/>
                <a:ea typeface="Times New Roman"/>
                <a:cs typeface="Segoe UI"/>
              </a:rPr>
              <a:t> for Transition Metals of Group-[VIII]-9</a:t>
            </a:r>
            <a:endParaRPr lang="en-US" sz="1400" dirty="0">
              <a:solidFill>
                <a:srgbClr val="C00000"/>
              </a:solidFill>
              <a:latin typeface="Segoe UI"/>
              <a:ea typeface="Times New Roman"/>
              <a:cs typeface="Times New Roman"/>
            </a:endParaRPr>
          </a:p>
        </p:txBody>
      </p:sp>
    </p:spTree>
    <p:extLst>
      <p:ext uri="{BB962C8B-B14F-4D97-AF65-F5344CB8AC3E}">
        <p14:creationId xmlns:p14="http://schemas.microsoft.com/office/powerpoint/2010/main" val="340975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153400" cy="6127831"/>
          </a:xfrm>
          <a:prstGeom prst="rect">
            <a:avLst/>
          </a:prstGeom>
        </p:spPr>
        <p:txBody>
          <a:bodyPr wrap="square">
            <a:spAutoFit/>
          </a:bodyPr>
          <a:lstStyle/>
          <a:p>
            <a:pPr>
              <a:lnSpc>
                <a:spcPct val="150000"/>
              </a:lnSpc>
              <a:tabLst>
                <a:tab pos="457200" algn="l"/>
              </a:tabLst>
            </a:pPr>
            <a:r>
              <a:rPr lang="en-US" sz="2400" b="1" dirty="0">
                <a:solidFill>
                  <a:srgbClr val="FF0000"/>
                </a:solidFill>
                <a:cs typeface="Segoe UI"/>
              </a:rPr>
              <a:t> 2.1. </a:t>
            </a:r>
            <a:r>
              <a:rPr lang="en-US" sz="2400" b="1" dirty="0">
                <a:solidFill>
                  <a:srgbClr val="FF0000"/>
                </a:solidFill>
                <a:latin typeface="Times New Roman"/>
              </a:rPr>
              <a:t>Crystal field theory (CFT) :</a:t>
            </a:r>
            <a:endParaRPr lang="en-US" sz="2400" dirty="0">
              <a:solidFill>
                <a:srgbClr val="FF0000"/>
              </a:solidFill>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000000"/>
                </a:solidFill>
                <a:latin typeface="Segoe UI"/>
                <a:ea typeface="Times New Roman"/>
                <a:cs typeface="Segoe UI"/>
              </a:rPr>
              <a:t> </a:t>
            </a:r>
            <a:r>
              <a:rPr lang="en-US" b="1" dirty="0">
                <a:solidFill>
                  <a:srgbClr val="002060"/>
                </a:solidFill>
                <a:latin typeface="Segoe UI"/>
                <a:ea typeface="Times New Roman"/>
                <a:cs typeface="Segoe UI"/>
              </a:rPr>
              <a:t>Introduction :- </a:t>
            </a:r>
            <a:endParaRPr lang="en-US" dirty="0">
              <a:solidFill>
                <a:srgbClr val="00206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The crystal field theory was first applied by the physicists H. Bethe and  J. Van </a:t>
            </a:r>
            <a:r>
              <a:rPr lang="en-US" dirty="0" err="1">
                <a:solidFill>
                  <a:srgbClr val="000000"/>
                </a:solidFill>
                <a:latin typeface="Segoe UI"/>
                <a:ea typeface="Times New Roman"/>
                <a:cs typeface="Segoe UI"/>
              </a:rPr>
              <a:t>Vleck</a:t>
            </a:r>
            <a:r>
              <a:rPr lang="en-US" dirty="0">
                <a:solidFill>
                  <a:srgbClr val="000000"/>
                </a:solidFill>
                <a:latin typeface="Segoe UI"/>
                <a:ea typeface="Times New Roman"/>
                <a:cs typeface="Segoe UI"/>
              </a:rPr>
              <a:t> in 1929 to explain the </a:t>
            </a:r>
            <a:r>
              <a:rPr lang="en-US" dirty="0" err="1">
                <a:solidFill>
                  <a:srgbClr val="000000"/>
                </a:solidFill>
                <a:latin typeface="Segoe UI"/>
                <a:ea typeface="Times New Roman"/>
                <a:cs typeface="Segoe UI"/>
              </a:rPr>
              <a:t>colours</a:t>
            </a:r>
            <a:r>
              <a:rPr lang="en-US" dirty="0">
                <a:solidFill>
                  <a:srgbClr val="000000"/>
                </a:solidFill>
                <a:latin typeface="Segoe UI"/>
                <a:ea typeface="Times New Roman"/>
                <a:cs typeface="Segoe UI"/>
              </a:rPr>
              <a:t>  and  magnetic  properties of crystalline ionic solids. So it is often called crystal field theory, CFT.</a:t>
            </a:r>
            <a:endParaRPr lang="en-US"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This theory assumes the bonding between metal ion and the ligands to be entirely of	 ionic or electrostatic type. In other words, the they accepts total absence of covalent bonding. Although CFT was developed nearly at the same as that of VBT, it was not seriously applied by chemists until the 1950s. By then, it was used to interpret spectra of transition metal complexes, where VBT was in failure. And CFT was accepted to be a better semi quantitative approach to explain many of the observed properties of co-ordination compound.</a:t>
            </a:r>
            <a:endParaRPr lang="en-US"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Further, the theory assumes that the properties of complexes stem from the modification produced in the energies of the d-orbital of the metal atom / ion by the surrounding ligands. In other words, such interaction between metal ion d-orbitals and the surrounding ligands are termed as the crystal field effects and the theory as crystal field theory.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97332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499887"/>
            <a:ext cx="7010400" cy="871713"/>
          </a:xfrm>
          <a:prstGeom prst="rect">
            <a:avLst/>
          </a:prstGeom>
        </p:spPr>
        <p:txBody>
          <a:bodyPr wrap="square">
            <a:spAutoFit/>
          </a:bodyPr>
          <a:lstStyle/>
          <a:p>
            <a:pPr algn="ctr">
              <a:lnSpc>
                <a:spcPct val="150000"/>
              </a:lnSpc>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2.1.4 High spin and low spin octahedral complexes </a:t>
            </a:r>
            <a:r>
              <a:rPr lang="en-US" b="1" dirty="0" smtClean="0">
                <a:solidFill>
                  <a:srgbClr val="FF0066"/>
                </a:solidFill>
                <a:latin typeface="Segoe UI"/>
                <a:ea typeface="Times New Roman"/>
                <a:cs typeface="Segoe UI"/>
              </a:rPr>
              <a:t>:</a:t>
            </a:r>
          </a:p>
          <a:p>
            <a:pPr algn="ctr">
              <a:lnSpc>
                <a:spcPct val="150000"/>
              </a:lnSpc>
              <a:tabLst>
                <a:tab pos="342900" algn="l"/>
                <a:tab pos="622300" algn="l"/>
                <a:tab pos="914400" algn="l"/>
                <a:tab pos="1714500" algn="r"/>
                <a:tab pos="1828800" algn="l"/>
                <a:tab pos="1993900" algn="l"/>
                <a:tab pos="4114800" algn="r"/>
                <a:tab pos="457200" algn="l"/>
              </a:tabLst>
            </a:pPr>
            <a:r>
              <a:rPr lang="en-US" b="1" dirty="0" smtClean="0">
                <a:solidFill>
                  <a:srgbClr val="FF0066"/>
                </a:solidFill>
                <a:latin typeface="Segoe UI"/>
                <a:ea typeface="Times New Roman"/>
                <a:cs typeface="Segoe UI"/>
              </a:rPr>
              <a:t> </a:t>
            </a:r>
            <a:r>
              <a:rPr lang="en-US" b="1" dirty="0">
                <a:solidFill>
                  <a:srgbClr val="FF0066"/>
                </a:solidFill>
                <a:latin typeface="Segoe UI"/>
                <a:ea typeface="Times New Roman"/>
                <a:cs typeface="Segoe UI"/>
              </a:rPr>
              <a:t>(Weak and Strong Field Complexes</a:t>
            </a:r>
            <a:r>
              <a:rPr lang="en-US" b="1" dirty="0" smtClean="0">
                <a:solidFill>
                  <a:srgbClr val="FF0066"/>
                </a:solidFill>
                <a:latin typeface="Segoe UI"/>
                <a:ea typeface="Times New Roman"/>
                <a:cs typeface="Segoe UI"/>
              </a:rPr>
              <a:t>):</a:t>
            </a:r>
            <a:endParaRPr lang="en-US" dirty="0">
              <a:solidFill>
                <a:srgbClr val="FF0066"/>
              </a:solidFill>
              <a:effectLst/>
              <a:latin typeface="Segoe UI"/>
              <a:ea typeface="Times New Roman"/>
              <a:cs typeface="Times New Roman"/>
            </a:endParaRPr>
          </a:p>
        </p:txBody>
      </p:sp>
      <p:sp>
        <p:nvSpPr>
          <p:cNvPr id="6" name="Rectangle 5"/>
          <p:cNvSpPr/>
          <p:nvPr/>
        </p:nvSpPr>
        <p:spPr>
          <a:xfrm>
            <a:off x="827314" y="1371600"/>
            <a:ext cx="8001000" cy="5078313"/>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200" dirty="0" smtClean="0">
                <a:solidFill>
                  <a:srgbClr val="000000"/>
                </a:solidFill>
                <a:latin typeface="Segoe UI"/>
                <a:ea typeface="Times New Roman"/>
                <a:cs typeface="Segoe UI"/>
              </a:rPr>
              <a:t>	The </a:t>
            </a:r>
            <a:r>
              <a:rPr lang="en-US" sz="1200" dirty="0">
                <a:solidFill>
                  <a:srgbClr val="000000"/>
                </a:solidFill>
                <a:latin typeface="Segoe UI"/>
                <a:ea typeface="Times New Roman"/>
                <a:cs typeface="Segoe UI"/>
              </a:rPr>
              <a:t>extent of crystal filed splitting determines whether the d- electrons in a metal ion will paired up or obey </a:t>
            </a:r>
            <a:r>
              <a:rPr lang="en-US" sz="1200" dirty="0" err="1">
                <a:solidFill>
                  <a:srgbClr val="000000"/>
                </a:solidFill>
                <a:latin typeface="Segoe UI"/>
                <a:ea typeface="Times New Roman"/>
                <a:cs typeface="Segoe UI"/>
              </a:rPr>
              <a:t>Hund’s</a:t>
            </a:r>
            <a:r>
              <a:rPr lang="en-US" sz="1200" dirty="0">
                <a:solidFill>
                  <a:srgbClr val="000000"/>
                </a:solidFill>
                <a:latin typeface="Segoe UI"/>
                <a:ea typeface="Times New Roman"/>
                <a:cs typeface="Segoe UI"/>
              </a:rPr>
              <a:t> rule. Out of four factors that determine the magnitude of crystal field splitting, the nature of ligands which provides the crystal field is of highest significance and of supreme importance.</a:t>
            </a:r>
            <a:endParaRPr lang="en-US" sz="12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	The ligand which causes only a small degree of splitting of d-orbitals  ( i.e. weak field ) are called weak field ligands and those which are with large negative charges and those which can approach the metal ion closely, cause a large splitting of d-orbitals (i.e. strong field ) are called strong field ligands. The crystal field splitting ability of common ligand is summarized in the form of a </a:t>
            </a:r>
            <a:r>
              <a:rPr lang="en-US" sz="1200" dirty="0" err="1">
                <a:solidFill>
                  <a:srgbClr val="000000"/>
                </a:solidFill>
                <a:latin typeface="Segoe UI"/>
                <a:ea typeface="Times New Roman"/>
                <a:cs typeface="Segoe UI"/>
              </a:rPr>
              <a:t>spectrochemical</a:t>
            </a:r>
            <a:r>
              <a:rPr lang="en-US" sz="1200" dirty="0">
                <a:solidFill>
                  <a:srgbClr val="000000"/>
                </a:solidFill>
                <a:latin typeface="Segoe UI"/>
                <a:ea typeface="Times New Roman"/>
                <a:cs typeface="Segoe UI"/>
              </a:rPr>
              <a:t> series as follows : </a:t>
            </a:r>
            <a:endParaRPr lang="en-US" sz="12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I</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Br</a:t>
            </a:r>
            <a:r>
              <a:rPr lang="en-US" sz="1200" baseline="30000" dirty="0">
                <a:solidFill>
                  <a:srgbClr val="000000"/>
                </a:solidFill>
                <a:latin typeface="Segoe UI"/>
                <a:ea typeface="Times New Roman"/>
                <a:cs typeface="Segoe UI"/>
              </a:rPr>
              <a:t> -  </a:t>
            </a:r>
            <a:r>
              <a:rPr lang="en-US" sz="1200" dirty="0">
                <a:solidFill>
                  <a:srgbClr val="000000"/>
                </a:solidFill>
                <a:latin typeface="Segoe UI"/>
                <a:ea typeface="Times New Roman"/>
                <a:cs typeface="Segoe UI"/>
              </a:rPr>
              <a:t>&lt; S</a:t>
            </a:r>
            <a:r>
              <a:rPr lang="en-US" sz="1200" baseline="30000" dirty="0">
                <a:solidFill>
                  <a:srgbClr val="000000"/>
                </a:solidFill>
                <a:latin typeface="Segoe UI"/>
                <a:ea typeface="Times New Roman"/>
                <a:cs typeface="Segoe UI"/>
              </a:rPr>
              <a:t>2 -  </a:t>
            </a:r>
            <a:r>
              <a:rPr lang="en-US" sz="1200" dirty="0">
                <a:solidFill>
                  <a:srgbClr val="000000"/>
                </a:solidFill>
                <a:latin typeface="Segoe UI"/>
                <a:ea typeface="Times New Roman"/>
                <a:cs typeface="Segoe UI"/>
              </a:rPr>
              <a:t>&lt; SCN </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&lt; </a:t>
            </a:r>
            <a:r>
              <a:rPr lang="en-US" sz="1200" dirty="0" err="1">
                <a:solidFill>
                  <a:srgbClr val="000000"/>
                </a:solidFill>
                <a:latin typeface="Segoe UI"/>
                <a:ea typeface="Times New Roman"/>
                <a:cs typeface="Segoe UI"/>
              </a:rPr>
              <a:t>Cl</a:t>
            </a:r>
            <a:r>
              <a:rPr lang="en-US" sz="1200" dirty="0">
                <a:solidFill>
                  <a:srgbClr val="000000"/>
                </a:solidFill>
                <a:latin typeface="Segoe UI"/>
                <a:ea typeface="Times New Roman"/>
                <a:cs typeface="Segoe UI"/>
              </a:rPr>
              <a:t> </a:t>
            </a:r>
            <a:r>
              <a:rPr lang="en-US" sz="1200" baseline="30000" dirty="0">
                <a:solidFill>
                  <a:srgbClr val="000000"/>
                </a:solidFill>
                <a:latin typeface="Segoe UI"/>
                <a:ea typeface="Times New Roman"/>
                <a:cs typeface="Segoe UI"/>
              </a:rPr>
              <a:t>-</a:t>
            </a:r>
            <a:r>
              <a:rPr lang="en-US" sz="1200" dirty="0">
                <a:solidFill>
                  <a:srgbClr val="000000"/>
                </a:solidFill>
                <a:latin typeface="Segoe UI"/>
                <a:ea typeface="Times New Roman"/>
                <a:cs typeface="Segoe UI"/>
              </a:rPr>
              <a:t> &lt; NO</a:t>
            </a:r>
            <a:r>
              <a:rPr lang="en-US" sz="1200" baseline="-25000" dirty="0">
                <a:solidFill>
                  <a:srgbClr val="000000"/>
                </a:solidFill>
                <a:latin typeface="Segoe UI"/>
                <a:ea typeface="Times New Roman"/>
                <a:cs typeface="Segoe UI"/>
              </a:rPr>
              <a:t>3</a:t>
            </a:r>
            <a:r>
              <a:rPr lang="en-US" sz="1200" dirty="0">
                <a:solidFill>
                  <a:srgbClr val="000000"/>
                </a:solidFill>
                <a:latin typeface="Segoe UI"/>
                <a:ea typeface="Times New Roman"/>
                <a:cs typeface="Segoe UI"/>
              </a:rPr>
              <a:t> </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F </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OH </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&lt;  C</a:t>
            </a:r>
            <a:r>
              <a:rPr lang="en-US" sz="1200" baseline="-25000" dirty="0">
                <a:solidFill>
                  <a:srgbClr val="000000"/>
                </a:solidFill>
                <a:latin typeface="Segoe UI"/>
                <a:ea typeface="Times New Roman"/>
                <a:cs typeface="Segoe UI"/>
              </a:rPr>
              <a:t>2</a:t>
            </a:r>
            <a:r>
              <a:rPr lang="en-US" sz="1200" dirty="0">
                <a:solidFill>
                  <a:srgbClr val="000000"/>
                </a:solidFill>
                <a:latin typeface="Segoe UI"/>
                <a:ea typeface="Times New Roman"/>
                <a:cs typeface="Segoe UI"/>
              </a:rPr>
              <a:t>O</a:t>
            </a:r>
            <a:r>
              <a:rPr lang="en-US" sz="1200" baseline="-25000" dirty="0">
                <a:solidFill>
                  <a:srgbClr val="000000"/>
                </a:solidFill>
                <a:latin typeface="Segoe UI"/>
                <a:ea typeface="Times New Roman"/>
                <a:cs typeface="Segoe UI"/>
              </a:rPr>
              <a:t>4</a:t>
            </a:r>
            <a:r>
              <a:rPr lang="en-US" sz="1200" baseline="30000" dirty="0">
                <a:solidFill>
                  <a:srgbClr val="000000"/>
                </a:solidFill>
                <a:latin typeface="Segoe UI"/>
                <a:ea typeface="Times New Roman"/>
                <a:cs typeface="Segoe UI"/>
              </a:rPr>
              <a:t> 2 – </a:t>
            </a:r>
            <a:r>
              <a:rPr lang="en-US" sz="1200" dirty="0">
                <a:solidFill>
                  <a:srgbClr val="000000"/>
                </a:solidFill>
                <a:latin typeface="Segoe UI"/>
                <a:ea typeface="Times New Roman"/>
                <a:cs typeface="Segoe UI"/>
              </a:rPr>
              <a:t> &lt;  H</a:t>
            </a:r>
            <a:r>
              <a:rPr lang="en-US" sz="1200" baseline="-25000" dirty="0">
                <a:solidFill>
                  <a:srgbClr val="000000"/>
                </a:solidFill>
                <a:latin typeface="Segoe UI"/>
                <a:ea typeface="Times New Roman"/>
                <a:cs typeface="Segoe UI"/>
              </a:rPr>
              <a:t>2</a:t>
            </a:r>
            <a:r>
              <a:rPr lang="en-US" sz="1200" dirty="0">
                <a:solidFill>
                  <a:srgbClr val="000000"/>
                </a:solidFill>
                <a:latin typeface="Segoe UI"/>
                <a:ea typeface="Times New Roman"/>
                <a:cs typeface="Segoe UI"/>
              </a:rPr>
              <a:t>O  &lt;  </a:t>
            </a:r>
            <a:r>
              <a:rPr lang="en-US" sz="1200" u="sng" dirty="0">
                <a:solidFill>
                  <a:srgbClr val="000000"/>
                </a:solidFill>
                <a:latin typeface="Segoe UI"/>
                <a:ea typeface="Times New Roman"/>
                <a:cs typeface="Segoe UI"/>
              </a:rPr>
              <a:t>N</a:t>
            </a:r>
            <a:r>
              <a:rPr lang="en-US" sz="1200" dirty="0">
                <a:solidFill>
                  <a:srgbClr val="000000"/>
                </a:solidFill>
                <a:latin typeface="Segoe UI"/>
                <a:ea typeface="Times New Roman"/>
                <a:cs typeface="Segoe UI"/>
              </a:rPr>
              <a:t>CS</a:t>
            </a:r>
            <a:r>
              <a:rPr lang="en-US" sz="1200" baseline="30000" dirty="0">
                <a:solidFill>
                  <a:srgbClr val="000000"/>
                </a:solidFill>
                <a:latin typeface="Segoe UI"/>
                <a:ea typeface="Times New Roman"/>
                <a:cs typeface="Segoe UI"/>
              </a:rPr>
              <a:t> – </a:t>
            </a:r>
            <a:r>
              <a:rPr lang="en-US" sz="1200" dirty="0">
                <a:solidFill>
                  <a:srgbClr val="000000"/>
                </a:solidFill>
                <a:latin typeface="Segoe UI"/>
                <a:ea typeface="Times New Roman"/>
                <a:cs typeface="Segoe UI"/>
              </a:rPr>
              <a:t> &lt;   NH</a:t>
            </a:r>
            <a:r>
              <a:rPr lang="en-US" sz="1200" baseline="-25000" dirty="0">
                <a:solidFill>
                  <a:srgbClr val="000000"/>
                </a:solidFill>
                <a:latin typeface="Segoe UI"/>
                <a:ea typeface="Times New Roman"/>
                <a:cs typeface="Segoe UI"/>
              </a:rPr>
              <a:t>3</a:t>
            </a:r>
            <a:r>
              <a:rPr lang="en-US" sz="1200" dirty="0">
                <a:solidFill>
                  <a:srgbClr val="000000"/>
                </a:solidFill>
                <a:latin typeface="Segoe UI"/>
                <a:ea typeface="Times New Roman"/>
                <a:cs typeface="Segoe UI"/>
              </a:rPr>
              <a:t>  &lt;  en  &lt;  </a:t>
            </a:r>
            <a:r>
              <a:rPr lang="en-US" sz="1200" dirty="0" err="1">
                <a:solidFill>
                  <a:srgbClr val="000000"/>
                </a:solidFill>
                <a:latin typeface="Segoe UI"/>
                <a:ea typeface="Times New Roman"/>
                <a:cs typeface="Segoe UI"/>
              </a:rPr>
              <a:t>bipy</a:t>
            </a:r>
            <a:r>
              <a:rPr lang="en-US" sz="1200" dirty="0">
                <a:solidFill>
                  <a:srgbClr val="000000"/>
                </a:solidFill>
                <a:latin typeface="Segoe UI"/>
                <a:ea typeface="Times New Roman"/>
                <a:cs typeface="Segoe UI"/>
              </a:rPr>
              <a:t>  &lt;  </a:t>
            </a:r>
            <a:r>
              <a:rPr lang="en-US" sz="1200" u="sng" dirty="0">
                <a:solidFill>
                  <a:srgbClr val="000000"/>
                </a:solidFill>
                <a:latin typeface="Segoe UI"/>
                <a:ea typeface="Times New Roman"/>
                <a:cs typeface="Segoe UI"/>
              </a:rPr>
              <a:t>N</a:t>
            </a:r>
            <a:r>
              <a:rPr lang="en-US" sz="1200" dirty="0">
                <a:solidFill>
                  <a:srgbClr val="000000"/>
                </a:solidFill>
                <a:latin typeface="Segoe UI"/>
                <a:ea typeface="Times New Roman"/>
                <a:cs typeface="Segoe UI"/>
              </a:rPr>
              <a:t>O</a:t>
            </a:r>
            <a:r>
              <a:rPr lang="en-US" sz="1200" baseline="-25000" dirty="0">
                <a:solidFill>
                  <a:srgbClr val="000000"/>
                </a:solidFill>
                <a:latin typeface="Segoe UI"/>
                <a:ea typeface="Times New Roman"/>
                <a:cs typeface="Segoe UI"/>
              </a:rPr>
              <a:t>2</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PPh</a:t>
            </a:r>
            <a:r>
              <a:rPr lang="en-US" sz="1200" baseline="-25000" dirty="0">
                <a:solidFill>
                  <a:srgbClr val="000000"/>
                </a:solidFill>
                <a:latin typeface="Segoe UI"/>
                <a:ea typeface="Times New Roman"/>
                <a:cs typeface="Segoe UI"/>
              </a:rPr>
              <a:t>3 </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a:t>
            </a:r>
            <a:r>
              <a:rPr lang="en-US" sz="1200" u="sng" dirty="0">
                <a:solidFill>
                  <a:srgbClr val="000000"/>
                </a:solidFill>
                <a:latin typeface="Segoe UI"/>
                <a:ea typeface="Times New Roman"/>
                <a:cs typeface="Segoe UI"/>
              </a:rPr>
              <a:t>C</a:t>
            </a:r>
            <a:r>
              <a:rPr lang="en-US" sz="1200" dirty="0">
                <a:solidFill>
                  <a:srgbClr val="000000"/>
                </a:solidFill>
                <a:latin typeface="Segoe UI"/>
                <a:ea typeface="Times New Roman"/>
                <a:cs typeface="Segoe UI"/>
              </a:rPr>
              <a:t>N</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&lt;  </a:t>
            </a:r>
            <a:r>
              <a:rPr lang="en-US" sz="1200" u="sng" dirty="0">
                <a:solidFill>
                  <a:srgbClr val="000000"/>
                </a:solidFill>
                <a:latin typeface="Segoe UI"/>
                <a:ea typeface="Times New Roman"/>
                <a:cs typeface="Segoe UI"/>
              </a:rPr>
              <a:t>C</a:t>
            </a:r>
            <a:r>
              <a:rPr lang="en-US" sz="1200" dirty="0">
                <a:solidFill>
                  <a:srgbClr val="000000"/>
                </a:solidFill>
                <a:latin typeface="Segoe UI"/>
                <a:ea typeface="Times New Roman"/>
                <a:cs typeface="Segoe UI"/>
              </a:rPr>
              <a:t>O </a:t>
            </a:r>
            <a:endParaRPr lang="en-US" sz="12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	Thus I</a:t>
            </a:r>
            <a:r>
              <a:rPr lang="en-US" sz="1200" baseline="30000" dirty="0">
                <a:solidFill>
                  <a:srgbClr val="000000"/>
                </a:solidFill>
                <a:latin typeface="Segoe UI"/>
                <a:ea typeface="Times New Roman"/>
                <a:cs typeface="Segoe UI"/>
              </a:rPr>
              <a:t> –</a:t>
            </a:r>
            <a:r>
              <a:rPr lang="en-US" sz="1200" dirty="0">
                <a:solidFill>
                  <a:srgbClr val="000000"/>
                </a:solidFill>
                <a:latin typeface="Segoe UI"/>
                <a:ea typeface="Times New Roman"/>
                <a:cs typeface="Segoe UI"/>
              </a:rPr>
              <a:t> produces weak ligand field while CN</a:t>
            </a:r>
            <a:r>
              <a:rPr lang="en-US" sz="1200" baseline="30000" dirty="0">
                <a:solidFill>
                  <a:srgbClr val="000000"/>
                </a:solidFill>
                <a:latin typeface="Segoe UI"/>
                <a:ea typeface="Times New Roman"/>
                <a:cs typeface="Segoe UI"/>
              </a:rPr>
              <a:t> – </a:t>
            </a:r>
            <a:r>
              <a:rPr lang="en-US" sz="1200" dirty="0">
                <a:solidFill>
                  <a:srgbClr val="000000"/>
                </a:solidFill>
                <a:latin typeface="Segoe UI"/>
                <a:ea typeface="Times New Roman"/>
                <a:cs typeface="Segoe UI"/>
              </a:rPr>
              <a:t>produces strong ligand field.</a:t>
            </a:r>
            <a:endParaRPr lang="en-US" sz="12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	If Δ</a:t>
            </a:r>
            <a:r>
              <a:rPr lang="en-US" sz="1200" baseline="-25000" dirty="0">
                <a:solidFill>
                  <a:srgbClr val="000000"/>
                </a:solidFill>
                <a:latin typeface="Segoe UI"/>
                <a:ea typeface="Times New Roman"/>
                <a:cs typeface="Segoe UI"/>
              </a:rPr>
              <a:t>0</a:t>
            </a:r>
            <a:r>
              <a:rPr lang="en-US" sz="1200" dirty="0">
                <a:solidFill>
                  <a:srgbClr val="000000"/>
                </a:solidFill>
                <a:latin typeface="Segoe UI"/>
                <a:ea typeface="Times New Roman"/>
                <a:cs typeface="Segoe UI"/>
              </a:rPr>
              <a:t> &lt; P, which is called as the weak – field case, then occupation of the upper orbital is more favorable and electrons remain unpaired. Such arrangement  with the maximum number of parallel electron spins is called a high spin configuration and the complex as high- spin or spin – free complex. It is highly paramagnetic and comparatively more labile i.e. reactive.</a:t>
            </a:r>
            <a:endParaRPr lang="en-US" sz="12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Times New Roman"/>
                <a:cs typeface="Segoe UI"/>
              </a:rPr>
              <a:t>	If Δ</a:t>
            </a:r>
            <a:r>
              <a:rPr lang="en-US" sz="1200" baseline="-25000" dirty="0">
                <a:solidFill>
                  <a:srgbClr val="000000"/>
                </a:solidFill>
                <a:latin typeface="Segoe UI"/>
                <a:ea typeface="Times New Roman"/>
                <a:cs typeface="Segoe UI"/>
              </a:rPr>
              <a:t>0</a:t>
            </a:r>
            <a:r>
              <a:rPr lang="en-US" sz="1200" dirty="0">
                <a:solidFill>
                  <a:srgbClr val="000000"/>
                </a:solidFill>
                <a:latin typeface="Segoe UI"/>
                <a:ea typeface="Times New Roman"/>
                <a:cs typeface="Segoe UI"/>
              </a:rPr>
              <a:t> &gt; P, which is called the strong field case, pairing is more favorable, despite the columbic repulsion, because it is energetically expensive to occupy the upper orbitals. Electrons pair up in low energy orbitals giving alternate configuration with the smaller number of parallel electron spins. It is called a low – spin configuration and the complex is low – spin or spin – paired complex. It is rather stable and mostly diamagnetic or poor paramagnetic. </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780346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457200"/>
            <a:ext cx="8610600" cy="1061829"/>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400" dirty="0" smtClean="0">
                <a:solidFill>
                  <a:srgbClr val="000000"/>
                </a:solidFill>
                <a:latin typeface="Segoe UI"/>
                <a:ea typeface="Times New Roman"/>
                <a:cs typeface="Segoe UI"/>
              </a:rPr>
              <a:t>	Let </a:t>
            </a:r>
            <a:r>
              <a:rPr lang="en-US" sz="1400" dirty="0">
                <a:solidFill>
                  <a:srgbClr val="000000"/>
                </a:solidFill>
                <a:latin typeface="Segoe UI"/>
                <a:ea typeface="Times New Roman"/>
                <a:cs typeface="Segoe UI"/>
              </a:rPr>
              <a:t>us study octahedral complexes, is presence of weak field and strong field ligands. When we consider d</a:t>
            </a:r>
            <a:r>
              <a:rPr lang="en-US" sz="1400" baseline="30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case, we may have two possible arrangements of configurations, in the ground state, depending upon whether the ligand is weak or strong as shown in fig.2.14 below </a:t>
            </a:r>
            <a:endParaRPr lang="en-US" sz="1400" dirty="0">
              <a:solidFill>
                <a:srgbClr val="000000"/>
              </a:solidFill>
              <a:effectLst/>
              <a:latin typeface="Segoe UI"/>
              <a:ea typeface="Times New Roman"/>
              <a:cs typeface="Times New Roman"/>
            </a:endParaRPr>
          </a:p>
        </p:txBody>
      </p:sp>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57" y="1529914"/>
            <a:ext cx="7239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1600" y="1534750"/>
            <a:ext cx="4572000" cy="259045"/>
          </a:xfrm>
          <a:prstGeom prst="rect">
            <a:avLst/>
          </a:prstGeom>
        </p:spPr>
        <p:txBody>
          <a:bodyPr>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200" b="1" dirty="0">
                <a:solidFill>
                  <a:srgbClr val="000000"/>
                </a:solidFill>
                <a:latin typeface="Segoe UI"/>
                <a:ea typeface="Times New Roman"/>
                <a:cs typeface="Segoe UI"/>
              </a:rPr>
              <a:t>Figure  2.14 : High and Low Spin Complexes</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83679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1365"/>
            <a:ext cx="8382000" cy="5909310"/>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In a weak field, the fourth electron occupies the </a:t>
            </a:r>
            <a:r>
              <a:rPr lang="en-US" dirty="0" err="1">
                <a:solidFill>
                  <a:srgbClr val="000000"/>
                </a:solidFill>
                <a:latin typeface="Segoe UI"/>
                <a:ea typeface="Times New Roman"/>
                <a:cs typeface="Segoe UI"/>
              </a:rPr>
              <a:t>e</a:t>
            </a:r>
            <a:r>
              <a:rPr lang="en-US" baseline="-25000" dirty="0" err="1">
                <a:solidFill>
                  <a:srgbClr val="000000"/>
                </a:solidFill>
                <a:latin typeface="Segoe UI"/>
                <a:ea typeface="Times New Roman"/>
                <a:cs typeface="Segoe UI"/>
              </a:rPr>
              <a:t>g</a:t>
            </a:r>
            <a:r>
              <a:rPr lang="en-US" dirty="0">
                <a:solidFill>
                  <a:srgbClr val="000000"/>
                </a:solidFill>
                <a:latin typeface="Segoe UI"/>
                <a:ea typeface="Times New Roman"/>
                <a:cs typeface="Segoe UI"/>
              </a:rPr>
              <a:t> orbital giving the electronic arrangement in accordance with </a:t>
            </a:r>
            <a:r>
              <a:rPr lang="en-US" dirty="0" err="1">
                <a:solidFill>
                  <a:srgbClr val="000000"/>
                </a:solidFill>
                <a:latin typeface="Segoe UI"/>
                <a:ea typeface="Times New Roman"/>
                <a:cs typeface="Segoe UI"/>
              </a:rPr>
              <a:t>Hund’s</a:t>
            </a:r>
            <a:r>
              <a:rPr lang="en-US" dirty="0">
                <a:solidFill>
                  <a:srgbClr val="000000"/>
                </a:solidFill>
                <a:latin typeface="Segoe UI"/>
                <a:ea typeface="Times New Roman"/>
                <a:cs typeface="Segoe UI"/>
              </a:rPr>
              <a:t> rule as shown in fig. above. With four unpaired electrons, it has CFSE equal to (- 0.4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 x 3 + 0.6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 or – 6 </a:t>
            </a:r>
            <a:r>
              <a:rPr lang="en-US" dirty="0" err="1">
                <a:solidFill>
                  <a:srgbClr val="000000"/>
                </a:solidFill>
                <a:latin typeface="Segoe UI"/>
                <a:ea typeface="Times New Roman"/>
                <a:cs typeface="Segoe UI"/>
              </a:rPr>
              <a:t>Dq</a:t>
            </a:r>
            <a:r>
              <a:rPr lang="en-US" dirty="0">
                <a:solidFill>
                  <a:srgbClr val="000000"/>
                </a:solidFill>
                <a:latin typeface="Segoe UI"/>
                <a:ea typeface="Times New Roman"/>
                <a:cs typeface="Segoe UI"/>
              </a:rPr>
              <a:t> ). This arrangement t</a:t>
            </a:r>
            <a:r>
              <a:rPr lang="en-US" baseline="30000" dirty="0">
                <a:solidFill>
                  <a:srgbClr val="000000"/>
                </a:solidFill>
                <a:latin typeface="Segoe UI"/>
                <a:ea typeface="Times New Roman"/>
                <a:cs typeface="Segoe UI"/>
              </a:rPr>
              <a:t>3</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e</a:t>
            </a:r>
            <a:r>
              <a:rPr lang="en-US" baseline="30000" dirty="0">
                <a:solidFill>
                  <a:srgbClr val="000000"/>
                </a:solidFill>
                <a:latin typeface="Segoe UI"/>
                <a:ea typeface="Times New Roman"/>
                <a:cs typeface="Segoe UI"/>
              </a:rPr>
              <a:t>1</a:t>
            </a:r>
            <a:r>
              <a:rPr lang="en-US" baseline="-25000" dirty="0">
                <a:solidFill>
                  <a:srgbClr val="000000"/>
                </a:solidFill>
                <a:latin typeface="Segoe UI"/>
                <a:ea typeface="Times New Roman"/>
                <a:cs typeface="Segoe UI"/>
              </a:rPr>
              <a:t>g</a:t>
            </a:r>
            <a:r>
              <a:rPr lang="en-US" dirty="0">
                <a:solidFill>
                  <a:srgbClr val="000000"/>
                </a:solidFill>
                <a:latin typeface="Segoe UI"/>
                <a:ea typeface="Times New Roman"/>
                <a:cs typeface="Segoe UI"/>
              </a:rPr>
              <a:t>  with the most unpaired electrons is called high spin or spin free. It is, therefore, a paramagnetic complex and is more reactive. In the strong field, the fourth electron is forced to pair up in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level and when it does so, it experience a strong </a:t>
            </a:r>
            <a:r>
              <a:rPr lang="en-US" dirty="0" err="1">
                <a:solidFill>
                  <a:srgbClr val="000000"/>
                </a:solidFill>
                <a:latin typeface="Segoe UI"/>
                <a:ea typeface="Times New Roman"/>
                <a:cs typeface="Segoe UI"/>
              </a:rPr>
              <a:t>coulombic</a:t>
            </a:r>
            <a:r>
              <a:rPr lang="en-US" dirty="0">
                <a:solidFill>
                  <a:srgbClr val="000000"/>
                </a:solidFill>
                <a:latin typeface="Segoe UI"/>
                <a:ea typeface="Times New Roman"/>
                <a:cs typeface="Segoe UI"/>
              </a:rPr>
              <a:t> repulsion, which is called the pairing energy, P. We get the electronic arrangement t</a:t>
            </a:r>
            <a:r>
              <a:rPr lang="en-US" baseline="-25000" dirty="0">
                <a:solidFill>
                  <a:srgbClr val="000000"/>
                </a:solidFill>
                <a:latin typeface="Segoe UI"/>
                <a:ea typeface="Times New Roman"/>
                <a:cs typeface="Segoe UI"/>
              </a:rPr>
              <a:t>2g</a:t>
            </a:r>
            <a:r>
              <a:rPr lang="en-US" baseline="30000" dirty="0">
                <a:solidFill>
                  <a:srgbClr val="000000"/>
                </a:solidFill>
                <a:latin typeface="Segoe UI"/>
                <a:ea typeface="Times New Roman"/>
                <a:cs typeface="Segoe UI"/>
              </a:rPr>
              <a:t>4</a:t>
            </a:r>
            <a:r>
              <a:rPr lang="en-US" dirty="0">
                <a:solidFill>
                  <a:srgbClr val="000000"/>
                </a:solidFill>
                <a:latin typeface="Segoe UI"/>
                <a:ea typeface="Times New Roman"/>
                <a:cs typeface="Segoe UI"/>
              </a:rPr>
              <a:t> which does not  comply with </a:t>
            </a:r>
            <a:r>
              <a:rPr lang="en-US" dirty="0" err="1">
                <a:solidFill>
                  <a:srgbClr val="000000"/>
                </a:solidFill>
                <a:latin typeface="Segoe UI"/>
                <a:ea typeface="Times New Roman"/>
                <a:cs typeface="Segoe UI"/>
              </a:rPr>
              <a:t>Hund’s</a:t>
            </a:r>
            <a:r>
              <a:rPr lang="en-US" dirty="0">
                <a:solidFill>
                  <a:srgbClr val="000000"/>
                </a:solidFill>
                <a:latin typeface="Segoe UI"/>
                <a:ea typeface="Times New Roman"/>
                <a:cs typeface="Segoe UI"/>
              </a:rPr>
              <a:t> rule. See the above b fig. This has only two unpaired electrons, and its CFSE is ( - 0.4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 x 4 = - 1.6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 or – 16 </a:t>
            </a:r>
            <a:r>
              <a:rPr lang="en-US" dirty="0" err="1">
                <a:solidFill>
                  <a:srgbClr val="000000"/>
                </a:solidFill>
                <a:latin typeface="Segoe UI"/>
                <a:ea typeface="Times New Roman"/>
                <a:cs typeface="Segoe UI"/>
              </a:rPr>
              <a:t>Dq</a:t>
            </a:r>
            <a:r>
              <a:rPr lang="en-US" dirty="0">
                <a:solidFill>
                  <a:srgbClr val="000000"/>
                </a:solidFill>
                <a:latin typeface="Segoe UI"/>
                <a:ea typeface="Times New Roman"/>
                <a:cs typeface="Segoe UI"/>
              </a:rPr>
              <a:t>). Here the CFSE is higher than the previous one and if the pairing penalty is accounted, the net stabilization would be – 1.6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 P. This arrangement with less number of unpaired electrons is called  low- spin or spin – paired. The complex is less paramagnetic as two unpaired electrons are present and is more stable as all the four electrons occupy the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levels of lower energy.</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16950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8077200" cy="5493812"/>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The value of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depends on the nature of both the metal and the ligand, and the spin – pairing energy P varies with the metal. So it is not possible to specify the point in the </a:t>
            </a:r>
            <a:r>
              <a:rPr lang="en-US" dirty="0" err="1">
                <a:solidFill>
                  <a:srgbClr val="000000"/>
                </a:solidFill>
                <a:latin typeface="Segoe UI"/>
                <a:ea typeface="Times New Roman"/>
                <a:cs typeface="Segoe UI"/>
              </a:rPr>
              <a:t>spectrochemical</a:t>
            </a:r>
            <a:r>
              <a:rPr lang="en-US" dirty="0">
                <a:solidFill>
                  <a:srgbClr val="000000"/>
                </a:solidFill>
                <a:latin typeface="Segoe UI"/>
                <a:ea typeface="Times New Roman"/>
                <a:cs typeface="Segoe UI"/>
              </a:rPr>
              <a:t> series at which the complex changes from high to low spin. At present, it is worth to note that the complexes of 3d metal ions, in combinations </a:t>
            </a:r>
            <a:r>
              <a:rPr lang="en-US" dirty="0" err="1">
                <a:solidFill>
                  <a:srgbClr val="000000"/>
                </a:solidFill>
                <a:latin typeface="Segoe UI"/>
                <a:ea typeface="Times New Roman"/>
                <a:cs typeface="Segoe UI"/>
              </a:rPr>
              <a:t>eith</a:t>
            </a:r>
            <a:r>
              <a:rPr lang="en-US" dirty="0">
                <a:solidFill>
                  <a:srgbClr val="000000"/>
                </a:solidFill>
                <a:latin typeface="Segoe UI"/>
                <a:ea typeface="Times New Roman"/>
                <a:cs typeface="Segoe UI"/>
              </a:rPr>
              <a:t> the ligands that are very high in the </a:t>
            </a:r>
            <a:r>
              <a:rPr lang="en-US" dirty="0" err="1">
                <a:solidFill>
                  <a:srgbClr val="000000"/>
                </a:solidFill>
                <a:latin typeface="Segoe UI"/>
                <a:ea typeface="Times New Roman"/>
                <a:cs typeface="Segoe UI"/>
              </a:rPr>
              <a:t>spectrochemical</a:t>
            </a:r>
            <a:r>
              <a:rPr lang="en-US" dirty="0">
                <a:solidFill>
                  <a:srgbClr val="000000"/>
                </a:solidFill>
                <a:latin typeface="Segoe UI"/>
                <a:ea typeface="Times New Roman"/>
                <a:cs typeface="Segoe UI"/>
              </a:rPr>
              <a:t> series, say CN</a:t>
            </a:r>
            <a:r>
              <a:rPr lang="en-US" baseline="30000" dirty="0">
                <a:solidFill>
                  <a:srgbClr val="000000"/>
                </a:solidFill>
                <a:latin typeface="Segoe UI"/>
                <a:ea typeface="Times New Roman"/>
                <a:cs typeface="Segoe UI"/>
              </a:rPr>
              <a:t> –</a:t>
            </a:r>
            <a:r>
              <a:rPr lang="en-US" dirty="0">
                <a:solidFill>
                  <a:srgbClr val="000000"/>
                </a:solidFill>
                <a:latin typeface="Segoe UI"/>
                <a:ea typeface="Times New Roman"/>
                <a:cs typeface="Segoe UI"/>
              </a:rPr>
              <a:t> etc. are essentially low spin. The complexes of 3d metal ions with the ligands which are very low in the series, say F</a:t>
            </a:r>
            <a:r>
              <a:rPr lang="en-US" baseline="30000" dirty="0">
                <a:solidFill>
                  <a:srgbClr val="000000"/>
                </a:solidFill>
                <a:latin typeface="Segoe UI"/>
                <a:ea typeface="Times New Roman"/>
                <a:cs typeface="Segoe UI"/>
              </a:rPr>
              <a:t> - </a:t>
            </a:r>
            <a:r>
              <a:rPr lang="en-US" dirty="0">
                <a:solidFill>
                  <a:srgbClr val="000000"/>
                </a:solidFill>
                <a:latin typeface="Segoe UI"/>
                <a:ea typeface="Times New Roman"/>
                <a:cs typeface="Segoe UI"/>
              </a:rPr>
              <a:t> , </a:t>
            </a:r>
            <a:r>
              <a:rPr lang="en-US" dirty="0" err="1">
                <a:solidFill>
                  <a:srgbClr val="000000"/>
                </a:solidFill>
                <a:latin typeface="Segoe UI"/>
                <a:ea typeface="Times New Roman"/>
                <a:cs typeface="Segoe UI"/>
              </a:rPr>
              <a:t>Cl</a:t>
            </a:r>
            <a:r>
              <a:rPr lang="en-US" baseline="30000" dirty="0">
                <a:solidFill>
                  <a:srgbClr val="000000"/>
                </a:solidFill>
                <a:latin typeface="Segoe UI"/>
                <a:ea typeface="Times New Roman"/>
                <a:cs typeface="Segoe UI"/>
              </a:rPr>
              <a:t> – </a:t>
            </a:r>
            <a:r>
              <a:rPr lang="en-US" dirty="0">
                <a:solidFill>
                  <a:srgbClr val="000000"/>
                </a:solidFill>
                <a:latin typeface="Segoe UI"/>
                <a:ea typeface="Times New Roman"/>
                <a:cs typeface="Segoe UI"/>
              </a:rPr>
              <a:t> etc. are generally high – spin. For 4d and 5d metal ions, low – spin complexes are more common because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is larger and P is smaller than for 3d ions.</a:t>
            </a:r>
            <a:endParaRPr lang="en-US"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High and low spin configuration are also found for d</a:t>
            </a:r>
            <a:r>
              <a:rPr lang="en-US" baseline="30000" dirty="0">
                <a:solidFill>
                  <a:srgbClr val="000000"/>
                </a:solidFill>
                <a:latin typeface="Segoe UI"/>
                <a:ea typeface="Times New Roman"/>
                <a:cs typeface="Segoe UI"/>
              </a:rPr>
              <a:t>5</a:t>
            </a:r>
            <a:r>
              <a:rPr lang="en-US" dirty="0">
                <a:solidFill>
                  <a:srgbClr val="000000"/>
                </a:solidFill>
                <a:latin typeface="Segoe UI"/>
                <a:ea typeface="Times New Roman"/>
                <a:cs typeface="Segoe UI"/>
              </a:rPr>
              <a:t> , d</a:t>
            </a:r>
            <a:r>
              <a:rPr lang="en-US" baseline="30000" dirty="0">
                <a:solidFill>
                  <a:srgbClr val="000000"/>
                </a:solidFill>
                <a:latin typeface="Segoe UI"/>
                <a:ea typeface="Times New Roman"/>
                <a:cs typeface="Segoe UI"/>
              </a:rPr>
              <a:t>6</a:t>
            </a:r>
            <a:r>
              <a:rPr lang="en-US" dirty="0">
                <a:solidFill>
                  <a:srgbClr val="000000"/>
                </a:solidFill>
                <a:latin typeface="Segoe UI"/>
                <a:ea typeface="Times New Roman"/>
                <a:cs typeface="Segoe UI"/>
              </a:rPr>
              <a:t> and d</a:t>
            </a:r>
            <a:r>
              <a:rPr lang="en-US" baseline="30000" dirty="0">
                <a:solidFill>
                  <a:srgbClr val="000000"/>
                </a:solidFill>
                <a:latin typeface="Segoe UI"/>
                <a:ea typeface="Times New Roman"/>
                <a:cs typeface="Segoe UI"/>
              </a:rPr>
              <a:t>7</a:t>
            </a:r>
            <a:r>
              <a:rPr lang="en-US" dirty="0">
                <a:solidFill>
                  <a:srgbClr val="000000"/>
                </a:solidFill>
                <a:latin typeface="Segoe UI"/>
                <a:ea typeface="Times New Roman"/>
                <a:cs typeface="Segoe UI"/>
              </a:rPr>
              <a:t> complexes. The same arguments of d</a:t>
            </a:r>
            <a:r>
              <a:rPr lang="en-US" baseline="30000" dirty="0">
                <a:solidFill>
                  <a:srgbClr val="000000"/>
                </a:solidFill>
                <a:latin typeface="Segoe UI"/>
                <a:ea typeface="Times New Roman"/>
                <a:cs typeface="Segoe UI"/>
              </a:rPr>
              <a:t>4</a:t>
            </a:r>
            <a:r>
              <a:rPr lang="en-US" dirty="0">
                <a:solidFill>
                  <a:srgbClr val="000000"/>
                </a:solidFill>
                <a:latin typeface="Segoe UI"/>
                <a:ea typeface="Times New Roman"/>
                <a:cs typeface="Segoe UI"/>
              </a:rPr>
              <a:t> case apply to all these configuration. See fig.  </a:t>
            </a:r>
            <a:endParaRPr lang="en-US"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As an illustration let us discuss d</a:t>
            </a:r>
            <a:r>
              <a:rPr lang="en-US" baseline="30000" dirty="0">
                <a:solidFill>
                  <a:srgbClr val="000000"/>
                </a:solidFill>
                <a:latin typeface="Segoe UI"/>
                <a:ea typeface="Times New Roman"/>
                <a:cs typeface="Segoe UI"/>
              </a:rPr>
              <a:t>8</a:t>
            </a:r>
            <a:r>
              <a:rPr lang="en-US" dirty="0">
                <a:solidFill>
                  <a:srgbClr val="000000"/>
                </a:solidFill>
                <a:latin typeface="Segoe UI"/>
                <a:ea typeface="Times New Roman"/>
                <a:cs typeface="Segoe UI"/>
              </a:rPr>
              <a:t> system of octahedral complexes.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54513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5412"/>
            <a:ext cx="8763000" cy="1585049"/>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2.1.4 High spin and low spin octahedral complexes w.r.t. Co (III</a:t>
            </a:r>
            <a:r>
              <a:rPr lang="en-US" b="1" dirty="0" smtClean="0">
                <a:solidFill>
                  <a:srgbClr val="FF0066"/>
                </a:solidFill>
                <a:latin typeface="Segoe UI"/>
                <a:ea typeface="Times New Roman"/>
                <a:cs typeface="Segoe UI"/>
              </a:rPr>
              <a:t>).</a:t>
            </a:r>
          </a:p>
          <a:p>
            <a:pPr algn="just">
              <a:lnSpc>
                <a:spcPct val="150000"/>
              </a:lnSpc>
              <a:tabLst>
                <a:tab pos="342900" algn="l"/>
                <a:tab pos="622300" algn="l"/>
                <a:tab pos="914400" algn="l"/>
                <a:tab pos="1714500" algn="r"/>
                <a:tab pos="1828800" algn="l"/>
                <a:tab pos="1993900" algn="l"/>
                <a:tab pos="4114800" algn="r"/>
                <a:tab pos="457200" algn="l"/>
              </a:tabLst>
            </a:pPr>
            <a:r>
              <a:rPr lang="en-US" sz="1400" dirty="0" smtClean="0">
                <a:solidFill>
                  <a:srgbClr val="000000"/>
                </a:solidFill>
                <a:latin typeface="Segoe UI"/>
                <a:ea typeface="Times New Roman"/>
                <a:cs typeface="Segoe UI"/>
              </a:rPr>
              <a:t>	Cobalt </a:t>
            </a:r>
            <a:r>
              <a:rPr lang="en-US" sz="1400" dirty="0">
                <a:solidFill>
                  <a:srgbClr val="000000"/>
                </a:solidFill>
                <a:latin typeface="Segoe UI"/>
                <a:ea typeface="Times New Roman"/>
                <a:cs typeface="Segoe UI"/>
              </a:rPr>
              <a:t>(Z = 27) atom ground state  = 3 d </a:t>
            </a:r>
            <a:r>
              <a:rPr lang="en-US" sz="1400" baseline="30000" dirty="0">
                <a:solidFill>
                  <a:srgbClr val="000000"/>
                </a:solidFill>
                <a:latin typeface="Segoe UI"/>
                <a:ea typeface="Times New Roman"/>
                <a:cs typeface="Segoe UI"/>
              </a:rPr>
              <a:t>7</a:t>
            </a:r>
            <a:r>
              <a:rPr lang="en-US" sz="1400" dirty="0">
                <a:solidFill>
                  <a:srgbClr val="000000"/>
                </a:solidFill>
                <a:latin typeface="Segoe UI"/>
                <a:ea typeface="Times New Roman"/>
                <a:cs typeface="Segoe UI"/>
              </a:rPr>
              <a:t> 4 s </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Cobalt ion ( Co</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ground state        = 3 d</a:t>
            </a:r>
            <a:r>
              <a:rPr lang="en-US" sz="1400" baseline="30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  4s</a:t>
            </a:r>
            <a:r>
              <a:rPr lang="en-US" sz="1400" baseline="30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r>
              <a:rPr lang="en-US" sz="1400" dirty="0">
                <a:latin typeface="Segoe UI"/>
                <a:ea typeface="Times New Roman"/>
              </a:rPr>
              <a:t>  In this case, large Δ</a:t>
            </a:r>
            <a:r>
              <a:rPr lang="en-US" sz="1400" baseline="-25000" dirty="0">
                <a:latin typeface="Segoe UI"/>
                <a:ea typeface="Times New Roman"/>
              </a:rPr>
              <a:t>0</a:t>
            </a:r>
            <a:r>
              <a:rPr lang="en-US" sz="1400" dirty="0">
                <a:latin typeface="Segoe UI"/>
                <a:ea typeface="Times New Roman"/>
              </a:rPr>
              <a:t> causes the low – spin configuration t</a:t>
            </a:r>
            <a:r>
              <a:rPr lang="en-US" sz="1400" baseline="30000" dirty="0">
                <a:latin typeface="Segoe UI"/>
                <a:ea typeface="Times New Roman"/>
              </a:rPr>
              <a:t>6</a:t>
            </a:r>
            <a:r>
              <a:rPr lang="en-US" sz="1400" baseline="-25000" dirty="0">
                <a:latin typeface="Segoe UI"/>
                <a:ea typeface="Times New Roman"/>
              </a:rPr>
              <a:t>2g</a:t>
            </a:r>
            <a:r>
              <a:rPr lang="en-US" sz="1400" dirty="0">
                <a:latin typeface="Segoe UI"/>
                <a:ea typeface="Times New Roman"/>
              </a:rPr>
              <a:t> (no unpaired electrons ) while a small Δ</a:t>
            </a:r>
            <a:r>
              <a:rPr lang="en-US" sz="1400" baseline="-25000" dirty="0">
                <a:latin typeface="Segoe UI"/>
                <a:ea typeface="Times New Roman"/>
              </a:rPr>
              <a:t>0</a:t>
            </a:r>
            <a:r>
              <a:rPr lang="en-US" sz="1400" dirty="0">
                <a:latin typeface="Segoe UI"/>
                <a:ea typeface="Times New Roman"/>
              </a:rPr>
              <a:t> causes the high – spin configuration : t</a:t>
            </a:r>
            <a:r>
              <a:rPr lang="en-US" sz="1400" baseline="30000" dirty="0">
                <a:latin typeface="Segoe UI"/>
                <a:ea typeface="Times New Roman"/>
              </a:rPr>
              <a:t>4</a:t>
            </a:r>
            <a:r>
              <a:rPr lang="en-US" sz="1400" baseline="-25000" dirty="0">
                <a:latin typeface="Segoe UI"/>
                <a:ea typeface="Times New Roman"/>
              </a:rPr>
              <a:t>2g</a:t>
            </a:r>
            <a:r>
              <a:rPr lang="en-US" sz="1400" dirty="0">
                <a:latin typeface="Segoe UI"/>
                <a:ea typeface="Times New Roman"/>
              </a:rPr>
              <a:t> e</a:t>
            </a:r>
            <a:r>
              <a:rPr lang="en-US" sz="1400" baseline="30000" dirty="0">
                <a:latin typeface="Segoe UI"/>
                <a:ea typeface="Times New Roman"/>
              </a:rPr>
              <a:t>2</a:t>
            </a:r>
            <a:r>
              <a:rPr lang="en-US" sz="1400" baseline="-25000" dirty="0">
                <a:latin typeface="Segoe UI"/>
                <a:ea typeface="Times New Roman"/>
              </a:rPr>
              <a:t>g</a:t>
            </a:r>
            <a:r>
              <a:rPr lang="en-US" sz="1400" dirty="0">
                <a:latin typeface="Segoe UI"/>
                <a:ea typeface="Times New Roman"/>
              </a:rPr>
              <a:t> ( four unpaired electrons )</a:t>
            </a:r>
            <a:endParaRPr lang="en-US" sz="1400" dirty="0"/>
          </a:p>
        </p:txBody>
      </p:sp>
      <p:pic>
        <p:nvPicPr>
          <p:cNvPr id="71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70461"/>
            <a:ext cx="425608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Figure 2.15 : (a) High Spin and (b) Low spin complexes of Cobalt (III)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689987"/>
            <a:ext cx="439102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4533900" y="2286000"/>
            <a:ext cx="4343400" cy="425758"/>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Figure 2.15 : (a) High Spin and (b) Low spin complexes of Cobalt (III)</a:t>
            </a:r>
            <a:endParaRPr lang="en-US" sz="1400" dirty="0">
              <a:solidFill>
                <a:srgbClr val="000000"/>
              </a:solidFill>
              <a:effectLst/>
              <a:latin typeface="Segoe UI"/>
              <a:ea typeface="Times New Roman"/>
              <a:cs typeface="Times New Roman"/>
            </a:endParaRPr>
          </a:p>
        </p:txBody>
      </p:sp>
      <p:sp>
        <p:nvSpPr>
          <p:cNvPr id="6" name="Rectangle 5"/>
          <p:cNvSpPr/>
          <p:nvPr/>
        </p:nvSpPr>
        <p:spPr>
          <a:xfrm>
            <a:off x="1752600" y="4565579"/>
            <a:ext cx="3490956" cy="307777"/>
          </a:xfrm>
          <a:prstGeom prst="rect">
            <a:avLst/>
          </a:prstGeom>
        </p:spPr>
        <p:txBody>
          <a:bodyPr wrap="none">
            <a:spAutoFit/>
          </a:bodyPr>
          <a:lstStyle/>
          <a:p>
            <a:r>
              <a:rPr lang="en-US" sz="1400" b="1" dirty="0">
                <a:latin typeface="Segoe UI"/>
                <a:ea typeface="Times New Roman"/>
              </a:rPr>
              <a:t>Table 2.4 High and Low spin complexes</a:t>
            </a:r>
            <a:endParaRPr lang="en-US" sz="1400" dirty="0"/>
          </a:p>
        </p:txBody>
      </p:sp>
      <p:pic>
        <p:nvPicPr>
          <p:cNvPr id="717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376" y="4862470"/>
            <a:ext cx="597771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152400" y="4442468"/>
            <a:ext cx="8153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Refer to table 2.4 given below for energetics of complex formation </a:t>
            </a:r>
            <a:r>
              <a:rPr kumimoji="0" lang="en-US" sz="10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Table 2.4 High and Low spin complexes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486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97489"/>
            <a:ext cx="7924800" cy="3017749"/>
          </a:xfrm>
          <a:prstGeom prst="rect">
            <a:avLst/>
          </a:prstGeom>
        </p:spPr>
        <p:txBody>
          <a:bodyPr wrap="square">
            <a:spAutoFit/>
          </a:bodyPr>
          <a:lstStyle/>
          <a:p>
            <a:pPr algn="ctr">
              <a:lnSpc>
                <a:spcPts val="1300"/>
              </a:lnSpc>
              <a:spcBef>
                <a:spcPts val="1200"/>
              </a:spcBef>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2.1.5Crystal Field stabilization energy (CFSE) :</a:t>
            </a:r>
            <a:endParaRPr lang="en-US" dirty="0">
              <a:solidFill>
                <a:srgbClr val="FF0066"/>
              </a:solidFill>
              <a:latin typeface="Segoe UI"/>
              <a:ea typeface="Times New Roman"/>
              <a:cs typeface="Times New Roman"/>
            </a:endParaRPr>
          </a:p>
          <a:p>
            <a:pPr algn="ct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         [ Ligand Field Stabilizing Energy (LFSE)] :</a:t>
            </a:r>
            <a:endParaRPr lang="en-US" dirty="0">
              <a:solidFill>
                <a:srgbClr val="FF0066"/>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i="1" dirty="0">
                <a:solidFill>
                  <a:srgbClr val="000000"/>
                </a:solidFill>
                <a:latin typeface="Segoe UI"/>
                <a:ea typeface="Times New Roman"/>
                <a:cs typeface="Segoe UI"/>
              </a:rPr>
              <a:t>     </a:t>
            </a:r>
            <a:r>
              <a:rPr lang="en-US" sz="1400" i="1" dirty="0">
                <a:solidFill>
                  <a:srgbClr val="000000"/>
                </a:solidFill>
                <a:latin typeface="Segoe UI"/>
                <a:ea typeface="Times New Roman"/>
                <a:cs typeface="Segoe UI"/>
              </a:rPr>
              <a:t>The decrease in energy of metal ion caused by splitting of the energy levels is known as the crystal field stabilization energy.</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In other words : The energy associated with the increased attraction leading to higher stability of the complex, in presence of the crystal field of ligands is termed as Ligand Field Stabilization Energy (LFSE) or Crystal Field Stabilization Energy (CFSE). This is the measure of intensity of electrostatic crystal field (ligand field) acting on the metal ion. It is expressed in terms of crystal field splitting parameter Δ∂ (∂)(delta) or 10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(ten </a:t>
            </a:r>
            <a:r>
              <a:rPr lang="en-US" sz="1400" dirty="0" err="1">
                <a:solidFill>
                  <a:srgbClr val="000000"/>
                </a:solidFill>
                <a:latin typeface="Segoe UI"/>
                <a:ea typeface="Times New Roman"/>
                <a:cs typeface="Segoe UI"/>
              </a:rPr>
              <a:t>dee</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que</a:t>
            </a:r>
            <a:r>
              <a:rPr lang="en-US" sz="1400" dirty="0">
                <a:solidFill>
                  <a:srgbClr val="000000"/>
                </a:solidFill>
                <a:latin typeface="Segoe UI"/>
                <a:ea typeface="Times New Roman"/>
                <a:cs typeface="Segoe UI"/>
              </a:rPr>
              <a:t>) </a:t>
            </a:r>
            <a:r>
              <a:rPr lang="en-US" dirty="0">
                <a:solidFill>
                  <a:srgbClr val="000000"/>
                </a:solidFill>
                <a:latin typeface="Segoe UI"/>
                <a:ea typeface="Times New Roman"/>
                <a:cs typeface="Segoe UI"/>
              </a:rPr>
              <a:t>.</a:t>
            </a:r>
            <a:endParaRPr lang="en-US" dirty="0">
              <a:solidFill>
                <a:srgbClr val="000000"/>
              </a:solidFill>
              <a:effectLst/>
              <a:latin typeface="Segoe UI"/>
              <a:ea typeface="Times New Roman"/>
              <a:cs typeface="Times New Roman"/>
            </a:endParaRPr>
          </a:p>
        </p:txBody>
      </p:sp>
      <p:sp>
        <p:nvSpPr>
          <p:cNvPr id="6" name="Rectangle 8"/>
          <p:cNvSpPr>
            <a:spLocks noChangeArrowheads="1"/>
          </p:cNvSpPr>
          <p:nvPr/>
        </p:nvSpPr>
        <p:spPr bwMode="auto">
          <a:xfrm>
            <a:off x="685800" y="3549993"/>
            <a:ext cx="7696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CFSE in Octahedral Complexes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When the electron distribution in the d orbital of the metal ion in an octahedral field is known, the corresponding crystal field stabilization energy can be calculated.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As we have seen, for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1</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3 </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and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8</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9</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10</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configuration, the d-electrons can be distributed in one way only but for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4</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5</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6</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and d</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7</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configuration there can be two different spin states.  respectively.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As we have noted, the energy difference between the t</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and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is defined as Δ</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 </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 ( 10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Dq</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 and there are three t</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  </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and two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 the t</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lie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5562600" y="3294136"/>
            <a:ext cx="34779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Δ</a:t>
            </a:r>
            <a:r>
              <a:rPr kumimoji="0" lang="en-US" sz="10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(4 </a:t>
            </a:r>
            <a:r>
              <a:rPr kumimoji="0" lang="en-US" sz="10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Dq</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below the average energy and the </a:t>
            </a:r>
            <a:r>
              <a:rPr kumimoji="0" lang="en-US" sz="10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0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0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lie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653143" y="4953000"/>
            <a:ext cx="3657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Δ</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(6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Dq</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 above the average. Therefore, in octahedral complexes, the filling of t</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decreases the energy of a complex that is it makes it more stable by – 0.4 Δ</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(-4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Dq</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per electron. While filling the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increases the energy of complex by +0.6 Δ</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0</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(+6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Dq</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per electron. Thus the CFSE for the various electronic configurations, t</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x</a:t>
            </a:r>
            <a:r>
              <a:rPr kumimoji="0" lang="en-US" sz="12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US" sz="12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y</a:t>
            </a:r>
            <a:r>
              <a:rPr kumimoji="0" lang="en-US" sz="12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eg</a:t>
            </a:r>
            <a:r>
              <a:rPr kumimoji="0" lang="en-US" sz="1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can be calculated by the general relation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4876800" y="4915019"/>
            <a:ext cx="3048000" cy="995144"/>
          </a:xfrm>
          <a:prstGeom prst="rect">
            <a:avLst/>
          </a:prstGeom>
        </p:spPr>
        <p:txBody>
          <a:bodyPr wrap="square">
            <a:spAutoFit/>
          </a:bodyPr>
          <a:lstStyle/>
          <a:p>
            <a:pPr algn="just">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CFSE </a:t>
            </a:r>
            <a:r>
              <a:rPr lang="en-US" sz="1400" baseline="-25000" dirty="0">
                <a:solidFill>
                  <a:srgbClr val="000000"/>
                </a:solidFill>
                <a:latin typeface="Segoe UI"/>
                <a:ea typeface="Times New Roman"/>
                <a:cs typeface="Segoe UI"/>
              </a:rPr>
              <a:t>(Oct) </a:t>
            </a:r>
            <a:r>
              <a:rPr lang="en-US" sz="1400" dirty="0">
                <a:solidFill>
                  <a:srgbClr val="000000"/>
                </a:solidFill>
                <a:latin typeface="Segoe UI"/>
                <a:ea typeface="Times New Roman"/>
                <a:cs typeface="Segoe UI"/>
              </a:rPr>
              <a:t>= [-0.4 x +0.6y ]  Δ</a:t>
            </a:r>
            <a:r>
              <a:rPr lang="en-US" sz="1400" baseline="-25000" dirty="0">
                <a:solidFill>
                  <a:srgbClr val="000000"/>
                </a:solidFill>
                <a:latin typeface="Segoe UI"/>
                <a:ea typeface="Times New Roman"/>
                <a:cs typeface="Segoe UI"/>
              </a:rPr>
              <a:t>0 </a:t>
            </a:r>
            <a:endParaRPr lang="en-US" sz="1400" dirty="0">
              <a:solidFill>
                <a:srgbClr val="000000"/>
              </a:solidFill>
              <a:latin typeface="Segoe UI"/>
              <a:ea typeface="Times New Roman"/>
              <a:cs typeface="Times New Roman"/>
            </a:endParaRPr>
          </a:p>
          <a:p>
            <a:pPr algn="just">
              <a:spcAft>
                <a:spcPts val="1000"/>
              </a:spcAft>
              <a:tabLst>
                <a:tab pos="342900" algn="l"/>
                <a:tab pos="622300" algn="l"/>
                <a:tab pos="914400" algn="l"/>
                <a:tab pos="1714500" algn="r"/>
                <a:tab pos="1828800" algn="l"/>
                <a:tab pos="1993900" algn="l"/>
                <a:tab pos="4114800" algn="r"/>
                <a:tab pos="457200" algn="l"/>
              </a:tabLst>
            </a:pPr>
            <a:r>
              <a:rPr lang="en-US" sz="1400" baseline="-250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or</a:t>
            </a:r>
            <a:endParaRPr lang="en-US" sz="1400" dirty="0">
              <a:solidFill>
                <a:srgbClr val="000000"/>
              </a:solidFill>
              <a:latin typeface="Segoe UI"/>
              <a:ea typeface="Times New Roman"/>
              <a:cs typeface="Times New Roman"/>
            </a:endParaRPr>
          </a:p>
          <a:p>
            <a:pPr algn="just">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 [-4 x  +  6 y]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a:t>
            </a:r>
            <a:endParaRPr lang="en-US" sz="1400" dirty="0">
              <a:solidFill>
                <a:srgbClr val="000000"/>
              </a:solidFill>
              <a:effectLst/>
              <a:latin typeface="Segoe UI"/>
              <a:ea typeface="Times New Roman"/>
              <a:cs typeface="Times New Roman"/>
            </a:endParaRPr>
          </a:p>
        </p:txBody>
      </p:sp>
      <p:sp>
        <p:nvSpPr>
          <p:cNvPr id="9" name="Rectangle 8"/>
          <p:cNvSpPr/>
          <p:nvPr/>
        </p:nvSpPr>
        <p:spPr>
          <a:xfrm>
            <a:off x="4351564" y="5910163"/>
            <a:ext cx="4495800" cy="738664"/>
          </a:xfrm>
          <a:prstGeom prst="rect">
            <a:avLst/>
          </a:prstGeom>
        </p:spPr>
        <p:txBody>
          <a:bodyPr wrap="square">
            <a:spAutoFit/>
          </a:bodyPr>
          <a:lstStyle/>
          <a:p>
            <a:pPr>
              <a:lnSpc>
                <a:spcPct val="150000"/>
              </a:lnSpc>
              <a:tabLst>
                <a:tab pos="457200" algn="l"/>
              </a:tabLst>
            </a:pPr>
            <a:r>
              <a:rPr lang="en-US" sz="1400" dirty="0">
                <a:cs typeface="Segoe UI"/>
              </a:rPr>
              <a:t>where x and y are the number of electrons in t</a:t>
            </a:r>
            <a:r>
              <a:rPr lang="en-US" sz="1400" baseline="-25000" dirty="0">
                <a:cs typeface="Segoe UI"/>
              </a:rPr>
              <a:t>2g </a:t>
            </a:r>
            <a:r>
              <a:rPr lang="en-US" sz="1400" dirty="0">
                <a:cs typeface="Segoe UI"/>
              </a:rPr>
              <a:t> and </a:t>
            </a:r>
            <a:r>
              <a:rPr lang="en-US" sz="1400" dirty="0" err="1">
                <a:cs typeface="Segoe UI"/>
              </a:rPr>
              <a:t>e</a:t>
            </a:r>
            <a:r>
              <a:rPr lang="en-US" sz="1400" baseline="-25000" dirty="0" err="1">
                <a:cs typeface="Segoe UI"/>
              </a:rPr>
              <a:t>g</a:t>
            </a:r>
            <a:r>
              <a:rPr lang="en-US" sz="1400" dirty="0">
                <a:cs typeface="Segoe UI"/>
              </a:rPr>
              <a:t> orbitals respectively.</a:t>
            </a:r>
            <a:endParaRPr lang="en-US" sz="1400" dirty="0">
              <a:effectLst/>
            </a:endParaRPr>
          </a:p>
        </p:txBody>
      </p:sp>
    </p:spTree>
    <p:extLst>
      <p:ext uri="{BB962C8B-B14F-4D97-AF65-F5344CB8AC3E}">
        <p14:creationId xmlns:p14="http://schemas.microsoft.com/office/powerpoint/2010/main" val="94654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857" y="762000"/>
            <a:ext cx="8305800" cy="5539978"/>
          </a:xfrm>
          <a:prstGeom prst="rect">
            <a:avLst/>
          </a:prstGeom>
        </p:spPr>
        <p:txBody>
          <a:bodyPr wrap="square">
            <a:spAutoFit/>
          </a:bodyPr>
          <a:lstStyle/>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dirty="0" smtClean="0">
                <a:solidFill>
                  <a:srgbClr val="000000"/>
                </a:solidFill>
                <a:latin typeface="Segoe UI"/>
                <a:ea typeface="Times New Roman"/>
                <a:cs typeface="Segoe UI"/>
              </a:rPr>
              <a:t>		When </a:t>
            </a:r>
            <a:r>
              <a:rPr lang="en-US" dirty="0">
                <a:solidFill>
                  <a:srgbClr val="000000"/>
                </a:solidFill>
                <a:latin typeface="Segoe UI"/>
                <a:ea typeface="Times New Roman"/>
                <a:cs typeface="Segoe UI"/>
              </a:rPr>
              <a:t>pairing </a:t>
            </a:r>
            <a:r>
              <a:rPr lang="en-US" dirty="0" err="1">
                <a:solidFill>
                  <a:srgbClr val="000000"/>
                </a:solidFill>
                <a:latin typeface="Segoe UI"/>
                <a:ea typeface="Times New Roman"/>
                <a:cs typeface="Segoe UI"/>
              </a:rPr>
              <a:t>occures</a:t>
            </a:r>
            <a:r>
              <a:rPr lang="en-US" dirty="0">
                <a:solidFill>
                  <a:srgbClr val="000000"/>
                </a:solidFill>
                <a:latin typeface="Segoe UI"/>
                <a:ea typeface="Times New Roman"/>
                <a:cs typeface="Segoe UI"/>
              </a:rPr>
              <a:t>, the electron experiences a strong </a:t>
            </a:r>
            <a:r>
              <a:rPr lang="en-US" dirty="0" err="1">
                <a:solidFill>
                  <a:srgbClr val="000000"/>
                </a:solidFill>
                <a:latin typeface="Segoe UI"/>
                <a:ea typeface="Times New Roman"/>
                <a:cs typeface="Segoe UI"/>
              </a:rPr>
              <a:t>coulombic</a:t>
            </a:r>
            <a:r>
              <a:rPr lang="en-US" dirty="0">
                <a:solidFill>
                  <a:srgbClr val="000000"/>
                </a:solidFill>
                <a:latin typeface="Segoe UI"/>
                <a:ea typeface="Times New Roman"/>
                <a:cs typeface="Segoe UI"/>
              </a:rPr>
              <a:t> repulsion. This is called the pairing energy P. Under such circumstances one cannot avoid the ‘pairing penalty’ but has to ‘pay the price’ of pairing with the electron  already present. The net CFSE is thus : </a:t>
            </a:r>
            <a:endParaRPr lang="en-US"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Net CFSE = CFSE + </a:t>
            </a:r>
            <a:r>
              <a:rPr lang="en-US" dirty="0" err="1">
                <a:solidFill>
                  <a:srgbClr val="000000"/>
                </a:solidFill>
                <a:latin typeface="Segoe UI"/>
                <a:ea typeface="Times New Roman"/>
                <a:cs typeface="Segoe UI"/>
              </a:rPr>
              <a:t>zP</a:t>
            </a:r>
            <a:endParaRPr lang="en-US"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where z is number of paired electrons and P is pairing energy.</a:t>
            </a:r>
            <a:endParaRPr lang="en-US"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Theoretically, CFSE’s can be evaluated for the different octahedral complexes, from the metal ion configurations d</a:t>
            </a:r>
            <a:r>
              <a:rPr lang="en-US" baseline="30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to d</a:t>
            </a:r>
            <a:r>
              <a:rPr lang="en-US" baseline="30000" dirty="0">
                <a:solidFill>
                  <a:srgbClr val="000000"/>
                </a:solidFill>
                <a:latin typeface="Segoe UI"/>
                <a:ea typeface="Times New Roman"/>
                <a:cs typeface="Segoe UI"/>
              </a:rPr>
              <a:t>10</a:t>
            </a:r>
            <a:r>
              <a:rPr lang="en-US" dirty="0">
                <a:solidFill>
                  <a:srgbClr val="000000"/>
                </a:solidFill>
                <a:latin typeface="Segoe UI"/>
                <a:ea typeface="Times New Roman"/>
                <a:cs typeface="Segoe UI"/>
              </a:rPr>
              <a:t>. </a:t>
            </a:r>
            <a:endParaRPr lang="en-US"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a:t>
            </a:r>
            <a:r>
              <a:rPr lang="en-US" b="1" dirty="0">
                <a:solidFill>
                  <a:srgbClr val="000000"/>
                </a:solidFill>
                <a:latin typeface="Segoe UI"/>
                <a:ea typeface="Times New Roman"/>
                <a:cs typeface="Segoe UI"/>
              </a:rPr>
              <a:t>For Example : </a:t>
            </a:r>
            <a:r>
              <a:rPr lang="en-US" dirty="0">
                <a:solidFill>
                  <a:srgbClr val="000000"/>
                </a:solidFill>
                <a:latin typeface="Segoe UI"/>
                <a:ea typeface="Times New Roman"/>
                <a:cs typeface="Segoe UI"/>
              </a:rPr>
              <a:t>V</a:t>
            </a:r>
            <a:r>
              <a:rPr lang="en-US" baseline="30000" dirty="0">
                <a:solidFill>
                  <a:srgbClr val="000000"/>
                </a:solidFill>
                <a:latin typeface="Segoe UI"/>
                <a:ea typeface="Times New Roman"/>
                <a:cs typeface="Segoe UI"/>
              </a:rPr>
              <a:t>4+</a:t>
            </a:r>
            <a:r>
              <a:rPr lang="en-US" dirty="0">
                <a:solidFill>
                  <a:srgbClr val="000000"/>
                </a:solidFill>
                <a:latin typeface="Segoe UI"/>
                <a:ea typeface="Times New Roman"/>
                <a:cs typeface="Segoe UI"/>
              </a:rPr>
              <a:t>, V</a:t>
            </a:r>
            <a:r>
              <a:rPr lang="en-US" baseline="30000" dirty="0">
                <a:solidFill>
                  <a:srgbClr val="000000"/>
                </a:solidFill>
                <a:latin typeface="Segoe UI"/>
                <a:ea typeface="Times New Roman"/>
                <a:cs typeface="Segoe UI"/>
              </a:rPr>
              <a:t>3+</a:t>
            </a:r>
            <a:r>
              <a:rPr lang="en-US" dirty="0">
                <a:solidFill>
                  <a:srgbClr val="000000"/>
                </a:solidFill>
                <a:latin typeface="Segoe UI"/>
                <a:ea typeface="Times New Roman"/>
                <a:cs typeface="Segoe UI"/>
              </a:rPr>
              <a:t> , V</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having d</a:t>
            </a:r>
            <a:r>
              <a:rPr lang="en-US" baseline="30000" dirty="0">
                <a:solidFill>
                  <a:srgbClr val="000000"/>
                </a:solidFill>
                <a:latin typeface="Segoe UI"/>
                <a:ea typeface="Times New Roman"/>
                <a:cs typeface="Segoe UI"/>
              </a:rPr>
              <a:t>1</a:t>
            </a:r>
            <a:r>
              <a:rPr lang="en-US" dirty="0">
                <a:solidFill>
                  <a:srgbClr val="000000"/>
                </a:solidFill>
                <a:latin typeface="Segoe UI"/>
                <a:ea typeface="Times New Roman"/>
                <a:cs typeface="Segoe UI"/>
              </a:rPr>
              <a:t>, d</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and d</a:t>
            </a:r>
            <a:r>
              <a:rPr lang="en-US" baseline="30000" dirty="0">
                <a:solidFill>
                  <a:srgbClr val="000000"/>
                </a:solidFill>
                <a:latin typeface="Segoe UI"/>
                <a:ea typeface="Times New Roman"/>
                <a:cs typeface="Segoe UI"/>
              </a:rPr>
              <a:t>3</a:t>
            </a:r>
            <a:r>
              <a:rPr lang="en-US" dirty="0">
                <a:solidFill>
                  <a:srgbClr val="000000"/>
                </a:solidFill>
                <a:latin typeface="Segoe UI"/>
                <a:ea typeface="Times New Roman"/>
                <a:cs typeface="Segoe UI"/>
              </a:rPr>
              <a:t> configurations, have their electrons in separate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orbitals with parallel spins, in accordance with </a:t>
            </a:r>
            <a:r>
              <a:rPr lang="en-US" dirty="0" err="1">
                <a:solidFill>
                  <a:srgbClr val="000000"/>
                </a:solidFill>
                <a:latin typeface="Segoe UI"/>
                <a:ea typeface="Times New Roman"/>
                <a:cs typeface="Segoe UI"/>
              </a:rPr>
              <a:t>Hund’s</a:t>
            </a:r>
            <a:r>
              <a:rPr lang="en-US" dirty="0">
                <a:solidFill>
                  <a:srgbClr val="000000"/>
                </a:solidFill>
                <a:latin typeface="Segoe UI"/>
                <a:ea typeface="Times New Roman"/>
                <a:cs typeface="Segoe UI"/>
              </a:rPr>
              <a:t> rule. In their complex, the d-electrons occupy the lower t</a:t>
            </a:r>
            <a:r>
              <a:rPr lang="en-US" baseline="-25000" dirty="0">
                <a:solidFill>
                  <a:srgbClr val="000000"/>
                </a:solidFill>
                <a:latin typeface="Segoe UI"/>
                <a:ea typeface="Times New Roman"/>
                <a:cs typeface="Segoe UI"/>
              </a:rPr>
              <a:t>2g</a:t>
            </a:r>
            <a:r>
              <a:rPr lang="en-US" dirty="0">
                <a:solidFill>
                  <a:srgbClr val="000000"/>
                </a:solidFill>
                <a:latin typeface="Segoe UI"/>
                <a:ea typeface="Times New Roman"/>
                <a:cs typeface="Segoe UI"/>
              </a:rPr>
              <a:t> orbital and therefore, the complexes are stabilized by -0.4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-0.8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and -1.2 Δ</a:t>
            </a:r>
            <a:r>
              <a:rPr lang="en-US" baseline="-25000" dirty="0">
                <a:solidFill>
                  <a:srgbClr val="000000"/>
                </a:solidFill>
                <a:latin typeface="Segoe UI"/>
                <a:ea typeface="Times New Roman"/>
                <a:cs typeface="Segoe UI"/>
              </a:rPr>
              <a:t>0</a:t>
            </a:r>
            <a:r>
              <a:rPr lang="en-US" dirty="0">
                <a:solidFill>
                  <a:srgbClr val="000000"/>
                </a:solidFill>
                <a:latin typeface="Segoe UI"/>
                <a:ea typeface="Times New Roman"/>
                <a:cs typeface="Segoe UI"/>
              </a:rPr>
              <a:t> respectively.</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0406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3349"/>
            <a:ext cx="8229600" cy="4485843"/>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For d</a:t>
            </a:r>
            <a:r>
              <a:rPr lang="en-US" sz="1400" b="1" baseline="30000" dirty="0">
                <a:solidFill>
                  <a:srgbClr val="C00000"/>
                </a:solidFill>
                <a:latin typeface="Segoe UI"/>
                <a:ea typeface="Times New Roman"/>
                <a:cs typeface="Segoe UI"/>
              </a:rPr>
              <a:t>4</a:t>
            </a:r>
            <a:r>
              <a:rPr lang="en-US" sz="1400" b="1" dirty="0">
                <a:solidFill>
                  <a:srgbClr val="C00000"/>
                </a:solidFill>
                <a:latin typeface="Segoe UI"/>
                <a:ea typeface="Times New Roman"/>
                <a:cs typeface="Segoe UI"/>
              </a:rPr>
              <a:t> case</a:t>
            </a:r>
            <a:r>
              <a:rPr lang="en-US" sz="1400" dirty="0">
                <a:solidFill>
                  <a:srgbClr val="C00000"/>
                </a:solidFill>
                <a:latin typeface="Segoe UI"/>
                <a:ea typeface="Times New Roman"/>
                <a:cs typeface="Segoe UI"/>
              </a:rPr>
              <a:t> in </a:t>
            </a:r>
            <a:r>
              <a:rPr lang="en-US" sz="1400" b="1" dirty="0">
                <a:solidFill>
                  <a:srgbClr val="C00000"/>
                </a:solidFill>
                <a:latin typeface="Segoe UI"/>
                <a:ea typeface="Times New Roman"/>
                <a:cs typeface="Segoe UI"/>
              </a:rPr>
              <a:t>weak field:</a:t>
            </a:r>
            <a:r>
              <a:rPr lang="en-US" sz="1400" dirty="0">
                <a:solidFill>
                  <a:srgbClr val="C00000"/>
                </a:solidFill>
                <a:latin typeface="Segoe UI"/>
                <a:ea typeface="Times New Roman"/>
                <a:cs typeface="Segoe UI"/>
              </a:rPr>
              <a:t> </a:t>
            </a:r>
            <a:endParaRPr lang="en-US" sz="1400" dirty="0" smtClean="0">
              <a:solidFill>
                <a:srgbClr val="C00000"/>
              </a:solidFill>
              <a:latin typeface="Segoe UI"/>
              <a:ea typeface="Times New Roman"/>
              <a:cs typeface="Segoe UI"/>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smtClean="0">
                <a:solidFill>
                  <a:srgbClr val="000000"/>
                </a:solidFill>
                <a:latin typeface="Segoe UI"/>
                <a:ea typeface="Times New Roman"/>
                <a:cs typeface="Segoe UI"/>
              </a:rPr>
              <a:t>	where </a:t>
            </a:r>
            <a:r>
              <a:rPr lang="en-US" sz="1400" dirty="0">
                <a:solidFill>
                  <a:srgbClr val="000000"/>
                </a:solidFill>
                <a:latin typeface="Segoe UI"/>
                <a:ea typeface="Times New Roman"/>
                <a:cs typeface="Segoe UI"/>
              </a:rPr>
              <a:t>P &gt;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ion say Cr</a:t>
            </a:r>
            <a:r>
              <a:rPr lang="en-US" sz="1400" baseline="30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the electronic configuration is t</a:t>
            </a:r>
            <a:r>
              <a:rPr lang="en-US" sz="1400" baseline="30000" dirty="0">
                <a:solidFill>
                  <a:srgbClr val="000000"/>
                </a:solidFill>
                <a:latin typeface="Segoe UI"/>
                <a:ea typeface="Times New Roman"/>
                <a:cs typeface="Segoe UI"/>
              </a:rPr>
              <a:t>3</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1</a:t>
            </a:r>
            <a:r>
              <a:rPr lang="en-US" sz="1400" baseline="-25000" dirty="0">
                <a:solidFill>
                  <a:srgbClr val="000000"/>
                </a:solidFill>
                <a:latin typeface="Segoe UI"/>
                <a:ea typeface="Times New Roman"/>
                <a:cs typeface="Segoe UI"/>
              </a:rPr>
              <a:t>g</a:t>
            </a:r>
            <a:r>
              <a:rPr lang="en-US" sz="1400" baseline="30000" dirty="0">
                <a:solidFill>
                  <a:srgbClr val="000000"/>
                </a:solidFill>
                <a:latin typeface="Segoe UI"/>
                <a:ea typeface="Times New Roman"/>
                <a:cs typeface="Segoe UI"/>
              </a:rPr>
              <a:t> , </a:t>
            </a:r>
            <a:r>
              <a:rPr lang="en-US" sz="1400" dirty="0">
                <a:solidFill>
                  <a:srgbClr val="000000"/>
                </a:solidFill>
                <a:latin typeface="Segoe UI"/>
                <a:ea typeface="Times New Roman"/>
                <a:cs typeface="Segoe UI"/>
              </a:rPr>
              <a:t>the net CFSE is thus : </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CFSE = [3 x (-4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 (1 x 6Dq)]     </a:t>
            </a:r>
            <a:endParaRPr lang="en-US" sz="1400" dirty="0">
              <a:solidFill>
                <a:srgbClr val="000000"/>
              </a:solidFill>
              <a:latin typeface="Segoe UI"/>
              <a:ea typeface="Times New Roman"/>
              <a:cs typeface="Times New Roman"/>
            </a:endParaRPr>
          </a:p>
          <a:p>
            <a:pPr algn="just">
              <a:lnSpc>
                <a:spcPts val="13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 -12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  6Dq     </a:t>
            </a:r>
            <a:endParaRPr lang="en-US" sz="1400" dirty="0">
              <a:solidFill>
                <a:srgbClr val="000000"/>
              </a:solidFill>
              <a:latin typeface="Segoe UI"/>
              <a:ea typeface="Times New Roman"/>
              <a:cs typeface="Times New Roman"/>
            </a:endParaRPr>
          </a:p>
          <a:p>
            <a:pPr algn="just">
              <a:lnSpc>
                <a:spcPts val="13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 - 6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or</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CFSE = [3 x (-0.4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(1 x 0.6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 - 0.6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gn="just">
              <a:lnSpc>
                <a:spcPts val="1300"/>
              </a:lnSpc>
              <a:spcBef>
                <a:spcPts val="1200"/>
              </a:spcBef>
              <a:tabLst>
                <a:tab pos="342900" algn="l"/>
                <a:tab pos="622300" algn="l"/>
                <a:tab pos="914400" algn="l"/>
                <a:tab pos="1714500" algn="r"/>
                <a:tab pos="1828800" algn="l"/>
                <a:tab pos="1993900" algn="l"/>
                <a:tab pos="4114800" algn="r"/>
                <a:tab pos="457200" algn="l"/>
              </a:tabLst>
            </a:pPr>
            <a:r>
              <a:rPr lang="en-US" sz="1400" b="1" dirty="0" smtClean="0">
                <a:solidFill>
                  <a:srgbClr val="C00000"/>
                </a:solidFill>
                <a:latin typeface="Segoe UI"/>
                <a:ea typeface="Times New Roman"/>
                <a:cs typeface="Segoe UI"/>
              </a:rPr>
              <a:t>For </a:t>
            </a:r>
            <a:r>
              <a:rPr lang="en-US" sz="1400" b="1" dirty="0">
                <a:solidFill>
                  <a:srgbClr val="C00000"/>
                </a:solidFill>
                <a:latin typeface="Segoe UI"/>
                <a:ea typeface="Times New Roman"/>
                <a:cs typeface="Segoe UI"/>
              </a:rPr>
              <a:t>d</a:t>
            </a:r>
            <a:r>
              <a:rPr lang="en-US" sz="1400" b="1" baseline="30000" dirty="0">
                <a:solidFill>
                  <a:srgbClr val="C00000"/>
                </a:solidFill>
                <a:latin typeface="Segoe UI"/>
                <a:ea typeface="Times New Roman"/>
                <a:cs typeface="Segoe UI"/>
              </a:rPr>
              <a:t>4</a:t>
            </a:r>
            <a:r>
              <a:rPr lang="en-US" sz="1400" b="1" dirty="0">
                <a:solidFill>
                  <a:srgbClr val="C00000"/>
                </a:solidFill>
                <a:latin typeface="Segoe UI"/>
                <a:ea typeface="Times New Roman"/>
                <a:cs typeface="Segoe UI"/>
              </a:rPr>
              <a:t> case, in strong </a:t>
            </a:r>
            <a:r>
              <a:rPr lang="en-US" sz="1400" b="1" dirty="0" smtClean="0">
                <a:solidFill>
                  <a:srgbClr val="C00000"/>
                </a:solidFill>
                <a:latin typeface="Segoe UI"/>
                <a:ea typeface="Times New Roman"/>
                <a:cs typeface="Segoe UI"/>
              </a:rPr>
              <a:t>field:</a:t>
            </a:r>
            <a:endParaRPr lang="en-US" sz="1400" dirty="0" smtClean="0">
              <a:solidFill>
                <a:srgbClr val="C00000"/>
              </a:solidFill>
              <a:latin typeface="Segoe UI"/>
              <a:ea typeface="Times New Roman"/>
              <a:cs typeface="Segoe UI"/>
            </a:endParaRPr>
          </a:p>
          <a:p>
            <a:pPr algn="just">
              <a:lnSpc>
                <a:spcPts val="13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smtClean="0">
                <a:solidFill>
                  <a:srgbClr val="000000"/>
                </a:solidFill>
                <a:latin typeface="Segoe UI"/>
                <a:ea typeface="Times New Roman"/>
                <a:cs typeface="Segoe UI"/>
              </a:rPr>
              <a:t>	where </a:t>
            </a:r>
            <a:r>
              <a:rPr lang="en-US" sz="1400" dirty="0">
                <a:solidFill>
                  <a:srgbClr val="000000"/>
                </a:solidFill>
                <a:latin typeface="Segoe UI"/>
                <a:ea typeface="Times New Roman"/>
                <a:cs typeface="Segoe UI"/>
              </a:rPr>
              <a:t>P &lt;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the fourth electron enters the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orbitals and pair with one of the electron already there. Thus there are two unpaired and one paired electrons in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orbitals and the configuration is t</a:t>
            </a:r>
            <a:r>
              <a:rPr lang="en-US" sz="1400" baseline="30000" dirty="0">
                <a:solidFill>
                  <a:srgbClr val="000000"/>
                </a:solidFill>
                <a:latin typeface="Segoe UI"/>
                <a:ea typeface="Times New Roman"/>
                <a:cs typeface="Segoe UI"/>
              </a:rPr>
              <a:t>4</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0</a:t>
            </a:r>
            <a:r>
              <a:rPr lang="en-US" sz="1400" baseline="-25000" dirty="0">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a:t>
            </a:r>
            <a:endParaRPr lang="en-US" sz="1400"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CFSE will be then : </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CFSE = (-0.4 x  + 0.6y ) Δ</a:t>
            </a:r>
            <a:r>
              <a:rPr lang="en-US" sz="1400" baseline="-25000" dirty="0">
                <a:solidFill>
                  <a:srgbClr val="000000"/>
                </a:solidFill>
                <a:latin typeface="Segoe UI"/>
                <a:ea typeface="Times New Roman"/>
                <a:cs typeface="Segoe UI"/>
              </a:rPr>
              <a:t>0</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 -0.4 x 4 + 0.6 x 0 </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381000" y="4648200"/>
            <a:ext cx="7848600" cy="1538883"/>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400" dirty="0" smtClean="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-1.6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and </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Net CFSE = CFSE + </a:t>
            </a:r>
            <a:r>
              <a:rPr lang="en-US" sz="1400" dirty="0" err="1">
                <a:solidFill>
                  <a:srgbClr val="000000"/>
                </a:solidFill>
                <a:latin typeface="Segoe UI"/>
                <a:ea typeface="Times New Roman"/>
                <a:cs typeface="Segoe UI"/>
              </a:rPr>
              <a:t>zP</a:t>
            </a:r>
            <a:r>
              <a:rPr lang="en-US" sz="1400" dirty="0">
                <a:solidFill>
                  <a:srgbClr val="000000"/>
                </a:solidFill>
                <a:latin typeface="Segoe UI"/>
                <a:ea typeface="Times New Roman"/>
                <a:cs typeface="Segoe UI"/>
              </a:rPr>
              <a:t>   = -1.6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P </a:t>
            </a:r>
            <a:endParaRPr lang="en-US" sz="1400"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Similarly, for d</a:t>
            </a:r>
            <a:r>
              <a:rPr lang="en-US" sz="1400" baseline="30000" dirty="0">
                <a:solidFill>
                  <a:srgbClr val="000000"/>
                </a:solidFill>
                <a:latin typeface="Segoe UI"/>
                <a:ea typeface="Times New Roman"/>
                <a:cs typeface="Segoe UI"/>
              </a:rPr>
              <a:t>5</a:t>
            </a:r>
            <a:r>
              <a:rPr lang="en-US" sz="1400" dirty="0">
                <a:solidFill>
                  <a:srgbClr val="000000"/>
                </a:solidFill>
                <a:latin typeface="Segoe UI"/>
                <a:ea typeface="Times New Roman"/>
                <a:cs typeface="Segoe UI"/>
              </a:rPr>
              <a:t>, having the configuration t</a:t>
            </a:r>
            <a:r>
              <a:rPr lang="en-US" sz="1400" baseline="30000" dirty="0">
                <a:solidFill>
                  <a:srgbClr val="000000"/>
                </a:solidFill>
                <a:latin typeface="Segoe UI"/>
                <a:ea typeface="Times New Roman"/>
                <a:cs typeface="Segoe UI"/>
              </a:rPr>
              <a:t>3</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2</a:t>
            </a:r>
            <a:r>
              <a:rPr lang="en-US" sz="1400" baseline="-25000" dirty="0">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 CFSE is 0.0 and for t</a:t>
            </a:r>
            <a:r>
              <a:rPr lang="en-US" sz="1400" baseline="30000" dirty="0">
                <a:solidFill>
                  <a:srgbClr val="000000"/>
                </a:solidFill>
                <a:latin typeface="Segoe UI"/>
                <a:ea typeface="Times New Roman"/>
                <a:cs typeface="Segoe UI"/>
              </a:rPr>
              <a:t>5</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CFSE is (-2.0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+ 2P ).</a:t>
            </a:r>
            <a:endParaRPr lang="en-US" sz="1400" dirty="0"/>
          </a:p>
        </p:txBody>
      </p:sp>
    </p:spTree>
    <p:extLst>
      <p:ext uri="{BB962C8B-B14F-4D97-AF65-F5344CB8AC3E}">
        <p14:creationId xmlns:p14="http://schemas.microsoft.com/office/powerpoint/2010/main" val="240586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35955"/>
            <a:ext cx="8229600" cy="2662267"/>
          </a:xfrm>
          <a:prstGeom prst="rect">
            <a:avLst/>
          </a:prstGeom>
        </p:spPr>
        <p:txBody>
          <a:bodyPr wrap="square">
            <a:spAutoFit/>
          </a:bodyPr>
          <a:lstStyle/>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For d</a:t>
            </a:r>
            <a:r>
              <a:rPr lang="en-US" sz="1400" baseline="30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 with t</a:t>
            </a:r>
            <a:r>
              <a:rPr lang="en-US" sz="1400" baseline="30000" dirty="0">
                <a:solidFill>
                  <a:srgbClr val="000000"/>
                </a:solidFill>
                <a:latin typeface="Segoe UI"/>
                <a:ea typeface="Times New Roman"/>
                <a:cs typeface="Segoe UI"/>
              </a:rPr>
              <a:t>4</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2</a:t>
            </a:r>
            <a:r>
              <a:rPr lang="en-US" sz="1400" baseline="-25000" dirty="0">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configuration, CFSE is (-0.4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P ) and with t</a:t>
            </a:r>
            <a:r>
              <a:rPr lang="en-US" sz="1400" baseline="30000" dirty="0">
                <a:solidFill>
                  <a:srgbClr val="000000"/>
                </a:solidFill>
                <a:latin typeface="Segoe UI"/>
                <a:ea typeface="Times New Roman"/>
                <a:cs typeface="Segoe UI"/>
              </a:rPr>
              <a:t>6</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e</a:t>
            </a:r>
            <a:r>
              <a:rPr lang="en-US" sz="1400" baseline="30000" dirty="0">
                <a:solidFill>
                  <a:srgbClr val="000000"/>
                </a:solidFill>
                <a:latin typeface="Segoe UI"/>
                <a:ea typeface="Times New Roman"/>
                <a:cs typeface="Segoe UI"/>
              </a:rPr>
              <a:t>0</a:t>
            </a:r>
            <a:r>
              <a:rPr lang="en-US" sz="1400" baseline="-25000" dirty="0">
                <a:solidFill>
                  <a:srgbClr val="000000"/>
                </a:solidFill>
                <a:latin typeface="Segoe UI"/>
                <a:ea typeface="Times New Roman"/>
                <a:cs typeface="Segoe UI"/>
              </a:rPr>
              <a:t>g </a:t>
            </a:r>
            <a:r>
              <a:rPr lang="en-US" sz="1400" dirty="0">
                <a:solidFill>
                  <a:srgbClr val="000000"/>
                </a:solidFill>
                <a:latin typeface="Segoe UI"/>
                <a:ea typeface="Times New Roman"/>
                <a:cs typeface="Segoe UI"/>
              </a:rPr>
              <a:t>  the net CFSE = (-2.4 Δ</a:t>
            </a:r>
            <a:r>
              <a:rPr lang="en-US" sz="1400" baseline="-25000" dirty="0">
                <a:solidFill>
                  <a:srgbClr val="000000"/>
                </a:solidFill>
                <a:latin typeface="Segoe UI"/>
                <a:ea typeface="Times New Roman"/>
                <a:cs typeface="Segoe UI"/>
              </a:rPr>
              <a:t>0</a:t>
            </a:r>
            <a:r>
              <a:rPr lang="en-US" sz="1400" dirty="0">
                <a:solidFill>
                  <a:srgbClr val="000000"/>
                </a:solidFill>
                <a:latin typeface="Segoe UI"/>
                <a:ea typeface="Times New Roman"/>
                <a:cs typeface="Segoe UI"/>
              </a:rPr>
              <a:t>   + 3  P ).</a:t>
            </a:r>
            <a:endParaRPr lang="en-US" sz="1400"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study of CFSE helps to characterize any kind of complex to our almost satisfaction from different angles.</a:t>
            </a:r>
            <a:endParaRPr lang="en-US" sz="1400" dirty="0">
              <a:solidFill>
                <a:srgbClr val="000000"/>
              </a:solidFill>
              <a:latin typeface="Segoe UI"/>
              <a:ea typeface="Times New Roman"/>
              <a:cs typeface="Times New Roman"/>
            </a:endParaRPr>
          </a:p>
          <a:p>
            <a:pPr algn="just">
              <a:lnSpc>
                <a:spcPct val="150000"/>
              </a:lnSpc>
              <a:spcBef>
                <a:spcPts val="1200"/>
              </a:spcBef>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 summary of all the details of crystal field effects regarded to configurations number of unpaired electrons, magnetic moments, CFSE’s weak field – strong  field cases, etc. for </a:t>
            </a:r>
            <a:r>
              <a:rPr lang="en-US" sz="1400" dirty="0" err="1">
                <a:solidFill>
                  <a:srgbClr val="000000"/>
                </a:solidFill>
                <a:latin typeface="Segoe UI"/>
                <a:ea typeface="Times New Roman"/>
                <a:cs typeface="Segoe UI"/>
              </a:rPr>
              <a:t>d</a:t>
            </a:r>
            <a:r>
              <a:rPr lang="en-US" sz="1400" baseline="30000" dirty="0" err="1">
                <a:solidFill>
                  <a:srgbClr val="000000"/>
                </a:solidFill>
                <a:latin typeface="Segoe UI"/>
                <a:ea typeface="Times New Roman"/>
                <a:cs typeface="Segoe UI"/>
              </a:rPr>
              <a:t>n</a:t>
            </a:r>
            <a:r>
              <a:rPr lang="en-US" sz="1400" dirty="0">
                <a:solidFill>
                  <a:srgbClr val="000000"/>
                </a:solidFill>
                <a:latin typeface="Segoe UI"/>
                <a:ea typeface="Times New Roman"/>
                <a:cs typeface="Segoe UI"/>
              </a:rPr>
              <a:t> octahedral complex, where n= 1 to 10 is given in table 2.6</a:t>
            </a:r>
            <a:endParaRPr lang="en-US" sz="1400" dirty="0">
              <a:solidFill>
                <a:srgbClr val="000000"/>
              </a:solidFill>
              <a:effectLst/>
              <a:latin typeface="Segoe UI"/>
              <a:ea typeface="Times New Roman"/>
              <a:cs typeface="Times New Roman"/>
            </a:endParaRPr>
          </a:p>
        </p:txBody>
      </p:sp>
      <p:pic>
        <p:nvPicPr>
          <p:cNvPr id="921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11056" y="1663566"/>
            <a:ext cx="29314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39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457200"/>
            <a:ext cx="8153400" cy="5835444"/>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Times New Roman"/>
                <a:cs typeface="Segoe UI"/>
              </a:rPr>
              <a:t>2.1.6 Merits and Demerits of CFT </a:t>
            </a:r>
            <a:endParaRPr lang="en-US" sz="1400" dirty="0">
              <a:solidFill>
                <a:srgbClr val="FF0066"/>
              </a:solidFill>
              <a:latin typeface="Segoe UI"/>
              <a:ea typeface="Times New Roman"/>
              <a:cs typeface="Times New Roman"/>
            </a:endParaRPr>
          </a:p>
          <a:p>
            <a:pPr lvl="0"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Times New Roman"/>
                <a:cs typeface="Segoe UI"/>
              </a:rPr>
              <a:t>	</a:t>
            </a:r>
            <a:r>
              <a:rPr lang="en-US" sz="1400" dirty="0" smtClean="0">
                <a:solidFill>
                  <a:srgbClr val="FF0066"/>
                </a:solidFill>
                <a:latin typeface="Segoe UI"/>
                <a:ea typeface="Times New Roman"/>
                <a:cs typeface="Segoe UI"/>
              </a:rPr>
              <a:t>Following </a:t>
            </a:r>
            <a:r>
              <a:rPr lang="en-US" sz="1400" dirty="0">
                <a:solidFill>
                  <a:srgbClr val="FF0066"/>
                </a:solidFill>
                <a:latin typeface="Segoe UI"/>
                <a:ea typeface="Times New Roman"/>
                <a:cs typeface="Segoe UI"/>
              </a:rPr>
              <a:t>are the merits of CFT</a:t>
            </a:r>
            <a:r>
              <a:rPr lang="en-US" sz="1400" dirty="0" smtClean="0">
                <a:solidFill>
                  <a:srgbClr val="FF0066"/>
                </a:solidFill>
                <a:latin typeface="Segoe UI"/>
                <a:ea typeface="Times New Roman"/>
                <a:cs typeface="Segoe UI"/>
              </a:rPr>
              <a:t>.</a:t>
            </a:r>
            <a:r>
              <a:rPr lang="en-US" sz="1400" b="1" dirty="0">
                <a:solidFill>
                  <a:srgbClr val="FF0066"/>
                </a:solidFill>
                <a:latin typeface="Segoe UI"/>
                <a:ea typeface="Times New Roman"/>
                <a:cs typeface="Segoe UI"/>
              </a:rPr>
              <a:t> Merits  : </a:t>
            </a:r>
            <a:endParaRPr lang="en-US" sz="1400" dirty="0">
              <a:solidFill>
                <a:srgbClr val="FF0066"/>
              </a:solidFill>
              <a:latin typeface="Segoe UI"/>
              <a:ea typeface="Times New Roman"/>
              <a:cs typeface="Times New Roman"/>
            </a:endParaRPr>
          </a:p>
          <a:p>
            <a:pPr marL="342900" lvl="0" indent="-342900">
              <a:spcBef>
                <a:spcPts val="1200"/>
              </a:spcBef>
              <a:spcAft>
                <a:spcPts val="1000"/>
              </a:spcAft>
              <a:buFont typeface="+mj-lt"/>
              <a:buAutoNum type="arabicPeriod"/>
              <a:tabLst>
                <a:tab pos="457200" algn="l"/>
              </a:tabLst>
            </a:pPr>
            <a:r>
              <a:rPr lang="en-US" sz="1400" dirty="0">
                <a:cs typeface="Segoe UI"/>
              </a:rPr>
              <a:t>CFT accounts for a gradual and steady change in magnetic properties . e.g. high spin and low spin complexes are paramagnetic and diamagnetic respectively.</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CFT give the information, regarding </a:t>
            </a:r>
            <a:r>
              <a:rPr lang="en-US" sz="1400" dirty="0" err="1">
                <a:cs typeface="Segoe UI"/>
              </a:rPr>
              <a:t>steriochemical</a:t>
            </a:r>
            <a:r>
              <a:rPr lang="en-US" sz="1400" dirty="0">
                <a:cs typeface="Segoe UI"/>
              </a:rPr>
              <a:t> properties (such as octahedral, tetrahedral, square planar, etc.) of complex.</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CFT gives satisfactory explanation for </a:t>
            </a:r>
            <a:r>
              <a:rPr lang="en-US" sz="1400" dirty="0" err="1">
                <a:cs typeface="Segoe UI"/>
              </a:rPr>
              <a:t>colour</a:t>
            </a:r>
            <a:r>
              <a:rPr lang="en-US" sz="1400" dirty="0">
                <a:cs typeface="Segoe UI"/>
              </a:rPr>
              <a:t> and absorption spectra of transition metal complexes.</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CFT is capable to account for kinetics and thermodynamic problems to a </a:t>
            </a:r>
            <a:r>
              <a:rPr lang="en-US" sz="1400" dirty="0" err="1">
                <a:cs typeface="Segoe UI"/>
              </a:rPr>
              <a:t>semiquantitative</a:t>
            </a:r>
            <a:r>
              <a:rPr lang="en-US" sz="1400" dirty="0">
                <a:cs typeface="Segoe UI"/>
              </a:rPr>
              <a:t> scale.</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According to CFT bonding between metal and ligand is purely ionic. </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When Δ</a:t>
            </a:r>
            <a:r>
              <a:rPr lang="en-US" sz="1400" baseline="-25000" dirty="0">
                <a:cs typeface="Segoe UI"/>
              </a:rPr>
              <a:t>0</a:t>
            </a:r>
            <a:r>
              <a:rPr lang="en-US" sz="1400" dirty="0">
                <a:cs typeface="Segoe UI"/>
              </a:rPr>
              <a:t> is comparable to P, in some complexes, some change in temperature changes the magnetic moment. Thus CFT provides a theoretical basis to understand and to predict the variation in magnetic moments with temperature. CFT thus accounts for the detailed information of magnetic properties</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CFT provides a ready interpretation for the phenomenon called as tetragonal distortion.</a:t>
            </a:r>
            <a:endParaRPr lang="en-US" sz="1400" dirty="0"/>
          </a:p>
          <a:p>
            <a:pPr marL="342900" lvl="0" indent="-342900">
              <a:spcBef>
                <a:spcPts val="1200"/>
              </a:spcBef>
              <a:spcAft>
                <a:spcPts val="1000"/>
              </a:spcAft>
              <a:buFont typeface="+mj-lt"/>
              <a:buAutoNum type="arabicPeriod"/>
              <a:tabLst>
                <a:tab pos="457200" algn="l"/>
              </a:tabLst>
            </a:pPr>
            <a:r>
              <a:rPr lang="en-US" sz="1400" dirty="0">
                <a:cs typeface="Segoe UI"/>
              </a:rPr>
              <a:t>A satisfactory explanation is given by CFT for weak field ( high spin ) and strong field ( low spin ) complexes</a:t>
            </a:r>
            <a:r>
              <a:rPr lang="en-US" dirty="0">
                <a:cs typeface="Segoe UI"/>
              </a:rPr>
              <a:t>.  </a:t>
            </a:r>
            <a:endParaRPr lang="en-US" dirty="0">
              <a:effectLst/>
            </a:endParaRPr>
          </a:p>
        </p:txBody>
      </p:sp>
    </p:spTree>
    <p:extLst>
      <p:ext uri="{BB962C8B-B14F-4D97-AF65-F5344CB8AC3E}">
        <p14:creationId xmlns:p14="http://schemas.microsoft.com/office/powerpoint/2010/main" val="43270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857" y="533400"/>
            <a:ext cx="8534400" cy="4305281"/>
          </a:xfrm>
          <a:prstGeom prst="rect">
            <a:avLst/>
          </a:prstGeom>
        </p:spPr>
        <p:txBody>
          <a:bodyPr wrap="square">
            <a:spAutoFit/>
          </a:bodyPr>
          <a:lstStyle/>
          <a:p>
            <a:pPr>
              <a:lnSpc>
                <a:spcPct val="150000"/>
              </a:lnSpc>
              <a:tabLst>
                <a:tab pos="457200" algn="l"/>
              </a:tabLst>
            </a:pPr>
            <a:r>
              <a:rPr lang="en-US" sz="1400" b="1" dirty="0"/>
              <a:t>Shapes of d-orbitals, Basic assumptions of CFT.</a:t>
            </a:r>
            <a:endParaRPr lang="en-US" sz="1400" dirty="0"/>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C00000"/>
                </a:solidFill>
                <a:ea typeface="Times New Roman"/>
                <a:cs typeface="Segoe UI"/>
              </a:rPr>
              <a:t>(i)Shapes of d-Orbitals </a:t>
            </a:r>
            <a:endParaRPr lang="en-US" dirty="0">
              <a:solidFill>
                <a:srgbClr val="C00000"/>
              </a:solidFill>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ea typeface="Times New Roman"/>
                <a:cs typeface="Segoe UI"/>
              </a:rPr>
              <a:t>	</a:t>
            </a:r>
            <a:r>
              <a:rPr lang="en-US" sz="1400" dirty="0">
                <a:solidFill>
                  <a:srgbClr val="000000"/>
                </a:solidFill>
                <a:ea typeface="Times New Roman"/>
                <a:cs typeface="Segoe UI"/>
              </a:rPr>
              <a:t>In a complex formation, d-orbitals play an important role. It becomes, therefore, essential to study their shapes and orientations in space, in order to understand clearly the interactions that are responsible for the crystal field effects. The valence electrons in transition metal ion move preferentially in d-orbitals and hence they are of more concern to us.</a:t>
            </a:r>
            <a:endParaRPr lang="en-US" sz="1400" dirty="0">
              <a:solidFill>
                <a:srgbClr val="000000"/>
              </a:solidFill>
              <a:ea typeface="Times New Roman"/>
              <a:cs typeface="Times New Roman"/>
            </a:endParaRPr>
          </a:p>
          <a:p>
            <a:pPr algn="just">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ea typeface="Times New Roman"/>
                <a:cs typeface="Segoe UI"/>
              </a:rPr>
              <a:t>	There are five d0orbitals in metal viz. </a:t>
            </a:r>
            <a:r>
              <a:rPr lang="en-US" sz="1400" dirty="0" err="1">
                <a:solidFill>
                  <a:srgbClr val="000000"/>
                </a:solidFill>
                <a:ea typeface="Times New Roman"/>
                <a:cs typeface="Segoe UI"/>
              </a:rPr>
              <a:t>dxy</a:t>
            </a:r>
            <a:r>
              <a:rPr lang="en-US" sz="1400" dirty="0">
                <a:solidFill>
                  <a:srgbClr val="000000"/>
                </a:solidFill>
                <a:ea typeface="Times New Roman"/>
                <a:cs typeface="Segoe UI"/>
              </a:rPr>
              <a:t>, </a:t>
            </a:r>
            <a:r>
              <a:rPr lang="en-US" sz="1400" dirty="0" err="1">
                <a:solidFill>
                  <a:srgbClr val="000000"/>
                </a:solidFill>
                <a:ea typeface="Times New Roman"/>
                <a:cs typeface="Segoe UI"/>
              </a:rPr>
              <a:t>dyz</a:t>
            </a:r>
            <a:r>
              <a:rPr lang="en-US" sz="1400" dirty="0">
                <a:solidFill>
                  <a:srgbClr val="000000"/>
                </a:solidFill>
                <a:ea typeface="Times New Roman"/>
                <a:cs typeface="Segoe UI"/>
              </a:rPr>
              <a:t>, </a:t>
            </a:r>
            <a:r>
              <a:rPr lang="en-US" sz="1400" dirty="0" err="1">
                <a:solidFill>
                  <a:srgbClr val="000000"/>
                </a:solidFill>
                <a:ea typeface="Times New Roman"/>
                <a:cs typeface="Segoe UI"/>
              </a:rPr>
              <a:t>dzx</a:t>
            </a:r>
            <a:r>
              <a:rPr lang="en-US" sz="1400" dirty="0">
                <a:solidFill>
                  <a:srgbClr val="000000"/>
                </a:solidFill>
                <a:ea typeface="Times New Roman"/>
                <a:cs typeface="Segoe UI"/>
              </a:rPr>
              <a:t>, dx</a:t>
            </a:r>
            <a:r>
              <a:rPr lang="en-US" sz="1400" baseline="30000" dirty="0">
                <a:solidFill>
                  <a:srgbClr val="000000"/>
                </a:solidFill>
                <a:ea typeface="Times New Roman"/>
                <a:cs typeface="Segoe UI"/>
              </a:rPr>
              <a:t>2</a:t>
            </a:r>
            <a:r>
              <a:rPr lang="en-US" sz="1400" dirty="0">
                <a:solidFill>
                  <a:srgbClr val="000000"/>
                </a:solidFill>
                <a:ea typeface="Times New Roman"/>
                <a:cs typeface="Segoe UI"/>
              </a:rPr>
              <a:t> – y</a:t>
            </a:r>
            <a:r>
              <a:rPr lang="en-US" sz="1400" baseline="30000" dirty="0">
                <a:solidFill>
                  <a:srgbClr val="000000"/>
                </a:solidFill>
                <a:ea typeface="Times New Roman"/>
                <a:cs typeface="Segoe UI"/>
              </a:rPr>
              <a:t>2</a:t>
            </a:r>
            <a:r>
              <a:rPr lang="en-US" sz="1400" dirty="0">
                <a:solidFill>
                  <a:srgbClr val="000000"/>
                </a:solidFill>
                <a:ea typeface="Times New Roman"/>
                <a:cs typeface="Segoe UI"/>
              </a:rPr>
              <a:t> and dz</a:t>
            </a:r>
            <a:r>
              <a:rPr lang="en-US" sz="1400" baseline="30000" dirty="0">
                <a:solidFill>
                  <a:srgbClr val="000000"/>
                </a:solidFill>
                <a:ea typeface="Times New Roman"/>
                <a:cs typeface="Segoe UI"/>
              </a:rPr>
              <a:t>2</a:t>
            </a:r>
            <a:r>
              <a:rPr lang="en-US" sz="1400" dirty="0">
                <a:solidFill>
                  <a:srgbClr val="000000"/>
                </a:solidFill>
                <a:ea typeface="Times New Roman"/>
                <a:cs typeface="Segoe UI"/>
              </a:rPr>
              <a:t>. All the five orbitals are not identical but they fall into two categories : t</a:t>
            </a:r>
            <a:r>
              <a:rPr lang="en-US" sz="1400" baseline="-25000" dirty="0">
                <a:solidFill>
                  <a:srgbClr val="000000"/>
                </a:solidFill>
                <a:ea typeface="Times New Roman"/>
                <a:cs typeface="Segoe UI"/>
              </a:rPr>
              <a:t>2g</a:t>
            </a:r>
            <a:r>
              <a:rPr lang="en-US" sz="1400" dirty="0">
                <a:solidFill>
                  <a:srgbClr val="000000"/>
                </a:solidFill>
                <a:ea typeface="Times New Roman"/>
                <a:cs typeface="Segoe UI"/>
              </a:rPr>
              <a:t> and </a:t>
            </a:r>
            <a:r>
              <a:rPr lang="en-US" sz="1400" dirty="0" err="1">
                <a:solidFill>
                  <a:srgbClr val="000000"/>
                </a:solidFill>
                <a:ea typeface="Times New Roman"/>
                <a:cs typeface="Segoe UI"/>
              </a:rPr>
              <a:t>e</a:t>
            </a:r>
            <a:r>
              <a:rPr lang="en-US" sz="1400" baseline="-25000" dirty="0" err="1">
                <a:solidFill>
                  <a:srgbClr val="000000"/>
                </a:solidFill>
                <a:ea typeface="Times New Roman"/>
                <a:cs typeface="Segoe UI"/>
              </a:rPr>
              <a:t>g</a:t>
            </a:r>
            <a:r>
              <a:rPr lang="en-US" sz="1400" dirty="0">
                <a:solidFill>
                  <a:srgbClr val="000000"/>
                </a:solidFill>
                <a:ea typeface="Times New Roman"/>
                <a:cs typeface="Segoe UI"/>
              </a:rPr>
              <a:t> ; where ‘t’ stands for three fold degeneracy of </a:t>
            </a:r>
            <a:r>
              <a:rPr lang="en-US" sz="1400" dirty="0" err="1">
                <a:solidFill>
                  <a:srgbClr val="000000"/>
                </a:solidFill>
                <a:ea typeface="Times New Roman"/>
                <a:cs typeface="Segoe UI"/>
              </a:rPr>
              <a:t>dxy</a:t>
            </a:r>
            <a:r>
              <a:rPr lang="en-US" sz="1400" dirty="0">
                <a:solidFill>
                  <a:srgbClr val="000000"/>
                </a:solidFill>
                <a:ea typeface="Times New Roman"/>
                <a:cs typeface="Segoe UI"/>
              </a:rPr>
              <a:t>, </a:t>
            </a:r>
            <a:r>
              <a:rPr lang="en-US" sz="1400" dirty="0" err="1">
                <a:solidFill>
                  <a:srgbClr val="000000"/>
                </a:solidFill>
                <a:ea typeface="Times New Roman"/>
                <a:cs typeface="Segoe UI"/>
              </a:rPr>
              <a:t>dyz</a:t>
            </a:r>
            <a:r>
              <a:rPr lang="en-US" sz="1400" dirty="0">
                <a:solidFill>
                  <a:srgbClr val="000000"/>
                </a:solidFill>
                <a:ea typeface="Times New Roman"/>
                <a:cs typeface="Segoe UI"/>
              </a:rPr>
              <a:t> and </a:t>
            </a:r>
            <a:r>
              <a:rPr lang="en-US" sz="1400" dirty="0" err="1">
                <a:solidFill>
                  <a:srgbClr val="000000"/>
                </a:solidFill>
                <a:ea typeface="Times New Roman"/>
                <a:cs typeface="Segoe UI"/>
              </a:rPr>
              <a:t>dzx</a:t>
            </a:r>
            <a:r>
              <a:rPr lang="en-US" sz="1400" dirty="0">
                <a:solidFill>
                  <a:srgbClr val="000000"/>
                </a:solidFill>
                <a:ea typeface="Times New Roman"/>
                <a:cs typeface="Segoe UI"/>
              </a:rPr>
              <a:t> and ‘e’ stands for two fold degeneracy of dx</a:t>
            </a:r>
            <a:r>
              <a:rPr lang="en-US" sz="1400" baseline="30000" dirty="0">
                <a:solidFill>
                  <a:srgbClr val="000000"/>
                </a:solidFill>
                <a:ea typeface="Times New Roman"/>
                <a:cs typeface="Segoe UI"/>
              </a:rPr>
              <a:t>2 </a:t>
            </a:r>
            <a:r>
              <a:rPr lang="en-US" sz="1400" dirty="0">
                <a:solidFill>
                  <a:srgbClr val="000000"/>
                </a:solidFill>
                <a:ea typeface="Times New Roman"/>
                <a:cs typeface="Segoe UI"/>
              </a:rPr>
              <a:t>-  y</a:t>
            </a:r>
            <a:r>
              <a:rPr lang="en-US" sz="1400" baseline="30000" dirty="0">
                <a:solidFill>
                  <a:srgbClr val="000000"/>
                </a:solidFill>
                <a:ea typeface="Times New Roman"/>
                <a:cs typeface="Segoe UI"/>
              </a:rPr>
              <a:t>2 </a:t>
            </a:r>
            <a:r>
              <a:rPr lang="en-US" sz="1400" dirty="0">
                <a:solidFill>
                  <a:srgbClr val="000000"/>
                </a:solidFill>
                <a:ea typeface="Times New Roman"/>
                <a:cs typeface="Segoe UI"/>
              </a:rPr>
              <a:t> and  dz</a:t>
            </a:r>
            <a:r>
              <a:rPr lang="en-US" sz="1400" baseline="30000" dirty="0">
                <a:solidFill>
                  <a:srgbClr val="000000"/>
                </a:solidFill>
                <a:ea typeface="Times New Roman"/>
                <a:cs typeface="Segoe UI"/>
              </a:rPr>
              <a:t>2 </a:t>
            </a:r>
            <a:r>
              <a:rPr lang="en-US" sz="1400" dirty="0">
                <a:solidFill>
                  <a:srgbClr val="000000"/>
                </a:solidFill>
                <a:ea typeface="Times New Roman"/>
                <a:cs typeface="Segoe UI"/>
              </a:rPr>
              <a:t> whereas ‘g’ speaks of German term  </a:t>
            </a:r>
            <a:r>
              <a:rPr lang="en-US" sz="1400" dirty="0" err="1">
                <a:solidFill>
                  <a:srgbClr val="000000"/>
                </a:solidFill>
                <a:ea typeface="Times New Roman"/>
                <a:cs typeface="Segoe UI"/>
              </a:rPr>
              <a:t>gerade</a:t>
            </a:r>
            <a:r>
              <a:rPr lang="en-US" sz="1400" dirty="0">
                <a:solidFill>
                  <a:srgbClr val="000000"/>
                </a:solidFill>
                <a:ea typeface="Times New Roman"/>
                <a:cs typeface="Segoe UI"/>
              </a:rPr>
              <a:t> meaning even.</a:t>
            </a:r>
            <a:endParaRPr lang="en-US" sz="1400" dirty="0">
              <a:solidFill>
                <a:srgbClr val="000000"/>
              </a:solidFill>
              <a:ea typeface="Times New Roman"/>
              <a:cs typeface="Times New Roman"/>
            </a:endParaRPr>
          </a:p>
          <a:p>
            <a:pPr algn="just">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ea typeface="Times New Roman"/>
                <a:cs typeface="Segoe UI"/>
              </a:rPr>
              <a:t>The two sets are :</a:t>
            </a:r>
            <a:endParaRPr lang="en-US" sz="1400" dirty="0">
              <a:solidFill>
                <a:srgbClr val="000000"/>
              </a:solidFill>
              <a:ea typeface="Times New Roman"/>
              <a:cs typeface="Times New Roman"/>
            </a:endParaRPr>
          </a:p>
          <a:p>
            <a:pPr marL="342900" lvl="0" indent="-342900">
              <a:spcAft>
                <a:spcPts val="1000"/>
              </a:spcAft>
              <a:buFont typeface="+mj-lt"/>
              <a:buAutoNum type="arabicPeriod"/>
              <a:tabLst>
                <a:tab pos="457200" algn="l"/>
              </a:tabLst>
            </a:pPr>
            <a:r>
              <a:rPr lang="en-US" sz="1400" dirty="0">
                <a:cs typeface="Segoe UI"/>
              </a:rPr>
              <a:t>The set of three orbitals which point in between the x and y, y and z, and z and x axes and which are equivalent to each other are called  t</a:t>
            </a:r>
            <a:r>
              <a:rPr lang="en-US" sz="1400" baseline="-25000" dirty="0">
                <a:cs typeface="Segoe UI"/>
              </a:rPr>
              <a:t>2g</a:t>
            </a:r>
            <a:r>
              <a:rPr lang="en-US" sz="1400" dirty="0">
                <a:cs typeface="Segoe UI"/>
              </a:rPr>
              <a:t>  or d€ ( </a:t>
            </a:r>
            <a:r>
              <a:rPr lang="en-US" sz="1400" dirty="0" err="1">
                <a:cs typeface="Segoe UI"/>
              </a:rPr>
              <a:t>dee</a:t>
            </a:r>
            <a:r>
              <a:rPr lang="en-US" sz="1400" dirty="0">
                <a:cs typeface="Segoe UI"/>
              </a:rPr>
              <a:t> epsilon), orbitals and are designated as </a:t>
            </a:r>
            <a:r>
              <a:rPr lang="en-US" sz="1400" dirty="0" err="1">
                <a:cs typeface="Segoe UI"/>
              </a:rPr>
              <a:t>dxy</a:t>
            </a:r>
            <a:r>
              <a:rPr lang="en-US" sz="1400" dirty="0">
                <a:cs typeface="Segoe UI"/>
              </a:rPr>
              <a:t>, </a:t>
            </a:r>
            <a:r>
              <a:rPr lang="en-US" sz="1400" dirty="0" err="1">
                <a:cs typeface="Segoe UI"/>
              </a:rPr>
              <a:t>dyz</a:t>
            </a:r>
            <a:r>
              <a:rPr lang="en-US" sz="1400" dirty="0">
                <a:cs typeface="Segoe UI"/>
              </a:rPr>
              <a:t> and </a:t>
            </a:r>
            <a:r>
              <a:rPr lang="en-US" sz="1400" dirty="0" err="1">
                <a:cs typeface="Segoe UI"/>
              </a:rPr>
              <a:t>dzx</a:t>
            </a:r>
            <a:r>
              <a:rPr lang="en-US" sz="1400" dirty="0">
                <a:cs typeface="Segoe UI"/>
              </a:rPr>
              <a:t> respectively.</a:t>
            </a:r>
            <a:endParaRPr lang="en-US" sz="1400" dirty="0"/>
          </a:p>
          <a:p>
            <a:r>
              <a:rPr lang="en-US" sz="1400" dirty="0">
                <a:ea typeface="Times New Roman"/>
              </a:rPr>
              <a:t>The set of two orbitals which lie on the x and y ; and the z axes and which are equivalent to each other are called </a:t>
            </a:r>
            <a:r>
              <a:rPr lang="en-US" sz="1400" dirty="0" err="1">
                <a:ea typeface="Times New Roman"/>
              </a:rPr>
              <a:t>e</a:t>
            </a:r>
            <a:r>
              <a:rPr lang="en-US" sz="1400" baseline="-25000" dirty="0" err="1">
                <a:ea typeface="Times New Roman"/>
              </a:rPr>
              <a:t>g</a:t>
            </a:r>
            <a:r>
              <a:rPr lang="en-US" sz="1400" dirty="0">
                <a:ea typeface="Times New Roman"/>
              </a:rPr>
              <a:t> or </a:t>
            </a:r>
            <a:r>
              <a:rPr lang="en-US" sz="1400" dirty="0" err="1">
                <a:ea typeface="Times New Roman"/>
              </a:rPr>
              <a:t>dγ</a:t>
            </a:r>
            <a:r>
              <a:rPr lang="en-US" sz="1400" dirty="0">
                <a:ea typeface="Times New Roman"/>
              </a:rPr>
              <a:t> (</a:t>
            </a:r>
            <a:r>
              <a:rPr lang="en-US" sz="1400" dirty="0" err="1">
                <a:ea typeface="Times New Roman"/>
              </a:rPr>
              <a:t>dee</a:t>
            </a:r>
            <a:r>
              <a:rPr lang="en-US" sz="1400" dirty="0">
                <a:ea typeface="Times New Roman"/>
              </a:rPr>
              <a:t> gamma) orbitals and are designated as dx</a:t>
            </a:r>
            <a:r>
              <a:rPr lang="en-US" sz="1400" baseline="30000" dirty="0">
                <a:ea typeface="Times New Roman"/>
              </a:rPr>
              <a:t>2</a:t>
            </a:r>
            <a:r>
              <a:rPr lang="en-US" sz="1400" dirty="0">
                <a:ea typeface="Times New Roman"/>
              </a:rPr>
              <a:t> – y</a:t>
            </a:r>
            <a:r>
              <a:rPr lang="en-US" sz="1400" baseline="30000" dirty="0">
                <a:ea typeface="Times New Roman"/>
              </a:rPr>
              <a:t>2</a:t>
            </a:r>
            <a:r>
              <a:rPr lang="en-US" sz="1400" dirty="0">
                <a:ea typeface="Times New Roman"/>
              </a:rPr>
              <a:t> and dz</a:t>
            </a:r>
            <a:r>
              <a:rPr lang="en-US" sz="1400" baseline="30000" dirty="0">
                <a:ea typeface="Times New Roman"/>
              </a:rPr>
              <a:t>2</a:t>
            </a:r>
            <a:r>
              <a:rPr lang="en-US" sz="1400" dirty="0">
                <a:ea typeface="Times New Roman"/>
              </a:rPr>
              <a:t> respectively. With all specifications, the five d-orbitals may be depicted as in fig. 2.1</a:t>
            </a:r>
            <a:endParaRPr lang="en-US" sz="1400" dirty="0"/>
          </a:p>
        </p:txBody>
      </p:sp>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495800"/>
            <a:ext cx="52578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6413" y="5902606"/>
            <a:ext cx="2931572" cy="392159"/>
          </a:xfrm>
          <a:prstGeom prst="rect">
            <a:avLst/>
          </a:prstGeom>
        </p:spPr>
        <p:txBody>
          <a:bodyPr wrap="none">
            <a:spAutoFit/>
          </a:bodyPr>
          <a:lstStyle/>
          <a:p>
            <a:pPr algn="ctr">
              <a:lnSpc>
                <a:spcPct val="115000"/>
              </a:lnSpc>
              <a:spcAft>
                <a:spcPts val="1000"/>
              </a:spcAft>
              <a:tabLst>
                <a:tab pos="457200" algn="l"/>
              </a:tabLst>
            </a:pPr>
            <a:r>
              <a:rPr lang="en-US" b="1" dirty="0">
                <a:solidFill>
                  <a:srgbClr val="FF0066"/>
                </a:solidFill>
                <a:cs typeface="Segoe UI"/>
              </a:rPr>
              <a:t>Fig. 2.1 : Shapes of d-orbitals</a:t>
            </a:r>
            <a:endParaRPr lang="en-US" dirty="0">
              <a:solidFill>
                <a:srgbClr val="FF0066"/>
              </a:solidFill>
              <a:effectLst/>
            </a:endParaRPr>
          </a:p>
        </p:txBody>
      </p:sp>
    </p:spTree>
    <p:extLst>
      <p:ext uri="{BB962C8B-B14F-4D97-AF65-F5344CB8AC3E}">
        <p14:creationId xmlns:p14="http://schemas.microsoft.com/office/powerpoint/2010/main" val="1394599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229600" cy="5514587"/>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Times New Roman"/>
                <a:cs typeface="Segoe UI"/>
              </a:rPr>
              <a:t>Limitations ( Demerits ) of CFT </a:t>
            </a:r>
            <a:endParaRPr lang="en-US" sz="1400" dirty="0">
              <a:solidFill>
                <a:srgbClr val="FF0066"/>
              </a:solidFill>
              <a:latin typeface="Segoe UI"/>
              <a:ea typeface="Times New Roman"/>
              <a:cs typeface="Times New Roman"/>
            </a:endParaRPr>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Even though CFT is far superior to VBT  and is crowned  by specific merits, it is not free from significant demerits i.e. serious limitations.</a:t>
            </a:r>
            <a:endParaRPr lang="en-US" sz="1400" dirty="0">
              <a:solidFill>
                <a:srgbClr val="000000"/>
              </a:solidFill>
              <a:latin typeface="Segoe UI"/>
              <a:ea typeface="Times New Roman"/>
              <a:cs typeface="Times New Roman"/>
            </a:endParaRPr>
          </a:p>
          <a:p>
            <a:pPr marL="342900" lvl="0" indent="-342900">
              <a:lnSpc>
                <a:spcPct val="115000"/>
              </a:lnSpc>
              <a:spcBef>
                <a:spcPts val="1200"/>
              </a:spcBef>
              <a:spcAft>
                <a:spcPts val="1000"/>
              </a:spcAft>
              <a:buFont typeface="+mj-lt"/>
              <a:buAutoNum type="arabicPeriod"/>
              <a:tabLst>
                <a:tab pos="457200" algn="l"/>
              </a:tabLst>
            </a:pPr>
            <a:r>
              <a:rPr lang="en-US" sz="1400" dirty="0">
                <a:cs typeface="Segoe UI"/>
              </a:rPr>
              <a:t>CFT assumes the bonding between metal and ligand to be purely ionic. It cannot account even a partial covalent bonding in complex formation. But there are some experimental evidences for both ionic and covalent bonding’s in metal complexes.</a:t>
            </a:r>
            <a:endParaRPr lang="en-US" sz="1400" dirty="0"/>
          </a:p>
          <a:p>
            <a:pPr marL="342900" lvl="0" indent="-342900">
              <a:lnSpc>
                <a:spcPct val="115000"/>
              </a:lnSpc>
              <a:spcBef>
                <a:spcPts val="1200"/>
              </a:spcBef>
              <a:spcAft>
                <a:spcPts val="1000"/>
              </a:spcAft>
              <a:buFont typeface="+mj-lt"/>
              <a:buAutoNum type="arabicPeriod"/>
              <a:tabLst>
                <a:tab pos="457200" algn="l"/>
              </a:tabLst>
            </a:pPr>
            <a:r>
              <a:rPr lang="en-US" sz="1400" dirty="0">
                <a:cs typeface="Segoe UI"/>
              </a:rPr>
              <a:t>CFT gives total emphasis on metal ion d-orbitals only. It does not give any thought to the ligand orbitals or the other orbitals such as s- and p- of the metal ion. Therefore, the properties dependent upon the ligand orbitals and the interactions thereof with metal orbitals cannot be explained by CFT.</a:t>
            </a:r>
            <a:endParaRPr lang="en-US" sz="1400" dirty="0"/>
          </a:p>
          <a:p>
            <a:pPr marL="342900" lvl="0" indent="-342900">
              <a:lnSpc>
                <a:spcPct val="115000"/>
              </a:lnSpc>
              <a:spcBef>
                <a:spcPts val="1200"/>
              </a:spcBef>
              <a:spcAft>
                <a:spcPts val="1000"/>
              </a:spcAft>
              <a:buFont typeface="+mj-lt"/>
              <a:buAutoNum type="arabicPeriod"/>
              <a:tabLst>
                <a:tab pos="457200" algn="l"/>
              </a:tabLst>
            </a:pPr>
            <a:r>
              <a:rPr lang="en-US" sz="1400" dirty="0">
                <a:cs typeface="Segoe UI"/>
              </a:rPr>
              <a:t>CFT cannot explain satisfactorily the relative strength of ligands. </a:t>
            </a:r>
            <a:endParaRPr lang="en-US" sz="1400" dirty="0"/>
          </a:p>
          <a:p>
            <a:pPr marL="342900" lvl="0" indent="-342900">
              <a:lnSpc>
                <a:spcPct val="115000"/>
              </a:lnSpc>
              <a:spcBef>
                <a:spcPts val="1200"/>
              </a:spcBef>
              <a:spcAft>
                <a:spcPts val="1000"/>
              </a:spcAft>
              <a:buFont typeface="+mj-lt"/>
              <a:buAutoNum type="arabicPeriod"/>
              <a:tabLst>
                <a:tab pos="457200" algn="l"/>
              </a:tabLst>
            </a:pPr>
            <a:r>
              <a:rPr lang="en-US" sz="1400" dirty="0">
                <a:cs typeface="Segoe UI"/>
              </a:rPr>
              <a:t>CFT cannot take into account the possibility of multiple bonding (pi bonding) in metal complexes..</a:t>
            </a:r>
            <a:endParaRPr lang="en-US" sz="1400" dirty="0"/>
          </a:p>
          <a:p>
            <a:pPr marL="342900" lvl="0" indent="-342900">
              <a:lnSpc>
                <a:spcPct val="115000"/>
              </a:lnSpc>
              <a:spcBef>
                <a:spcPts val="1200"/>
              </a:spcBef>
              <a:spcAft>
                <a:spcPts val="1000"/>
              </a:spcAft>
              <a:buFont typeface="+mj-lt"/>
              <a:buAutoNum type="arabicPeriod"/>
              <a:tabLst>
                <a:tab pos="457200" algn="l"/>
              </a:tabLst>
            </a:pPr>
            <a:r>
              <a:rPr lang="en-US" sz="1400" dirty="0">
                <a:cs typeface="Segoe UI"/>
              </a:rPr>
              <a:t>CFT cannot account for charge transfer spectra  of complexes. See fig.2.10 .</a:t>
            </a:r>
            <a:endParaRPr lang="en-US" sz="1400" dirty="0"/>
          </a:p>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Inspite</a:t>
            </a:r>
            <a:r>
              <a:rPr lang="en-US" sz="1400" dirty="0">
                <a:solidFill>
                  <a:srgbClr val="000000"/>
                </a:solidFill>
                <a:latin typeface="Segoe UI"/>
                <a:ea typeface="Times New Roman"/>
                <a:cs typeface="Segoe UI"/>
              </a:rPr>
              <a:t> of the above drawbacks, CFT has had an enormous influence on inorganic chemistry because of its simplicity. It is in practice for last fifty years or so.  </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41716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9600"/>
            <a:ext cx="5943600" cy="28597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508000" algn="l"/>
                <a:tab pos="800100" algn="l"/>
                <a:tab pos="1828800" algn="r"/>
                <a:tab pos="1943100" algn="l"/>
                <a:tab pos="2108200" algn="l"/>
                <a:tab pos="5486400" algn="r"/>
              </a:tabLst>
            </a:pPr>
            <a:r>
              <a:rPr lang="en-IN" b="1" cap="all" dirty="0">
                <a:solidFill>
                  <a:srgbClr val="C00000"/>
                </a:solidFill>
                <a:latin typeface="Arial Black"/>
                <a:ea typeface="Times New Roman"/>
                <a:cs typeface="Times New Roman"/>
              </a:rPr>
              <a:t>2.2 Molecular orbital theory (MOT)</a:t>
            </a:r>
            <a:endParaRPr lang="en-US" dirty="0">
              <a:solidFill>
                <a:srgbClr val="C00000"/>
              </a:solidFill>
              <a:effectLst/>
              <a:latin typeface="Segoe UI"/>
              <a:ea typeface="Times New Roman"/>
              <a:cs typeface="Times New Roman"/>
            </a:endParaRPr>
          </a:p>
        </p:txBody>
      </p:sp>
      <p:sp>
        <p:nvSpPr>
          <p:cNvPr id="3" name="Rectangle 2"/>
          <p:cNvSpPr/>
          <p:nvPr/>
        </p:nvSpPr>
        <p:spPr>
          <a:xfrm>
            <a:off x="685800" y="781763"/>
            <a:ext cx="8305800" cy="5842625"/>
          </a:xfrm>
          <a:prstGeom prst="rect">
            <a:avLst/>
          </a:prstGeom>
        </p:spPr>
        <p:txBody>
          <a:bodyPr wrap="square">
            <a:spAutoFit/>
          </a:bodyPr>
          <a:lstStyle/>
          <a:p>
            <a:pPr>
              <a:lnSpc>
                <a:spcPct val="150000"/>
              </a:lnSpc>
              <a:tabLst>
                <a:tab pos="457200" algn="l"/>
              </a:tabLst>
            </a:pPr>
            <a:r>
              <a:rPr lang="en-US" sz="2800" b="1" dirty="0">
                <a:latin typeface="Times New Roman"/>
              </a:rPr>
              <a:t>2.3.1.Introduction.</a:t>
            </a:r>
            <a:endParaRPr lang="en-US" dirty="0"/>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Molecular orbital theory treats the whole molecule as a single polycentric nucleus. It tries to construct a system of molecular orbitals, characterized by a set of quantum numbers, in the same fashion as the atomic orbitals is treated in an atom. The molecular orbitals are constructed by the combination of atomic orbitals on metal ion and the ligands by the LCAO method and bonding comes into play in the complex compounds.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Basis :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The molecular orbital theory makes use of the same orbitals of the central metal ion as does the VBT viz. 3d, 4s and 4p. In addition, for construction of octahedral complexes, the theory makes use of the available orbitals of the co-ordinated ligands. Thus for the construction of MOs in an octahedral complex, total of fifteen AOs, nine from metal ion and six from six ligands are to be accounted for.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In the formation of octahedral complex, it is first necessary to find out the suitable orbitals for LCAO, w.r.t. their energy, symmetry and extent of orbital overlap: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On symmetry grounds, the nine significant AOs from metal atom are classified into four categories :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1. 	a</a:t>
            </a:r>
            <a:r>
              <a:rPr lang="en-IN" b="1" baseline="-25000" dirty="0">
                <a:solidFill>
                  <a:srgbClr val="000000"/>
                </a:solidFill>
                <a:latin typeface="Segoe UI"/>
                <a:ea typeface="Times New Roman"/>
                <a:cs typeface="Times New Roman"/>
              </a:rPr>
              <a:t>1g</a:t>
            </a:r>
            <a:r>
              <a:rPr lang="en-IN" b="1"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rPr>
              <a:t> Non-degenerate or singly degenerate, totally symmetric, a single orbital having the full symmetry about n-fold axis i.e. 4s orbital.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2. 	</a:t>
            </a:r>
            <a:r>
              <a:rPr lang="en-IN" b="1" dirty="0" err="1">
                <a:solidFill>
                  <a:srgbClr val="000000"/>
                </a:solidFill>
                <a:latin typeface="Segoe UI"/>
                <a:ea typeface="Times New Roman"/>
                <a:cs typeface="Times New Roman"/>
              </a:rPr>
              <a:t>e</a:t>
            </a:r>
            <a:r>
              <a:rPr lang="en-IN" b="1" baseline="-25000" dirty="0" err="1">
                <a:solidFill>
                  <a:srgbClr val="000000"/>
                </a:solidFill>
                <a:latin typeface="Segoe UI"/>
                <a:ea typeface="Times New Roman"/>
                <a:cs typeface="Times New Roman"/>
              </a:rPr>
              <a:t>g</a:t>
            </a:r>
            <a:r>
              <a:rPr lang="en-IN" b="1" dirty="0">
                <a:solidFill>
                  <a:srgbClr val="000000"/>
                </a:solidFill>
                <a:latin typeface="Segoe UI"/>
                <a:ea typeface="Times New Roman"/>
                <a:cs typeface="Times New Roman"/>
              </a:rPr>
              <a:t> : </a:t>
            </a:r>
            <a:r>
              <a:rPr lang="en-IN" dirty="0">
                <a:solidFill>
                  <a:srgbClr val="000000"/>
                </a:solidFill>
                <a:latin typeface="Segoe UI"/>
                <a:ea typeface="Times New Roman"/>
                <a:cs typeface="Times New Roman"/>
              </a:rPr>
              <a:t>Doubly degenerate, two orbitals (d</a:t>
            </a:r>
            <a:r>
              <a:rPr lang="en-IN" baseline="-25000" dirty="0">
                <a:solidFill>
                  <a:srgbClr val="000000"/>
                </a:solidFill>
                <a:latin typeface="Segoe UI"/>
                <a:ea typeface="Times New Roman"/>
                <a:cs typeface="Times New Roman"/>
              </a:rPr>
              <a:t>x</a:t>
            </a:r>
            <a:r>
              <a:rPr lang="en-IN" baseline="300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a:t>
            </a:r>
            <a:r>
              <a:rPr lang="en-IN" baseline="-25000"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a:t>
            </a:r>
            <a:r>
              <a:rPr lang="en-IN" baseline="-25000" dirty="0">
                <a:solidFill>
                  <a:srgbClr val="000000"/>
                </a:solidFill>
                <a:latin typeface="Segoe UI"/>
                <a:ea typeface="Times New Roman"/>
                <a:cs typeface="Times New Roman"/>
              </a:rPr>
              <a:t>y</a:t>
            </a:r>
            <a:r>
              <a:rPr lang="en-IN" baseline="300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and d</a:t>
            </a:r>
            <a:r>
              <a:rPr lang="en-IN" baseline="-25000" dirty="0">
                <a:solidFill>
                  <a:srgbClr val="000000"/>
                </a:solidFill>
                <a:latin typeface="Segoe UI"/>
                <a:ea typeface="Times New Roman"/>
                <a:cs typeface="Times New Roman"/>
              </a:rPr>
              <a:t>z</a:t>
            </a:r>
            <a:r>
              <a:rPr lang="en-IN" baseline="300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of two fold symmetry, just symmetrically equivalent, differing in orientation only.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3. 	t</a:t>
            </a:r>
            <a:r>
              <a:rPr lang="en-IN" b="1" baseline="-25000" dirty="0">
                <a:solidFill>
                  <a:srgbClr val="000000"/>
                </a:solidFill>
                <a:latin typeface="Segoe UI"/>
                <a:ea typeface="Times New Roman"/>
                <a:cs typeface="Times New Roman"/>
              </a:rPr>
              <a:t>1u</a:t>
            </a:r>
            <a:r>
              <a:rPr lang="en-IN" b="1" dirty="0">
                <a:solidFill>
                  <a:srgbClr val="000000"/>
                </a:solidFill>
                <a:latin typeface="Segoe UI"/>
                <a:ea typeface="Times New Roman"/>
                <a:cs typeface="Times New Roman"/>
              </a:rPr>
              <a:t> : </a:t>
            </a:r>
            <a:r>
              <a:rPr lang="en-IN" dirty="0">
                <a:solidFill>
                  <a:srgbClr val="000000"/>
                </a:solidFill>
                <a:latin typeface="Segoe UI"/>
                <a:ea typeface="Times New Roman"/>
                <a:cs typeface="Times New Roman"/>
              </a:rPr>
              <a:t>Triply degenerate (4p</a:t>
            </a:r>
            <a:r>
              <a:rPr lang="en-IN" baseline="-25000" dirty="0">
                <a:solidFill>
                  <a:srgbClr val="000000"/>
                </a:solidFill>
                <a:latin typeface="Segoe UI"/>
                <a:ea typeface="Times New Roman"/>
                <a:cs typeface="Times New Roman"/>
              </a:rPr>
              <a:t>x</a:t>
            </a:r>
            <a:r>
              <a:rPr lang="en-IN" dirty="0">
                <a:solidFill>
                  <a:srgbClr val="000000"/>
                </a:solidFill>
                <a:latin typeface="Segoe UI"/>
                <a:ea typeface="Times New Roman"/>
                <a:cs typeface="Times New Roman"/>
              </a:rPr>
              <a:t>, 4p</a:t>
            </a:r>
            <a:r>
              <a:rPr lang="en-IN" baseline="-25000" dirty="0">
                <a:solidFill>
                  <a:srgbClr val="000000"/>
                </a:solidFill>
                <a:latin typeface="Segoe UI"/>
                <a:ea typeface="Times New Roman"/>
                <a:cs typeface="Times New Roman"/>
              </a:rPr>
              <a:t>y</a:t>
            </a:r>
            <a:r>
              <a:rPr lang="en-IN" dirty="0">
                <a:solidFill>
                  <a:srgbClr val="000000"/>
                </a:solidFill>
                <a:latin typeface="Segoe UI"/>
                <a:ea typeface="Times New Roman"/>
                <a:cs typeface="Times New Roman"/>
              </a:rPr>
              <a:t> and 4p</a:t>
            </a:r>
            <a:r>
              <a:rPr lang="en-IN" baseline="-25000" dirty="0">
                <a:solidFill>
                  <a:srgbClr val="000000"/>
                </a:solidFill>
                <a:latin typeface="Segoe UI"/>
                <a:ea typeface="Times New Roman"/>
                <a:cs typeface="Times New Roman"/>
              </a:rPr>
              <a:t>z</a:t>
            </a:r>
            <a:r>
              <a:rPr lang="en-IN" dirty="0">
                <a:solidFill>
                  <a:srgbClr val="000000"/>
                </a:solidFill>
                <a:latin typeface="Segoe UI"/>
                <a:ea typeface="Times New Roman"/>
                <a:cs typeface="Times New Roman"/>
              </a:rPr>
              <a:t>), three orbitals of one fold symmetry, just equivalent in symmetry but differ in orientation only.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4. 	t</a:t>
            </a:r>
            <a:r>
              <a:rPr lang="en-IN" b="1" baseline="-25000" dirty="0">
                <a:solidFill>
                  <a:srgbClr val="000000"/>
                </a:solidFill>
                <a:latin typeface="Segoe UI"/>
                <a:ea typeface="Times New Roman"/>
                <a:cs typeface="Times New Roman"/>
              </a:rPr>
              <a:t>2g </a:t>
            </a:r>
            <a:r>
              <a:rPr lang="en-IN" b="1"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rPr>
              <a:t>Triply degenerate set of three equivalent orbitals, (</a:t>
            </a:r>
            <a:r>
              <a:rPr lang="en-IN" dirty="0" err="1">
                <a:solidFill>
                  <a:srgbClr val="000000"/>
                </a:solidFill>
                <a:latin typeface="Segoe UI"/>
                <a:ea typeface="Times New Roman"/>
                <a:cs typeface="Times New Roman"/>
              </a:rPr>
              <a:t>dxy</a:t>
            </a: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dyz</a:t>
            </a:r>
            <a:r>
              <a:rPr lang="en-IN" dirty="0">
                <a:solidFill>
                  <a:srgbClr val="000000"/>
                </a:solidFill>
                <a:latin typeface="Segoe UI"/>
                <a:ea typeface="Times New Roman"/>
                <a:cs typeface="Times New Roman"/>
              </a:rPr>
              <a:t> and </a:t>
            </a:r>
            <a:r>
              <a:rPr lang="en-IN" dirty="0" err="1">
                <a:solidFill>
                  <a:srgbClr val="000000"/>
                </a:solidFill>
                <a:latin typeface="Segoe UI"/>
                <a:ea typeface="Times New Roman"/>
                <a:cs typeface="Times New Roman"/>
              </a:rPr>
              <a:t>dzx</a:t>
            </a:r>
            <a:r>
              <a:rPr lang="en-IN" dirty="0">
                <a:solidFill>
                  <a:srgbClr val="000000"/>
                </a:solidFill>
                <a:latin typeface="Segoe UI"/>
                <a:ea typeface="Times New Roman"/>
                <a:cs typeface="Times New Roman"/>
              </a:rPr>
              <a:t>) of two fold symmetry, differ only in spatial orientation.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14574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8229600" cy="5324535"/>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2000" b="1" dirty="0">
                <a:solidFill>
                  <a:srgbClr val="FF0066"/>
                </a:solidFill>
                <a:latin typeface="Segoe UI"/>
                <a:ea typeface="Times New Roman"/>
                <a:cs typeface="Times New Roman"/>
              </a:rPr>
              <a:t>Basic Assumptions of MOT : </a:t>
            </a:r>
            <a:endParaRPr lang="en-IN" sz="2000" b="1" dirty="0" smtClean="0">
              <a:solidFill>
                <a:srgbClr val="FF0066"/>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2000"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A brief summary of the important assumptions or salient features of MOT as applied to the octahedral complexes may be presented as follows for ready reference :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(i) 	MOT assumes bonding between metal ion and ligands to be purely ionic, purely covalent and all possible intermediate cases also.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(ii)	 Out of nine AOs from the valence shell of metal ion :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(a) 	Six orbitals viz. d</a:t>
            </a:r>
            <a:r>
              <a:rPr lang="en-IN" baseline="-25000" dirty="0">
                <a:solidFill>
                  <a:srgbClr val="000000"/>
                </a:solidFill>
                <a:latin typeface="Segoe UI"/>
                <a:ea typeface="Times New Roman"/>
                <a:cs typeface="Times New Roman"/>
              </a:rPr>
              <a:t>x</a:t>
            </a:r>
            <a:r>
              <a:rPr lang="en-IN" sz="8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a:t>
            </a:r>
            <a:r>
              <a:rPr lang="en-IN" baseline="-25000" dirty="0">
                <a:solidFill>
                  <a:srgbClr val="000000"/>
                </a:solidFill>
                <a:latin typeface="Segoe UI"/>
                <a:ea typeface="Times New Roman"/>
                <a:cs typeface="Times New Roman"/>
              </a:rPr>
              <a:t>+ y</a:t>
            </a:r>
            <a:r>
              <a:rPr lang="en-IN" sz="8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d</a:t>
            </a:r>
            <a:r>
              <a:rPr lang="en-IN" baseline="-25000" dirty="0">
                <a:solidFill>
                  <a:srgbClr val="000000"/>
                </a:solidFill>
                <a:latin typeface="Segoe UI"/>
                <a:ea typeface="Times New Roman"/>
                <a:cs typeface="Times New Roman"/>
              </a:rPr>
              <a:t>z</a:t>
            </a:r>
            <a:r>
              <a:rPr lang="en-IN" sz="800" dirty="0">
                <a:solidFill>
                  <a:srgbClr val="000000"/>
                </a:solidFill>
                <a:latin typeface="Segoe UI"/>
                <a:ea typeface="Times New Roman"/>
                <a:cs typeface="Times New Roman"/>
              </a:rPr>
              <a:t>2</a:t>
            </a:r>
            <a:r>
              <a:rPr lang="en-IN" dirty="0">
                <a:solidFill>
                  <a:srgbClr val="000000"/>
                </a:solidFill>
                <a:latin typeface="Segoe UI"/>
                <a:ea typeface="Times New Roman"/>
                <a:cs typeface="Times New Roman"/>
              </a:rPr>
              <a:t>, s, </a:t>
            </a:r>
            <a:r>
              <a:rPr lang="en-IN" dirty="0" err="1">
                <a:solidFill>
                  <a:srgbClr val="000000"/>
                </a:solidFill>
                <a:latin typeface="Segoe UI"/>
                <a:ea typeface="Times New Roman"/>
                <a:cs typeface="Times New Roman"/>
              </a:rPr>
              <a:t>p</a:t>
            </a:r>
            <a:r>
              <a:rPr lang="en-IN" baseline="-25000" dirty="0" err="1">
                <a:solidFill>
                  <a:srgbClr val="000000"/>
                </a:solidFill>
                <a:latin typeface="Segoe UI"/>
                <a:ea typeface="Times New Roman"/>
                <a:cs typeface="Times New Roman"/>
              </a:rPr>
              <a:t>x</a:t>
            </a: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p</a:t>
            </a:r>
            <a:r>
              <a:rPr lang="en-IN" baseline="-25000" dirty="0" err="1">
                <a:solidFill>
                  <a:srgbClr val="000000"/>
                </a:solidFill>
                <a:latin typeface="Segoe UI"/>
                <a:ea typeface="Times New Roman"/>
                <a:cs typeface="Times New Roman"/>
              </a:rPr>
              <a:t>y</a:t>
            </a:r>
            <a:r>
              <a:rPr lang="en-IN" dirty="0">
                <a:solidFill>
                  <a:srgbClr val="000000"/>
                </a:solidFill>
                <a:latin typeface="Segoe UI"/>
                <a:ea typeface="Times New Roman"/>
                <a:cs typeface="Times New Roman"/>
              </a:rPr>
              <a:t> and </a:t>
            </a:r>
            <a:r>
              <a:rPr lang="en-IN" dirty="0" err="1">
                <a:solidFill>
                  <a:srgbClr val="000000"/>
                </a:solidFill>
                <a:latin typeface="Segoe UI"/>
                <a:ea typeface="Times New Roman"/>
                <a:cs typeface="Times New Roman"/>
              </a:rPr>
              <a:t>p</a:t>
            </a:r>
            <a:r>
              <a:rPr lang="en-IN" baseline="-25000" dirty="0" err="1">
                <a:solidFill>
                  <a:srgbClr val="000000"/>
                </a:solidFill>
                <a:latin typeface="Segoe UI"/>
                <a:ea typeface="Times New Roman"/>
                <a:cs typeface="Times New Roman"/>
              </a:rPr>
              <a:t>z</a:t>
            </a:r>
            <a:r>
              <a:rPr lang="en-IN" dirty="0">
                <a:solidFill>
                  <a:srgbClr val="000000"/>
                </a:solidFill>
                <a:latin typeface="Segoe UI"/>
                <a:ea typeface="Times New Roman"/>
                <a:cs typeface="Times New Roman"/>
              </a:rPr>
              <a:t> having lobes along the axes i.e. exactly in the directions of approaching ligands, cause head-on collision. Hence they are suitable for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-bonding.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(b) 	The remaining three orbitals viz. </a:t>
            </a:r>
            <a:r>
              <a:rPr lang="en-IN" dirty="0" err="1">
                <a:solidFill>
                  <a:srgbClr val="000000"/>
                </a:solidFill>
                <a:latin typeface="Segoe UI"/>
                <a:ea typeface="Times New Roman"/>
                <a:cs typeface="Times New Roman"/>
              </a:rPr>
              <a:t>dxy</a:t>
            </a: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dyz</a:t>
            </a:r>
            <a:r>
              <a:rPr lang="en-IN" dirty="0">
                <a:solidFill>
                  <a:srgbClr val="000000"/>
                </a:solidFill>
                <a:latin typeface="Segoe UI"/>
                <a:ea typeface="Times New Roman"/>
                <a:cs typeface="Times New Roman"/>
              </a:rPr>
              <a:t> and </a:t>
            </a:r>
            <a:r>
              <a:rPr lang="en-IN" dirty="0" err="1">
                <a:solidFill>
                  <a:srgbClr val="000000"/>
                </a:solidFill>
                <a:latin typeface="Segoe UI"/>
                <a:ea typeface="Times New Roman"/>
                <a:cs typeface="Times New Roman"/>
              </a:rPr>
              <a:t>dzx</a:t>
            </a:r>
            <a:r>
              <a:rPr lang="en-IN" dirty="0">
                <a:solidFill>
                  <a:srgbClr val="000000"/>
                </a:solidFill>
                <a:latin typeface="Segoe UI"/>
                <a:ea typeface="Times New Roman"/>
                <a:cs typeface="Times New Roman"/>
              </a:rPr>
              <a:t>, having lobes between the fixes and hence between the ligands, are suitable for pi bonding only.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(iii) 	Each ligand possesses at least one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-atomic orbital for bonding with the metal ion.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(iv)	The six ligands with six available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-AOs combine or mix together to form a new set of six AOs called Ligand Symmetry Orbitals (LSOs) or the Ligand Group' Orbitals (LGOs), perfectly suitable for LCAO.</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(v) 	Each metal ion-orbital combines with a LGO of matching               (a) symmetry, (1)) energy and (b) geometry to form a bonding and an </a:t>
            </a:r>
            <a:r>
              <a:rPr lang="en-IN" dirty="0" err="1">
                <a:solidFill>
                  <a:srgbClr val="000000"/>
                </a:solidFill>
                <a:latin typeface="Segoe UI"/>
                <a:ea typeface="Times New Roman"/>
                <a:cs typeface="Times New Roman"/>
              </a:rPr>
              <a:t>antibonding</a:t>
            </a:r>
            <a:r>
              <a:rPr lang="en-IN" dirty="0">
                <a:solidFill>
                  <a:srgbClr val="000000"/>
                </a:solidFill>
                <a:latin typeface="Segoe UI"/>
                <a:ea typeface="Times New Roman"/>
                <a:cs typeface="Times New Roman"/>
              </a:rPr>
              <a:t> molecular orbital.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(vi) 	All electrons are filled into MOs according to </a:t>
            </a:r>
            <a:r>
              <a:rPr lang="en-IN" dirty="0" err="1">
                <a:solidFill>
                  <a:srgbClr val="000000"/>
                </a:solidFill>
                <a:latin typeface="Segoe UI"/>
                <a:ea typeface="Times New Roman"/>
                <a:cs typeface="Times New Roman"/>
              </a:rPr>
              <a:t>Aufbau</a:t>
            </a:r>
            <a:r>
              <a:rPr lang="en-IN" dirty="0">
                <a:solidFill>
                  <a:srgbClr val="000000"/>
                </a:solidFill>
                <a:latin typeface="Segoe UI"/>
                <a:ea typeface="Times New Roman"/>
                <a:cs typeface="Times New Roman"/>
              </a:rPr>
              <a:t> principle.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(vii) 	In addition to a bonding, Ti bonding can also occur if the ligands possess it orbitals to overlap with the matching symmetry it orbitals from metal ion. Refer to Fig. 2.15 to Fig. 2.18 for clear understanding.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79550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1667123"/>
          </a:xfrm>
          <a:prstGeom prst="rect">
            <a:avLst/>
          </a:prstGeom>
        </p:spPr>
        <p:txBody>
          <a:bodyPr wrap="square">
            <a:spAutoFit/>
          </a:bodyPr>
          <a:lstStyle/>
          <a:p>
            <a:pPr algn="ctr">
              <a:lnSpc>
                <a:spcPct val="150000"/>
              </a:lnSpc>
              <a:tabLst>
                <a:tab pos="457200" algn="l"/>
              </a:tabLst>
            </a:pPr>
            <a:r>
              <a:rPr lang="en-US" b="1" dirty="0">
                <a:solidFill>
                  <a:srgbClr val="FF0066"/>
                </a:solidFill>
                <a:latin typeface="Times New Roman"/>
              </a:rPr>
              <a:t>2.2.2. MOT of octahedral complexes with sigma bonding such as [Ti(H</a:t>
            </a:r>
            <a:r>
              <a:rPr lang="en-US" b="1" baseline="-25000" dirty="0">
                <a:solidFill>
                  <a:srgbClr val="FF0066"/>
                </a:solidFill>
                <a:latin typeface="Times New Roman"/>
              </a:rPr>
              <a:t>2</a:t>
            </a:r>
            <a:r>
              <a:rPr lang="en-US" b="1" dirty="0">
                <a:solidFill>
                  <a:srgbClr val="FF0066"/>
                </a:solidFill>
                <a:latin typeface="Times New Roman"/>
              </a:rPr>
              <a:t>O)</a:t>
            </a:r>
            <a:r>
              <a:rPr lang="en-US" b="1" baseline="-25000" dirty="0">
                <a:solidFill>
                  <a:srgbClr val="FF0066"/>
                </a:solidFill>
                <a:latin typeface="Times New Roman"/>
              </a:rPr>
              <a:t>6</a:t>
            </a:r>
            <a:r>
              <a:rPr lang="en-US" b="1" dirty="0">
                <a:solidFill>
                  <a:srgbClr val="FF0066"/>
                </a:solidFill>
                <a:latin typeface="Times New Roman"/>
              </a:rPr>
              <a:t>]</a:t>
            </a:r>
            <a:r>
              <a:rPr lang="en-US" b="1" baseline="30000" dirty="0">
                <a:solidFill>
                  <a:srgbClr val="FF0066"/>
                </a:solidFill>
                <a:latin typeface="Times New Roman"/>
              </a:rPr>
              <a:t>3+</a:t>
            </a:r>
            <a:r>
              <a:rPr lang="en-US" b="1" dirty="0">
                <a:solidFill>
                  <a:srgbClr val="FF0066"/>
                </a:solidFill>
                <a:latin typeface="Times New Roman"/>
              </a:rPr>
              <a:t>,[CoF</a:t>
            </a:r>
            <a:r>
              <a:rPr lang="en-US" b="1" baseline="-25000" dirty="0">
                <a:solidFill>
                  <a:srgbClr val="FF0066"/>
                </a:solidFill>
                <a:latin typeface="Times New Roman"/>
              </a:rPr>
              <a:t>6</a:t>
            </a:r>
            <a:r>
              <a:rPr lang="en-US" b="1" dirty="0">
                <a:solidFill>
                  <a:srgbClr val="FF0066"/>
                </a:solidFill>
                <a:latin typeface="Times New Roman"/>
              </a:rPr>
              <a:t>]</a:t>
            </a:r>
            <a:r>
              <a:rPr lang="en-US" b="1" baseline="30000" dirty="0">
                <a:solidFill>
                  <a:srgbClr val="FF0066"/>
                </a:solidFill>
                <a:latin typeface="Times New Roman"/>
              </a:rPr>
              <a:t>3–</a:t>
            </a:r>
            <a:r>
              <a:rPr lang="en-US" b="1" dirty="0">
                <a:solidFill>
                  <a:srgbClr val="FF0066"/>
                </a:solidFill>
                <a:latin typeface="Times New Roman"/>
              </a:rPr>
              <a:t> , [Co(NH</a:t>
            </a:r>
            <a:r>
              <a:rPr lang="en-US" b="1" baseline="-25000" dirty="0">
                <a:solidFill>
                  <a:srgbClr val="FF0066"/>
                </a:solidFill>
                <a:latin typeface="Times New Roman"/>
              </a:rPr>
              <a:t>3</a:t>
            </a:r>
            <a:r>
              <a:rPr lang="en-US" b="1" dirty="0">
                <a:solidFill>
                  <a:srgbClr val="FF0066"/>
                </a:solidFill>
                <a:latin typeface="Times New Roman"/>
              </a:rPr>
              <a:t>)</a:t>
            </a:r>
            <a:r>
              <a:rPr lang="en-US" b="1" baseline="-25000" dirty="0">
                <a:solidFill>
                  <a:srgbClr val="FF0066"/>
                </a:solidFill>
                <a:latin typeface="Times New Roman"/>
              </a:rPr>
              <a:t>6</a:t>
            </a:r>
            <a:r>
              <a:rPr lang="en-US" b="1" dirty="0">
                <a:solidFill>
                  <a:srgbClr val="FF0066"/>
                </a:solidFill>
                <a:latin typeface="Times New Roman"/>
              </a:rPr>
              <a:t>]</a:t>
            </a:r>
            <a:r>
              <a:rPr lang="en-US" b="1" baseline="30000" dirty="0">
                <a:solidFill>
                  <a:srgbClr val="FF0066"/>
                </a:solidFill>
                <a:latin typeface="Times New Roman"/>
              </a:rPr>
              <a:t>3+</a:t>
            </a:r>
            <a:r>
              <a:rPr lang="en-US" b="1" dirty="0">
                <a:solidFill>
                  <a:srgbClr val="FF0066"/>
                </a:solidFill>
                <a:latin typeface="Times New Roman"/>
              </a:rPr>
              <a:t>  :</a:t>
            </a:r>
            <a:endParaRPr lang="en-US" dirty="0">
              <a:solidFill>
                <a:srgbClr val="FF0066"/>
              </a:solidFill>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By collecting theoretical information from the above discussion, MOT may be applied to construct MO energy level diagrams for some of the regular, simple, octahedral complexes like [Ti(H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[Co(NH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and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and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From the molecular orbital correlation diagrams, octahedral complexes can be characterised qualitatively to our utmost satisfaction. </a:t>
            </a:r>
            <a:endParaRPr lang="en-US" sz="1400" dirty="0">
              <a:solidFill>
                <a:srgbClr val="000000"/>
              </a:solidFill>
              <a:effectLst/>
              <a:latin typeface="Segoe UI"/>
              <a:ea typeface="Times New Roman"/>
              <a:cs typeface="Times New Roman"/>
            </a:endParaRPr>
          </a:p>
        </p:txBody>
      </p:sp>
      <p:sp>
        <p:nvSpPr>
          <p:cNvPr id="3" name="Rectangle 2"/>
          <p:cNvSpPr>
            <a:spLocks noChangeArrowheads="1"/>
          </p:cNvSpPr>
          <p:nvPr/>
        </p:nvSpPr>
        <p:spPr bwMode="auto">
          <a:xfrm>
            <a:off x="370114" y="2210574"/>
            <a:ext cx="44958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1. 	</a:t>
            </a:r>
            <a:r>
              <a:rPr kumimoji="0" lang="en-US" sz="12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Hexa</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-aqua-titanium (III) ion, [Ti(H</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O</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d</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1</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complex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Titanium (Z = 22) : Ground State Atom =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Ar</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4S</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3d</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Titanium Ion, Ti</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 Ground State Ion =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Ar</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4s</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0</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3d</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1</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In [Ti(OH</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ion, there are 13 electrons; 12 coming from six water molecules and one from Ti</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 </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ion. The MO energy level diagram for this complex may be constructed as shown in Fig. 2.22. The 13 electrons may be distributed according to the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aufbau</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principle. The 12 electrons from ligands will occupy the low energy bonding MOs in the order a</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1g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1u</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and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rgbClr val="000000"/>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The last electron, coming from Ti</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ion, will then occupy the higher energy orbital i.e. one of the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n</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Thus there Li only one unpaired electron in [Ti(H</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O)</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which accounts for its weak paramagnetic character.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The transition of a single electron from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n</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MO to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rgbClr val="000000"/>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MO (</a:t>
            </a:r>
            <a:r>
              <a:rPr kumimoji="0" lang="en-US" sz="12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e</a:t>
            </a:r>
            <a:r>
              <a:rPr kumimoji="0" lang="en-US" sz="1200" b="0" i="0" u="none" strike="noStrike" cap="none" normalizeH="0" baseline="-30000" dirty="0" err="1" smtClean="0">
                <a:ln>
                  <a:noFill/>
                </a:ln>
                <a:solidFill>
                  <a:srgbClr val="000000"/>
                </a:solidFill>
                <a:effectLst/>
                <a:latin typeface="Segoe UI" pitchFamily="34" charset="0"/>
                <a:ea typeface="Times New Roman" pitchFamily="18" charset="0"/>
                <a:cs typeface="Segoe UI" pitchFamily="34" charset="0"/>
              </a:rPr>
              <a:t>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n</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is responsible for giving a single broad absorption at 500 nm in                   UV-visible absorption spectrum of [Ti(H</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(Fig. 2.19). The frequency of absorption (20300 cm</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1</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corresponds to yellow-green and blue radiations and hence the complex is violet. This is the same observation as encountered earlier according to CFT. </a:t>
            </a:r>
            <a:endParaRPr kumimoji="0" lang="en-US" sz="1200" b="0" i="0" u="none" strike="noStrike" cap="none" normalizeH="0" baseline="3000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The HOMOs </a:t>
            </a:r>
            <a:r>
              <a:rPr kumimoji="0" lang="en-US" sz="1200" b="0" i="1"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(Highest Occupied Molecular Orbitals) </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are the three tn</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orbitals. They are largely confined to the Ti</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ion and their energy is same as those of the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orbitals of Ti</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free ion, and contains its single electron</a:t>
            </a:r>
            <a:endParaRPr kumimoji="0" lang="en-US" sz="1200" b="0" i="0" u="none" strike="noStrike" cap="none" normalizeH="0" baseline="3000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81201"/>
            <a:ext cx="4114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5943601"/>
            <a:ext cx="3352800" cy="45140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b="1" dirty="0">
                <a:solidFill>
                  <a:srgbClr val="000000"/>
                </a:solidFill>
                <a:latin typeface="Segoe UI"/>
                <a:ea typeface="Times New Roman"/>
                <a:cs typeface="Times New Roman"/>
              </a:rPr>
              <a:t>Fig. 2.19 : Qualitative Energy Level Diagram of [Ti(H</a:t>
            </a:r>
            <a:r>
              <a:rPr lang="en-IN" sz="1200" b="1" baseline="-25000" dirty="0">
                <a:solidFill>
                  <a:srgbClr val="000000"/>
                </a:solidFill>
                <a:latin typeface="Segoe UI"/>
                <a:ea typeface="Times New Roman"/>
                <a:cs typeface="Times New Roman"/>
              </a:rPr>
              <a:t>2</a:t>
            </a:r>
            <a:r>
              <a:rPr lang="en-IN" sz="1200" b="1" dirty="0">
                <a:solidFill>
                  <a:srgbClr val="000000"/>
                </a:solidFill>
                <a:latin typeface="Segoe UI"/>
                <a:ea typeface="Times New Roman"/>
                <a:cs typeface="Times New Roman"/>
              </a:rPr>
              <a:t>O)</a:t>
            </a:r>
            <a:r>
              <a:rPr lang="en-IN" sz="1200" b="1" baseline="-25000" dirty="0">
                <a:solidFill>
                  <a:srgbClr val="000000"/>
                </a:solidFill>
                <a:latin typeface="Segoe UI"/>
                <a:ea typeface="Times New Roman"/>
                <a:cs typeface="Times New Roman"/>
              </a:rPr>
              <a:t>6</a:t>
            </a:r>
            <a:r>
              <a:rPr lang="en-IN" sz="1200" b="1" dirty="0">
                <a:solidFill>
                  <a:srgbClr val="000000"/>
                </a:solidFill>
                <a:latin typeface="Segoe UI"/>
                <a:ea typeface="Times New Roman"/>
                <a:cs typeface="Times New Roman"/>
              </a:rPr>
              <a:t>]</a:t>
            </a:r>
            <a:r>
              <a:rPr lang="en-IN" sz="1200" b="1" baseline="30000" dirty="0">
                <a:solidFill>
                  <a:srgbClr val="000000"/>
                </a:solidFill>
                <a:latin typeface="Segoe UI"/>
                <a:ea typeface="Times New Roman"/>
                <a:cs typeface="Times New Roman"/>
              </a:rPr>
              <a:t>3+</a:t>
            </a:r>
            <a:r>
              <a:rPr lang="en-IN" sz="1200" b="1" dirty="0">
                <a:solidFill>
                  <a:srgbClr val="000000"/>
                </a:solidFill>
                <a:latin typeface="Segoe UI"/>
                <a:ea typeface="Times New Roman"/>
                <a:cs typeface="Times New Roman"/>
              </a:rPr>
              <a:t> ion </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45059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381000"/>
            <a:ext cx="5475514" cy="6017032"/>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a:ea typeface="Times New Roman"/>
                <a:cs typeface="Times New Roman"/>
              </a:rPr>
              <a:t>2. 	</a:t>
            </a:r>
            <a:r>
              <a:rPr lang="en-IN" b="1" dirty="0" err="1">
                <a:solidFill>
                  <a:srgbClr val="FF0066"/>
                </a:solidFill>
                <a:latin typeface="Segoe UI"/>
                <a:ea typeface="Times New Roman"/>
                <a:cs typeface="Times New Roman"/>
              </a:rPr>
              <a:t>Hexafluorocobaltate</a:t>
            </a:r>
            <a:r>
              <a:rPr lang="en-IN" b="1" dirty="0">
                <a:solidFill>
                  <a:srgbClr val="FF0066"/>
                </a:solidFill>
                <a:latin typeface="Segoe UI"/>
                <a:ea typeface="Times New Roman"/>
                <a:cs typeface="Times New Roman"/>
              </a:rPr>
              <a:t> ion (CoF</a:t>
            </a:r>
            <a:r>
              <a:rPr lang="en-IN" b="1" baseline="-25000" dirty="0">
                <a:solidFill>
                  <a:srgbClr val="FF0066"/>
                </a:solidFill>
                <a:latin typeface="Segoe UI"/>
                <a:ea typeface="Times New Roman"/>
                <a:cs typeface="Times New Roman"/>
              </a:rPr>
              <a:t>6</a:t>
            </a:r>
            <a:r>
              <a:rPr lang="en-IN" b="1" dirty="0">
                <a:solidFill>
                  <a:srgbClr val="FF0066"/>
                </a:solidFill>
                <a:latin typeface="Segoe UI"/>
                <a:ea typeface="Times New Roman"/>
                <a:cs typeface="Times New Roman"/>
              </a:rPr>
              <a:t>)</a:t>
            </a:r>
            <a:r>
              <a:rPr lang="en-IN" b="1" baseline="30000" dirty="0">
                <a:solidFill>
                  <a:srgbClr val="FF0066"/>
                </a:solidFill>
                <a:latin typeface="Segoe UI"/>
                <a:ea typeface="Times New Roman"/>
                <a:cs typeface="Times New Roman"/>
              </a:rPr>
              <a:t>3</a:t>
            </a:r>
            <a:r>
              <a:rPr lang="en-IN" b="1" baseline="30000" dirty="0">
                <a:solidFill>
                  <a:srgbClr val="FF0066"/>
                </a:solidFill>
                <a:latin typeface="Segoe UI"/>
                <a:ea typeface="Times New Roman"/>
                <a:cs typeface="Times New Roman"/>
                <a:sym typeface="Symbol"/>
              </a:rPr>
              <a:t></a:t>
            </a:r>
            <a:r>
              <a:rPr lang="en-IN" b="1" dirty="0">
                <a:solidFill>
                  <a:srgbClr val="FF0066"/>
                </a:solidFill>
                <a:latin typeface="Segoe UI"/>
                <a:ea typeface="Times New Roman"/>
                <a:cs typeface="Times New Roman"/>
              </a:rPr>
              <a:t> : d</a:t>
            </a:r>
            <a:r>
              <a:rPr lang="en-IN" b="1" baseline="30000" dirty="0">
                <a:solidFill>
                  <a:srgbClr val="FF0066"/>
                </a:solidFill>
                <a:latin typeface="Segoe UI"/>
                <a:ea typeface="Times New Roman"/>
                <a:cs typeface="Times New Roman"/>
              </a:rPr>
              <a:t>6</a:t>
            </a:r>
            <a:r>
              <a:rPr lang="en-IN" b="1" dirty="0">
                <a:solidFill>
                  <a:srgbClr val="FF0066"/>
                </a:solidFill>
                <a:latin typeface="Segoe UI"/>
                <a:ea typeface="Times New Roman"/>
                <a:cs typeface="Times New Roman"/>
              </a:rPr>
              <a:t>, High Spin Complex : </a:t>
            </a:r>
            <a:endParaRPr lang="en-US"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Cobalt Atom (Z = 27)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7</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Cobalt Ion :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0</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In the complex ion,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there are 18 electrons, 12 of which are offered by six fluoride ions and 6 are from 3d orbitals of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ion. A qualitative energy level MO diagram for the complex may be pictured as shown in Fig. 2.20 (a).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Out of 18 electrons, 12 are accommodated in the lower six a-bonding MOs: a</a:t>
            </a:r>
            <a:r>
              <a:rPr lang="en-IN" sz="1400" baseline="-25000" dirty="0">
                <a:solidFill>
                  <a:srgbClr val="000000"/>
                </a:solidFill>
                <a:latin typeface="Segoe UI"/>
                <a:ea typeface="Times New Roman"/>
                <a:cs typeface="Times New Roman"/>
              </a:rPr>
              <a:t>1g</a:t>
            </a:r>
            <a:r>
              <a:rPr lang="en-IN" sz="1400" dirty="0">
                <a:solidFill>
                  <a:srgbClr val="000000"/>
                </a:solidFill>
                <a:latin typeface="Segoe UI"/>
                <a:ea typeface="Times New Roman"/>
                <a:cs typeface="Times New Roman"/>
              </a:rPr>
              <a:t> , t</a:t>
            </a:r>
            <a:r>
              <a:rPr lang="en-IN" sz="1400" baseline="-25000" dirty="0">
                <a:solidFill>
                  <a:srgbClr val="000000"/>
                </a:solidFill>
                <a:latin typeface="Segoe UI"/>
                <a:ea typeface="Times New Roman"/>
                <a:cs typeface="Times New Roman"/>
              </a:rPr>
              <a:t>1u</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From the remaining six electrons, n four are placed in three non-bonding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MOs while two are placed in the two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As the energies of the 2p-orbitals on F are much lower, spectroscopic measurements show that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(the gap between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MOs - is 13000 cm</a:t>
            </a:r>
            <a:r>
              <a:rPr lang="en-IN" sz="1400" baseline="300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is much less than that of pairing energy, P(21,000 cm</a:t>
            </a:r>
            <a:r>
              <a:rPr lang="en-IN" sz="1400" baseline="300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(i.e.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&lt; &lt; P). Therefore, the electrons try to remain unpaired as much as possible, both in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leading to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2 configuration.  </a:t>
            </a:r>
            <a:r>
              <a:rPr lang="en-IN" sz="1400" dirty="0" err="1">
                <a:solidFill>
                  <a:srgbClr val="000000"/>
                </a:solidFill>
                <a:latin typeface="Segoe UI"/>
                <a:ea typeface="Times New Roman"/>
                <a:cs typeface="Times New Roman"/>
              </a:rPr>
              <a:t>Hund's</a:t>
            </a:r>
            <a:r>
              <a:rPr lang="en-IN" sz="1400" dirty="0">
                <a:solidFill>
                  <a:srgbClr val="000000"/>
                </a:solidFill>
                <a:latin typeface="Segoe UI"/>
                <a:ea typeface="Times New Roman"/>
                <a:cs typeface="Times New Roman"/>
              </a:rPr>
              <a:t> rule is obeyed. The smaller value of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is attributed to lesser extent of interaction (overlap) between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of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and 6F</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According to MO approach, the presence of two electrons in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effectively cancel out the contribution of two electrons in the bonding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and hence weakens the Co-F bonds in the complex.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is therefore a labile complex.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Thus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have four unpaired electrons and is a high spin complex. It is strongly paramagnetic complex. It is the case of weak ligand field. CFT also gives parallel explanation for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ion.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The HOMOs are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which are singly occupied, while a</a:t>
            </a:r>
            <a:r>
              <a:rPr lang="en-IN" sz="1400" baseline="-25000" dirty="0">
                <a:solidFill>
                  <a:srgbClr val="000000"/>
                </a:solidFill>
                <a:latin typeface="Segoe UI"/>
                <a:ea typeface="Times New Roman"/>
                <a:cs typeface="Times New Roman"/>
              </a:rPr>
              <a:t>1g</a:t>
            </a:r>
            <a:r>
              <a:rPr lang="en-IN" sz="1400" dirty="0">
                <a:solidFill>
                  <a:srgbClr val="000000"/>
                </a:solidFill>
                <a:latin typeface="Segoe UI"/>
                <a:ea typeface="Times New Roman"/>
                <a:cs typeface="Times New Roman"/>
              </a:rPr>
              <a:t>* is LUMO.</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The octahedral crystal field splitting parameter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in this complex is the size gap between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HOMOs. </a:t>
            </a:r>
            <a:endParaRPr lang="en-US" sz="1400" dirty="0">
              <a:solidFill>
                <a:srgbClr val="000000"/>
              </a:solidFill>
              <a:effectLst/>
              <a:latin typeface="Segoe UI"/>
              <a:ea typeface="Times New Roman"/>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4000"/>
            <a:ext cx="327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976257" y="5334000"/>
            <a:ext cx="3200400" cy="682238"/>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35610" algn="l"/>
                <a:tab pos="457200" algn="l"/>
                <a:tab pos="1485900" algn="r"/>
                <a:tab pos="1600200" algn="ctr"/>
                <a:tab pos="1714500" algn="l"/>
                <a:tab pos="5486400" algn="r"/>
              </a:tabLst>
            </a:pPr>
            <a:r>
              <a:rPr lang="en-IN" sz="1400" b="1" dirty="0">
                <a:solidFill>
                  <a:srgbClr val="000000"/>
                </a:solidFill>
                <a:latin typeface="Segoe UI"/>
                <a:ea typeface="Times New Roman"/>
                <a:cs typeface="Times New Roman"/>
              </a:rPr>
              <a:t>Fig. 2.20 : The MO Diagrams of High-spin [CoF</a:t>
            </a:r>
            <a:r>
              <a:rPr lang="en-IN" sz="1400" b="1" baseline="-25000" dirty="0">
                <a:solidFill>
                  <a:srgbClr val="000000"/>
                </a:solidFill>
                <a:latin typeface="Segoe UI"/>
                <a:ea typeface="Times New Roman"/>
                <a:cs typeface="Times New Roman"/>
              </a:rPr>
              <a:t>6</a:t>
            </a:r>
            <a:r>
              <a:rPr lang="en-IN" sz="1400" b="1" dirty="0">
                <a:solidFill>
                  <a:srgbClr val="000000"/>
                </a:solidFill>
                <a:latin typeface="Segoe UI"/>
                <a:ea typeface="Times New Roman"/>
                <a:cs typeface="Times New Roman"/>
              </a:rPr>
              <a:t>]</a:t>
            </a:r>
            <a:r>
              <a:rPr lang="en-IN" sz="1400" b="1" baseline="30000" dirty="0">
                <a:solidFill>
                  <a:srgbClr val="000000"/>
                </a:solidFill>
                <a:latin typeface="Segoe UI"/>
                <a:ea typeface="Times New Roman"/>
                <a:cs typeface="Times New Roman"/>
              </a:rPr>
              <a:t>3</a:t>
            </a:r>
            <a:r>
              <a:rPr lang="en-IN" sz="1400" b="1" baseline="300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828149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6" y="210653"/>
            <a:ext cx="5682343" cy="6658233"/>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a:ea typeface="Times New Roman"/>
                <a:cs typeface="Times New Roman"/>
              </a:rPr>
              <a:t>3.	</a:t>
            </a:r>
            <a:r>
              <a:rPr lang="en-IN" sz="1400" b="1" dirty="0" err="1">
                <a:solidFill>
                  <a:srgbClr val="000000"/>
                </a:solidFill>
                <a:latin typeface="Segoe UI"/>
                <a:ea typeface="Times New Roman"/>
                <a:cs typeface="Times New Roman"/>
              </a:rPr>
              <a:t>Hexa</a:t>
            </a:r>
            <a:r>
              <a:rPr lang="en-IN" sz="1400" b="1" dirty="0">
                <a:solidFill>
                  <a:srgbClr val="000000"/>
                </a:solidFill>
                <a:latin typeface="Segoe UI"/>
                <a:ea typeface="Times New Roman"/>
                <a:cs typeface="Times New Roman"/>
              </a:rPr>
              <a:t>-ammine cobalt(III) ion, [Co(NH</a:t>
            </a:r>
            <a:r>
              <a:rPr lang="en-IN" sz="1400" b="1" baseline="-25000" dirty="0">
                <a:solidFill>
                  <a:srgbClr val="000000"/>
                </a:solidFill>
                <a:latin typeface="Segoe UI"/>
                <a:ea typeface="Times New Roman"/>
                <a:cs typeface="Times New Roman"/>
              </a:rPr>
              <a:t>3</a:t>
            </a:r>
            <a:r>
              <a:rPr lang="en-IN" sz="1400" b="1" dirty="0">
                <a:solidFill>
                  <a:srgbClr val="000000"/>
                </a:solidFill>
                <a:latin typeface="Segoe UI"/>
                <a:ea typeface="Times New Roman"/>
                <a:cs typeface="Times New Roman"/>
              </a:rPr>
              <a:t>)</a:t>
            </a:r>
            <a:r>
              <a:rPr lang="en-IN" sz="1400" b="1" baseline="-25000" dirty="0">
                <a:solidFill>
                  <a:srgbClr val="000000"/>
                </a:solidFill>
                <a:latin typeface="Segoe UI"/>
                <a:ea typeface="Times New Roman"/>
                <a:cs typeface="Times New Roman"/>
              </a:rPr>
              <a:t>6</a:t>
            </a:r>
            <a:r>
              <a:rPr lang="en-IN" sz="1400" b="1" dirty="0">
                <a:solidFill>
                  <a:srgbClr val="000000"/>
                </a:solidFill>
                <a:latin typeface="Segoe UI"/>
                <a:ea typeface="Times New Roman"/>
                <a:cs typeface="Times New Roman"/>
              </a:rPr>
              <a:t>]</a:t>
            </a:r>
            <a:r>
              <a:rPr lang="en-IN" sz="1400" b="1" baseline="30000" dirty="0">
                <a:solidFill>
                  <a:srgbClr val="000000"/>
                </a:solidFill>
                <a:latin typeface="Segoe UI"/>
                <a:ea typeface="Times New Roman"/>
                <a:cs typeface="Times New Roman"/>
              </a:rPr>
              <a:t>3+ </a:t>
            </a:r>
            <a:r>
              <a:rPr lang="en-IN" sz="1400" b="1" dirty="0">
                <a:solidFill>
                  <a:srgbClr val="000000"/>
                </a:solidFill>
                <a:latin typeface="Segoe UI"/>
                <a:ea typeface="Times New Roman"/>
                <a:cs typeface="Times New Roman"/>
              </a:rPr>
              <a:t>: d</a:t>
            </a:r>
            <a:r>
              <a:rPr lang="en-IN" sz="1400" b="1" baseline="30000" dirty="0">
                <a:solidFill>
                  <a:srgbClr val="000000"/>
                </a:solidFill>
                <a:latin typeface="Segoe UI"/>
                <a:ea typeface="Times New Roman"/>
                <a:cs typeface="Times New Roman"/>
              </a:rPr>
              <a:t>6</a:t>
            </a:r>
            <a:r>
              <a:rPr lang="en-IN" sz="1400" b="1" dirty="0">
                <a:solidFill>
                  <a:srgbClr val="000000"/>
                </a:solidFill>
                <a:latin typeface="Segoe UI"/>
                <a:ea typeface="Times New Roman"/>
                <a:cs typeface="Times New Roman"/>
              </a:rPr>
              <a:t> Low Spin Complex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a:t>
            </a:r>
            <a:r>
              <a:rPr lang="en-IN" sz="1200" dirty="0">
                <a:solidFill>
                  <a:srgbClr val="000000"/>
                </a:solidFill>
                <a:latin typeface="Segoe UI"/>
                <a:ea typeface="Times New Roman"/>
                <a:cs typeface="Times New Roman"/>
              </a:rPr>
              <a:t>Cobalt Atom (Z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27)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a:t>
            </a:r>
            <a:r>
              <a:rPr lang="en-IN" sz="1200" dirty="0" err="1">
                <a:solidFill>
                  <a:srgbClr val="000000"/>
                </a:solidFill>
                <a:latin typeface="Segoe UI"/>
                <a:ea typeface="Times New Roman"/>
                <a:cs typeface="Times New Roman"/>
              </a:rPr>
              <a:t>Ar</a:t>
            </a:r>
            <a:r>
              <a:rPr lang="en-IN" sz="1200" dirty="0">
                <a:solidFill>
                  <a:srgbClr val="000000"/>
                </a:solidFill>
                <a:latin typeface="Segoe UI"/>
                <a:ea typeface="Times New Roman"/>
                <a:cs typeface="Times New Roman"/>
              </a:rPr>
              <a:t>] 4s</a:t>
            </a:r>
            <a:r>
              <a:rPr lang="en-IN" sz="1200" baseline="30000" dirty="0">
                <a:solidFill>
                  <a:srgbClr val="000000"/>
                </a:solidFill>
                <a:latin typeface="Segoe UI"/>
                <a:ea typeface="Times New Roman"/>
                <a:cs typeface="Times New Roman"/>
              </a:rPr>
              <a:t>2</a:t>
            </a:r>
            <a:r>
              <a:rPr lang="en-IN" sz="1200" dirty="0">
                <a:solidFill>
                  <a:srgbClr val="000000"/>
                </a:solidFill>
                <a:latin typeface="Segoe UI"/>
                <a:ea typeface="Times New Roman"/>
                <a:cs typeface="Times New Roman"/>
              </a:rPr>
              <a:t> 3d</a:t>
            </a:r>
            <a:r>
              <a:rPr lang="en-IN" sz="1200" baseline="30000" dirty="0">
                <a:solidFill>
                  <a:srgbClr val="000000"/>
                </a:solidFill>
                <a:latin typeface="Segoe UI"/>
                <a:ea typeface="Times New Roman"/>
                <a:cs typeface="Times New Roman"/>
              </a:rPr>
              <a:t>2</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Cobalt Ion (Co</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a:t>
            </a:r>
            <a:r>
              <a:rPr lang="en-IN" sz="1200" dirty="0" err="1">
                <a:solidFill>
                  <a:srgbClr val="000000"/>
                </a:solidFill>
                <a:latin typeface="Segoe UI"/>
                <a:ea typeface="Times New Roman"/>
                <a:cs typeface="Times New Roman"/>
              </a:rPr>
              <a:t>Ar</a:t>
            </a:r>
            <a:r>
              <a:rPr lang="en-IN" sz="1200" dirty="0">
                <a:solidFill>
                  <a:srgbClr val="000000"/>
                </a:solidFill>
                <a:latin typeface="Segoe UI"/>
                <a:ea typeface="Times New Roman"/>
                <a:cs typeface="Times New Roman"/>
              </a:rPr>
              <a:t>] 4s</a:t>
            </a:r>
            <a:r>
              <a:rPr lang="en-IN" sz="1200" baseline="30000" dirty="0">
                <a:solidFill>
                  <a:srgbClr val="000000"/>
                </a:solidFill>
                <a:latin typeface="Segoe UI"/>
                <a:ea typeface="Times New Roman"/>
                <a:cs typeface="Times New Roman"/>
              </a:rPr>
              <a:t>0</a:t>
            </a:r>
            <a:r>
              <a:rPr lang="en-IN" sz="1200" dirty="0">
                <a:solidFill>
                  <a:srgbClr val="000000"/>
                </a:solidFill>
                <a:latin typeface="Segoe UI"/>
                <a:ea typeface="Times New Roman"/>
                <a:cs typeface="Times New Roman"/>
              </a:rPr>
              <a:t> 3d</a:t>
            </a:r>
            <a:r>
              <a:rPr lang="en-IN" sz="1200" baseline="30000" dirty="0">
                <a:solidFill>
                  <a:srgbClr val="000000"/>
                </a:solidFill>
                <a:latin typeface="Segoe UI"/>
                <a:ea typeface="Times New Roman"/>
                <a:cs typeface="Times New Roman"/>
              </a:rPr>
              <a:t>6</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In the complex ion [Co(NH</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there are 18 electrons; 12 from six ammonias and 6 from Co</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ion. A qualitative energy level MO diagram for this complex is presented in Fig. 2.20 (b). </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Out of 18 electrons from the valence shell of Co</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and 6 NH</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ligands, 12 electrons from the six ligands are accommodated in the low lying              6-bonding MOs : a</a:t>
            </a:r>
            <a:r>
              <a:rPr lang="en-IN" sz="1200" baseline="-25000" dirty="0">
                <a:solidFill>
                  <a:srgbClr val="000000"/>
                </a:solidFill>
                <a:latin typeface="Segoe UI"/>
                <a:ea typeface="Times New Roman"/>
                <a:cs typeface="Times New Roman"/>
              </a:rPr>
              <a:t>1g</a:t>
            </a:r>
            <a:r>
              <a:rPr lang="en-IN" sz="1200" dirty="0">
                <a:solidFill>
                  <a:srgbClr val="000000"/>
                </a:solidFill>
                <a:latin typeface="Segoe UI"/>
                <a:ea typeface="Times New Roman"/>
                <a:cs typeface="Times New Roman"/>
              </a:rPr>
              <a:t>, t</a:t>
            </a:r>
            <a:r>
              <a:rPr lang="en-IN" sz="1200" baseline="-25000" dirty="0">
                <a:solidFill>
                  <a:srgbClr val="000000"/>
                </a:solidFill>
                <a:latin typeface="Segoe UI"/>
                <a:ea typeface="Times New Roman"/>
                <a:cs typeface="Times New Roman"/>
              </a:rPr>
              <a:t>1u</a:t>
            </a:r>
            <a:r>
              <a:rPr lang="en-IN" sz="1200" dirty="0">
                <a:solidFill>
                  <a:srgbClr val="000000"/>
                </a:solidFill>
                <a:latin typeface="Segoe UI"/>
                <a:ea typeface="Times New Roman"/>
                <a:cs typeface="Times New Roman"/>
              </a:rPr>
              <a:t>, and </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 This accounts for the bond order six for the complex. The remaining six electrons from metal ion Co</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are then accommodated in the three non-bonding orbitals (t</a:t>
            </a:r>
            <a:r>
              <a:rPr lang="en-IN" sz="1200" baseline="30000" dirty="0">
                <a:solidFill>
                  <a:srgbClr val="000000"/>
                </a:solidFill>
                <a:latin typeface="Segoe UI"/>
                <a:ea typeface="Times New Roman"/>
                <a:cs typeface="Times New Roman"/>
              </a:rPr>
              <a:t>n</a:t>
            </a:r>
            <a:r>
              <a:rPr lang="en-IN" sz="1200" baseline="-25000" dirty="0">
                <a:solidFill>
                  <a:srgbClr val="000000"/>
                </a:solidFill>
                <a:latin typeface="Segoe UI"/>
                <a:ea typeface="Times New Roman"/>
                <a:cs typeface="Times New Roman"/>
              </a:rPr>
              <a:t>2g</a:t>
            </a:r>
            <a:r>
              <a:rPr lang="en-IN" sz="1200" dirty="0">
                <a:solidFill>
                  <a:srgbClr val="000000"/>
                </a:solidFill>
                <a:latin typeface="Segoe UI"/>
                <a:ea typeface="Times New Roman"/>
                <a:cs typeface="Times New Roman"/>
              </a:rPr>
              <a:t>) as shown in the diagram. Thus the metal ion electrons contribute nothing to the bonding. The </a:t>
            </a:r>
            <a:r>
              <a:rPr lang="en-IN" sz="1200" dirty="0" err="1">
                <a:solidFill>
                  <a:srgbClr val="000000"/>
                </a:solidFill>
                <a:latin typeface="Segoe UI"/>
                <a:ea typeface="Times New Roman"/>
                <a:cs typeface="Times New Roman"/>
              </a:rPr>
              <a:t>antibonding</a:t>
            </a:r>
            <a:r>
              <a:rPr lang="en-IN" sz="1200" dirty="0">
                <a:solidFill>
                  <a:srgbClr val="000000"/>
                </a:solidFill>
                <a:latin typeface="Segoe UI"/>
                <a:ea typeface="Times New Roman"/>
                <a:cs typeface="Times New Roman"/>
              </a:rPr>
              <a:t> MOs are all empty. It is observed that the energy jump </a:t>
            </a:r>
            <a:r>
              <a:rPr lang="en-IN" sz="1200" dirty="0">
                <a:solidFill>
                  <a:srgbClr val="000000"/>
                </a:solidFill>
                <a:latin typeface="Symbol"/>
                <a:ea typeface="Times New Roman"/>
                <a:cs typeface="Times New Roman"/>
              </a:rPr>
              <a:t>D</a:t>
            </a:r>
            <a:r>
              <a:rPr lang="en-IN" sz="1200" baseline="-25000" dirty="0">
                <a:solidFill>
                  <a:srgbClr val="000000"/>
                </a:solidFill>
                <a:latin typeface="Segoe UI"/>
                <a:ea typeface="Times New Roman"/>
                <a:cs typeface="Times New Roman"/>
              </a:rPr>
              <a:t>o</a:t>
            </a:r>
            <a:r>
              <a:rPr lang="en-IN" sz="1200" dirty="0">
                <a:solidFill>
                  <a:srgbClr val="000000"/>
                </a:solidFill>
                <a:latin typeface="Segoe UI"/>
                <a:ea typeface="Times New Roman"/>
                <a:cs typeface="Times New Roman"/>
              </a:rPr>
              <a:t> is 23000 cm</a:t>
            </a:r>
            <a:r>
              <a:rPr lang="en-IN" sz="1200" baseline="30000" dirty="0">
                <a:solidFill>
                  <a:srgbClr val="000000"/>
                </a:solidFill>
                <a:latin typeface="Segoe UI"/>
                <a:ea typeface="Times New Roman"/>
                <a:cs typeface="Times New Roman"/>
                <a:sym typeface="Symbol"/>
              </a:rPr>
              <a:t></a:t>
            </a:r>
            <a:r>
              <a:rPr lang="en-IN" sz="1200" baseline="30000" dirty="0">
                <a:solidFill>
                  <a:srgbClr val="000000"/>
                </a:solidFill>
                <a:latin typeface="Segoe UI"/>
                <a:ea typeface="Times New Roman"/>
                <a:cs typeface="Times New Roman"/>
              </a:rPr>
              <a:t>1</a:t>
            </a:r>
            <a:r>
              <a:rPr lang="en-IN" sz="1200" dirty="0">
                <a:solidFill>
                  <a:srgbClr val="000000"/>
                </a:solidFill>
                <a:latin typeface="Segoe UI"/>
                <a:ea typeface="Times New Roman"/>
                <a:cs typeface="Times New Roman"/>
              </a:rPr>
              <a:t> while energy of pairing P is 21000 cm</a:t>
            </a:r>
            <a:r>
              <a:rPr lang="en-IN" sz="1200" baseline="30000" dirty="0">
                <a:solidFill>
                  <a:srgbClr val="000000"/>
                </a:solidFill>
                <a:latin typeface="Segoe UI"/>
                <a:ea typeface="Times New Roman"/>
                <a:cs typeface="Times New Roman"/>
                <a:sym typeface="Symbol"/>
              </a:rPr>
              <a:t></a:t>
            </a:r>
            <a:r>
              <a:rPr lang="en-IN" sz="1200" baseline="30000" dirty="0">
                <a:solidFill>
                  <a:srgbClr val="000000"/>
                </a:solidFill>
                <a:latin typeface="Segoe UI"/>
                <a:ea typeface="Times New Roman"/>
                <a:cs typeface="Times New Roman"/>
              </a:rPr>
              <a:t>1</a:t>
            </a:r>
            <a:r>
              <a:rPr lang="en-IN" sz="1200" dirty="0">
                <a:solidFill>
                  <a:srgbClr val="000000"/>
                </a:solidFill>
                <a:latin typeface="Segoe UI"/>
                <a:ea typeface="Times New Roman"/>
                <a:cs typeface="Times New Roman"/>
              </a:rPr>
              <a:t>. Because </a:t>
            </a:r>
            <a:r>
              <a:rPr lang="en-IN" sz="1200" dirty="0">
                <a:solidFill>
                  <a:srgbClr val="000000"/>
                </a:solidFill>
                <a:latin typeface="Symbol"/>
                <a:ea typeface="Times New Roman"/>
                <a:cs typeface="Times New Roman"/>
              </a:rPr>
              <a:t>D</a:t>
            </a:r>
            <a:r>
              <a:rPr lang="en-IN" sz="1200" baseline="-25000" dirty="0">
                <a:solidFill>
                  <a:srgbClr val="000000"/>
                </a:solidFill>
                <a:latin typeface="Segoe UI"/>
                <a:ea typeface="Times New Roman"/>
                <a:cs typeface="Times New Roman"/>
              </a:rPr>
              <a:t>o</a:t>
            </a:r>
            <a:r>
              <a:rPr lang="en-IN" sz="1200" dirty="0">
                <a:solidFill>
                  <a:srgbClr val="000000"/>
                </a:solidFill>
                <a:latin typeface="Segoe UI"/>
                <a:ea typeface="Times New Roman"/>
                <a:cs typeface="Times New Roman"/>
              </a:rPr>
              <a:t> &gt; P, all the six non-bonding d-electrons of Co</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ion, are paired in the complex, giving the configuration (t</a:t>
            </a:r>
            <a:r>
              <a:rPr lang="en-IN" sz="1200" baseline="30000" dirty="0">
                <a:solidFill>
                  <a:srgbClr val="000000"/>
                </a:solidFill>
                <a:latin typeface="Segoe UI"/>
                <a:ea typeface="Times New Roman"/>
                <a:cs typeface="Times New Roman"/>
              </a:rPr>
              <a:t>n</a:t>
            </a:r>
            <a:r>
              <a:rPr lang="en-IN" sz="1200" baseline="-25000" dirty="0">
                <a:solidFill>
                  <a:srgbClr val="000000"/>
                </a:solidFill>
                <a:latin typeface="Segoe UI"/>
                <a:ea typeface="Times New Roman"/>
                <a:cs typeface="Times New Roman"/>
              </a:rPr>
              <a:t>2g</a:t>
            </a:r>
            <a:r>
              <a:rPr lang="en-IN" sz="1200" dirty="0">
                <a:solidFill>
                  <a:srgbClr val="000000"/>
                </a:solidFill>
                <a:latin typeface="Segoe UI"/>
                <a:ea typeface="Times New Roman"/>
                <a:cs typeface="Times New Roman"/>
              </a:rPr>
              <a:t>) </a:t>
            </a:r>
            <a:r>
              <a:rPr lang="en-IN" sz="1200" baseline="30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0</a:t>
            </a:r>
            <a:r>
              <a:rPr lang="en-IN" sz="1200" dirty="0">
                <a:solidFill>
                  <a:srgbClr val="000000"/>
                </a:solidFill>
                <a:latin typeface="Segoe UI"/>
                <a:ea typeface="Times New Roman"/>
                <a:cs typeface="Times New Roman"/>
              </a:rPr>
              <a:t>. Thus </a:t>
            </a:r>
            <a:r>
              <a:rPr lang="en-IN" sz="1200" dirty="0" err="1">
                <a:solidFill>
                  <a:srgbClr val="000000"/>
                </a:solidFill>
                <a:latin typeface="Segoe UI"/>
                <a:ea typeface="Times New Roman"/>
                <a:cs typeface="Times New Roman"/>
              </a:rPr>
              <a:t>Hund's</a:t>
            </a:r>
            <a:r>
              <a:rPr lang="en-IN" sz="1200" dirty="0">
                <a:solidFill>
                  <a:srgbClr val="000000"/>
                </a:solidFill>
                <a:latin typeface="Segoe UI"/>
                <a:ea typeface="Times New Roman"/>
                <a:cs typeface="Times New Roman"/>
              </a:rPr>
              <a:t> rule is disobeyed. According to MOT this behaviour is attributed to the covalent bonding due to the greater orbital-overlap between </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 of metal and </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 of ligands producing a stronger covalent bond between metal and ligand in [Co(NH</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b="1" dirty="0">
                <a:solidFill>
                  <a:srgbClr val="000000"/>
                </a:solidFill>
                <a:latin typeface="Segoe UI"/>
                <a:ea typeface="Times New Roman"/>
                <a:cs typeface="Times New Roman"/>
              </a:rPr>
              <a:t>	</a:t>
            </a:r>
            <a:r>
              <a:rPr lang="en-IN" sz="1200" dirty="0">
                <a:solidFill>
                  <a:srgbClr val="000000"/>
                </a:solidFill>
                <a:latin typeface="Segoe UI"/>
                <a:ea typeface="Times New Roman"/>
                <a:cs typeface="Times New Roman"/>
              </a:rPr>
              <a:t>	The complex is diamagnetic as all the electrons are paired. It is an example of low-spin or spin-paired complex. </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The complex is expected to be coloured since promotion of electrons from the non-bonding (t</a:t>
            </a:r>
            <a:r>
              <a:rPr lang="en-IN" sz="1200" baseline="30000" dirty="0">
                <a:solidFill>
                  <a:srgbClr val="000000"/>
                </a:solidFill>
                <a:latin typeface="Segoe UI"/>
                <a:ea typeface="Times New Roman"/>
                <a:cs typeface="Times New Roman"/>
              </a:rPr>
              <a:t>n</a:t>
            </a:r>
            <a:r>
              <a:rPr lang="en-IN" sz="1200" baseline="-25000" dirty="0">
                <a:solidFill>
                  <a:srgbClr val="000000"/>
                </a:solidFill>
                <a:latin typeface="Segoe UI"/>
                <a:ea typeface="Times New Roman"/>
                <a:cs typeface="Times New Roman"/>
              </a:rPr>
              <a:t>2g</a:t>
            </a:r>
            <a:r>
              <a:rPr lang="en-IN" sz="1200" dirty="0">
                <a:solidFill>
                  <a:srgbClr val="000000"/>
                </a:solidFill>
                <a:latin typeface="Segoe UI"/>
                <a:ea typeface="Times New Roman"/>
                <a:cs typeface="Times New Roman"/>
              </a:rPr>
              <a:t>) MOs to the </a:t>
            </a:r>
            <a:r>
              <a:rPr lang="en-IN" sz="1200" dirty="0" err="1">
                <a:solidFill>
                  <a:srgbClr val="000000"/>
                </a:solidFill>
                <a:latin typeface="Segoe UI"/>
                <a:ea typeface="Times New Roman"/>
                <a:cs typeface="Times New Roman"/>
              </a:rPr>
              <a:t>antibonding</a:t>
            </a:r>
            <a:r>
              <a:rPr lang="en-IN" sz="1200" dirty="0">
                <a:solidFill>
                  <a:srgbClr val="000000"/>
                </a:solidFill>
                <a:latin typeface="Segoe UI"/>
                <a:ea typeface="Times New Roman"/>
                <a:cs typeface="Times New Roman"/>
              </a:rPr>
              <a:t>  </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 MOs is rather feasible. Here blue light is absorbed, hence it appears pink or orange in solution. Similar explanation is sought by CFT where higher </a:t>
            </a:r>
            <a:r>
              <a:rPr lang="en-IN" sz="1200" dirty="0">
                <a:solidFill>
                  <a:srgbClr val="000000"/>
                </a:solidFill>
                <a:latin typeface="Symbol"/>
                <a:ea typeface="Times New Roman"/>
                <a:cs typeface="Times New Roman"/>
              </a:rPr>
              <a:t>D</a:t>
            </a:r>
            <a:r>
              <a:rPr lang="en-IN" sz="1200" baseline="-25000" dirty="0">
                <a:solidFill>
                  <a:srgbClr val="000000"/>
                </a:solidFill>
                <a:latin typeface="Segoe UI"/>
                <a:ea typeface="Times New Roman"/>
                <a:cs typeface="Times New Roman"/>
              </a:rPr>
              <a:t>o</a:t>
            </a:r>
            <a:r>
              <a:rPr lang="en-IN" sz="1200" dirty="0">
                <a:solidFill>
                  <a:srgbClr val="000000"/>
                </a:solidFill>
                <a:latin typeface="Segoe UI"/>
                <a:ea typeface="Times New Roman"/>
                <a:cs typeface="Times New Roman"/>
              </a:rPr>
              <a:t> value is attributed to the strong field of NH3. The </a:t>
            </a:r>
            <a:r>
              <a:rPr lang="en-IN" sz="1200" dirty="0">
                <a:solidFill>
                  <a:srgbClr val="000000"/>
                </a:solidFill>
                <a:latin typeface="Symbol"/>
                <a:ea typeface="Times New Roman"/>
                <a:cs typeface="Times New Roman"/>
              </a:rPr>
              <a:t>D</a:t>
            </a:r>
            <a:r>
              <a:rPr lang="en-IN" sz="1200" baseline="-25000" dirty="0">
                <a:solidFill>
                  <a:srgbClr val="000000"/>
                </a:solidFill>
                <a:latin typeface="Segoe UI"/>
                <a:ea typeface="Times New Roman"/>
                <a:cs typeface="Times New Roman"/>
              </a:rPr>
              <a:t>o</a:t>
            </a:r>
            <a:r>
              <a:rPr lang="en-IN" sz="1200" dirty="0">
                <a:solidFill>
                  <a:srgbClr val="000000"/>
                </a:solidFill>
                <a:latin typeface="Segoe UI"/>
                <a:ea typeface="Times New Roman"/>
                <a:cs typeface="Times New Roman"/>
              </a:rPr>
              <a:t> in this complex is the HOMO-LUMO separation. </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HOMOs are non-bonding completely full t</a:t>
            </a:r>
            <a:r>
              <a:rPr lang="en-IN" sz="1200" baseline="30000" dirty="0">
                <a:solidFill>
                  <a:srgbClr val="000000"/>
                </a:solidFill>
                <a:latin typeface="Segoe UI"/>
                <a:ea typeface="Times New Roman"/>
                <a:cs typeface="Times New Roman"/>
              </a:rPr>
              <a:t>n</a:t>
            </a:r>
            <a:r>
              <a:rPr lang="en-IN" sz="1200" baseline="-25000" dirty="0">
                <a:solidFill>
                  <a:srgbClr val="000000"/>
                </a:solidFill>
                <a:latin typeface="Segoe UI"/>
                <a:ea typeface="Times New Roman"/>
                <a:cs typeface="Times New Roman"/>
              </a:rPr>
              <a:t>2g</a:t>
            </a:r>
            <a:r>
              <a:rPr lang="en-IN" sz="1200" dirty="0">
                <a:solidFill>
                  <a:srgbClr val="000000"/>
                </a:solidFill>
                <a:latin typeface="Segoe UI"/>
                <a:ea typeface="Times New Roman"/>
                <a:cs typeface="Times New Roman"/>
              </a:rPr>
              <a:t> MOs whereas LUMOs are completely empty </a:t>
            </a:r>
            <a:r>
              <a:rPr lang="en-IN" sz="1200" dirty="0" err="1">
                <a:solidFill>
                  <a:srgbClr val="000000"/>
                </a:solidFill>
                <a:latin typeface="Segoe UI"/>
                <a:ea typeface="Times New Roman"/>
                <a:cs typeface="Times New Roman"/>
              </a:rPr>
              <a:t>antibonding</a:t>
            </a:r>
            <a:r>
              <a:rPr lang="en-IN" sz="1200" dirty="0">
                <a:solidFill>
                  <a:srgbClr val="000000"/>
                </a:solidFill>
                <a:latin typeface="Segoe UI"/>
                <a:ea typeface="Times New Roman"/>
                <a:cs typeface="Times New Roman"/>
              </a:rPr>
              <a:t> </a:t>
            </a:r>
            <a:r>
              <a:rPr lang="en-IN" sz="1200" dirty="0" err="1">
                <a:solidFill>
                  <a:srgbClr val="000000"/>
                </a:solidFill>
                <a:latin typeface="Segoe UI"/>
                <a:ea typeface="Times New Roman"/>
                <a:cs typeface="Times New Roman"/>
              </a:rPr>
              <a:t>e</a:t>
            </a:r>
            <a:r>
              <a:rPr lang="en-IN" sz="1200" baseline="-25000" dirty="0" err="1">
                <a:solidFill>
                  <a:srgbClr val="000000"/>
                </a:solidFill>
                <a:latin typeface="Segoe UI"/>
                <a:ea typeface="Times New Roman"/>
                <a:cs typeface="Times New Roman"/>
              </a:rPr>
              <a:t>g</a:t>
            </a:r>
            <a:r>
              <a:rPr lang="en-IN" sz="1200" dirty="0">
                <a:solidFill>
                  <a:srgbClr val="000000"/>
                </a:solidFill>
                <a:latin typeface="Segoe UI"/>
                <a:ea typeface="Times New Roman"/>
                <a:cs typeface="Times New Roman"/>
              </a:rPr>
              <a:t>* </a:t>
            </a:r>
            <a:r>
              <a:rPr lang="en-IN" sz="1200" dirty="0" err="1">
                <a:solidFill>
                  <a:srgbClr val="000000"/>
                </a:solidFill>
                <a:latin typeface="Segoe UI"/>
                <a:ea typeface="Times New Roman"/>
                <a:cs typeface="Times New Roman"/>
              </a:rPr>
              <a:t>MOs.</a:t>
            </a:r>
            <a:r>
              <a:rPr lang="en-IN" sz="1200" dirty="0">
                <a:solidFill>
                  <a:srgbClr val="000000"/>
                </a:solidFill>
                <a:latin typeface="Segoe UI"/>
                <a:ea typeface="Times New Roman"/>
                <a:cs typeface="Times New Roman"/>
              </a:rPr>
              <a:t> </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Thus [CoF</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baseline="300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is high spin, highly paramagnetic complex whereas          [Co(NH</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is low spin, diamagnetic complex.</a:t>
            </a:r>
            <a:endParaRPr lang="en-US" sz="12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	An equivalent account may be provided to complexes like [FeF</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baseline="300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and (Fe(CN)</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baseline="300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[CoF</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(H</a:t>
            </a:r>
            <a:r>
              <a:rPr lang="en-IN" sz="1200" baseline="-25000" dirty="0">
                <a:solidFill>
                  <a:srgbClr val="000000"/>
                </a:solidFill>
                <a:latin typeface="Segoe UI"/>
                <a:ea typeface="Times New Roman"/>
                <a:cs typeface="Times New Roman"/>
              </a:rPr>
              <a:t>2</a:t>
            </a:r>
            <a:r>
              <a:rPr lang="en-IN" sz="1200" dirty="0">
                <a:solidFill>
                  <a:srgbClr val="000000"/>
                </a:solidFill>
                <a:latin typeface="Segoe UI"/>
                <a:ea typeface="Times New Roman"/>
                <a:cs typeface="Times New Roman"/>
              </a:rPr>
              <a:t>O)</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and [Co(CN)</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3</a:t>
            </a:r>
            <a:r>
              <a:rPr lang="en-IN" sz="1200" baseline="300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which are high spin and low spin respectively.</a:t>
            </a:r>
            <a:endParaRPr lang="en-US" sz="1200" dirty="0">
              <a:solidFill>
                <a:srgbClr val="000000"/>
              </a:solidFill>
              <a:effectLst/>
              <a:latin typeface="Segoe UI"/>
              <a:ea typeface="Times New Roman"/>
              <a:cs typeface="Times New Roman"/>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11647"/>
          <a:stretch>
            <a:fillRect/>
          </a:stretch>
        </p:blipFill>
        <p:spPr bwMode="auto">
          <a:xfrm>
            <a:off x="6019799" y="1676400"/>
            <a:ext cx="310243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23214" y="5715000"/>
            <a:ext cx="2895600" cy="45140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35610" algn="l"/>
                <a:tab pos="457200" algn="l"/>
                <a:tab pos="1485900" algn="r"/>
                <a:tab pos="1600200" algn="ctr"/>
                <a:tab pos="1714500" algn="l"/>
                <a:tab pos="5486400" algn="r"/>
              </a:tabLst>
            </a:pPr>
            <a:r>
              <a:rPr lang="en-IN" sz="1200" b="1" dirty="0">
                <a:solidFill>
                  <a:srgbClr val="000000"/>
                </a:solidFill>
                <a:latin typeface="Segoe UI"/>
                <a:ea typeface="Times New Roman"/>
                <a:cs typeface="Times New Roman"/>
              </a:rPr>
              <a:t>Fig. 2.20 : The MO Diagrams of </a:t>
            </a:r>
            <a:r>
              <a:rPr lang="en-IN" sz="1200" b="1" dirty="0" smtClean="0">
                <a:solidFill>
                  <a:srgbClr val="000000"/>
                </a:solidFill>
                <a:latin typeface="Segoe UI"/>
                <a:ea typeface="Times New Roman"/>
                <a:cs typeface="Times New Roman"/>
              </a:rPr>
              <a:t> </a:t>
            </a:r>
            <a:r>
              <a:rPr lang="en-IN" sz="1200" b="1" dirty="0">
                <a:solidFill>
                  <a:srgbClr val="000000"/>
                </a:solidFill>
                <a:latin typeface="Segoe UI"/>
                <a:ea typeface="Times New Roman"/>
                <a:cs typeface="Times New Roman"/>
              </a:rPr>
              <a:t>Low-spin [Co(NH</a:t>
            </a:r>
            <a:r>
              <a:rPr lang="en-IN" sz="1200" b="1" baseline="-25000" dirty="0">
                <a:solidFill>
                  <a:srgbClr val="000000"/>
                </a:solidFill>
                <a:latin typeface="Segoe UI"/>
                <a:ea typeface="Times New Roman"/>
                <a:cs typeface="Times New Roman"/>
              </a:rPr>
              <a:t>3</a:t>
            </a:r>
            <a:r>
              <a:rPr lang="en-IN" sz="1200" b="1" dirty="0">
                <a:solidFill>
                  <a:srgbClr val="000000"/>
                </a:solidFill>
                <a:latin typeface="Segoe UI"/>
                <a:ea typeface="Times New Roman"/>
                <a:cs typeface="Times New Roman"/>
              </a:rPr>
              <a:t>)</a:t>
            </a:r>
            <a:r>
              <a:rPr lang="en-IN" sz="1200" b="1" baseline="-25000" dirty="0">
                <a:solidFill>
                  <a:srgbClr val="000000"/>
                </a:solidFill>
                <a:latin typeface="Segoe UI"/>
                <a:ea typeface="Times New Roman"/>
                <a:cs typeface="Times New Roman"/>
              </a:rPr>
              <a:t>6</a:t>
            </a:r>
            <a:r>
              <a:rPr lang="en-IN" sz="1200" b="1" dirty="0">
                <a:solidFill>
                  <a:srgbClr val="000000"/>
                </a:solidFill>
                <a:latin typeface="Segoe UI"/>
                <a:ea typeface="Times New Roman"/>
                <a:cs typeface="Times New Roman"/>
              </a:rPr>
              <a:t>]</a:t>
            </a:r>
            <a:r>
              <a:rPr lang="en-IN" sz="1200" b="1" baseline="30000" dirty="0">
                <a:solidFill>
                  <a:srgbClr val="000000"/>
                </a:solidFill>
                <a:latin typeface="Segoe UI"/>
                <a:ea typeface="Times New Roman"/>
                <a:cs typeface="Times New Roman"/>
              </a:rPr>
              <a:t>3+</a:t>
            </a:r>
            <a:r>
              <a:rPr lang="en-IN" sz="1200" b="1" dirty="0">
                <a:solidFill>
                  <a:srgbClr val="000000"/>
                </a:solidFill>
                <a:latin typeface="Segoe UI"/>
                <a:ea typeface="Times New Roman"/>
                <a:cs typeface="Times New Roman"/>
              </a:rPr>
              <a:t> complexes</a:t>
            </a:r>
            <a:endParaRPr lang="en-US" sz="1200" dirty="0">
              <a:solidFill>
                <a:srgbClr val="000000"/>
              </a:solidFill>
              <a:effectLst/>
              <a:latin typeface="Segoe UI"/>
              <a:ea typeface="Times New Roman"/>
              <a:cs typeface="Times New Roman"/>
            </a:endParaRPr>
          </a:p>
        </p:txBody>
      </p:sp>
      <p:sp>
        <p:nvSpPr>
          <p:cNvPr id="4" name="Rectangle 3"/>
          <p:cNvSpPr/>
          <p:nvPr/>
        </p:nvSpPr>
        <p:spPr>
          <a:xfrm>
            <a:off x="6008913" y="990600"/>
            <a:ext cx="3113316" cy="954107"/>
          </a:xfrm>
          <a:prstGeom prst="rect">
            <a:avLst/>
          </a:prstGeom>
        </p:spPr>
        <p:txBody>
          <a:bodyPr wrap="square">
            <a:spAutoFit/>
          </a:bodyPr>
          <a:lstStyle/>
          <a:p>
            <a:r>
              <a:rPr lang="en-IN" sz="1400" dirty="0">
                <a:solidFill>
                  <a:srgbClr val="000000"/>
                </a:solidFill>
                <a:latin typeface="Segoe UI"/>
                <a:ea typeface="Times New Roman"/>
                <a:cs typeface="Times New Roman"/>
              </a:rPr>
              <a:t>Electronic transitions from HOMO to LUMO or the higher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MOs lead to colour and spectra for the complex</a:t>
            </a:r>
            <a:endParaRPr lang="en-US" sz="1400" dirty="0"/>
          </a:p>
        </p:txBody>
      </p:sp>
    </p:spTree>
    <p:extLst>
      <p:ext uri="{BB962C8B-B14F-4D97-AF65-F5344CB8AC3E}">
        <p14:creationId xmlns:p14="http://schemas.microsoft.com/office/powerpoint/2010/main" val="988960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458200" cy="581184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a:ea typeface="Times New Roman"/>
                <a:cs typeface="Times New Roman"/>
              </a:rPr>
              <a:t>3.	</a:t>
            </a:r>
            <a:r>
              <a:rPr lang="en-IN" b="1" dirty="0" err="1">
                <a:solidFill>
                  <a:srgbClr val="FF0066"/>
                </a:solidFill>
                <a:latin typeface="Segoe UI"/>
                <a:ea typeface="Times New Roman"/>
                <a:cs typeface="Times New Roman"/>
              </a:rPr>
              <a:t>Hexa</a:t>
            </a:r>
            <a:r>
              <a:rPr lang="en-IN" b="1" dirty="0">
                <a:solidFill>
                  <a:srgbClr val="FF0066"/>
                </a:solidFill>
                <a:latin typeface="Segoe UI"/>
                <a:ea typeface="Times New Roman"/>
                <a:cs typeface="Times New Roman"/>
              </a:rPr>
              <a:t>-ammine cobalt(III) ion, [Co(NH</a:t>
            </a:r>
            <a:r>
              <a:rPr lang="en-IN" b="1" baseline="-25000" dirty="0">
                <a:solidFill>
                  <a:srgbClr val="FF0066"/>
                </a:solidFill>
                <a:latin typeface="Segoe UI"/>
                <a:ea typeface="Times New Roman"/>
                <a:cs typeface="Times New Roman"/>
              </a:rPr>
              <a:t>3</a:t>
            </a:r>
            <a:r>
              <a:rPr lang="en-IN" b="1" dirty="0">
                <a:solidFill>
                  <a:srgbClr val="FF0066"/>
                </a:solidFill>
                <a:latin typeface="Segoe UI"/>
                <a:ea typeface="Times New Roman"/>
                <a:cs typeface="Times New Roman"/>
              </a:rPr>
              <a:t>)</a:t>
            </a:r>
            <a:r>
              <a:rPr lang="en-IN" b="1" baseline="-25000" dirty="0">
                <a:solidFill>
                  <a:srgbClr val="FF0066"/>
                </a:solidFill>
                <a:latin typeface="Segoe UI"/>
                <a:ea typeface="Times New Roman"/>
                <a:cs typeface="Times New Roman"/>
              </a:rPr>
              <a:t>6</a:t>
            </a:r>
            <a:r>
              <a:rPr lang="en-IN" b="1" dirty="0">
                <a:solidFill>
                  <a:srgbClr val="FF0066"/>
                </a:solidFill>
                <a:latin typeface="Segoe UI"/>
                <a:ea typeface="Times New Roman"/>
                <a:cs typeface="Times New Roman"/>
              </a:rPr>
              <a:t>]</a:t>
            </a:r>
            <a:r>
              <a:rPr lang="en-IN" b="1" baseline="30000" dirty="0">
                <a:solidFill>
                  <a:srgbClr val="FF0066"/>
                </a:solidFill>
                <a:latin typeface="Segoe UI"/>
                <a:ea typeface="Times New Roman"/>
                <a:cs typeface="Times New Roman"/>
              </a:rPr>
              <a:t>3+ </a:t>
            </a:r>
            <a:r>
              <a:rPr lang="en-IN" b="1" dirty="0">
                <a:solidFill>
                  <a:srgbClr val="FF0066"/>
                </a:solidFill>
                <a:latin typeface="Segoe UI"/>
                <a:ea typeface="Times New Roman"/>
                <a:cs typeface="Times New Roman"/>
              </a:rPr>
              <a:t>: d</a:t>
            </a:r>
            <a:r>
              <a:rPr lang="en-IN" b="1" baseline="30000" dirty="0">
                <a:solidFill>
                  <a:srgbClr val="FF0066"/>
                </a:solidFill>
                <a:latin typeface="Segoe UI"/>
                <a:ea typeface="Times New Roman"/>
                <a:cs typeface="Times New Roman"/>
              </a:rPr>
              <a:t>6</a:t>
            </a:r>
            <a:r>
              <a:rPr lang="en-IN" b="1" dirty="0">
                <a:solidFill>
                  <a:srgbClr val="FF0066"/>
                </a:solidFill>
                <a:latin typeface="Segoe UI"/>
                <a:ea typeface="Times New Roman"/>
                <a:cs typeface="Times New Roman"/>
              </a:rPr>
              <a:t> Low Spin Complex </a:t>
            </a:r>
            <a:endParaRPr lang="en-US"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Cobalt Atom (Z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27)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2</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Cobalt Ion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0</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6</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In the complex ion [Co(NH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there are 18 electrons; 12 from six ammonias and 6 from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ion. A qualitative energy level MO diagram for this complex is presented in Fig. 2.20 (b).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Out of 18 electrons from the valence shell of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and 6 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ligands, 12 electrons from the six ligands are accommodated in the low lying              6-bonding MOs : a</a:t>
            </a:r>
            <a:r>
              <a:rPr lang="en-IN" sz="1400" baseline="-25000" dirty="0">
                <a:solidFill>
                  <a:srgbClr val="000000"/>
                </a:solidFill>
                <a:latin typeface="Segoe UI"/>
                <a:ea typeface="Times New Roman"/>
                <a:cs typeface="Times New Roman"/>
              </a:rPr>
              <a:t>1g</a:t>
            </a:r>
            <a:r>
              <a:rPr lang="en-IN" sz="1400" dirty="0">
                <a:solidFill>
                  <a:srgbClr val="000000"/>
                </a:solidFill>
                <a:latin typeface="Segoe UI"/>
                <a:ea typeface="Times New Roman"/>
                <a:cs typeface="Times New Roman"/>
              </a:rPr>
              <a:t>, t</a:t>
            </a:r>
            <a:r>
              <a:rPr lang="en-IN" sz="1400" baseline="-25000" dirty="0">
                <a:solidFill>
                  <a:srgbClr val="000000"/>
                </a:solidFill>
                <a:latin typeface="Segoe UI"/>
                <a:ea typeface="Times New Roman"/>
                <a:cs typeface="Times New Roman"/>
              </a:rPr>
              <a:t>1u</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This accounts for the bond order six for the complex. The remaining six electrons from metal ion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are then accommodated in the three non-bonding orbitals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as shown in the diagram. Thus the metal ion electrons contribute nothing to the bonding. The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MOs are all empty. It is observed that the energy jump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is 23000 cm</a:t>
            </a:r>
            <a:r>
              <a:rPr lang="en-IN" sz="1400" baseline="300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while energy of pairing P is 21000 cm</a:t>
            </a:r>
            <a:r>
              <a:rPr lang="en-IN" sz="1400" baseline="300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Because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&gt; P, all the six non-bonding d-electrons of Co</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ion, are paired in the complex, giving the configuration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0</a:t>
            </a:r>
            <a:r>
              <a:rPr lang="en-IN" sz="1400" dirty="0">
                <a:solidFill>
                  <a:srgbClr val="000000"/>
                </a:solidFill>
                <a:latin typeface="Segoe UI"/>
                <a:ea typeface="Times New Roman"/>
                <a:cs typeface="Times New Roman"/>
              </a:rPr>
              <a:t>. Thus </a:t>
            </a:r>
            <a:r>
              <a:rPr lang="en-IN" sz="1400" dirty="0" err="1">
                <a:solidFill>
                  <a:srgbClr val="000000"/>
                </a:solidFill>
                <a:latin typeface="Segoe UI"/>
                <a:ea typeface="Times New Roman"/>
                <a:cs typeface="Times New Roman"/>
              </a:rPr>
              <a:t>Hund's</a:t>
            </a:r>
            <a:r>
              <a:rPr lang="en-IN" sz="1400" dirty="0">
                <a:solidFill>
                  <a:srgbClr val="000000"/>
                </a:solidFill>
                <a:latin typeface="Segoe UI"/>
                <a:ea typeface="Times New Roman"/>
                <a:cs typeface="Times New Roman"/>
              </a:rPr>
              <a:t> rule is disobeyed. According to MOT this behaviour is attributed to the covalent bonding due to the greater orbital-overlap between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of metal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of ligands producing a stronger covalent bond between metal and ligand in [Co(NH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a:ea typeface="Times New Roman"/>
                <a:cs typeface="Times New Roman"/>
              </a:rPr>
              <a:t>	Note : </a:t>
            </a:r>
            <a:r>
              <a:rPr lang="en-IN" sz="1400" dirty="0">
                <a:solidFill>
                  <a:srgbClr val="000000"/>
                </a:solidFill>
                <a:latin typeface="Segoe UI"/>
                <a:ea typeface="Times New Roman"/>
                <a:cs typeface="Times New Roman"/>
              </a:rPr>
              <a:t>The greater the overlap of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of the metal with ligand orbital, the greater will be the splitting between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and higher will be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The complex is diamagnetic as all the electrons are paired. It is an example of low-spin or spin-paired complex.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The complex is expected to be coloured since promotion of electrons from the non-bonding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MOs to the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MOs is rather feasible. Here blue light is absorbed, hence it appears pink or orange in solution. Similar explanation is sought by CFT where higher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value is attributed to the strong field of NH3. The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in this complex is the HOMO-LUMO separation.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HOMOs are non-bonding completely full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MOs whereas LUMOs are completely empty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MOs.</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Thus [CoF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is high spin, highly paramagnetic complex whereas          [Co(NH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is low spin, diamagnetic complex.</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An equivalent account may be provided to complexes like [FeF</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and (Fe(CN)</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[CoF</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O)</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and [Co(CN)</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which are high spin and low spin respectively.</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88312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25847"/>
            <a:ext cx="8610600" cy="1323439"/>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a:ea typeface="Times New Roman"/>
                <a:cs typeface="Times New Roman"/>
              </a:rPr>
              <a:t>4. 	</a:t>
            </a:r>
            <a:r>
              <a:rPr lang="en-IN" b="1" dirty="0" err="1">
                <a:solidFill>
                  <a:srgbClr val="FF0066"/>
                </a:solidFill>
                <a:latin typeface="Segoe UI"/>
                <a:ea typeface="Times New Roman"/>
                <a:cs typeface="Times New Roman"/>
              </a:rPr>
              <a:t>Hexa</a:t>
            </a:r>
            <a:r>
              <a:rPr lang="en-IN" b="1" dirty="0">
                <a:solidFill>
                  <a:srgbClr val="FF0066"/>
                </a:solidFill>
                <a:latin typeface="Segoe UI"/>
                <a:ea typeface="Times New Roman"/>
                <a:cs typeface="Times New Roman"/>
              </a:rPr>
              <a:t>-ammine Nickel (II) ion, [Ni(NH</a:t>
            </a:r>
            <a:r>
              <a:rPr lang="en-IN" b="1" baseline="-25000" dirty="0">
                <a:solidFill>
                  <a:srgbClr val="FF0066"/>
                </a:solidFill>
                <a:latin typeface="Segoe UI"/>
                <a:ea typeface="Times New Roman"/>
                <a:cs typeface="Times New Roman"/>
              </a:rPr>
              <a:t>3</a:t>
            </a:r>
            <a:r>
              <a:rPr lang="en-IN" b="1" dirty="0">
                <a:solidFill>
                  <a:srgbClr val="FF0066"/>
                </a:solidFill>
                <a:latin typeface="Segoe UI"/>
                <a:ea typeface="Times New Roman"/>
                <a:cs typeface="Times New Roman"/>
              </a:rPr>
              <a:t>)</a:t>
            </a:r>
            <a:r>
              <a:rPr lang="en-IN" b="1" baseline="-25000" dirty="0">
                <a:solidFill>
                  <a:srgbClr val="FF0066"/>
                </a:solidFill>
                <a:latin typeface="Segoe UI"/>
                <a:ea typeface="Times New Roman"/>
                <a:cs typeface="Times New Roman"/>
              </a:rPr>
              <a:t>2</a:t>
            </a:r>
            <a:r>
              <a:rPr lang="en-IN" b="1" dirty="0">
                <a:solidFill>
                  <a:srgbClr val="FF0066"/>
                </a:solidFill>
                <a:latin typeface="Segoe UI"/>
                <a:ea typeface="Times New Roman"/>
                <a:cs typeface="Times New Roman"/>
              </a:rPr>
              <a:t>]</a:t>
            </a:r>
            <a:r>
              <a:rPr lang="en-IN" b="1" baseline="30000" dirty="0">
                <a:solidFill>
                  <a:srgbClr val="FF0066"/>
                </a:solidFill>
                <a:latin typeface="Segoe UI"/>
                <a:ea typeface="Times New Roman"/>
                <a:cs typeface="Times New Roman"/>
              </a:rPr>
              <a:t>2+</a:t>
            </a:r>
            <a:r>
              <a:rPr lang="en-IN" b="1" dirty="0">
                <a:solidFill>
                  <a:srgbClr val="FF0066"/>
                </a:solidFill>
                <a:latin typeface="Segoe UI"/>
                <a:ea typeface="Times New Roman"/>
                <a:cs typeface="Times New Roman"/>
              </a:rPr>
              <a:t> : d</a:t>
            </a:r>
            <a:r>
              <a:rPr lang="en-IN" b="1" baseline="30000" dirty="0">
                <a:solidFill>
                  <a:srgbClr val="FF0066"/>
                </a:solidFill>
                <a:latin typeface="Segoe UI"/>
                <a:ea typeface="Times New Roman"/>
                <a:cs typeface="Times New Roman"/>
              </a:rPr>
              <a:t>8</a:t>
            </a:r>
            <a:r>
              <a:rPr lang="en-IN" b="1" dirty="0">
                <a:solidFill>
                  <a:srgbClr val="FF0066"/>
                </a:solidFill>
                <a:latin typeface="Segoe UI"/>
                <a:ea typeface="Times New Roman"/>
                <a:cs typeface="Times New Roman"/>
              </a:rPr>
              <a:t> complex : </a:t>
            </a:r>
            <a:endParaRPr lang="en-US"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Nickel Atom (Z = 28) :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8</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Nickel Ion, Ni2</a:t>
            </a:r>
            <a:r>
              <a:rPr lang="en-IN" sz="1400" baseline="30000" dirty="0">
                <a:solidFill>
                  <a:srgbClr val="000000"/>
                </a:solidFill>
                <a:latin typeface="Segoe UI"/>
                <a:ea typeface="Times New Roman"/>
                <a:cs typeface="Times New Roman"/>
              </a:rPr>
              <a:t>+</a:t>
            </a:r>
            <a:r>
              <a:rPr lang="en-IN" sz="1400" dirty="0">
                <a:solidFill>
                  <a:srgbClr val="000000"/>
                </a:solidFill>
                <a:latin typeface="Segoe UI"/>
                <a:ea typeface="Times New Roman"/>
                <a:cs typeface="Times New Roman"/>
              </a:rPr>
              <a:t> : [</a:t>
            </a:r>
            <a:r>
              <a:rPr lang="en-IN" sz="1400" dirty="0" err="1">
                <a:solidFill>
                  <a:srgbClr val="000000"/>
                </a:solidFill>
                <a:latin typeface="Segoe UI"/>
                <a:ea typeface="Times New Roman"/>
                <a:cs typeface="Times New Roman"/>
              </a:rPr>
              <a:t>Ar</a:t>
            </a:r>
            <a:r>
              <a:rPr lang="en-IN" sz="1400" dirty="0">
                <a:solidFill>
                  <a:srgbClr val="000000"/>
                </a:solidFill>
                <a:latin typeface="Segoe UI"/>
                <a:ea typeface="Times New Roman"/>
                <a:cs typeface="Times New Roman"/>
              </a:rPr>
              <a:t>] 4s</a:t>
            </a:r>
            <a:r>
              <a:rPr lang="en-IN" sz="1400" baseline="30000" dirty="0">
                <a:solidFill>
                  <a:srgbClr val="000000"/>
                </a:solidFill>
                <a:latin typeface="Segoe UI"/>
                <a:ea typeface="Times New Roman"/>
                <a:cs typeface="Times New Roman"/>
              </a:rPr>
              <a:t>0</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8</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In the complex ion (Ni [NH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there are 20 electrons, 8 from 3d of Ni</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ion and 12 offered by six ammonias. A qualitative energy level MO diagram for the complex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may be pictured as shown </a:t>
            </a:r>
            <a:r>
              <a:rPr lang="en-IN" sz="1400" dirty="0" smtClean="0">
                <a:solidFill>
                  <a:srgbClr val="000000"/>
                </a:solidFill>
                <a:latin typeface="Segoe UI"/>
                <a:ea typeface="Times New Roman"/>
                <a:cs typeface="Times New Roman"/>
              </a:rPr>
              <a:t>in </a:t>
            </a:r>
            <a:r>
              <a:rPr lang="en-IN" sz="1400" dirty="0">
                <a:solidFill>
                  <a:srgbClr val="000000"/>
                </a:solidFill>
                <a:latin typeface="Segoe UI"/>
                <a:ea typeface="Times New Roman"/>
                <a:cs typeface="Times New Roman"/>
              </a:rPr>
              <a:t>Fig. 2.21. </a:t>
            </a:r>
            <a:endParaRPr lang="en-US" sz="1400" dirty="0">
              <a:solidFill>
                <a:srgbClr val="000000"/>
              </a:solidFill>
              <a:effectLst/>
              <a:latin typeface="Segoe UI"/>
              <a:ea typeface="Times New Roman"/>
              <a:cs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4384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2485271"/>
            <a:ext cx="4152900" cy="3785652"/>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smtClean="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Out of 20 electrons from the valence shell of Ni</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6NH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ligands, 12 electrons of six ligands are accommodated in the law lying six, bonding MOs  a</a:t>
            </a:r>
            <a:r>
              <a:rPr lang="en-IN" sz="1400" baseline="-25000" dirty="0">
                <a:solidFill>
                  <a:srgbClr val="000000"/>
                </a:solidFill>
                <a:latin typeface="Segoe UI"/>
                <a:ea typeface="Times New Roman"/>
                <a:cs typeface="Times New Roman"/>
              </a:rPr>
              <a:t>1g</a:t>
            </a:r>
            <a:r>
              <a:rPr lang="en-IN" sz="1400" dirty="0">
                <a:solidFill>
                  <a:srgbClr val="000000"/>
                </a:solidFill>
                <a:latin typeface="Segoe UI"/>
                <a:ea typeface="Times New Roman"/>
                <a:cs typeface="Times New Roman"/>
              </a:rPr>
              <a:t>, t</a:t>
            </a:r>
            <a:r>
              <a:rPr lang="en-IN" sz="1400" baseline="-25000" dirty="0">
                <a:solidFill>
                  <a:srgbClr val="000000"/>
                </a:solidFill>
                <a:latin typeface="Segoe UI"/>
                <a:ea typeface="Times New Roman"/>
                <a:cs typeface="Times New Roman"/>
              </a:rPr>
              <a:t>1u</a:t>
            </a:r>
            <a:r>
              <a:rPr lang="en-IN" sz="1400" dirty="0">
                <a:solidFill>
                  <a:srgbClr val="000000"/>
                </a:solidFill>
                <a:latin typeface="Segoe UI"/>
                <a:ea typeface="Times New Roman"/>
                <a:cs typeface="Times New Roman"/>
              </a:rPr>
              <a:t> and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Six electrons occupy non bonding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MOs.</a:t>
            </a:r>
            <a:r>
              <a:rPr lang="en-IN" sz="1400" dirty="0">
                <a:solidFill>
                  <a:srgbClr val="000000"/>
                </a:solidFill>
                <a:latin typeface="Segoe UI"/>
                <a:ea typeface="Times New Roman"/>
                <a:cs typeface="Times New Roman"/>
              </a:rPr>
              <a:t> Two electrons which are left get accommodated in the two anti-bonding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MOs and remain unpaired. The complex is, therefore, paramagnetic. The presence of two electrons in </a:t>
            </a:r>
            <a:r>
              <a:rPr lang="en-IN" sz="1400" dirty="0" err="1">
                <a:solidFill>
                  <a:srgbClr val="000000"/>
                </a:solidFill>
                <a:latin typeface="Segoe UI"/>
                <a:ea typeface="Times New Roman"/>
                <a:cs typeface="Times New Roman"/>
              </a:rPr>
              <a:t>eg</a:t>
            </a:r>
            <a:r>
              <a:rPr lang="en-IN" sz="1400" dirty="0">
                <a:solidFill>
                  <a:srgbClr val="000000"/>
                </a:solidFill>
                <a:latin typeface="Segoe UI"/>
                <a:ea typeface="Times New Roman"/>
                <a:cs typeface="Times New Roman"/>
              </a:rPr>
              <a:t>* effectively cancel out the contribution of two electrons in bonding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orbitals, and thus weakens the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bonds in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The complex is therefore, a labile complex. The smaller </a:t>
            </a:r>
            <a:r>
              <a:rPr lang="en-IN" sz="1400" dirty="0">
                <a:solidFill>
                  <a:srgbClr val="000000"/>
                </a:solidFill>
                <a:latin typeface="Symbol"/>
                <a:ea typeface="Times New Roman"/>
                <a:cs typeface="Times New Roman"/>
              </a:rPr>
              <a:t>D</a:t>
            </a:r>
            <a:r>
              <a:rPr lang="en-IN" sz="1400" baseline="-25000" dirty="0">
                <a:solidFill>
                  <a:srgbClr val="000000"/>
                </a:solidFill>
                <a:latin typeface="Segoe UI"/>
                <a:ea typeface="Times New Roman"/>
                <a:cs typeface="Times New Roman"/>
              </a:rPr>
              <a:t>o</a:t>
            </a:r>
            <a:r>
              <a:rPr lang="en-IN" sz="1400" dirty="0">
                <a:solidFill>
                  <a:srgbClr val="000000"/>
                </a:solidFill>
                <a:latin typeface="Segoe UI"/>
                <a:ea typeface="Times New Roman"/>
                <a:cs typeface="Times New Roman"/>
              </a:rPr>
              <a:t> (10,800 cm</a:t>
            </a:r>
            <a:r>
              <a:rPr lang="en-IN" sz="1400" baseline="300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between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and t</a:t>
            </a:r>
            <a:r>
              <a:rPr lang="en-IN" sz="1400" baseline="30000" dirty="0">
                <a:solidFill>
                  <a:srgbClr val="000000"/>
                </a:solidFill>
                <a:latin typeface="Segoe UI"/>
                <a:ea typeface="Times New Roman"/>
                <a:cs typeface="Times New Roman"/>
              </a:rPr>
              <a:t>n</a:t>
            </a:r>
            <a:r>
              <a:rPr lang="en-IN" sz="1400" baseline="-25000" dirty="0">
                <a:solidFill>
                  <a:srgbClr val="000000"/>
                </a:solidFill>
                <a:latin typeface="Segoe UI"/>
                <a:ea typeface="Times New Roman"/>
                <a:cs typeface="Times New Roman"/>
              </a:rPr>
              <a:t>2g</a:t>
            </a:r>
            <a:r>
              <a:rPr lang="en-IN" sz="1400" dirty="0">
                <a:solidFill>
                  <a:srgbClr val="000000"/>
                </a:solidFill>
                <a:latin typeface="Segoe UI"/>
                <a:ea typeface="Times New Roman"/>
                <a:cs typeface="Times New Roman"/>
              </a:rPr>
              <a:t> is attributed to poor interaction between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baseline="-250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orbitals of Ni</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those of LGOs from            6NH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	The HOMOs are </a:t>
            </a:r>
            <a:r>
              <a:rPr lang="en-IN" sz="1400" dirty="0" err="1">
                <a:solidFill>
                  <a:srgbClr val="000000"/>
                </a:solidFill>
                <a:latin typeface="Segoe UI"/>
                <a:ea typeface="Times New Roman"/>
                <a:cs typeface="Times New Roman"/>
              </a:rPr>
              <a:t>e</a:t>
            </a:r>
            <a:r>
              <a:rPr lang="en-IN" sz="1400" baseline="-25000" dirty="0" err="1">
                <a:solidFill>
                  <a:srgbClr val="000000"/>
                </a:solidFill>
                <a:latin typeface="Segoe UI"/>
                <a:ea typeface="Times New Roman"/>
                <a:cs typeface="Times New Roman"/>
              </a:rPr>
              <a:t>g</a:t>
            </a:r>
            <a:r>
              <a:rPr lang="en-IN" sz="1400" dirty="0">
                <a:solidFill>
                  <a:srgbClr val="000000"/>
                </a:solidFill>
                <a:latin typeface="Segoe UI"/>
                <a:ea typeface="Times New Roman"/>
                <a:cs typeface="Times New Roman"/>
              </a:rPr>
              <a:t>* while a*</a:t>
            </a:r>
            <a:r>
              <a:rPr lang="en-IN" sz="1400" baseline="-25000" dirty="0">
                <a:solidFill>
                  <a:srgbClr val="000000"/>
                </a:solidFill>
                <a:latin typeface="Segoe UI"/>
                <a:ea typeface="Times New Roman"/>
                <a:cs typeface="Times New Roman"/>
              </a:rPr>
              <a:t>1g</a:t>
            </a:r>
            <a:r>
              <a:rPr lang="en-IN" sz="1400" dirty="0">
                <a:solidFill>
                  <a:srgbClr val="000000"/>
                </a:solidFill>
                <a:latin typeface="Segoe UI"/>
                <a:ea typeface="Times New Roman"/>
                <a:cs typeface="Times New Roman"/>
              </a:rPr>
              <a:t> is LUMO. Electronic transitions from HOMOs to LUMO or higher </a:t>
            </a:r>
            <a:r>
              <a:rPr lang="en-IN" sz="1400" dirty="0" err="1">
                <a:solidFill>
                  <a:srgbClr val="000000"/>
                </a:solidFill>
                <a:latin typeface="Segoe UI"/>
                <a:ea typeface="Times New Roman"/>
                <a:cs typeface="Times New Roman"/>
              </a:rPr>
              <a:t>antibonding</a:t>
            </a:r>
            <a:r>
              <a:rPr lang="en-IN" sz="1400" dirty="0">
                <a:solidFill>
                  <a:srgbClr val="000000"/>
                </a:solidFill>
                <a:latin typeface="Segoe UI"/>
                <a:ea typeface="Times New Roman"/>
                <a:cs typeface="Times New Roman"/>
              </a:rPr>
              <a:t> MOs lead to colour and spectra of the complex. </a:t>
            </a:r>
            <a:endParaRPr lang="en-US" sz="1400" dirty="0">
              <a:solidFill>
                <a:srgbClr val="000000"/>
              </a:solidFill>
              <a:effectLst/>
              <a:latin typeface="Segoe UI"/>
              <a:ea typeface="Times New Roman"/>
              <a:cs typeface="Times New Roman"/>
            </a:endParaRPr>
          </a:p>
        </p:txBody>
      </p:sp>
      <p:sp>
        <p:nvSpPr>
          <p:cNvPr id="4" name="Rectangle 3"/>
          <p:cNvSpPr/>
          <p:nvPr/>
        </p:nvSpPr>
        <p:spPr>
          <a:xfrm>
            <a:off x="5867400" y="5845165"/>
            <a:ext cx="2743200" cy="492443"/>
          </a:xfrm>
          <a:prstGeom prst="rect">
            <a:avLst/>
          </a:prstGeom>
        </p:spPr>
        <p:txBody>
          <a:bodyPr wrap="square">
            <a:spAutoFit/>
          </a:bodyPr>
          <a:lstStyle/>
          <a:p>
            <a:r>
              <a:rPr lang="en-IN" sz="1200" b="1" dirty="0">
                <a:solidFill>
                  <a:srgbClr val="000000"/>
                </a:solidFill>
                <a:latin typeface="Segoe UI"/>
                <a:ea typeface="Times New Roman"/>
                <a:cs typeface="Times New Roman"/>
              </a:rPr>
              <a:t>Fig. 2.21 : Qualitative energy level diagram of [Ni(NH</a:t>
            </a:r>
            <a:r>
              <a:rPr lang="en-IN" sz="1200" b="1" baseline="-25000" dirty="0">
                <a:solidFill>
                  <a:srgbClr val="000000"/>
                </a:solidFill>
                <a:latin typeface="Segoe UI"/>
                <a:ea typeface="Times New Roman"/>
                <a:cs typeface="Times New Roman"/>
              </a:rPr>
              <a:t>3</a:t>
            </a:r>
            <a:r>
              <a:rPr lang="en-IN" sz="1200" b="1" dirty="0">
                <a:solidFill>
                  <a:srgbClr val="000000"/>
                </a:solidFill>
                <a:latin typeface="Segoe UI"/>
                <a:ea typeface="Times New Roman"/>
                <a:cs typeface="Times New Roman"/>
              </a:rPr>
              <a:t>)</a:t>
            </a:r>
            <a:r>
              <a:rPr lang="en-IN" sz="1200" b="1" baseline="-25000" dirty="0">
                <a:solidFill>
                  <a:srgbClr val="000000"/>
                </a:solidFill>
                <a:latin typeface="Segoe UI"/>
                <a:ea typeface="Times New Roman"/>
                <a:cs typeface="Times New Roman"/>
              </a:rPr>
              <a:t>6</a:t>
            </a:r>
            <a:r>
              <a:rPr lang="en-IN" sz="1200" b="1" dirty="0">
                <a:solidFill>
                  <a:srgbClr val="000000"/>
                </a:solidFill>
                <a:latin typeface="Segoe UI"/>
                <a:ea typeface="Times New Roman"/>
                <a:cs typeface="Times New Roman"/>
              </a:rPr>
              <a:t>]</a:t>
            </a:r>
            <a:r>
              <a:rPr lang="en-IN" sz="1200" b="1" baseline="30000" dirty="0">
                <a:solidFill>
                  <a:srgbClr val="000000"/>
                </a:solidFill>
                <a:latin typeface="Segoe UI"/>
                <a:ea typeface="Times New Roman"/>
                <a:cs typeface="Times New Roman"/>
              </a:rPr>
              <a:t>2+</a:t>
            </a:r>
            <a:r>
              <a:rPr lang="en-IN" sz="1400" b="1" dirty="0">
                <a:solidFill>
                  <a:srgbClr val="000000"/>
                </a:solidFill>
                <a:latin typeface="Segoe UI"/>
                <a:ea typeface="Times New Roman"/>
                <a:cs typeface="Times New Roman"/>
              </a:rPr>
              <a:t> </a:t>
            </a:r>
            <a:endParaRPr lang="en-US" dirty="0"/>
          </a:p>
        </p:txBody>
      </p:sp>
    </p:spTree>
    <p:extLst>
      <p:ext uri="{BB962C8B-B14F-4D97-AF65-F5344CB8AC3E}">
        <p14:creationId xmlns:p14="http://schemas.microsoft.com/office/powerpoint/2010/main" val="3966806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02941"/>
            <a:ext cx="8153400" cy="4503797"/>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a:ea typeface="Times New Roman"/>
                <a:cs typeface="Times New Roman"/>
              </a:rPr>
              <a:t>	</a:t>
            </a:r>
            <a:r>
              <a:rPr lang="en-IN" sz="2000" b="1" dirty="0">
                <a:solidFill>
                  <a:srgbClr val="FF0066"/>
                </a:solidFill>
                <a:latin typeface="Segoe UI"/>
                <a:ea typeface="Times New Roman"/>
                <a:cs typeface="Times New Roman"/>
              </a:rPr>
              <a:t>Merits of MOT :</a:t>
            </a:r>
            <a:r>
              <a:rPr lang="en-IN" sz="2000" dirty="0">
                <a:solidFill>
                  <a:srgbClr val="FF0066"/>
                </a:solidFill>
                <a:latin typeface="Segoe UI"/>
                <a:ea typeface="Times New Roman"/>
                <a:cs typeface="Times New Roman"/>
              </a:rPr>
              <a:t> </a:t>
            </a:r>
            <a:endParaRPr lang="en-IN" sz="2000" dirty="0" smtClean="0">
              <a:solidFill>
                <a:srgbClr val="FF0066"/>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Of all the approaches, the most versatile, most sophisticated and  perhaps the most correct and general is the MO approach to account for complex ion formation.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1. 	MOT accounts for all possible interactions between metal orbitals and the ligand orbitals. i.e. all degrees of overlap, including the electrostatic situation, are thoughtfully considered.</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2. 	It successfully accounts the presence of n bonding and the increased stability of complexes especially with strong field ligands.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3. 	MOT can provide satisfactory explanation to the charge transfer spectra on the basis of availability of </a:t>
            </a:r>
            <a:r>
              <a:rPr lang="en-IN" dirty="0" err="1">
                <a:solidFill>
                  <a:srgbClr val="000000"/>
                </a:solidFill>
                <a:latin typeface="Segoe UI"/>
                <a:ea typeface="Times New Roman"/>
                <a:cs typeface="Times New Roman"/>
              </a:rPr>
              <a:t>antibonding</a:t>
            </a:r>
            <a:r>
              <a:rPr lang="en-IN" dirty="0">
                <a:solidFill>
                  <a:srgbClr val="000000"/>
                </a:solidFill>
                <a:latin typeface="Segoe UI"/>
                <a:ea typeface="Times New Roman"/>
                <a:cs typeface="Times New Roman"/>
              </a:rPr>
              <a:t> MOs for electronic transitions originating from t</a:t>
            </a:r>
            <a:r>
              <a:rPr lang="en-IN" baseline="-25000" dirty="0">
                <a:solidFill>
                  <a:srgbClr val="000000"/>
                </a:solidFill>
                <a:latin typeface="Segoe UI"/>
                <a:ea typeface="Times New Roman"/>
                <a:cs typeface="Times New Roman"/>
              </a:rPr>
              <a:t>2g</a:t>
            </a:r>
            <a:r>
              <a:rPr lang="en-IN" dirty="0">
                <a:solidFill>
                  <a:srgbClr val="000000"/>
                </a:solidFill>
                <a:latin typeface="Segoe UI"/>
                <a:ea typeface="Times New Roman"/>
                <a:cs typeface="Times New Roman"/>
              </a:rPr>
              <a:t> and the lower bonding levels. See Fig. 2.24.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4. 	It gives satisfactory information for high spin and low spin complexes, their different magnetic" moments and variations, in </a:t>
            </a:r>
            <a:r>
              <a:rPr lang="en-IN" dirty="0">
                <a:solidFill>
                  <a:srgbClr val="000000"/>
                </a:solidFill>
                <a:latin typeface="Symbol"/>
                <a:ea typeface="Times New Roman"/>
                <a:cs typeface="Times New Roman"/>
              </a:rPr>
              <a:t>D</a:t>
            </a:r>
            <a:r>
              <a:rPr lang="en-IN" baseline="-25000" dirty="0">
                <a:solidFill>
                  <a:srgbClr val="000000"/>
                </a:solidFill>
                <a:latin typeface="Segoe UI"/>
                <a:ea typeface="Times New Roman"/>
                <a:cs typeface="Times New Roman"/>
              </a:rPr>
              <a:t>o</a:t>
            </a:r>
            <a:r>
              <a:rPr lang="en-IN" dirty="0">
                <a:solidFill>
                  <a:srgbClr val="000000"/>
                </a:solidFill>
                <a:latin typeface="Segoe UI"/>
                <a:ea typeface="Times New Roman"/>
                <a:cs typeface="Times New Roman"/>
              </a:rPr>
              <a:t> values.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5. 	It takes into account all possible orbitals of metal ion as well as of ligands for construction of MO energy level diagram i.e. s, p, d etc. of metal ion and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 as well as </a:t>
            </a:r>
            <a:r>
              <a:rPr lang="en-IN" dirty="0" err="1">
                <a:solidFill>
                  <a:srgbClr val="000000"/>
                </a:solidFill>
                <a:latin typeface="Segoe UI"/>
                <a:ea typeface="Times New Roman"/>
                <a:cs typeface="Times New Roman"/>
              </a:rPr>
              <a:t>rc</a:t>
            </a:r>
            <a:r>
              <a:rPr lang="en-IN" dirty="0">
                <a:solidFill>
                  <a:srgbClr val="000000"/>
                </a:solidFill>
                <a:latin typeface="Segoe UI"/>
                <a:ea typeface="Times New Roman"/>
                <a:cs typeface="Times New Roman"/>
              </a:rPr>
              <a:t> orbitals on ligands.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6. 	MOT can successfully account for the stability, geometry and relative energies of different structures of metal complexes, unlike VBT or CFT. Hence, it is quite complete theory.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7. 	It accounts for cloud expanding effect.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445709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772400" cy="3734356"/>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2400" b="1" dirty="0">
                <a:solidFill>
                  <a:srgbClr val="FF0066"/>
                </a:solidFill>
                <a:latin typeface="Segoe UI"/>
                <a:ea typeface="Times New Roman"/>
                <a:cs typeface="Times New Roman"/>
              </a:rPr>
              <a:t>Demerits of MOT :</a:t>
            </a:r>
            <a:r>
              <a:rPr lang="en-IN" b="1" dirty="0">
                <a:solidFill>
                  <a:srgbClr val="000000"/>
                </a:solidFill>
                <a:latin typeface="Segoe UI"/>
                <a:ea typeface="Times New Roman"/>
                <a:cs typeface="Times New Roman"/>
              </a:rPr>
              <a:t> </a:t>
            </a:r>
            <a:endParaRPr lang="en-IN" b="1" dirty="0" smtClean="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IN" b="1"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Any theory of bonding in complexes is essentially a partial approach; hence it suffers from certain serious drawbacks. The molecular orbital theory, although potentially the most powerful, is not free from defects.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057400" algn="ctr"/>
              </a:tabLst>
            </a:pPr>
            <a:r>
              <a:rPr lang="en-IN" dirty="0">
                <a:solidFill>
                  <a:srgbClr val="000000"/>
                </a:solidFill>
                <a:latin typeface="Segoe UI"/>
                <a:ea typeface="Times New Roman"/>
                <a:cs typeface="Times New Roman"/>
              </a:rPr>
              <a:t>	Its demerits are :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1. 	In principle MOT is the most accurate theory, but since calculations and predictions are made only with great difficulty, it is not that easy to apply rigorously to the different problems.</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2. 	Many approximations are to be made in its quantitative application to multi-electron multi-atom complex ion systems.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3. 	Unfortunately, being the most complicated, MOT does not lend itself to pictorial representation of bonding. </a:t>
            </a:r>
            <a:endParaRPr lang="en-US" dirty="0">
              <a:solidFill>
                <a:srgbClr val="000000"/>
              </a:solidFill>
              <a:latin typeface="Segoe UI"/>
              <a:ea typeface="Times New Roman"/>
              <a:cs typeface="Times New Roman"/>
            </a:endParaRPr>
          </a:p>
          <a:p>
            <a:pPr marL="457200" marR="0" indent="-4572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dirty="0">
                <a:solidFill>
                  <a:srgbClr val="000000"/>
                </a:solidFill>
                <a:latin typeface="Segoe UI"/>
                <a:ea typeface="Times New Roman"/>
                <a:cs typeface="Times New Roman"/>
              </a:rPr>
              <a:t>	4. 	Many times its qualitative application, to the simple regular octahedral complexes without it bonding, is only taken into consideration, on the basis of LCAO approximation. In short, MOT is too general to apply.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15712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304800"/>
            <a:ext cx="8915400" cy="1366528"/>
          </a:xfrm>
          <a:prstGeom prst="rect">
            <a:avLst/>
          </a:prstGeom>
        </p:spPr>
        <p:txBody>
          <a:bodyPr wrap="square">
            <a:spAutoFit/>
          </a:bodyPr>
          <a:lstStyle/>
          <a:p>
            <a:pPr indent="457200"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The lobes of the orbitals bear + and – signs. These refer to the signs of the </a:t>
            </a:r>
            <a:r>
              <a:rPr lang="en-US" dirty="0" err="1">
                <a:solidFill>
                  <a:srgbClr val="000000"/>
                </a:solidFill>
                <a:latin typeface="Segoe UI"/>
                <a:ea typeface="Times New Roman"/>
                <a:cs typeface="Segoe UI"/>
              </a:rPr>
              <a:t>wavefunction</a:t>
            </a:r>
            <a:r>
              <a:rPr lang="en-US" dirty="0">
                <a:solidFill>
                  <a:srgbClr val="000000"/>
                </a:solidFill>
                <a:latin typeface="Segoe UI"/>
                <a:ea typeface="Times New Roman"/>
                <a:cs typeface="Segoe UI"/>
              </a:rPr>
              <a:t> ψ and should not be confused with type of charge. We should not forget that the electron is a cloud of negative charge. These signs are important from the point of view of the formation of the bonds between atoms.</a:t>
            </a:r>
            <a:endParaRPr lang="en-US" dirty="0">
              <a:solidFill>
                <a:srgbClr val="000000"/>
              </a:solidFill>
              <a:effectLst/>
              <a:latin typeface="Segoe UI"/>
              <a:ea typeface="Times New Roman"/>
              <a:cs typeface="Times New Roman"/>
            </a:endParaRPr>
          </a:p>
        </p:txBody>
      </p:sp>
      <p:pic>
        <p:nvPicPr>
          <p:cNvPr id="205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798"/>
            <a:ext cx="3886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24399" y="2198773"/>
            <a:ext cx="4310743" cy="587853"/>
          </a:xfrm>
          <a:prstGeom prst="rect">
            <a:avLst/>
          </a:prstGeom>
        </p:spPr>
        <p:txBody>
          <a:bodyPr wrap="square">
            <a:spAutoFit/>
          </a:bodyPr>
          <a:lstStyle/>
          <a:p>
            <a:pPr algn="ct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B0F0"/>
                </a:solidFill>
                <a:latin typeface="Segoe UI"/>
                <a:ea typeface="Times New Roman"/>
                <a:cs typeface="Segoe UI"/>
              </a:rPr>
              <a:t>Fig. 2.2 : A linear combination of the dz</a:t>
            </a:r>
            <a:r>
              <a:rPr lang="en-US" sz="1400" b="1" baseline="30000" dirty="0">
                <a:solidFill>
                  <a:srgbClr val="00B0F0"/>
                </a:solidFill>
                <a:latin typeface="Segoe UI"/>
                <a:ea typeface="Times New Roman"/>
                <a:cs typeface="Segoe UI"/>
              </a:rPr>
              <a:t>2</a:t>
            </a:r>
            <a:r>
              <a:rPr lang="en-US" sz="1400" b="1" dirty="0">
                <a:solidFill>
                  <a:srgbClr val="00B0F0"/>
                </a:solidFill>
                <a:latin typeface="Segoe UI"/>
                <a:ea typeface="Times New Roman"/>
                <a:cs typeface="Segoe UI"/>
              </a:rPr>
              <a:t> – x</a:t>
            </a:r>
            <a:r>
              <a:rPr lang="en-US" sz="1400" b="1" baseline="30000" dirty="0">
                <a:solidFill>
                  <a:srgbClr val="00B0F0"/>
                </a:solidFill>
                <a:latin typeface="Segoe UI"/>
                <a:ea typeface="Times New Roman"/>
                <a:cs typeface="Segoe UI"/>
              </a:rPr>
              <a:t>2</a:t>
            </a:r>
            <a:r>
              <a:rPr lang="en-US" sz="1400" b="1" dirty="0">
                <a:solidFill>
                  <a:srgbClr val="00B0F0"/>
                </a:solidFill>
                <a:latin typeface="Segoe UI"/>
                <a:ea typeface="Times New Roman"/>
                <a:cs typeface="Segoe UI"/>
              </a:rPr>
              <a:t> and dz</a:t>
            </a:r>
            <a:r>
              <a:rPr lang="en-US" sz="1400" b="1" baseline="30000" dirty="0">
                <a:solidFill>
                  <a:srgbClr val="00B0F0"/>
                </a:solidFill>
                <a:latin typeface="Segoe UI"/>
                <a:ea typeface="Times New Roman"/>
                <a:cs typeface="Segoe UI"/>
              </a:rPr>
              <a:t>2</a:t>
            </a:r>
            <a:r>
              <a:rPr lang="en-US" sz="1400" b="1" dirty="0">
                <a:solidFill>
                  <a:srgbClr val="00B0F0"/>
                </a:solidFill>
                <a:latin typeface="Segoe UI"/>
                <a:ea typeface="Times New Roman"/>
                <a:cs typeface="Segoe UI"/>
              </a:rPr>
              <a:t> – </a:t>
            </a:r>
            <a:r>
              <a:rPr lang="en-US" sz="1400" b="1" dirty="0" smtClean="0">
                <a:solidFill>
                  <a:srgbClr val="00B0F0"/>
                </a:solidFill>
                <a:latin typeface="Segoe UI"/>
                <a:ea typeface="Times New Roman"/>
                <a:cs typeface="Segoe UI"/>
              </a:rPr>
              <a:t>y</a:t>
            </a:r>
            <a:r>
              <a:rPr lang="en-US" sz="1400" b="1" baseline="30000" dirty="0" smtClean="0">
                <a:solidFill>
                  <a:srgbClr val="00B0F0"/>
                </a:solidFill>
                <a:latin typeface="Segoe UI"/>
                <a:ea typeface="Times New Roman"/>
                <a:cs typeface="Segoe UI"/>
              </a:rPr>
              <a:t>2</a:t>
            </a:r>
            <a:r>
              <a:rPr lang="en-US" sz="1400" b="1" dirty="0" smtClean="0">
                <a:solidFill>
                  <a:srgbClr val="00B0F0"/>
                </a:solidFill>
                <a:latin typeface="Segoe UI"/>
                <a:ea typeface="Times New Roman"/>
                <a:cs typeface="Segoe UI"/>
              </a:rPr>
              <a:t> orbitals giving </a:t>
            </a:r>
            <a:r>
              <a:rPr lang="en-US" sz="1400" b="1" dirty="0">
                <a:solidFill>
                  <a:srgbClr val="00B0F0"/>
                </a:solidFill>
                <a:latin typeface="Segoe UI"/>
                <a:ea typeface="Times New Roman"/>
                <a:cs typeface="Segoe UI"/>
              </a:rPr>
              <a:t>dz</a:t>
            </a:r>
            <a:r>
              <a:rPr lang="en-US" sz="1400" b="1" baseline="30000" dirty="0">
                <a:solidFill>
                  <a:srgbClr val="00B0F0"/>
                </a:solidFill>
                <a:latin typeface="Segoe UI"/>
                <a:ea typeface="Times New Roman"/>
                <a:cs typeface="Segoe UI"/>
              </a:rPr>
              <a:t>2</a:t>
            </a:r>
            <a:r>
              <a:rPr lang="en-US" sz="1400" b="1" dirty="0">
                <a:solidFill>
                  <a:srgbClr val="00B0F0"/>
                </a:solidFill>
                <a:latin typeface="Segoe UI"/>
                <a:ea typeface="Times New Roman"/>
                <a:cs typeface="Segoe UI"/>
              </a:rPr>
              <a:t> </a:t>
            </a:r>
            <a:endParaRPr lang="en-US" sz="1400" dirty="0">
              <a:solidFill>
                <a:srgbClr val="00B0F0"/>
              </a:solidFill>
              <a:effectLst/>
              <a:latin typeface="Segoe UI"/>
              <a:ea typeface="Times New Roman"/>
              <a:cs typeface="Times New Roman"/>
            </a:endParaRPr>
          </a:p>
        </p:txBody>
      </p:sp>
      <p:sp>
        <p:nvSpPr>
          <p:cNvPr id="4" name="Rectangle 3"/>
          <p:cNvSpPr/>
          <p:nvPr/>
        </p:nvSpPr>
        <p:spPr>
          <a:xfrm>
            <a:off x="234043" y="3505200"/>
            <a:ext cx="8686800" cy="2003625"/>
          </a:xfrm>
          <a:prstGeom prst="rect">
            <a:avLst/>
          </a:prstGeom>
        </p:spPr>
        <p:txBody>
          <a:bodyPr wrap="square">
            <a:spAutoFit/>
          </a:bodyPr>
          <a:lstStyle/>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In fact, one may expect six wave functions for the d-orbitals having the typical four-lobed form. But from physical reality, we have only five d-orbitals. The fifth dz</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–orbital is a linear combination of the ‘other two orbitals’, dz</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 y</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and dz</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 x</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Since both have electron density along the z axis, the dz</a:t>
            </a:r>
            <a:r>
              <a:rPr lang="en-US" baseline="30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orbital has a large amount of electron density concentrated along the z axis and only a tours (doughnut or belly band) i.e. a ring or belt of electron density in the </a:t>
            </a:r>
            <a:r>
              <a:rPr lang="en-US" dirty="0" err="1">
                <a:solidFill>
                  <a:srgbClr val="000000"/>
                </a:solidFill>
                <a:latin typeface="Segoe UI"/>
                <a:ea typeface="Times New Roman"/>
                <a:cs typeface="Segoe UI"/>
              </a:rPr>
              <a:t>xy</a:t>
            </a:r>
            <a:r>
              <a:rPr lang="en-US" dirty="0">
                <a:solidFill>
                  <a:srgbClr val="000000"/>
                </a:solidFill>
                <a:latin typeface="Segoe UI"/>
                <a:ea typeface="Times New Roman"/>
                <a:cs typeface="Segoe UI"/>
              </a:rPr>
              <a:t> plane as shown in above fig. 2.2</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416476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0"/>
            <a:ext cx="8458200" cy="5106526"/>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371600" algn="r"/>
                <a:tab pos="1485900" algn="ctr"/>
                <a:tab pos="1600200" algn="l"/>
                <a:tab pos="4114800" algn="r"/>
              </a:tabLst>
            </a:pPr>
            <a:r>
              <a:rPr lang="en-US" sz="1600" b="1" dirty="0">
                <a:solidFill>
                  <a:srgbClr val="FF0066"/>
                </a:solidFill>
                <a:latin typeface="Segoe UI"/>
                <a:ea typeface="Times New Roman"/>
                <a:cs typeface="Times New Roman"/>
              </a:rPr>
              <a:t>Q. 1 Choose the correct alternative and rewrite the sentence :</a:t>
            </a:r>
            <a:endParaRPr lang="en-US" sz="1600" dirty="0">
              <a:solidFill>
                <a:srgbClr val="FF0066"/>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200" dirty="0">
                <a:solidFill>
                  <a:srgbClr val="000000"/>
                </a:solidFill>
                <a:latin typeface="Segoe UI"/>
                <a:ea typeface="Times New Roman"/>
                <a:cs typeface="Times New Roman"/>
              </a:rPr>
              <a:t>1. 	MOT is the most sophisticated, the most general, the most accurate and correspond the most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theory.</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simple	(b)	qualitative </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veg	</a:t>
            </a:r>
            <a:r>
              <a:rPr lang="en-IN" sz="1200" b="1" dirty="0">
                <a:solidFill>
                  <a:srgbClr val="000000"/>
                </a:solidFill>
                <a:latin typeface="Segoe UI"/>
                <a:ea typeface="Times New Roman"/>
                <a:cs typeface="Times New Roman"/>
              </a:rPr>
              <a:t>(d)	difficult</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2.  	According to MOT bonding between metal and ligand may be </a:t>
            </a:r>
            <a:r>
              <a:rPr lang="en-IN" sz="1200" dirty="0">
                <a:solidFill>
                  <a:srgbClr val="000000"/>
                </a:solidFill>
                <a:latin typeface="Segoe UI"/>
                <a:ea typeface="Times New Roman"/>
                <a:cs typeface="Times New Roman"/>
                <a:sym typeface="Symbol"/>
              </a:rPr>
              <a:t></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ionic	(b)	covalent</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semi polar	(</a:t>
            </a:r>
            <a:r>
              <a:rPr lang="en-IN" sz="1200" b="1" dirty="0">
                <a:solidFill>
                  <a:srgbClr val="000000"/>
                </a:solidFill>
                <a:latin typeface="Segoe UI"/>
                <a:ea typeface="Times New Roman"/>
                <a:cs typeface="Times New Roman"/>
              </a:rPr>
              <a:t>d)	any type</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3.  	Complex having CN = 6 has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shape.</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T.B.P.	(b)	Square planar</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tetrahedral	</a:t>
            </a:r>
            <a:r>
              <a:rPr lang="en-IN" sz="1200" b="1" dirty="0">
                <a:solidFill>
                  <a:srgbClr val="000000"/>
                </a:solidFill>
                <a:latin typeface="Segoe UI"/>
                <a:ea typeface="Times New Roman"/>
                <a:cs typeface="Times New Roman"/>
              </a:rPr>
              <a:t>(d)	octahedral </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4.  Octahedral distortion is caused for metal complex having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system.</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3494405" algn="l"/>
              </a:tabLst>
            </a:pPr>
            <a:r>
              <a:rPr lang="en-IN" sz="1200" dirty="0">
                <a:solidFill>
                  <a:srgbClr val="000000"/>
                </a:solidFill>
                <a:latin typeface="Segoe UI"/>
                <a:ea typeface="Times New Roman"/>
                <a:cs typeface="Times New Roman"/>
              </a:rPr>
              <a:t>	(a)	d</a:t>
            </a:r>
            <a:r>
              <a:rPr lang="en-IN" sz="1200" baseline="30000" dirty="0">
                <a:solidFill>
                  <a:srgbClr val="000000"/>
                </a:solidFill>
                <a:latin typeface="Segoe UI"/>
                <a:ea typeface="Times New Roman"/>
                <a:cs typeface="Times New Roman"/>
              </a:rPr>
              <a:t>0</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1</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2</a:t>
            </a:r>
            <a:r>
              <a:rPr lang="en-IN" sz="1200" dirty="0">
                <a:solidFill>
                  <a:srgbClr val="000000"/>
                </a:solidFill>
                <a:latin typeface="Segoe UI"/>
                <a:ea typeface="Times New Roman"/>
                <a:cs typeface="Times New Roman"/>
              </a:rPr>
              <a:t>	(b)	d</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5</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8	</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baseline="30000" dirty="0">
                <a:solidFill>
                  <a:srgbClr val="000000"/>
                </a:solidFill>
                <a:latin typeface="Segoe UI"/>
                <a:ea typeface="Times New Roman"/>
                <a:cs typeface="Times New Roman"/>
              </a:rPr>
              <a:t>	</a:t>
            </a:r>
            <a:r>
              <a:rPr lang="en-IN" sz="1200" dirty="0">
                <a:solidFill>
                  <a:srgbClr val="000000"/>
                </a:solidFill>
                <a:latin typeface="Segoe UI"/>
                <a:ea typeface="Times New Roman"/>
                <a:cs typeface="Times New Roman"/>
              </a:rPr>
              <a:t>(c)	d</a:t>
            </a:r>
            <a:r>
              <a:rPr lang="en-IN" sz="1200" baseline="30000" dirty="0">
                <a:solidFill>
                  <a:srgbClr val="000000"/>
                </a:solidFill>
                <a:latin typeface="Segoe UI"/>
                <a:ea typeface="Times New Roman"/>
                <a:cs typeface="Times New Roman"/>
              </a:rPr>
              <a:t>1</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 d</a:t>
            </a:r>
            <a:r>
              <a:rPr lang="en-IN" sz="1200" baseline="30000" dirty="0">
                <a:solidFill>
                  <a:srgbClr val="000000"/>
                </a:solidFill>
                <a:latin typeface="Segoe UI"/>
                <a:ea typeface="Times New Roman"/>
                <a:cs typeface="Times New Roman"/>
              </a:rPr>
              <a:t>5</a:t>
            </a:r>
            <a:r>
              <a:rPr lang="en-IN" sz="1200" dirty="0">
                <a:solidFill>
                  <a:srgbClr val="000000"/>
                </a:solidFill>
                <a:latin typeface="Segoe UI"/>
                <a:ea typeface="Times New Roman"/>
                <a:cs typeface="Times New Roman"/>
              </a:rPr>
              <a:t>	</a:t>
            </a:r>
            <a:r>
              <a:rPr lang="en-IN" sz="1200" b="1" dirty="0">
                <a:solidFill>
                  <a:srgbClr val="000000"/>
                </a:solidFill>
                <a:latin typeface="Segoe UI"/>
                <a:ea typeface="Times New Roman"/>
                <a:cs typeface="Times New Roman"/>
              </a:rPr>
              <a:t>(d)	d</a:t>
            </a:r>
            <a:r>
              <a:rPr lang="en-IN" sz="1200" b="1" baseline="30000" dirty="0">
                <a:solidFill>
                  <a:srgbClr val="000000"/>
                </a:solidFill>
                <a:latin typeface="Segoe UI"/>
                <a:ea typeface="Times New Roman"/>
                <a:cs typeface="Times New Roman"/>
              </a:rPr>
              <a:t>4</a:t>
            </a:r>
            <a:r>
              <a:rPr lang="en-IN" sz="1200" b="1" dirty="0">
                <a:solidFill>
                  <a:srgbClr val="000000"/>
                </a:solidFill>
                <a:latin typeface="Segoe UI"/>
                <a:ea typeface="Times New Roman"/>
                <a:cs typeface="Times New Roman"/>
              </a:rPr>
              <a:t>, d</a:t>
            </a:r>
            <a:r>
              <a:rPr lang="en-IN" sz="1200" b="1" baseline="30000" dirty="0">
                <a:solidFill>
                  <a:srgbClr val="000000"/>
                </a:solidFill>
                <a:latin typeface="Segoe UI"/>
                <a:ea typeface="Times New Roman"/>
                <a:cs typeface="Times New Roman"/>
              </a:rPr>
              <a:t>7</a:t>
            </a:r>
            <a:r>
              <a:rPr lang="en-IN" sz="1200" b="1" dirty="0">
                <a:solidFill>
                  <a:srgbClr val="000000"/>
                </a:solidFill>
                <a:latin typeface="Segoe UI"/>
                <a:ea typeface="Times New Roman"/>
                <a:cs typeface="Times New Roman"/>
              </a:rPr>
              <a:t>, d</a:t>
            </a:r>
            <a:r>
              <a:rPr lang="en-IN" sz="1200" b="1" baseline="30000" dirty="0">
                <a:solidFill>
                  <a:srgbClr val="000000"/>
                </a:solidFill>
                <a:latin typeface="Segoe UI"/>
                <a:ea typeface="Times New Roman"/>
                <a:cs typeface="Times New Roman"/>
              </a:rPr>
              <a:t>9</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5.  	[CoCl</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2</a:t>
            </a:r>
            <a:r>
              <a:rPr lang="en-IN" sz="1200" baseline="300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complex has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symmetry</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octahedral	(b)	hexagonal</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distorted tetrahedral	</a:t>
            </a:r>
            <a:r>
              <a:rPr lang="en-IN" sz="1200" b="1" dirty="0">
                <a:solidFill>
                  <a:srgbClr val="000000"/>
                </a:solidFill>
                <a:latin typeface="Segoe UI"/>
                <a:ea typeface="Times New Roman"/>
                <a:cs typeface="Times New Roman"/>
              </a:rPr>
              <a:t>(d)	tetragonal</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6.	Tetragonal complexes have additional stabilization over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complexes.</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square planar	(b)	tetrahedral</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a:t>
            </a:r>
            <a:r>
              <a:rPr lang="en-IN" sz="1200" dirty="0" err="1">
                <a:solidFill>
                  <a:srgbClr val="000000"/>
                </a:solidFill>
                <a:latin typeface="Segoe UI"/>
                <a:ea typeface="Times New Roman"/>
                <a:cs typeface="Times New Roman"/>
              </a:rPr>
              <a:t>trigonal</a:t>
            </a:r>
            <a:r>
              <a:rPr lang="en-IN" sz="1200" dirty="0">
                <a:solidFill>
                  <a:srgbClr val="000000"/>
                </a:solidFill>
                <a:latin typeface="Segoe UI"/>
                <a:ea typeface="Times New Roman"/>
                <a:cs typeface="Times New Roman"/>
              </a:rPr>
              <a:t> pyramidal	</a:t>
            </a:r>
            <a:r>
              <a:rPr lang="en-IN" sz="1200" b="1" dirty="0">
                <a:solidFill>
                  <a:srgbClr val="000000"/>
                </a:solidFill>
                <a:latin typeface="Segoe UI"/>
                <a:ea typeface="Times New Roman"/>
                <a:cs typeface="Times New Roman"/>
              </a:rPr>
              <a:t>(d)	regular octahedral</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7. 	According to MOT, [Ni[NH</a:t>
            </a:r>
            <a:r>
              <a:rPr lang="en-IN" sz="1200" baseline="-25000" dirty="0">
                <a:solidFill>
                  <a:srgbClr val="000000"/>
                </a:solidFill>
                <a:latin typeface="Segoe UI"/>
                <a:ea typeface="Times New Roman"/>
                <a:cs typeface="Times New Roman"/>
              </a:rPr>
              <a:t>3</a:t>
            </a:r>
            <a:r>
              <a:rPr lang="en-IN" sz="1200" dirty="0">
                <a:solidFill>
                  <a:srgbClr val="000000"/>
                </a:solidFill>
                <a:latin typeface="Segoe UI"/>
                <a:ea typeface="Times New Roman"/>
                <a:cs typeface="Times New Roman"/>
              </a:rPr>
              <a:t>)</a:t>
            </a:r>
            <a:r>
              <a:rPr lang="en-IN" sz="1200"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a:t>
            </a:r>
            <a:r>
              <a:rPr lang="en-IN" sz="1200" baseline="30000" dirty="0">
                <a:solidFill>
                  <a:srgbClr val="000000"/>
                </a:solidFill>
                <a:latin typeface="Segoe UI"/>
                <a:ea typeface="Times New Roman"/>
                <a:cs typeface="Times New Roman"/>
              </a:rPr>
              <a:t>2+</a:t>
            </a:r>
            <a:r>
              <a:rPr lang="en-IN" sz="1200" dirty="0">
                <a:solidFill>
                  <a:srgbClr val="000000"/>
                </a:solidFill>
                <a:latin typeface="Segoe UI"/>
                <a:ea typeface="Times New Roman"/>
                <a:cs typeface="Times New Roman"/>
              </a:rPr>
              <a:t> is paramagnetic with </a:t>
            </a:r>
            <a:r>
              <a:rPr lang="en-IN" sz="1200" dirty="0">
                <a:solidFill>
                  <a:srgbClr val="000000"/>
                </a:solidFill>
                <a:latin typeface="Segoe UI"/>
                <a:ea typeface="Times New Roman"/>
                <a:cs typeface="Times New Roman"/>
                <a:sym typeface="Symbol"/>
              </a:rPr>
              <a:t></a:t>
            </a:r>
            <a:r>
              <a:rPr lang="en-IN" sz="1200" dirty="0">
                <a:solidFill>
                  <a:srgbClr val="000000"/>
                </a:solidFill>
                <a:latin typeface="Segoe UI"/>
                <a:ea typeface="Times New Roman"/>
                <a:cs typeface="Times New Roman"/>
              </a:rPr>
              <a:t> unpaired electrons.</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(a)	zero	(b)	one</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171700" algn="r"/>
                <a:tab pos="2286000" algn="l"/>
                <a:tab pos="5486400" algn="r"/>
              </a:tabLst>
            </a:pPr>
            <a:r>
              <a:rPr lang="en-IN" sz="1200" dirty="0">
                <a:solidFill>
                  <a:srgbClr val="000000"/>
                </a:solidFill>
                <a:latin typeface="Segoe UI"/>
                <a:ea typeface="Times New Roman"/>
                <a:cs typeface="Times New Roman"/>
              </a:rPr>
              <a:t>	(c)	three	</a:t>
            </a:r>
            <a:r>
              <a:rPr lang="en-IN" sz="1200" b="1" dirty="0">
                <a:solidFill>
                  <a:srgbClr val="000000"/>
                </a:solidFill>
                <a:latin typeface="Segoe UI"/>
                <a:ea typeface="Times New Roman"/>
                <a:cs typeface="Times New Roman"/>
              </a:rPr>
              <a:t>(d)	two </a:t>
            </a:r>
            <a:endParaRPr lang="en-US" sz="1200" dirty="0">
              <a:solidFill>
                <a:srgbClr val="000000"/>
              </a:solidFill>
              <a:latin typeface="Segoe UI"/>
              <a:ea typeface="Times New Roman"/>
              <a:cs typeface="Times New Roman"/>
            </a:endParaRPr>
          </a:p>
        </p:txBody>
      </p:sp>
    </p:spTree>
    <p:extLst>
      <p:ext uri="{BB962C8B-B14F-4D97-AF65-F5344CB8AC3E}">
        <p14:creationId xmlns:p14="http://schemas.microsoft.com/office/powerpoint/2010/main" val="118316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838200"/>
            <a:ext cx="77724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9. 	In octahedral complexes each t</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2g</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electrons is stabilized by </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6D</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q</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(b)	+4D</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q</a:t>
            </a:r>
            <a:endParaRPr kumimoji="0" lang="en-US" sz="12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+6D</a:t>
            </a:r>
            <a:r>
              <a:rPr kumimoji="0" lang="en-US" sz="12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q</a:t>
            </a:r>
            <a:r>
              <a:rPr kumimoji="0" lang="en-US" sz="12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4D</a:t>
            </a:r>
            <a:r>
              <a:rPr kumimoji="0" lang="en-US" sz="12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q</a:t>
            </a:r>
            <a:endParaRPr kumimoji="0" lang="en-US" sz="12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10. 	Molecular orbital theory was proposed by...........</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Hund</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Pauli                	(b)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Hund</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Pauli and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Slatter</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Heitler</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London,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Slatter</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a:t>
            </a:r>
            <a:r>
              <a:rPr kumimoji="0" lang="en-US" sz="12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Hund</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Malliken</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Huckel</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11. 	During formation of a complex each approaching ligand should have at least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one bond pair        	         (b)	two lone pair</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one unpaired electron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(d)</a:t>
            </a:r>
            <a:r>
              <a:rPr kumimoji="0" lang="en-US" sz="1200" b="1" i="0" u="none" strike="noStrike" cap="none" normalizeH="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one lone pair  </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12. 	CFT was proposed by</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H. Bethe and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Weisackar</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(b) H. Bethe and Hahn</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H. Bethe and Lewis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(d) H. Bethe and J. Van </a:t>
            </a:r>
            <a:r>
              <a:rPr kumimoji="0" lang="en-US" sz="12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Vleck</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13. 	Ligands are considered as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charged species                   	 (b)</a:t>
            </a:r>
            <a:r>
              <a:rPr kumimoji="0" lang="en-US" sz="1200" i="0" u="none" strike="noStrike" cap="none" normalizeH="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charge group</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point group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point charges </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14. 	During formation of octahedral complex ligands interact with metal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either along axes or between axes   (b)between axes</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neither along axes nor between axes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along axes</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15.  According to John and </a:t>
            </a:r>
            <a:r>
              <a:rPr kumimoji="0" lang="en-US" sz="120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Tellar</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 in non linear molecule distortion occurs due to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lower the symmetry                   	 (b) remove the degeneracy</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lower the energy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all of these </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16.	Increase in CFSE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the stability of complexes.</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first increases ,then decreases (b) decreases</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non of these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increases</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17. 	In spin paired complexes almost all electrons are </a:t>
            </a: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 unpaired	                    (b)	non of these</a:t>
            </a:r>
            <a:endParaRPr kumimoji="0" lang="en-US" sz="120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2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	either paired or unpaired    </a:t>
            </a:r>
            <a:r>
              <a:rPr kumimoji="0" lang="en-US" sz="12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(d paired </a:t>
            </a:r>
            <a:endParaRPr kumimoji="0" 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2581275" algn="r"/>
                <a:tab pos="4114800" algn="r"/>
              </a:tabLst>
            </a:pPr>
            <a:r>
              <a:rPr kumimoji="0" lang="en-US" sz="100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p>
        </p:txBody>
      </p:sp>
    </p:spTree>
    <p:extLst>
      <p:ext uri="{BB962C8B-B14F-4D97-AF65-F5344CB8AC3E}">
        <p14:creationId xmlns:p14="http://schemas.microsoft.com/office/powerpoint/2010/main" val="332863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8229600" cy="4998804"/>
          </a:xfrm>
          <a:prstGeom prst="rect">
            <a:avLst/>
          </a:prstGeom>
        </p:spPr>
        <p:txBody>
          <a:bodyPr wrap="square">
            <a:spAutoFit/>
          </a:bodyPr>
          <a:lstStyle/>
          <a:p>
            <a:pPr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IN" b="1" dirty="0">
                <a:solidFill>
                  <a:srgbClr val="FF0066"/>
                </a:solidFill>
                <a:latin typeface="Segoe UI"/>
                <a:ea typeface="Times New Roman"/>
                <a:cs typeface="Segoe UI"/>
              </a:rPr>
              <a:t>Q.2. Answer in one sentence.</a:t>
            </a:r>
            <a:endParaRPr lang="en-US" dirty="0">
              <a:solidFill>
                <a:srgbClr val="FF0066"/>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 Define the crystal field splitting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2. Daw a neat and labelled diagram for CF-splitting in octahedral complex.</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3. Daw a neat and labelled diagram for CF-splitting in tetrahedral  complex.</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4. Daw a neat and labelled diagram for CF-splitting in  square planer complex.</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5. Daw a neat and labelled diagram for CF-splitting in  tetragonal complex.</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6. Mention the factors affecting the magnitude of crystal field splitting.</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7. Define weak field ligand.</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8. Define strong field ligand.</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9. Define CFSE.</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10. Give the </a:t>
            </a:r>
            <a:r>
              <a:rPr lang="en-IN" sz="1400" dirty="0" err="1">
                <a:solidFill>
                  <a:srgbClr val="000000"/>
                </a:solidFill>
                <a:latin typeface="Segoe UI"/>
                <a:ea typeface="Times New Roman"/>
                <a:cs typeface="Segoe UI"/>
              </a:rPr>
              <a:t>Fajan</a:t>
            </a:r>
            <a:r>
              <a:rPr lang="en-IN" sz="1400" dirty="0">
                <a:solidFill>
                  <a:srgbClr val="000000"/>
                </a:solidFill>
                <a:latin typeface="Segoe UI"/>
                <a:ea typeface="Times New Roman"/>
                <a:cs typeface="Segoe UI"/>
              </a:rPr>
              <a:t> –</a:t>
            </a:r>
            <a:r>
              <a:rPr lang="en-IN" sz="1400" dirty="0" err="1">
                <a:solidFill>
                  <a:srgbClr val="000000"/>
                </a:solidFill>
                <a:latin typeface="Segoe UI"/>
                <a:ea typeface="Times New Roman"/>
                <a:cs typeface="Segoe UI"/>
              </a:rPr>
              <a:t>Tsuchida</a:t>
            </a:r>
            <a:r>
              <a:rPr lang="en-IN" sz="1400" dirty="0">
                <a:solidFill>
                  <a:srgbClr val="000000"/>
                </a:solidFill>
                <a:latin typeface="Segoe UI"/>
                <a:ea typeface="Times New Roman"/>
                <a:cs typeface="Segoe UI"/>
              </a:rPr>
              <a:t> </a:t>
            </a:r>
            <a:r>
              <a:rPr lang="en-IN" sz="1400" dirty="0" err="1">
                <a:solidFill>
                  <a:srgbClr val="000000"/>
                </a:solidFill>
                <a:latin typeface="Segoe UI"/>
                <a:ea typeface="Times New Roman"/>
                <a:cs typeface="Segoe UI"/>
              </a:rPr>
              <a:t>spectrochemical</a:t>
            </a:r>
            <a:r>
              <a:rPr lang="en-IN" sz="1400" dirty="0">
                <a:solidFill>
                  <a:srgbClr val="000000"/>
                </a:solidFill>
                <a:latin typeface="Segoe UI"/>
                <a:ea typeface="Times New Roman"/>
                <a:cs typeface="Segoe UI"/>
              </a:rPr>
              <a:t> series for ligands</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11. Sketch the shapes of t</a:t>
            </a:r>
            <a:r>
              <a:rPr lang="en-IN" sz="1400" baseline="-25000" dirty="0">
                <a:solidFill>
                  <a:srgbClr val="000000"/>
                </a:solidFill>
                <a:latin typeface="Segoe UI"/>
                <a:ea typeface="Times New Roman"/>
                <a:cs typeface="Segoe UI"/>
              </a:rPr>
              <a:t>2g</a:t>
            </a:r>
            <a:r>
              <a:rPr lang="en-IN" sz="1400" dirty="0">
                <a:solidFill>
                  <a:srgbClr val="000000"/>
                </a:solidFill>
                <a:latin typeface="Segoe UI"/>
                <a:ea typeface="Times New Roman"/>
                <a:cs typeface="Segoe UI"/>
              </a:rPr>
              <a:t> orbitals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12. Sketch the shapes of </a:t>
            </a:r>
            <a:r>
              <a:rPr lang="en-IN" sz="1400" dirty="0" err="1">
                <a:solidFill>
                  <a:srgbClr val="000000"/>
                </a:solidFill>
                <a:latin typeface="Segoe UI"/>
                <a:ea typeface="Times New Roman"/>
                <a:cs typeface="Segoe UI"/>
              </a:rPr>
              <a:t>e</a:t>
            </a:r>
            <a:r>
              <a:rPr lang="en-IN" sz="1400" baseline="-25000" dirty="0" err="1">
                <a:solidFill>
                  <a:srgbClr val="000000"/>
                </a:solidFill>
                <a:latin typeface="Segoe UI"/>
                <a:ea typeface="Times New Roman"/>
                <a:cs typeface="Segoe UI"/>
              </a:rPr>
              <a:t>g</a:t>
            </a:r>
            <a:r>
              <a:rPr lang="en-IN" sz="1400" dirty="0">
                <a:solidFill>
                  <a:srgbClr val="000000"/>
                </a:solidFill>
                <a:latin typeface="Segoe UI"/>
                <a:ea typeface="Times New Roman"/>
                <a:cs typeface="Segoe UI"/>
              </a:rPr>
              <a:t> orbitals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13. Sketch the shapes of t</a:t>
            </a:r>
            <a:r>
              <a:rPr lang="en-IN" sz="1400" baseline="-25000" dirty="0">
                <a:solidFill>
                  <a:srgbClr val="000000"/>
                </a:solidFill>
                <a:latin typeface="Segoe UI"/>
                <a:ea typeface="Times New Roman"/>
                <a:cs typeface="Segoe UI"/>
              </a:rPr>
              <a:t>1</a:t>
            </a:r>
            <a:r>
              <a:rPr lang="en-IN" sz="1400" dirty="0">
                <a:solidFill>
                  <a:srgbClr val="000000"/>
                </a:solidFill>
                <a:latin typeface="Segoe UI"/>
                <a:ea typeface="Times New Roman"/>
                <a:cs typeface="Segoe UI"/>
              </a:rPr>
              <a:t>u orbitals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14. Who proposed CFT for transition metal complexes</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 15. Who proposed CFT for transition metal complexes</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16. Sketch the shape of a</a:t>
            </a:r>
            <a:r>
              <a:rPr lang="en-IN" sz="1400" baseline="-25000" dirty="0">
                <a:solidFill>
                  <a:srgbClr val="000000"/>
                </a:solidFill>
                <a:latin typeface="Segoe UI"/>
                <a:ea typeface="Times New Roman"/>
                <a:cs typeface="Segoe UI"/>
              </a:rPr>
              <a:t>1g</a:t>
            </a:r>
            <a:r>
              <a:rPr lang="en-IN" sz="1400" dirty="0">
                <a:solidFill>
                  <a:srgbClr val="000000"/>
                </a:solidFill>
                <a:latin typeface="Segoe UI"/>
                <a:ea typeface="Times New Roman"/>
                <a:cs typeface="Segoe UI"/>
              </a:rPr>
              <a:t> bonding and </a:t>
            </a:r>
            <a:r>
              <a:rPr lang="en-IN" sz="1400" dirty="0" err="1">
                <a:solidFill>
                  <a:srgbClr val="000000"/>
                </a:solidFill>
                <a:latin typeface="Segoe UI"/>
                <a:ea typeface="Times New Roman"/>
                <a:cs typeface="Segoe UI"/>
              </a:rPr>
              <a:t>antibonding</a:t>
            </a:r>
            <a:r>
              <a:rPr lang="en-IN" sz="1400" dirty="0">
                <a:solidFill>
                  <a:srgbClr val="000000"/>
                </a:solidFill>
                <a:latin typeface="Segoe UI"/>
                <a:ea typeface="Times New Roman"/>
                <a:cs typeface="Segoe UI"/>
              </a:rPr>
              <a:t> molecular orbitals </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17. Define </a:t>
            </a:r>
            <a:r>
              <a:rPr lang="en-IN" sz="1400" dirty="0" err="1">
                <a:solidFill>
                  <a:srgbClr val="000000"/>
                </a:solidFill>
                <a:latin typeface="Segoe UI"/>
                <a:ea typeface="Times New Roman"/>
                <a:cs typeface="Segoe UI"/>
              </a:rPr>
              <a:t>Aufbaus</a:t>
            </a:r>
            <a:r>
              <a:rPr lang="en-IN" sz="1400" dirty="0">
                <a:solidFill>
                  <a:srgbClr val="000000"/>
                </a:solidFill>
                <a:latin typeface="Segoe UI"/>
                <a:ea typeface="Times New Roman"/>
                <a:cs typeface="Segoe UI"/>
              </a:rPr>
              <a:t> principle</a:t>
            </a:r>
            <a:endParaRPr lang="en-US" sz="1400" dirty="0">
              <a:solidFill>
                <a:srgbClr val="000000"/>
              </a:solidFill>
              <a:latin typeface="Segoe UI"/>
              <a:ea typeface="Times New Roman"/>
              <a:cs typeface="Times New Roman"/>
            </a:endParaRPr>
          </a:p>
          <a:p>
            <a:pPr algn="just">
              <a:lnSpc>
                <a:spcPct val="115000"/>
              </a:lnSpc>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Segoe UI"/>
              </a:rPr>
              <a:t>18. who developed the MOT for complexes? </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41140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81200"/>
            <a:ext cx="2895600" cy="314445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MO diagram for octahedral complex.</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2. 	MOT and Bonding in [Ti(OH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3. 	MOT for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4.  	Write a short note on optical isomerism.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a:ea typeface="Times New Roman"/>
                <a:cs typeface="Times New Roman"/>
              </a:rPr>
              <a:t>5. </a:t>
            </a:r>
            <a:r>
              <a:rPr lang="en-IN" sz="1400" dirty="0">
                <a:solidFill>
                  <a:srgbClr val="000000"/>
                </a:solidFill>
                <a:latin typeface="Segoe UI"/>
                <a:ea typeface="Times New Roman"/>
                <a:cs typeface="Times New Roman"/>
              </a:rPr>
              <a:t>	Give one example of coordination isomerism.</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a:ea typeface="Times New Roman"/>
                <a:cs typeface="Times New Roman"/>
              </a:rPr>
              <a:t>6. </a:t>
            </a:r>
            <a:r>
              <a:rPr lang="en-IN" sz="1400" dirty="0">
                <a:solidFill>
                  <a:srgbClr val="000000"/>
                </a:solidFill>
                <a:latin typeface="Segoe UI"/>
                <a:ea typeface="Times New Roman"/>
                <a:cs typeface="Times New Roman"/>
              </a:rPr>
              <a:t>	Draw the MO diagram for [Ti(H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a:ea typeface="Times New Roman"/>
                <a:cs typeface="Times New Roman"/>
              </a:rPr>
              <a:t>7. </a:t>
            </a:r>
            <a:r>
              <a:rPr lang="en-IN" sz="1400" dirty="0">
                <a:solidFill>
                  <a:srgbClr val="000000"/>
                </a:solidFill>
                <a:latin typeface="Segoe UI"/>
                <a:ea typeface="Times New Roman"/>
                <a:cs typeface="Times New Roman"/>
              </a:rPr>
              <a:t>	Draw the MO diagram for [Ni(NH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a:ea typeface="Times New Roman"/>
                <a:cs typeface="Times New Roman"/>
              </a:rPr>
              <a:t>8</a:t>
            </a:r>
            <a:r>
              <a:rPr lang="en-IN" sz="1400" dirty="0" smtClean="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Draw the MO diagram for [Co(NH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t>
            </a:r>
            <a:r>
              <a:rPr lang="en-IN" sz="1400" baseline="30000" dirty="0">
                <a:solidFill>
                  <a:srgbClr val="000000"/>
                </a:solidFill>
                <a:latin typeface="Segoe UI"/>
                <a:ea typeface="Times New Roman"/>
                <a:cs typeface="Times New Roman"/>
              </a:rPr>
              <a:t>3</a:t>
            </a:r>
            <a:r>
              <a:rPr lang="en-IN" sz="1400" baseline="30000" dirty="0" smtClean="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p:txBody>
      </p:sp>
      <p:sp>
        <p:nvSpPr>
          <p:cNvPr id="4" name="Rectangle 3"/>
          <p:cNvSpPr/>
          <p:nvPr/>
        </p:nvSpPr>
        <p:spPr>
          <a:xfrm>
            <a:off x="3766457" y="1999613"/>
            <a:ext cx="5105400" cy="4154984"/>
          </a:xfrm>
          <a:prstGeom prst="rect">
            <a:avLst/>
          </a:prstGeom>
        </p:spPr>
        <p:txBody>
          <a:bodyPr wrap="square">
            <a:spAutoFit/>
          </a:bodyPr>
          <a:lstStyle/>
          <a:p>
            <a:pPr lvl="0">
              <a:spcBef>
                <a:spcPts val="1200"/>
              </a:spcBef>
              <a:spcAft>
                <a:spcPts val="1000"/>
              </a:spcAft>
              <a:tabLst>
                <a:tab pos="457200" algn="l"/>
              </a:tabLst>
            </a:pPr>
            <a:r>
              <a:rPr lang="en-IN" sz="1400" dirty="0" smtClean="0">
                <a:solidFill>
                  <a:prstClr val="black"/>
                </a:solidFill>
                <a:cs typeface="Segoe UI"/>
              </a:rPr>
              <a:t>9.Give </a:t>
            </a:r>
            <a:r>
              <a:rPr lang="en-IN" sz="1400" dirty="0">
                <a:solidFill>
                  <a:prstClr val="black"/>
                </a:solidFill>
                <a:cs typeface="Segoe UI"/>
              </a:rPr>
              <a:t>a brief account of CFT w. r. t. An octahedral complex.</a:t>
            </a:r>
            <a:endParaRPr lang="en-US" sz="1400" dirty="0">
              <a:solidFill>
                <a:prstClr val="black"/>
              </a:solidFill>
            </a:endParaRPr>
          </a:p>
          <a:p>
            <a:pPr lvl="0">
              <a:spcBef>
                <a:spcPts val="1200"/>
              </a:spcBef>
              <a:spcAft>
                <a:spcPts val="1000"/>
              </a:spcAft>
              <a:tabLst>
                <a:tab pos="457200" algn="l"/>
              </a:tabLst>
            </a:pPr>
            <a:r>
              <a:rPr lang="en-IN" sz="1400" dirty="0" smtClean="0">
                <a:solidFill>
                  <a:prstClr val="black"/>
                </a:solidFill>
                <a:cs typeface="Segoe UI"/>
              </a:rPr>
              <a:t>10. What </a:t>
            </a:r>
            <a:r>
              <a:rPr lang="en-IN" sz="1400" dirty="0">
                <a:solidFill>
                  <a:prstClr val="black"/>
                </a:solidFill>
                <a:cs typeface="Segoe UI"/>
              </a:rPr>
              <a:t>is crystal field stabilization  energy ? How  will you calculate it for a strong field and weak field complex with d</a:t>
            </a:r>
            <a:r>
              <a:rPr lang="en-IN" sz="1400" baseline="30000" dirty="0">
                <a:solidFill>
                  <a:prstClr val="black"/>
                </a:solidFill>
                <a:cs typeface="Segoe UI"/>
              </a:rPr>
              <a:t>6</a:t>
            </a:r>
            <a:r>
              <a:rPr lang="en-IN" sz="1400" dirty="0">
                <a:solidFill>
                  <a:prstClr val="black"/>
                </a:solidFill>
                <a:cs typeface="Segoe UI"/>
              </a:rPr>
              <a:t> configuration in terms of 10 </a:t>
            </a:r>
            <a:r>
              <a:rPr lang="en-IN" sz="1400" dirty="0" err="1">
                <a:solidFill>
                  <a:prstClr val="black"/>
                </a:solidFill>
                <a:cs typeface="Segoe UI"/>
              </a:rPr>
              <a:t>Dq</a:t>
            </a:r>
            <a:r>
              <a:rPr lang="en-IN" sz="1400" dirty="0">
                <a:solidFill>
                  <a:prstClr val="black"/>
                </a:solidFill>
                <a:cs typeface="Segoe UI"/>
              </a:rPr>
              <a:t> value or Δ</a:t>
            </a:r>
            <a:r>
              <a:rPr lang="en-IN" sz="1400" baseline="-25000" dirty="0">
                <a:solidFill>
                  <a:prstClr val="black"/>
                </a:solidFill>
                <a:cs typeface="Segoe UI"/>
              </a:rPr>
              <a:t>0</a:t>
            </a:r>
            <a:r>
              <a:rPr lang="en-IN" sz="1400" dirty="0">
                <a:solidFill>
                  <a:prstClr val="black"/>
                </a:solidFill>
                <a:cs typeface="Segoe UI"/>
              </a:rPr>
              <a:t> value.</a:t>
            </a:r>
            <a:endParaRPr lang="en-US" sz="1400" dirty="0">
              <a:solidFill>
                <a:prstClr val="black"/>
              </a:solidFill>
            </a:endParaRPr>
          </a:p>
          <a:p>
            <a:pPr lvl="0">
              <a:spcBef>
                <a:spcPts val="1200"/>
              </a:spcBef>
              <a:spcAft>
                <a:spcPts val="1000"/>
              </a:spcAft>
              <a:tabLst>
                <a:tab pos="457200" algn="l"/>
              </a:tabLst>
            </a:pPr>
            <a:r>
              <a:rPr lang="en-IN" sz="1400" dirty="0" smtClean="0">
                <a:solidFill>
                  <a:prstClr val="black"/>
                </a:solidFill>
                <a:cs typeface="Segoe UI"/>
              </a:rPr>
              <a:t>11. What </a:t>
            </a:r>
            <a:r>
              <a:rPr lang="en-IN" sz="1400" dirty="0">
                <a:solidFill>
                  <a:prstClr val="black"/>
                </a:solidFill>
                <a:cs typeface="Segoe UI"/>
              </a:rPr>
              <a:t>are the factors affecting the magnitude of  crystal field splitting?</a:t>
            </a:r>
            <a:endParaRPr lang="en-US" sz="1400" dirty="0">
              <a:solidFill>
                <a:prstClr val="black"/>
              </a:solidFill>
            </a:endParaRPr>
          </a:p>
          <a:p>
            <a:pPr lvl="0">
              <a:spcBef>
                <a:spcPts val="1200"/>
              </a:spcBef>
              <a:spcAft>
                <a:spcPts val="1000"/>
              </a:spcAft>
              <a:tabLst>
                <a:tab pos="457200" algn="l"/>
              </a:tabLst>
            </a:pPr>
            <a:r>
              <a:rPr lang="en-IN" sz="1400" dirty="0" smtClean="0">
                <a:solidFill>
                  <a:prstClr val="black"/>
                </a:solidFill>
                <a:cs typeface="Segoe UI"/>
              </a:rPr>
              <a:t>12. State </a:t>
            </a:r>
            <a:r>
              <a:rPr lang="en-IN" sz="1400" dirty="0">
                <a:solidFill>
                  <a:prstClr val="black"/>
                </a:solidFill>
                <a:cs typeface="Segoe UI"/>
              </a:rPr>
              <a:t>and explain the high spin and low spin   octahedral complexes of Co(III</a:t>
            </a:r>
            <a:r>
              <a:rPr lang="en-IN" sz="1400" dirty="0" smtClean="0">
                <a:solidFill>
                  <a:prstClr val="black"/>
                </a:solidFill>
                <a:cs typeface="Segoe UI"/>
              </a:rPr>
              <a:t>).</a:t>
            </a:r>
            <a:endParaRPr lang="en-US" sz="1400" dirty="0" smtClean="0">
              <a:solidFill>
                <a:prstClr val="black"/>
              </a:solidFill>
            </a:endParaRPr>
          </a:p>
          <a:p>
            <a:pPr lvl="0">
              <a:spcBef>
                <a:spcPts val="1200"/>
              </a:spcBef>
              <a:spcAft>
                <a:spcPts val="1000"/>
              </a:spcAft>
              <a:tabLst>
                <a:tab pos="457200" algn="l"/>
              </a:tabLst>
            </a:pPr>
            <a:r>
              <a:rPr lang="en-IN" sz="1400" dirty="0" smtClean="0">
                <a:solidFill>
                  <a:prstClr val="black"/>
                </a:solidFill>
                <a:cs typeface="Segoe UI"/>
              </a:rPr>
              <a:t>13.Describe in brief with suitable example, </a:t>
            </a:r>
            <a:r>
              <a:rPr lang="en-IN" sz="1400" dirty="0" err="1" smtClean="0">
                <a:solidFill>
                  <a:prstClr val="black"/>
                </a:solidFill>
                <a:cs typeface="Segoe UI"/>
              </a:rPr>
              <a:t>Jahn</a:t>
            </a:r>
            <a:r>
              <a:rPr lang="en-IN" sz="1400" dirty="0" smtClean="0">
                <a:solidFill>
                  <a:prstClr val="black"/>
                </a:solidFill>
                <a:cs typeface="Segoe UI"/>
              </a:rPr>
              <a:t> -Teller distortion.</a:t>
            </a:r>
            <a:endParaRPr lang="en-US" sz="1400" dirty="0" smtClean="0">
              <a:solidFill>
                <a:prstClr val="black"/>
              </a:solidFill>
            </a:endParaRPr>
          </a:p>
          <a:p>
            <a:pPr lvl="0">
              <a:spcBef>
                <a:spcPts val="1200"/>
              </a:spcBef>
              <a:spcAft>
                <a:spcPts val="1000"/>
              </a:spcAft>
              <a:tabLst>
                <a:tab pos="457200" algn="l"/>
              </a:tabLst>
            </a:pPr>
            <a:r>
              <a:rPr lang="en-IN" sz="1400" dirty="0" smtClean="0">
                <a:solidFill>
                  <a:prstClr val="black"/>
                </a:solidFill>
                <a:cs typeface="Segoe UI"/>
              </a:rPr>
              <a:t>14.Draw </a:t>
            </a:r>
            <a:r>
              <a:rPr lang="en-IN" sz="1400" dirty="0">
                <a:solidFill>
                  <a:prstClr val="black"/>
                </a:solidFill>
                <a:cs typeface="Segoe UI"/>
              </a:rPr>
              <a:t>the MO diagram for an octahedral complex</a:t>
            </a:r>
            <a:endParaRPr lang="en-US" sz="1400" dirty="0">
              <a:solidFill>
                <a:prstClr val="black"/>
              </a:solidFill>
            </a:endParaRPr>
          </a:p>
          <a:p>
            <a:pPr marL="742950" lvl="0">
              <a:spcBef>
                <a:spcPts val="1200"/>
              </a:spcBef>
              <a:spcAft>
                <a:spcPts val="1000"/>
              </a:spcAft>
              <a:tabLst>
                <a:tab pos="457200" algn="l"/>
              </a:tabLst>
            </a:pPr>
            <a:r>
              <a:rPr lang="en-IN" sz="1400" dirty="0">
                <a:solidFill>
                  <a:prstClr val="black"/>
                </a:solidFill>
                <a:cs typeface="Segoe UI"/>
              </a:rPr>
              <a:t>[Ti (H</a:t>
            </a:r>
            <a:r>
              <a:rPr lang="en-IN" sz="1400" baseline="-25000" dirty="0">
                <a:solidFill>
                  <a:prstClr val="black"/>
                </a:solidFill>
                <a:cs typeface="Segoe UI"/>
              </a:rPr>
              <a:t>2</a:t>
            </a:r>
            <a:r>
              <a:rPr lang="en-IN" sz="1400" dirty="0">
                <a:solidFill>
                  <a:prstClr val="black"/>
                </a:solidFill>
                <a:cs typeface="Segoe UI"/>
              </a:rPr>
              <a:t>O)</a:t>
            </a:r>
            <a:r>
              <a:rPr lang="en-IN" sz="1400" baseline="-25000" dirty="0">
                <a:solidFill>
                  <a:prstClr val="black"/>
                </a:solidFill>
                <a:cs typeface="Segoe UI"/>
              </a:rPr>
              <a:t>6</a:t>
            </a:r>
            <a:r>
              <a:rPr lang="en-IN" sz="1400" dirty="0">
                <a:solidFill>
                  <a:prstClr val="black"/>
                </a:solidFill>
                <a:cs typeface="Segoe UI"/>
              </a:rPr>
              <a:t>]</a:t>
            </a:r>
            <a:r>
              <a:rPr lang="en-IN" sz="1400" baseline="30000" dirty="0">
                <a:solidFill>
                  <a:prstClr val="black"/>
                </a:solidFill>
                <a:cs typeface="Segoe UI"/>
              </a:rPr>
              <a:t>3+</a:t>
            </a:r>
            <a:r>
              <a:rPr lang="en-IN" sz="1400" dirty="0">
                <a:solidFill>
                  <a:prstClr val="black"/>
                </a:solidFill>
                <a:cs typeface="Segoe UI"/>
              </a:rPr>
              <a:t> and explain its colour and spectra .</a:t>
            </a:r>
            <a:endParaRPr lang="en-US" sz="1400" dirty="0">
              <a:solidFill>
                <a:prstClr val="black"/>
              </a:solidFill>
            </a:endParaRPr>
          </a:p>
        </p:txBody>
      </p:sp>
      <p:sp>
        <p:nvSpPr>
          <p:cNvPr id="5" name="Rectangle 4"/>
          <p:cNvSpPr/>
          <p:nvPr/>
        </p:nvSpPr>
        <p:spPr>
          <a:xfrm>
            <a:off x="2263160" y="1476013"/>
            <a:ext cx="3743782" cy="271869"/>
          </a:xfrm>
          <a:prstGeom prst="rect">
            <a:avLst/>
          </a:prstGeom>
        </p:spPr>
        <p:txBody>
          <a:bodyPr wrap="none">
            <a:spAutoFit/>
          </a:bodyPr>
          <a:lstStyle/>
          <a:p>
            <a:pPr lvl="0" algn="just">
              <a:lnSpc>
                <a:spcPts val="1400"/>
              </a:lnSpc>
              <a:spcBef>
                <a:spcPts val="200"/>
              </a:spcBef>
              <a:spcAft>
                <a:spcPts val="200"/>
              </a:spcAft>
              <a:tabLst>
                <a:tab pos="342900" algn="l"/>
                <a:tab pos="622300" algn="l"/>
                <a:tab pos="914400" algn="l"/>
                <a:tab pos="1714500" algn="r"/>
                <a:tab pos="1828800" algn="l"/>
                <a:tab pos="1993900" algn="l"/>
                <a:tab pos="4114800" algn="r"/>
                <a:tab pos="240030" algn="l"/>
                <a:tab pos="457200" algn="l"/>
                <a:tab pos="1485900" algn="r"/>
                <a:tab pos="1600200" algn="ctr"/>
                <a:tab pos="1714500" algn="l"/>
                <a:tab pos="5486400" algn="r"/>
              </a:tabLst>
            </a:pPr>
            <a:r>
              <a:rPr lang="en-IN" sz="1600" b="1" dirty="0">
                <a:solidFill>
                  <a:srgbClr val="FF0066"/>
                </a:solidFill>
                <a:latin typeface="Segoe UI"/>
                <a:ea typeface="Times New Roman"/>
                <a:cs typeface="Times New Roman"/>
              </a:rPr>
              <a:t>Q.2.	Short Answer Type Questions </a:t>
            </a:r>
            <a:r>
              <a:rPr lang="en-IN" sz="1400" b="1"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p:txBody>
      </p:sp>
    </p:spTree>
    <p:extLst>
      <p:ext uri="{BB962C8B-B14F-4D97-AF65-F5344CB8AC3E}">
        <p14:creationId xmlns:p14="http://schemas.microsoft.com/office/powerpoint/2010/main" val="3670413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7" y="2362200"/>
            <a:ext cx="8534400" cy="3226524"/>
          </a:xfrm>
          <a:prstGeom prst="rect">
            <a:avLst/>
          </a:prstGeom>
        </p:spPr>
        <p:txBody>
          <a:bodyPr wrap="square">
            <a:spAutoFit/>
          </a:bodyPr>
          <a:lstStyle/>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IN" sz="1400" dirty="0" smtClean="0">
                <a:solidFill>
                  <a:srgbClr val="000000"/>
                </a:solidFill>
                <a:latin typeface="Times New Roman"/>
                <a:ea typeface="Times New Roman"/>
                <a:cs typeface="Times New Roman"/>
              </a:rPr>
              <a:t>.</a:t>
            </a:r>
            <a:r>
              <a:rPr lang="en-IN" sz="1400" b="1" dirty="0" smtClean="0">
                <a:solidFill>
                  <a:srgbClr val="000000"/>
                </a:solidFill>
                <a:latin typeface="Segoe UI"/>
                <a:ea typeface="Times New Roman"/>
                <a:cs typeface="Segoe UI"/>
              </a:rPr>
              <a:t> </a:t>
            </a:r>
            <a:r>
              <a:rPr lang="en-IN" sz="1400" dirty="0" smtClean="0">
                <a:cs typeface="Segoe UI"/>
              </a:rPr>
              <a:t>Draw </a:t>
            </a:r>
            <a:r>
              <a:rPr lang="en-IN" sz="1400" dirty="0">
                <a:cs typeface="Segoe UI"/>
              </a:rPr>
              <a:t>MO diagram for[Co (NH</a:t>
            </a:r>
            <a:r>
              <a:rPr lang="en-IN" sz="1400" baseline="-25000" dirty="0">
                <a:cs typeface="Segoe UI"/>
              </a:rPr>
              <a:t>3</a:t>
            </a:r>
            <a:r>
              <a:rPr lang="en-IN" sz="1400" dirty="0">
                <a:cs typeface="Segoe UI"/>
              </a:rPr>
              <a:t>)</a:t>
            </a:r>
            <a:r>
              <a:rPr lang="en-IN" sz="1400" baseline="-25000" dirty="0">
                <a:cs typeface="Segoe UI"/>
              </a:rPr>
              <a:t>6</a:t>
            </a:r>
            <a:r>
              <a:rPr lang="en-IN" sz="1400" dirty="0">
                <a:cs typeface="Segoe UI"/>
              </a:rPr>
              <a:t>]</a:t>
            </a:r>
            <a:r>
              <a:rPr lang="en-IN" sz="1400" baseline="30000" dirty="0">
                <a:cs typeface="Segoe UI"/>
              </a:rPr>
              <a:t>3+  </a:t>
            </a:r>
            <a:r>
              <a:rPr lang="en-IN" sz="1400" dirty="0">
                <a:cs typeface="Segoe UI"/>
              </a:rPr>
              <a:t>and[Co F</a:t>
            </a:r>
            <a:r>
              <a:rPr lang="en-IN" sz="1400" baseline="-25000" dirty="0">
                <a:cs typeface="Segoe UI"/>
              </a:rPr>
              <a:t>6</a:t>
            </a:r>
            <a:r>
              <a:rPr lang="en-IN" sz="1400" dirty="0">
                <a:cs typeface="Segoe UI"/>
              </a:rPr>
              <a:t>]</a:t>
            </a:r>
            <a:r>
              <a:rPr lang="en-IN" sz="1400" baseline="30000" dirty="0">
                <a:cs typeface="Segoe UI"/>
              </a:rPr>
              <a:t>-3</a:t>
            </a:r>
            <a:r>
              <a:rPr lang="en-IN" sz="1400" dirty="0">
                <a:cs typeface="Segoe UI"/>
              </a:rPr>
              <a:t>.Why [Co (NH</a:t>
            </a:r>
            <a:r>
              <a:rPr lang="en-IN" sz="1400" baseline="-25000" dirty="0">
                <a:cs typeface="Segoe UI"/>
              </a:rPr>
              <a:t>3</a:t>
            </a:r>
            <a:r>
              <a:rPr lang="en-IN" sz="1400" dirty="0">
                <a:cs typeface="Segoe UI"/>
              </a:rPr>
              <a:t>)</a:t>
            </a:r>
            <a:r>
              <a:rPr lang="en-IN" sz="1400" baseline="-25000" dirty="0">
                <a:cs typeface="Segoe UI"/>
              </a:rPr>
              <a:t>6</a:t>
            </a:r>
            <a:r>
              <a:rPr lang="en-IN" sz="1400" dirty="0">
                <a:cs typeface="Segoe UI"/>
              </a:rPr>
              <a:t>]</a:t>
            </a:r>
            <a:r>
              <a:rPr lang="en-IN" sz="1400" baseline="30000" dirty="0">
                <a:cs typeface="Segoe UI"/>
              </a:rPr>
              <a:t>3+  </a:t>
            </a:r>
            <a:r>
              <a:rPr lang="en-IN" sz="1400" dirty="0">
                <a:cs typeface="Segoe UI"/>
              </a:rPr>
              <a:t>is diamagnetic while[Co F</a:t>
            </a:r>
            <a:r>
              <a:rPr lang="en-IN" sz="1400" baseline="-25000" dirty="0">
                <a:cs typeface="Segoe UI"/>
              </a:rPr>
              <a:t>6</a:t>
            </a:r>
            <a:r>
              <a:rPr lang="en-IN" sz="1400" dirty="0">
                <a:cs typeface="Segoe UI"/>
              </a:rPr>
              <a:t>]</a:t>
            </a:r>
            <a:r>
              <a:rPr lang="en-IN" sz="1400" baseline="30000" dirty="0">
                <a:cs typeface="Segoe UI"/>
              </a:rPr>
              <a:t>-3</a:t>
            </a:r>
            <a:r>
              <a:rPr lang="en-IN" sz="1400" dirty="0">
                <a:cs typeface="Segoe UI"/>
              </a:rPr>
              <a:t> is paramagnetic?</a:t>
            </a:r>
            <a:endParaRPr lang="en-US" sz="1400" dirty="0"/>
          </a:p>
          <a:p>
            <a:pPr marL="342900" lvl="0" indent="-342900">
              <a:spcBef>
                <a:spcPts val="1200"/>
              </a:spcBef>
              <a:spcAft>
                <a:spcPts val="1000"/>
              </a:spcAft>
              <a:buFont typeface="+mj-lt"/>
              <a:buAutoNum type="arabicPeriod"/>
              <a:tabLst>
                <a:tab pos="457200" algn="l"/>
              </a:tabLst>
            </a:pPr>
            <a:r>
              <a:rPr lang="en-IN" sz="1400" dirty="0">
                <a:cs typeface="Segoe UI"/>
              </a:rPr>
              <a:t>Draw MO diagram for[Co (NH</a:t>
            </a:r>
            <a:r>
              <a:rPr lang="en-IN" sz="1400" baseline="-25000" dirty="0">
                <a:cs typeface="Segoe UI"/>
              </a:rPr>
              <a:t>3</a:t>
            </a:r>
            <a:r>
              <a:rPr lang="en-IN" sz="1400" dirty="0">
                <a:cs typeface="Segoe UI"/>
              </a:rPr>
              <a:t>)</a:t>
            </a:r>
            <a:r>
              <a:rPr lang="en-IN" sz="1400" baseline="-25000" dirty="0">
                <a:cs typeface="Segoe UI"/>
              </a:rPr>
              <a:t>6</a:t>
            </a:r>
            <a:r>
              <a:rPr lang="en-IN" sz="1400" dirty="0">
                <a:cs typeface="Segoe UI"/>
              </a:rPr>
              <a:t>]</a:t>
            </a:r>
            <a:r>
              <a:rPr lang="en-IN" sz="1400" baseline="30000" dirty="0">
                <a:cs typeface="Segoe UI"/>
              </a:rPr>
              <a:t>3+  </a:t>
            </a:r>
            <a:r>
              <a:rPr lang="en-IN" sz="1400" dirty="0">
                <a:cs typeface="Segoe UI"/>
              </a:rPr>
              <a:t>and[Co F</a:t>
            </a:r>
            <a:r>
              <a:rPr lang="en-IN" sz="1400" baseline="-25000" dirty="0">
                <a:cs typeface="Segoe UI"/>
              </a:rPr>
              <a:t>6</a:t>
            </a:r>
            <a:r>
              <a:rPr lang="en-IN" sz="1400" dirty="0">
                <a:cs typeface="Segoe UI"/>
              </a:rPr>
              <a:t>]</a:t>
            </a:r>
            <a:r>
              <a:rPr lang="en-IN" sz="1400" baseline="30000" dirty="0">
                <a:cs typeface="Segoe UI"/>
              </a:rPr>
              <a:t>-3</a:t>
            </a:r>
            <a:r>
              <a:rPr lang="en-IN" sz="1400" dirty="0">
                <a:cs typeface="Segoe UI"/>
              </a:rPr>
              <a:t>.Why [Co (NH</a:t>
            </a:r>
            <a:r>
              <a:rPr lang="en-IN" sz="1400" baseline="-25000" dirty="0">
                <a:cs typeface="Segoe UI"/>
              </a:rPr>
              <a:t>3</a:t>
            </a:r>
            <a:r>
              <a:rPr lang="en-IN" sz="1400" dirty="0">
                <a:cs typeface="Segoe UI"/>
              </a:rPr>
              <a:t>)</a:t>
            </a:r>
            <a:r>
              <a:rPr lang="en-IN" sz="1400" baseline="-25000" dirty="0">
                <a:cs typeface="Segoe UI"/>
              </a:rPr>
              <a:t>6</a:t>
            </a:r>
            <a:r>
              <a:rPr lang="en-IN" sz="1400" dirty="0">
                <a:cs typeface="Segoe UI"/>
              </a:rPr>
              <a:t>]</a:t>
            </a:r>
            <a:r>
              <a:rPr lang="en-IN" sz="1400" baseline="30000" dirty="0">
                <a:cs typeface="Segoe UI"/>
              </a:rPr>
              <a:t>3+  </a:t>
            </a:r>
            <a:r>
              <a:rPr lang="en-IN" sz="1400" dirty="0">
                <a:cs typeface="Segoe UI"/>
              </a:rPr>
              <a:t>is low spin complex  while[Co F</a:t>
            </a:r>
            <a:r>
              <a:rPr lang="en-IN" sz="1400" baseline="-25000" dirty="0">
                <a:cs typeface="Segoe UI"/>
              </a:rPr>
              <a:t>6</a:t>
            </a:r>
            <a:r>
              <a:rPr lang="en-IN" sz="1400" dirty="0">
                <a:cs typeface="Segoe UI"/>
              </a:rPr>
              <a:t>]</a:t>
            </a:r>
            <a:r>
              <a:rPr lang="en-IN" sz="1400" baseline="30000" dirty="0">
                <a:cs typeface="Segoe UI"/>
              </a:rPr>
              <a:t>-3</a:t>
            </a:r>
            <a:r>
              <a:rPr lang="en-IN" sz="1400" dirty="0">
                <a:cs typeface="Segoe UI"/>
              </a:rPr>
              <a:t> is high spin complex?</a:t>
            </a:r>
            <a:endParaRPr lang="en-US" sz="1400" dirty="0"/>
          </a:p>
          <a:p>
            <a:pPr marL="342900" lvl="0" indent="-342900">
              <a:spcBef>
                <a:spcPts val="1200"/>
              </a:spcBef>
              <a:spcAft>
                <a:spcPts val="1000"/>
              </a:spcAft>
              <a:buFont typeface="+mj-lt"/>
              <a:buAutoNum type="arabicPeriod"/>
              <a:tabLst>
                <a:tab pos="457200" algn="l"/>
              </a:tabLst>
            </a:pPr>
            <a:r>
              <a:rPr lang="en-IN" sz="1400" dirty="0">
                <a:cs typeface="Segoe UI"/>
              </a:rPr>
              <a:t>Draw the MO diagram for an octahedral complex[CoF</a:t>
            </a:r>
            <a:r>
              <a:rPr lang="en-IN" sz="1400" baseline="-25000" dirty="0">
                <a:cs typeface="Segoe UI"/>
              </a:rPr>
              <a:t>6</a:t>
            </a:r>
            <a:r>
              <a:rPr lang="en-IN" sz="1400" dirty="0">
                <a:cs typeface="Segoe UI"/>
              </a:rPr>
              <a:t>]</a:t>
            </a:r>
            <a:r>
              <a:rPr lang="en-IN" sz="1400" baseline="30000" dirty="0">
                <a:cs typeface="Segoe UI"/>
              </a:rPr>
              <a:t>3+</a:t>
            </a:r>
            <a:r>
              <a:rPr lang="en-IN" sz="1400" dirty="0">
                <a:cs typeface="Segoe UI"/>
              </a:rPr>
              <a:t> and explain its colour  spectra and magnetic characters .</a:t>
            </a:r>
            <a:endParaRPr lang="en-US" sz="1400" dirty="0"/>
          </a:p>
          <a:p>
            <a:pPr marL="342900" lvl="0" indent="-342900">
              <a:spcBef>
                <a:spcPts val="1200"/>
              </a:spcBef>
              <a:spcAft>
                <a:spcPts val="1000"/>
              </a:spcAft>
              <a:buFont typeface="+mj-lt"/>
              <a:buAutoNum type="arabicPeriod"/>
              <a:tabLst>
                <a:tab pos="457200" algn="l"/>
              </a:tabLst>
            </a:pPr>
            <a:r>
              <a:rPr lang="en-IN" sz="1400" dirty="0">
                <a:cs typeface="Segoe UI"/>
              </a:rPr>
              <a:t>Draw MO diagram for[Co (NH</a:t>
            </a:r>
            <a:r>
              <a:rPr lang="en-IN" sz="1400" baseline="-25000" dirty="0">
                <a:cs typeface="Segoe UI"/>
              </a:rPr>
              <a:t>3</a:t>
            </a:r>
            <a:r>
              <a:rPr lang="en-IN" sz="1400" dirty="0">
                <a:cs typeface="Segoe UI"/>
              </a:rPr>
              <a:t>)</a:t>
            </a:r>
            <a:r>
              <a:rPr lang="en-IN" sz="1400" baseline="-25000" dirty="0">
                <a:cs typeface="Segoe UI"/>
              </a:rPr>
              <a:t>6</a:t>
            </a:r>
            <a:r>
              <a:rPr lang="en-IN" sz="1400" dirty="0">
                <a:cs typeface="Segoe UI"/>
              </a:rPr>
              <a:t>]</a:t>
            </a:r>
            <a:r>
              <a:rPr lang="en-IN" sz="1400" baseline="30000" dirty="0">
                <a:cs typeface="Segoe UI"/>
              </a:rPr>
              <a:t>3+   </a:t>
            </a:r>
            <a:r>
              <a:rPr lang="en-IN" sz="1400" dirty="0">
                <a:cs typeface="Segoe UI"/>
              </a:rPr>
              <a:t>and explain its magnetic characters</a:t>
            </a:r>
            <a:endParaRPr lang="en-US" sz="1400" dirty="0"/>
          </a:p>
          <a:p>
            <a:pPr marL="342900" lvl="0" indent="-342900">
              <a:spcBef>
                <a:spcPts val="1200"/>
              </a:spcBef>
              <a:spcAft>
                <a:spcPts val="1000"/>
              </a:spcAft>
              <a:buFont typeface="+mj-lt"/>
              <a:buAutoNum type="arabicPeriod"/>
              <a:tabLst>
                <a:tab pos="457200" algn="l"/>
              </a:tabLst>
            </a:pPr>
            <a:r>
              <a:rPr lang="en-IN" sz="1400" dirty="0">
                <a:cs typeface="Segoe UI"/>
              </a:rPr>
              <a:t>Draw the qualitative MO diagram for Co (III) complex, without the π bonding and interpret it.</a:t>
            </a:r>
            <a:endParaRPr lang="en-US" sz="1400" dirty="0"/>
          </a:p>
          <a:p>
            <a:pPr marL="342900" lvl="0" indent="-342900">
              <a:spcBef>
                <a:spcPts val="1200"/>
              </a:spcBef>
              <a:spcAft>
                <a:spcPts val="1000"/>
              </a:spcAft>
              <a:buFont typeface="+mj-lt"/>
              <a:buAutoNum type="arabicPeriod"/>
              <a:tabLst>
                <a:tab pos="457200" algn="l"/>
              </a:tabLst>
            </a:pPr>
            <a:r>
              <a:rPr lang="en-IN" sz="1400" dirty="0">
                <a:cs typeface="Segoe UI"/>
              </a:rPr>
              <a:t>Explain in brief merits and demerits of MOT.</a:t>
            </a:r>
            <a:endParaRPr lang="en-US" sz="1400" dirty="0">
              <a:effectLst/>
            </a:endParaRPr>
          </a:p>
        </p:txBody>
      </p:sp>
      <p:sp>
        <p:nvSpPr>
          <p:cNvPr id="3" name="Rectangle 2"/>
          <p:cNvSpPr/>
          <p:nvPr/>
        </p:nvSpPr>
        <p:spPr>
          <a:xfrm>
            <a:off x="2618549" y="1676400"/>
            <a:ext cx="3552511" cy="400110"/>
          </a:xfrm>
          <a:prstGeom prst="rect">
            <a:avLst/>
          </a:prstGeom>
        </p:spPr>
        <p:txBody>
          <a:bodyPr wrap="none">
            <a:spAutoFit/>
          </a:bodyPr>
          <a:lstStyle/>
          <a:p>
            <a:pPr lvl="0"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IN" sz="2000" b="1" dirty="0">
                <a:solidFill>
                  <a:srgbClr val="FF0066"/>
                </a:solidFill>
                <a:latin typeface="Segoe UI"/>
                <a:ea typeface="Times New Roman"/>
                <a:cs typeface="Segoe UI"/>
              </a:rPr>
              <a:t>Q.2  Long answer questions.</a:t>
            </a:r>
            <a:endParaRPr lang="en-US" sz="2000" dirty="0">
              <a:solidFill>
                <a:srgbClr val="FF0066"/>
              </a:solidFill>
              <a:latin typeface="Segoe UI"/>
              <a:ea typeface="Times New Roman"/>
              <a:cs typeface="Times New Roman"/>
            </a:endParaRPr>
          </a:p>
        </p:txBody>
      </p:sp>
    </p:spTree>
    <p:extLst>
      <p:ext uri="{BB962C8B-B14F-4D97-AF65-F5344CB8AC3E}">
        <p14:creationId xmlns:p14="http://schemas.microsoft.com/office/powerpoint/2010/main" val="313720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5281446"/>
          </a:xfrm>
          <a:prstGeom prst="rect">
            <a:avLst/>
          </a:prstGeom>
        </p:spPr>
        <p:txBody>
          <a:bodyPr wrap="square">
            <a:spAutoFit/>
          </a:bodyPr>
          <a:lstStyle/>
          <a:p>
            <a:pPr algn="ctr">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(ii) Basic Assumptions of CFT </a:t>
            </a:r>
            <a:endParaRPr lang="en-US" dirty="0">
              <a:solidFill>
                <a:srgbClr val="FF0066"/>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To have the clear mental picture of the CFT, one must be conversant to its following assumptions : </a:t>
            </a:r>
            <a:endParaRPr lang="en-US" sz="1400" dirty="0">
              <a:solidFill>
                <a:srgbClr val="000000"/>
              </a:solidFill>
              <a:latin typeface="Segoe UI"/>
              <a:ea typeface="Times New Roman"/>
              <a:cs typeface="Times New Roman"/>
            </a:endParaRPr>
          </a:p>
          <a:p>
            <a:pPr marL="342900" lvl="0" indent="-342900">
              <a:lnSpc>
                <a:spcPct val="115000"/>
              </a:lnSpc>
              <a:spcAft>
                <a:spcPts val="1000"/>
              </a:spcAft>
              <a:buFont typeface="+mj-lt"/>
              <a:buAutoNum type="arabicParenR"/>
              <a:tabLst>
                <a:tab pos="457200" algn="l"/>
              </a:tabLst>
            </a:pPr>
            <a:r>
              <a:rPr lang="en-US" sz="1400" dirty="0">
                <a:cs typeface="Segoe UI"/>
              </a:rPr>
              <a:t>The ligand act as the point negative charges, whether they may be ionic (</a:t>
            </a:r>
            <a:r>
              <a:rPr lang="en-US" sz="1400" dirty="0" err="1">
                <a:cs typeface="Segoe UI"/>
              </a:rPr>
              <a:t>Cl</a:t>
            </a:r>
            <a:r>
              <a:rPr lang="en-US" sz="1400" baseline="30000" dirty="0">
                <a:cs typeface="Segoe UI"/>
              </a:rPr>
              <a:t>-</a:t>
            </a:r>
            <a:r>
              <a:rPr lang="en-US" sz="1400" dirty="0">
                <a:cs typeface="Segoe UI"/>
              </a:rPr>
              <a:t>, Br</a:t>
            </a:r>
            <a:r>
              <a:rPr lang="en-US" sz="1400" baseline="30000" dirty="0">
                <a:cs typeface="Segoe UI"/>
              </a:rPr>
              <a:t>-</a:t>
            </a:r>
            <a:r>
              <a:rPr lang="en-US" sz="1400" dirty="0">
                <a:cs typeface="Segoe UI"/>
              </a:rPr>
              <a:t>, SCN</a:t>
            </a:r>
            <a:r>
              <a:rPr lang="en-US" sz="1400" baseline="30000" dirty="0">
                <a:cs typeface="Segoe UI"/>
              </a:rPr>
              <a:t>-</a:t>
            </a:r>
            <a:r>
              <a:rPr lang="en-US" sz="1400" dirty="0">
                <a:cs typeface="Segoe UI"/>
              </a:rPr>
              <a:t>, etc.) or molecular (H</a:t>
            </a:r>
            <a:r>
              <a:rPr lang="en-US" sz="1400" baseline="-25000" dirty="0">
                <a:cs typeface="Segoe UI"/>
              </a:rPr>
              <a:t>2</a:t>
            </a:r>
            <a:r>
              <a:rPr lang="en-US" sz="1400" dirty="0">
                <a:cs typeface="Segoe UI"/>
              </a:rPr>
              <a:t>o, NH</a:t>
            </a:r>
            <a:r>
              <a:rPr lang="en-US" sz="1400" baseline="-25000" dirty="0">
                <a:cs typeface="Segoe UI"/>
              </a:rPr>
              <a:t>3</a:t>
            </a:r>
            <a:r>
              <a:rPr lang="en-US" sz="1400" dirty="0">
                <a:cs typeface="Segoe UI"/>
              </a:rPr>
              <a:t>, </a:t>
            </a:r>
            <a:r>
              <a:rPr lang="en-US" sz="1400" dirty="0" err="1">
                <a:cs typeface="Segoe UI"/>
              </a:rPr>
              <a:t>etc</a:t>
            </a:r>
            <a:r>
              <a:rPr lang="en-US" sz="1400" dirty="0">
                <a:cs typeface="Segoe UI"/>
              </a:rPr>
              <a:t>). For neutral molecular ligands, dipoles are formed where the negative end of the dipole is oriented towards the positive metal ion. In short, a ligand lone pair is modeled as a point negative charge.</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There is neither electron sharing nor orbital overlap between metal atom and the ligands.</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The five d-orbitals of the metal having equal energy (i.e. degenerate) in an isolated atom, get their degeneracy split by the  approaching ligands when a complex is formed.</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In complex formation, the transition metal is positioned as a central </a:t>
            </a:r>
            <a:r>
              <a:rPr lang="en-US" sz="1400" dirty="0" err="1">
                <a:cs typeface="Segoe UI"/>
              </a:rPr>
              <a:t>cation</a:t>
            </a:r>
            <a:r>
              <a:rPr lang="en-US" sz="1400" dirty="0">
                <a:cs typeface="Segoe UI"/>
              </a:rPr>
              <a:t>  which is surrounded by a group of ligands having lone pairs of electrons.</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The number of ligands and their arrangement around the central metal ion determine the crystal field.</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Different crystal field  have different effects on the relative energies of the five d-orbitals.</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The ligands repel the valence electrons in the d-orbitals of central metal. Hence these d-electrons try to occupy those d-orbitals  having  their lobes farthest  away from the direction  of approaching ligands.</a:t>
            </a:r>
            <a:endParaRPr lang="en-US" sz="1400" dirty="0"/>
          </a:p>
          <a:p>
            <a:pPr marL="342900" lvl="0" indent="-342900">
              <a:lnSpc>
                <a:spcPct val="115000"/>
              </a:lnSpc>
              <a:spcAft>
                <a:spcPts val="1000"/>
              </a:spcAft>
              <a:buFont typeface="+mj-lt"/>
              <a:buAutoNum type="arabicParenR"/>
              <a:tabLst>
                <a:tab pos="457200" algn="l"/>
              </a:tabLst>
            </a:pPr>
            <a:r>
              <a:rPr lang="en-US" sz="1400" dirty="0">
                <a:cs typeface="Segoe UI"/>
              </a:rPr>
              <a:t>CFT principally concern with the interactions of the d-orbitals of central metal with the surrounding ligands that produce crystal field effects</a:t>
            </a:r>
            <a:r>
              <a:rPr lang="en-US" sz="1400" dirty="0" smtClean="0">
                <a:cs typeface="Segoe UI"/>
              </a:rPr>
              <a:t>.</a:t>
            </a:r>
            <a:endParaRPr lang="en-US" sz="1400" dirty="0"/>
          </a:p>
        </p:txBody>
      </p:sp>
    </p:spTree>
    <p:extLst>
      <p:ext uri="{BB962C8B-B14F-4D97-AF65-F5344CB8AC3E}">
        <p14:creationId xmlns:p14="http://schemas.microsoft.com/office/powerpoint/2010/main" val="265539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786" y="608735"/>
            <a:ext cx="8763000" cy="966290"/>
          </a:xfrm>
          <a:prstGeom prst="rect">
            <a:avLst/>
          </a:prstGeom>
        </p:spPr>
        <p:txBody>
          <a:bodyPr wrap="square">
            <a:spAutoFit/>
          </a:bodyPr>
          <a:lstStyle/>
          <a:p>
            <a:pPr algn="ctr">
              <a:lnSpc>
                <a:spcPct val="150000"/>
              </a:lnSpc>
              <a:tabLst>
                <a:tab pos="457200" algn="l"/>
              </a:tabLst>
            </a:pPr>
            <a:r>
              <a:rPr lang="en-US" sz="2000" b="1" dirty="0">
                <a:solidFill>
                  <a:srgbClr val="FF0000"/>
                </a:solidFill>
                <a:latin typeface="Times New Roman"/>
              </a:rPr>
              <a:t>2.1.2. Crystal field splitting of d-orbitals of metal ion in octahedral, tetrahedral, square planar complexes and John-Teller distortion.</a:t>
            </a:r>
            <a:endParaRPr lang="en-US" sz="2000" dirty="0">
              <a:solidFill>
                <a:srgbClr val="FF0000"/>
              </a:solidFill>
              <a:effectLst/>
            </a:endParaRPr>
          </a:p>
        </p:txBody>
      </p:sp>
      <p:sp>
        <p:nvSpPr>
          <p:cNvPr id="3" name="Rectangle 2"/>
          <p:cNvSpPr/>
          <p:nvPr/>
        </p:nvSpPr>
        <p:spPr>
          <a:xfrm>
            <a:off x="321129" y="1566678"/>
            <a:ext cx="8763000" cy="2322174"/>
          </a:xfrm>
          <a:prstGeom prst="rect">
            <a:avLst/>
          </a:prstGeom>
        </p:spPr>
        <p:txBody>
          <a:bodyPr wrap="square">
            <a:spAutoFit/>
          </a:bodyPr>
          <a:lstStyle/>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smtClean="0">
                <a:solidFill>
                  <a:srgbClr val="000000"/>
                </a:solidFill>
                <a:latin typeface="Segoe UI"/>
                <a:ea typeface="Times New Roman"/>
                <a:cs typeface="Segoe UI"/>
              </a:rPr>
              <a:t>		The </a:t>
            </a:r>
            <a:r>
              <a:rPr lang="en-US" dirty="0">
                <a:solidFill>
                  <a:srgbClr val="000000"/>
                </a:solidFill>
                <a:latin typeface="Segoe UI"/>
                <a:ea typeface="Times New Roman"/>
                <a:cs typeface="Segoe UI"/>
              </a:rPr>
              <a:t>splitting of the five degenerate-d orbitals of the free metal ion, into groups having different degenerate d-orbitals energies, due to ligand field is known as crystal field splitting or ligand field splitting. The concept of ligand field splitting forms the sole basis or the primary feature of crystal field theory. The effect of ligand field on the d-orbitals of the metal depends upon the nature and direction of ligands. Let us have an insight of crystal field </a:t>
            </a:r>
            <a:r>
              <a:rPr lang="en-US" dirty="0" err="1">
                <a:solidFill>
                  <a:srgbClr val="000000"/>
                </a:solidFill>
                <a:latin typeface="Segoe UI"/>
                <a:ea typeface="Times New Roman"/>
                <a:cs typeface="Segoe UI"/>
              </a:rPr>
              <a:t>splittings</a:t>
            </a:r>
            <a:r>
              <a:rPr lang="en-US" dirty="0">
                <a:solidFill>
                  <a:srgbClr val="000000"/>
                </a:solidFill>
                <a:latin typeface="Segoe UI"/>
                <a:ea typeface="Times New Roman"/>
                <a:cs typeface="Segoe UI"/>
              </a:rPr>
              <a:t> in the complexes having octahedral, square planer and tetrahedral geometries.</a:t>
            </a:r>
            <a:endParaRPr lang="en-US" dirty="0">
              <a:solidFill>
                <a:srgbClr val="000000"/>
              </a:solidFill>
              <a:effectLst/>
              <a:latin typeface="Segoe UI"/>
              <a:ea typeface="Times New Roman"/>
              <a:cs typeface="Times New Roman"/>
            </a:endParaRPr>
          </a:p>
        </p:txBody>
      </p:sp>
      <p:sp>
        <p:nvSpPr>
          <p:cNvPr id="4" name="Rectangle 3"/>
          <p:cNvSpPr/>
          <p:nvPr/>
        </p:nvSpPr>
        <p:spPr>
          <a:xfrm>
            <a:off x="310243" y="3888852"/>
            <a:ext cx="8534400" cy="2768963"/>
          </a:xfrm>
          <a:prstGeom prst="rect">
            <a:avLst/>
          </a:prstGeom>
        </p:spPr>
        <p:txBody>
          <a:bodyPr wrap="square">
            <a:spAutoFit/>
          </a:bodyPr>
          <a:lstStyle/>
          <a:p>
            <a:pPr marL="342900" marR="0" lvl="0" indent="-342900" algn="just">
              <a:lnSpc>
                <a:spcPct val="115000"/>
              </a:lnSpc>
              <a:spcBef>
                <a:spcPts val="0"/>
              </a:spcBef>
              <a:spcAft>
                <a:spcPts val="1000"/>
              </a:spcAft>
              <a:buFont typeface="+mj-lt"/>
              <a:buAutoNum type="arabicPeriod"/>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Times New Roman"/>
                <a:cs typeface="Segoe UI"/>
              </a:rPr>
              <a:t> Crystal Field Splitting in Octahedral Complexes </a:t>
            </a:r>
            <a:endParaRPr lang="en-US" dirty="0">
              <a:solidFill>
                <a:srgbClr val="FF0066"/>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Let us consider the formation of an octahedral (i.e. six co-ordinated) complex. See fig. </a:t>
            </a:r>
            <a:r>
              <a:rPr lang="en-US" dirty="0" smtClean="0">
                <a:solidFill>
                  <a:srgbClr val="000000"/>
                </a:solidFill>
                <a:latin typeface="Segoe UI"/>
                <a:ea typeface="Times New Roman"/>
                <a:cs typeface="Segoe UI"/>
              </a:rPr>
              <a:t>2.4</a:t>
            </a:r>
            <a:r>
              <a:rPr lang="en-US" dirty="0" smtClean="0">
                <a:solidFill>
                  <a:srgbClr val="000000"/>
                </a:solidFill>
                <a:latin typeface="Segoe UI"/>
                <a:ea typeface="Times New Roman"/>
                <a:cs typeface="Times New Roman"/>
              </a:rPr>
              <a:t>.</a:t>
            </a:r>
            <a:r>
              <a:rPr lang="en-US" dirty="0" smtClean="0">
                <a:latin typeface="Segoe UI"/>
                <a:ea typeface="Times New Roman"/>
              </a:rPr>
              <a:t>The </a:t>
            </a:r>
            <a:r>
              <a:rPr lang="en-US" dirty="0">
                <a:latin typeface="Segoe UI"/>
                <a:ea typeface="Times New Roman"/>
              </a:rPr>
              <a:t>ligands are assumed to approach the metal ion along the Cartesian co-ordinate axes. In an octahedral complex the metal is at the </a:t>
            </a:r>
            <a:r>
              <a:rPr lang="en-US" dirty="0" err="1">
                <a:latin typeface="Segoe UI"/>
                <a:ea typeface="Times New Roman"/>
              </a:rPr>
              <a:t>centre</a:t>
            </a:r>
            <a:r>
              <a:rPr lang="en-US" dirty="0">
                <a:latin typeface="Segoe UI"/>
                <a:ea typeface="Times New Roman"/>
              </a:rPr>
              <a:t> of the octahedron while the ligands are at six </a:t>
            </a:r>
            <a:r>
              <a:rPr lang="en-US" dirty="0" err="1">
                <a:latin typeface="Segoe UI"/>
                <a:ea typeface="Times New Roman"/>
              </a:rPr>
              <a:t>coners</a:t>
            </a:r>
            <a:r>
              <a:rPr lang="en-US" dirty="0">
                <a:latin typeface="Segoe UI"/>
                <a:ea typeface="Times New Roman"/>
              </a:rPr>
              <a:t> where x, y, z, -x, -y, and –z point to the corners of the octahedron. The dx</a:t>
            </a:r>
            <a:r>
              <a:rPr lang="en-US" baseline="30000" dirty="0">
                <a:latin typeface="Segoe UI"/>
                <a:ea typeface="Times New Roman"/>
              </a:rPr>
              <a:t>2</a:t>
            </a:r>
            <a:r>
              <a:rPr lang="en-US" dirty="0">
                <a:latin typeface="Segoe UI"/>
                <a:ea typeface="Times New Roman"/>
              </a:rPr>
              <a:t> – y</a:t>
            </a:r>
            <a:r>
              <a:rPr lang="en-US" baseline="30000" dirty="0">
                <a:latin typeface="Segoe UI"/>
                <a:ea typeface="Times New Roman"/>
              </a:rPr>
              <a:t>2</a:t>
            </a:r>
            <a:r>
              <a:rPr lang="en-US" dirty="0">
                <a:latin typeface="Segoe UI"/>
                <a:ea typeface="Times New Roman"/>
              </a:rPr>
              <a:t> and dz</a:t>
            </a:r>
            <a:r>
              <a:rPr lang="en-US" baseline="30000" dirty="0">
                <a:latin typeface="Segoe UI"/>
                <a:ea typeface="Times New Roman"/>
              </a:rPr>
              <a:t>2</a:t>
            </a:r>
            <a:r>
              <a:rPr lang="en-US" dirty="0">
                <a:latin typeface="Segoe UI"/>
                <a:ea typeface="Times New Roman"/>
              </a:rPr>
              <a:t> (</a:t>
            </a:r>
            <a:r>
              <a:rPr lang="en-US" dirty="0" err="1">
                <a:latin typeface="Segoe UI"/>
                <a:ea typeface="Times New Roman"/>
              </a:rPr>
              <a:t>e</a:t>
            </a:r>
            <a:r>
              <a:rPr lang="en-US" baseline="-25000" dirty="0" err="1">
                <a:latin typeface="Segoe UI"/>
                <a:ea typeface="Times New Roman"/>
              </a:rPr>
              <a:t>g</a:t>
            </a:r>
            <a:r>
              <a:rPr lang="en-US" dirty="0">
                <a:latin typeface="Segoe UI"/>
                <a:ea typeface="Times New Roman"/>
              </a:rPr>
              <a:t>) orbitals are directed along the three axis while the </a:t>
            </a:r>
            <a:r>
              <a:rPr lang="en-US" dirty="0" err="1">
                <a:latin typeface="Segoe UI"/>
                <a:ea typeface="Times New Roman"/>
              </a:rPr>
              <a:t>dxy,dyz</a:t>
            </a:r>
            <a:r>
              <a:rPr lang="en-US" dirty="0">
                <a:latin typeface="Segoe UI"/>
                <a:ea typeface="Times New Roman"/>
              </a:rPr>
              <a:t> and </a:t>
            </a:r>
            <a:r>
              <a:rPr lang="en-US" dirty="0" err="1">
                <a:latin typeface="Segoe UI"/>
                <a:ea typeface="Times New Roman"/>
              </a:rPr>
              <a:t>dxz</a:t>
            </a:r>
            <a:r>
              <a:rPr lang="en-US" dirty="0">
                <a:latin typeface="Segoe UI"/>
                <a:ea typeface="Times New Roman"/>
              </a:rPr>
              <a:t>(t</a:t>
            </a:r>
            <a:r>
              <a:rPr lang="en-US" baseline="-25000" dirty="0">
                <a:latin typeface="Segoe UI"/>
                <a:ea typeface="Times New Roman"/>
              </a:rPr>
              <a:t>2</a:t>
            </a:r>
            <a:r>
              <a:rPr lang="en-US" dirty="0">
                <a:latin typeface="Segoe UI"/>
                <a:ea typeface="Times New Roman"/>
              </a:rPr>
              <a:t>g) orbitals are in between the x and y, </a:t>
            </a:r>
            <a:r>
              <a:rPr lang="en-US" dirty="0" smtClean="0">
                <a:latin typeface="Segoe UI"/>
                <a:ea typeface="Times New Roman"/>
              </a:rPr>
              <a:t>z </a:t>
            </a:r>
            <a:r>
              <a:rPr lang="en-US" dirty="0">
                <a:latin typeface="Segoe UI"/>
                <a:ea typeface="Times New Roman"/>
              </a:rPr>
              <a:t>and z and z and x axes as shown in fig. 2.3</a:t>
            </a:r>
            <a:endParaRPr lang="en-US" dirty="0"/>
          </a:p>
        </p:txBody>
      </p:sp>
    </p:spTree>
    <p:extLst>
      <p:ext uri="{BB962C8B-B14F-4D97-AF65-F5344CB8AC3E}">
        <p14:creationId xmlns:p14="http://schemas.microsoft.com/office/powerpoint/2010/main" val="420463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902" y="457200"/>
            <a:ext cx="634729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244929" y="3962400"/>
            <a:ext cx="7848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1" i="0" u="none" strike="noStrike" cap="none" normalizeH="0" baseline="0" dirty="0" smtClean="0">
                <a:ln>
                  <a:noFill/>
                </a:ln>
                <a:solidFill>
                  <a:srgbClr val="FF0000"/>
                </a:solidFill>
                <a:effectLst/>
                <a:latin typeface="Segoe UI" pitchFamily="34" charset="0"/>
                <a:ea typeface="Times New Roman" pitchFamily="18" charset="0"/>
                <a:cs typeface="Segoe UI" pitchFamily="34" charset="0"/>
              </a:rPr>
              <a:t>Fig. 2.4 : Formation of an Octahedral Complex.</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The approach of six ligands along the axial directions as shown in fig 2.4      will increases the energy of the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4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orbitals much more than the t</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g orbitals. Thus under the influence of the octahedral ligand field, the sets of five free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uncomplexed</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degenerate d-orbitals split into two groups of different energies,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e</a:t>
            </a:r>
            <a:r>
              <a:rPr kumimoji="0" lang="en-US" sz="1400" b="0" i="0" u="none" strike="noStrike" cap="none" normalizeH="0" baseline="-30000" dirty="0" err="1" smtClean="0">
                <a:ln>
                  <a:noFill/>
                </a:ln>
                <a:solidFill>
                  <a:schemeClr val="tx1"/>
                </a:solidFill>
                <a:effectLst/>
                <a:latin typeface="Segoe UI" pitchFamily="34" charset="0"/>
                <a:ea typeface="Times New Roman" pitchFamily="18" charset="0"/>
                <a:cs typeface="Segoe UI" pitchFamily="34" charset="0"/>
              </a:rPr>
              <a:t>g</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 </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and t</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2g </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is known as the crystal field splitting, or ligand field splitting.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This is the primary feature of CFT and may be shown in the form of energy level diagram as depicted in fig 2.5. Compare this figure with fig.2.3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255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09600"/>
            <a:ext cx="5791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296886"/>
            <a:ext cx="8686800" cy="4087016"/>
          </a:xfrm>
          <a:prstGeom prst="rect">
            <a:avLst/>
          </a:prstGeom>
        </p:spPr>
        <p:txBody>
          <a:bodyPr wrap="square">
            <a:spAutoFit/>
          </a:bodyPr>
          <a:lstStyle/>
          <a:p>
            <a:pPr algn="ct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00"/>
                </a:solidFill>
                <a:latin typeface="Segoe UI"/>
                <a:ea typeface="Times New Roman"/>
                <a:cs typeface="Segoe UI"/>
              </a:rPr>
              <a:t>Fig</a:t>
            </a:r>
            <a:r>
              <a:rPr lang="en-US" sz="1400" dirty="0">
                <a:solidFill>
                  <a:srgbClr val="FF0000"/>
                </a:solidFill>
                <a:latin typeface="Segoe UI"/>
                <a:ea typeface="Times New Roman"/>
                <a:cs typeface="Segoe UI"/>
              </a:rPr>
              <a:t>. </a:t>
            </a:r>
            <a:r>
              <a:rPr lang="en-US" sz="1400" b="1" dirty="0">
                <a:solidFill>
                  <a:srgbClr val="FF0000"/>
                </a:solidFill>
                <a:latin typeface="Segoe UI"/>
                <a:ea typeface="Times New Roman"/>
                <a:cs typeface="Segoe UI"/>
              </a:rPr>
              <a:t>2.5 Crystal field splitting of energy levels in octahedral field</a:t>
            </a:r>
            <a:endParaRPr lang="en-US" sz="1400" dirty="0">
              <a:solidFill>
                <a:srgbClr val="FF0000"/>
              </a:solidFill>
              <a:latin typeface="Segoe UI"/>
              <a:ea typeface="Times New Roman"/>
              <a:cs typeface="Times New Roman"/>
            </a:endParaRPr>
          </a:p>
          <a:p>
            <a:pP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The difference (or separation ) in energy between the two sets of d-orbitals is given by either of the symbols  Δ(delta), or 10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and it is called the crystal – field splitting parameter.</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Since the pre-splitting ‘</a:t>
            </a:r>
            <a:r>
              <a:rPr lang="en-US" sz="1400" dirty="0" err="1">
                <a:solidFill>
                  <a:srgbClr val="000000"/>
                </a:solidFill>
                <a:latin typeface="Segoe UI"/>
                <a:ea typeface="Times New Roman"/>
                <a:cs typeface="Segoe UI"/>
              </a:rPr>
              <a:t>barycentre</a:t>
            </a:r>
            <a:r>
              <a:rPr lang="en-US" sz="1400" dirty="0">
                <a:solidFill>
                  <a:srgbClr val="000000"/>
                </a:solidFill>
                <a:latin typeface="Segoe UI"/>
                <a:ea typeface="Times New Roman"/>
                <a:cs typeface="Segoe UI"/>
              </a:rPr>
              <a:t>’ or ‘</a:t>
            </a:r>
            <a:r>
              <a:rPr lang="en-US" sz="1400" dirty="0" err="1">
                <a:solidFill>
                  <a:srgbClr val="000000"/>
                </a:solidFill>
                <a:latin typeface="Segoe UI"/>
                <a:ea typeface="Times New Roman"/>
                <a:cs typeface="Segoe UI"/>
              </a:rPr>
              <a:t>centre</a:t>
            </a:r>
            <a:r>
              <a:rPr lang="en-US" sz="1400" dirty="0">
                <a:solidFill>
                  <a:srgbClr val="000000"/>
                </a:solidFill>
                <a:latin typeface="Segoe UI"/>
                <a:ea typeface="Times New Roman"/>
                <a:cs typeface="Segoe UI"/>
              </a:rPr>
              <a:t> of gravity’ is to be maintained, the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set should go up from the average level, say by +0.6 </a:t>
            </a:r>
            <a:r>
              <a:rPr lang="en-US" sz="1400" dirty="0" err="1">
                <a:solidFill>
                  <a:srgbClr val="000000"/>
                </a:solidFill>
                <a:latin typeface="Segoe UI"/>
                <a:ea typeface="Times New Roman"/>
                <a:cs typeface="Segoe UI"/>
              </a:rPr>
              <a:t>Δo</a:t>
            </a:r>
            <a:r>
              <a:rPr lang="en-US" sz="1400" dirty="0">
                <a:solidFill>
                  <a:srgbClr val="000000"/>
                </a:solidFill>
                <a:latin typeface="Segoe UI"/>
                <a:ea typeface="Times New Roman"/>
                <a:cs typeface="Segoe UI"/>
              </a:rPr>
              <a:t> (or 6Dq) and the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set should go down from the average level say by -0.4 </a:t>
            </a:r>
            <a:r>
              <a:rPr lang="en-US" sz="1400" dirty="0" err="1">
                <a:solidFill>
                  <a:srgbClr val="000000"/>
                </a:solidFill>
                <a:latin typeface="Segoe UI"/>
                <a:ea typeface="Times New Roman"/>
                <a:cs typeface="Segoe UI"/>
              </a:rPr>
              <a:t>Δo</a:t>
            </a:r>
            <a:r>
              <a:rPr lang="en-US" sz="1400" dirty="0">
                <a:solidFill>
                  <a:srgbClr val="000000"/>
                </a:solidFill>
                <a:latin typeface="Segoe UI"/>
                <a:ea typeface="Times New Roman"/>
                <a:cs typeface="Segoe UI"/>
              </a:rPr>
              <a:t> or (-4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Thus every electron in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dirty="0">
                <a:solidFill>
                  <a:srgbClr val="000000"/>
                </a:solidFill>
                <a:latin typeface="Segoe UI"/>
                <a:ea typeface="Times New Roman"/>
                <a:cs typeface="Segoe UI"/>
              </a:rPr>
              <a:t> is destabilized by (+6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and every electron in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is stabilized by (-4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When all the orbitals are filled with 10 electrons, 6 in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and 4 in </a:t>
            </a:r>
            <a:r>
              <a:rPr lang="en-US" sz="1400" dirty="0" err="1">
                <a:solidFill>
                  <a:srgbClr val="000000"/>
                </a:solidFill>
                <a:latin typeface="Segoe UI"/>
                <a:ea typeface="Times New Roman"/>
                <a:cs typeface="Segoe UI"/>
              </a:rPr>
              <a:t>e</a:t>
            </a:r>
            <a:r>
              <a:rPr lang="en-US" sz="1400" baseline="-25000" dirty="0" err="1">
                <a:solidFill>
                  <a:srgbClr val="000000"/>
                </a:solidFill>
                <a:latin typeface="Segoe UI"/>
                <a:ea typeface="Times New Roman"/>
                <a:cs typeface="Segoe UI"/>
              </a:rPr>
              <a:t>g</a:t>
            </a:r>
            <a:r>
              <a:rPr lang="en-US" sz="1400" baseline="-250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 the change in energy would be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-24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+ 24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 0</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The energy of </a:t>
            </a:r>
            <a:r>
              <a:rPr lang="en-US" sz="1400" dirty="0" err="1">
                <a:solidFill>
                  <a:srgbClr val="000000"/>
                </a:solidFill>
                <a:latin typeface="Segoe UI"/>
                <a:ea typeface="Times New Roman"/>
                <a:cs typeface="Segoe UI"/>
              </a:rPr>
              <a:t>barycentre</a:t>
            </a:r>
            <a:r>
              <a:rPr lang="en-US" sz="1400" dirty="0">
                <a:solidFill>
                  <a:srgbClr val="000000"/>
                </a:solidFill>
                <a:latin typeface="Segoe UI"/>
                <a:ea typeface="Times New Roman"/>
                <a:cs typeface="Segoe UI"/>
              </a:rPr>
              <a:t> is thus maintained and the complex becomes stable.</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	</a:t>
            </a:r>
            <a:r>
              <a:rPr lang="en-US" sz="1400" b="1" dirty="0">
                <a:solidFill>
                  <a:srgbClr val="000000"/>
                </a:solidFill>
                <a:latin typeface="Segoe UI"/>
                <a:ea typeface="Times New Roman"/>
                <a:cs typeface="Segoe UI"/>
              </a:rPr>
              <a:t>For example : </a:t>
            </a:r>
            <a:r>
              <a:rPr lang="en-US" sz="1400" dirty="0">
                <a:solidFill>
                  <a:srgbClr val="000000"/>
                </a:solidFill>
                <a:latin typeface="Segoe UI"/>
                <a:ea typeface="Times New Roman"/>
                <a:cs typeface="Segoe UI"/>
              </a:rPr>
              <a:t> A single electron in Ti</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ion under the influence of six ligands, say in [Ti(H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a:t>
            </a:r>
            <a:r>
              <a:rPr lang="en-US" sz="1400" baseline="30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would occupy the lower energy </a:t>
            </a:r>
            <a:r>
              <a:rPr lang="en-US" sz="1400" dirty="0" err="1">
                <a:solidFill>
                  <a:srgbClr val="000000"/>
                </a:solidFill>
                <a:latin typeface="Segoe UI"/>
                <a:ea typeface="Times New Roman"/>
                <a:cs typeface="Segoe UI"/>
              </a:rPr>
              <a:t>grouporbitais</a:t>
            </a:r>
            <a:r>
              <a:rPr lang="en-US" sz="1400" dirty="0">
                <a:solidFill>
                  <a:srgbClr val="000000"/>
                </a:solidFill>
                <a:latin typeface="Segoe UI"/>
                <a:ea typeface="Times New Roman"/>
                <a:cs typeface="Segoe UI"/>
              </a:rPr>
              <a:t>  t</a:t>
            </a:r>
            <a:r>
              <a:rPr lang="en-US" sz="1400" baseline="-25000" dirty="0">
                <a:solidFill>
                  <a:srgbClr val="000000"/>
                </a:solidFill>
                <a:latin typeface="Segoe UI"/>
                <a:ea typeface="Times New Roman"/>
                <a:cs typeface="Segoe UI"/>
              </a:rPr>
              <a:t>2g</a:t>
            </a:r>
            <a:r>
              <a:rPr lang="en-US" sz="1400" dirty="0">
                <a:solidFill>
                  <a:srgbClr val="000000"/>
                </a:solidFill>
                <a:latin typeface="Segoe UI"/>
                <a:ea typeface="Times New Roman"/>
                <a:cs typeface="Segoe UI"/>
              </a:rPr>
              <a:t>. Consequently, the energy of the resulting complex is lowered by -4 </a:t>
            </a:r>
            <a:r>
              <a:rPr lang="en-US" sz="1400" dirty="0" err="1">
                <a:solidFill>
                  <a:srgbClr val="000000"/>
                </a:solidFill>
                <a:latin typeface="Segoe UI"/>
                <a:ea typeface="Times New Roman"/>
                <a:cs typeface="Segoe UI"/>
              </a:rPr>
              <a:t>Dq</a:t>
            </a:r>
            <a:r>
              <a:rPr lang="en-US" sz="1400" dirty="0">
                <a:solidFill>
                  <a:srgbClr val="000000"/>
                </a:solidFill>
                <a:latin typeface="Segoe UI"/>
                <a:ea typeface="Times New Roman"/>
                <a:cs typeface="Segoe UI"/>
              </a:rPr>
              <a:t> units, as compared to the free metal ion and thus complex gains stability.</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19317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4648200" cy="2936188"/>
          </a:xfrm>
          <a:prstGeom prst="rect">
            <a:avLst/>
          </a:prstGeom>
        </p:spPr>
        <p:txBody>
          <a:bodyPr wrap="square">
            <a:spAutoFit/>
          </a:bodyPr>
          <a:lstStyle/>
          <a:p>
            <a:pPr marR="0" lvl="0" algn="just">
              <a:lnSpc>
                <a:spcPct val="115000"/>
              </a:lnSpc>
              <a:spcBef>
                <a:spcPts val="1200"/>
              </a:spcBef>
              <a:spcAft>
                <a:spcPts val="0"/>
              </a:spcAft>
              <a:tabLst>
                <a:tab pos="342900" algn="l"/>
                <a:tab pos="622300" algn="l"/>
                <a:tab pos="914400" algn="l"/>
                <a:tab pos="1714500" algn="r"/>
                <a:tab pos="1828800" algn="l"/>
                <a:tab pos="1993900" algn="l"/>
                <a:tab pos="4114800" algn="r"/>
                <a:tab pos="457200" algn="l"/>
              </a:tabLst>
            </a:pPr>
            <a:r>
              <a:rPr lang="en-US" b="1" dirty="0" smtClean="0">
                <a:solidFill>
                  <a:srgbClr val="FF0066"/>
                </a:solidFill>
                <a:latin typeface="Segoe UI"/>
                <a:ea typeface="Times New Roman"/>
                <a:cs typeface="Segoe UI"/>
              </a:rPr>
              <a:t>2. Crystal </a:t>
            </a:r>
            <a:r>
              <a:rPr lang="en-US" b="1" dirty="0">
                <a:solidFill>
                  <a:srgbClr val="FF0066"/>
                </a:solidFill>
                <a:latin typeface="Segoe UI"/>
                <a:ea typeface="Times New Roman"/>
                <a:cs typeface="Segoe UI"/>
              </a:rPr>
              <a:t>Field Splitting in Tetrahedral Complexes</a:t>
            </a:r>
            <a:endParaRPr lang="en-US" dirty="0">
              <a:solidFill>
                <a:srgbClr val="FF0066"/>
              </a:solidFill>
              <a:latin typeface="Segoe UI"/>
              <a:ea typeface="Times New Roman"/>
              <a:cs typeface="Times New Roman"/>
            </a:endParaRPr>
          </a:p>
          <a:p>
            <a:pPr algn="just">
              <a:lnSpc>
                <a:spcPct val="115000"/>
              </a:lnSpc>
              <a:spcBef>
                <a:spcPts val="1200"/>
              </a:spcBef>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The formation of tetrahedral complexes can be imagined to </a:t>
            </a:r>
            <a:r>
              <a:rPr lang="en-US" sz="1400" dirty="0" err="1">
                <a:solidFill>
                  <a:srgbClr val="000000"/>
                </a:solidFill>
                <a:latin typeface="Segoe UI"/>
                <a:ea typeface="Times New Roman"/>
                <a:cs typeface="Segoe UI"/>
              </a:rPr>
              <a:t>occure</a:t>
            </a:r>
            <a:r>
              <a:rPr lang="en-US" sz="1400" dirty="0">
                <a:solidFill>
                  <a:srgbClr val="000000"/>
                </a:solidFill>
                <a:latin typeface="Segoe UI"/>
                <a:ea typeface="Times New Roman"/>
                <a:cs typeface="Segoe UI"/>
              </a:rPr>
              <a:t> in much the same way as octahedral complexes. Crystal field splitting of the d-orbitals for the tetrahedral structure is rather difficult to visualize. Consider a tetrahedron inside a cube whose edges are parallel to the x, y and z axes so that they go through the </a:t>
            </a:r>
            <a:r>
              <a:rPr lang="en-US" sz="1400" dirty="0" err="1">
                <a:solidFill>
                  <a:srgbClr val="000000"/>
                </a:solidFill>
                <a:latin typeface="Segoe UI"/>
                <a:ea typeface="Times New Roman"/>
                <a:cs typeface="Segoe UI"/>
              </a:rPr>
              <a:t>centre</a:t>
            </a:r>
            <a:r>
              <a:rPr lang="en-US" sz="1400" dirty="0">
                <a:solidFill>
                  <a:srgbClr val="000000"/>
                </a:solidFill>
                <a:latin typeface="Segoe UI"/>
                <a:ea typeface="Times New Roman"/>
                <a:cs typeface="Segoe UI"/>
              </a:rPr>
              <a:t> of the cube and point to its  six face </a:t>
            </a:r>
            <a:r>
              <a:rPr lang="en-US" sz="1400" dirty="0" err="1">
                <a:solidFill>
                  <a:srgbClr val="000000"/>
                </a:solidFill>
                <a:latin typeface="Segoe UI"/>
                <a:ea typeface="Times New Roman"/>
                <a:cs typeface="Segoe UI"/>
              </a:rPr>
              <a:t>centres</a:t>
            </a:r>
            <a:r>
              <a:rPr lang="en-US" sz="1400" dirty="0">
                <a:solidFill>
                  <a:srgbClr val="000000"/>
                </a:solidFill>
                <a:latin typeface="Segoe UI"/>
                <a:ea typeface="Times New Roman"/>
                <a:cs typeface="Segoe UI"/>
              </a:rPr>
              <a:t> as shown in fig. 2.6 </a:t>
            </a:r>
            <a:endParaRPr lang="en-US" sz="1400" dirty="0">
              <a:solidFill>
                <a:srgbClr val="000000"/>
              </a:solidFill>
              <a:effectLst/>
              <a:latin typeface="Segoe UI"/>
              <a:ea typeface="Times New Roman"/>
              <a:cs typeface="Times New Roman"/>
            </a:endParaRPr>
          </a:p>
        </p:txBody>
      </p:sp>
      <p:pic>
        <p:nvPicPr>
          <p:cNvPr id="410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124" y="851414"/>
            <a:ext cx="3953876" cy="164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524017"/>
            <a:ext cx="4343400" cy="2677656"/>
          </a:xfrm>
          <a:prstGeom prst="rect">
            <a:avLst/>
          </a:prstGeom>
        </p:spPr>
        <p:txBody>
          <a:bodyPr wrap="square">
            <a:spAutoFit/>
          </a:bodyPr>
          <a:lstStyle/>
          <a:p>
            <a:r>
              <a:rPr lang="en-US" sz="1400" dirty="0">
                <a:latin typeface="Segoe UI"/>
                <a:ea typeface="Times New Roman"/>
              </a:rPr>
              <a:t>	Consider a central metal ion at the </a:t>
            </a:r>
            <a:r>
              <a:rPr lang="en-US" sz="1400" dirty="0" err="1">
                <a:latin typeface="Segoe UI"/>
                <a:ea typeface="Times New Roman"/>
              </a:rPr>
              <a:t>centre</a:t>
            </a:r>
            <a:r>
              <a:rPr lang="en-US" sz="1400" dirty="0">
                <a:latin typeface="Segoe UI"/>
                <a:ea typeface="Times New Roman"/>
              </a:rPr>
              <a:t> of the cube whose alternate corners are occupied by the four ligands and thus the geometry adopted by the complex is tetrahedral one. In such arrangement, when the four ligands approach the central metal, they do not come along the axes. Hence these ligands will affect the t</a:t>
            </a:r>
            <a:r>
              <a:rPr lang="en-US" sz="1400" baseline="-25000" dirty="0">
                <a:latin typeface="Segoe UI"/>
                <a:ea typeface="Times New Roman"/>
              </a:rPr>
              <a:t>2g </a:t>
            </a:r>
            <a:r>
              <a:rPr lang="en-US" sz="1400" dirty="0">
                <a:latin typeface="Segoe UI"/>
                <a:ea typeface="Times New Roman"/>
              </a:rPr>
              <a:t> orbitals more than the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orbitals. To maintain the </a:t>
            </a:r>
            <a:r>
              <a:rPr lang="en-US" sz="1400" dirty="0" err="1">
                <a:latin typeface="Segoe UI"/>
                <a:ea typeface="Times New Roman"/>
              </a:rPr>
              <a:t>barycentre</a:t>
            </a:r>
            <a:r>
              <a:rPr lang="en-US" sz="1400" dirty="0">
                <a:latin typeface="Segoe UI"/>
                <a:ea typeface="Times New Roman"/>
              </a:rPr>
              <a:t>, t</a:t>
            </a:r>
            <a:r>
              <a:rPr lang="en-US" sz="1400" baseline="-25000" dirty="0">
                <a:latin typeface="Segoe UI"/>
                <a:ea typeface="Times New Roman"/>
              </a:rPr>
              <a:t>2g</a:t>
            </a:r>
            <a:r>
              <a:rPr lang="en-US" sz="1400" dirty="0">
                <a:latin typeface="Segoe UI"/>
                <a:ea typeface="Times New Roman"/>
              </a:rPr>
              <a:t> orbitals are raised  by 4 </a:t>
            </a:r>
            <a:r>
              <a:rPr lang="en-US" sz="1400" dirty="0" err="1">
                <a:latin typeface="Segoe UI"/>
                <a:ea typeface="Times New Roman"/>
              </a:rPr>
              <a:t>Dq</a:t>
            </a:r>
            <a:r>
              <a:rPr lang="en-US" sz="1400" dirty="0">
                <a:latin typeface="Segoe UI"/>
                <a:ea typeface="Times New Roman"/>
              </a:rPr>
              <a:t>  while </a:t>
            </a:r>
            <a:r>
              <a:rPr lang="en-US" sz="1400" dirty="0" err="1">
                <a:latin typeface="Segoe UI"/>
                <a:ea typeface="Times New Roman"/>
              </a:rPr>
              <a:t>e</a:t>
            </a:r>
            <a:r>
              <a:rPr lang="en-US" sz="1400" baseline="-25000" dirty="0" err="1">
                <a:latin typeface="Segoe UI"/>
                <a:ea typeface="Times New Roman"/>
              </a:rPr>
              <a:t>g</a:t>
            </a:r>
            <a:r>
              <a:rPr lang="en-US" sz="1400" dirty="0">
                <a:latin typeface="Segoe UI"/>
                <a:ea typeface="Times New Roman"/>
              </a:rPr>
              <a:t> orbitals are lowered by -6 </a:t>
            </a:r>
            <a:r>
              <a:rPr lang="en-US" sz="1400" dirty="0" err="1">
                <a:latin typeface="Segoe UI"/>
                <a:ea typeface="Times New Roman"/>
              </a:rPr>
              <a:t>Dq</a:t>
            </a:r>
            <a:r>
              <a:rPr lang="en-US" sz="1400" dirty="0">
                <a:latin typeface="Segoe UI"/>
                <a:ea typeface="Times New Roman"/>
              </a:rPr>
              <a:t>. Thus the energy level scheme for tetrahedral symmetry is exactly reversed of the octahedral symmetry. </a:t>
            </a:r>
            <a:endParaRPr lang="en-US" sz="1400" dirty="0"/>
          </a:p>
        </p:txBody>
      </p:sp>
      <p:pic>
        <p:nvPicPr>
          <p:cNvPr id="41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807" y="3429000"/>
            <a:ext cx="43116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69518" y="2509943"/>
            <a:ext cx="4572000" cy="587853"/>
          </a:xfrm>
          <a:prstGeom prst="rect">
            <a:avLst/>
          </a:prstGeom>
        </p:spPr>
        <p:txBody>
          <a:bodyPr>
            <a:spAutoFit/>
          </a:bodyPr>
          <a:lstStyle/>
          <a:p>
            <a:pPr lvl="0" algn="ct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B0F0"/>
                </a:solidFill>
                <a:latin typeface="Segoe UI"/>
                <a:ea typeface="Times New Roman"/>
                <a:cs typeface="Segoe UI"/>
              </a:rPr>
              <a:t>Fig. 2.6 : Tetrahedral arrangement of 4 ligands around a metal ion </a:t>
            </a:r>
            <a:endParaRPr lang="en-US" sz="1400" dirty="0">
              <a:solidFill>
                <a:srgbClr val="00B0F0"/>
              </a:solidFill>
              <a:latin typeface="Segoe UI"/>
              <a:ea typeface="Times New Roman"/>
              <a:cs typeface="Times New Roman"/>
            </a:endParaRPr>
          </a:p>
        </p:txBody>
      </p:sp>
      <p:sp>
        <p:nvSpPr>
          <p:cNvPr id="7" name="Rectangle 6"/>
          <p:cNvSpPr/>
          <p:nvPr/>
        </p:nvSpPr>
        <p:spPr>
          <a:xfrm>
            <a:off x="4463143" y="5387975"/>
            <a:ext cx="4572000" cy="587853"/>
          </a:xfrm>
          <a:prstGeom prst="rect">
            <a:avLst/>
          </a:prstGeom>
        </p:spPr>
        <p:txBody>
          <a:bodyPr>
            <a:spAutoFit/>
          </a:bodyPr>
          <a:lstStyle/>
          <a:p>
            <a:pPr algn="ctr">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B0F0"/>
                </a:solidFill>
                <a:latin typeface="Segoe UI"/>
                <a:ea typeface="Times New Roman"/>
                <a:cs typeface="Segoe UI"/>
              </a:rPr>
              <a:t>Fig. 2.7 Crystal Field Splitting of d-orbitals in Tetrahedral field</a:t>
            </a:r>
            <a:endParaRPr lang="en-US" sz="1400" dirty="0">
              <a:solidFill>
                <a:srgbClr val="00B0F0"/>
              </a:solidFill>
              <a:effectLst/>
              <a:latin typeface="Segoe UI"/>
              <a:ea typeface="Times New Roman"/>
              <a:cs typeface="Times New Roman"/>
            </a:endParaRPr>
          </a:p>
        </p:txBody>
      </p:sp>
    </p:spTree>
    <p:extLst>
      <p:ext uri="{BB962C8B-B14F-4D97-AF65-F5344CB8AC3E}">
        <p14:creationId xmlns:p14="http://schemas.microsoft.com/office/powerpoint/2010/main" val="3502445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2549</Words>
  <Application>Microsoft Office PowerPoint</Application>
  <PresentationFormat>On-screen Show (4:3)</PresentationFormat>
  <Paragraphs>467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R Kadam</dc:creator>
  <cp:lastModifiedBy>ADMIN</cp:lastModifiedBy>
  <cp:revision>338</cp:revision>
  <dcterms:created xsi:type="dcterms:W3CDTF">2015-08-21T06:37:11Z</dcterms:created>
  <dcterms:modified xsi:type="dcterms:W3CDTF">2020-04-23T17:37:24Z</dcterms:modified>
</cp:coreProperties>
</file>