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2870208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806385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5" name="Footer Placeholder 4"/>
          <p:cNvSpPr>
            <a:spLocks noGrp="1"/>
          </p:cNvSpPr>
          <p:nvPr>
            <p:ph type="ftr" sz="quarter" idx="11"/>
          </p:nvPr>
        </p:nvSpPr>
        <p:spPr/>
        <p:txBody>
          <a:bodyPr/>
          <a:lstStyle/>
          <a:p>
            <a:endParaRPr lang="en-IN"/>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E17E7D-2EB2-4856-AC0B-82FC757D1D7A}" type="slidenum">
              <a:rPr lang="en-IN" smtClean="0"/>
              <a:pPr/>
              <a:t>‹#›</a:t>
            </a:fld>
            <a:endParaRPr lang="en-IN"/>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7565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885617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6" name="Footer Placeholder 5"/>
          <p:cNvSpPr>
            <a:spLocks noGrp="1"/>
          </p:cNvSpPr>
          <p:nvPr>
            <p:ph type="ftr" sz="quarter" idx="11"/>
          </p:nvPr>
        </p:nvSpPr>
        <p:spPr/>
        <p:txBody>
          <a:bodyPr/>
          <a:lstStyle/>
          <a:p>
            <a:endParaRPr lang="en-IN"/>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E17E7D-2EB2-4856-AC0B-82FC757D1D7A}" type="slidenum">
              <a:rPr lang="en-IN" smtClean="0"/>
              <a:pPr/>
              <a:t>‹#›</a:t>
            </a:fld>
            <a:endParaRPr lang="en-IN"/>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880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3121793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57130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298042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5" name="Footer Placeholder 4"/>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3819711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240891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3211298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8" name="Footer Placeholder 7"/>
          <p:cNvSpPr>
            <a:spLocks noGrp="1"/>
          </p:cNvSpPr>
          <p:nvPr>
            <p:ph type="ftr" sz="quarter" idx="11"/>
          </p:nvPr>
        </p:nvSpPr>
        <p:spPr/>
        <p:txBody>
          <a:bodyPr/>
          <a:lstStyle/>
          <a:p>
            <a:endParaRPr lang="en-IN"/>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2225474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4" name="Footer Placeholder 3"/>
          <p:cNvSpPr>
            <a:spLocks noGrp="1"/>
          </p:cNvSpPr>
          <p:nvPr>
            <p:ph type="ftr" sz="quarter" idx="11"/>
          </p:nvPr>
        </p:nvSpPr>
        <p:spPr/>
        <p:txBody>
          <a:bodyPr/>
          <a:lstStyle/>
          <a:p>
            <a:endParaRPr lang="en-IN"/>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311845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21044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1188712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753E1E-345C-4230-B926-8CD41B82118F}" type="datetimeFigureOut">
              <a:rPr lang="en-IN" smtClean="0"/>
              <a:pPr/>
              <a:t>30-06-2024</a:t>
            </a:fld>
            <a:endParaRPr lang="en-IN"/>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BE17E7D-2EB2-4856-AC0B-82FC757D1D7A}" type="slidenum">
              <a:rPr lang="en-IN" smtClean="0"/>
              <a:pPr/>
              <a:t>‹#›</a:t>
            </a:fld>
            <a:endParaRPr lang="en-IN"/>
          </a:p>
        </p:txBody>
      </p:sp>
    </p:spTree>
    <p:extLst>
      <p:ext uri="{BB962C8B-B14F-4D97-AF65-F5344CB8AC3E}">
        <p14:creationId xmlns:p14="http://schemas.microsoft.com/office/powerpoint/2010/main" val="104928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8753E1E-345C-4230-B926-8CD41B82118F}" type="datetimeFigureOut">
              <a:rPr lang="en-IN" smtClean="0"/>
              <a:pPr/>
              <a:t>30-06-2024</a:t>
            </a:fld>
            <a:endParaRPr lang="en-IN"/>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BE17E7D-2EB2-4856-AC0B-82FC757D1D7A}" type="slidenum">
              <a:rPr lang="en-IN" smtClean="0"/>
              <a:pPr/>
              <a:t>‹#›</a:t>
            </a:fld>
            <a:endParaRPr lang="en-IN"/>
          </a:p>
        </p:txBody>
      </p:sp>
    </p:spTree>
    <p:extLst>
      <p:ext uri="{BB962C8B-B14F-4D97-AF65-F5344CB8AC3E}">
        <p14:creationId xmlns:p14="http://schemas.microsoft.com/office/powerpoint/2010/main" val="1900305699"/>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normAutofit/>
          </a:bodyPr>
          <a:lstStyle/>
          <a:p>
            <a:pPr algn="ctr"/>
            <a:r>
              <a:rPr lang="en-IN" sz="2400" b="1" dirty="0">
                <a:solidFill>
                  <a:srgbClr val="FF0000"/>
                </a:solidFill>
                <a:latin typeface="Times New Roman" pitchFamily="18" charset="0"/>
                <a:cs typeface="Times New Roman" pitchFamily="18" charset="0"/>
              </a:rPr>
              <a:t/>
            </a:r>
            <a:br>
              <a:rPr lang="en-IN" sz="2400" b="1" dirty="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Sem</a:t>
            </a:r>
            <a:r>
              <a:rPr lang="en-IN" sz="2400" b="1" dirty="0" smtClean="0">
                <a:solidFill>
                  <a:srgbClr val="FF0000"/>
                </a:solidFill>
                <a:latin typeface="Times New Roman" pitchFamily="18" charset="0"/>
                <a:cs typeface="Times New Roman" pitchFamily="18" charset="0"/>
              </a:rPr>
              <a:t>.  V , Paper </a:t>
            </a:r>
            <a:r>
              <a:rPr lang="en-IN" sz="2400" b="1" dirty="0">
                <a:solidFill>
                  <a:srgbClr val="FF0000"/>
                </a:solidFill>
                <a:latin typeface="Times New Roman" pitchFamily="18" charset="0"/>
                <a:cs typeface="Times New Roman" pitchFamily="18" charset="0"/>
              </a:rPr>
              <a:t>No. </a:t>
            </a:r>
            <a:r>
              <a:rPr lang="en-IN" sz="2400" b="1" dirty="0" smtClean="0">
                <a:solidFill>
                  <a:srgbClr val="FF0000"/>
                </a:solidFill>
                <a:latin typeface="Times New Roman" pitchFamily="18" charset="0"/>
                <a:cs typeface="Times New Roman" pitchFamily="18" charset="0"/>
              </a:rPr>
              <a:t>IX</a:t>
            </a:r>
            <a:br>
              <a:rPr lang="en-IN" sz="2400" b="1" dirty="0" smtClean="0">
                <a:solidFill>
                  <a:srgbClr val="FF0000"/>
                </a:solidFill>
                <a:latin typeface="Times New Roman" pitchFamily="18" charset="0"/>
                <a:cs typeface="Times New Roman" pitchFamily="18" charset="0"/>
              </a:rPr>
            </a:br>
            <a:r>
              <a:rPr lang="en-IN" sz="2400" b="1" dirty="0" smtClean="0">
                <a:latin typeface="Times New Roman" pitchFamily="18" charset="0"/>
                <a:cs typeface="Times New Roman" pitchFamily="18" charset="0"/>
              </a:rPr>
              <a:t> </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INTRODUCTION </a:t>
            </a:r>
            <a:r>
              <a:rPr lang="en-IN" sz="2400" b="1" dirty="0">
                <a:latin typeface="Times New Roman" pitchFamily="18" charset="0"/>
                <a:cs typeface="Times New Roman" pitchFamily="18" charset="0"/>
              </a:rPr>
              <a:t>TO </a:t>
            </a:r>
            <a:r>
              <a:rPr lang="en-IN" sz="2400" b="1" dirty="0" smtClean="0">
                <a:latin typeface="Times New Roman" pitchFamily="18" charset="0"/>
                <a:cs typeface="Times New Roman" pitchFamily="18" charset="0"/>
              </a:rPr>
              <a:t>PSYCHOPATHOLOGY</a:t>
            </a:r>
            <a:br>
              <a:rPr lang="en-IN" sz="2400" b="1" dirty="0" smtClean="0">
                <a:latin typeface="Times New Roman" pitchFamily="18" charset="0"/>
                <a:cs typeface="Times New Roman" pitchFamily="18" charset="0"/>
              </a:rPr>
            </a:br>
            <a:r>
              <a:rPr lang="en-IN" sz="2400" b="1" dirty="0">
                <a:latin typeface="Times New Roman" pitchFamily="18" charset="0"/>
                <a:cs typeface="Times New Roman" pitchFamily="18" charset="0"/>
              </a:rPr>
              <a:t/>
            </a:r>
            <a:br>
              <a:rPr lang="en-IN" sz="2400" b="1" dirty="0">
                <a:latin typeface="Times New Roman" pitchFamily="18" charset="0"/>
                <a:cs typeface="Times New Roman" pitchFamily="18" charset="0"/>
              </a:rPr>
            </a:b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800" b="1" dirty="0" smtClean="0">
                <a:solidFill>
                  <a:srgbClr val="002060"/>
                </a:solidFill>
                <a:latin typeface="Times New Roman" pitchFamily="18" charset="0"/>
                <a:cs typeface="Times New Roman" pitchFamily="18" charset="0"/>
              </a:rPr>
              <a:t> Module 2:	 Perspectives of Psychopathology </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hi-IN" sz="2400" dirty="0" smtClean="0"/>
              <a:t> </a:t>
            </a:r>
            <a:r>
              <a:rPr lang="en-IN" sz="2400" dirty="0" smtClean="0"/>
              <a:t>	</a:t>
            </a:r>
            <a:r>
              <a:rPr lang="hi-IN" sz="2400" dirty="0" smtClean="0"/>
              <a:t>मनोविकृतीशास्त्राचे दृष्टीकोण </a:t>
            </a: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400" b="1" dirty="0">
                <a:latin typeface="Times New Roman" pitchFamily="18" charset="0"/>
                <a:cs typeface="Times New Roman" pitchFamily="18" charset="0"/>
              </a:rPr>
              <a:t/>
            </a:r>
            <a:br>
              <a:rPr lang="en-IN" sz="2400" b="1" dirty="0">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endParaRPr lang="en-IN"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IN" sz="2400" b="1" dirty="0" smtClean="0">
                <a:solidFill>
                  <a:srgbClr val="FF0000"/>
                </a:solidFill>
                <a:latin typeface="Times New Roman" pitchFamily="18" charset="0"/>
                <a:cs typeface="Times New Roman" pitchFamily="18" charset="0"/>
              </a:rPr>
              <a:t>2.1 The Biological Perspective </a:t>
            </a:r>
            <a:r>
              <a:rPr lang="hi-IN" sz="2400" dirty="0" smtClean="0"/>
              <a:t>जैविक दृष्टिकोन </a:t>
            </a: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A) Genetic Vulnerabilities </a:t>
            </a:r>
            <a:r>
              <a:rPr lang="hi-IN" sz="2400" dirty="0" smtClean="0"/>
              <a:t>अनुवंशिक</a:t>
            </a:r>
            <a:r>
              <a:rPr lang="en-IN" sz="2400" dirty="0" smtClean="0"/>
              <a:t> </a:t>
            </a:r>
            <a:r>
              <a:rPr lang="hi-IN" sz="2400" dirty="0" smtClean="0"/>
              <a:t>असुरक्षितता किंवा प्रवणता </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B) Brain Dysfunction and Neural Plasticity</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hi-IN" sz="2400" dirty="0" smtClean="0"/>
              <a:t> </a:t>
            </a:r>
            <a:r>
              <a:rPr lang="en-IN" sz="2400" dirty="0" smtClean="0"/>
              <a:t>		</a:t>
            </a:r>
            <a:r>
              <a:rPr lang="hi-IN" sz="2400" dirty="0" smtClean="0"/>
              <a:t>मेंदूतील बिघाड आणि मेंदू लवचिकता </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C) Imbalances of Neurotransmitters and Hormones</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t>	</a:t>
            </a:r>
            <a:r>
              <a:rPr lang="hi-IN" sz="2400" dirty="0" smtClean="0"/>
              <a:t>मज्जास्त्राव आणि ग्रंथीस्त्रावामधील असंतुलन </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D) Temperament 	</a:t>
            </a:r>
            <a:r>
              <a:rPr lang="hi-IN" sz="2400" dirty="0" smtClean="0"/>
              <a:t>स्वभाव</a:t>
            </a: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IN" sz="2400" b="1" dirty="0" smtClean="0">
                <a:solidFill>
                  <a:srgbClr val="FF0000"/>
                </a:solidFill>
                <a:latin typeface="Times New Roman" pitchFamily="18" charset="0"/>
                <a:cs typeface="Times New Roman" pitchFamily="18" charset="0"/>
              </a:rPr>
              <a:t>2.2 The Freud’s Psychoanalytic Perspective</a:t>
            </a:r>
            <a:br>
              <a:rPr lang="en-IN" sz="2400" b="1" dirty="0" smtClean="0">
                <a:solidFill>
                  <a:srgbClr val="FF0000"/>
                </a:solidFill>
                <a:latin typeface="Times New Roman" pitchFamily="18" charset="0"/>
                <a:cs typeface="Times New Roman" pitchFamily="18" charset="0"/>
              </a:rPr>
            </a:br>
            <a:r>
              <a:rPr lang="hi-IN" sz="2400" dirty="0" smtClean="0"/>
              <a:t> </a:t>
            </a:r>
            <a:r>
              <a:rPr lang="en-IN" sz="2400" dirty="0" smtClean="0"/>
              <a:t>			</a:t>
            </a:r>
            <a:r>
              <a:rPr lang="hi-IN" sz="2400" dirty="0" smtClean="0"/>
              <a:t>फ्रॉईडचा मनोविश्लेषण दृष्टिकोन </a:t>
            </a: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A) The Structure of Personality    </a:t>
            </a:r>
            <a:r>
              <a:rPr lang="hi-IN" sz="2400" dirty="0" smtClean="0"/>
              <a:t>व्यक्तिमत्त्वाची रचना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B) Defence Mechanisms    </a:t>
            </a:r>
            <a:r>
              <a:rPr lang="hi-IN" sz="2400" dirty="0" smtClean="0"/>
              <a:t>संरक्षण यंत्रणा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C) Psychosexual Stages of Development</a:t>
            </a:r>
            <a:br>
              <a:rPr lang="en-IN" sz="2400" dirty="0" smtClean="0">
                <a:solidFill>
                  <a:srgbClr val="FF0000"/>
                </a:solidFill>
                <a:latin typeface="Times New Roman" pitchFamily="18" charset="0"/>
                <a:cs typeface="Times New Roman" pitchFamily="18" charset="0"/>
              </a:rPr>
            </a:br>
            <a:r>
              <a:rPr lang="hi-IN" sz="2400" dirty="0" smtClean="0"/>
              <a:t> </a:t>
            </a:r>
            <a:r>
              <a:rPr lang="en-IN" sz="2400" dirty="0" smtClean="0"/>
              <a:t>				</a:t>
            </a:r>
            <a:r>
              <a:rPr lang="hi-IN" sz="2400" dirty="0" smtClean="0"/>
              <a:t>मनोलैंगिक विकासाच्या अवस्था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D) The Oedipus complex and the Electra complex</a:t>
            </a:r>
            <a:br>
              <a:rPr lang="en-IN" sz="2400" dirty="0" smtClean="0">
                <a:solidFill>
                  <a:srgbClr val="FF0000"/>
                </a:solidFill>
                <a:latin typeface="Times New Roman" pitchFamily="18" charset="0"/>
                <a:cs typeface="Times New Roman" pitchFamily="18" charset="0"/>
              </a:rPr>
            </a:br>
            <a:r>
              <a:rPr lang="hi-IN" sz="2400" dirty="0" smtClean="0"/>
              <a:t> </a:t>
            </a:r>
            <a:r>
              <a:rPr lang="en-IN" sz="2400" dirty="0" smtClean="0"/>
              <a:t>				</a:t>
            </a:r>
            <a:r>
              <a:rPr lang="hi-IN" sz="2400" dirty="0" smtClean="0"/>
              <a:t>पितृभाव</a:t>
            </a:r>
            <a:r>
              <a:rPr lang="en-IN" sz="2400" dirty="0" smtClean="0"/>
              <a:t> </a:t>
            </a:r>
            <a:r>
              <a:rPr lang="hi-IN" sz="2400" dirty="0" smtClean="0"/>
              <a:t>गंड आणि मातृभावगंड</a:t>
            </a:r>
            <a:endParaRPr lang="en-IN" sz="24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IN" sz="2400" b="1" dirty="0" smtClean="0">
                <a:solidFill>
                  <a:srgbClr val="FF0000"/>
                </a:solidFill>
                <a:latin typeface="Times New Roman" pitchFamily="18" charset="0"/>
                <a:cs typeface="Times New Roman" pitchFamily="18" charset="0"/>
              </a:rPr>
              <a:t>2.3 The Behavioural Perspective 	</a:t>
            </a:r>
            <a:r>
              <a:rPr lang="hi-IN" sz="2400" dirty="0" smtClean="0"/>
              <a:t>वर्तनवादी दृष्टिकोन </a:t>
            </a: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A) Classical Conditioning 	</a:t>
            </a:r>
            <a:r>
              <a:rPr lang="hi-IN" sz="2400" dirty="0" smtClean="0"/>
              <a:t>अभिजात अभिसंधान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B) Operant Conditioning 	</a:t>
            </a:r>
            <a:r>
              <a:rPr lang="hi-IN" sz="2400" dirty="0" smtClean="0"/>
              <a:t>साधक अभिसंधान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C) Generalization and Discrimination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t>
            </a:r>
            <a:r>
              <a:rPr lang="hi-IN" sz="2400" dirty="0" smtClean="0"/>
              <a:t>सामान्यीकरण आणि भेदबोधन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D) Observational Learning  	</a:t>
            </a:r>
            <a:r>
              <a:rPr lang="hi-IN" sz="2400" dirty="0" smtClean="0"/>
              <a:t>निरीक्षणात्मक अध्ययन</a:t>
            </a:r>
            <a:endParaRPr lang="en-IN" sz="2400" dirty="0">
              <a:solidFill>
                <a:srgbClr val="FF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l"/>
            <a:r>
              <a:rPr lang="en-IN" sz="2400" b="1" dirty="0" smtClean="0">
                <a:solidFill>
                  <a:srgbClr val="FF0000"/>
                </a:solidFill>
                <a:latin typeface="Times New Roman" pitchFamily="18" charset="0"/>
                <a:cs typeface="Times New Roman" pitchFamily="18" charset="0"/>
              </a:rPr>
              <a:t>2.4 The Social Perspective </a:t>
            </a:r>
            <a:r>
              <a:rPr lang="hi-IN" sz="2400" dirty="0" smtClean="0"/>
              <a:t>सामाजिक दृष्टिकोन </a:t>
            </a: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b="1" dirty="0" smtClean="0">
                <a:solidFill>
                  <a:srgbClr val="FF0000"/>
                </a:solidFill>
                <a:latin typeface="Times New Roman" pitchFamily="18" charset="0"/>
                <a:cs typeface="Times New Roman" pitchFamily="18" charset="0"/>
              </a:rPr>
              <a:t/>
            </a:r>
            <a:br>
              <a:rPr lang="en-IN" sz="2400" b="1" dirty="0" smtClean="0">
                <a:solidFill>
                  <a:srgbClr val="FF0000"/>
                </a:solidFill>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t>
            </a:r>
            <a:r>
              <a:rPr lang="en-IN" sz="2400" dirty="0" smtClean="0">
                <a:solidFill>
                  <a:srgbClr val="FF0000"/>
                </a:solidFill>
                <a:latin typeface="Times New Roman" pitchFamily="18" charset="0"/>
                <a:cs typeface="Times New Roman" pitchFamily="18" charset="0"/>
              </a:rPr>
              <a:t>A) Early Deprivation or Trauma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t>
            </a:r>
            <a:r>
              <a:rPr lang="hi-IN" sz="2400" dirty="0" smtClean="0"/>
              <a:t>सुरुवातीच्या काळातील वंचितता आणि आघात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B) Problems in Parenting Style </a:t>
            </a:r>
            <a:r>
              <a:rPr lang="hi-IN" sz="2400" dirty="0" smtClean="0"/>
              <a:t>पालकत्व शैलीमधील समस्या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C) Marital Discord and Divorce </a:t>
            </a:r>
            <a:r>
              <a:rPr lang="hi-IN" sz="2400" dirty="0" smtClean="0"/>
              <a:t>वैवाहिक मतभेद आणि घटस्फोट </a:t>
            </a: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D) Low Socio-economic Status and Unemployment</a:t>
            </a:r>
            <a:br>
              <a:rPr lang="en-IN" sz="2400" dirty="0" smtClean="0">
                <a:solidFill>
                  <a:srgbClr val="FF0000"/>
                </a:solidFill>
                <a:latin typeface="Times New Roman" pitchFamily="18" charset="0"/>
                <a:cs typeface="Times New Roman" pitchFamily="18" charset="0"/>
              </a:rPr>
            </a:br>
            <a:r>
              <a:rPr lang="hi-IN" sz="2400" dirty="0" smtClean="0"/>
              <a:t> </a:t>
            </a:r>
            <a:r>
              <a:rPr lang="en-IN" sz="2400" dirty="0" smtClean="0"/>
              <a:t>			</a:t>
            </a:r>
            <a:r>
              <a:rPr lang="hi-IN" sz="2400" dirty="0" smtClean="0"/>
              <a:t>निम्न सामाजिक आर्थिक दर्जा आणि बेकारी</a:t>
            </a:r>
            <a:endParaRPr lang="en-IN" sz="2400"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4032448"/>
          </a:xfrm>
        </p:spPr>
        <p:txBody>
          <a:bodyPr>
            <a:normAutofit/>
          </a:bodyPr>
          <a:lstStyle/>
          <a:p>
            <a:r>
              <a:rPr lang="en-IN" sz="9600" dirty="0" smtClean="0">
                <a:solidFill>
                  <a:srgbClr val="C00000"/>
                </a:solidFill>
                <a:latin typeface="Algerian" pitchFamily="82" charset="0"/>
              </a:rPr>
              <a:t>Thank You</a:t>
            </a:r>
            <a:endParaRPr lang="en-IN" sz="9600" dirty="0">
              <a:solidFill>
                <a:srgbClr val="C00000"/>
              </a:solidFill>
              <a:latin typeface="Algerian" pitchFamily="82"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204</TotalTime>
  <Words>23</Words>
  <Application>Microsoft Office PowerPoint</Application>
  <PresentationFormat>On-screen Show (4:3)</PresentationFormat>
  <Paragraphs>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Century Gothic</vt:lpstr>
      <vt:lpstr>Mangal</vt:lpstr>
      <vt:lpstr>Times New Roman</vt:lpstr>
      <vt:lpstr>Wingdings 3</vt:lpstr>
      <vt:lpstr>Wisp</vt:lpstr>
      <vt:lpstr>    Sem.  V , Paper No. IX   INTRODUCTION TO PSYCHOPATHOLOGY    Module 2:  Perspectives of Psychopathology    मनोविकृतीशास्त्राचे दृष्टीकोण           </vt:lpstr>
      <vt:lpstr>2.1 The Biological Perspective जैविक दृष्टिकोन     A) Genetic Vulnerabilities अनुवंशिक असुरक्षितता किंवा प्रवणता     B) Brain Dysfunction and Neural Plasticity    मेंदूतील बिघाड आणि मेंदू लवचिकता     C) Imbalances of Neurotransmitters and Hormones   मज्जास्त्राव आणि ग्रंथीस्त्रावामधील असंतुलन     D) Temperament  स्वभाव</vt:lpstr>
      <vt:lpstr>2.2 The Freud’s Psychoanalytic Perspective     फ्रॉईडचा मनोविश्लेषण दृष्टिकोन     A) The Structure of Personality    व्यक्तिमत्त्वाची रचना     B) Defence Mechanisms    संरक्षण यंत्रणा     C) Psychosexual Stages of Development      मनोलैंगिक विकासाच्या अवस्था     D) The Oedipus complex and the Electra complex      पितृभाव गंड आणि मातृभावगंड</vt:lpstr>
      <vt:lpstr>2.3 The Behavioural Perspective  वर्तनवादी दृष्टिकोन     A) Classical Conditioning  अभिजात अभिसंधान     B) Operant Conditioning  साधक अभिसंधान     C) Generalization and Discrimination      सामान्यीकरण आणि भेदबोधन     D) Observational Learning   निरीक्षणात्मक अध्ययन</vt:lpstr>
      <vt:lpstr>2.4 The Social Perspective सामाजिक दृष्टिकोन     A) Early Deprivation or Trauma     सुरुवातीच्या काळातील वंचितता आणि आघात     B) Problems in Parenting Style पालकत्व शैलीमधील समस्या     C) Marital Discord and Divorce वैवाहिक मतभेद आणि घटस्फोट     D) Low Socio-economic Status and Unemployment     निम्न सामाजिक आर्थिक दर्जा आणि बेकारी</vt:lpstr>
      <vt:lpstr>Thank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Shivaji University, Kolhapur B. A. (Part - III) Choice Based Credit System (Introduced From June, 2020 onwards) Semester – V Course Code: DSE – E –88  Paper No. IX   INTRODUCTION TO PSYCHOPATHOLOGY    By Dr. Vinod Kamble</dc:title>
  <dc:creator>user</dc:creator>
  <cp:lastModifiedBy>PSYCOLOGY</cp:lastModifiedBy>
  <cp:revision>13</cp:revision>
  <dcterms:created xsi:type="dcterms:W3CDTF">2021-02-01T09:51:50Z</dcterms:created>
  <dcterms:modified xsi:type="dcterms:W3CDTF">2024-07-01T05:41:53Z</dcterms:modified>
</cp:coreProperties>
</file>