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87" d="100"/>
          <a:sy n="87" d="100"/>
        </p:scale>
        <p:origin x="-876"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325C45-668F-4BC3-A9B7-25168A94D259}" type="datetimeFigureOut">
              <a:rPr lang="en-US" smtClean="0"/>
              <a:pPr/>
              <a:t>04/22/2020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F58D9C-4D43-4E39-AE1A-5C4D44E2577B}" type="slidenum">
              <a:rPr lang="en-US" smtClean="0"/>
              <a:pPr/>
              <a:t>‹#›</a:t>
            </a:fld>
            <a:endParaRPr lang="en-US"/>
          </a:p>
        </p:txBody>
      </p:sp>
    </p:spTree>
    <p:extLst>
      <p:ext uri="{BB962C8B-B14F-4D97-AF65-F5344CB8AC3E}">
        <p14:creationId xmlns:p14="http://schemas.microsoft.com/office/powerpoint/2010/main" val="209014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FD00D0-6F5D-4662-AA06-37064B13351C}" type="datetimeFigureOut">
              <a:rPr lang="en-US" smtClean="0"/>
              <a:pPr/>
              <a:t>04/22/2020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D00D0-6F5D-4662-AA06-37064B13351C}" type="datetimeFigureOut">
              <a:rPr lang="en-US" smtClean="0"/>
              <a:pPr/>
              <a:t>04/22/2020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D00D0-6F5D-4662-AA06-37064B13351C}" type="datetimeFigureOut">
              <a:rPr lang="en-US" smtClean="0"/>
              <a:pPr/>
              <a:t>04/22/2020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D00D0-6F5D-4662-AA06-37064B13351C}" type="datetimeFigureOut">
              <a:rPr lang="en-US" smtClean="0"/>
              <a:pPr/>
              <a:t>04/22/2020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D00D0-6F5D-4662-AA06-37064B13351C}" type="datetimeFigureOut">
              <a:rPr lang="en-US" smtClean="0"/>
              <a:pPr/>
              <a:t>04/22/2020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FD00D0-6F5D-4662-AA06-37064B13351C}" type="datetimeFigureOut">
              <a:rPr lang="en-US" smtClean="0"/>
              <a:pPr/>
              <a:t>04/22/2020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FD00D0-6F5D-4662-AA06-37064B13351C}" type="datetimeFigureOut">
              <a:rPr lang="en-US" smtClean="0"/>
              <a:pPr/>
              <a:t>04/22/2020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FD00D0-6F5D-4662-AA06-37064B13351C}" type="datetimeFigureOut">
              <a:rPr lang="en-US" smtClean="0"/>
              <a:pPr/>
              <a:t>04/22/2020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D00D0-6F5D-4662-AA06-37064B13351C}" type="datetimeFigureOut">
              <a:rPr lang="en-US" smtClean="0"/>
              <a:pPr/>
              <a:t>04/22/2020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D00D0-6F5D-4662-AA06-37064B13351C}" type="datetimeFigureOut">
              <a:rPr lang="en-US" smtClean="0"/>
              <a:pPr/>
              <a:t>04/22/2020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D00D0-6F5D-4662-AA06-37064B13351C}" type="datetimeFigureOut">
              <a:rPr lang="en-US" smtClean="0"/>
              <a:pPr/>
              <a:t>04/22/2020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D00D0-6F5D-4662-AA06-37064B13351C}" type="datetimeFigureOut">
              <a:rPr lang="en-US" smtClean="0"/>
              <a:pPr/>
              <a:t>04/22/2020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05AD2-9001-4D09-9A3B-D198D6078E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352" y="1600200"/>
            <a:ext cx="5315448" cy="259045"/>
          </a:xfrm>
          <a:prstGeom prst="rect">
            <a:avLst/>
          </a:prstGeom>
        </p:spPr>
        <p:txBody>
          <a:bodyPr wrap="square">
            <a:spAutoFit/>
          </a:bodyPr>
          <a:lstStyle/>
          <a:p>
            <a:pPr algn="ctr">
              <a:lnSpc>
                <a:spcPts val="1300"/>
              </a:lnSpc>
              <a:spcAft>
                <a:spcPts val="1000"/>
              </a:spcAft>
              <a:tabLst>
                <a:tab pos="342900" algn="l"/>
                <a:tab pos="622300" algn="l"/>
                <a:tab pos="914400" algn="l"/>
                <a:tab pos="1714500" algn="r"/>
                <a:tab pos="1828800" algn="l"/>
                <a:tab pos="1993900" algn="l"/>
                <a:tab pos="4114800" algn="r"/>
                <a:tab pos="736600" algn="l"/>
                <a:tab pos="4114800" algn="r"/>
              </a:tabLst>
            </a:pPr>
            <a:r>
              <a:rPr lang="en-US" sz="3200" dirty="0" smtClean="0">
                <a:solidFill>
                  <a:srgbClr val="FF0066"/>
                </a:solidFill>
                <a:latin typeface="Kabel Ult BT"/>
                <a:ea typeface="Times New Roman"/>
                <a:cs typeface="Times New Roman"/>
              </a:rPr>
              <a:t>5.Organometallic </a:t>
            </a:r>
            <a:r>
              <a:rPr lang="en-US" sz="3200" dirty="0">
                <a:solidFill>
                  <a:srgbClr val="FF0066"/>
                </a:solidFill>
                <a:latin typeface="Kabel Ult BT"/>
                <a:ea typeface="Times New Roman"/>
                <a:cs typeface="Times New Roman"/>
              </a:rPr>
              <a:t>Chemistry</a:t>
            </a:r>
            <a:endParaRPr lang="en-US" sz="3200" dirty="0">
              <a:solidFill>
                <a:srgbClr val="FF0066"/>
              </a:solidFill>
              <a:effectLst/>
              <a:latin typeface="Segoe UI"/>
              <a:ea typeface="Times New Roman"/>
              <a:cs typeface="Times New Roman"/>
            </a:endParaRPr>
          </a:p>
        </p:txBody>
      </p:sp>
      <p:sp>
        <p:nvSpPr>
          <p:cNvPr id="3" name="Rectangle 2"/>
          <p:cNvSpPr/>
          <p:nvPr/>
        </p:nvSpPr>
        <p:spPr>
          <a:xfrm>
            <a:off x="990600" y="2514600"/>
            <a:ext cx="7467600" cy="2631490"/>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US" sz="2800" b="1" i="1" dirty="0">
                <a:solidFill>
                  <a:srgbClr val="000000"/>
                </a:solidFill>
                <a:latin typeface="Benguiat Bk BT"/>
                <a:ea typeface="Times New Roman"/>
                <a:cs typeface="Arial"/>
              </a:rPr>
              <a:t>Contents …</a:t>
            </a:r>
            <a:endParaRPr lang="en-US" sz="1600" dirty="0">
              <a:solidFill>
                <a:srgbClr val="000000"/>
              </a:solidFill>
              <a:latin typeface="Segoe UI"/>
              <a:ea typeface="Times New Roman"/>
              <a:cs typeface="Times New Roman"/>
            </a:endParaRPr>
          </a:p>
          <a:p>
            <a:pPr algn="just">
              <a:lnSpc>
                <a:spcPts val="1500"/>
              </a:lnSpc>
              <a:spcBef>
                <a:spcPts val="200"/>
              </a:spcBef>
              <a:spcAft>
                <a:spcPts val="200"/>
              </a:spcAft>
              <a:tabLst>
                <a:tab pos="342900" algn="l"/>
                <a:tab pos="622300" algn="l"/>
                <a:tab pos="914400" algn="l"/>
                <a:tab pos="1714500" algn="r"/>
                <a:tab pos="1828800" algn="l"/>
                <a:tab pos="1993900" algn="l"/>
                <a:tab pos="4114800" algn="r"/>
                <a:tab pos="245745" algn="l"/>
                <a:tab pos="542925" algn="l"/>
                <a:tab pos="4114800" algn="r"/>
              </a:tabLst>
            </a:pPr>
            <a:r>
              <a:rPr lang="en-US" sz="2000" dirty="0" smtClean="0">
                <a:solidFill>
                  <a:srgbClr val="000000"/>
                </a:solidFill>
                <a:latin typeface="Futura Bk BT"/>
                <a:ea typeface="Times New Roman"/>
                <a:cs typeface="Times New Roman"/>
              </a:rPr>
              <a:t>4.1Definition</a:t>
            </a:r>
            <a:r>
              <a:rPr lang="en-US" sz="2000" dirty="0">
                <a:solidFill>
                  <a:srgbClr val="000000"/>
                </a:solidFill>
                <a:latin typeface="Futura Bk BT"/>
                <a:ea typeface="Times New Roman"/>
                <a:cs typeface="Times New Roman"/>
              </a:rPr>
              <a:t>, Nomenclature </a:t>
            </a:r>
            <a:r>
              <a:rPr lang="en-IN" sz="2000" dirty="0">
                <a:solidFill>
                  <a:srgbClr val="000000"/>
                </a:solidFill>
                <a:latin typeface="Segoe UI"/>
                <a:ea typeface="Times New Roman"/>
                <a:cs typeface="Times New Roman"/>
              </a:rPr>
              <a:t>organometallic compounds</a:t>
            </a:r>
            <a:endParaRPr lang="en-US" sz="2000" dirty="0">
              <a:solidFill>
                <a:srgbClr val="000000"/>
              </a:solidFill>
              <a:latin typeface="Segoe UI"/>
              <a:ea typeface="Times New Roman"/>
              <a:cs typeface="Times New Roman"/>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endParaRPr lang="en-US" sz="2000" dirty="0" smtClean="0">
              <a:solidFill>
                <a:srgbClr val="000000"/>
              </a:solidFill>
              <a:latin typeface="Futura Bk BT"/>
              <a:ea typeface="Times New Roman"/>
              <a:cs typeface="Times New Roman"/>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US" sz="2000" dirty="0">
                <a:solidFill>
                  <a:srgbClr val="000000"/>
                </a:solidFill>
                <a:latin typeface="Futura Bk BT"/>
                <a:ea typeface="Times New Roman"/>
                <a:cs typeface="Times New Roman"/>
              </a:rPr>
              <a:t>	</a:t>
            </a:r>
            <a:endParaRPr lang="en-US" sz="2000" dirty="0" smtClean="0">
              <a:solidFill>
                <a:srgbClr val="000000"/>
              </a:solidFill>
              <a:latin typeface="Futura Bk BT"/>
              <a:ea typeface="Times New Roman"/>
              <a:cs typeface="Times New Roman"/>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US" sz="2000" dirty="0" smtClean="0">
                <a:solidFill>
                  <a:srgbClr val="000000"/>
                </a:solidFill>
                <a:latin typeface="Futura Bk BT"/>
                <a:ea typeface="Times New Roman"/>
                <a:cs typeface="Times New Roman"/>
              </a:rPr>
              <a:t>4.2 </a:t>
            </a:r>
            <a:r>
              <a:rPr lang="en-US" sz="2000" dirty="0">
                <a:solidFill>
                  <a:srgbClr val="000000"/>
                </a:solidFill>
                <a:latin typeface="Futura Bk BT"/>
                <a:ea typeface="Times New Roman"/>
                <a:cs typeface="Times New Roman"/>
              </a:rPr>
              <a:t>Synthesis and structural study of alkyl and aryl </a:t>
            </a:r>
            <a:r>
              <a:rPr lang="en-US" sz="2000" dirty="0" smtClean="0">
                <a:solidFill>
                  <a:srgbClr val="000000"/>
                </a:solidFill>
                <a:latin typeface="Futura Bk BT"/>
                <a:ea typeface="Times New Roman"/>
                <a:cs typeface="Times New Roman"/>
              </a:rPr>
              <a:t>compounds</a:t>
            </a:r>
            <a:endParaRPr lang="en-US" sz="2000" dirty="0">
              <a:solidFill>
                <a:srgbClr val="000000"/>
              </a:solidFill>
              <a:latin typeface="Futura Bk BT"/>
              <a:ea typeface="Times New Roman"/>
              <a:cs typeface="Times New Roman"/>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endParaRPr lang="en-US" sz="2000" dirty="0" smtClean="0">
              <a:solidFill>
                <a:srgbClr val="000000"/>
              </a:solidFill>
              <a:latin typeface="Futura Bk BT"/>
              <a:ea typeface="Times New Roman"/>
              <a:cs typeface="Times New Roman"/>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US" sz="2000" dirty="0" smtClean="0">
                <a:solidFill>
                  <a:srgbClr val="000000"/>
                </a:solidFill>
                <a:latin typeface="Futura Bk BT"/>
                <a:ea typeface="Times New Roman"/>
                <a:cs typeface="Times New Roman"/>
              </a:rPr>
              <a:t>of Be </a:t>
            </a:r>
            <a:r>
              <a:rPr lang="en-US" sz="2000" dirty="0">
                <a:solidFill>
                  <a:srgbClr val="000000"/>
                </a:solidFill>
                <a:latin typeface="Futura Bk BT"/>
                <a:ea typeface="Times New Roman"/>
                <a:cs typeface="Times New Roman"/>
              </a:rPr>
              <a:t>and Al  	 </a:t>
            </a:r>
            <a:endParaRPr lang="en-US" sz="2000" dirty="0">
              <a:solidFill>
                <a:srgbClr val="000000"/>
              </a:solidFill>
              <a:latin typeface="Segoe UI"/>
              <a:ea typeface="Times New Roman"/>
              <a:cs typeface="Times New Roman"/>
            </a:endParaRPr>
          </a:p>
          <a:p>
            <a:pPr marL="457200" marR="0" indent="-457200" algn="just">
              <a:lnSpc>
                <a:spcPts val="1500"/>
              </a:lnSpc>
              <a:spcBef>
                <a:spcPts val="200"/>
              </a:spcBef>
              <a:spcAft>
                <a:spcPts val="200"/>
              </a:spcAft>
              <a:tabLst>
                <a:tab pos="342900" algn="l"/>
                <a:tab pos="622300" algn="l"/>
                <a:tab pos="914400" algn="l"/>
                <a:tab pos="1714500" algn="r"/>
                <a:tab pos="1828800" algn="l"/>
                <a:tab pos="1993900" algn="l"/>
                <a:tab pos="4114800" algn="r"/>
                <a:tab pos="245745" algn="l"/>
                <a:tab pos="542925" algn="l"/>
                <a:tab pos="4114800" algn="r"/>
              </a:tabLst>
            </a:pPr>
            <a:r>
              <a:rPr lang="en-US" sz="2000" dirty="0">
                <a:solidFill>
                  <a:srgbClr val="000000"/>
                </a:solidFill>
                <a:latin typeface="Futura Bk BT"/>
                <a:ea typeface="Times New Roman"/>
                <a:cs typeface="Times New Roman"/>
              </a:rPr>
              <a:t>	</a:t>
            </a:r>
            <a:endParaRPr lang="en-US" sz="2000" dirty="0" smtClean="0">
              <a:solidFill>
                <a:srgbClr val="000000"/>
              </a:solidFill>
              <a:latin typeface="Futura Bk BT"/>
              <a:ea typeface="Times New Roman"/>
              <a:cs typeface="Times New Roman"/>
            </a:endParaRPr>
          </a:p>
          <a:p>
            <a:pPr marL="457200" marR="0" indent="-457200" algn="just">
              <a:lnSpc>
                <a:spcPts val="1500"/>
              </a:lnSpc>
              <a:spcBef>
                <a:spcPts val="200"/>
              </a:spcBef>
              <a:spcAft>
                <a:spcPts val="200"/>
              </a:spcAft>
              <a:tabLst>
                <a:tab pos="342900" algn="l"/>
                <a:tab pos="622300" algn="l"/>
                <a:tab pos="914400" algn="l"/>
                <a:tab pos="1714500" algn="r"/>
                <a:tab pos="1828800" algn="l"/>
                <a:tab pos="1993900" algn="l"/>
                <a:tab pos="4114800" algn="r"/>
                <a:tab pos="245745" algn="l"/>
                <a:tab pos="542925" algn="l"/>
                <a:tab pos="4114800" algn="r"/>
              </a:tabLst>
            </a:pPr>
            <a:endParaRPr lang="en-US" sz="2000" dirty="0">
              <a:solidFill>
                <a:srgbClr val="000000"/>
              </a:solidFill>
              <a:latin typeface="Futura Bk BT"/>
              <a:ea typeface="Times New Roman"/>
              <a:cs typeface="Times New Roman"/>
            </a:endParaRPr>
          </a:p>
          <a:p>
            <a:pPr marL="457200" marR="0" indent="-457200" algn="just">
              <a:lnSpc>
                <a:spcPts val="1500"/>
              </a:lnSpc>
              <a:spcBef>
                <a:spcPts val="200"/>
              </a:spcBef>
              <a:spcAft>
                <a:spcPts val="200"/>
              </a:spcAft>
              <a:tabLst>
                <a:tab pos="342900" algn="l"/>
                <a:tab pos="622300" algn="l"/>
                <a:tab pos="914400" algn="l"/>
                <a:tab pos="1714500" algn="r"/>
                <a:tab pos="1828800" algn="l"/>
                <a:tab pos="1993900" algn="l"/>
                <a:tab pos="4114800" algn="r"/>
                <a:tab pos="245745" algn="l"/>
                <a:tab pos="542925" algn="l"/>
                <a:tab pos="4114800" algn="r"/>
              </a:tabLst>
            </a:pPr>
            <a:r>
              <a:rPr lang="en-US" sz="2000" dirty="0" smtClean="0">
                <a:solidFill>
                  <a:srgbClr val="000000"/>
                </a:solidFill>
                <a:latin typeface="Futura Bk BT"/>
                <a:ea typeface="Times New Roman"/>
                <a:cs typeface="Times New Roman"/>
              </a:rPr>
              <a:t>4.3</a:t>
            </a:r>
            <a:r>
              <a:rPr lang="en-US" sz="2000" dirty="0">
                <a:solidFill>
                  <a:srgbClr val="000000"/>
                </a:solidFill>
                <a:latin typeface="Futura Bk BT"/>
                <a:ea typeface="Times New Roman"/>
                <a:cs typeface="Times New Roman"/>
              </a:rPr>
              <a:t>	Mononuclear carbonyls-Nature of bonding in simple </a:t>
            </a:r>
            <a:endParaRPr lang="en-US" sz="2000" dirty="0" smtClean="0">
              <a:solidFill>
                <a:srgbClr val="000000"/>
              </a:solidFill>
              <a:latin typeface="Futura Bk BT"/>
              <a:ea typeface="Times New Roman"/>
              <a:cs typeface="Times New Roman"/>
            </a:endParaRPr>
          </a:p>
          <a:p>
            <a:pPr marL="457200" marR="0" indent="-457200" algn="just">
              <a:lnSpc>
                <a:spcPts val="1500"/>
              </a:lnSpc>
              <a:spcBef>
                <a:spcPts val="200"/>
              </a:spcBef>
              <a:spcAft>
                <a:spcPts val="200"/>
              </a:spcAft>
              <a:tabLst>
                <a:tab pos="342900" algn="l"/>
                <a:tab pos="622300" algn="l"/>
                <a:tab pos="914400" algn="l"/>
                <a:tab pos="1714500" algn="r"/>
                <a:tab pos="1828800" algn="l"/>
                <a:tab pos="1993900" algn="l"/>
                <a:tab pos="4114800" algn="r"/>
                <a:tab pos="245745" algn="l"/>
                <a:tab pos="542925" algn="l"/>
                <a:tab pos="4114800" algn="r"/>
              </a:tabLst>
            </a:pPr>
            <a:endParaRPr lang="en-US" sz="2000" dirty="0">
              <a:solidFill>
                <a:srgbClr val="000000"/>
              </a:solidFill>
              <a:latin typeface="Futura Bk BT"/>
              <a:ea typeface="Times New Roman"/>
              <a:cs typeface="Times New Roman"/>
            </a:endParaRPr>
          </a:p>
          <a:p>
            <a:pPr marL="457200" marR="0" indent="-457200" algn="just">
              <a:lnSpc>
                <a:spcPts val="1500"/>
              </a:lnSpc>
              <a:spcBef>
                <a:spcPts val="200"/>
              </a:spcBef>
              <a:spcAft>
                <a:spcPts val="200"/>
              </a:spcAft>
              <a:tabLst>
                <a:tab pos="342900" algn="l"/>
                <a:tab pos="622300" algn="l"/>
                <a:tab pos="914400" algn="l"/>
                <a:tab pos="1714500" algn="r"/>
                <a:tab pos="1828800" algn="l"/>
                <a:tab pos="1993900" algn="l"/>
                <a:tab pos="4114800" algn="r"/>
                <a:tab pos="245745" algn="l"/>
                <a:tab pos="542925" algn="l"/>
                <a:tab pos="4114800" algn="r"/>
              </a:tabLst>
            </a:pPr>
            <a:r>
              <a:rPr lang="en-US" sz="2000" dirty="0" smtClean="0">
                <a:solidFill>
                  <a:srgbClr val="000000"/>
                </a:solidFill>
                <a:latin typeface="Futura Bk BT"/>
                <a:ea typeface="Times New Roman"/>
                <a:cs typeface="Times New Roman"/>
              </a:rPr>
              <a:t>mononuclear</a:t>
            </a:r>
            <a:r>
              <a:rPr lang="en-US" sz="2000" dirty="0">
                <a:solidFill>
                  <a:srgbClr val="000000"/>
                </a:solidFill>
                <a:latin typeface="Futura Bk BT"/>
                <a:ea typeface="Times New Roman"/>
                <a:cs typeface="Times New Roman"/>
              </a:rPr>
              <a:t>. : [ </a:t>
            </a:r>
            <a:r>
              <a:rPr lang="en-IN" sz="2000" dirty="0">
                <a:solidFill>
                  <a:srgbClr val="000000"/>
                </a:solidFill>
                <a:latin typeface="Segoe UI"/>
                <a:ea typeface="Times New Roman"/>
                <a:cs typeface="Times New Roman"/>
              </a:rPr>
              <a:t>Ni(CO)</a:t>
            </a:r>
            <a:r>
              <a:rPr lang="en-IN" sz="2000" baseline="-25000" dirty="0">
                <a:solidFill>
                  <a:srgbClr val="000000"/>
                </a:solidFill>
                <a:latin typeface="Segoe UI"/>
                <a:ea typeface="Times New Roman"/>
                <a:cs typeface="Times New Roman"/>
              </a:rPr>
              <a:t>4</a:t>
            </a:r>
            <a:r>
              <a:rPr lang="en-IN" sz="2000" dirty="0">
                <a:solidFill>
                  <a:srgbClr val="000000"/>
                </a:solidFill>
                <a:latin typeface="Segoe UI"/>
                <a:ea typeface="Times New Roman"/>
                <a:cs typeface="Times New Roman"/>
              </a:rPr>
              <a:t> ], [</a:t>
            </a:r>
            <a:r>
              <a:rPr lang="en-IN" sz="2000" baseline="-25000" dirty="0">
                <a:solidFill>
                  <a:srgbClr val="000000"/>
                </a:solidFill>
                <a:latin typeface="Segoe UI"/>
                <a:ea typeface="Times New Roman"/>
                <a:cs typeface="Times New Roman"/>
              </a:rPr>
              <a:t> </a:t>
            </a:r>
            <a:r>
              <a:rPr lang="en-IN" sz="2000" dirty="0">
                <a:solidFill>
                  <a:srgbClr val="000000"/>
                </a:solidFill>
                <a:latin typeface="Segoe UI"/>
                <a:ea typeface="Times New Roman"/>
                <a:cs typeface="Times New Roman"/>
              </a:rPr>
              <a:t>Fe(CO)</a:t>
            </a:r>
            <a:r>
              <a:rPr lang="en-IN" sz="2000" baseline="-25000" dirty="0">
                <a:solidFill>
                  <a:srgbClr val="000000"/>
                </a:solidFill>
                <a:latin typeface="Segoe UI"/>
                <a:ea typeface="Times New Roman"/>
                <a:cs typeface="Times New Roman"/>
              </a:rPr>
              <a:t>5</a:t>
            </a:r>
            <a:r>
              <a:rPr lang="en-IN" sz="2000" dirty="0">
                <a:solidFill>
                  <a:srgbClr val="000000"/>
                </a:solidFill>
                <a:latin typeface="Segoe UI"/>
                <a:ea typeface="Times New Roman"/>
                <a:cs typeface="Times New Roman"/>
              </a:rPr>
              <a:t> ], [</a:t>
            </a:r>
            <a:r>
              <a:rPr lang="en-IN" sz="2000" baseline="-25000" dirty="0">
                <a:solidFill>
                  <a:srgbClr val="000000"/>
                </a:solidFill>
                <a:latin typeface="Segoe UI"/>
                <a:ea typeface="Times New Roman"/>
                <a:cs typeface="Times New Roman"/>
              </a:rPr>
              <a:t> </a:t>
            </a:r>
            <a:r>
              <a:rPr lang="en-IN" sz="2000" dirty="0">
                <a:solidFill>
                  <a:srgbClr val="000000"/>
                </a:solidFill>
                <a:latin typeface="Segoe UI"/>
                <a:ea typeface="Times New Roman"/>
                <a:cs typeface="Times New Roman"/>
              </a:rPr>
              <a:t>Cr(CO)</a:t>
            </a:r>
            <a:r>
              <a:rPr lang="en-IN" sz="2000" baseline="-25000" dirty="0">
                <a:solidFill>
                  <a:srgbClr val="000000"/>
                </a:solidFill>
                <a:latin typeface="Segoe UI"/>
                <a:ea typeface="Times New Roman"/>
                <a:cs typeface="Times New Roman"/>
              </a:rPr>
              <a:t>6</a:t>
            </a:r>
            <a:r>
              <a:rPr lang="en-IN" sz="2000" dirty="0">
                <a:solidFill>
                  <a:srgbClr val="000000"/>
                </a:solidFill>
                <a:latin typeface="Segoe UI"/>
                <a:ea typeface="Times New Roman"/>
                <a:cs typeface="Times New Roman"/>
              </a:rPr>
              <a:t> ].   </a:t>
            </a:r>
            <a:endParaRPr lang="en-US" sz="20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41551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458200" cy="643766"/>
          </a:xfrm>
          <a:prstGeom prst="rect">
            <a:avLst/>
          </a:prstGeom>
        </p:spPr>
        <p:txBody>
          <a:bodyPr wrap="square">
            <a:spAutoFit/>
          </a:bodyPr>
          <a:lstStyle/>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2000" dirty="0">
                <a:solidFill>
                  <a:srgbClr val="FF0066"/>
                </a:solidFill>
                <a:latin typeface="Times New Roman" pitchFamily="18" charset="0"/>
                <a:ea typeface="Times New Roman"/>
                <a:cs typeface="Times New Roman" pitchFamily="18" charset="0"/>
              </a:rPr>
              <a:t>2. Synthesis and Structural </a:t>
            </a:r>
            <a:r>
              <a:rPr lang="en-IN" sz="2000" cap="all" dirty="0">
                <a:solidFill>
                  <a:srgbClr val="FF0066"/>
                </a:solidFill>
                <a:latin typeface="Times New Roman" pitchFamily="18" charset="0"/>
                <a:ea typeface="Times New Roman"/>
                <a:cs typeface="Times New Roman" pitchFamily="18" charset="0"/>
              </a:rPr>
              <a:t>s</a:t>
            </a:r>
            <a:r>
              <a:rPr lang="en-IN" sz="2000" dirty="0">
                <a:solidFill>
                  <a:srgbClr val="FF0066"/>
                </a:solidFill>
                <a:latin typeface="Times New Roman" pitchFamily="18" charset="0"/>
                <a:ea typeface="Times New Roman"/>
                <a:cs typeface="Times New Roman" pitchFamily="18" charset="0"/>
              </a:rPr>
              <a:t>tudy of Alkyl </a:t>
            </a:r>
            <a:r>
              <a:rPr lang="en-IN" sz="2000" dirty="0" smtClean="0">
                <a:solidFill>
                  <a:srgbClr val="FF0066"/>
                </a:solidFill>
                <a:latin typeface="Times New Roman" pitchFamily="18" charset="0"/>
                <a:ea typeface="Times New Roman"/>
                <a:cs typeface="Times New Roman" pitchFamily="18" charset="0"/>
              </a:rPr>
              <a:t>and </a:t>
            </a:r>
            <a:r>
              <a:rPr lang="en-IN" sz="2000" dirty="0">
                <a:solidFill>
                  <a:srgbClr val="FF0066"/>
                </a:solidFill>
                <a:latin typeface="Times New Roman" pitchFamily="18" charset="0"/>
                <a:ea typeface="Times New Roman"/>
                <a:cs typeface="Times New Roman" pitchFamily="18" charset="0"/>
              </a:rPr>
              <a:t>Aryl Compounds of </a:t>
            </a:r>
            <a:r>
              <a:rPr lang="en-IN" sz="2000" cap="all" dirty="0" smtClean="0">
                <a:solidFill>
                  <a:srgbClr val="FF0066"/>
                </a:solidFill>
                <a:latin typeface="Times New Roman" pitchFamily="18" charset="0"/>
                <a:ea typeface="Times New Roman"/>
                <a:cs typeface="Times New Roman" pitchFamily="18" charset="0"/>
              </a:rPr>
              <a:t>a</a:t>
            </a:r>
            <a:r>
              <a:rPr lang="en-IN" sz="2000" dirty="0" smtClean="0">
                <a:solidFill>
                  <a:srgbClr val="FF0066"/>
                </a:solidFill>
                <a:latin typeface="Times New Roman" pitchFamily="18" charset="0"/>
                <a:ea typeface="Times New Roman"/>
                <a:cs typeface="Times New Roman" pitchFamily="18" charset="0"/>
              </a:rPr>
              <a:t>luminium </a:t>
            </a: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endParaRPr lang="en-IN" sz="2000" dirty="0">
              <a:solidFill>
                <a:srgbClr val="FF0066"/>
              </a:solidFill>
              <a:latin typeface="Times New Roman" pitchFamily="18" charset="0"/>
              <a:ea typeface="Times New Roman"/>
              <a:cs typeface="Times New Roman" pitchFamily="18" charset="0"/>
            </a:endParaRP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2000" dirty="0" smtClean="0">
                <a:solidFill>
                  <a:srgbClr val="FF0066"/>
                </a:solidFill>
                <a:latin typeface="Times New Roman" pitchFamily="18" charset="0"/>
                <a:ea typeface="Times New Roman"/>
                <a:cs typeface="Times New Roman" pitchFamily="18" charset="0"/>
              </a:rPr>
              <a:t>Compounds :</a:t>
            </a:r>
            <a:endParaRPr lang="en-US" sz="2000" dirty="0">
              <a:solidFill>
                <a:srgbClr val="FF0066"/>
              </a:solidFill>
              <a:effectLst/>
              <a:latin typeface="Times New Roman" pitchFamily="18" charset="0"/>
              <a:ea typeface="Times New Roman"/>
              <a:cs typeface="Times New Roman" pitchFamily="18" charset="0"/>
            </a:endParaRPr>
          </a:p>
        </p:txBody>
      </p:sp>
      <p:sp>
        <p:nvSpPr>
          <p:cNvPr id="5" name="Rectangle 4"/>
          <p:cNvSpPr/>
          <p:nvPr/>
        </p:nvSpPr>
        <p:spPr>
          <a:xfrm>
            <a:off x="457200" y="872366"/>
            <a:ext cx="8001000" cy="2041585"/>
          </a:xfrm>
          <a:prstGeom prst="rect">
            <a:avLst/>
          </a:prstGeom>
        </p:spPr>
        <p:txBody>
          <a:bodyPr wrap="square">
            <a:spAutoFit/>
          </a:bodyPr>
          <a:lstStyle/>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0000"/>
                </a:solidFill>
                <a:latin typeface="Times New Roman" pitchFamily="18" charset="0"/>
                <a:ea typeface="Times New Roman"/>
                <a:cs typeface="Times New Roman" pitchFamily="18" charset="0"/>
              </a:rPr>
              <a:t>Synthesis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err="1">
                <a:solidFill>
                  <a:srgbClr val="000000"/>
                </a:solidFill>
                <a:latin typeface="Times New Roman" pitchFamily="18" charset="0"/>
                <a:ea typeface="Times New Roman"/>
                <a:cs typeface="Times New Roman" pitchFamily="18" charset="0"/>
              </a:rPr>
              <a:t>Organo</a:t>
            </a:r>
            <a:r>
              <a:rPr lang="en-IN" sz="1600" dirty="0">
                <a:solidFill>
                  <a:srgbClr val="000000"/>
                </a:solidFill>
                <a:latin typeface="Times New Roman" pitchFamily="18" charset="0"/>
                <a:ea typeface="Times New Roman"/>
                <a:cs typeface="Times New Roman" pitchFamily="18" charset="0"/>
              </a:rPr>
              <a:t> aluminium compounds are prepared by the following methods.</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0000"/>
                </a:solidFill>
                <a:latin typeface="Times New Roman" pitchFamily="18" charset="0"/>
                <a:ea typeface="Times New Roman"/>
                <a:cs typeface="Times New Roman" pitchFamily="18" charset="0"/>
              </a:rPr>
              <a:t>(i)	</a:t>
            </a:r>
            <a:r>
              <a:rPr lang="en-IN" sz="1600" b="1" dirty="0" err="1">
                <a:solidFill>
                  <a:srgbClr val="000000"/>
                </a:solidFill>
                <a:latin typeface="Times New Roman" pitchFamily="18" charset="0"/>
                <a:ea typeface="Times New Roman"/>
                <a:cs typeface="Times New Roman" pitchFamily="18" charset="0"/>
              </a:rPr>
              <a:t>Transmetallation</a:t>
            </a:r>
            <a:r>
              <a:rPr lang="en-IN" sz="1600" b="1" dirty="0">
                <a:solidFill>
                  <a:srgbClr val="000000"/>
                </a:solidFill>
                <a:latin typeface="Times New Roman" pitchFamily="18" charset="0"/>
                <a:ea typeface="Times New Roman"/>
                <a:cs typeface="Times New Roman" pitchFamily="18" charset="0"/>
              </a:rPr>
              <a:t> :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Alkyl aluminium compounds can be prepared on a laboratory scale by </a:t>
            </a:r>
            <a:r>
              <a:rPr lang="en-IN" sz="1600" dirty="0" err="1">
                <a:solidFill>
                  <a:srgbClr val="000000"/>
                </a:solidFill>
                <a:latin typeface="Times New Roman" pitchFamily="18" charset="0"/>
                <a:ea typeface="Times New Roman"/>
                <a:cs typeface="Times New Roman" pitchFamily="18" charset="0"/>
              </a:rPr>
              <a:t>transmetallation</a:t>
            </a:r>
            <a:r>
              <a:rPr lang="en-IN" sz="1600" dirty="0">
                <a:solidFill>
                  <a:srgbClr val="000000"/>
                </a:solidFill>
                <a:latin typeface="Times New Roman" pitchFamily="18" charset="0"/>
                <a:ea typeface="Times New Roman"/>
                <a:cs typeface="Times New Roman" pitchFamily="18" charset="0"/>
              </a:rPr>
              <a:t> of a mercury compound. For example,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90 c</a:t>
            </a: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smtClean="0">
                <a:solidFill>
                  <a:srgbClr val="000000"/>
                </a:solidFill>
                <a:latin typeface="Times New Roman" pitchFamily="18" charset="0"/>
                <a:ea typeface="Times New Roman"/>
                <a:cs typeface="Times New Roman" pitchFamily="18" charset="0"/>
              </a:rPr>
              <a:t>			3R</a:t>
            </a:r>
            <a:r>
              <a:rPr lang="en-IN" sz="1600" baseline="-25000" dirty="0" smtClean="0">
                <a:solidFill>
                  <a:srgbClr val="000000"/>
                </a:solidFill>
                <a:latin typeface="Times New Roman" pitchFamily="18" charset="0"/>
                <a:ea typeface="Times New Roman"/>
                <a:cs typeface="Times New Roman" pitchFamily="18" charset="0"/>
              </a:rPr>
              <a:t>2</a:t>
            </a:r>
            <a:r>
              <a:rPr lang="en-IN" sz="1600" dirty="0" smtClean="0">
                <a:solidFill>
                  <a:srgbClr val="000000"/>
                </a:solidFill>
                <a:latin typeface="Times New Roman" pitchFamily="18" charset="0"/>
                <a:ea typeface="Times New Roman"/>
                <a:cs typeface="Times New Roman" pitchFamily="18" charset="0"/>
              </a:rPr>
              <a:t>Hg </a:t>
            </a:r>
            <a:r>
              <a:rPr lang="en-IN" sz="1600" dirty="0">
                <a:solidFill>
                  <a:srgbClr val="000000"/>
                </a:solidFill>
                <a:latin typeface="Times New Roman" pitchFamily="18" charset="0"/>
                <a:ea typeface="Times New Roman"/>
                <a:cs typeface="Times New Roman" pitchFamily="18" charset="0"/>
              </a:rPr>
              <a:t>+ 2Al </a:t>
            </a:r>
            <a:r>
              <a:rPr lang="en-IN" sz="1600" dirty="0">
                <a:solidFill>
                  <a:srgbClr val="000000"/>
                </a:solidFill>
                <a:latin typeface="Times New Roman" pitchFamily="18" charset="0"/>
                <a:ea typeface="Times New Roman"/>
                <a:cs typeface="Times New Roman" pitchFamily="18" charset="0"/>
                <a:sym typeface="Symbol"/>
              </a:rPr>
              <a:t></a:t>
            </a: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2R</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 + 3Hg (R is alkyl or aryl group)</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90 c</a:t>
            </a: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smtClean="0">
                <a:solidFill>
                  <a:srgbClr val="000000"/>
                </a:solidFill>
                <a:latin typeface="Times New Roman" pitchFamily="18" charset="0"/>
                <a:ea typeface="Times New Roman"/>
                <a:cs typeface="Times New Roman" pitchFamily="18" charset="0"/>
              </a:rPr>
              <a:t>			3(Me)</a:t>
            </a:r>
            <a:r>
              <a:rPr lang="en-IN" sz="1600" baseline="-25000" dirty="0" smtClean="0">
                <a:solidFill>
                  <a:srgbClr val="000000"/>
                </a:solidFill>
                <a:latin typeface="Times New Roman" pitchFamily="18" charset="0"/>
                <a:ea typeface="Times New Roman"/>
                <a:cs typeface="Times New Roman" pitchFamily="18" charset="0"/>
              </a:rPr>
              <a:t>2</a:t>
            </a:r>
            <a:r>
              <a:rPr lang="en-IN" sz="1600" dirty="0" smtClean="0">
                <a:solidFill>
                  <a:srgbClr val="000000"/>
                </a:solidFill>
                <a:latin typeface="Times New Roman" pitchFamily="18" charset="0"/>
                <a:ea typeface="Times New Roman"/>
                <a:cs typeface="Times New Roman" pitchFamily="18" charset="0"/>
              </a:rPr>
              <a:t>Hg </a:t>
            </a: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2Al</a:t>
            </a:r>
            <a:r>
              <a:rPr lang="en-IN" sz="1600" dirty="0">
                <a:solidFill>
                  <a:srgbClr val="000000"/>
                </a:solidFill>
                <a:latin typeface="Times New Roman" pitchFamily="18" charset="0"/>
                <a:ea typeface="Times New Roman"/>
                <a:cs typeface="Times New Roman" pitchFamily="18" charset="0"/>
                <a:sym typeface="Symbol"/>
              </a:rPr>
              <a:t> </a:t>
            </a: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Me</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+ 3Hg</a:t>
            </a:r>
            <a:endParaRPr lang="en-US" sz="1600" dirty="0">
              <a:solidFill>
                <a:srgbClr val="000000"/>
              </a:solidFill>
              <a:effectLst/>
              <a:latin typeface="Times New Roman" pitchFamily="18" charset="0"/>
              <a:ea typeface="Times New Roman"/>
              <a:cs typeface="Times New Roman" pitchFamily="18" charset="0"/>
            </a:endParaRPr>
          </a:p>
        </p:txBody>
      </p:sp>
      <p:sp>
        <p:nvSpPr>
          <p:cNvPr id="10" name="Rectangle 9"/>
          <p:cNvSpPr/>
          <p:nvPr/>
        </p:nvSpPr>
        <p:spPr>
          <a:xfrm>
            <a:off x="457200" y="2925674"/>
            <a:ext cx="8001000" cy="669414"/>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Segoe UI"/>
                <a:ea typeface="Times New Roman"/>
                <a:cs typeface="Times New Roman"/>
              </a:rPr>
              <a:t>(ii) </a:t>
            </a:r>
            <a:r>
              <a:rPr lang="en-IN" sz="1600" b="1" dirty="0">
                <a:solidFill>
                  <a:srgbClr val="000000"/>
                </a:solidFill>
                <a:latin typeface="Times New Roman" pitchFamily="18" charset="0"/>
                <a:ea typeface="Times New Roman"/>
                <a:cs typeface="Times New Roman" pitchFamily="18" charset="0"/>
              </a:rPr>
              <a:t>Reaction of alkyl with Al metal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err="1">
                <a:solidFill>
                  <a:srgbClr val="000000"/>
                </a:solidFill>
                <a:latin typeface="Times New Roman" pitchFamily="18" charset="0"/>
                <a:ea typeface="Times New Roman"/>
                <a:cs typeface="Times New Roman" pitchFamily="18" charset="0"/>
              </a:rPr>
              <a:t>Trimethyl</a:t>
            </a:r>
            <a:r>
              <a:rPr lang="en-IN" sz="1600" dirty="0">
                <a:solidFill>
                  <a:srgbClr val="000000"/>
                </a:solidFill>
                <a:latin typeface="Times New Roman" pitchFamily="18" charset="0"/>
                <a:ea typeface="Times New Roman"/>
                <a:cs typeface="Times New Roman" pitchFamily="18" charset="0"/>
              </a:rPr>
              <a:t> aluminium is prepared commercially by the reaction of aluminium metal with chloromethane to give (CH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4</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This is then reduced with sodium to give (CH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a:t>
            </a:r>
            <a:endParaRPr lang="en-US" sz="1600" dirty="0">
              <a:solidFill>
                <a:srgbClr val="000000"/>
              </a:solidFill>
              <a:effectLst/>
              <a:latin typeface="Times New Roman" pitchFamily="18" charset="0"/>
              <a:ea typeface="Times New Roman"/>
              <a:cs typeface="Times New Roman" pitchFamily="18" charset="0"/>
            </a:endParaRPr>
          </a:p>
        </p:txBody>
      </p:sp>
      <p:sp>
        <p:nvSpPr>
          <p:cNvPr id="11" name="Rectangle 10"/>
          <p:cNvSpPr/>
          <p:nvPr/>
        </p:nvSpPr>
        <p:spPr>
          <a:xfrm>
            <a:off x="961293" y="3693853"/>
            <a:ext cx="6450623" cy="280270"/>
          </a:xfrm>
          <a:prstGeom prst="rect">
            <a:avLst/>
          </a:prstGeom>
        </p:spPr>
        <p:txBody>
          <a:bodyPr wrap="square">
            <a:spAutoFit/>
          </a:bodyPr>
          <a:lstStyle/>
          <a:p>
            <a:pPr algn="ctr">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2Al + </a:t>
            </a:r>
            <a:r>
              <a:rPr lang="en-IN" sz="1600" dirty="0" smtClean="0">
                <a:solidFill>
                  <a:srgbClr val="000000"/>
                </a:solidFill>
                <a:latin typeface="Times New Roman" pitchFamily="18" charset="0"/>
                <a:ea typeface="Times New Roman"/>
                <a:cs typeface="Times New Roman" pitchFamily="18" charset="0"/>
              </a:rPr>
              <a:t>3CH</a:t>
            </a:r>
            <a:r>
              <a:rPr lang="en-IN" sz="1600" baseline="-25000" dirty="0" smtClean="0">
                <a:solidFill>
                  <a:srgbClr val="000000"/>
                </a:solidFill>
                <a:latin typeface="Times New Roman" pitchFamily="18" charset="0"/>
                <a:ea typeface="Times New Roman"/>
                <a:cs typeface="Times New Roman" pitchFamily="18" charset="0"/>
              </a:rPr>
              <a:t>3</a:t>
            </a:r>
            <a:r>
              <a:rPr lang="en-IN" sz="1600" dirty="0" smtClean="0">
                <a:solidFill>
                  <a:srgbClr val="000000"/>
                </a:solidFill>
                <a:latin typeface="Times New Roman" pitchFamily="18" charset="0"/>
                <a:ea typeface="Times New Roman"/>
                <a:cs typeface="Times New Roman" pitchFamily="18" charset="0"/>
              </a:rPr>
              <a:t>Cl</a:t>
            </a:r>
            <a:r>
              <a:rPr lang="en-IN" sz="1600" dirty="0">
                <a:solidFill>
                  <a:srgbClr val="000000"/>
                </a:solidFill>
                <a:latin typeface="Times New Roman" pitchFamily="18" charset="0"/>
                <a:ea typeface="Times New Roman"/>
                <a:cs typeface="Times New Roman" pitchFamily="18" charset="0"/>
                <a:sym typeface="Symbol"/>
              </a:rPr>
              <a:t> </a:t>
            </a:r>
            <a:r>
              <a:rPr lang="en-IN" sz="1600" dirty="0" smtClean="0">
                <a:solidFill>
                  <a:srgbClr val="000000"/>
                </a:solidFill>
                <a:latin typeface="Times New Roman" pitchFamily="18" charset="0"/>
                <a:ea typeface="Times New Roman"/>
                <a:cs typeface="Times New Roman" pitchFamily="18" charset="0"/>
                <a:sym typeface="Symbol"/>
              </a:rPr>
              <a:t>Trace  OF I2(AlCl3)</a:t>
            </a: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Cl</a:t>
            </a:r>
            <a:r>
              <a:rPr lang="en-IN" sz="1600" baseline="-25000" dirty="0">
                <a:solidFill>
                  <a:srgbClr val="000000"/>
                </a:solidFill>
                <a:latin typeface="Times New Roman" pitchFamily="18" charset="0"/>
                <a:ea typeface="Times New Roman"/>
                <a:cs typeface="Times New Roman" pitchFamily="18" charset="0"/>
              </a:rPr>
              <a:t>3</a:t>
            </a:r>
            <a:endParaRPr lang="en-US" sz="1600" dirty="0">
              <a:solidFill>
                <a:srgbClr val="000000"/>
              </a:solidFill>
              <a:effectLst/>
              <a:latin typeface="Times New Roman" pitchFamily="18" charset="0"/>
              <a:ea typeface="Times New Roman"/>
              <a:cs typeface="Times New Roman" pitchFamily="18" charset="0"/>
            </a:endParaRPr>
          </a:p>
        </p:txBody>
      </p:sp>
      <p:sp>
        <p:nvSpPr>
          <p:cNvPr id="14" name="Rectangle 13"/>
          <p:cNvSpPr/>
          <p:nvPr/>
        </p:nvSpPr>
        <p:spPr>
          <a:xfrm>
            <a:off x="-76200" y="3969923"/>
            <a:ext cx="6629400" cy="281103"/>
          </a:xfrm>
          <a:prstGeom prst="rect">
            <a:avLst/>
          </a:prstGeom>
        </p:spPr>
        <p:txBody>
          <a:bodyPr wrap="square">
            <a:spAutoFit/>
          </a:bodyPr>
          <a:lstStyle/>
          <a:p>
            <a:pPr algn="ctr">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Cl</a:t>
            </a:r>
            <a:r>
              <a:rPr lang="en-IN" sz="1600" baseline="-25000" dirty="0">
                <a:solidFill>
                  <a:srgbClr val="000000"/>
                </a:solidFill>
                <a:latin typeface="Times New Roman" pitchFamily="18" charset="0"/>
                <a:ea typeface="Times New Roman"/>
                <a:cs typeface="Times New Roman" pitchFamily="18" charset="0"/>
              </a:rPr>
              <a:t>3 </a:t>
            </a:r>
            <a:r>
              <a:rPr lang="en-IN" sz="1600" dirty="0">
                <a:solidFill>
                  <a:srgbClr val="000000"/>
                </a:solidFill>
                <a:latin typeface="Times New Roman" pitchFamily="18" charset="0"/>
                <a:ea typeface="Times New Roman"/>
                <a:cs typeface="Times New Roman" pitchFamily="18" charset="0"/>
              </a:rPr>
              <a:t>disproportionate to (CH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4</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Cl</a:t>
            </a:r>
            <a:r>
              <a:rPr lang="en-IN" sz="1600" baseline="-25000" dirty="0">
                <a:solidFill>
                  <a:srgbClr val="000000"/>
                </a:solidFill>
                <a:latin typeface="Times New Roman" pitchFamily="18" charset="0"/>
                <a:ea typeface="Times New Roman"/>
                <a:cs typeface="Times New Roman" pitchFamily="18" charset="0"/>
              </a:rPr>
              <a:t>2 </a:t>
            </a:r>
            <a:r>
              <a:rPr lang="en-IN" sz="1600" dirty="0">
                <a:solidFill>
                  <a:srgbClr val="000000"/>
                </a:solidFill>
                <a:latin typeface="Times New Roman" pitchFamily="18" charset="0"/>
                <a:ea typeface="Times New Roman"/>
                <a:cs typeface="Times New Roman" pitchFamily="18" charset="0"/>
              </a:rPr>
              <a:t>and</a:t>
            </a:r>
            <a:r>
              <a:rPr lang="en-IN" sz="1600" baseline="-25000" dirty="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Cl</a:t>
            </a:r>
            <a:r>
              <a:rPr lang="en-IN" sz="1600" baseline="-25000" dirty="0">
                <a:solidFill>
                  <a:srgbClr val="000000"/>
                </a:solidFill>
                <a:latin typeface="Times New Roman" pitchFamily="18" charset="0"/>
                <a:ea typeface="Times New Roman"/>
                <a:cs typeface="Times New Roman" pitchFamily="18" charset="0"/>
              </a:rPr>
              <a:t>4</a:t>
            </a:r>
            <a:r>
              <a:rPr lang="en-IN" sz="1600" dirty="0">
                <a:solidFill>
                  <a:srgbClr val="000000"/>
                </a:solidFill>
                <a:latin typeface="Times New Roman" pitchFamily="18" charset="0"/>
                <a:ea typeface="Times New Roman"/>
                <a:cs typeface="Times New Roman" pitchFamily="18" charset="0"/>
              </a:rPr>
              <a:t>.</a:t>
            </a:r>
            <a:endParaRPr lang="en-US" sz="1600" dirty="0">
              <a:solidFill>
                <a:srgbClr val="000000"/>
              </a:solidFill>
              <a:effectLst/>
              <a:latin typeface="Times New Roman" pitchFamily="18" charset="0"/>
              <a:ea typeface="Times New Roman"/>
              <a:cs typeface="Times New Roman" pitchFamily="18" charset="0"/>
            </a:endParaRPr>
          </a:p>
        </p:txBody>
      </p:sp>
      <p:sp>
        <p:nvSpPr>
          <p:cNvPr id="15" name="Rectangle 14"/>
          <p:cNvSpPr/>
          <p:nvPr/>
        </p:nvSpPr>
        <p:spPr>
          <a:xfrm>
            <a:off x="1038161" y="4688270"/>
            <a:ext cx="7848600" cy="1579920"/>
          </a:xfrm>
          <a:prstGeom prst="rect">
            <a:avLst/>
          </a:prstGeom>
        </p:spPr>
        <p:txBody>
          <a:bodyPr wrap="square">
            <a:spAutoFit/>
          </a:bodyPr>
          <a:lstStyle/>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Addition of </a:t>
            </a:r>
            <a:r>
              <a:rPr lang="en-IN" sz="1600" dirty="0" err="1">
                <a:solidFill>
                  <a:srgbClr val="000000"/>
                </a:solidFill>
                <a:latin typeface="Times New Roman" pitchFamily="18" charset="0"/>
                <a:ea typeface="Times New Roman"/>
                <a:cs typeface="Times New Roman" pitchFamily="18" charset="0"/>
              </a:rPr>
              <a:t>NaCl</a:t>
            </a:r>
            <a:r>
              <a:rPr lang="en-IN" sz="1600" dirty="0">
                <a:solidFill>
                  <a:srgbClr val="000000"/>
                </a:solidFill>
                <a:latin typeface="Times New Roman" pitchFamily="18" charset="0"/>
                <a:ea typeface="Times New Roman"/>
                <a:cs typeface="Times New Roman" pitchFamily="18" charset="0"/>
              </a:rPr>
              <a:t> in the mixture is carried out to remove (CH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Cl</a:t>
            </a:r>
            <a:r>
              <a:rPr lang="en-IN" sz="1600" baseline="-25000" dirty="0">
                <a:solidFill>
                  <a:srgbClr val="000000"/>
                </a:solidFill>
                <a:latin typeface="Times New Roman" pitchFamily="18" charset="0"/>
                <a:ea typeface="Times New Roman"/>
                <a:cs typeface="Times New Roman" pitchFamily="18" charset="0"/>
              </a:rPr>
              <a:t>4 </a:t>
            </a:r>
            <a:r>
              <a:rPr lang="en-IN" sz="1600" dirty="0">
                <a:solidFill>
                  <a:srgbClr val="000000"/>
                </a:solidFill>
                <a:latin typeface="Times New Roman" pitchFamily="18" charset="0"/>
                <a:ea typeface="Times New Roman"/>
                <a:cs typeface="Times New Roman" pitchFamily="18" charset="0"/>
              </a:rPr>
              <a:t>as soluble Na[CH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AlCl</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complex so that (CH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4</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Cl</a:t>
            </a:r>
            <a:r>
              <a:rPr lang="en-IN" sz="1600" baseline="-25000" dirty="0">
                <a:solidFill>
                  <a:srgbClr val="000000"/>
                </a:solidFill>
                <a:latin typeface="Times New Roman" pitchFamily="18" charset="0"/>
                <a:ea typeface="Times New Roman"/>
                <a:cs typeface="Times New Roman" pitchFamily="18" charset="0"/>
              </a:rPr>
              <a:t>2 </a:t>
            </a:r>
            <a:r>
              <a:rPr lang="en-IN" sz="1600" dirty="0">
                <a:solidFill>
                  <a:srgbClr val="000000"/>
                </a:solidFill>
                <a:latin typeface="Times New Roman" pitchFamily="18" charset="0"/>
                <a:ea typeface="Times New Roman"/>
                <a:cs typeface="Times New Roman" pitchFamily="18" charset="0"/>
              </a:rPr>
              <a:t>can be separated by distillation. Finally (CH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4</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Cl</a:t>
            </a:r>
            <a:r>
              <a:rPr lang="en-IN" sz="1600" baseline="-25000" dirty="0">
                <a:solidFill>
                  <a:srgbClr val="000000"/>
                </a:solidFill>
                <a:latin typeface="Times New Roman" pitchFamily="18" charset="0"/>
                <a:ea typeface="Times New Roman"/>
                <a:cs typeface="Times New Roman" pitchFamily="18" charset="0"/>
              </a:rPr>
              <a:t>2 </a:t>
            </a:r>
            <a:r>
              <a:rPr lang="en-IN" sz="1600" dirty="0">
                <a:solidFill>
                  <a:srgbClr val="000000"/>
                </a:solidFill>
                <a:latin typeface="Times New Roman" pitchFamily="18" charset="0"/>
                <a:ea typeface="Times New Roman"/>
                <a:cs typeface="Times New Roman" pitchFamily="18" charset="0"/>
              </a:rPr>
              <a:t>reacts with Na to give (CH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a:t>
            </a:r>
            <a:endParaRPr lang="en-US" sz="1600" dirty="0">
              <a:solidFill>
                <a:srgbClr val="000000"/>
              </a:solidFill>
              <a:latin typeface="Times New Roman" pitchFamily="18" charset="0"/>
              <a:ea typeface="Times New Roman"/>
              <a:cs typeface="Times New Roman" pitchFamily="18" charset="0"/>
            </a:endParaRPr>
          </a:p>
          <a:p>
            <a:pPr algn="ctr">
              <a:lnSpc>
                <a:spcPts val="1300"/>
              </a:lnSpc>
              <a:spcBef>
                <a:spcPts val="100"/>
              </a:spcBef>
              <a:spcAft>
                <a:spcPts val="100"/>
              </a:spcAft>
              <a:tabLst>
                <a:tab pos="342900" algn="l"/>
                <a:tab pos="622300" algn="l"/>
                <a:tab pos="914400" algn="l"/>
                <a:tab pos="1714500" algn="r"/>
                <a:tab pos="1828800" algn="l"/>
                <a:tab pos="1993900" algn="l"/>
                <a:tab pos="4114800" algn="r"/>
              </a:tabLst>
            </a:pPr>
            <a:r>
              <a:rPr lang="en-IN" sz="1600" dirty="0">
                <a:solidFill>
                  <a:srgbClr val="000000"/>
                </a:solidFill>
                <a:latin typeface="Times New Roman" pitchFamily="18" charset="0"/>
                <a:ea typeface="Times New Roman"/>
                <a:cs typeface="Times New Roman" pitchFamily="18" charset="0"/>
              </a:rPr>
              <a:t>3(CH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4</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Cl</a:t>
            </a:r>
            <a:r>
              <a:rPr lang="en-IN" sz="1600" baseline="-25000" dirty="0">
                <a:solidFill>
                  <a:srgbClr val="000000"/>
                </a:solidFill>
                <a:latin typeface="Times New Roman" pitchFamily="18" charset="0"/>
                <a:ea typeface="Times New Roman"/>
                <a:cs typeface="Times New Roman" pitchFamily="18" charset="0"/>
              </a:rPr>
              <a:t>2 </a:t>
            </a:r>
            <a:r>
              <a:rPr lang="en-IN" sz="1600" dirty="0">
                <a:solidFill>
                  <a:srgbClr val="000000"/>
                </a:solidFill>
                <a:latin typeface="Times New Roman" pitchFamily="18" charset="0"/>
                <a:ea typeface="Times New Roman"/>
                <a:cs typeface="Times New Roman" pitchFamily="18" charset="0"/>
              </a:rPr>
              <a:t>+ 6Na </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 2(CH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+ 2Al + 6NaCl</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The commercial synthesis of </a:t>
            </a:r>
            <a:r>
              <a:rPr lang="en-IN" sz="1600" dirty="0" err="1">
                <a:solidFill>
                  <a:srgbClr val="000000"/>
                </a:solidFill>
                <a:latin typeface="Times New Roman" pitchFamily="18" charset="0"/>
                <a:ea typeface="Times New Roman"/>
                <a:cs typeface="Times New Roman" pitchFamily="18" charset="0"/>
              </a:rPr>
              <a:t>triethyl</a:t>
            </a:r>
            <a:r>
              <a:rPr lang="en-IN" sz="1600" dirty="0">
                <a:solidFill>
                  <a:srgbClr val="000000"/>
                </a:solidFill>
                <a:latin typeface="Times New Roman" pitchFamily="18" charset="0"/>
                <a:ea typeface="Times New Roman"/>
                <a:cs typeface="Times New Roman" pitchFamily="18" charset="0"/>
              </a:rPr>
              <a:t> aluminium and higher alkyl compounds is carried out from reaction of Al metal, an appropriate alkene and hydrogen gas at the temperature 110</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C under pressure. The process is called </a:t>
            </a:r>
            <a:r>
              <a:rPr lang="en-IN" sz="1600" dirty="0" err="1">
                <a:solidFill>
                  <a:srgbClr val="000000"/>
                </a:solidFill>
                <a:latin typeface="Times New Roman" pitchFamily="18" charset="0"/>
                <a:ea typeface="Times New Roman"/>
                <a:cs typeface="Times New Roman" pitchFamily="18" charset="0"/>
              </a:rPr>
              <a:t>hydroalumination</a:t>
            </a:r>
            <a:r>
              <a:rPr lang="en-IN" sz="1600" dirty="0">
                <a:solidFill>
                  <a:srgbClr val="000000"/>
                </a:solidFill>
                <a:latin typeface="Times New Roman" pitchFamily="18" charset="0"/>
                <a:ea typeface="Times New Roman"/>
                <a:cs typeface="Times New Roman" pitchFamily="18" charset="0"/>
              </a:rPr>
              <a:t>. This route is relatively less expensive.</a:t>
            </a:r>
            <a:endParaRPr lang="en-US" sz="1600" dirty="0">
              <a:solidFill>
                <a:srgbClr val="000000"/>
              </a:solidFill>
              <a:effectLst/>
              <a:latin typeface="Times New Roman" pitchFamily="18" charset="0"/>
              <a:ea typeface="Times New Roman"/>
              <a:cs typeface="Times New Roman" pitchFamily="18" charset="0"/>
            </a:endParaRPr>
          </a:p>
        </p:txBody>
      </p:sp>
      <p:sp>
        <p:nvSpPr>
          <p:cNvPr id="16" name="Rectangle 15"/>
          <p:cNvSpPr/>
          <p:nvPr/>
        </p:nvSpPr>
        <p:spPr>
          <a:xfrm>
            <a:off x="3444486" y="6268190"/>
            <a:ext cx="3166251" cy="259045"/>
          </a:xfrm>
          <a:prstGeom prst="rect">
            <a:avLst/>
          </a:prstGeom>
        </p:spPr>
        <p:txBody>
          <a:bodyPr wrap="none">
            <a:spAutoFit/>
          </a:bodyPr>
          <a:lstStyle/>
          <a:p>
            <a:pPr algn="ctr">
              <a:lnSpc>
                <a:spcPts val="1300"/>
              </a:lnSpc>
              <a:spcBef>
                <a:spcPts val="100"/>
              </a:spcBef>
              <a:spcAft>
                <a:spcPts val="100"/>
              </a:spcAft>
              <a:tabLst>
                <a:tab pos="342900" algn="l"/>
                <a:tab pos="622300" algn="l"/>
                <a:tab pos="914400" algn="l"/>
                <a:tab pos="1714500" algn="r"/>
                <a:tab pos="1828800" algn="l"/>
                <a:tab pos="1993900" algn="l"/>
                <a:tab pos="4114800" algn="r"/>
              </a:tabLst>
            </a:pPr>
            <a:r>
              <a:rPr lang="en-IN" sz="1600" dirty="0">
                <a:solidFill>
                  <a:srgbClr val="000000"/>
                </a:solidFill>
                <a:latin typeface="Times New Roman" pitchFamily="18" charset="0"/>
                <a:ea typeface="Times New Roman"/>
                <a:cs typeface="Times New Roman" pitchFamily="18" charset="0"/>
              </a:rPr>
              <a:t>Al + 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+ 3C</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H</a:t>
            </a:r>
            <a:r>
              <a:rPr lang="en-IN" sz="1600" baseline="-25000" dirty="0">
                <a:solidFill>
                  <a:srgbClr val="000000"/>
                </a:solidFill>
                <a:latin typeface="Times New Roman" pitchFamily="18" charset="0"/>
                <a:ea typeface="Times New Roman"/>
                <a:cs typeface="Times New Roman" pitchFamily="18" charset="0"/>
              </a:rPr>
              <a:t>4</a:t>
            </a:r>
            <a:r>
              <a:rPr lang="en-IN" sz="1600" dirty="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 (C</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H</a:t>
            </a:r>
            <a:r>
              <a:rPr lang="en-IN" sz="1600" baseline="-25000" dirty="0">
                <a:solidFill>
                  <a:srgbClr val="000000"/>
                </a:solidFill>
                <a:latin typeface="Times New Roman" pitchFamily="18" charset="0"/>
                <a:ea typeface="Times New Roman"/>
                <a:cs typeface="Times New Roman" pitchFamily="18" charset="0"/>
              </a:rPr>
              <a:t>5</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a:t>
            </a:r>
            <a:endParaRPr lang="en-US" sz="1600" dirty="0">
              <a:solidFill>
                <a:srgbClr val="000000"/>
              </a:solidFill>
              <a:effectLst/>
              <a:latin typeface="Times New Roman" pitchFamily="18" charset="0"/>
              <a:ea typeface="Times New Roman"/>
              <a:cs typeface="Times New Roman" pitchFamily="18" charset="0"/>
            </a:endParaRPr>
          </a:p>
        </p:txBody>
      </p:sp>
      <p:sp>
        <p:nvSpPr>
          <p:cNvPr id="1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	(CH</a:t>
            </a:r>
            <a:r>
              <a:rPr kumimoji="0" lang="en-US" sz="1000" b="0" i="0" u="none" strike="noStrike" cap="none" normalizeH="0" baseline="-30000" smtClean="0">
                <a:ln>
                  <a:noFill/>
                </a:ln>
                <a:solidFill>
                  <a:srgbClr val="000000"/>
                </a:solidFill>
                <a:effectLst/>
                <a:latin typeface="Segoe UI" pitchFamily="34" charset="0"/>
                <a:ea typeface="Times New Roman" pitchFamily="18" charset="0"/>
                <a:cs typeface="Segoe UI" pitchFamily="34" charset="0"/>
              </a:rPr>
              <a:t>3</a:t>
            </a:r>
            <a:r>
              <a:rPr kumimoji="0" lang="en-US"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a:t>
            </a:r>
            <a:r>
              <a:rPr kumimoji="0" lang="en-US" sz="1000" b="0" i="0" u="none" strike="noStrike" cap="none" normalizeH="0" baseline="-30000" smtClean="0">
                <a:ln>
                  <a:noFill/>
                </a:ln>
                <a:solidFill>
                  <a:srgbClr val="000000"/>
                </a:solidFill>
                <a:effectLst/>
                <a:latin typeface="Segoe UI" pitchFamily="34" charset="0"/>
                <a:ea typeface="Times New Roman" pitchFamily="18" charset="0"/>
                <a:cs typeface="Segoe UI" pitchFamily="34" charset="0"/>
              </a:rPr>
              <a:t>3</a:t>
            </a:r>
            <a:r>
              <a:rPr kumimoji="0" lang="en-US"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Al</a:t>
            </a:r>
            <a:r>
              <a:rPr kumimoji="0" lang="en-US" sz="1000" b="0" i="0" u="none" strike="noStrike" cap="none" normalizeH="0" baseline="-30000" smtClean="0">
                <a:ln>
                  <a:noFill/>
                </a:ln>
                <a:solidFill>
                  <a:srgbClr val="000000"/>
                </a:solidFill>
                <a:effectLst/>
                <a:latin typeface="Segoe UI" pitchFamily="34" charset="0"/>
                <a:ea typeface="Times New Roman" pitchFamily="18" charset="0"/>
                <a:cs typeface="Segoe UI" pitchFamily="34" charset="0"/>
              </a:rPr>
              <a:t>2</a:t>
            </a:r>
            <a:r>
              <a:rPr kumimoji="0" lang="en-US"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Cl</a:t>
            </a:r>
            <a:r>
              <a:rPr kumimoji="0" lang="en-US" sz="1000" b="0" i="0" u="none" strike="noStrike" cap="none" normalizeH="0" baseline="-30000" smtClean="0">
                <a:ln>
                  <a:noFill/>
                </a:ln>
                <a:solidFill>
                  <a:srgbClr val="000000"/>
                </a:solidFill>
                <a:effectLst/>
                <a:latin typeface="Segoe UI" pitchFamily="34" charset="0"/>
                <a:ea typeface="Times New Roman" pitchFamily="18" charset="0"/>
                <a:cs typeface="Segoe UI" pitchFamily="34" charset="0"/>
              </a:rPr>
              <a:t>3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33" name="Picture 1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0525" cy="1047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5"/>
          <p:cNvSpPr>
            <a:spLocks noChangeArrowheads="1"/>
          </p:cNvSpPr>
          <p:nvPr/>
        </p:nvSpPr>
        <p:spPr bwMode="auto">
          <a:xfrm>
            <a:off x="4084509" y="4365105"/>
            <a:ext cx="26500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(CH</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4</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 </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(CH</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4</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9" name="Rectangle 18"/>
          <p:cNvSpPr/>
          <p:nvPr/>
        </p:nvSpPr>
        <p:spPr>
          <a:xfrm>
            <a:off x="1089778" y="4349716"/>
            <a:ext cx="2994731" cy="369332"/>
          </a:xfrm>
          <a:prstGeom prst="rect">
            <a:avLst/>
          </a:prstGeom>
        </p:spPr>
        <p:txBody>
          <a:bodyPr wrap="none">
            <a:spAutoFit/>
          </a:bodyPr>
          <a:lstStyle/>
          <a:p>
            <a:r>
              <a:rPr lang="en-IN" dirty="0">
                <a:solidFill>
                  <a:srgbClr val="000000"/>
                </a:solidFill>
                <a:latin typeface="Segoe UI"/>
                <a:ea typeface="Times New Roman"/>
                <a:cs typeface="Times New Roman"/>
              </a:rPr>
              <a:t>	(</a:t>
            </a:r>
            <a:r>
              <a:rPr lang="en-IN" dirty="0" smtClean="0">
                <a:solidFill>
                  <a:srgbClr val="000000"/>
                </a:solidFill>
                <a:latin typeface="Segoe UI"/>
                <a:ea typeface="Times New Roman"/>
                <a:cs typeface="Times New Roman"/>
              </a:rPr>
              <a:t>CH</a:t>
            </a:r>
            <a:r>
              <a:rPr lang="en-IN" baseline="-25000" dirty="0" smtClean="0">
                <a:solidFill>
                  <a:srgbClr val="000000"/>
                </a:solidFill>
                <a:latin typeface="Segoe UI"/>
                <a:ea typeface="Times New Roman"/>
                <a:cs typeface="Times New Roman"/>
              </a:rPr>
              <a:t>3</a:t>
            </a:r>
            <a:r>
              <a:rPr lang="en-IN" dirty="0" smtClean="0">
                <a:solidFill>
                  <a:srgbClr val="000000"/>
                </a:solidFill>
                <a:latin typeface="Segoe UI"/>
                <a:ea typeface="Times New Roman"/>
                <a:cs typeface="Times New Roman"/>
              </a:rPr>
              <a:t>)</a:t>
            </a:r>
            <a:r>
              <a:rPr lang="en-IN" baseline="-25000" dirty="0" smtClean="0">
                <a:solidFill>
                  <a:srgbClr val="000000"/>
                </a:solidFill>
                <a:latin typeface="Segoe UI"/>
                <a:ea typeface="Times New Roman"/>
                <a:cs typeface="Times New Roman"/>
              </a:rPr>
              <a:t>3</a:t>
            </a:r>
            <a:r>
              <a:rPr lang="en-IN" dirty="0" smtClean="0">
                <a:solidFill>
                  <a:srgbClr val="000000"/>
                </a:solidFill>
                <a:latin typeface="Segoe UI"/>
                <a:ea typeface="Times New Roman"/>
                <a:cs typeface="Times New Roman"/>
              </a:rPr>
              <a:t>Al</a:t>
            </a:r>
            <a:r>
              <a:rPr lang="en-IN" baseline="-25000" dirty="0" smtClean="0">
                <a:solidFill>
                  <a:srgbClr val="000000"/>
                </a:solidFill>
                <a:latin typeface="Segoe UI"/>
                <a:ea typeface="Times New Roman"/>
                <a:cs typeface="Times New Roman"/>
              </a:rPr>
              <a:t>2</a:t>
            </a:r>
            <a:r>
              <a:rPr lang="en-IN" dirty="0" smtClean="0">
                <a:solidFill>
                  <a:srgbClr val="000000"/>
                </a:solidFill>
                <a:latin typeface="Segoe UI"/>
                <a:ea typeface="Times New Roman"/>
                <a:cs typeface="Times New Roman"/>
              </a:rPr>
              <a:t>Cl</a:t>
            </a:r>
            <a:r>
              <a:rPr lang="en-IN" baseline="-25000" dirty="0" smtClean="0">
                <a:solidFill>
                  <a:srgbClr val="000000"/>
                </a:solidFill>
                <a:latin typeface="Segoe UI"/>
                <a:ea typeface="Times New Roman"/>
                <a:cs typeface="Times New Roman"/>
              </a:rPr>
              <a:t>3</a:t>
            </a:r>
            <a:r>
              <a:rPr lang="en-IN" sz="1600" dirty="0">
                <a:solidFill>
                  <a:srgbClr val="000000"/>
                </a:solidFill>
                <a:latin typeface="Times New Roman" pitchFamily="18" charset="0"/>
                <a:ea typeface="Times New Roman"/>
                <a:cs typeface="Times New Roman" pitchFamily="18" charset="0"/>
                <a:sym typeface="Symbol"/>
              </a:rPr>
              <a:t> </a:t>
            </a:r>
            <a:r>
              <a:rPr lang="en-IN" baseline="-25000" dirty="0" smtClean="0">
                <a:solidFill>
                  <a:srgbClr val="000000"/>
                </a:solidFill>
                <a:latin typeface="Segoe UI"/>
                <a:ea typeface="Times New Roman"/>
                <a:cs typeface="Times New Roman"/>
              </a:rPr>
              <a:t> </a:t>
            </a:r>
            <a:endParaRPr lang="en-US" dirty="0"/>
          </a:p>
        </p:txBody>
      </p:sp>
    </p:spTree>
    <p:extLst>
      <p:ext uri="{BB962C8B-B14F-4D97-AF65-F5344CB8AC3E}">
        <p14:creationId xmlns:p14="http://schemas.microsoft.com/office/powerpoint/2010/main" val="4006636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10600" cy="1490152"/>
          </a:xfrm>
          <a:prstGeom prst="rect">
            <a:avLst/>
          </a:prstGeom>
        </p:spPr>
        <p:txBody>
          <a:bodyPr wrap="square">
            <a:spAutoFit/>
          </a:bodyPr>
          <a:lstStyle/>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0000"/>
                </a:solidFill>
                <a:latin typeface="Times New Roman" pitchFamily="18" charset="0"/>
                <a:ea typeface="Times New Roman"/>
                <a:cs typeface="Times New Roman" pitchFamily="18" charset="0"/>
              </a:rPr>
              <a:t>(iii) From alkyl aluminium hydride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Aluminium hydride reacts with olefins to produce aluminium alkyls.</a:t>
            </a:r>
            <a:endParaRPr lang="en-US" sz="1600" dirty="0">
              <a:solidFill>
                <a:srgbClr val="000000"/>
              </a:solidFill>
              <a:latin typeface="Times New Roman" pitchFamily="18" charset="0"/>
              <a:ea typeface="Times New Roman"/>
              <a:cs typeface="Times New Roman" pitchFamily="18" charset="0"/>
            </a:endParaRPr>
          </a:p>
          <a:p>
            <a:pPr algn="ctr">
              <a:lnSpc>
                <a:spcPts val="1300"/>
              </a:lnSpc>
              <a:spcBef>
                <a:spcPts val="100"/>
              </a:spcBef>
              <a:spcAft>
                <a:spcPts val="100"/>
              </a:spcAft>
              <a:tabLst>
                <a:tab pos="342900" algn="l"/>
                <a:tab pos="622300" algn="l"/>
                <a:tab pos="914400" algn="l"/>
                <a:tab pos="1714500" algn="r"/>
                <a:tab pos="1828800" algn="l"/>
                <a:tab pos="1993900" algn="l"/>
                <a:tab pos="4114800" algn="r"/>
              </a:tabLst>
            </a:pPr>
            <a:r>
              <a:rPr lang="en-IN" sz="1600" dirty="0">
                <a:solidFill>
                  <a:srgbClr val="000000"/>
                </a:solidFill>
                <a:latin typeface="Times New Roman" pitchFamily="18" charset="0"/>
                <a:ea typeface="Times New Roman"/>
                <a:cs typeface="Times New Roman" pitchFamily="18" charset="0"/>
              </a:rPr>
              <a:t>AlH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+ 3CH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 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 (CH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The reaction is specific to boron and aluminium hydrides. Aluminium hydrides are made by reaction of Al, 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and aluminium alkyls.</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i="1" dirty="0">
                <a:solidFill>
                  <a:srgbClr val="000000"/>
                </a:solidFill>
                <a:latin typeface="Times New Roman" pitchFamily="18" charset="0"/>
                <a:ea typeface="Times New Roman"/>
                <a:cs typeface="Times New Roman" pitchFamily="18" charset="0"/>
              </a:rPr>
              <a:t>  	</a:t>
            </a:r>
            <a:r>
              <a:rPr lang="en-IN" sz="1600" i="1" dirty="0" err="1">
                <a:solidFill>
                  <a:srgbClr val="000000"/>
                </a:solidFill>
                <a:latin typeface="Times New Roman" pitchFamily="18" charset="0"/>
                <a:ea typeface="Times New Roman"/>
                <a:cs typeface="Times New Roman" pitchFamily="18" charset="0"/>
              </a:rPr>
              <a:t>Organoaluminium</a:t>
            </a:r>
            <a:r>
              <a:rPr lang="en-IN" sz="1600" i="1" dirty="0">
                <a:solidFill>
                  <a:srgbClr val="000000"/>
                </a:solidFill>
                <a:latin typeface="Times New Roman" pitchFamily="18" charset="0"/>
                <a:ea typeface="Times New Roman"/>
                <a:cs typeface="Times New Roman" pitchFamily="18" charset="0"/>
              </a:rPr>
              <a:t> compounds are used as the Zeigler Natta catalyst for polymerisation of alkenes and for preparation of aluminium </a:t>
            </a:r>
            <a:r>
              <a:rPr lang="en-IN" sz="1600" i="1" dirty="0" err="1">
                <a:solidFill>
                  <a:srgbClr val="000000"/>
                </a:solidFill>
                <a:latin typeface="Times New Roman" pitchFamily="18" charset="0"/>
                <a:ea typeface="Times New Roman"/>
                <a:cs typeface="Times New Roman" pitchFamily="18" charset="0"/>
              </a:rPr>
              <a:t>alkoxides</a:t>
            </a:r>
            <a:r>
              <a:rPr lang="en-IN" sz="1600" i="1" dirty="0">
                <a:solidFill>
                  <a:srgbClr val="000000"/>
                </a:solidFill>
                <a:latin typeface="Times New Roman" pitchFamily="18" charset="0"/>
                <a:ea typeface="Times New Roman"/>
                <a:cs typeface="Times New Roman" pitchFamily="18" charset="0"/>
              </a:rPr>
              <a:t> and amides.</a:t>
            </a:r>
            <a:endParaRPr lang="en-US" sz="1600" dirty="0">
              <a:solidFill>
                <a:srgbClr val="000000"/>
              </a:solidFill>
              <a:effectLst/>
              <a:latin typeface="Times New Roman" pitchFamily="18" charset="0"/>
              <a:ea typeface="Times New Roman"/>
              <a:cs typeface="Times New Roman" pitchFamily="18" charset="0"/>
            </a:endParaRPr>
          </a:p>
        </p:txBody>
      </p:sp>
      <p:sp>
        <p:nvSpPr>
          <p:cNvPr id="3" name="Rectangle 2"/>
          <p:cNvSpPr/>
          <p:nvPr/>
        </p:nvSpPr>
        <p:spPr>
          <a:xfrm>
            <a:off x="334108" y="1678868"/>
            <a:ext cx="8610600" cy="2487219"/>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smtClean="0">
                <a:solidFill>
                  <a:srgbClr val="000000"/>
                </a:solidFill>
                <a:latin typeface="Times New Roman" pitchFamily="18" charset="0"/>
                <a:ea typeface="Times New Roman"/>
                <a:cs typeface="Times New Roman" pitchFamily="18" charset="0"/>
              </a:rPr>
              <a:t>Study </a:t>
            </a:r>
            <a:r>
              <a:rPr lang="en-IN" sz="1600" b="1" dirty="0">
                <a:solidFill>
                  <a:srgbClr val="000000"/>
                </a:solidFill>
                <a:latin typeface="Times New Roman" pitchFamily="18" charset="0"/>
                <a:ea typeface="Times New Roman"/>
                <a:cs typeface="Times New Roman" pitchFamily="18" charset="0"/>
              </a:rPr>
              <a:t>of Alkyl Aluminium : </a:t>
            </a:r>
            <a:endParaRPr lang="en-US" sz="1600" dirty="0">
              <a:solidFill>
                <a:srgbClr val="000000"/>
              </a:solidFill>
              <a:latin typeface="Times New Roman" pitchFamily="18" charset="0"/>
              <a:ea typeface="Times New Roman"/>
              <a:cs typeface="Times New Roman" pitchFamily="18" charset="0"/>
            </a:endParaRPr>
          </a:p>
          <a:p>
            <a:pPr marL="457200" marR="0" indent="-457200" algn="just">
              <a:lnSpc>
                <a:spcPts val="1200"/>
              </a:lnSpc>
              <a:spcBef>
                <a:spcPts val="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1. 	</a:t>
            </a:r>
            <a:r>
              <a:rPr lang="en-IN" sz="1600" dirty="0" err="1">
                <a:solidFill>
                  <a:srgbClr val="000000"/>
                </a:solidFill>
                <a:latin typeface="Times New Roman" pitchFamily="18" charset="0"/>
                <a:ea typeface="Times New Roman"/>
                <a:cs typeface="Times New Roman" pitchFamily="18" charset="0"/>
              </a:rPr>
              <a:t>Trialkyls</a:t>
            </a:r>
            <a:r>
              <a:rPr lang="en-IN" sz="1600" dirty="0">
                <a:solidFill>
                  <a:srgbClr val="000000"/>
                </a:solidFill>
                <a:latin typeface="Times New Roman" pitchFamily="18" charset="0"/>
                <a:ea typeface="Times New Roman"/>
                <a:cs typeface="Times New Roman" pitchFamily="18" charset="0"/>
              </a:rPr>
              <a:t> and aryls of aluminium are dimers having terminal and bridging methyl/aryl groups. They exist as dimers in solid as well as vapour phase.</a:t>
            </a:r>
            <a:endParaRPr lang="en-US" sz="1600" dirty="0">
              <a:solidFill>
                <a:srgbClr val="000000"/>
              </a:solidFill>
              <a:latin typeface="Times New Roman" pitchFamily="18" charset="0"/>
              <a:ea typeface="Times New Roman"/>
              <a:cs typeface="Times New Roman" pitchFamily="18" charset="0"/>
            </a:endParaRPr>
          </a:p>
          <a:p>
            <a:pPr marL="457200" marR="0" indent="-457200" algn="just">
              <a:lnSpc>
                <a:spcPts val="1200"/>
              </a:lnSpc>
              <a:spcBef>
                <a:spcPts val="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2. 	Simple </a:t>
            </a:r>
            <a:r>
              <a:rPr lang="en-IN" sz="1600" dirty="0" err="1">
                <a:solidFill>
                  <a:srgbClr val="000000"/>
                </a:solidFill>
                <a:latin typeface="Times New Roman" pitchFamily="18" charset="0"/>
                <a:ea typeface="Times New Roman"/>
                <a:cs typeface="Times New Roman" pitchFamily="18" charset="0"/>
              </a:rPr>
              <a:t>dimeric</a:t>
            </a:r>
            <a:r>
              <a:rPr lang="en-IN" sz="1600" dirty="0">
                <a:solidFill>
                  <a:srgbClr val="000000"/>
                </a:solidFill>
                <a:latin typeface="Times New Roman" pitchFamily="18" charset="0"/>
                <a:ea typeface="Times New Roman"/>
                <a:cs typeface="Times New Roman" pitchFamily="18" charset="0"/>
              </a:rPr>
              <a:t> </a:t>
            </a:r>
            <a:r>
              <a:rPr lang="en-IN" sz="1600" dirty="0" err="1">
                <a:solidFill>
                  <a:srgbClr val="000000"/>
                </a:solidFill>
                <a:latin typeface="Times New Roman" pitchFamily="18" charset="0"/>
                <a:ea typeface="Times New Roman"/>
                <a:cs typeface="Times New Roman" pitchFamily="18" charset="0"/>
              </a:rPr>
              <a:t>organoaluminium</a:t>
            </a:r>
            <a:r>
              <a:rPr lang="en-IN" sz="1600" dirty="0">
                <a:solidFill>
                  <a:srgbClr val="000000"/>
                </a:solidFill>
                <a:latin typeface="Times New Roman" pitchFamily="18" charset="0"/>
                <a:ea typeface="Times New Roman"/>
                <a:cs typeface="Times New Roman" pitchFamily="18" charset="0"/>
              </a:rPr>
              <a:t> compounds are (Me</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and (ph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while (phCH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 is chain oligomer. </a:t>
            </a:r>
            <a:endParaRPr lang="en-US" sz="1600" dirty="0">
              <a:solidFill>
                <a:srgbClr val="000000"/>
              </a:solidFill>
              <a:latin typeface="Times New Roman" pitchFamily="18" charset="0"/>
              <a:ea typeface="Times New Roman"/>
              <a:cs typeface="Times New Roman" pitchFamily="18" charset="0"/>
            </a:endParaRPr>
          </a:p>
          <a:p>
            <a:pPr marL="457200" marR="0" indent="-457200" algn="just">
              <a:lnSpc>
                <a:spcPts val="1200"/>
              </a:lnSpc>
              <a:spcBef>
                <a:spcPts val="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3. 	(Me</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is a </a:t>
            </a:r>
            <a:r>
              <a:rPr lang="en-IN" sz="1600" dirty="0" err="1">
                <a:solidFill>
                  <a:srgbClr val="000000"/>
                </a:solidFill>
                <a:latin typeface="Times New Roman" pitchFamily="18" charset="0"/>
                <a:ea typeface="Times New Roman"/>
                <a:cs typeface="Times New Roman" pitchFamily="18" charset="0"/>
              </a:rPr>
              <a:t>dimeric</a:t>
            </a:r>
            <a:r>
              <a:rPr lang="en-IN" sz="1600" dirty="0">
                <a:solidFill>
                  <a:srgbClr val="000000"/>
                </a:solidFill>
                <a:latin typeface="Times New Roman" pitchFamily="18" charset="0"/>
                <a:ea typeface="Times New Roman"/>
                <a:cs typeface="Times New Roman" pitchFamily="18" charset="0"/>
              </a:rPr>
              <a:t> solid (M.P 15</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C) with methyl bridging involving three </a:t>
            </a:r>
            <a:r>
              <a:rPr lang="en-IN" sz="1600" dirty="0" err="1">
                <a:solidFill>
                  <a:srgbClr val="000000"/>
                </a:solidFill>
                <a:latin typeface="Times New Roman" pitchFamily="18" charset="0"/>
                <a:ea typeface="Times New Roman"/>
                <a:cs typeface="Times New Roman" pitchFamily="18" charset="0"/>
              </a:rPr>
              <a:t>centered</a:t>
            </a:r>
            <a:r>
              <a:rPr lang="en-IN" sz="1600" dirty="0">
                <a:solidFill>
                  <a:srgbClr val="000000"/>
                </a:solidFill>
                <a:latin typeface="Times New Roman" pitchFamily="18" charset="0"/>
                <a:ea typeface="Times New Roman"/>
                <a:cs typeface="Times New Roman" pitchFamily="18" charset="0"/>
              </a:rPr>
              <a:t> bonding (similar to aluminium chloride with methyl groups replacing </a:t>
            </a:r>
            <a:r>
              <a:rPr lang="en-IN" sz="1600" b="1" dirty="0">
                <a:solidFill>
                  <a:srgbClr val="000000"/>
                </a:solidFill>
                <a:latin typeface="Times New Roman" pitchFamily="18" charset="0"/>
                <a:ea typeface="Times New Roman"/>
                <a:cs typeface="Times New Roman" pitchFamily="18" charset="0"/>
              </a:rPr>
              <a:t>Structural </a:t>
            </a:r>
            <a:r>
              <a:rPr lang="en-IN" sz="1600" dirty="0" err="1" smtClean="0">
                <a:solidFill>
                  <a:srgbClr val="000000"/>
                </a:solidFill>
                <a:latin typeface="Times New Roman" pitchFamily="18" charset="0"/>
                <a:ea typeface="Times New Roman"/>
                <a:cs typeface="Times New Roman" pitchFamily="18" charset="0"/>
              </a:rPr>
              <a:t>Cl</a:t>
            </a: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atoms). In aluminium halides, the bridging </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Al</a:t>
            </a:r>
            <a:r>
              <a:rPr lang="en-IN" sz="1600" dirty="0">
                <a:solidFill>
                  <a:srgbClr val="000000"/>
                </a:solidFill>
                <a:latin typeface="Times New Roman" pitchFamily="18" charset="0"/>
                <a:ea typeface="Times New Roman"/>
                <a:cs typeface="Times New Roman" pitchFamily="18" charset="0"/>
              </a:rPr>
              <a:t> bonds are longer than the terminal </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a:t>
            </a:r>
            <a:r>
              <a:rPr lang="en-IN" sz="1600" dirty="0">
                <a:solidFill>
                  <a:srgbClr val="000000"/>
                </a:solidFill>
                <a:latin typeface="Times New Roman" pitchFamily="18" charset="0"/>
                <a:ea typeface="Times New Roman"/>
                <a:cs typeface="Times New Roman" pitchFamily="18" charset="0"/>
              </a:rPr>
              <a:t> bonds, suggesting that they are </a:t>
            </a:r>
            <a:r>
              <a:rPr lang="en-IN" sz="1600" i="1" dirty="0">
                <a:solidFill>
                  <a:srgbClr val="000000"/>
                </a:solidFill>
                <a:latin typeface="Times New Roman" pitchFamily="18" charset="0"/>
                <a:ea typeface="Times New Roman"/>
                <a:cs typeface="Times New Roman" pitchFamily="18" charset="0"/>
              </a:rPr>
              <a:t>3-center 2-electron bonds</a:t>
            </a:r>
            <a:r>
              <a:rPr lang="en-IN" sz="1600" dirty="0">
                <a:solidFill>
                  <a:srgbClr val="000000"/>
                </a:solidFill>
                <a:latin typeface="Times New Roman" pitchFamily="18" charset="0"/>
                <a:ea typeface="Times New Roman"/>
                <a:cs typeface="Times New Roman" pitchFamily="18" charset="0"/>
              </a:rPr>
              <a:t> (each </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Cl</a:t>
            </a:r>
            <a:r>
              <a:rPr lang="en-IN" sz="1600" dirty="0">
                <a:solidFill>
                  <a:srgbClr val="000000"/>
                </a:solidFill>
                <a:latin typeface="Times New Roman" pitchFamily="18" charset="0"/>
                <a:ea typeface="Times New Roman"/>
                <a:cs typeface="Times New Roman" pitchFamily="18" charset="0"/>
              </a:rPr>
              <a:t> bond involves an electron pair). While in alkyl aluminium compounds the </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Al</a:t>
            </a:r>
            <a:r>
              <a:rPr lang="en-IN" sz="1600" dirty="0">
                <a:solidFill>
                  <a:srgbClr val="000000"/>
                </a:solidFill>
                <a:latin typeface="Times New Roman" pitchFamily="18" charset="0"/>
                <a:ea typeface="Times New Roman"/>
                <a:cs typeface="Times New Roman" pitchFamily="18" charset="0"/>
              </a:rPr>
              <a:t> bonds are longer than the terminal </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a:t>
            </a:r>
            <a:r>
              <a:rPr lang="en-IN" sz="1600" dirty="0">
                <a:solidFill>
                  <a:srgbClr val="000000"/>
                </a:solidFill>
                <a:latin typeface="Times New Roman" pitchFamily="18" charset="0"/>
                <a:ea typeface="Times New Roman"/>
                <a:cs typeface="Times New Roman" pitchFamily="18" charset="0"/>
              </a:rPr>
              <a:t> bonds, suggesting that they are </a:t>
            </a:r>
            <a:r>
              <a:rPr lang="en-IN" sz="1600" i="1" dirty="0">
                <a:solidFill>
                  <a:srgbClr val="000000"/>
                </a:solidFill>
                <a:latin typeface="Times New Roman" pitchFamily="18" charset="0"/>
                <a:ea typeface="Times New Roman"/>
                <a:cs typeface="Times New Roman" pitchFamily="18" charset="0"/>
              </a:rPr>
              <a:t>3-center 2-electron bonds</a:t>
            </a:r>
            <a:r>
              <a:rPr lang="en-IN" sz="1600" dirty="0">
                <a:solidFill>
                  <a:srgbClr val="000000"/>
                </a:solidFill>
                <a:latin typeface="Times New Roman" pitchFamily="18" charset="0"/>
                <a:ea typeface="Times New Roman"/>
                <a:cs typeface="Times New Roman" pitchFamily="18" charset="0"/>
              </a:rPr>
              <a:t>, with one bonding pair shared across the </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Al</a:t>
            </a:r>
            <a:r>
              <a:rPr lang="en-IN" sz="1600" dirty="0">
                <a:solidFill>
                  <a:srgbClr val="000000"/>
                </a:solidFill>
                <a:latin typeface="Times New Roman" pitchFamily="18" charset="0"/>
                <a:ea typeface="Times New Roman"/>
                <a:cs typeface="Times New Roman" pitchFamily="18" charset="0"/>
              </a:rPr>
              <a:t> somewhat analogous to the bonding in </a:t>
            </a:r>
            <a:r>
              <a:rPr lang="en-IN" sz="1600" dirty="0" err="1">
                <a:solidFill>
                  <a:srgbClr val="000000"/>
                </a:solidFill>
                <a:latin typeface="Times New Roman" pitchFamily="18" charset="0"/>
                <a:ea typeface="Times New Roman"/>
                <a:cs typeface="Times New Roman" pitchFamily="18" charset="0"/>
              </a:rPr>
              <a:t>diborane</a:t>
            </a:r>
            <a:r>
              <a:rPr lang="en-IN" sz="1600" dirty="0">
                <a:solidFill>
                  <a:srgbClr val="000000"/>
                </a:solidFill>
                <a:latin typeface="Times New Roman" pitchFamily="18" charset="0"/>
                <a:ea typeface="Times New Roman"/>
                <a:cs typeface="Times New Roman" pitchFamily="18" charset="0"/>
              </a:rPr>
              <a:t> B</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H</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 The terminal </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a:t>
            </a:r>
            <a:r>
              <a:rPr lang="en-IN" sz="1600" dirty="0">
                <a:solidFill>
                  <a:srgbClr val="000000"/>
                </a:solidFill>
                <a:latin typeface="Times New Roman" pitchFamily="18" charset="0"/>
                <a:ea typeface="Times New Roman"/>
                <a:cs typeface="Times New Roman" pitchFamily="18" charset="0"/>
              </a:rPr>
              <a:t> bond is 195 pm while bridging bond is 212 pm. The </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Al</a:t>
            </a:r>
            <a:r>
              <a:rPr lang="en-IN" sz="1600" dirty="0">
                <a:solidFill>
                  <a:srgbClr val="000000"/>
                </a:solidFill>
                <a:latin typeface="Times New Roman" pitchFamily="18" charset="0"/>
                <a:ea typeface="Times New Roman"/>
                <a:cs typeface="Times New Roman" pitchFamily="18" charset="0"/>
              </a:rPr>
              <a:t> angle is approximately 75</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 for methyl in bridging, 90</a:t>
            </a:r>
            <a:r>
              <a:rPr lang="en-IN" sz="1600" dirty="0">
                <a:solidFill>
                  <a:srgbClr val="000000"/>
                </a:solidFill>
                <a:latin typeface="Times New Roman" pitchFamily="18" charset="0"/>
                <a:ea typeface="Times New Roman"/>
                <a:cs typeface="Times New Roman" pitchFamily="18" charset="0"/>
                <a:sym typeface="Symbol"/>
              </a:rPr>
              <a:t></a:t>
            </a:r>
            <a:r>
              <a:rPr lang="en-IN" sz="1600" baseline="30000" dirty="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when halide </a:t>
            </a:r>
            <a:r>
              <a:rPr lang="en-IN" sz="1600" dirty="0" err="1">
                <a:solidFill>
                  <a:srgbClr val="000000"/>
                </a:solidFill>
                <a:latin typeface="Times New Roman" pitchFamily="18" charset="0"/>
                <a:ea typeface="Times New Roman"/>
                <a:cs typeface="Times New Roman" pitchFamily="18" charset="0"/>
              </a:rPr>
              <a:t>alkoxide</a:t>
            </a:r>
            <a:r>
              <a:rPr lang="en-IN" sz="1600" dirty="0">
                <a:solidFill>
                  <a:srgbClr val="000000"/>
                </a:solidFill>
                <a:latin typeface="Times New Roman" pitchFamily="18" charset="0"/>
                <a:ea typeface="Times New Roman"/>
                <a:cs typeface="Times New Roman" pitchFamily="18" charset="0"/>
              </a:rPr>
              <a:t> amides are bridging, it increases bonding, involves sp</a:t>
            </a:r>
            <a:r>
              <a:rPr lang="en-IN" sz="1600" baseline="30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hybrid orbital from two Al atoms and bridging alkyl carbon atoms.</a:t>
            </a:r>
            <a:endParaRPr lang="en-US" sz="1600" dirty="0">
              <a:solidFill>
                <a:srgbClr val="000000"/>
              </a:solidFill>
              <a:effectLst/>
              <a:latin typeface="Times New Roman" pitchFamily="18" charset="0"/>
              <a:ea typeface="Times New Roman"/>
              <a:cs typeface="Times New Roman" pitchFamily="18" charset="0"/>
            </a:endParaRPr>
          </a:p>
        </p:txBody>
      </p:sp>
      <p:pic>
        <p:nvPicPr>
          <p:cNvPr id="6146" name="Picture 2"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538" y="4527354"/>
            <a:ext cx="5416062" cy="220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89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04800"/>
            <a:ext cx="8534400" cy="1031308"/>
          </a:xfrm>
          <a:prstGeom prst="rect">
            <a:avLst/>
          </a:prstGeom>
        </p:spPr>
        <p:txBody>
          <a:bodyPr wrap="square">
            <a:spAutoFit/>
          </a:bodyPr>
          <a:lstStyle/>
          <a:p>
            <a:pPr marL="457200" marR="0" algn="just">
              <a:lnSpc>
                <a:spcPts val="1200"/>
              </a:lnSpc>
              <a:spcBef>
                <a:spcPts val="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The hybridization of both Al and C are sp</a:t>
            </a:r>
            <a:r>
              <a:rPr lang="en-IN" sz="1600" baseline="30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Out of four hybrid orbitals, one is empty. The empty hybrid orbital of one Al, half filled hybrid orbital of other Al and half filled hybrid orbital of one methyl C overlap to produce one bridge bond involving three </a:t>
            </a:r>
            <a:r>
              <a:rPr lang="en-IN" sz="1600" dirty="0" err="1">
                <a:solidFill>
                  <a:srgbClr val="000000"/>
                </a:solidFill>
                <a:latin typeface="Times New Roman" pitchFamily="18" charset="0"/>
                <a:ea typeface="Times New Roman"/>
                <a:cs typeface="Times New Roman" pitchFamily="18" charset="0"/>
              </a:rPr>
              <a:t>centers</a:t>
            </a:r>
            <a:r>
              <a:rPr lang="en-IN" sz="1600" dirty="0">
                <a:solidFill>
                  <a:srgbClr val="000000"/>
                </a:solidFill>
                <a:latin typeface="Times New Roman" pitchFamily="18" charset="0"/>
                <a:ea typeface="Times New Roman"/>
                <a:cs typeface="Times New Roman" pitchFamily="18" charset="0"/>
              </a:rPr>
              <a:t> with only two electrons. Similarly second bridge is produced by overlap of one half filled hybrid orbital of first Al, empty hybrid orbital of other Al and half filled hybrid orbital of second methyl C. The 3c-2e bonding is shown in Fig. 5.3.</a:t>
            </a:r>
            <a:endParaRPr lang="en-US" sz="1600" dirty="0">
              <a:solidFill>
                <a:srgbClr val="000000"/>
              </a:solidFill>
              <a:effectLst/>
              <a:latin typeface="Times New Roman" pitchFamily="18" charset="0"/>
              <a:ea typeface="Times New Roman"/>
              <a:cs typeface="Times New Roman" pitchFamily="18" charset="0"/>
            </a:endParaRPr>
          </a:p>
        </p:txBody>
      </p:sp>
      <p:sp>
        <p:nvSpPr>
          <p:cNvPr id="6" name="Rectangle 5"/>
          <p:cNvSpPr/>
          <p:nvPr/>
        </p:nvSpPr>
        <p:spPr>
          <a:xfrm>
            <a:off x="762000" y="3048000"/>
            <a:ext cx="8001000" cy="925894"/>
          </a:xfrm>
          <a:prstGeom prst="rect">
            <a:avLst/>
          </a:prstGeom>
        </p:spPr>
        <p:txBody>
          <a:bodyPr wrap="square">
            <a:spAutoFit/>
          </a:bodyPr>
          <a:lstStyle/>
          <a:p>
            <a:pPr marL="457200" marR="0" indent="-457200" algn="just">
              <a:lnSpc>
                <a:spcPts val="13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5. 	</a:t>
            </a:r>
            <a:r>
              <a:rPr lang="en-IN" sz="1600" dirty="0" err="1">
                <a:solidFill>
                  <a:srgbClr val="000000"/>
                </a:solidFill>
                <a:latin typeface="Times New Roman" pitchFamily="18" charset="0"/>
                <a:ea typeface="Times New Roman"/>
                <a:cs typeface="Times New Roman" pitchFamily="18" charset="0"/>
              </a:rPr>
              <a:t>Triphenyl</a:t>
            </a:r>
            <a:r>
              <a:rPr lang="en-IN" sz="1600" dirty="0">
                <a:solidFill>
                  <a:srgbClr val="000000"/>
                </a:solidFill>
                <a:latin typeface="Times New Roman" pitchFamily="18" charset="0"/>
                <a:ea typeface="Times New Roman"/>
                <a:cs typeface="Times New Roman" pitchFamily="18" charset="0"/>
              </a:rPr>
              <a:t> aluminium exists as a dimer with bridging phenyl groups lying in a plane perpendicular to the line joining the two aluminium atoms. This structure has less steric hindrance. The  3c-2e bonding is strengthened due to participation of phenyl       pi-orbital. </a:t>
            </a:r>
            <a:r>
              <a:rPr lang="en-IN" sz="1600" dirty="0" err="1">
                <a:solidFill>
                  <a:srgbClr val="000000"/>
                </a:solidFill>
                <a:latin typeface="Times New Roman" pitchFamily="18" charset="0"/>
                <a:ea typeface="Times New Roman"/>
                <a:cs typeface="Times New Roman" pitchFamily="18" charset="0"/>
              </a:rPr>
              <a:t>Triphenyl</a:t>
            </a:r>
            <a:r>
              <a:rPr lang="en-IN" sz="1600" dirty="0">
                <a:solidFill>
                  <a:srgbClr val="000000"/>
                </a:solidFill>
                <a:latin typeface="Times New Roman" pitchFamily="18" charset="0"/>
                <a:ea typeface="Times New Roman"/>
                <a:cs typeface="Times New Roman" pitchFamily="18" charset="0"/>
              </a:rPr>
              <a:t> aluminium contains two bridging phenyl carbons. The phenyl bridge is oriented perpendicular to </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a:t>
            </a:r>
            <a:r>
              <a:rPr lang="en-IN" sz="1600" dirty="0">
                <a:solidFill>
                  <a:srgbClr val="000000"/>
                </a:solidFill>
                <a:latin typeface="Times New Roman" pitchFamily="18" charset="0"/>
                <a:ea typeface="Times New Roman"/>
                <a:cs typeface="Times New Roman" pitchFamily="18" charset="0"/>
              </a:rPr>
              <a:t> plane as shown in Fig. 5.5.</a:t>
            </a:r>
            <a:endParaRPr lang="en-US" sz="1600" dirty="0">
              <a:solidFill>
                <a:srgbClr val="000000"/>
              </a:solidFill>
              <a:effectLst/>
              <a:latin typeface="Times New Roman" pitchFamily="18" charset="0"/>
              <a:ea typeface="Times New Roman"/>
              <a:cs typeface="Times New Roman" pitchFamily="18" charset="0"/>
            </a:endParaRPr>
          </a:p>
        </p:txBody>
      </p:sp>
      <p:pic>
        <p:nvPicPr>
          <p:cNvPr id="7174" name="Picture 6"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2864160" cy="190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343400" y="1695762"/>
            <a:ext cx="4648200" cy="500137"/>
          </a:xfrm>
          <a:prstGeom prst="rect">
            <a:avLst/>
          </a:prstGeom>
        </p:spPr>
        <p:txBody>
          <a:bodyPr wrap="square">
            <a:spAutoFit/>
          </a:bodyPr>
          <a:lstStyle/>
          <a:p>
            <a:pPr algn="ctr">
              <a:lnSpc>
                <a:spcPts val="13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Times New Roman" pitchFamily="18" charset="0"/>
                <a:ea typeface="Times New Roman"/>
                <a:cs typeface="Times New Roman" pitchFamily="18" charset="0"/>
              </a:rPr>
              <a:t>Fig 5.3 : 3c-2e bond formed by </a:t>
            </a:r>
            <a:r>
              <a:rPr lang="en-IN" sz="1400" b="1" dirty="0" smtClean="0">
                <a:solidFill>
                  <a:srgbClr val="000000"/>
                </a:solidFill>
                <a:latin typeface="Times New Roman" pitchFamily="18" charset="0"/>
                <a:ea typeface="Times New Roman"/>
                <a:cs typeface="Times New Roman" pitchFamily="18" charset="0"/>
              </a:rPr>
              <a:t>symmetric </a:t>
            </a:r>
            <a:endParaRPr lang="en-US" sz="1400" dirty="0" smtClean="0">
              <a:solidFill>
                <a:srgbClr val="000000"/>
              </a:solidFill>
              <a:latin typeface="Times New Roman" pitchFamily="18" charset="0"/>
              <a:ea typeface="Times New Roman"/>
              <a:cs typeface="Times New Roman" pitchFamily="18" charset="0"/>
            </a:endParaRPr>
          </a:p>
          <a:p>
            <a:r>
              <a:rPr lang="en-IN" sz="1400" b="1" dirty="0" smtClean="0">
                <a:solidFill>
                  <a:srgbClr val="000000"/>
                </a:solidFill>
                <a:latin typeface="Times New Roman" pitchFamily="18" charset="0"/>
                <a:ea typeface="Times New Roman"/>
                <a:cs typeface="Times New Roman" pitchFamily="18" charset="0"/>
              </a:rPr>
              <a:t> 		combinations </a:t>
            </a:r>
            <a:r>
              <a:rPr lang="en-IN" sz="1400" b="1" dirty="0">
                <a:solidFill>
                  <a:srgbClr val="000000"/>
                </a:solidFill>
                <a:latin typeface="Times New Roman" pitchFamily="18" charset="0"/>
                <a:ea typeface="Times New Roman"/>
                <a:cs typeface="Times New Roman" pitchFamily="18" charset="0"/>
              </a:rPr>
              <a:t>of Al and C orbitals</a:t>
            </a:r>
            <a:endParaRPr lang="en-US" sz="1400" dirty="0">
              <a:latin typeface="Times New Roman" pitchFamily="18" charset="0"/>
              <a:cs typeface="Times New Roman" pitchFamily="18" charset="0"/>
            </a:endParaRPr>
          </a:p>
        </p:txBody>
      </p:sp>
      <p:pic>
        <p:nvPicPr>
          <p:cNvPr id="7175" name="Picture 7"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29805"/>
            <a:ext cx="2400300" cy="104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99392" y="5172630"/>
            <a:ext cx="2417585" cy="259495"/>
          </a:xfrm>
          <a:prstGeom prst="rect">
            <a:avLst/>
          </a:prstGeom>
        </p:spPr>
        <p:txBody>
          <a:bodyPr wrap="none">
            <a:spAutoFit/>
          </a:bodyPr>
          <a:lstStyle/>
          <a:p>
            <a:pPr algn="ctr">
              <a:lnSpc>
                <a:spcPts val="13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Times New Roman" pitchFamily="18" charset="0"/>
                <a:ea typeface="Times New Roman"/>
                <a:cs typeface="Times New Roman" pitchFamily="18" charset="0"/>
              </a:rPr>
              <a:t>Fig. 5.4 : </a:t>
            </a:r>
            <a:r>
              <a:rPr lang="en-IN" sz="1400" b="1" cap="all" dirty="0">
                <a:solidFill>
                  <a:srgbClr val="000000"/>
                </a:solidFill>
                <a:latin typeface="Times New Roman" pitchFamily="18" charset="0"/>
                <a:ea typeface="Times New Roman"/>
                <a:cs typeface="Times New Roman" pitchFamily="18" charset="0"/>
              </a:rPr>
              <a:t>s</a:t>
            </a:r>
            <a:r>
              <a:rPr lang="en-IN" sz="1400" b="1" dirty="0">
                <a:solidFill>
                  <a:srgbClr val="000000"/>
                </a:solidFill>
                <a:latin typeface="Times New Roman" pitchFamily="18" charset="0"/>
                <a:ea typeface="Times New Roman"/>
                <a:cs typeface="Times New Roman" pitchFamily="18" charset="0"/>
              </a:rPr>
              <a:t>tructure of Me</a:t>
            </a:r>
            <a:r>
              <a:rPr lang="en-IN" sz="1400" b="1" baseline="-25000" dirty="0">
                <a:solidFill>
                  <a:srgbClr val="000000"/>
                </a:solidFill>
                <a:latin typeface="Times New Roman" pitchFamily="18" charset="0"/>
                <a:ea typeface="Times New Roman"/>
                <a:cs typeface="Times New Roman" pitchFamily="18" charset="0"/>
              </a:rPr>
              <a:t>6</a:t>
            </a:r>
            <a:r>
              <a:rPr lang="en-IN" sz="1400" b="1" dirty="0">
                <a:solidFill>
                  <a:srgbClr val="000000"/>
                </a:solidFill>
                <a:latin typeface="Times New Roman" pitchFamily="18" charset="0"/>
                <a:ea typeface="Times New Roman"/>
                <a:cs typeface="Times New Roman" pitchFamily="18" charset="0"/>
              </a:rPr>
              <a:t>Al</a:t>
            </a:r>
            <a:r>
              <a:rPr lang="en-IN" sz="1400" b="1" baseline="-25000" dirty="0">
                <a:solidFill>
                  <a:srgbClr val="000000"/>
                </a:solidFill>
                <a:latin typeface="Times New Roman" pitchFamily="18" charset="0"/>
                <a:ea typeface="Times New Roman"/>
                <a:cs typeface="Times New Roman" pitchFamily="18" charset="0"/>
              </a:rPr>
              <a:t>2</a:t>
            </a:r>
            <a:endParaRPr lang="en-US" sz="1400" dirty="0">
              <a:solidFill>
                <a:srgbClr val="000000"/>
              </a:solidFill>
              <a:effectLst/>
              <a:latin typeface="Times New Roman" pitchFamily="18" charset="0"/>
              <a:ea typeface="Times New Roman"/>
              <a:cs typeface="Times New Roman" pitchFamily="18" charset="0"/>
            </a:endParaRPr>
          </a:p>
        </p:txBody>
      </p:sp>
      <p:sp>
        <p:nvSpPr>
          <p:cNvPr id="10" name="Rectangle 11"/>
          <p:cNvSpPr>
            <a:spLocks noChangeArrowheads="1"/>
          </p:cNvSpPr>
          <p:nvPr/>
        </p:nvSpPr>
        <p:spPr bwMode="auto">
          <a:xfrm>
            <a:off x="800100" y="5331024"/>
            <a:ext cx="79629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6.Triphenyl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aluminium</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exists as a dimer with bridging phenyl groups lying in a plane perpendicular to the line joining the two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aluminium</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atoms. This structure has less steric hindrance. The  3c-2e bonding is strengthened due to participation of phenyl       pi-orbital.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Triphenyl</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aluminium</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contains two bridging phenyl carbons. The phenyl bridge is oriented perpendicular to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Al</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sym typeface="Symbol" pitchFamily="18" charset="2"/>
              </a:rPr>
              <a:t></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sym typeface="Symbol" pitchFamily="18" charset="2"/>
              </a:rPr>
              <a:t></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Al</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sym typeface="Symbol" pitchFamily="18" charset="2"/>
              </a:rPr>
              <a:t></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plane as shown in Fig. 5.5.</a:t>
            </a:r>
            <a:endPar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Symbol" pitchFamily="18" charset="2"/>
            </a:endParaRPr>
          </a:p>
        </p:txBody>
      </p:sp>
      <p:pic>
        <p:nvPicPr>
          <p:cNvPr id="7178" name="Picture 10"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810000"/>
            <a:ext cx="1476375" cy="13049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406412" y="5118145"/>
            <a:ext cx="4572000" cy="259045"/>
          </a:xfrm>
          <a:prstGeom prst="rect">
            <a:avLst/>
          </a:prstGeom>
        </p:spPr>
        <p:txBody>
          <a:bodyPr>
            <a:spAutoFit/>
          </a:bodyPr>
          <a:lstStyle/>
          <a:p>
            <a:pPr algn="ctr">
              <a:lnSpc>
                <a:spcPts val="13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Times New Roman" pitchFamily="18" charset="0"/>
                <a:ea typeface="Times New Roman"/>
                <a:cs typeface="Times New Roman" pitchFamily="18" charset="0"/>
              </a:rPr>
              <a:t>Fig. 5.5 : Structure of </a:t>
            </a:r>
            <a:r>
              <a:rPr lang="en-IN" sz="1400" b="1" dirty="0" err="1">
                <a:solidFill>
                  <a:srgbClr val="000000"/>
                </a:solidFill>
                <a:latin typeface="Times New Roman" pitchFamily="18" charset="0"/>
                <a:ea typeface="Times New Roman"/>
                <a:cs typeface="Times New Roman" pitchFamily="18" charset="0"/>
              </a:rPr>
              <a:t>triphenyl</a:t>
            </a:r>
            <a:r>
              <a:rPr lang="en-IN" sz="1400" b="1" dirty="0">
                <a:solidFill>
                  <a:srgbClr val="000000"/>
                </a:solidFill>
                <a:latin typeface="Times New Roman" pitchFamily="18" charset="0"/>
                <a:ea typeface="Times New Roman"/>
                <a:cs typeface="Times New Roman" pitchFamily="18" charset="0"/>
              </a:rPr>
              <a:t> aluminium</a:t>
            </a:r>
            <a:endParaRPr lang="en-US" sz="1400" dirty="0">
              <a:solidFill>
                <a:srgbClr val="000000"/>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4045029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81000"/>
            <a:ext cx="8610600" cy="2426305"/>
          </a:xfrm>
          <a:prstGeom prst="rect">
            <a:avLst/>
          </a:prstGeom>
        </p:spPr>
        <p:txBody>
          <a:bodyPr wrap="square">
            <a:spAutoFit/>
          </a:bodyPr>
          <a:lstStyle/>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Arial Black"/>
                <a:ea typeface="Times New Roman"/>
                <a:cs typeface="Times New Roman"/>
              </a:rPr>
              <a:t>2. Synthesis and Structural </a:t>
            </a:r>
            <a:r>
              <a:rPr lang="en-IN" sz="1400" cap="all" dirty="0">
                <a:solidFill>
                  <a:srgbClr val="000000"/>
                </a:solidFill>
                <a:latin typeface="Arial Black"/>
                <a:ea typeface="Times New Roman"/>
                <a:cs typeface="Times New Roman"/>
              </a:rPr>
              <a:t>s</a:t>
            </a:r>
            <a:r>
              <a:rPr lang="en-IN" sz="1400" dirty="0">
                <a:solidFill>
                  <a:srgbClr val="000000"/>
                </a:solidFill>
                <a:latin typeface="Arial Black"/>
                <a:ea typeface="Times New Roman"/>
                <a:cs typeface="Times New Roman"/>
              </a:rPr>
              <a:t>tudy of Alkyl </a:t>
            </a:r>
            <a:endParaRPr lang="en-US" sz="1400" dirty="0">
              <a:solidFill>
                <a:srgbClr val="000000"/>
              </a:solidFill>
              <a:latin typeface="Segoe UI"/>
              <a:ea typeface="Times New Roman"/>
              <a:cs typeface="Times New Roman"/>
            </a:endParaRP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Arial Black"/>
                <a:ea typeface="Times New Roman"/>
                <a:cs typeface="Times New Roman"/>
              </a:rPr>
              <a:t>	    and Aryl Compounds of </a:t>
            </a:r>
            <a:r>
              <a:rPr lang="en-IN" sz="1400" cap="all" dirty="0">
                <a:solidFill>
                  <a:srgbClr val="000000"/>
                </a:solidFill>
                <a:latin typeface="Arial Black"/>
                <a:ea typeface="Times New Roman"/>
                <a:cs typeface="Times New Roman"/>
              </a:rPr>
              <a:t>a</a:t>
            </a:r>
            <a:r>
              <a:rPr lang="en-IN" sz="1400" dirty="0">
                <a:solidFill>
                  <a:srgbClr val="000000"/>
                </a:solidFill>
                <a:latin typeface="Arial Black"/>
                <a:ea typeface="Times New Roman"/>
                <a:cs typeface="Times New Roman"/>
              </a:rPr>
              <a:t>luminium Compounds </a:t>
            </a:r>
            <a:endParaRPr lang="en-US" sz="1400" dirty="0">
              <a:solidFill>
                <a:srgbClr val="000000"/>
              </a:solidFill>
              <a:latin typeface="Segoe UI"/>
              <a:ea typeface="Times New Roman"/>
              <a:cs typeface="Times New Roman"/>
            </a:endParaRP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Segoe UI"/>
                <a:ea typeface="Times New Roman"/>
                <a:cs typeface="Times New Roman"/>
              </a:rPr>
              <a:t>Synthesis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a:t>
            </a:r>
            <a:r>
              <a:rPr lang="en-IN" sz="1400" dirty="0" err="1">
                <a:solidFill>
                  <a:srgbClr val="000000"/>
                </a:solidFill>
                <a:latin typeface="Segoe UI"/>
                <a:ea typeface="Times New Roman"/>
                <a:cs typeface="Times New Roman"/>
              </a:rPr>
              <a:t>Organo</a:t>
            </a:r>
            <a:r>
              <a:rPr lang="en-IN" sz="1400" dirty="0">
                <a:solidFill>
                  <a:srgbClr val="000000"/>
                </a:solidFill>
                <a:latin typeface="Segoe UI"/>
                <a:ea typeface="Times New Roman"/>
                <a:cs typeface="Times New Roman"/>
              </a:rPr>
              <a:t> aluminium compounds are prepared by the following methods.</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Segoe UI"/>
                <a:ea typeface="Times New Roman"/>
                <a:cs typeface="Times New Roman"/>
              </a:rPr>
              <a:t>(i)	</a:t>
            </a:r>
            <a:r>
              <a:rPr lang="en-IN" sz="1400" b="1" dirty="0" err="1">
                <a:solidFill>
                  <a:srgbClr val="000000"/>
                </a:solidFill>
                <a:latin typeface="Segoe UI"/>
                <a:ea typeface="Times New Roman"/>
                <a:cs typeface="Times New Roman"/>
              </a:rPr>
              <a:t>Transmetallation</a:t>
            </a:r>
            <a:r>
              <a:rPr lang="en-IN" sz="1400" b="1" dirty="0">
                <a:solidFill>
                  <a:srgbClr val="000000"/>
                </a:solidFill>
                <a:latin typeface="Segoe UI"/>
                <a:ea typeface="Times New Roman"/>
                <a:cs typeface="Times New Roman"/>
              </a:rPr>
              <a:t> : </a:t>
            </a:r>
            <a:endParaRPr lang="en-US" sz="1400" dirty="0">
              <a:solidFill>
                <a:srgbClr val="000000"/>
              </a:solidFill>
              <a:latin typeface="Segoe UI"/>
              <a:ea typeface="Times New Roman"/>
              <a:cs typeface="Times New Roman"/>
            </a:endParaRPr>
          </a:p>
          <a:p>
            <a:pP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Alkyl aluminium compounds can be prepared on a laboratory scale by </a:t>
            </a:r>
            <a:r>
              <a:rPr lang="en-IN" sz="1400" dirty="0" err="1">
                <a:solidFill>
                  <a:srgbClr val="000000"/>
                </a:solidFill>
                <a:latin typeface="Segoe UI"/>
                <a:ea typeface="Times New Roman"/>
                <a:cs typeface="Times New Roman"/>
              </a:rPr>
              <a:t>transmetallation</a:t>
            </a:r>
            <a:r>
              <a:rPr lang="en-IN" sz="1400" dirty="0">
                <a:solidFill>
                  <a:srgbClr val="000000"/>
                </a:solidFill>
                <a:latin typeface="Segoe UI"/>
                <a:ea typeface="Times New Roman"/>
                <a:cs typeface="Times New Roman"/>
              </a:rPr>
              <a:t> of a mercury compound. For example, </a:t>
            </a:r>
            <a:endParaRPr lang="en-US" sz="1400" dirty="0">
              <a:solidFill>
                <a:srgbClr val="000000"/>
              </a:solidFill>
              <a:latin typeface="Segoe UI"/>
              <a:ea typeface="Times New Roman"/>
              <a:cs typeface="Times New Roman"/>
            </a:endParaRPr>
          </a:p>
          <a:p>
            <a:pP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a:t>
            </a:r>
            <a:r>
              <a:rPr lang="en-IN" sz="1400" dirty="0" smtClean="0">
                <a:solidFill>
                  <a:srgbClr val="000000"/>
                </a:solidFill>
                <a:latin typeface="Segoe UI"/>
                <a:ea typeface="Times New Roman"/>
                <a:cs typeface="Times New Roman"/>
              </a:rPr>
              <a:t>       90 c</a:t>
            </a:r>
          </a:p>
          <a:p>
            <a:pP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3R</a:t>
            </a:r>
            <a:r>
              <a:rPr lang="en-IN" sz="1400" baseline="-25000" dirty="0" smtClean="0">
                <a:solidFill>
                  <a:srgbClr val="000000"/>
                </a:solidFill>
                <a:latin typeface="Segoe UI"/>
                <a:ea typeface="Times New Roman"/>
                <a:cs typeface="Times New Roman"/>
              </a:rPr>
              <a:t>2</a:t>
            </a:r>
            <a:r>
              <a:rPr lang="en-IN" sz="1400" dirty="0" smtClean="0">
                <a:solidFill>
                  <a:srgbClr val="000000"/>
                </a:solidFill>
                <a:latin typeface="Segoe UI"/>
                <a:ea typeface="Times New Roman"/>
                <a:cs typeface="Times New Roman"/>
              </a:rPr>
              <a:t>Hg </a:t>
            </a:r>
            <a:r>
              <a:rPr lang="en-IN" sz="1400" dirty="0">
                <a:solidFill>
                  <a:srgbClr val="000000"/>
                </a:solidFill>
                <a:latin typeface="Segoe UI"/>
                <a:ea typeface="Times New Roman"/>
                <a:cs typeface="Times New Roman"/>
              </a:rPr>
              <a:t>+ 2Al </a:t>
            </a:r>
            <a:r>
              <a:rPr lang="en-IN" sz="1400" dirty="0" smtClean="0">
                <a:solidFill>
                  <a:srgbClr val="000000"/>
                </a:solidFill>
                <a:latin typeface="Times New Roman" pitchFamily="18" charset="0"/>
                <a:ea typeface="Times New Roman"/>
                <a:cs typeface="Times New Roman" pitchFamily="18" charset="0"/>
                <a:sym typeface="Symbol"/>
              </a:rPr>
              <a:t> </a:t>
            </a:r>
            <a:r>
              <a:rPr lang="en-IN" sz="1400" dirty="0" smtClean="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2R</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Al + 3Hg (R is alkyl or aryl group)</a:t>
            </a:r>
            <a:endParaRPr lang="en-US" sz="1400" dirty="0">
              <a:solidFill>
                <a:srgbClr val="000000"/>
              </a:solidFill>
              <a:latin typeface="Segoe UI"/>
              <a:ea typeface="Times New Roman"/>
              <a:cs typeface="Times New Roman"/>
            </a:endParaRPr>
          </a:p>
          <a:p>
            <a:pP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a:t>
            </a:r>
            <a:r>
              <a:rPr lang="en-IN" sz="1400" dirty="0" smtClean="0">
                <a:solidFill>
                  <a:srgbClr val="000000"/>
                </a:solidFill>
                <a:latin typeface="Segoe UI"/>
                <a:ea typeface="Times New Roman"/>
                <a:cs typeface="Times New Roman"/>
              </a:rPr>
              <a:t>             90 c</a:t>
            </a:r>
          </a:p>
          <a:p>
            <a:pP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3(Me)</a:t>
            </a:r>
            <a:r>
              <a:rPr lang="en-IN" sz="1400" baseline="-25000" dirty="0" smtClean="0">
                <a:solidFill>
                  <a:srgbClr val="000000"/>
                </a:solidFill>
                <a:latin typeface="Segoe UI"/>
                <a:ea typeface="Times New Roman"/>
                <a:cs typeface="Times New Roman"/>
              </a:rPr>
              <a:t>2</a:t>
            </a:r>
            <a:r>
              <a:rPr lang="en-IN" sz="1400" dirty="0" smtClean="0">
                <a:solidFill>
                  <a:srgbClr val="000000"/>
                </a:solidFill>
                <a:latin typeface="Segoe UI"/>
                <a:ea typeface="Times New Roman"/>
                <a:cs typeface="Times New Roman"/>
              </a:rPr>
              <a:t>Hg </a:t>
            </a:r>
            <a:r>
              <a:rPr lang="en-IN" sz="1400" dirty="0">
                <a:solidFill>
                  <a:srgbClr val="000000"/>
                </a:solidFill>
                <a:latin typeface="Segoe UI"/>
                <a:ea typeface="Times New Roman"/>
                <a:cs typeface="Times New Roman"/>
              </a:rPr>
              <a:t>+ 2Al </a:t>
            </a:r>
            <a:r>
              <a:rPr lang="en-IN" sz="1400" dirty="0">
                <a:solidFill>
                  <a:srgbClr val="000000"/>
                </a:solidFill>
                <a:latin typeface="Times New Roman" pitchFamily="18" charset="0"/>
                <a:ea typeface="Times New Roman"/>
                <a:cs typeface="Times New Roman" pitchFamily="18" charset="0"/>
                <a:sym typeface="Symbol"/>
              </a:rPr>
              <a:t></a:t>
            </a:r>
            <a:r>
              <a:rPr lang="en-IN" sz="1400" dirty="0" smtClean="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Me</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Al</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+ 3Hg</a:t>
            </a:r>
            <a:endParaRPr lang="en-US" sz="1400" dirty="0">
              <a:solidFill>
                <a:srgbClr val="000000"/>
              </a:solidFill>
              <a:effectLst/>
              <a:latin typeface="Segoe UI"/>
              <a:ea typeface="Times New Roman"/>
              <a:cs typeface="Times New Roman"/>
            </a:endParaRPr>
          </a:p>
        </p:txBody>
      </p:sp>
      <p:sp>
        <p:nvSpPr>
          <p:cNvPr id="6" name="Rectangle 5"/>
          <p:cNvSpPr>
            <a:spLocks noChangeArrowheads="1"/>
          </p:cNvSpPr>
          <p:nvPr/>
        </p:nvSpPr>
        <p:spPr bwMode="auto">
          <a:xfrm>
            <a:off x="224570" y="2810252"/>
            <a:ext cx="861463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(ii) Reaction of alkyl with Al metal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kumimoji="0" lang="en-US" sz="14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Trimethyl</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kumimoji="0" lang="en-US" sz="14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aluminium</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is prepared commercially by the reaction of </a:t>
            </a:r>
            <a:r>
              <a:rPr kumimoji="0" lang="en-US" sz="14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aluminium</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metal with chloromethane to give (CH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4</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This is then reduced with sodium to give (CH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6</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lang="en-US" sz="1400" dirty="0" smtClean="0">
                <a:solidFill>
                  <a:srgbClr val="000000"/>
                </a:solidFill>
                <a:latin typeface="Segoe UI" pitchFamily="34" charset="0"/>
                <a:ea typeface="Times New Roman" pitchFamily="18" charset="0"/>
                <a:cs typeface="Segoe UI" pitchFamily="34" charset="0"/>
              </a:rPr>
              <a:t>Trace </a:t>
            </a:r>
            <a:r>
              <a:rPr lang="en-US" sz="1400" dirty="0">
                <a:solidFill>
                  <a:srgbClr val="000000"/>
                </a:solidFill>
                <a:latin typeface="Segoe UI" pitchFamily="34" charset="0"/>
                <a:ea typeface="Times New Roman" pitchFamily="18" charset="0"/>
                <a:cs typeface="Segoe UI" pitchFamily="34" charset="0"/>
              </a:rPr>
              <a:t>of I2</a:t>
            </a:r>
            <a:endPar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endParaRPr>
          </a:p>
          <a:p>
            <a:pPr lvl="0" eaLnBrk="0" fontAlgn="base" hangingPunct="0">
              <a:spcBef>
                <a:spcPct val="0"/>
              </a:spcBef>
              <a:spcAft>
                <a:spcPct val="0"/>
              </a:spcAft>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2Al + 3CH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    ----- </a:t>
            </a:r>
            <a:r>
              <a:rPr lang="en-IN" sz="1400" dirty="0">
                <a:solidFill>
                  <a:srgbClr val="000000"/>
                </a:solidFill>
                <a:latin typeface="Times New Roman" pitchFamily="18" charset="0"/>
                <a:ea typeface="Times New Roman"/>
                <a:cs typeface="Times New Roman" pitchFamily="18" charset="0"/>
                <a:sym typeface="Symbol"/>
              </a:rPr>
              <a:t></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lang="en-US" sz="1400" dirty="0">
                <a:solidFill>
                  <a:srgbClr val="000000"/>
                </a:solidFill>
                <a:latin typeface="Segoe UI" pitchFamily="34" charset="0"/>
                <a:ea typeface="Times New Roman" pitchFamily="18" charset="0"/>
                <a:cs typeface="Segoe UI" pitchFamily="34" charset="0"/>
              </a:rPr>
              <a:t>AlCl3</a:t>
            </a:r>
            <a:endPar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 </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disproportionate to (CH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4</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 </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and</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 </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4</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 </a:t>
            </a:r>
            <a:r>
              <a:rPr lang="en-US" sz="1400" dirty="0">
                <a:solidFill>
                  <a:srgbClr val="000000"/>
                </a:solidFill>
                <a:latin typeface="Segoe UI" pitchFamily="34" charset="0"/>
                <a:ea typeface="Times New Roman" pitchFamily="18" charset="0"/>
                <a:cs typeface="Segoe UI" pitchFamily="34" charset="0"/>
              </a:rPr>
              <a:t> </a:t>
            </a:r>
            <a:r>
              <a:rPr lang="en-US" sz="1400" dirty="0" smtClean="0">
                <a:solidFill>
                  <a:srgbClr val="000000"/>
                </a:solidFill>
                <a:latin typeface="Segoe UI" pitchFamily="34" charset="0"/>
                <a:ea typeface="Times New Roman" pitchFamily="18" charset="0"/>
                <a:cs typeface="Segoe UI" pitchFamily="34" charset="0"/>
              </a:rPr>
              <a:t>                    (</a:t>
            </a:r>
            <a:r>
              <a:rPr lang="en-US" sz="1400" dirty="0">
                <a:solidFill>
                  <a:srgbClr val="000000"/>
                </a:solidFill>
                <a:latin typeface="Segoe UI" pitchFamily="34" charset="0"/>
                <a:ea typeface="Times New Roman" pitchFamily="18" charset="0"/>
                <a:cs typeface="Segoe UI" pitchFamily="34" charset="0"/>
              </a:rPr>
              <a:t>CH</a:t>
            </a:r>
            <a:r>
              <a:rPr lang="en-US" sz="1400" baseline="-30000" dirty="0">
                <a:solidFill>
                  <a:srgbClr val="000000"/>
                </a:solidFill>
                <a:latin typeface="Segoe UI" pitchFamily="34" charset="0"/>
                <a:ea typeface="Times New Roman" pitchFamily="18" charset="0"/>
                <a:cs typeface="Segoe UI" pitchFamily="34" charset="0"/>
              </a:rPr>
              <a:t>3</a:t>
            </a:r>
            <a:r>
              <a:rPr lang="en-US" sz="1400" dirty="0">
                <a:solidFill>
                  <a:srgbClr val="000000"/>
                </a:solidFill>
                <a:latin typeface="Segoe UI" pitchFamily="34" charset="0"/>
                <a:ea typeface="Times New Roman" pitchFamily="18" charset="0"/>
                <a:cs typeface="Segoe UI" pitchFamily="34" charset="0"/>
              </a:rPr>
              <a:t>)</a:t>
            </a:r>
            <a:r>
              <a:rPr lang="en-US" sz="1400" baseline="-30000" dirty="0">
                <a:solidFill>
                  <a:srgbClr val="000000"/>
                </a:solidFill>
                <a:latin typeface="Segoe UI" pitchFamily="34" charset="0"/>
                <a:ea typeface="Times New Roman" pitchFamily="18" charset="0"/>
                <a:cs typeface="Segoe UI" pitchFamily="34" charset="0"/>
              </a:rPr>
              <a:t>4</a:t>
            </a:r>
            <a:r>
              <a:rPr lang="en-US" sz="1400" dirty="0">
                <a:solidFill>
                  <a:srgbClr val="000000"/>
                </a:solidFill>
                <a:latin typeface="Segoe UI" pitchFamily="34" charset="0"/>
                <a:ea typeface="Times New Roman" pitchFamily="18" charset="0"/>
                <a:cs typeface="Segoe UI" pitchFamily="34" charset="0"/>
              </a:rPr>
              <a:t>Al</a:t>
            </a:r>
            <a:r>
              <a:rPr lang="en-US" sz="1400" baseline="-30000" dirty="0">
                <a:solidFill>
                  <a:srgbClr val="000000"/>
                </a:solidFill>
                <a:latin typeface="Segoe UI" pitchFamily="34" charset="0"/>
                <a:ea typeface="Times New Roman" pitchFamily="18" charset="0"/>
                <a:cs typeface="Segoe UI" pitchFamily="34" charset="0"/>
              </a:rPr>
              <a:t>2</a:t>
            </a:r>
            <a:r>
              <a:rPr lang="en-US" sz="1400" dirty="0">
                <a:solidFill>
                  <a:srgbClr val="000000"/>
                </a:solidFill>
                <a:latin typeface="Segoe UI" pitchFamily="34" charset="0"/>
                <a:ea typeface="Times New Roman" pitchFamily="18" charset="0"/>
                <a:cs typeface="Segoe UI" pitchFamily="34" charset="0"/>
              </a:rPr>
              <a:t>Cl</a:t>
            </a:r>
            <a:r>
              <a:rPr lang="en-US" sz="1400" baseline="-30000" dirty="0">
                <a:solidFill>
                  <a:srgbClr val="000000"/>
                </a:solidFill>
                <a:latin typeface="Segoe UI" pitchFamily="34" charset="0"/>
                <a:ea typeface="Times New Roman" pitchFamily="18" charset="0"/>
                <a:cs typeface="Segoe UI" pitchFamily="34" charset="0"/>
              </a:rPr>
              <a:t>2 </a:t>
            </a:r>
            <a:r>
              <a:rPr lang="en-US" sz="1400" dirty="0">
                <a:solidFill>
                  <a:srgbClr val="000000"/>
                </a:solidFill>
                <a:latin typeface="Segoe UI" pitchFamily="34" charset="0"/>
                <a:ea typeface="Times New Roman" pitchFamily="18" charset="0"/>
                <a:cs typeface="Segoe UI" pitchFamily="34" charset="0"/>
              </a:rPr>
              <a:t>+ (CH</a:t>
            </a:r>
            <a:r>
              <a:rPr lang="en-US" sz="1400" baseline="-30000" dirty="0">
                <a:solidFill>
                  <a:srgbClr val="000000"/>
                </a:solidFill>
                <a:latin typeface="Segoe UI" pitchFamily="34" charset="0"/>
                <a:ea typeface="Times New Roman" pitchFamily="18" charset="0"/>
                <a:cs typeface="Segoe UI" pitchFamily="34" charset="0"/>
              </a:rPr>
              <a:t>3</a:t>
            </a:r>
            <a:r>
              <a:rPr lang="en-US" sz="1400" dirty="0">
                <a:solidFill>
                  <a:srgbClr val="000000"/>
                </a:solidFill>
                <a:latin typeface="Segoe UI" pitchFamily="34" charset="0"/>
                <a:ea typeface="Times New Roman" pitchFamily="18" charset="0"/>
                <a:cs typeface="Segoe UI" pitchFamily="34" charset="0"/>
              </a:rPr>
              <a:t>)</a:t>
            </a:r>
            <a:r>
              <a:rPr lang="en-US" sz="1400" baseline="-30000" dirty="0">
                <a:solidFill>
                  <a:srgbClr val="000000"/>
                </a:solidFill>
                <a:latin typeface="Segoe UI" pitchFamily="34" charset="0"/>
                <a:ea typeface="Times New Roman" pitchFamily="18" charset="0"/>
                <a:cs typeface="Segoe UI" pitchFamily="34" charset="0"/>
              </a:rPr>
              <a:t>2</a:t>
            </a:r>
            <a:r>
              <a:rPr lang="en-US" sz="1400" dirty="0">
                <a:solidFill>
                  <a:srgbClr val="000000"/>
                </a:solidFill>
                <a:latin typeface="Segoe UI" pitchFamily="34" charset="0"/>
                <a:ea typeface="Times New Roman" pitchFamily="18" charset="0"/>
                <a:cs typeface="Segoe UI" pitchFamily="34" charset="0"/>
              </a:rPr>
              <a:t>Al</a:t>
            </a:r>
            <a:r>
              <a:rPr lang="en-US" sz="1400" baseline="-30000" dirty="0">
                <a:solidFill>
                  <a:srgbClr val="000000"/>
                </a:solidFill>
                <a:latin typeface="Segoe UI" pitchFamily="34" charset="0"/>
                <a:ea typeface="Times New Roman" pitchFamily="18" charset="0"/>
                <a:cs typeface="Segoe UI" pitchFamily="34" charset="0"/>
              </a:rPr>
              <a:t>2</a:t>
            </a:r>
            <a:r>
              <a:rPr lang="en-US" sz="1400" dirty="0">
                <a:solidFill>
                  <a:srgbClr val="000000"/>
                </a:solidFill>
                <a:latin typeface="Segoe UI" pitchFamily="34" charset="0"/>
                <a:ea typeface="Times New Roman" pitchFamily="18" charset="0"/>
                <a:cs typeface="Segoe UI" pitchFamily="34" charset="0"/>
              </a:rPr>
              <a:t>Cl</a:t>
            </a:r>
            <a:r>
              <a:rPr lang="en-US" sz="1400" baseline="-30000" dirty="0">
                <a:solidFill>
                  <a:srgbClr val="000000"/>
                </a:solidFill>
                <a:latin typeface="Segoe UI" pitchFamily="34" charset="0"/>
                <a:ea typeface="Times New Roman" pitchFamily="18" charset="0"/>
                <a:cs typeface="Segoe UI" pitchFamily="34" charset="0"/>
              </a:rPr>
              <a:t>4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422031" y="4495800"/>
            <a:ext cx="7543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Addition of </a:t>
            </a:r>
            <a:r>
              <a:rPr kumimoji="0" lang="en-US" sz="14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NaCl</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in the mixture is carried out to remove (CH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4 </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as soluble Na[CH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complex so that (CH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4</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 </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can be separated by distillation. Finally (CH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4</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 </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reacts with Na to give (CH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6</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3(CH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4</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 </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+ 6Na </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2(CH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6</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+ 2Al + 6NaCl</a:t>
            </a:r>
          </a:p>
        </p:txBody>
      </p:sp>
      <p:pic>
        <p:nvPicPr>
          <p:cNvPr id="10"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357" y="4443412"/>
            <a:ext cx="39052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242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686800" cy="1490152"/>
          </a:xfrm>
          <a:prstGeom prst="rect">
            <a:avLst/>
          </a:prstGeom>
        </p:spPr>
        <p:txBody>
          <a:bodyPr wrap="square">
            <a:spAutoFit/>
          </a:bodyPr>
          <a:lstStyle/>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Segoe UI"/>
                <a:ea typeface="Times New Roman"/>
                <a:cs typeface="Times New Roman"/>
              </a:rPr>
              <a:t>(iii) From alkyl aluminium hydride :</a:t>
            </a:r>
            <a:endParaRPr lang="en-US" sz="1400" dirty="0">
              <a:solidFill>
                <a:srgbClr val="000000"/>
              </a:solidFill>
              <a:latin typeface="Segoe UI"/>
              <a:ea typeface="Times New Roman"/>
              <a:cs typeface="Times New Roman"/>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Aluminium hydride reacts with olefins to produce aluminium alkyls.</a:t>
            </a:r>
            <a:endParaRPr lang="en-US" sz="1400" dirty="0">
              <a:solidFill>
                <a:srgbClr val="000000"/>
              </a:solidFill>
              <a:latin typeface="Segoe UI"/>
              <a:ea typeface="Times New Roman"/>
              <a:cs typeface="Times New Roman"/>
            </a:endParaRPr>
          </a:p>
          <a:p>
            <a:pPr algn="ctr">
              <a:lnSpc>
                <a:spcPts val="1300"/>
              </a:lnSpc>
              <a:spcBef>
                <a:spcPts val="100"/>
              </a:spcBef>
              <a:spcAft>
                <a:spcPts val="100"/>
              </a:spcAft>
              <a:tabLst>
                <a:tab pos="342900" algn="l"/>
                <a:tab pos="622300" algn="l"/>
                <a:tab pos="914400" algn="l"/>
                <a:tab pos="1714500" algn="r"/>
                <a:tab pos="1828800" algn="l"/>
                <a:tab pos="1993900" algn="l"/>
                <a:tab pos="4114800" algn="r"/>
              </a:tabLst>
            </a:pPr>
            <a:r>
              <a:rPr lang="en-IN" sz="1400" dirty="0">
                <a:solidFill>
                  <a:srgbClr val="000000"/>
                </a:solidFill>
                <a:latin typeface="Segoe UI"/>
                <a:ea typeface="Times New Roman"/>
                <a:cs typeface="Times New Roman"/>
              </a:rPr>
              <a:t>AlH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+ 3CH</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 CH</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(CH</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CH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Al</a:t>
            </a:r>
            <a:endParaRPr lang="en-US" sz="1400" dirty="0">
              <a:solidFill>
                <a:srgbClr val="000000"/>
              </a:solidFill>
              <a:latin typeface="Segoe UI"/>
              <a:ea typeface="Times New Roman"/>
              <a:cs typeface="Times New Roman"/>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The reaction is specific to boron and aluminium hydrides. Aluminium hydrides are made by reaction of Al, H</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and aluminium alkyls.</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i="1" dirty="0">
                <a:solidFill>
                  <a:srgbClr val="000000"/>
                </a:solidFill>
                <a:latin typeface="Segoe UI"/>
                <a:ea typeface="Times New Roman"/>
                <a:cs typeface="Times New Roman"/>
              </a:rPr>
              <a:t>  	</a:t>
            </a:r>
            <a:r>
              <a:rPr lang="en-IN" sz="1400" i="1" dirty="0" err="1">
                <a:solidFill>
                  <a:srgbClr val="000000"/>
                </a:solidFill>
                <a:latin typeface="Segoe UI"/>
                <a:ea typeface="Times New Roman"/>
                <a:cs typeface="Times New Roman"/>
              </a:rPr>
              <a:t>Organoaluminium</a:t>
            </a:r>
            <a:r>
              <a:rPr lang="en-IN" sz="1400" i="1" dirty="0">
                <a:solidFill>
                  <a:srgbClr val="000000"/>
                </a:solidFill>
                <a:latin typeface="Segoe UI"/>
                <a:ea typeface="Times New Roman"/>
                <a:cs typeface="Times New Roman"/>
              </a:rPr>
              <a:t> compounds are used as the Zeigler Natta catalyst for polymerisation of alkenes and for preparation of aluminium </a:t>
            </a:r>
            <a:r>
              <a:rPr lang="en-IN" sz="1400" i="1" dirty="0" err="1">
                <a:solidFill>
                  <a:srgbClr val="000000"/>
                </a:solidFill>
                <a:latin typeface="Segoe UI"/>
                <a:ea typeface="Times New Roman"/>
                <a:cs typeface="Times New Roman"/>
              </a:rPr>
              <a:t>alkoxides</a:t>
            </a:r>
            <a:r>
              <a:rPr lang="en-IN" sz="1400" i="1" dirty="0">
                <a:solidFill>
                  <a:srgbClr val="000000"/>
                </a:solidFill>
                <a:latin typeface="Segoe UI"/>
                <a:ea typeface="Times New Roman"/>
                <a:cs typeface="Times New Roman"/>
              </a:rPr>
              <a:t> and amides.</a:t>
            </a:r>
            <a:endParaRPr lang="en-US" sz="1400" dirty="0">
              <a:solidFill>
                <a:srgbClr val="000000"/>
              </a:solidFill>
              <a:effectLst/>
              <a:latin typeface="Segoe UI"/>
              <a:ea typeface="Times New Roman"/>
              <a:cs typeface="Times New Roman"/>
            </a:endParaRPr>
          </a:p>
        </p:txBody>
      </p:sp>
      <p:sp>
        <p:nvSpPr>
          <p:cNvPr id="3" name="Rectangle 2"/>
          <p:cNvSpPr/>
          <p:nvPr/>
        </p:nvSpPr>
        <p:spPr>
          <a:xfrm>
            <a:off x="304800" y="1750636"/>
            <a:ext cx="8382000" cy="2479781"/>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Segoe UI"/>
                <a:ea typeface="Times New Roman"/>
                <a:cs typeface="Times New Roman"/>
              </a:rPr>
              <a:t>Structural Study of Alkyl Aluminium : </a:t>
            </a:r>
            <a:endParaRPr lang="en-US" sz="1400" dirty="0">
              <a:solidFill>
                <a:srgbClr val="000000"/>
              </a:solidFill>
              <a:latin typeface="Segoe UI"/>
              <a:ea typeface="Times New Roman"/>
              <a:cs typeface="Times New Roman"/>
            </a:endParaRPr>
          </a:p>
          <a:p>
            <a:pPr marL="457200" marR="0" indent="-457200" algn="just">
              <a:lnSpc>
                <a:spcPts val="1200"/>
              </a:lnSpc>
              <a:spcBef>
                <a:spcPts val="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1. 	</a:t>
            </a:r>
            <a:r>
              <a:rPr lang="en-IN" sz="1400" dirty="0" err="1">
                <a:solidFill>
                  <a:srgbClr val="000000"/>
                </a:solidFill>
                <a:latin typeface="Segoe UI"/>
                <a:ea typeface="Times New Roman"/>
                <a:cs typeface="Times New Roman"/>
              </a:rPr>
              <a:t>Trialkyls</a:t>
            </a:r>
            <a:r>
              <a:rPr lang="en-IN" sz="1400" dirty="0">
                <a:solidFill>
                  <a:srgbClr val="000000"/>
                </a:solidFill>
                <a:latin typeface="Segoe UI"/>
                <a:ea typeface="Times New Roman"/>
                <a:cs typeface="Times New Roman"/>
              </a:rPr>
              <a:t> and aryls of aluminium are dimers having terminal and bridging methyl/aryl groups. They exist as dimers in solid as well as vapour phase.</a:t>
            </a:r>
            <a:endParaRPr lang="en-US" sz="1400" dirty="0">
              <a:solidFill>
                <a:srgbClr val="000000"/>
              </a:solidFill>
              <a:latin typeface="Segoe UI"/>
              <a:ea typeface="Times New Roman"/>
              <a:cs typeface="Times New Roman"/>
            </a:endParaRPr>
          </a:p>
          <a:p>
            <a:pPr marL="457200" marR="0" indent="-457200" algn="just">
              <a:lnSpc>
                <a:spcPts val="1200"/>
              </a:lnSpc>
              <a:spcBef>
                <a:spcPts val="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2. 	Simple </a:t>
            </a:r>
            <a:r>
              <a:rPr lang="en-IN" sz="1400" dirty="0" err="1">
                <a:solidFill>
                  <a:srgbClr val="000000"/>
                </a:solidFill>
                <a:latin typeface="Segoe UI"/>
                <a:ea typeface="Times New Roman"/>
                <a:cs typeface="Times New Roman"/>
              </a:rPr>
              <a:t>dimeric</a:t>
            </a:r>
            <a:r>
              <a:rPr lang="en-IN" sz="1400" dirty="0">
                <a:solidFill>
                  <a:srgbClr val="000000"/>
                </a:solidFill>
                <a:latin typeface="Segoe UI"/>
                <a:ea typeface="Times New Roman"/>
                <a:cs typeface="Times New Roman"/>
              </a:rPr>
              <a:t> </a:t>
            </a:r>
            <a:r>
              <a:rPr lang="en-IN" sz="1400" dirty="0" err="1">
                <a:solidFill>
                  <a:srgbClr val="000000"/>
                </a:solidFill>
                <a:latin typeface="Segoe UI"/>
                <a:ea typeface="Times New Roman"/>
                <a:cs typeface="Times New Roman"/>
              </a:rPr>
              <a:t>organoaluminium</a:t>
            </a:r>
            <a:r>
              <a:rPr lang="en-IN" sz="1400" dirty="0">
                <a:solidFill>
                  <a:srgbClr val="000000"/>
                </a:solidFill>
                <a:latin typeface="Segoe UI"/>
                <a:ea typeface="Times New Roman"/>
                <a:cs typeface="Times New Roman"/>
              </a:rPr>
              <a:t> compounds are (Me</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Al)</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and (ph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Al)</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while (phCH</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Al is chain oligomer. </a:t>
            </a:r>
            <a:endParaRPr lang="en-US" sz="1400" dirty="0">
              <a:solidFill>
                <a:srgbClr val="000000"/>
              </a:solidFill>
              <a:latin typeface="Segoe UI"/>
              <a:ea typeface="Times New Roman"/>
              <a:cs typeface="Times New Roman"/>
            </a:endParaRPr>
          </a:p>
          <a:p>
            <a:pPr marL="457200" marR="0" indent="-457200" algn="just">
              <a:lnSpc>
                <a:spcPts val="1200"/>
              </a:lnSpc>
              <a:spcBef>
                <a:spcPts val="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3. 	(Me</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Al)</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is a </a:t>
            </a:r>
            <a:r>
              <a:rPr lang="en-IN" sz="1400" dirty="0" err="1">
                <a:solidFill>
                  <a:srgbClr val="000000"/>
                </a:solidFill>
                <a:latin typeface="Segoe UI"/>
                <a:ea typeface="Times New Roman"/>
                <a:cs typeface="Times New Roman"/>
              </a:rPr>
              <a:t>dimeric</a:t>
            </a:r>
            <a:r>
              <a:rPr lang="en-IN" sz="1400" dirty="0">
                <a:solidFill>
                  <a:srgbClr val="000000"/>
                </a:solidFill>
                <a:latin typeface="Segoe UI"/>
                <a:ea typeface="Times New Roman"/>
                <a:cs typeface="Times New Roman"/>
              </a:rPr>
              <a:t> solid (M.P 15</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C) with methyl bridging involving three </a:t>
            </a:r>
            <a:r>
              <a:rPr lang="en-IN" sz="1400" dirty="0" err="1">
                <a:solidFill>
                  <a:srgbClr val="000000"/>
                </a:solidFill>
                <a:latin typeface="Segoe UI"/>
                <a:ea typeface="Times New Roman"/>
                <a:cs typeface="Times New Roman"/>
              </a:rPr>
              <a:t>centered</a:t>
            </a:r>
            <a:r>
              <a:rPr lang="en-IN" sz="1400" dirty="0">
                <a:solidFill>
                  <a:srgbClr val="000000"/>
                </a:solidFill>
                <a:latin typeface="Segoe UI"/>
                <a:ea typeface="Times New Roman"/>
                <a:cs typeface="Times New Roman"/>
              </a:rPr>
              <a:t> bonding (similar to aluminium chloride with methyl groups replacing </a:t>
            </a:r>
            <a:r>
              <a:rPr lang="en-IN" sz="1400" dirty="0" err="1">
                <a:solidFill>
                  <a:srgbClr val="000000"/>
                </a:solidFill>
                <a:latin typeface="Segoe UI"/>
                <a:ea typeface="Times New Roman"/>
                <a:cs typeface="Times New Roman"/>
              </a:rPr>
              <a:t>Cl</a:t>
            </a:r>
            <a:r>
              <a:rPr lang="en-IN" sz="1400" dirty="0">
                <a:solidFill>
                  <a:srgbClr val="000000"/>
                </a:solidFill>
                <a:latin typeface="Segoe UI"/>
                <a:ea typeface="Times New Roman"/>
                <a:cs typeface="Times New Roman"/>
              </a:rPr>
              <a:t> atoms). In aluminium halides, the bridging </a:t>
            </a:r>
            <a:r>
              <a:rPr lang="en-IN" sz="1400" dirty="0" err="1">
                <a:solidFill>
                  <a:srgbClr val="000000"/>
                </a:solidFill>
                <a:latin typeface="Segoe UI"/>
                <a:ea typeface="Times New Roman"/>
                <a:cs typeface="Times New Roman"/>
              </a:rPr>
              <a:t>Al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Cl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Al</a:t>
            </a:r>
            <a:r>
              <a:rPr lang="en-IN" sz="1400" dirty="0">
                <a:solidFill>
                  <a:srgbClr val="000000"/>
                </a:solidFill>
                <a:latin typeface="Segoe UI"/>
                <a:ea typeface="Times New Roman"/>
                <a:cs typeface="Times New Roman"/>
              </a:rPr>
              <a:t> bonds are longer than the terminal </a:t>
            </a:r>
            <a:r>
              <a:rPr lang="en-IN" sz="1400" dirty="0" err="1">
                <a:solidFill>
                  <a:srgbClr val="000000"/>
                </a:solidFill>
                <a:latin typeface="Segoe UI"/>
                <a:ea typeface="Times New Roman"/>
                <a:cs typeface="Times New Roman"/>
              </a:rPr>
              <a:t>Al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C</a:t>
            </a:r>
            <a:r>
              <a:rPr lang="en-IN" sz="1400" dirty="0">
                <a:solidFill>
                  <a:srgbClr val="000000"/>
                </a:solidFill>
                <a:latin typeface="Segoe UI"/>
                <a:ea typeface="Times New Roman"/>
                <a:cs typeface="Times New Roman"/>
              </a:rPr>
              <a:t> bonds, suggesting that they are </a:t>
            </a:r>
            <a:r>
              <a:rPr lang="en-IN" sz="1400" i="1" dirty="0">
                <a:solidFill>
                  <a:srgbClr val="000000"/>
                </a:solidFill>
                <a:latin typeface="Segoe UI"/>
                <a:ea typeface="Times New Roman"/>
                <a:cs typeface="Times New Roman"/>
              </a:rPr>
              <a:t>3-center 2-electron bonds</a:t>
            </a:r>
            <a:r>
              <a:rPr lang="en-IN" sz="1400" dirty="0">
                <a:solidFill>
                  <a:srgbClr val="000000"/>
                </a:solidFill>
                <a:latin typeface="Segoe UI"/>
                <a:ea typeface="Times New Roman"/>
                <a:cs typeface="Times New Roman"/>
              </a:rPr>
              <a:t> (each </a:t>
            </a:r>
            <a:r>
              <a:rPr lang="en-IN" sz="1400" dirty="0" err="1">
                <a:solidFill>
                  <a:srgbClr val="000000"/>
                </a:solidFill>
                <a:latin typeface="Segoe UI"/>
                <a:ea typeface="Times New Roman"/>
                <a:cs typeface="Times New Roman"/>
              </a:rPr>
              <a:t>Al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Cl</a:t>
            </a:r>
            <a:r>
              <a:rPr lang="en-IN" sz="1400" dirty="0">
                <a:solidFill>
                  <a:srgbClr val="000000"/>
                </a:solidFill>
                <a:latin typeface="Segoe UI"/>
                <a:ea typeface="Times New Roman"/>
                <a:cs typeface="Times New Roman"/>
              </a:rPr>
              <a:t> bond involves an electron pair). While in alkyl aluminium compounds the </a:t>
            </a:r>
            <a:r>
              <a:rPr lang="en-IN" sz="1400" dirty="0" err="1">
                <a:solidFill>
                  <a:srgbClr val="000000"/>
                </a:solidFill>
                <a:latin typeface="Segoe UI"/>
                <a:ea typeface="Times New Roman"/>
                <a:cs typeface="Times New Roman"/>
              </a:rPr>
              <a:t>Al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Cl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Al</a:t>
            </a:r>
            <a:r>
              <a:rPr lang="en-IN" sz="1400" dirty="0">
                <a:solidFill>
                  <a:srgbClr val="000000"/>
                </a:solidFill>
                <a:latin typeface="Segoe UI"/>
                <a:ea typeface="Times New Roman"/>
                <a:cs typeface="Times New Roman"/>
              </a:rPr>
              <a:t> bonds are longer than the terminal </a:t>
            </a:r>
            <a:r>
              <a:rPr lang="en-IN" sz="1400" dirty="0" err="1">
                <a:solidFill>
                  <a:srgbClr val="000000"/>
                </a:solidFill>
                <a:latin typeface="Segoe UI"/>
                <a:ea typeface="Times New Roman"/>
                <a:cs typeface="Times New Roman"/>
              </a:rPr>
              <a:t>Al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C</a:t>
            </a:r>
            <a:r>
              <a:rPr lang="en-IN" sz="1400" dirty="0">
                <a:solidFill>
                  <a:srgbClr val="000000"/>
                </a:solidFill>
                <a:latin typeface="Segoe UI"/>
                <a:ea typeface="Times New Roman"/>
                <a:cs typeface="Times New Roman"/>
              </a:rPr>
              <a:t> bonds, suggesting that they are </a:t>
            </a:r>
            <a:r>
              <a:rPr lang="en-IN" sz="1400" i="1" dirty="0">
                <a:solidFill>
                  <a:srgbClr val="000000"/>
                </a:solidFill>
                <a:latin typeface="Segoe UI"/>
                <a:ea typeface="Times New Roman"/>
                <a:cs typeface="Times New Roman"/>
              </a:rPr>
              <a:t>3-center 2-electron bonds</a:t>
            </a:r>
            <a:r>
              <a:rPr lang="en-IN" sz="1400" dirty="0">
                <a:solidFill>
                  <a:srgbClr val="000000"/>
                </a:solidFill>
                <a:latin typeface="Segoe UI"/>
                <a:ea typeface="Times New Roman"/>
                <a:cs typeface="Times New Roman"/>
              </a:rPr>
              <a:t>, with one bonding pair shared across the </a:t>
            </a:r>
            <a:r>
              <a:rPr lang="en-IN" sz="1400" dirty="0" err="1">
                <a:solidFill>
                  <a:srgbClr val="000000"/>
                </a:solidFill>
                <a:latin typeface="Segoe UI"/>
                <a:ea typeface="Times New Roman"/>
                <a:cs typeface="Times New Roman"/>
              </a:rPr>
              <a:t>Al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C</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Al</a:t>
            </a:r>
            <a:r>
              <a:rPr lang="en-IN" sz="1400" dirty="0">
                <a:solidFill>
                  <a:srgbClr val="000000"/>
                </a:solidFill>
                <a:latin typeface="Segoe UI"/>
                <a:ea typeface="Times New Roman"/>
                <a:cs typeface="Times New Roman"/>
              </a:rPr>
              <a:t> somewhat analogous to the bonding in </a:t>
            </a:r>
            <a:r>
              <a:rPr lang="en-IN" sz="1400" dirty="0" err="1">
                <a:solidFill>
                  <a:srgbClr val="000000"/>
                </a:solidFill>
                <a:latin typeface="Segoe UI"/>
                <a:ea typeface="Times New Roman"/>
                <a:cs typeface="Times New Roman"/>
              </a:rPr>
              <a:t>diborane</a:t>
            </a:r>
            <a:r>
              <a:rPr lang="en-IN" sz="1400" dirty="0">
                <a:solidFill>
                  <a:srgbClr val="000000"/>
                </a:solidFill>
                <a:latin typeface="Segoe UI"/>
                <a:ea typeface="Times New Roman"/>
                <a:cs typeface="Times New Roman"/>
              </a:rPr>
              <a:t> B</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H</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 The terminal </a:t>
            </a:r>
            <a:r>
              <a:rPr lang="en-IN" sz="1400" dirty="0" err="1">
                <a:solidFill>
                  <a:srgbClr val="000000"/>
                </a:solidFill>
                <a:latin typeface="Segoe UI"/>
                <a:ea typeface="Times New Roman"/>
                <a:cs typeface="Times New Roman"/>
              </a:rPr>
              <a:t>Al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C</a:t>
            </a:r>
            <a:r>
              <a:rPr lang="en-IN" sz="1400" dirty="0">
                <a:solidFill>
                  <a:srgbClr val="000000"/>
                </a:solidFill>
                <a:latin typeface="Segoe UI"/>
                <a:ea typeface="Times New Roman"/>
                <a:cs typeface="Times New Roman"/>
              </a:rPr>
              <a:t> bond is 195 pm while bridging bond is 212 pm. The </a:t>
            </a:r>
            <a:r>
              <a:rPr lang="en-IN" sz="1400" dirty="0" err="1">
                <a:solidFill>
                  <a:srgbClr val="000000"/>
                </a:solidFill>
                <a:latin typeface="Segoe UI"/>
                <a:ea typeface="Times New Roman"/>
                <a:cs typeface="Times New Roman"/>
              </a:rPr>
              <a:t>Al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C</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Al</a:t>
            </a:r>
            <a:r>
              <a:rPr lang="en-IN" sz="1400" dirty="0">
                <a:solidFill>
                  <a:srgbClr val="000000"/>
                </a:solidFill>
                <a:latin typeface="Segoe UI"/>
                <a:ea typeface="Times New Roman"/>
                <a:cs typeface="Times New Roman"/>
              </a:rPr>
              <a:t> angle is approximately 75</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for methyl in bridging, 90</a:t>
            </a:r>
            <a:r>
              <a:rPr lang="en-IN" sz="1400" dirty="0">
                <a:solidFill>
                  <a:srgbClr val="000000"/>
                </a:solidFill>
                <a:latin typeface="Segoe UI"/>
                <a:ea typeface="Times New Roman"/>
                <a:cs typeface="Times New Roman"/>
                <a:sym typeface="Symbol"/>
              </a:rPr>
              <a:t></a:t>
            </a:r>
            <a:r>
              <a:rPr lang="en-IN" sz="1400" baseline="30000"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when halide </a:t>
            </a:r>
            <a:r>
              <a:rPr lang="en-IN" sz="1400" dirty="0" err="1">
                <a:solidFill>
                  <a:srgbClr val="000000"/>
                </a:solidFill>
                <a:latin typeface="Segoe UI"/>
                <a:ea typeface="Times New Roman"/>
                <a:cs typeface="Times New Roman"/>
              </a:rPr>
              <a:t>alkoxide</a:t>
            </a:r>
            <a:r>
              <a:rPr lang="en-IN" sz="1400" dirty="0">
                <a:solidFill>
                  <a:srgbClr val="000000"/>
                </a:solidFill>
                <a:latin typeface="Segoe UI"/>
                <a:ea typeface="Times New Roman"/>
                <a:cs typeface="Times New Roman"/>
              </a:rPr>
              <a:t> amides are bridging, it increases bonding, involves sp</a:t>
            </a:r>
            <a:r>
              <a:rPr lang="en-IN" sz="1400" baseline="30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hybrid orbital from two Al atoms and bridging alkyl carbon atoms.</a:t>
            </a:r>
            <a:endParaRPr lang="en-US" sz="1400" dirty="0">
              <a:solidFill>
                <a:srgbClr val="000000"/>
              </a:solidFill>
              <a:effectLst/>
              <a:latin typeface="Segoe UI"/>
              <a:ea typeface="Times New Roman"/>
              <a:cs typeface="Times New Roman"/>
            </a:endParaRPr>
          </a:p>
        </p:txBody>
      </p:sp>
      <p:pic>
        <p:nvPicPr>
          <p:cNvPr id="3074" name="Picture 2"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419600"/>
            <a:ext cx="4953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06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87669" y="575846"/>
            <a:ext cx="72390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rPr>
              <a:t>The hybridization of both Al and C are sp</a:t>
            </a:r>
            <a:r>
              <a:rPr kumimoji="0" lang="en-US" sz="1400" b="0" i="0" u="none" strike="noStrike" cap="none" normalizeH="0" baseline="30000" dirty="0" smtClean="0">
                <a:ln>
                  <a:noFill/>
                </a:ln>
                <a:solidFill>
                  <a:srgbClr val="000000"/>
                </a:solidFill>
                <a:effectLst/>
                <a:latin typeface="Segoe UI Symbol" pitchFamily="34" charset="0"/>
                <a:ea typeface="Segoe UI Symbol" pitchFamily="34" charset="0"/>
                <a:cs typeface="Segoe UI" pitchFamily="34" charset="0"/>
              </a:rPr>
              <a:t>3</a:t>
            </a:r>
            <a:r>
              <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rPr>
              <a:t>. Out of four hybrid orbitals, one is empty. The empty hybrid orbital of one Al, half filled hybrid orbital of other Al and half filled hybrid orbital of one methyl C overlap to produce one bridge bond involving three centers with only two electrons. Similarly second bridge is produced by overlap of one half filled hybrid orbital of first Al, empty hybrid orbital of other Al and half filled hybrid orbital of second methyl C. The 3c-2e bonding is shown in Fig. 5.3.</a:t>
            </a:r>
            <a:endParaRPr kumimoji="0" lang="en-US" sz="1400" b="0" i="0" u="none" strike="noStrike" cap="none" normalizeH="0" baseline="0" dirty="0" smtClean="0">
              <a:ln>
                <a:noFill/>
              </a:ln>
              <a:solidFill>
                <a:schemeClr val="tx1"/>
              </a:solidFill>
              <a:effectLst/>
              <a:latin typeface="Segoe UI Symbol" pitchFamily="34" charset="0"/>
              <a:ea typeface="Segoe UI Symbo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669" y="3321988"/>
            <a:ext cx="4210050" cy="14219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rot="10800000" flipV="1">
            <a:off x="685800" y="2285256"/>
            <a:ext cx="7772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rPr>
              <a:t>	5. 	</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rPr>
              <a:t>Triphenyl</a:t>
            </a:r>
            <a:r>
              <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rPr>
              <a:t> </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rPr>
              <a:t>aluminium</a:t>
            </a:r>
            <a:r>
              <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rPr>
              <a:t> exists as a dimer with bridging phenyl groups lying in a plane perpendicular to the line joining the two </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rPr>
              <a:t>aluminium</a:t>
            </a:r>
            <a:r>
              <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rPr>
              <a:t> atoms. This structure has less steric hindrance. The  3c-2e bonding is strengthened due to participation of phenyl       pi-orbital. </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rPr>
              <a:t>Triphenyl</a:t>
            </a:r>
            <a:r>
              <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rPr>
              <a:t> </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rPr>
              <a:t>aluminium</a:t>
            </a:r>
            <a:r>
              <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rPr>
              <a:t> contains two bridging phenyl carbons. The phenyl bridge is oriented perpendicular to </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rPr>
              <a:t>Al</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sym typeface="Symbol" pitchFamily="18" charset="2"/>
              </a:rPr>
              <a:t></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rPr>
              <a:t>C</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sym typeface="Symbol" pitchFamily="18" charset="2"/>
              </a:rPr>
              <a:t></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rPr>
              <a:t>Al</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sym typeface="Symbol" pitchFamily="18" charset="2"/>
              </a:rPr>
              <a:t></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rPr>
              <a:t>C</a:t>
            </a:r>
            <a:r>
              <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rPr>
              <a:t> plane as shown in Fig. 5.5.</a:t>
            </a:r>
            <a:endPar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sym typeface="Symbol" pitchFamily="18" charset="2"/>
            </a:endParaRPr>
          </a:p>
        </p:txBody>
      </p:sp>
      <p:sp>
        <p:nvSpPr>
          <p:cNvPr id="4" name="Rectangle 3"/>
          <p:cNvSpPr/>
          <p:nvPr/>
        </p:nvSpPr>
        <p:spPr>
          <a:xfrm>
            <a:off x="457201" y="4685446"/>
            <a:ext cx="3657599" cy="523220"/>
          </a:xfrm>
          <a:prstGeom prst="rect">
            <a:avLst/>
          </a:prstGeom>
        </p:spPr>
        <p:txBody>
          <a:bodyPr wrap="square">
            <a:spAutoFit/>
          </a:bodyPr>
          <a:lstStyle/>
          <a:p>
            <a:pPr lvl="0" algn="just" fontAlgn="base">
              <a:spcBef>
                <a:spcPct val="0"/>
              </a:spcBef>
              <a:spcAft>
                <a:spcPct val="0"/>
              </a:spcAft>
              <a:tabLst>
                <a:tab pos="228600" algn="r"/>
                <a:tab pos="342900" algn="l"/>
                <a:tab pos="457200" algn="r"/>
                <a:tab pos="622300" algn="l"/>
                <a:tab pos="914400" algn="l"/>
                <a:tab pos="1485900" algn="r"/>
                <a:tab pos="1600200" algn="ctr"/>
                <a:tab pos="1714500" algn="l"/>
                <a:tab pos="1828800" algn="l"/>
                <a:tab pos="1993900" algn="l"/>
                <a:tab pos="4114800" algn="r"/>
              </a:tabLst>
            </a:pPr>
            <a:r>
              <a:rPr lang="en-US" sz="1400" b="1" dirty="0">
                <a:solidFill>
                  <a:srgbClr val="000000"/>
                </a:solidFill>
                <a:latin typeface="Segoe UI Symbol" pitchFamily="34" charset="0"/>
                <a:ea typeface="Segoe UI Symbol" pitchFamily="34" charset="0"/>
                <a:cs typeface="Segoe UI" pitchFamily="34" charset="0"/>
              </a:rPr>
              <a:t>Fig 5.3 : 3c-2e bond formed by symmetric </a:t>
            </a:r>
            <a:endParaRPr lang="en-US" sz="1400" b="1" dirty="0" smtClean="0">
              <a:solidFill>
                <a:srgbClr val="000000"/>
              </a:solidFill>
              <a:latin typeface="Segoe UI Symbol" pitchFamily="34" charset="0"/>
              <a:ea typeface="Segoe UI Symbol" pitchFamily="34" charset="0"/>
              <a:cs typeface="Segoe UI" pitchFamily="34" charset="0"/>
            </a:endParaRPr>
          </a:p>
          <a:p>
            <a:pPr lvl="0" algn="just" fontAlgn="base">
              <a:spcBef>
                <a:spcPct val="0"/>
              </a:spcBef>
              <a:spcAft>
                <a:spcPct val="0"/>
              </a:spcAft>
              <a:tabLst>
                <a:tab pos="228600" algn="r"/>
                <a:tab pos="342900" algn="l"/>
                <a:tab pos="457200" algn="r"/>
                <a:tab pos="622300" algn="l"/>
                <a:tab pos="914400" algn="l"/>
                <a:tab pos="1485900" algn="r"/>
                <a:tab pos="1600200" algn="ctr"/>
                <a:tab pos="1714500" algn="l"/>
                <a:tab pos="1828800" algn="l"/>
                <a:tab pos="1993900" algn="l"/>
                <a:tab pos="4114800" algn="r"/>
              </a:tabLst>
            </a:pPr>
            <a:r>
              <a:rPr lang="en-US" sz="1400" b="1" dirty="0" smtClean="0">
                <a:solidFill>
                  <a:srgbClr val="000000"/>
                </a:solidFill>
                <a:latin typeface="Segoe UI Symbol" pitchFamily="34" charset="0"/>
                <a:ea typeface="Segoe UI Symbol" pitchFamily="34" charset="0"/>
                <a:cs typeface="Segoe UI" pitchFamily="34" charset="0"/>
              </a:rPr>
              <a:t>combinations </a:t>
            </a:r>
            <a:r>
              <a:rPr lang="en-US" sz="1400" b="1" dirty="0">
                <a:solidFill>
                  <a:srgbClr val="000000"/>
                </a:solidFill>
                <a:latin typeface="Segoe UI Symbol" pitchFamily="34" charset="0"/>
                <a:ea typeface="Segoe UI Symbol" pitchFamily="34" charset="0"/>
                <a:cs typeface="Segoe UI" pitchFamily="34" charset="0"/>
              </a:rPr>
              <a:t>of Al and C orbitals</a:t>
            </a:r>
            <a:endParaRPr lang="en-US" sz="1400" dirty="0">
              <a:solidFill>
                <a:prstClr val="black"/>
              </a:solidFill>
              <a:latin typeface="Segoe UI Symbol" pitchFamily="34" charset="0"/>
              <a:ea typeface="Segoe UI Symbol" pitchFamily="34" charset="0"/>
              <a:cs typeface="Arial" pitchFamily="34" charset="0"/>
            </a:endParaRPr>
          </a:p>
        </p:txBody>
      </p:sp>
      <p:pic>
        <p:nvPicPr>
          <p:cNvPr id="4100" name="Picture 4"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380521"/>
            <a:ext cx="14763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038600" y="4954863"/>
            <a:ext cx="4572000" cy="259045"/>
          </a:xfrm>
          <a:prstGeom prst="rect">
            <a:avLst/>
          </a:prstGeom>
        </p:spPr>
        <p:txBody>
          <a:bodyPr>
            <a:spAutoFit/>
          </a:bodyPr>
          <a:lstStyle/>
          <a:p>
            <a:pPr algn="ctr">
              <a:lnSpc>
                <a:spcPts val="13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Segoe UI"/>
                <a:ea typeface="Times New Roman"/>
                <a:cs typeface="Times New Roman"/>
              </a:rPr>
              <a:t>Fig. 5.5 : Structure of </a:t>
            </a:r>
            <a:r>
              <a:rPr lang="en-IN" sz="1400" b="1" dirty="0" err="1">
                <a:solidFill>
                  <a:srgbClr val="000000"/>
                </a:solidFill>
                <a:latin typeface="Segoe UI"/>
                <a:ea typeface="Times New Roman"/>
                <a:cs typeface="Times New Roman"/>
              </a:rPr>
              <a:t>triphenyl</a:t>
            </a:r>
            <a:r>
              <a:rPr lang="en-IN" sz="1400" b="1" dirty="0">
                <a:solidFill>
                  <a:srgbClr val="000000"/>
                </a:solidFill>
                <a:latin typeface="Segoe UI"/>
                <a:ea typeface="Times New Roman"/>
                <a:cs typeface="Times New Roman"/>
              </a:rPr>
              <a:t> aluminium</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230279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153400" cy="2315699"/>
          </a:xfrm>
          <a:prstGeom prst="rect">
            <a:avLst/>
          </a:prstGeom>
        </p:spPr>
        <p:txBody>
          <a:bodyPr wrap="square">
            <a:spAutoFit/>
          </a:bodyPr>
          <a:lstStyle/>
          <a:p>
            <a:pPr marL="457200" marR="0" indent="-457200" algn="just">
              <a:lnSpc>
                <a:spcPts val="13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 	</a:t>
            </a:r>
            <a:r>
              <a:rPr lang="en-IN" sz="1400" dirty="0" smtClean="0">
                <a:solidFill>
                  <a:srgbClr val="000000"/>
                </a:solidFill>
                <a:latin typeface="Segoe UI"/>
                <a:ea typeface="Times New Roman"/>
                <a:cs typeface="Times New Roman"/>
              </a:rPr>
              <a:t>			</a:t>
            </a:r>
            <a:r>
              <a:rPr lang="en-IN" sz="1600" dirty="0" smtClean="0">
                <a:solidFill>
                  <a:srgbClr val="000000"/>
                </a:solidFill>
                <a:latin typeface="Segoe UI"/>
                <a:ea typeface="Times New Roman"/>
                <a:cs typeface="Times New Roman"/>
              </a:rPr>
              <a:t>NMR </a:t>
            </a:r>
            <a:r>
              <a:rPr lang="en-IN" sz="1600" dirty="0">
                <a:solidFill>
                  <a:srgbClr val="000000"/>
                </a:solidFill>
                <a:latin typeface="Segoe UI"/>
                <a:ea typeface="Times New Roman"/>
                <a:cs typeface="Times New Roman"/>
              </a:rPr>
              <a:t>spectrum of Me</a:t>
            </a:r>
            <a:r>
              <a:rPr lang="en-IN" sz="1600" baseline="-25000" dirty="0">
                <a:solidFill>
                  <a:srgbClr val="000000"/>
                </a:solidFill>
                <a:latin typeface="Segoe UI"/>
                <a:ea typeface="Times New Roman"/>
                <a:cs typeface="Times New Roman"/>
              </a:rPr>
              <a:t>6</a:t>
            </a:r>
            <a:r>
              <a:rPr lang="en-IN" sz="1600" dirty="0">
                <a:solidFill>
                  <a:srgbClr val="000000"/>
                </a:solidFill>
                <a:latin typeface="Segoe UI"/>
                <a:ea typeface="Times New Roman"/>
                <a:cs typeface="Times New Roman"/>
              </a:rPr>
              <a:t>Al</a:t>
            </a:r>
            <a:r>
              <a:rPr lang="en-IN" sz="1600" baseline="-25000" dirty="0">
                <a:solidFill>
                  <a:srgbClr val="000000"/>
                </a:solidFill>
                <a:latin typeface="Segoe UI"/>
                <a:ea typeface="Times New Roman"/>
                <a:cs typeface="Times New Roman"/>
              </a:rPr>
              <a:t>2</a:t>
            </a:r>
            <a:r>
              <a:rPr lang="en-IN" sz="1600" dirty="0">
                <a:solidFill>
                  <a:srgbClr val="000000"/>
                </a:solidFill>
                <a:latin typeface="Segoe UI"/>
                <a:ea typeface="Times New Roman"/>
                <a:cs typeface="Times New Roman"/>
              </a:rPr>
              <a:t> at room temperature shows a single resonance peak indicating that all </a:t>
            </a:r>
            <a:r>
              <a:rPr lang="en-IN" sz="1600" dirty="0" err="1">
                <a:solidFill>
                  <a:srgbClr val="000000"/>
                </a:solidFill>
                <a:latin typeface="Segoe UI"/>
                <a:ea typeface="Times New Roman"/>
                <a:cs typeface="Times New Roman"/>
              </a:rPr>
              <a:t>hydrogens</a:t>
            </a:r>
            <a:r>
              <a:rPr lang="en-IN" sz="1600" dirty="0">
                <a:solidFill>
                  <a:srgbClr val="000000"/>
                </a:solidFill>
                <a:latin typeface="Segoe UI"/>
                <a:ea typeface="Times New Roman"/>
                <a:cs typeface="Times New Roman"/>
              </a:rPr>
              <a:t> are equivalent. However when NMR spectrum is taken at </a:t>
            </a:r>
            <a:r>
              <a:rPr lang="en-IN" sz="1600" dirty="0">
                <a:solidFill>
                  <a:srgbClr val="000000"/>
                </a:solidFill>
                <a:latin typeface="Segoe UI"/>
                <a:ea typeface="Times New Roman"/>
                <a:cs typeface="Times New Roman"/>
                <a:sym typeface="Symbol"/>
              </a:rPr>
              <a:t></a:t>
            </a:r>
            <a:r>
              <a:rPr lang="en-IN" sz="1600" dirty="0">
                <a:solidFill>
                  <a:srgbClr val="000000"/>
                </a:solidFill>
                <a:latin typeface="Segoe UI"/>
                <a:ea typeface="Times New Roman"/>
                <a:cs typeface="Times New Roman"/>
              </a:rPr>
              <a:t>75</a:t>
            </a:r>
            <a:r>
              <a:rPr lang="en-IN" sz="1600" dirty="0">
                <a:solidFill>
                  <a:srgbClr val="000000"/>
                </a:solidFill>
                <a:latin typeface="Segoe UI"/>
                <a:ea typeface="Times New Roman"/>
                <a:cs typeface="Times New Roman"/>
                <a:sym typeface="Symbol"/>
              </a:rPr>
              <a:t></a:t>
            </a:r>
            <a:r>
              <a:rPr lang="en-IN" sz="1600" dirty="0">
                <a:solidFill>
                  <a:srgbClr val="000000"/>
                </a:solidFill>
                <a:latin typeface="Segoe UI"/>
                <a:ea typeface="Times New Roman"/>
                <a:cs typeface="Times New Roman"/>
              </a:rPr>
              <a:t>C it shows two resonance lines corresponding to presence of two types of              H environments. One due to bridging and other due to </a:t>
            </a:r>
            <a:r>
              <a:rPr lang="en-IN" sz="1600" dirty="0" err="1">
                <a:solidFill>
                  <a:srgbClr val="000000"/>
                </a:solidFill>
                <a:latin typeface="Segoe UI"/>
                <a:ea typeface="Times New Roman"/>
                <a:cs typeface="Times New Roman"/>
              </a:rPr>
              <a:t>interconversion</a:t>
            </a:r>
            <a:r>
              <a:rPr lang="en-IN" sz="1600" dirty="0">
                <a:solidFill>
                  <a:srgbClr val="000000"/>
                </a:solidFill>
                <a:latin typeface="Segoe UI"/>
                <a:ea typeface="Times New Roman"/>
                <a:cs typeface="Times New Roman"/>
              </a:rPr>
              <a:t> of the two types of H environments. One due to bridging and other due to terminal Me groups. This implies that there is a very low barrier to </a:t>
            </a:r>
            <a:r>
              <a:rPr lang="en-IN" sz="1600" dirty="0" err="1">
                <a:solidFill>
                  <a:srgbClr val="000000"/>
                </a:solidFill>
                <a:latin typeface="Segoe UI"/>
                <a:ea typeface="Times New Roman"/>
                <a:cs typeface="Times New Roman"/>
              </a:rPr>
              <a:t>interconversion</a:t>
            </a:r>
            <a:r>
              <a:rPr lang="en-IN" sz="1600" dirty="0">
                <a:solidFill>
                  <a:srgbClr val="000000"/>
                </a:solidFill>
                <a:latin typeface="Segoe UI"/>
                <a:ea typeface="Times New Roman"/>
                <a:cs typeface="Times New Roman"/>
              </a:rPr>
              <a:t> of the two types of alkyl groups (bridging and terminal) at room temperature so that alkyl groups should be interchanging rapidly giving only one peak. This kind of rapid exchange of alkyl groups provides a facile mechanism for alkyl exchange reactions.</a:t>
            </a:r>
            <a:endParaRPr lang="en-US" sz="1600" dirty="0">
              <a:solidFill>
                <a:srgbClr val="000000"/>
              </a:solidFill>
              <a:latin typeface="Segoe UI"/>
              <a:ea typeface="Times New Roman"/>
              <a:cs typeface="Times New Roman"/>
            </a:endParaRPr>
          </a:p>
          <a:p>
            <a:pPr marL="457200" marR="0" indent="-457200" algn="just">
              <a:lnSpc>
                <a:spcPts val="13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Segoe UI"/>
                <a:ea typeface="Times New Roman"/>
                <a:cs typeface="Times New Roman"/>
              </a:rPr>
              <a:t>	7. 	</a:t>
            </a:r>
            <a:r>
              <a:rPr lang="en-IN" sz="1600" dirty="0" smtClean="0">
                <a:solidFill>
                  <a:srgbClr val="000000"/>
                </a:solidFill>
                <a:latin typeface="Segoe UI"/>
                <a:ea typeface="Times New Roman"/>
                <a:cs typeface="Times New Roman"/>
              </a:rPr>
              <a:t>		Steric </a:t>
            </a:r>
            <a:r>
              <a:rPr lang="en-IN" sz="1600" dirty="0">
                <a:solidFill>
                  <a:srgbClr val="000000"/>
                </a:solidFill>
                <a:latin typeface="Segoe UI"/>
                <a:ea typeface="Times New Roman"/>
                <a:cs typeface="Times New Roman"/>
              </a:rPr>
              <a:t>factors also have a powerful effect on the structures of aluminium alkyls. The long weak bridging bonds are easily broken and this tendency increases with the bulkiness of the ligand. For example, </a:t>
            </a:r>
            <a:r>
              <a:rPr lang="en-IN" sz="1600" dirty="0" err="1">
                <a:solidFill>
                  <a:srgbClr val="000000"/>
                </a:solidFill>
                <a:latin typeface="Segoe UI"/>
                <a:ea typeface="Times New Roman"/>
                <a:cs typeface="Times New Roman"/>
              </a:rPr>
              <a:t>triphenyl</a:t>
            </a:r>
            <a:r>
              <a:rPr lang="en-IN" sz="1600" dirty="0">
                <a:solidFill>
                  <a:srgbClr val="000000"/>
                </a:solidFill>
                <a:latin typeface="Segoe UI"/>
                <a:ea typeface="Times New Roman"/>
                <a:cs typeface="Times New Roman"/>
              </a:rPr>
              <a:t> aluminium is a dimer but the </a:t>
            </a:r>
            <a:r>
              <a:rPr lang="en-IN" sz="1600" dirty="0" err="1">
                <a:solidFill>
                  <a:srgbClr val="000000"/>
                </a:solidFill>
                <a:latin typeface="Segoe UI"/>
                <a:ea typeface="Times New Roman"/>
                <a:cs typeface="Times New Roman"/>
              </a:rPr>
              <a:t>mesityl</a:t>
            </a:r>
            <a:r>
              <a:rPr lang="en-IN" sz="1600" dirty="0">
                <a:solidFill>
                  <a:srgbClr val="000000"/>
                </a:solidFill>
                <a:latin typeface="Segoe UI"/>
                <a:ea typeface="Times New Roman"/>
                <a:cs typeface="Times New Roman"/>
              </a:rPr>
              <a:t> (2, 4, 6-(CH</a:t>
            </a:r>
            <a:r>
              <a:rPr lang="en-IN" sz="1600" baseline="-25000" dirty="0">
                <a:solidFill>
                  <a:srgbClr val="000000"/>
                </a:solidFill>
                <a:latin typeface="Segoe UI"/>
                <a:ea typeface="Times New Roman"/>
                <a:cs typeface="Times New Roman"/>
              </a:rPr>
              <a:t>3</a:t>
            </a:r>
            <a:r>
              <a:rPr lang="en-IN" sz="1600" dirty="0">
                <a:solidFill>
                  <a:srgbClr val="000000"/>
                </a:solidFill>
                <a:latin typeface="Segoe UI"/>
                <a:ea typeface="Times New Roman"/>
                <a:cs typeface="Times New Roman"/>
              </a:rPr>
              <a:t>)</a:t>
            </a:r>
            <a:r>
              <a:rPr lang="en-IN" sz="1600" baseline="-25000" dirty="0">
                <a:solidFill>
                  <a:srgbClr val="000000"/>
                </a:solidFill>
                <a:latin typeface="Segoe UI"/>
                <a:ea typeface="Times New Roman"/>
                <a:cs typeface="Times New Roman"/>
              </a:rPr>
              <a:t>3</a:t>
            </a:r>
            <a:r>
              <a:rPr lang="en-IN" sz="1600" dirty="0">
                <a:solidFill>
                  <a:srgbClr val="000000"/>
                </a:solidFill>
                <a:latin typeface="Segoe UI"/>
                <a:ea typeface="Times New Roman"/>
                <a:cs typeface="Times New Roman"/>
              </a:rPr>
              <a:t>C</a:t>
            </a:r>
            <a:r>
              <a:rPr lang="en-IN" sz="1600" baseline="-25000" dirty="0">
                <a:solidFill>
                  <a:srgbClr val="000000"/>
                </a:solidFill>
                <a:latin typeface="Segoe UI"/>
                <a:ea typeface="Times New Roman"/>
                <a:cs typeface="Times New Roman"/>
              </a:rPr>
              <a:t>6</a:t>
            </a:r>
            <a:r>
              <a:rPr lang="en-IN" sz="1600" dirty="0">
                <a:solidFill>
                  <a:srgbClr val="000000"/>
                </a:solidFill>
                <a:latin typeface="Segoe UI"/>
                <a:ea typeface="Times New Roman"/>
                <a:cs typeface="Times New Roman"/>
              </a:rPr>
              <a:t>H</a:t>
            </a:r>
            <a:r>
              <a:rPr lang="en-IN" sz="1600" baseline="-25000" dirty="0">
                <a:solidFill>
                  <a:srgbClr val="000000"/>
                </a:solidFill>
                <a:latin typeface="Segoe UI"/>
                <a:ea typeface="Times New Roman"/>
                <a:cs typeface="Times New Roman"/>
              </a:rPr>
              <a:t>2</a:t>
            </a:r>
            <a:r>
              <a:rPr lang="en-IN" sz="1600" dirty="0">
                <a:solidFill>
                  <a:srgbClr val="000000"/>
                </a:solidFill>
                <a:latin typeface="Segoe UI"/>
                <a:ea typeface="Times New Roman"/>
                <a:cs typeface="Times New Roman"/>
              </a:rPr>
              <a:t>)</a:t>
            </a:r>
            <a:r>
              <a:rPr lang="en-IN" sz="1600" baseline="-25000" dirty="0">
                <a:solidFill>
                  <a:srgbClr val="000000"/>
                </a:solidFill>
                <a:latin typeface="Segoe UI"/>
                <a:ea typeface="Times New Roman"/>
                <a:cs typeface="Times New Roman"/>
              </a:rPr>
              <a:t>3</a:t>
            </a:r>
            <a:r>
              <a:rPr lang="en-IN" sz="1600" dirty="0">
                <a:solidFill>
                  <a:srgbClr val="000000"/>
                </a:solidFill>
                <a:latin typeface="Segoe UI"/>
                <a:ea typeface="Times New Roman"/>
                <a:cs typeface="Times New Roman"/>
              </a:rPr>
              <a:t>Al compound is a monomer.</a:t>
            </a:r>
            <a:endParaRPr lang="en-US" sz="1600" dirty="0">
              <a:solidFill>
                <a:srgbClr val="000000"/>
              </a:solidFill>
              <a:effectLst/>
              <a:latin typeface="Segoe UI"/>
              <a:ea typeface="Times New Roman"/>
              <a:cs typeface="Times New Roman"/>
            </a:endParaRPr>
          </a:p>
        </p:txBody>
      </p:sp>
      <p:sp>
        <p:nvSpPr>
          <p:cNvPr id="3" name="Rectangle 2"/>
          <p:cNvSpPr/>
          <p:nvPr/>
        </p:nvSpPr>
        <p:spPr>
          <a:xfrm>
            <a:off x="471854" y="3124200"/>
            <a:ext cx="8229600" cy="2813591"/>
          </a:xfrm>
          <a:prstGeom prst="rect">
            <a:avLst/>
          </a:prstGeom>
        </p:spPr>
        <p:txBody>
          <a:bodyPr wrap="square">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US" sz="2000" b="1" dirty="0">
                <a:solidFill>
                  <a:srgbClr val="FF0066"/>
                </a:solidFill>
                <a:ea typeface="Times New Roman"/>
                <a:cs typeface="Times New Roman"/>
              </a:rPr>
              <a:t>4.3	Mononuclear carbonyls-Nature of bonding in simple mononuclear. : [</a:t>
            </a:r>
            <a:r>
              <a:rPr lang="en-IN" b="1" dirty="0">
                <a:solidFill>
                  <a:srgbClr val="FF0066"/>
                </a:solidFill>
                <a:ea typeface="Times New Roman"/>
                <a:cs typeface="Times New Roman"/>
              </a:rPr>
              <a:t>Ni(CO)</a:t>
            </a:r>
            <a:r>
              <a:rPr lang="en-IN" b="1" baseline="-25000" dirty="0">
                <a:solidFill>
                  <a:srgbClr val="FF0066"/>
                </a:solidFill>
                <a:ea typeface="Times New Roman"/>
                <a:cs typeface="Times New Roman"/>
              </a:rPr>
              <a:t>4</a:t>
            </a:r>
            <a:r>
              <a:rPr lang="en-IN" b="1" dirty="0">
                <a:solidFill>
                  <a:srgbClr val="FF0066"/>
                </a:solidFill>
                <a:ea typeface="Times New Roman"/>
                <a:cs typeface="Times New Roman"/>
              </a:rPr>
              <a:t>], [Fe(CO)</a:t>
            </a:r>
            <a:r>
              <a:rPr lang="en-IN" b="1" baseline="-25000" dirty="0">
                <a:solidFill>
                  <a:srgbClr val="FF0066"/>
                </a:solidFill>
                <a:ea typeface="Times New Roman"/>
                <a:cs typeface="Times New Roman"/>
              </a:rPr>
              <a:t>5</a:t>
            </a:r>
            <a:r>
              <a:rPr lang="en-IN" b="1" dirty="0">
                <a:solidFill>
                  <a:srgbClr val="FF0066"/>
                </a:solidFill>
                <a:ea typeface="Times New Roman"/>
                <a:cs typeface="Times New Roman"/>
              </a:rPr>
              <a:t>], [Cr(CO)</a:t>
            </a:r>
            <a:r>
              <a:rPr lang="en-IN" b="1" baseline="-25000" dirty="0">
                <a:solidFill>
                  <a:srgbClr val="FF0066"/>
                </a:solidFill>
                <a:ea typeface="Times New Roman"/>
                <a:cs typeface="Times New Roman"/>
              </a:rPr>
              <a:t>6</a:t>
            </a:r>
            <a:r>
              <a:rPr lang="en-IN" b="1" dirty="0">
                <a:solidFill>
                  <a:srgbClr val="FF0066"/>
                </a:solidFill>
                <a:ea typeface="Times New Roman"/>
                <a:cs typeface="Times New Roman"/>
              </a:rPr>
              <a:t>].   </a:t>
            </a:r>
            <a:endParaRPr lang="en-US" dirty="0">
              <a:solidFill>
                <a:srgbClr val="FF0066"/>
              </a:solidFill>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endParaRPr lang="en-IN" b="1" dirty="0" smtClean="0">
              <a:solidFill>
                <a:srgbClr val="FF0066"/>
              </a:solidFill>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smtClean="0">
                <a:solidFill>
                  <a:srgbClr val="FF0066"/>
                </a:solidFill>
                <a:ea typeface="Times New Roman"/>
                <a:cs typeface="Times New Roman"/>
              </a:rPr>
              <a:t>Introduction </a:t>
            </a:r>
            <a:r>
              <a:rPr lang="en-IN" b="1" dirty="0">
                <a:solidFill>
                  <a:srgbClr val="FF0066"/>
                </a:solidFill>
                <a:ea typeface="Times New Roman"/>
                <a:cs typeface="Times New Roman"/>
              </a:rPr>
              <a:t>: </a:t>
            </a:r>
            <a:endParaRPr lang="en-US" dirty="0">
              <a:solidFill>
                <a:srgbClr val="FF0066"/>
              </a:solidFill>
              <a:ea typeface="Times New Roman"/>
              <a:cs typeface="Times New Roman"/>
            </a:endParaRPr>
          </a:p>
          <a:p>
            <a:r>
              <a:rPr lang="en-IN" i="1" dirty="0">
                <a:solidFill>
                  <a:srgbClr val="000000"/>
                </a:solidFill>
                <a:latin typeface="Segoe UI"/>
                <a:ea typeface="Times New Roman"/>
                <a:cs typeface="Times New Roman"/>
              </a:rPr>
              <a:t>	Compounds of transition metals with carbon monoxide are termed as metal carbonyls or simply carbonyls. </a:t>
            </a:r>
            <a:r>
              <a:rPr lang="en-IN" dirty="0">
                <a:solidFill>
                  <a:srgbClr val="000000"/>
                </a:solidFill>
                <a:latin typeface="Segoe UI"/>
                <a:ea typeface="Times New Roman"/>
                <a:cs typeface="Times New Roman"/>
              </a:rPr>
              <a:t>They are represented by a general formula </a:t>
            </a:r>
            <a:r>
              <a:rPr lang="en-IN" dirty="0" err="1">
                <a:solidFill>
                  <a:srgbClr val="000000"/>
                </a:solidFill>
                <a:latin typeface="Segoe UI"/>
                <a:ea typeface="Times New Roman"/>
                <a:cs typeface="Times New Roman"/>
              </a:rPr>
              <a:t>M</a:t>
            </a:r>
            <a:r>
              <a:rPr lang="en-IN" baseline="-25000" dirty="0" err="1">
                <a:solidFill>
                  <a:srgbClr val="000000"/>
                </a:solidFill>
                <a:latin typeface="Segoe UI"/>
                <a:ea typeface="Times New Roman"/>
                <a:cs typeface="Times New Roman"/>
              </a:rPr>
              <a:t>x</a:t>
            </a:r>
            <a:r>
              <a:rPr lang="en-IN" dirty="0">
                <a:solidFill>
                  <a:srgbClr val="000000"/>
                </a:solidFill>
                <a:latin typeface="Segoe UI"/>
                <a:ea typeface="Times New Roman"/>
                <a:cs typeface="Times New Roman"/>
              </a:rPr>
              <a:t>(CO)</a:t>
            </a:r>
            <a:r>
              <a:rPr lang="en-IN" baseline="-25000" dirty="0">
                <a:solidFill>
                  <a:srgbClr val="000000"/>
                </a:solidFill>
                <a:latin typeface="Segoe UI"/>
                <a:ea typeface="Times New Roman"/>
                <a:cs typeface="Times New Roman"/>
              </a:rPr>
              <a:t>y</a:t>
            </a:r>
            <a:r>
              <a:rPr lang="en-IN" dirty="0">
                <a:solidFill>
                  <a:srgbClr val="000000"/>
                </a:solidFill>
                <a:latin typeface="Segoe UI"/>
                <a:ea typeface="Times New Roman"/>
                <a:cs typeface="Times New Roman"/>
              </a:rPr>
              <a:t>, where M is metal atom usually transition element. When x is 1, 2, 3 etc. then they are called mononuclear, binuclear or </a:t>
            </a:r>
            <a:r>
              <a:rPr lang="en-IN" dirty="0" err="1">
                <a:solidFill>
                  <a:srgbClr val="000000"/>
                </a:solidFill>
                <a:latin typeface="Segoe UI"/>
                <a:ea typeface="Times New Roman"/>
                <a:cs typeface="Times New Roman"/>
              </a:rPr>
              <a:t>trinuclear</a:t>
            </a:r>
            <a:r>
              <a:rPr lang="en-IN" dirty="0">
                <a:solidFill>
                  <a:srgbClr val="000000"/>
                </a:solidFill>
                <a:latin typeface="Segoe UI"/>
                <a:ea typeface="Times New Roman"/>
                <a:cs typeface="Times New Roman"/>
              </a:rPr>
              <a:t> respectively. The elements from groups 8, 9 and 10 form many carbonyls while rest of the group elements form relatively less. The metal in carbonyl compounds usually acts as a Lewis acid, while carbon monoxide </a:t>
            </a:r>
            <a:endParaRPr lang="en-US" dirty="0"/>
          </a:p>
        </p:txBody>
      </p:sp>
    </p:spTree>
    <p:extLst>
      <p:ext uri="{BB962C8B-B14F-4D97-AF65-F5344CB8AC3E}">
        <p14:creationId xmlns:p14="http://schemas.microsoft.com/office/powerpoint/2010/main" val="1977872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8305800" cy="5119350"/>
          </a:xfrm>
          <a:prstGeom prst="rect">
            <a:avLst/>
          </a:prstGeom>
        </p:spPr>
        <p:txBody>
          <a:bodyPr wrap="square">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Segoe UI"/>
                <a:ea typeface="Times New Roman"/>
                <a:cs typeface="Times New Roman"/>
              </a:rPr>
              <a:t>The 18 Valence Electron Rule (</a:t>
            </a:r>
            <a:r>
              <a:rPr lang="en-IN" b="1" dirty="0" err="1">
                <a:solidFill>
                  <a:srgbClr val="000000"/>
                </a:solidFill>
                <a:latin typeface="Segoe UI"/>
                <a:ea typeface="Times New Roman"/>
                <a:cs typeface="Times New Roman"/>
              </a:rPr>
              <a:t>Sidgwick</a:t>
            </a:r>
            <a:r>
              <a:rPr lang="en-IN" b="1" dirty="0">
                <a:solidFill>
                  <a:srgbClr val="000000"/>
                </a:solidFill>
                <a:latin typeface="Segoe UI"/>
                <a:ea typeface="Times New Roman"/>
                <a:cs typeface="Times New Roman"/>
              </a:rPr>
              <a:t> 1927) : </a:t>
            </a:r>
            <a:endParaRPr lang="en-US"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It states that thermodynamically stable transition metal organometallics are formed, when the sum of the metal d electrons and the electrons donated by the ligands is equal to 18. Thus the central transition metal ion can accommodate electrons in d, s and p orbitals, giving a maximum of 18. In this way the metal formally attains the electron configuration of the next higher noble gas. The 18 electron rule is also known as the </a:t>
            </a:r>
            <a:r>
              <a:rPr lang="en-IN" i="1" dirty="0">
                <a:solidFill>
                  <a:srgbClr val="000000"/>
                </a:solidFill>
                <a:latin typeface="Segoe UI"/>
                <a:ea typeface="Times New Roman"/>
                <a:cs typeface="Times New Roman"/>
              </a:rPr>
              <a:t>noble gas rule</a:t>
            </a:r>
            <a:r>
              <a:rPr lang="en-IN" dirty="0">
                <a:solidFill>
                  <a:srgbClr val="000000"/>
                </a:solidFill>
                <a:latin typeface="Segoe UI"/>
                <a:ea typeface="Times New Roman"/>
                <a:cs typeface="Times New Roman"/>
              </a:rPr>
              <a:t> of the </a:t>
            </a:r>
            <a:r>
              <a:rPr lang="en-IN" i="1" dirty="0">
                <a:solidFill>
                  <a:srgbClr val="000000"/>
                </a:solidFill>
                <a:latin typeface="Segoe UI"/>
                <a:ea typeface="Times New Roman"/>
                <a:cs typeface="Times New Roman"/>
              </a:rPr>
              <a:t>effective atomic number (EAN) rule.</a:t>
            </a:r>
            <a:endParaRPr lang="en-US"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The classic examples are the complexes in which carbon monoxide is the ligand.</a:t>
            </a:r>
            <a:endParaRPr lang="en-US"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For example : </a:t>
            </a:r>
            <a:endParaRPr lang="en-US"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a:t>
            </a:r>
            <a:r>
              <a:rPr lang="en-IN" dirty="0" err="1">
                <a:solidFill>
                  <a:srgbClr val="000000"/>
                </a:solidFill>
                <a:latin typeface="Segoe UI"/>
                <a:ea typeface="Times New Roman"/>
                <a:cs typeface="Times New Roman"/>
              </a:rPr>
              <a:t>Tetracarbonylnickel</a:t>
            </a:r>
            <a:r>
              <a:rPr lang="en-IN" dirty="0">
                <a:solidFill>
                  <a:srgbClr val="000000"/>
                </a:solidFill>
                <a:latin typeface="Segoe UI"/>
                <a:ea typeface="Times New Roman"/>
                <a:cs typeface="Times New Roman"/>
              </a:rPr>
              <a:t>(0) Ni(CO)</a:t>
            </a:r>
            <a:r>
              <a:rPr lang="en-IN" baseline="-25000" dirty="0">
                <a:solidFill>
                  <a:srgbClr val="000000"/>
                </a:solidFill>
                <a:latin typeface="Segoe UI"/>
                <a:ea typeface="Times New Roman"/>
                <a:cs typeface="Times New Roman"/>
              </a:rPr>
              <a:t>4</a:t>
            </a:r>
            <a:r>
              <a:rPr lang="en-IN" dirty="0">
                <a:solidFill>
                  <a:srgbClr val="000000"/>
                </a:solidFill>
                <a:latin typeface="Segoe UI"/>
                <a:ea typeface="Times New Roman"/>
                <a:cs typeface="Times New Roman"/>
              </a:rPr>
              <a:t> </a:t>
            </a:r>
            <a:r>
              <a:rPr lang="en-IN" dirty="0">
                <a:solidFill>
                  <a:srgbClr val="000000"/>
                </a:solidFill>
                <a:latin typeface="Segoe UI"/>
                <a:ea typeface="Times New Roman"/>
                <a:cs typeface="Times New Roman"/>
                <a:sym typeface="Symbol"/>
              </a:rPr>
              <a:t></a:t>
            </a:r>
            <a:r>
              <a:rPr lang="en-IN" dirty="0">
                <a:solidFill>
                  <a:srgbClr val="000000"/>
                </a:solidFill>
                <a:latin typeface="Segoe UI"/>
                <a:ea typeface="Times New Roman"/>
                <a:cs typeface="Times New Roman"/>
              </a:rPr>
              <a:t> [28(Ni) + 2 </a:t>
            </a:r>
            <a:r>
              <a:rPr lang="en-IN" dirty="0">
                <a:solidFill>
                  <a:srgbClr val="000000"/>
                </a:solidFill>
                <a:latin typeface="Segoe UI"/>
                <a:ea typeface="Times New Roman"/>
                <a:cs typeface="Times New Roman"/>
                <a:sym typeface="Symbol"/>
              </a:rPr>
              <a:t></a:t>
            </a:r>
            <a:r>
              <a:rPr lang="en-IN" dirty="0">
                <a:solidFill>
                  <a:srgbClr val="000000"/>
                </a:solidFill>
                <a:latin typeface="Segoe UI"/>
                <a:ea typeface="Times New Roman"/>
                <a:cs typeface="Times New Roman"/>
              </a:rPr>
              <a:t> 4 (CO) = 36 (Kr)]</a:t>
            </a:r>
            <a:endParaRPr lang="en-US"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a:t>
            </a:r>
            <a:r>
              <a:rPr lang="en-IN" dirty="0" err="1">
                <a:solidFill>
                  <a:srgbClr val="000000"/>
                </a:solidFill>
                <a:latin typeface="Segoe UI"/>
                <a:ea typeface="Times New Roman"/>
                <a:cs typeface="Times New Roman"/>
              </a:rPr>
              <a:t>Pentacarbonyliron</a:t>
            </a:r>
            <a:r>
              <a:rPr lang="en-IN" dirty="0">
                <a:solidFill>
                  <a:srgbClr val="000000"/>
                </a:solidFill>
                <a:latin typeface="Segoe UI"/>
                <a:ea typeface="Times New Roman"/>
                <a:cs typeface="Times New Roman"/>
              </a:rPr>
              <a:t>(0)  Fe(CO)</a:t>
            </a:r>
            <a:r>
              <a:rPr lang="en-IN" baseline="-25000" dirty="0">
                <a:solidFill>
                  <a:srgbClr val="000000"/>
                </a:solidFill>
                <a:latin typeface="Segoe UI"/>
                <a:ea typeface="Times New Roman"/>
                <a:cs typeface="Times New Roman"/>
              </a:rPr>
              <a:t>5</a:t>
            </a:r>
            <a:r>
              <a:rPr lang="en-IN" dirty="0">
                <a:solidFill>
                  <a:srgbClr val="000000"/>
                </a:solidFill>
                <a:latin typeface="Segoe UI"/>
                <a:ea typeface="Times New Roman"/>
                <a:cs typeface="Times New Roman"/>
              </a:rPr>
              <a:t>  </a:t>
            </a:r>
            <a:r>
              <a:rPr lang="en-IN" dirty="0">
                <a:solidFill>
                  <a:srgbClr val="000000"/>
                </a:solidFill>
                <a:latin typeface="Segoe UI"/>
                <a:ea typeface="Times New Roman"/>
                <a:cs typeface="Times New Roman"/>
                <a:sym typeface="Symbol"/>
              </a:rPr>
              <a:t></a:t>
            </a:r>
            <a:r>
              <a:rPr lang="en-IN" dirty="0">
                <a:solidFill>
                  <a:srgbClr val="000000"/>
                </a:solidFill>
                <a:latin typeface="Segoe UI"/>
                <a:ea typeface="Times New Roman"/>
                <a:cs typeface="Times New Roman"/>
              </a:rPr>
              <a:t> [26(Fe) + 2 </a:t>
            </a:r>
            <a:r>
              <a:rPr lang="en-IN" dirty="0">
                <a:solidFill>
                  <a:srgbClr val="000000"/>
                </a:solidFill>
                <a:latin typeface="Segoe UI"/>
                <a:ea typeface="Times New Roman"/>
                <a:cs typeface="Times New Roman"/>
                <a:sym typeface="Symbol"/>
              </a:rPr>
              <a:t></a:t>
            </a:r>
            <a:r>
              <a:rPr lang="en-IN" dirty="0">
                <a:solidFill>
                  <a:srgbClr val="000000"/>
                </a:solidFill>
                <a:latin typeface="Segoe UI"/>
                <a:ea typeface="Times New Roman"/>
                <a:cs typeface="Times New Roman"/>
              </a:rPr>
              <a:t> 5 (CO) = 36 (Kr)]</a:t>
            </a:r>
            <a:endParaRPr lang="en-US"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Carbon monoxide (ligands) supplies two electrons to metal. The oxidation number of the central metal has to be adjusted in relation to the charge attributed to the various ligands to obtain the correct net charge.</a:t>
            </a:r>
            <a:endParaRPr lang="en-US"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For determining valence electron number, the following conventions should be taken into account.</a:t>
            </a:r>
            <a:endParaRPr lang="en-US" dirty="0">
              <a:solidFill>
                <a:srgbClr val="000000"/>
              </a:solidFill>
              <a:latin typeface="Segoe UI"/>
              <a:ea typeface="Times New Roman"/>
              <a:cs typeface="Times New Roman"/>
            </a:endParaRPr>
          </a:p>
          <a:p>
            <a:pPr marL="457200" marR="0" indent="-4572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1. 	The </a:t>
            </a:r>
            <a:r>
              <a:rPr lang="en-IN" dirty="0" err="1">
                <a:solidFill>
                  <a:srgbClr val="000000"/>
                </a:solidFill>
                <a:latin typeface="Segoe UI"/>
                <a:ea typeface="Times New Roman"/>
                <a:cs typeface="Times New Roman"/>
              </a:rPr>
              <a:t>intramolecular</a:t>
            </a:r>
            <a:r>
              <a:rPr lang="en-IN" dirty="0">
                <a:solidFill>
                  <a:srgbClr val="000000"/>
                </a:solidFill>
                <a:latin typeface="Segoe UI"/>
                <a:ea typeface="Times New Roman"/>
                <a:cs typeface="Times New Roman"/>
              </a:rPr>
              <a:t> partitioning of electrons has to ensure that the total complex charge remains unchanged.</a:t>
            </a:r>
            <a:endParaRPr lang="en-US" dirty="0">
              <a:solidFill>
                <a:srgbClr val="000000"/>
              </a:solidFill>
              <a:latin typeface="Segoe UI"/>
              <a:ea typeface="Times New Roman"/>
              <a:cs typeface="Times New Roman"/>
            </a:endParaRPr>
          </a:p>
          <a:p>
            <a:pPr marL="457200" marR="0" indent="-4572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2. 	A metal-metal bond if present contributes one electron to the count on each metal </a:t>
            </a:r>
            <a:r>
              <a:rPr lang="en-IN" dirty="0">
                <a:solidFill>
                  <a:srgbClr val="000000"/>
                </a:solidFill>
                <a:latin typeface="Segoe UI"/>
                <a:ea typeface="Times New Roman"/>
                <a:cs typeface="Times New Roman"/>
                <a:sym typeface="Symbol"/>
              </a:rPr>
              <a:t></a:t>
            </a:r>
            <a:r>
              <a:rPr lang="en-IN" dirty="0">
                <a:solidFill>
                  <a:srgbClr val="000000"/>
                </a:solidFill>
                <a:latin typeface="Segoe UI"/>
                <a:ea typeface="Times New Roman"/>
                <a:cs typeface="Times New Roman"/>
              </a:rPr>
              <a:t> metal </a:t>
            </a:r>
            <a:r>
              <a:rPr lang="en-IN" dirty="0" err="1">
                <a:solidFill>
                  <a:srgbClr val="000000"/>
                </a:solidFill>
                <a:latin typeface="Segoe UI"/>
                <a:ea typeface="Times New Roman"/>
                <a:cs typeface="Times New Roman"/>
              </a:rPr>
              <a:t>metal</a:t>
            </a:r>
            <a:r>
              <a:rPr lang="en-IN" dirty="0">
                <a:solidFill>
                  <a:srgbClr val="000000"/>
                </a:solidFill>
                <a:latin typeface="Segoe UI"/>
                <a:ea typeface="Times New Roman"/>
                <a:cs typeface="Times New Roman"/>
              </a:rPr>
              <a:t> double or triple bonds supply 2 and 3 electrons respectively to each metal.</a:t>
            </a:r>
            <a:endParaRPr lang="en-US" dirty="0">
              <a:solidFill>
                <a:srgbClr val="000000"/>
              </a:solidFill>
              <a:latin typeface="Segoe UI"/>
              <a:ea typeface="Times New Roman"/>
              <a:cs typeface="Times New Roman"/>
            </a:endParaRPr>
          </a:p>
          <a:p>
            <a:pPr marL="457200" marR="0" indent="-4572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3. 	The electron pair of a bridging ligand such as CO donates one electron to each of the bridged metals.</a:t>
            </a:r>
            <a:endParaRPr lang="en-US" dirty="0">
              <a:solidFill>
                <a:srgbClr val="000000"/>
              </a:solidFill>
              <a:latin typeface="Segoe UI"/>
              <a:ea typeface="Times New Roman"/>
              <a:cs typeface="Times New Roman"/>
            </a:endParaRPr>
          </a:p>
          <a:p>
            <a:pPr marL="457200" marR="0" indent="-4572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For example :</a:t>
            </a:r>
            <a:endParaRPr lang="en-US" dirty="0">
              <a:solidFill>
                <a:srgbClr val="000000"/>
              </a:solidFill>
              <a:effectLst/>
              <a:latin typeface="Segoe UI"/>
              <a:ea typeface="Times New Roman"/>
              <a:cs typeface="Times New Roman"/>
            </a:endParaRPr>
          </a:p>
        </p:txBody>
      </p:sp>
      <p:pic>
        <p:nvPicPr>
          <p:cNvPr id="5122" name="Picture 2"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553" y="4870938"/>
            <a:ext cx="30384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33400" y="5559635"/>
            <a:ext cx="4572000" cy="451406"/>
          </a:xfrm>
          <a:prstGeom prst="rect">
            <a:avLst/>
          </a:prstGeom>
        </p:spPr>
        <p:txBody>
          <a:bodyPr>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Segoe UI"/>
                <a:ea typeface="Times New Roman"/>
                <a:cs typeface="Times New Roman"/>
              </a:rPr>
              <a:t>	</a:t>
            </a:r>
            <a:r>
              <a:rPr lang="en-IN" sz="1400" b="1" dirty="0">
                <a:solidFill>
                  <a:srgbClr val="000000"/>
                </a:solidFill>
                <a:latin typeface="Segoe UI"/>
                <a:ea typeface="Times New Roman"/>
                <a:cs typeface="Times New Roman"/>
              </a:rPr>
              <a:t>Fig. 5.6 : </a:t>
            </a:r>
            <a:r>
              <a:rPr lang="en-IN" sz="1400" b="1" cap="all" dirty="0">
                <a:solidFill>
                  <a:srgbClr val="000000"/>
                </a:solidFill>
                <a:latin typeface="Segoe UI"/>
                <a:ea typeface="Times New Roman"/>
                <a:cs typeface="Times New Roman"/>
              </a:rPr>
              <a:t>b</a:t>
            </a:r>
            <a:r>
              <a:rPr lang="en-IN" sz="1400" b="1" dirty="0">
                <a:solidFill>
                  <a:srgbClr val="000000"/>
                </a:solidFill>
                <a:latin typeface="Segoe UI"/>
                <a:ea typeface="Times New Roman"/>
                <a:cs typeface="Times New Roman"/>
              </a:rPr>
              <a:t>ridged carbonyl with 18-valence electrons</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078285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569" y="609600"/>
            <a:ext cx="8610600" cy="2102114"/>
          </a:xfrm>
          <a:prstGeom prst="rect">
            <a:avLst/>
          </a:prstGeom>
        </p:spPr>
        <p:txBody>
          <a:bodyPr wrap="square">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smtClean="0">
                <a:solidFill>
                  <a:srgbClr val="000000"/>
                </a:solidFill>
                <a:latin typeface="+mj-lt"/>
                <a:ea typeface="Times New Roman"/>
                <a:cs typeface="Times New Roman"/>
              </a:rPr>
              <a:t>	</a:t>
            </a:r>
            <a:r>
              <a:rPr lang="en-IN" sz="1600" dirty="0" smtClean="0">
                <a:solidFill>
                  <a:srgbClr val="000000"/>
                </a:solidFill>
                <a:ea typeface="Times New Roman"/>
                <a:cs typeface="Times New Roman"/>
              </a:rPr>
              <a:t>The </a:t>
            </a:r>
            <a:r>
              <a:rPr lang="en-IN" sz="1600" dirty="0">
                <a:solidFill>
                  <a:srgbClr val="000000"/>
                </a:solidFill>
                <a:ea typeface="Times New Roman"/>
                <a:cs typeface="Times New Roman"/>
              </a:rPr>
              <a:t>18-electron electron rule is useful to predict the existence and the number of metal </a:t>
            </a:r>
            <a:r>
              <a:rPr lang="en-IN" sz="1600" dirty="0">
                <a:solidFill>
                  <a:srgbClr val="000000"/>
                </a:solidFill>
                <a:ea typeface="Times New Roman"/>
                <a:cs typeface="Times New Roman"/>
                <a:sym typeface="Symbol"/>
              </a:rPr>
              <a:t></a:t>
            </a:r>
            <a:r>
              <a:rPr lang="en-IN" sz="1600" dirty="0">
                <a:solidFill>
                  <a:srgbClr val="000000"/>
                </a:solidFill>
                <a:ea typeface="Times New Roman"/>
                <a:cs typeface="Times New Roman"/>
              </a:rPr>
              <a:t> metal bonds in an organometallic compound. Most stable organometallic compounds obey the 18-electron electron rule. However stable compounds do exist with electron counts other than 18. In such compounds, the factors such as crystal field stabilization energy and the nature of the bonding between the metal and the ligand affects the stability of the compound. The organometallic compounds of d-block, particularly groups 9 and 10 obey 16-electron rule.</a:t>
            </a:r>
            <a:endParaRPr lang="en-US" sz="1600" dirty="0">
              <a:solidFill>
                <a:srgbClr val="000000"/>
              </a:solidFill>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0000"/>
                </a:solidFill>
                <a:ea typeface="Times New Roman"/>
                <a:cs typeface="Times New Roman"/>
              </a:rPr>
              <a:t>	</a:t>
            </a:r>
            <a:r>
              <a:rPr lang="en-IN" sz="1600" dirty="0">
                <a:solidFill>
                  <a:srgbClr val="000000"/>
                </a:solidFill>
                <a:ea typeface="Times New Roman"/>
                <a:cs typeface="Times New Roman"/>
              </a:rPr>
              <a:t>Some of the complexes like V(CO)</a:t>
            </a:r>
            <a:r>
              <a:rPr lang="en-IN" sz="1600" baseline="-25000" dirty="0">
                <a:solidFill>
                  <a:srgbClr val="000000"/>
                </a:solidFill>
                <a:ea typeface="Times New Roman"/>
                <a:cs typeface="Times New Roman"/>
              </a:rPr>
              <a:t>6</a:t>
            </a:r>
            <a:r>
              <a:rPr lang="en-IN" sz="1600" dirty="0">
                <a:solidFill>
                  <a:srgbClr val="000000"/>
                </a:solidFill>
                <a:ea typeface="Times New Roman"/>
                <a:cs typeface="Times New Roman"/>
              </a:rPr>
              <a:t> have 17-electrons; therefore they are called 17-electron species. They readily complete the 18-electron configuration either by accepting an electron from a reducing agent or by </a:t>
            </a:r>
            <a:r>
              <a:rPr lang="en-IN" sz="1600" dirty="0" err="1">
                <a:solidFill>
                  <a:srgbClr val="000000"/>
                </a:solidFill>
                <a:ea typeface="Times New Roman"/>
                <a:cs typeface="Times New Roman"/>
              </a:rPr>
              <a:t>dimerising</a:t>
            </a:r>
            <a:r>
              <a:rPr lang="en-IN" sz="1600" dirty="0">
                <a:solidFill>
                  <a:srgbClr val="000000"/>
                </a:solidFill>
                <a:ea typeface="Times New Roman"/>
                <a:cs typeface="Times New Roman"/>
              </a:rPr>
              <a:t> with other molecule. For example, </a:t>
            </a:r>
            <a:r>
              <a:rPr lang="en-IN" sz="1600" dirty="0" err="1">
                <a:solidFill>
                  <a:srgbClr val="000000"/>
                </a:solidFill>
                <a:ea typeface="Times New Roman"/>
                <a:cs typeface="Times New Roman"/>
              </a:rPr>
              <a:t>Mn</a:t>
            </a:r>
            <a:r>
              <a:rPr lang="en-IN" sz="1600" dirty="0">
                <a:solidFill>
                  <a:srgbClr val="000000"/>
                </a:solidFill>
                <a:ea typeface="Times New Roman"/>
                <a:cs typeface="Times New Roman"/>
              </a:rPr>
              <a:t>(CO)</a:t>
            </a:r>
            <a:r>
              <a:rPr lang="en-IN" sz="1600" baseline="-25000" dirty="0">
                <a:solidFill>
                  <a:srgbClr val="000000"/>
                </a:solidFill>
                <a:ea typeface="Times New Roman"/>
                <a:cs typeface="Times New Roman"/>
              </a:rPr>
              <a:t>5</a:t>
            </a:r>
            <a:r>
              <a:rPr lang="en-IN" sz="1600" dirty="0">
                <a:solidFill>
                  <a:srgbClr val="000000"/>
                </a:solidFill>
                <a:ea typeface="Times New Roman"/>
                <a:cs typeface="Times New Roman"/>
              </a:rPr>
              <a:t> has 17 electrons. Two molecules share their odd electron in order to form a </a:t>
            </a:r>
            <a:r>
              <a:rPr lang="en-IN" sz="1600" dirty="0" err="1">
                <a:solidFill>
                  <a:srgbClr val="000000"/>
                </a:solidFill>
                <a:ea typeface="Times New Roman"/>
                <a:cs typeface="Times New Roman"/>
              </a:rPr>
              <a:t>Mn-Mn</a:t>
            </a:r>
            <a:r>
              <a:rPr lang="en-IN" sz="1600" dirty="0">
                <a:solidFill>
                  <a:srgbClr val="000000"/>
                </a:solidFill>
                <a:ea typeface="Times New Roman"/>
                <a:cs typeface="Times New Roman"/>
              </a:rPr>
              <a:t> bond. Consequently each </a:t>
            </a:r>
            <a:r>
              <a:rPr lang="en-IN" sz="1600" dirty="0" err="1">
                <a:solidFill>
                  <a:srgbClr val="000000"/>
                </a:solidFill>
                <a:ea typeface="Times New Roman"/>
                <a:cs typeface="Times New Roman"/>
              </a:rPr>
              <a:t>Mn</a:t>
            </a:r>
            <a:r>
              <a:rPr lang="en-IN" sz="1600" dirty="0">
                <a:solidFill>
                  <a:srgbClr val="000000"/>
                </a:solidFill>
                <a:ea typeface="Times New Roman"/>
                <a:cs typeface="Times New Roman"/>
              </a:rPr>
              <a:t> becomes an 18 electron species.</a:t>
            </a:r>
            <a:endParaRPr lang="en-US" sz="1600" dirty="0">
              <a:solidFill>
                <a:srgbClr val="000000"/>
              </a:solidFill>
              <a:effectLst/>
              <a:ea typeface="Times New Roman"/>
              <a:cs typeface="Times New Roman"/>
            </a:endParaRPr>
          </a:p>
        </p:txBody>
      </p:sp>
      <p:sp>
        <p:nvSpPr>
          <p:cNvPr id="3" name="Rectangle 2"/>
          <p:cNvSpPr/>
          <p:nvPr/>
        </p:nvSpPr>
        <p:spPr>
          <a:xfrm>
            <a:off x="304800" y="2971800"/>
            <a:ext cx="8458200" cy="3200876"/>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70C0"/>
                </a:solidFill>
                <a:ea typeface="Times New Roman"/>
                <a:cs typeface="Times New Roman"/>
              </a:rPr>
              <a:t>Bonding in Mononuclear Carbonyl Compounds </a:t>
            </a:r>
            <a:r>
              <a:rPr lang="en-IN" sz="1600" b="1" dirty="0">
                <a:solidFill>
                  <a:srgbClr val="000000"/>
                </a:solidFill>
                <a:ea typeface="Times New Roman"/>
                <a:cs typeface="Times New Roman"/>
              </a:rPr>
              <a:t>:</a:t>
            </a:r>
            <a:endParaRPr lang="en-US" sz="1600" dirty="0">
              <a:solidFill>
                <a:srgbClr val="000000"/>
              </a:solidFill>
              <a:ea typeface="Times New Roman"/>
              <a:cs typeface="Times New Roman"/>
            </a:endParaRPr>
          </a:p>
          <a:p>
            <a:pPr marL="457200" marR="0" indent="-457200">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ea typeface="Times New Roman"/>
                <a:cs typeface="Times New Roman"/>
              </a:rPr>
              <a:t>	1. 	The structure of carbonyls have been explored by instrumental methods like X-ray and electron diffraction and Raman, IR spectra etc. The results have indicated that CO in simple metal carbonyls is present as a part of the molecule.</a:t>
            </a:r>
            <a:endParaRPr lang="en-US" sz="1600" dirty="0">
              <a:solidFill>
                <a:srgbClr val="000000"/>
              </a:solidFill>
              <a:ea typeface="Times New Roman"/>
              <a:cs typeface="Times New Roman"/>
            </a:endParaRPr>
          </a:p>
          <a:p>
            <a:pPr marL="457200" marR="0" indent="-457200">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ea typeface="Times New Roman"/>
                <a:cs typeface="Times New Roman"/>
              </a:rPr>
              <a:t>	2. 	Mononuclear carbonyl contains terminal CO groups. The bonding of CO is through carbon and not oxygen. </a:t>
            </a:r>
            <a:r>
              <a:rPr lang="en-IN" sz="1600" dirty="0" err="1">
                <a:solidFill>
                  <a:srgbClr val="000000"/>
                </a:solidFill>
                <a:ea typeface="Times New Roman"/>
                <a:cs typeface="Times New Roman"/>
              </a:rPr>
              <a:t>Polynuclear</a:t>
            </a:r>
            <a:r>
              <a:rPr lang="en-IN" sz="1600" dirty="0">
                <a:solidFill>
                  <a:srgbClr val="000000"/>
                </a:solidFill>
                <a:ea typeface="Times New Roman"/>
                <a:cs typeface="Times New Roman"/>
              </a:rPr>
              <a:t> carbonyls may contain bridging CO.</a:t>
            </a:r>
            <a:endParaRPr lang="en-US" sz="1600" dirty="0">
              <a:solidFill>
                <a:srgbClr val="000000"/>
              </a:solidFill>
              <a:ea typeface="Times New Roman"/>
              <a:cs typeface="Times New Roman"/>
            </a:endParaRPr>
          </a:p>
          <a:p>
            <a:pPr marL="457200" marR="0" indent="-457200">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ea typeface="Times New Roman"/>
                <a:cs typeface="Times New Roman"/>
              </a:rPr>
              <a:t>	3. 	In transition metal carbonyls, the s bonding is reinforced by additional p bonding which stabilizes (i) the complexes and              (ii) very low oxidation state of the metal.</a:t>
            </a:r>
            <a:endParaRPr lang="en-US" sz="1600" dirty="0">
              <a:solidFill>
                <a:srgbClr val="000000"/>
              </a:solidFill>
              <a:ea typeface="Times New Roman"/>
              <a:cs typeface="Times New Roman"/>
            </a:endParaRPr>
          </a:p>
          <a:p>
            <a:pPr marL="457200" marR="0" indent="-457200">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ea typeface="Times New Roman"/>
                <a:cs typeface="Times New Roman"/>
              </a:rPr>
              <a:t>	4. 	Many carbonyl compounds have the metal in a zero oxidation state. For example, </a:t>
            </a:r>
            <a:r>
              <a:rPr lang="en-IN" sz="1600" dirty="0" err="1">
                <a:solidFill>
                  <a:srgbClr val="000000"/>
                </a:solidFill>
                <a:ea typeface="Times New Roman"/>
                <a:cs typeface="Times New Roman"/>
              </a:rPr>
              <a:t>hexacarbonyl</a:t>
            </a:r>
            <a:r>
              <a:rPr lang="en-IN" sz="1600" dirty="0">
                <a:solidFill>
                  <a:srgbClr val="000000"/>
                </a:solidFill>
                <a:ea typeface="Times New Roman"/>
                <a:cs typeface="Times New Roman"/>
              </a:rPr>
              <a:t> chromium(0), Cr(CO)</a:t>
            </a:r>
            <a:r>
              <a:rPr lang="en-IN" sz="1600" baseline="-25000" dirty="0">
                <a:solidFill>
                  <a:srgbClr val="000000"/>
                </a:solidFill>
                <a:ea typeface="Times New Roman"/>
                <a:cs typeface="Times New Roman"/>
              </a:rPr>
              <a:t>6</a:t>
            </a:r>
            <a:r>
              <a:rPr lang="en-IN" sz="1600" dirty="0">
                <a:solidFill>
                  <a:srgbClr val="000000"/>
                </a:solidFill>
                <a:ea typeface="Times New Roman"/>
                <a:cs typeface="Times New Roman"/>
              </a:rPr>
              <a:t>. The very low oxidation states are not found with s bonding ligands such as water and ammonia.</a:t>
            </a:r>
            <a:endParaRPr lang="en-US" sz="1600" dirty="0">
              <a:solidFill>
                <a:srgbClr val="000000"/>
              </a:solidFill>
              <a:ea typeface="Times New Roman"/>
              <a:cs typeface="Times New Roman"/>
            </a:endParaRPr>
          </a:p>
          <a:p>
            <a:pPr marL="457200" marR="0" indent="-457200">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ea typeface="Times New Roman"/>
                <a:cs typeface="Times New Roman"/>
              </a:rPr>
              <a:t>	5. 	In carbon monoxide the highest energy occupied molecular orbital (HOMO) is a s2p orbital. The lowest energy unoccupied molecular orbitals (LUMOs) are the p*2p </a:t>
            </a:r>
            <a:r>
              <a:rPr lang="en-IN" sz="1600" dirty="0" err="1">
                <a:solidFill>
                  <a:srgbClr val="000000"/>
                </a:solidFill>
                <a:ea typeface="Times New Roman"/>
                <a:cs typeface="Times New Roman"/>
              </a:rPr>
              <a:t>antibonding</a:t>
            </a:r>
            <a:r>
              <a:rPr lang="en-IN" sz="1600" dirty="0">
                <a:solidFill>
                  <a:srgbClr val="000000"/>
                </a:solidFill>
                <a:ea typeface="Times New Roman"/>
                <a:cs typeface="Times New Roman"/>
              </a:rPr>
              <a:t> </a:t>
            </a:r>
            <a:r>
              <a:rPr lang="en-IN" sz="1600" dirty="0" smtClean="0">
                <a:solidFill>
                  <a:srgbClr val="000000"/>
                </a:solidFill>
                <a:ea typeface="Times New Roman"/>
                <a:cs typeface="Times New Roman"/>
              </a:rPr>
              <a:t>orbitals.</a:t>
            </a:r>
            <a:endParaRPr lang="en-US" sz="1600" dirty="0" smtClean="0">
              <a:solidFill>
                <a:srgbClr val="000000"/>
              </a:solidFill>
              <a:ea typeface="Times New Roman"/>
              <a:cs typeface="Times New Roman"/>
            </a:endParaRPr>
          </a:p>
          <a:p>
            <a:pPr marL="457200" marR="0" indent="-457200">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smtClean="0">
                <a:solidFill>
                  <a:srgbClr val="000000"/>
                </a:solidFill>
                <a:ea typeface="Times New Roman"/>
                <a:cs typeface="Times New Roman"/>
              </a:rPr>
              <a:t>	6. In </a:t>
            </a:r>
            <a:r>
              <a:rPr lang="en-IN" sz="1600" dirty="0">
                <a:solidFill>
                  <a:srgbClr val="000000"/>
                </a:solidFill>
                <a:ea typeface="Times New Roman"/>
                <a:cs typeface="Times New Roman"/>
              </a:rPr>
              <a:t>carbonyl compound, CO ligands are simultaneously donating electrons to a metal via the overlap of the </a:t>
            </a:r>
            <a:r>
              <a:rPr lang="en-IN" sz="1600" dirty="0" err="1">
                <a:solidFill>
                  <a:srgbClr val="000000"/>
                </a:solidFill>
                <a:ea typeface="Times New Roman"/>
                <a:cs typeface="Times New Roman"/>
              </a:rPr>
              <a:t>σHOMO</a:t>
            </a:r>
            <a:r>
              <a:rPr lang="en-IN" sz="1600" dirty="0">
                <a:solidFill>
                  <a:srgbClr val="000000"/>
                </a:solidFill>
                <a:ea typeface="Times New Roman"/>
                <a:cs typeface="Times New Roman"/>
              </a:rPr>
              <a:t> of the carbon monoxide with an empty </a:t>
            </a:r>
            <a:r>
              <a:rPr lang="en-IN" sz="1600" i="1" dirty="0">
                <a:solidFill>
                  <a:srgbClr val="000000"/>
                </a:solidFill>
                <a:ea typeface="Times New Roman"/>
                <a:cs typeface="Times New Roman"/>
              </a:rPr>
              <a:t>d or hybrid</a:t>
            </a:r>
            <a:r>
              <a:rPr lang="en-IN" sz="1600" dirty="0">
                <a:solidFill>
                  <a:srgbClr val="000000"/>
                </a:solidFill>
                <a:ea typeface="Times New Roman"/>
                <a:cs typeface="Times New Roman"/>
              </a:rPr>
              <a:t> orbital of the metal. </a:t>
            </a:r>
            <a:endParaRPr lang="en-US" sz="1600" dirty="0"/>
          </a:p>
        </p:txBody>
      </p:sp>
    </p:spTree>
    <p:extLst>
      <p:ext uri="{BB962C8B-B14F-4D97-AF65-F5344CB8AC3E}">
        <p14:creationId xmlns:p14="http://schemas.microsoft.com/office/powerpoint/2010/main" val="1164779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81000"/>
            <a:ext cx="8686800" cy="2585323"/>
          </a:xfrm>
          <a:prstGeom prst="rect">
            <a:avLst/>
          </a:prstGeom>
        </p:spPr>
        <p:txBody>
          <a:bodyPr wrap="square">
            <a:spAutoFit/>
          </a:bodyPr>
          <a:lstStyle/>
          <a:p>
            <a:r>
              <a:rPr lang="en-IN" dirty="0">
                <a:solidFill>
                  <a:srgbClr val="000000"/>
                </a:solidFill>
                <a:latin typeface="Segoe UI"/>
                <a:ea typeface="Times New Roman"/>
                <a:cs typeface="Times New Roman"/>
              </a:rPr>
              <a:t>7. 	If the metal is in a low oxidation state, this will lead to high electron density on the metal (i.e. metal becomes electron rich). This excess electron density is removed from the metal by a bonding called back bonding. Thus in metal carbonyl, simultaneously, there is an overlap of a full d orbital on the metal with the </a:t>
            </a:r>
            <a:r>
              <a:rPr lang="en-IN" dirty="0">
                <a:solidFill>
                  <a:srgbClr val="000000"/>
                </a:solidFill>
                <a:latin typeface="Symbol"/>
                <a:ea typeface="Times New Roman"/>
                <a:cs typeface="Times New Roman"/>
              </a:rPr>
              <a:t>p</a:t>
            </a:r>
            <a:r>
              <a:rPr lang="en-IN" dirty="0">
                <a:solidFill>
                  <a:srgbClr val="000000"/>
                </a:solidFill>
                <a:latin typeface="Segoe UI"/>
                <a:ea typeface="Times New Roman"/>
                <a:cs typeface="Times New Roman"/>
              </a:rPr>
              <a:t>* LUMO of the carbon monoxide. These two orbitals have the correct symmetry to allow this interaction and thus the electron density is removed from the metal </a:t>
            </a:r>
            <a:r>
              <a:rPr lang="en-IN" dirty="0" err="1">
                <a:solidFill>
                  <a:srgbClr val="000000"/>
                </a:solidFill>
                <a:latin typeface="Segoe UI"/>
                <a:ea typeface="Times New Roman"/>
                <a:cs typeface="Times New Roman"/>
              </a:rPr>
              <a:t>center</a:t>
            </a:r>
            <a:r>
              <a:rPr lang="en-IN" dirty="0">
                <a:solidFill>
                  <a:srgbClr val="000000"/>
                </a:solidFill>
                <a:latin typeface="Segoe UI"/>
                <a:ea typeface="Times New Roman"/>
                <a:cs typeface="Times New Roman"/>
              </a:rPr>
              <a:t>, back onto the carbonyl ligand to some extent (M </a:t>
            </a:r>
            <a:r>
              <a:rPr lang="en-IN" dirty="0">
                <a:solidFill>
                  <a:srgbClr val="000000"/>
                </a:solidFill>
                <a:latin typeface="Segoe UI"/>
                <a:ea typeface="Times New Roman"/>
                <a:cs typeface="Times New Roman"/>
                <a:sym typeface="Symbol"/>
              </a:rPr>
              <a:t></a:t>
            </a:r>
            <a:r>
              <a:rPr lang="en-IN" dirty="0">
                <a:solidFill>
                  <a:srgbClr val="000000"/>
                </a:solidFill>
                <a:latin typeface="Segoe UI"/>
                <a:ea typeface="Times New Roman"/>
                <a:cs typeface="Times New Roman"/>
              </a:rPr>
              <a:t> </a:t>
            </a:r>
            <a:r>
              <a:rPr lang="en-IN" dirty="0" err="1">
                <a:solidFill>
                  <a:srgbClr val="000000"/>
                </a:solidFill>
                <a:latin typeface="Segoe UI"/>
                <a:ea typeface="Times New Roman"/>
                <a:cs typeface="Times New Roman"/>
              </a:rPr>
              <a:t>C</a:t>
            </a:r>
            <a:r>
              <a:rPr lang="en-IN" dirty="0" err="1">
                <a:solidFill>
                  <a:srgbClr val="000000"/>
                </a:solidFill>
                <a:latin typeface="Symbol"/>
                <a:ea typeface="Times New Roman"/>
                <a:cs typeface="Times New Roman"/>
              </a:rPr>
              <a:t>p</a:t>
            </a:r>
            <a:r>
              <a:rPr lang="en-IN" dirty="0">
                <a:solidFill>
                  <a:srgbClr val="000000"/>
                </a:solidFill>
                <a:latin typeface="Segoe UI"/>
                <a:ea typeface="Times New Roman"/>
                <a:cs typeface="Times New Roman"/>
              </a:rPr>
              <a:t>). This additional bond is a </a:t>
            </a:r>
            <a:r>
              <a:rPr lang="en-IN" dirty="0" err="1">
                <a:solidFill>
                  <a:srgbClr val="000000"/>
                </a:solidFill>
                <a:latin typeface="Segoe UI"/>
                <a:ea typeface="Times New Roman"/>
                <a:cs typeface="Times New Roman"/>
              </a:rPr>
              <a:t>dp</a:t>
            </a:r>
            <a:r>
              <a:rPr lang="en-IN" dirty="0" err="1">
                <a:solidFill>
                  <a:srgbClr val="000000"/>
                </a:solidFill>
                <a:latin typeface="Symbol"/>
                <a:ea typeface="Times New Roman"/>
                <a:cs typeface="Times New Roman"/>
              </a:rPr>
              <a:t>p</a:t>
            </a:r>
            <a:r>
              <a:rPr lang="en-IN" dirty="0">
                <a:solidFill>
                  <a:srgbClr val="000000"/>
                </a:solidFill>
                <a:latin typeface="Segoe UI"/>
                <a:ea typeface="Times New Roman"/>
                <a:cs typeface="Times New Roman"/>
              </a:rPr>
              <a:t> (</a:t>
            </a:r>
            <a:r>
              <a:rPr lang="en-IN" dirty="0">
                <a:solidFill>
                  <a:srgbClr val="000000"/>
                </a:solidFill>
                <a:latin typeface="Symbol"/>
                <a:ea typeface="Times New Roman"/>
                <a:cs typeface="Times New Roman"/>
              </a:rPr>
              <a:t>d</a:t>
            </a:r>
            <a:r>
              <a:rPr lang="en-IN" dirty="0">
                <a:solidFill>
                  <a:srgbClr val="000000"/>
                </a:solidFill>
                <a:latin typeface="Segoe UI"/>
                <a:ea typeface="Times New Roman"/>
                <a:cs typeface="Times New Roman"/>
              </a:rPr>
              <a:t>-</a:t>
            </a:r>
            <a:r>
              <a:rPr lang="en-IN" dirty="0">
                <a:solidFill>
                  <a:srgbClr val="000000"/>
                </a:solidFill>
                <a:latin typeface="Symbol"/>
                <a:ea typeface="Times New Roman"/>
                <a:cs typeface="Times New Roman"/>
              </a:rPr>
              <a:t>p</a:t>
            </a:r>
            <a:r>
              <a:rPr lang="en-IN" dirty="0">
                <a:solidFill>
                  <a:srgbClr val="000000"/>
                </a:solidFill>
                <a:latin typeface="Segoe UI"/>
                <a:ea typeface="Times New Roman"/>
                <a:cs typeface="Times New Roman"/>
              </a:rPr>
              <a:t>) bond. So the carbon monoxide is said to be a </a:t>
            </a:r>
            <a:r>
              <a:rPr lang="en-IN" dirty="0" smtClean="0">
                <a:solidFill>
                  <a:srgbClr val="000000"/>
                </a:solidFill>
                <a:latin typeface="Symbol"/>
                <a:ea typeface="Times New Roman"/>
                <a:cs typeface="Times New Roman"/>
              </a:rPr>
              <a:t>s</a:t>
            </a:r>
            <a:r>
              <a:rPr lang="en-IN" dirty="0" smtClean="0">
                <a:solidFill>
                  <a:srgbClr val="000000"/>
                </a:solidFill>
                <a:latin typeface="Segoe UI"/>
                <a:ea typeface="Times New Roman"/>
                <a:cs typeface="Times New Roman"/>
              </a:rPr>
              <a:t>-donor </a:t>
            </a:r>
            <a:r>
              <a:rPr lang="en-IN" dirty="0">
                <a:solidFill>
                  <a:srgbClr val="000000"/>
                </a:solidFill>
                <a:latin typeface="Segoe UI"/>
                <a:ea typeface="Times New Roman"/>
                <a:cs typeface="Times New Roman"/>
              </a:rPr>
              <a:t>and </a:t>
            </a:r>
            <a:r>
              <a:rPr lang="en-IN" dirty="0">
                <a:solidFill>
                  <a:srgbClr val="000000"/>
                </a:solidFill>
                <a:latin typeface="Symbol"/>
                <a:ea typeface="Times New Roman"/>
                <a:cs typeface="Times New Roman"/>
              </a:rPr>
              <a:t>p</a:t>
            </a:r>
            <a:r>
              <a:rPr lang="en-IN" dirty="0">
                <a:solidFill>
                  <a:srgbClr val="000000"/>
                </a:solidFill>
                <a:latin typeface="Segoe UI"/>
                <a:ea typeface="Times New Roman"/>
                <a:cs typeface="Times New Roman"/>
              </a:rPr>
              <a:t>-acceptor, and the metal is a </a:t>
            </a:r>
            <a:r>
              <a:rPr lang="en-IN" dirty="0">
                <a:solidFill>
                  <a:srgbClr val="000000"/>
                </a:solidFill>
                <a:latin typeface="Symbol"/>
                <a:ea typeface="Times New Roman"/>
                <a:cs typeface="Times New Roman"/>
              </a:rPr>
              <a:t>s</a:t>
            </a:r>
            <a:r>
              <a:rPr lang="en-IN" dirty="0">
                <a:solidFill>
                  <a:srgbClr val="000000"/>
                </a:solidFill>
                <a:latin typeface="Segoe UI"/>
                <a:ea typeface="Times New Roman"/>
                <a:cs typeface="Times New Roman"/>
              </a:rPr>
              <a:t>-acceptor and </a:t>
            </a:r>
            <a:r>
              <a:rPr lang="en-IN" dirty="0" smtClean="0">
                <a:solidFill>
                  <a:srgbClr val="000000"/>
                </a:solidFill>
                <a:latin typeface="Segoe UI"/>
                <a:ea typeface="Times New Roman"/>
                <a:cs typeface="Times New Roman"/>
              </a:rPr>
              <a:t> </a:t>
            </a:r>
            <a:r>
              <a:rPr lang="en-IN" dirty="0">
                <a:solidFill>
                  <a:srgbClr val="000000"/>
                </a:solidFill>
                <a:latin typeface="Symbol"/>
                <a:ea typeface="Times New Roman"/>
                <a:cs typeface="Times New Roman"/>
              </a:rPr>
              <a:t>p</a:t>
            </a:r>
            <a:r>
              <a:rPr lang="en-IN" dirty="0">
                <a:solidFill>
                  <a:srgbClr val="000000"/>
                </a:solidFill>
                <a:latin typeface="Segoe UI"/>
                <a:ea typeface="Times New Roman"/>
                <a:cs typeface="Times New Roman"/>
              </a:rPr>
              <a:t>-donor. Refer Fig. 5.8</a:t>
            </a:r>
            <a:endParaRPr lang="en-US" dirty="0"/>
          </a:p>
        </p:txBody>
      </p:sp>
      <p:pic>
        <p:nvPicPr>
          <p:cNvPr id="6147" name="Picture 3"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561" y="2966323"/>
            <a:ext cx="2802184" cy="61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6707" y="3159024"/>
            <a:ext cx="4572000" cy="451406"/>
          </a:xfrm>
          <a:prstGeom prst="rect">
            <a:avLst/>
          </a:prstGeom>
        </p:spPr>
        <p:txBody>
          <a:bodyPr>
            <a:spAutoFit/>
          </a:bodyPr>
          <a:lstStyle/>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Segoe UI"/>
                <a:ea typeface="Times New Roman"/>
                <a:cs typeface="Times New Roman"/>
              </a:rPr>
              <a:t>Fig. 5.8 : Donating natures of CO and M in metal carbonyl</a:t>
            </a:r>
            <a:endParaRPr lang="en-US" sz="1400" dirty="0">
              <a:solidFill>
                <a:srgbClr val="000000"/>
              </a:solidFill>
              <a:effectLst/>
              <a:latin typeface="Segoe UI"/>
              <a:ea typeface="Times New Roman"/>
              <a:cs typeface="Times New Roman"/>
            </a:endParaRPr>
          </a:p>
        </p:txBody>
      </p:sp>
      <p:sp>
        <p:nvSpPr>
          <p:cNvPr id="5" name="Rectangle 4"/>
          <p:cNvSpPr/>
          <p:nvPr/>
        </p:nvSpPr>
        <p:spPr>
          <a:xfrm>
            <a:off x="376707" y="3733800"/>
            <a:ext cx="8538693" cy="990015"/>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Thus there would be a flow of electrons from the carbon monoxide to the metal through the </a:t>
            </a:r>
            <a:r>
              <a:rPr lang="en-IN" dirty="0">
                <a:solidFill>
                  <a:srgbClr val="000000"/>
                </a:solidFill>
                <a:latin typeface="Symbol"/>
                <a:ea typeface="Times New Roman"/>
                <a:cs typeface="Times New Roman"/>
              </a:rPr>
              <a:t>s</a:t>
            </a:r>
            <a:r>
              <a:rPr lang="en-IN" dirty="0">
                <a:solidFill>
                  <a:srgbClr val="000000"/>
                </a:solidFill>
                <a:latin typeface="Segoe UI"/>
                <a:ea typeface="Times New Roman"/>
                <a:cs typeface="Times New Roman"/>
              </a:rPr>
              <a:t> bonding and a flow through the </a:t>
            </a:r>
            <a:r>
              <a:rPr lang="en-IN" dirty="0">
                <a:solidFill>
                  <a:srgbClr val="000000"/>
                </a:solidFill>
                <a:latin typeface="Symbol"/>
                <a:ea typeface="Times New Roman"/>
                <a:cs typeface="Times New Roman"/>
              </a:rPr>
              <a:t>p</a:t>
            </a:r>
            <a:r>
              <a:rPr lang="en-IN" dirty="0">
                <a:solidFill>
                  <a:srgbClr val="000000"/>
                </a:solidFill>
                <a:latin typeface="Segoe UI"/>
                <a:ea typeface="Times New Roman"/>
                <a:cs typeface="Times New Roman"/>
              </a:rPr>
              <a:t> bonding in the reverse direction. This interaction is known as </a:t>
            </a:r>
            <a:r>
              <a:rPr lang="en-IN" i="1" dirty="0">
                <a:solidFill>
                  <a:srgbClr val="000000"/>
                </a:solidFill>
                <a:latin typeface="Segoe UI"/>
                <a:ea typeface="Times New Roman"/>
                <a:cs typeface="Times New Roman"/>
              </a:rPr>
              <a:t>back bonding or synergistic bonding</a:t>
            </a:r>
            <a:r>
              <a:rPr lang="en-IN" dirty="0">
                <a:solidFill>
                  <a:srgbClr val="000000"/>
                </a:solidFill>
                <a:latin typeface="Segoe UI"/>
                <a:ea typeface="Times New Roman"/>
                <a:cs typeface="Times New Roman"/>
              </a:rPr>
              <a:t>. This </a:t>
            </a:r>
            <a:r>
              <a:rPr lang="en-IN" i="1" dirty="0">
                <a:solidFill>
                  <a:srgbClr val="000000"/>
                </a:solidFill>
                <a:latin typeface="Segoe UI"/>
                <a:ea typeface="Times New Roman"/>
                <a:cs typeface="Times New Roman"/>
              </a:rPr>
              <a:t>synergistic effect</a:t>
            </a:r>
            <a:r>
              <a:rPr lang="en-IN" dirty="0">
                <a:solidFill>
                  <a:srgbClr val="000000"/>
                </a:solidFill>
                <a:latin typeface="Segoe UI"/>
                <a:ea typeface="Times New Roman"/>
                <a:cs typeface="Times New Roman"/>
              </a:rPr>
              <a:t> leads to a strong, short, almost double, covalent bond between the metal and carbon atoms. </a:t>
            </a:r>
            <a:r>
              <a:rPr lang="en-IN" dirty="0" smtClean="0">
                <a:solidFill>
                  <a:srgbClr val="000000"/>
                </a:solidFill>
                <a:latin typeface="Segoe UI"/>
                <a:ea typeface="Times New Roman"/>
                <a:cs typeface="Times New Roman"/>
              </a:rPr>
              <a:t>Refer </a:t>
            </a:r>
            <a:r>
              <a:rPr lang="en-IN" dirty="0">
                <a:solidFill>
                  <a:srgbClr val="000000"/>
                </a:solidFill>
                <a:latin typeface="Segoe UI"/>
                <a:ea typeface="Times New Roman"/>
                <a:cs typeface="Times New Roman"/>
              </a:rPr>
              <a:t>Fig. 5.9.</a:t>
            </a:r>
            <a:endParaRPr lang="en-US" dirty="0">
              <a:solidFill>
                <a:srgbClr val="000000"/>
              </a:solidFill>
              <a:effectLst/>
              <a:latin typeface="Segoe UI"/>
              <a:ea typeface="Times New Roman"/>
              <a:cs typeface="Times New Roman"/>
            </a:endParaRPr>
          </a:p>
        </p:txBody>
      </p:sp>
      <p:pic>
        <p:nvPicPr>
          <p:cNvPr id="614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5275" y="4723815"/>
            <a:ext cx="4657725" cy="167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3399" y="5128786"/>
            <a:ext cx="3571875" cy="810478"/>
          </a:xfrm>
          <a:prstGeom prst="rect">
            <a:avLst/>
          </a:prstGeom>
        </p:spPr>
        <p:txBody>
          <a:bodyPr wrap="square">
            <a:spAutoFit/>
          </a:bodyPr>
          <a:lstStyle/>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Segoe UI"/>
                <a:ea typeface="Times New Roman"/>
                <a:cs typeface="Times New Roman"/>
              </a:rPr>
              <a:t>Fig. 5.9 : </a:t>
            </a:r>
            <a:r>
              <a:rPr lang="en-IN" sz="1400" b="1" dirty="0">
                <a:solidFill>
                  <a:srgbClr val="000000"/>
                </a:solidFill>
                <a:latin typeface="Symbol"/>
                <a:ea typeface="Times New Roman"/>
                <a:cs typeface="Times New Roman"/>
              </a:rPr>
              <a:t>p</a:t>
            </a:r>
            <a:r>
              <a:rPr lang="en-IN" sz="1400" b="1" dirty="0">
                <a:solidFill>
                  <a:srgbClr val="000000"/>
                </a:solidFill>
                <a:latin typeface="Segoe UI"/>
                <a:ea typeface="Times New Roman"/>
                <a:cs typeface="Times New Roman"/>
              </a:rPr>
              <a:t> type bonds formed due to overlap of filled metal </a:t>
            </a:r>
            <a:r>
              <a:rPr lang="en-IN" sz="1400" b="1" dirty="0" smtClean="0">
                <a:solidFill>
                  <a:srgbClr val="000000"/>
                </a:solidFill>
                <a:latin typeface="Segoe UI"/>
                <a:ea typeface="Times New Roman"/>
                <a:cs typeface="Times New Roman"/>
              </a:rPr>
              <a:t>d </a:t>
            </a:r>
            <a:r>
              <a:rPr lang="en-IN" sz="1400" b="1" dirty="0" err="1">
                <a:solidFill>
                  <a:srgbClr val="000000"/>
                </a:solidFill>
                <a:latin typeface="Segoe UI"/>
                <a:ea typeface="Times New Roman"/>
                <a:cs typeface="Times New Roman"/>
              </a:rPr>
              <a:t>d</a:t>
            </a:r>
            <a:r>
              <a:rPr lang="en-IN" sz="1400" b="1" dirty="0">
                <a:solidFill>
                  <a:srgbClr val="000000"/>
                </a:solidFill>
                <a:latin typeface="Segoe UI"/>
                <a:ea typeface="Times New Roman"/>
                <a:cs typeface="Times New Roman"/>
              </a:rPr>
              <a:t> orbital with </a:t>
            </a:r>
            <a:r>
              <a:rPr lang="en-IN" sz="1400" b="1" dirty="0">
                <a:solidFill>
                  <a:srgbClr val="000000"/>
                </a:solidFill>
                <a:latin typeface="Symbol"/>
                <a:ea typeface="Times New Roman"/>
                <a:cs typeface="Times New Roman"/>
              </a:rPr>
              <a:t>p</a:t>
            </a:r>
            <a:r>
              <a:rPr lang="en-IN" sz="1400" b="1" dirty="0">
                <a:solidFill>
                  <a:srgbClr val="000000"/>
                </a:solidFill>
                <a:latin typeface="Segoe UI"/>
                <a:ea typeface="Times New Roman"/>
                <a:cs typeface="Times New Roman"/>
              </a:rPr>
              <a:t>* orbitals of CO or alkenes (back bonding)</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052973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436" y="1219200"/>
            <a:ext cx="7772400" cy="4978286"/>
          </a:xfrm>
          <a:prstGeom prst="rect">
            <a:avLst/>
          </a:prstGeom>
        </p:spPr>
        <p:txBody>
          <a:bodyPr wrap="square">
            <a:spAutoFit/>
          </a:bodyPr>
          <a:lstStyle/>
          <a:p>
            <a:pPr algn="just">
              <a:lnSpc>
                <a:spcPts val="145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US" b="1" dirty="0">
                <a:solidFill>
                  <a:srgbClr val="000000"/>
                </a:solidFill>
                <a:latin typeface="Times New Roman" pitchFamily="18" charset="0"/>
                <a:ea typeface="Times New Roman"/>
                <a:cs typeface="Times New Roman" pitchFamily="18" charset="0"/>
              </a:rPr>
              <a:t>4.1	Definition, Nomenclature </a:t>
            </a:r>
            <a:r>
              <a:rPr lang="en-IN" b="1" dirty="0">
                <a:solidFill>
                  <a:srgbClr val="000000"/>
                </a:solidFill>
                <a:latin typeface="Times New Roman" pitchFamily="18" charset="0"/>
                <a:ea typeface="Times New Roman"/>
                <a:cs typeface="Times New Roman" pitchFamily="18" charset="0"/>
              </a:rPr>
              <a:t>organometallic compounds :</a:t>
            </a:r>
            <a:endParaRPr lang="en-US"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 Definition:</a:t>
            </a:r>
            <a:endParaRPr lang="en-US"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i="1" dirty="0">
                <a:solidFill>
                  <a:srgbClr val="000000"/>
                </a:solidFill>
                <a:latin typeface="Times New Roman" pitchFamily="18" charset="0"/>
                <a:ea typeface="Times New Roman"/>
                <a:cs typeface="Times New Roman" pitchFamily="18" charset="0"/>
              </a:rPr>
              <a:t>	</a:t>
            </a:r>
            <a:r>
              <a:rPr lang="en-IN" i="1" dirty="0">
                <a:solidFill>
                  <a:srgbClr val="FF0066"/>
                </a:solidFill>
                <a:latin typeface="Times New Roman" pitchFamily="18" charset="0"/>
                <a:ea typeface="Times New Roman"/>
                <a:cs typeface="Times New Roman" pitchFamily="18" charset="0"/>
              </a:rPr>
              <a:t>‘Organometallic compounds are defined as the compounds containing at least one </a:t>
            </a:r>
            <a:r>
              <a:rPr lang="en-IN" i="1" dirty="0" err="1">
                <a:solidFill>
                  <a:srgbClr val="FF0066"/>
                </a:solidFill>
                <a:latin typeface="Times New Roman" pitchFamily="18" charset="0"/>
                <a:ea typeface="Times New Roman"/>
                <a:cs typeface="Times New Roman" pitchFamily="18" charset="0"/>
              </a:rPr>
              <a:t>metal</a:t>
            </a:r>
            <a:r>
              <a:rPr lang="en-IN" i="1" dirty="0" err="1">
                <a:solidFill>
                  <a:srgbClr val="FF0066"/>
                </a:solidFill>
                <a:latin typeface="Times New Roman" pitchFamily="18" charset="0"/>
                <a:ea typeface="Times New Roman"/>
                <a:cs typeface="Times New Roman" pitchFamily="18" charset="0"/>
                <a:sym typeface="Symbol"/>
              </a:rPr>
              <a:t></a:t>
            </a:r>
            <a:r>
              <a:rPr lang="en-IN" i="1" dirty="0" err="1">
                <a:solidFill>
                  <a:srgbClr val="FF0066"/>
                </a:solidFill>
                <a:latin typeface="Times New Roman" pitchFamily="18" charset="0"/>
                <a:ea typeface="Times New Roman"/>
                <a:cs typeface="Times New Roman" pitchFamily="18" charset="0"/>
              </a:rPr>
              <a:t>carbon</a:t>
            </a:r>
            <a:r>
              <a:rPr lang="en-IN" i="1" dirty="0">
                <a:solidFill>
                  <a:srgbClr val="FF0066"/>
                </a:solidFill>
                <a:latin typeface="Times New Roman" pitchFamily="18" charset="0"/>
                <a:ea typeface="Times New Roman"/>
                <a:cs typeface="Times New Roman" pitchFamily="18" charset="0"/>
              </a:rPr>
              <a:t> bond between metal and the carbon of an organic molecule, ion or a radical</a:t>
            </a:r>
            <a:r>
              <a:rPr lang="en-IN" i="1" dirty="0">
                <a:solidFill>
                  <a:srgbClr val="000000"/>
                </a:solidFill>
                <a:latin typeface="Times New Roman" pitchFamily="18" charset="0"/>
                <a:ea typeface="Times New Roman"/>
                <a:cs typeface="Times New Roman" pitchFamily="18" charset="0"/>
              </a:rPr>
              <a:t>’.</a:t>
            </a:r>
            <a:endParaRPr lang="en-US"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The </a:t>
            </a:r>
            <a:r>
              <a:rPr lang="en-IN" dirty="0">
                <a:solidFill>
                  <a:srgbClr val="000000"/>
                </a:solidFill>
                <a:latin typeface="Times New Roman" pitchFamily="18" charset="0"/>
                <a:ea typeface="Times New Roman"/>
                <a:cs typeface="Times New Roman" pitchFamily="18" charset="0"/>
              </a:rPr>
              <a:t>organometallic compounds consist of main group elements, </a:t>
            </a:r>
            <a:r>
              <a:rPr lang="en-IN" dirty="0" err="1">
                <a:solidFill>
                  <a:srgbClr val="000000"/>
                </a:solidFill>
                <a:latin typeface="Times New Roman" pitchFamily="18" charset="0"/>
                <a:ea typeface="Times New Roman"/>
                <a:cs typeface="Times New Roman" pitchFamily="18" charset="0"/>
              </a:rPr>
              <a:t>lanthanons</a:t>
            </a:r>
            <a:r>
              <a:rPr lang="en-IN" dirty="0">
                <a:solidFill>
                  <a:srgbClr val="000000"/>
                </a:solidFill>
                <a:latin typeface="Times New Roman" pitchFamily="18" charset="0"/>
                <a:ea typeface="Times New Roman"/>
                <a:cs typeface="Times New Roman" pitchFamily="18" charset="0"/>
              </a:rPr>
              <a:t>, </a:t>
            </a:r>
            <a:r>
              <a:rPr lang="en-IN" dirty="0" err="1">
                <a:solidFill>
                  <a:srgbClr val="000000"/>
                </a:solidFill>
                <a:latin typeface="Times New Roman" pitchFamily="18" charset="0"/>
                <a:ea typeface="Times New Roman"/>
                <a:cs typeface="Times New Roman" pitchFamily="18" charset="0"/>
              </a:rPr>
              <a:t>actinons</a:t>
            </a:r>
            <a:r>
              <a:rPr lang="en-IN" dirty="0">
                <a:solidFill>
                  <a:srgbClr val="000000"/>
                </a:solidFill>
                <a:latin typeface="Times New Roman" pitchFamily="18" charset="0"/>
                <a:ea typeface="Times New Roman"/>
                <a:cs typeface="Times New Roman" pitchFamily="18" charset="0"/>
              </a:rPr>
              <a:t> or  borderline metals like Si, As, B, </a:t>
            </a:r>
            <a:r>
              <a:rPr lang="en-IN" dirty="0" err="1">
                <a:solidFill>
                  <a:srgbClr val="000000"/>
                </a:solidFill>
                <a:latin typeface="Times New Roman" pitchFamily="18" charset="0"/>
                <a:ea typeface="Times New Roman"/>
                <a:cs typeface="Times New Roman" pitchFamily="18" charset="0"/>
              </a:rPr>
              <a:t>Te</a:t>
            </a:r>
            <a:r>
              <a:rPr lang="en-IN" dirty="0">
                <a:solidFill>
                  <a:srgbClr val="000000"/>
                </a:solidFill>
                <a:latin typeface="Times New Roman" pitchFamily="18" charset="0"/>
                <a:ea typeface="Times New Roman"/>
                <a:cs typeface="Times New Roman" pitchFamily="18" charset="0"/>
              </a:rPr>
              <a:t> etc. bonded to one or more carbon atoms from an organic group by ionic or covalent bonds. The bond may be localized or delocalized. Classically, </a:t>
            </a:r>
            <a:r>
              <a:rPr lang="en-IN" i="1" dirty="0">
                <a:solidFill>
                  <a:srgbClr val="000000"/>
                </a:solidFill>
                <a:latin typeface="Times New Roman" pitchFamily="18" charset="0"/>
                <a:ea typeface="Times New Roman"/>
                <a:cs typeface="Times New Roman" pitchFamily="18" charset="0"/>
              </a:rPr>
              <a:t>compounds having bonds between one or more metal atoms and one or more carbon atoms from organic group are termed as organometallic compounds.</a:t>
            </a:r>
            <a:endParaRPr lang="en-US"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	</a:t>
            </a:r>
            <a:endParaRPr lang="en-IN" dirty="0" smtClean="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smtClean="0">
                <a:solidFill>
                  <a:srgbClr val="000000"/>
                </a:solidFill>
                <a:latin typeface="Times New Roman" pitchFamily="18" charset="0"/>
                <a:ea typeface="Times New Roman"/>
                <a:cs typeface="Times New Roman" pitchFamily="18" charset="0"/>
              </a:rPr>
              <a:t>		The </a:t>
            </a:r>
            <a:r>
              <a:rPr lang="en-IN" dirty="0">
                <a:solidFill>
                  <a:srgbClr val="000000"/>
                </a:solidFill>
                <a:latin typeface="Times New Roman" pitchFamily="18" charset="0"/>
                <a:ea typeface="Times New Roman"/>
                <a:cs typeface="Times New Roman" pitchFamily="18" charset="0"/>
              </a:rPr>
              <a:t>chemistry of organometallics show many similarities to those of metal carbonyls (e.g. Ni(CO)</a:t>
            </a:r>
            <a:r>
              <a:rPr lang="en-IN" baseline="-25000" dirty="0">
                <a:solidFill>
                  <a:srgbClr val="000000"/>
                </a:solidFill>
                <a:latin typeface="Times New Roman" pitchFamily="18" charset="0"/>
                <a:ea typeface="Times New Roman"/>
                <a:cs typeface="Times New Roman" pitchFamily="18" charset="0"/>
              </a:rPr>
              <a:t>4</a:t>
            </a:r>
            <a:r>
              <a:rPr lang="en-IN" dirty="0">
                <a:solidFill>
                  <a:srgbClr val="000000"/>
                </a:solidFill>
                <a:latin typeface="Times New Roman" pitchFamily="18" charset="0"/>
                <a:ea typeface="Times New Roman"/>
                <a:cs typeface="Times New Roman" pitchFamily="18" charset="0"/>
              </a:rPr>
              <a:t>), </a:t>
            </a:r>
            <a:r>
              <a:rPr lang="en-IN" dirty="0" err="1">
                <a:solidFill>
                  <a:srgbClr val="000000"/>
                </a:solidFill>
                <a:latin typeface="Times New Roman" pitchFamily="18" charset="0"/>
                <a:ea typeface="Times New Roman"/>
                <a:cs typeface="Times New Roman" pitchFamily="18" charset="0"/>
              </a:rPr>
              <a:t>cyanos</a:t>
            </a:r>
            <a:r>
              <a:rPr lang="en-IN" dirty="0">
                <a:solidFill>
                  <a:srgbClr val="000000"/>
                </a:solidFill>
                <a:latin typeface="Times New Roman" pitchFamily="18" charset="0"/>
                <a:ea typeface="Times New Roman"/>
                <a:cs typeface="Times New Roman" pitchFamily="18" charset="0"/>
              </a:rPr>
              <a:t> (e.g. </a:t>
            </a:r>
            <a:r>
              <a:rPr lang="en-IN" dirty="0" err="1">
                <a:solidFill>
                  <a:srgbClr val="000000"/>
                </a:solidFill>
                <a:latin typeface="Times New Roman" pitchFamily="18" charset="0"/>
                <a:ea typeface="Times New Roman"/>
                <a:cs typeface="Times New Roman" pitchFamily="18" charset="0"/>
              </a:rPr>
              <a:t>NaCN</a:t>
            </a:r>
            <a:r>
              <a:rPr lang="en-IN" dirty="0">
                <a:solidFill>
                  <a:srgbClr val="000000"/>
                </a:solidFill>
                <a:latin typeface="Times New Roman" pitchFamily="18" charset="0"/>
                <a:ea typeface="Times New Roman"/>
                <a:cs typeface="Times New Roman" pitchFamily="18" charset="0"/>
              </a:rPr>
              <a:t>) and their derivatives. Metal carbonyls and </a:t>
            </a:r>
            <a:r>
              <a:rPr lang="en-IN" dirty="0" err="1">
                <a:solidFill>
                  <a:srgbClr val="000000"/>
                </a:solidFill>
                <a:latin typeface="Times New Roman" pitchFamily="18" charset="0"/>
                <a:ea typeface="Times New Roman"/>
                <a:cs typeface="Times New Roman" pitchFamily="18" charset="0"/>
              </a:rPr>
              <a:t>cyano</a:t>
            </a:r>
            <a:r>
              <a:rPr lang="en-IN" dirty="0">
                <a:solidFill>
                  <a:srgbClr val="000000"/>
                </a:solidFill>
                <a:latin typeface="Times New Roman" pitchFamily="18" charset="0"/>
                <a:ea typeface="Times New Roman"/>
                <a:cs typeface="Times New Roman" pitchFamily="18" charset="0"/>
              </a:rPr>
              <a:t> compounds are not considered as organometallic compounds since the carbon bonded to metal is not the part of a typical organic substrate.</a:t>
            </a:r>
            <a:endParaRPr lang="en-US"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	</a:t>
            </a:r>
            <a:endParaRPr lang="en-IN" dirty="0" smtClean="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smtClean="0">
                <a:solidFill>
                  <a:srgbClr val="000000"/>
                </a:solidFill>
                <a:latin typeface="Times New Roman" pitchFamily="18" charset="0"/>
                <a:ea typeface="Times New Roman"/>
                <a:cs typeface="Times New Roman" pitchFamily="18" charset="0"/>
              </a:rPr>
              <a:t>		</a:t>
            </a:r>
            <a:r>
              <a:rPr lang="en-IN" dirty="0" smtClean="0">
                <a:solidFill>
                  <a:srgbClr val="0070C0"/>
                </a:solidFill>
                <a:latin typeface="Times New Roman" pitchFamily="18" charset="0"/>
                <a:ea typeface="Times New Roman"/>
                <a:cs typeface="Times New Roman" pitchFamily="18" charset="0"/>
              </a:rPr>
              <a:t>Generally </a:t>
            </a:r>
            <a:r>
              <a:rPr lang="en-IN" dirty="0">
                <a:solidFill>
                  <a:srgbClr val="0070C0"/>
                </a:solidFill>
                <a:latin typeface="Times New Roman" pitchFamily="18" charset="0"/>
                <a:ea typeface="Times New Roman"/>
                <a:cs typeface="Times New Roman" pitchFamily="18" charset="0"/>
              </a:rPr>
              <a:t>M</a:t>
            </a:r>
            <a:r>
              <a:rPr lang="en-IN" dirty="0">
                <a:solidFill>
                  <a:srgbClr val="0070C0"/>
                </a:solidFill>
                <a:latin typeface="Times New Roman" pitchFamily="18" charset="0"/>
                <a:ea typeface="Times New Roman"/>
                <a:cs typeface="Times New Roman" pitchFamily="18" charset="0"/>
                <a:sym typeface="Symbol"/>
              </a:rPr>
              <a:t></a:t>
            </a:r>
            <a:r>
              <a:rPr lang="en-IN" dirty="0">
                <a:solidFill>
                  <a:srgbClr val="0070C0"/>
                </a:solidFill>
                <a:latin typeface="Times New Roman" pitchFamily="18" charset="0"/>
                <a:ea typeface="Times New Roman"/>
                <a:cs typeface="Times New Roman" pitchFamily="18" charset="0"/>
              </a:rPr>
              <a:t>C bonds are weaker in strength as compared to M</a:t>
            </a:r>
            <a:r>
              <a:rPr lang="en-IN" dirty="0">
                <a:solidFill>
                  <a:srgbClr val="0070C0"/>
                </a:solidFill>
                <a:latin typeface="Times New Roman" pitchFamily="18" charset="0"/>
                <a:ea typeface="Times New Roman"/>
                <a:cs typeface="Times New Roman" pitchFamily="18" charset="0"/>
                <a:sym typeface="Symbol"/>
              </a:rPr>
              <a:t></a:t>
            </a:r>
            <a:r>
              <a:rPr lang="en-IN" dirty="0">
                <a:solidFill>
                  <a:srgbClr val="0070C0"/>
                </a:solidFill>
                <a:latin typeface="Times New Roman" pitchFamily="18" charset="0"/>
                <a:ea typeface="Times New Roman"/>
                <a:cs typeface="Times New Roman" pitchFamily="18" charset="0"/>
              </a:rPr>
              <a:t>N, M</a:t>
            </a:r>
            <a:r>
              <a:rPr lang="en-IN" dirty="0">
                <a:solidFill>
                  <a:srgbClr val="0070C0"/>
                </a:solidFill>
                <a:latin typeface="Times New Roman" pitchFamily="18" charset="0"/>
                <a:ea typeface="Times New Roman"/>
                <a:cs typeface="Times New Roman" pitchFamily="18" charset="0"/>
                <a:sym typeface="Symbol"/>
              </a:rPr>
              <a:t></a:t>
            </a:r>
            <a:r>
              <a:rPr lang="en-IN" dirty="0">
                <a:solidFill>
                  <a:srgbClr val="0070C0"/>
                </a:solidFill>
                <a:latin typeface="Times New Roman" pitchFamily="18" charset="0"/>
                <a:ea typeface="Times New Roman"/>
                <a:cs typeface="Times New Roman" pitchFamily="18" charset="0"/>
              </a:rPr>
              <a:t>O and M-halide bonds. Metals are more electropositive than carbon, so the carbon in organometallic compounds is negatively polarized and thus can act as nucleophile (in contrast to C</a:t>
            </a:r>
            <a:r>
              <a:rPr lang="en-IN" dirty="0">
                <a:solidFill>
                  <a:srgbClr val="0070C0"/>
                </a:solidFill>
                <a:latin typeface="Times New Roman" pitchFamily="18" charset="0"/>
                <a:ea typeface="Times New Roman"/>
                <a:cs typeface="Times New Roman" pitchFamily="18" charset="0"/>
                <a:sym typeface="Symbol"/>
              </a:rPr>
              <a:t></a:t>
            </a:r>
            <a:r>
              <a:rPr lang="en-IN" dirty="0">
                <a:solidFill>
                  <a:srgbClr val="0070C0"/>
                </a:solidFill>
                <a:latin typeface="Times New Roman" pitchFamily="18" charset="0"/>
                <a:ea typeface="Times New Roman"/>
                <a:cs typeface="Times New Roman" pitchFamily="18" charset="0"/>
              </a:rPr>
              <a:t>N, C</a:t>
            </a:r>
            <a:r>
              <a:rPr lang="en-IN" dirty="0">
                <a:solidFill>
                  <a:srgbClr val="0070C0"/>
                </a:solidFill>
                <a:latin typeface="Times New Roman" pitchFamily="18" charset="0"/>
                <a:ea typeface="Times New Roman"/>
                <a:cs typeface="Times New Roman" pitchFamily="18" charset="0"/>
                <a:sym typeface="Symbol"/>
              </a:rPr>
              <a:t></a:t>
            </a:r>
            <a:r>
              <a:rPr lang="en-IN" dirty="0">
                <a:solidFill>
                  <a:srgbClr val="0070C0"/>
                </a:solidFill>
                <a:latin typeface="Times New Roman" pitchFamily="18" charset="0"/>
                <a:ea typeface="Times New Roman"/>
                <a:cs typeface="Times New Roman" pitchFamily="18" charset="0"/>
              </a:rPr>
              <a:t>O bonds where carbon is positively polarized so acts as electrophile). The bond weakness is the bases for use of organometallic compounds in the synthesis. The reactivity of organometallic compounds depends on the </a:t>
            </a:r>
            <a:r>
              <a:rPr lang="en-IN" dirty="0" err="1">
                <a:solidFill>
                  <a:srgbClr val="0070C0"/>
                </a:solidFill>
                <a:latin typeface="Times New Roman" pitchFamily="18" charset="0"/>
                <a:ea typeface="Times New Roman"/>
                <a:cs typeface="Times New Roman" pitchFamily="18" charset="0"/>
              </a:rPr>
              <a:t>electropositivity</a:t>
            </a:r>
            <a:r>
              <a:rPr lang="en-IN" dirty="0">
                <a:solidFill>
                  <a:srgbClr val="0070C0"/>
                </a:solidFill>
                <a:latin typeface="Times New Roman" pitchFamily="18" charset="0"/>
                <a:ea typeface="Times New Roman"/>
                <a:cs typeface="Times New Roman" pitchFamily="18" charset="0"/>
              </a:rPr>
              <a:t> of the metal, therefore, for the compounds of the same group elements, the reactivity steadily decreases as we move down in the group (due to decrease in electropositive character).</a:t>
            </a:r>
            <a:endParaRPr lang="en-US" dirty="0">
              <a:solidFill>
                <a:srgbClr val="0070C0"/>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944914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05800" cy="2015936"/>
          </a:xfrm>
          <a:prstGeom prst="rect">
            <a:avLst/>
          </a:prstGeom>
        </p:spPr>
        <p:txBody>
          <a:bodyPr wrap="square">
            <a:spAutoFit/>
          </a:bodyPr>
          <a:lstStyle/>
          <a:p>
            <a:pPr marL="457200" marR="0" indent="-4572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a:t>
            </a:r>
            <a:r>
              <a:rPr lang="en-IN" b="1" dirty="0">
                <a:solidFill>
                  <a:srgbClr val="FF0066"/>
                </a:solidFill>
                <a:latin typeface="Segoe UI" pitchFamily="34" charset="0"/>
                <a:ea typeface="Segoe UI" pitchFamily="34" charset="0"/>
                <a:cs typeface="Segoe UI" pitchFamily="34" charset="0"/>
              </a:rPr>
              <a:t>Electron diffraction studies have indicated that CO in Ni(CO)</a:t>
            </a:r>
            <a:r>
              <a:rPr lang="en-IN" b="1" baseline="-25000" dirty="0">
                <a:solidFill>
                  <a:srgbClr val="FF0066"/>
                </a:solidFill>
                <a:latin typeface="Segoe UI" pitchFamily="34" charset="0"/>
                <a:ea typeface="Segoe UI" pitchFamily="34" charset="0"/>
                <a:cs typeface="Segoe UI" pitchFamily="34" charset="0"/>
              </a:rPr>
              <a:t>4</a:t>
            </a:r>
            <a:r>
              <a:rPr lang="en-IN" b="1" dirty="0">
                <a:solidFill>
                  <a:srgbClr val="FF0066"/>
                </a:solidFill>
                <a:latin typeface="Segoe UI" pitchFamily="34" charset="0"/>
                <a:ea typeface="Segoe UI" pitchFamily="34" charset="0"/>
                <a:cs typeface="Segoe UI" pitchFamily="34" charset="0"/>
              </a:rPr>
              <a:t> </a:t>
            </a:r>
            <a:r>
              <a:rPr lang="en-IN" b="1" dirty="0" smtClean="0">
                <a:solidFill>
                  <a:srgbClr val="FF0066"/>
                </a:solidFill>
                <a:latin typeface="Segoe UI" pitchFamily="34" charset="0"/>
                <a:ea typeface="Segoe UI" pitchFamily="34" charset="0"/>
                <a:cs typeface="Segoe UI" pitchFamily="34" charset="0"/>
              </a:rPr>
              <a:t>:</a:t>
            </a:r>
          </a:p>
          <a:p>
            <a:pPr marL="457200" marR="0" indent="-457200">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FF0066"/>
                </a:solidFill>
                <a:latin typeface="Segoe UI" pitchFamily="34" charset="0"/>
                <a:ea typeface="Segoe UI" pitchFamily="34" charset="0"/>
                <a:cs typeface="Segoe UI" pitchFamily="34" charset="0"/>
              </a:rPr>
              <a:t>	</a:t>
            </a:r>
            <a:r>
              <a:rPr lang="en-IN" dirty="0" smtClean="0">
                <a:solidFill>
                  <a:srgbClr val="000000"/>
                </a:solidFill>
                <a:ea typeface="Times New Roman"/>
                <a:cs typeface="Times New Roman"/>
              </a:rPr>
              <a:t>is </a:t>
            </a:r>
            <a:r>
              <a:rPr lang="en-IN" dirty="0">
                <a:solidFill>
                  <a:srgbClr val="000000"/>
                </a:solidFill>
                <a:ea typeface="Times New Roman"/>
                <a:cs typeface="Times New Roman"/>
              </a:rPr>
              <a:t>arranged </a:t>
            </a:r>
            <a:r>
              <a:rPr lang="en-IN" dirty="0" err="1">
                <a:solidFill>
                  <a:srgbClr val="000000"/>
                </a:solidFill>
                <a:ea typeface="Times New Roman"/>
                <a:cs typeface="Times New Roman"/>
              </a:rPr>
              <a:t>tetrahedrally</a:t>
            </a:r>
            <a:r>
              <a:rPr lang="en-IN" dirty="0">
                <a:solidFill>
                  <a:srgbClr val="000000"/>
                </a:solidFill>
                <a:ea typeface="Times New Roman"/>
                <a:cs typeface="Times New Roman"/>
              </a:rPr>
              <a:t> around Ni atom indicating sp</a:t>
            </a:r>
            <a:r>
              <a:rPr lang="en-IN" baseline="30000" dirty="0">
                <a:solidFill>
                  <a:srgbClr val="000000"/>
                </a:solidFill>
                <a:ea typeface="Times New Roman"/>
                <a:cs typeface="Times New Roman"/>
              </a:rPr>
              <a:t>3</a:t>
            </a:r>
            <a:r>
              <a:rPr lang="en-IN" dirty="0">
                <a:solidFill>
                  <a:srgbClr val="000000"/>
                </a:solidFill>
                <a:ea typeface="Times New Roman"/>
                <a:cs typeface="Times New Roman"/>
              </a:rPr>
              <a:t> hybridization on Ni. Similarly Cr(CO)</a:t>
            </a:r>
            <a:r>
              <a:rPr lang="en-IN" baseline="-25000" dirty="0">
                <a:solidFill>
                  <a:srgbClr val="000000"/>
                </a:solidFill>
                <a:ea typeface="Times New Roman"/>
                <a:cs typeface="Times New Roman"/>
              </a:rPr>
              <a:t>6</a:t>
            </a:r>
            <a:r>
              <a:rPr lang="en-IN" dirty="0">
                <a:solidFill>
                  <a:srgbClr val="000000"/>
                </a:solidFill>
                <a:ea typeface="Times New Roman"/>
                <a:cs typeface="Times New Roman"/>
              </a:rPr>
              <a:t>, Mo(CO)</a:t>
            </a:r>
            <a:r>
              <a:rPr lang="en-IN" baseline="-25000" dirty="0">
                <a:solidFill>
                  <a:srgbClr val="000000"/>
                </a:solidFill>
                <a:ea typeface="Times New Roman"/>
                <a:cs typeface="Times New Roman"/>
              </a:rPr>
              <a:t>6</a:t>
            </a:r>
            <a:r>
              <a:rPr lang="en-IN" dirty="0">
                <a:solidFill>
                  <a:srgbClr val="000000"/>
                </a:solidFill>
                <a:ea typeface="Times New Roman"/>
                <a:cs typeface="Times New Roman"/>
              </a:rPr>
              <a:t> and W(CO)</a:t>
            </a:r>
            <a:r>
              <a:rPr lang="en-IN" baseline="-25000" dirty="0">
                <a:solidFill>
                  <a:srgbClr val="000000"/>
                </a:solidFill>
                <a:ea typeface="Times New Roman"/>
                <a:cs typeface="Times New Roman"/>
              </a:rPr>
              <a:t>6</a:t>
            </a:r>
            <a:r>
              <a:rPr lang="en-IN" dirty="0">
                <a:solidFill>
                  <a:srgbClr val="000000"/>
                </a:solidFill>
                <a:ea typeface="Times New Roman"/>
                <a:cs typeface="Times New Roman"/>
              </a:rPr>
              <a:t> have octahedral configuration corresponding to d</a:t>
            </a:r>
            <a:r>
              <a:rPr lang="en-IN" baseline="30000" dirty="0">
                <a:solidFill>
                  <a:srgbClr val="000000"/>
                </a:solidFill>
                <a:ea typeface="Times New Roman"/>
                <a:cs typeface="Times New Roman"/>
              </a:rPr>
              <a:t>2</a:t>
            </a:r>
            <a:r>
              <a:rPr lang="en-IN" dirty="0">
                <a:solidFill>
                  <a:srgbClr val="000000"/>
                </a:solidFill>
                <a:ea typeface="Times New Roman"/>
                <a:cs typeface="Times New Roman"/>
              </a:rPr>
              <a:t>sp</a:t>
            </a:r>
            <a:r>
              <a:rPr lang="en-IN" baseline="30000" dirty="0">
                <a:solidFill>
                  <a:srgbClr val="000000"/>
                </a:solidFill>
                <a:ea typeface="Times New Roman"/>
                <a:cs typeface="Times New Roman"/>
              </a:rPr>
              <a:t>3</a:t>
            </a:r>
            <a:r>
              <a:rPr lang="en-IN" dirty="0">
                <a:solidFill>
                  <a:srgbClr val="000000"/>
                </a:solidFill>
                <a:ea typeface="Times New Roman"/>
                <a:cs typeface="Times New Roman"/>
              </a:rPr>
              <a:t> hybridization on Cr, Mo and W atoms respectively, while Fe(CO)</a:t>
            </a:r>
            <a:r>
              <a:rPr lang="en-IN" baseline="-25000" dirty="0">
                <a:solidFill>
                  <a:srgbClr val="000000"/>
                </a:solidFill>
                <a:ea typeface="Times New Roman"/>
                <a:cs typeface="Times New Roman"/>
              </a:rPr>
              <a:t>5</a:t>
            </a:r>
            <a:r>
              <a:rPr lang="en-IN" dirty="0">
                <a:solidFill>
                  <a:srgbClr val="000000"/>
                </a:solidFill>
                <a:ea typeface="Times New Roman"/>
                <a:cs typeface="Times New Roman"/>
              </a:rPr>
              <a:t> has </a:t>
            </a:r>
            <a:r>
              <a:rPr lang="en-IN" dirty="0" err="1">
                <a:solidFill>
                  <a:srgbClr val="000000"/>
                </a:solidFill>
                <a:ea typeface="Times New Roman"/>
                <a:cs typeface="Times New Roman"/>
              </a:rPr>
              <a:t>trigonal</a:t>
            </a:r>
            <a:r>
              <a:rPr lang="en-IN" dirty="0">
                <a:solidFill>
                  <a:srgbClr val="000000"/>
                </a:solidFill>
                <a:ea typeface="Times New Roman"/>
                <a:cs typeface="Times New Roman"/>
              </a:rPr>
              <a:t> </a:t>
            </a:r>
            <a:r>
              <a:rPr lang="en-IN" dirty="0" err="1">
                <a:solidFill>
                  <a:srgbClr val="000000"/>
                </a:solidFill>
                <a:ea typeface="Times New Roman"/>
                <a:cs typeface="Times New Roman"/>
              </a:rPr>
              <a:t>bipyramidal</a:t>
            </a:r>
            <a:r>
              <a:rPr lang="en-IN" dirty="0">
                <a:solidFill>
                  <a:srgbClr val="000000"/>
                </a:solidFill>
                <a:ea typeface="Times New Roman"/>
                <a:cs typeface="Times New Roman"/>
              </a:rPr>
              <a:t> structure associated with dsp</a:t>
            </a:r>
            <a:r>
              <a:rPr lang="en-IN" baseline="30000" dirty="0">
                <a:solidFill>
                  <a:srgbClr val="000000"/>
                </a:solidFill>
                <a:ea typeface="Times New Roman"/>
                <a:cs typeface="Times New Roman"/>
              </a:rPr>
              <a:t>3</a:t>
            </a:r>
            <a:r>
              <a:rPr lang="en-IN" dirty="0">
                <a:solidFill>
                  <a:srgbClr val="000000"/>
                </a:solidFill>
                <a:ea typeface="Times New Roman"/>
                <a:cs typeface="Times New Roman"/>
              </a:rPr>
              <a:t> hybridization of Fe. CO ligands in each case force two electrons to pair up in d orbitals.</a:t>
            </a:r>
            <a:endParaRPr lang="en-US" dirty="0">
              <a:solidFill>
                <a:srgbClr val="000000"/>
              </a:solidFill>
              <a:ea typeface="Times New Roman"/>
              <a:cs typeface="Times New Roman"/>
            </a:endParaRPr>
          </a:p>
          <a:p>
            <a:pP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ea typeface="Times New Roman"/>
                <a:cs typeface="Times New Roman"/>
              </a:rPr>
              <a:t>	Therefore the hybridization scheme can be written as  : </a:t>
            </a:r>
            <a:endParaRPr lang="en-US" dirty="0">
              <a:solidFill>
                <a:srgbClr val="000000"/>
              </a:solidFill>
              <a:ea typeface="Times New Roman"/>
              <a:cs typeface="Times New Roman"/>
            </a:endParaRPr>
          </a:p>
          <a:p>
            <a:pPr marL="457200" lvl="0" indent="-4572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FF0066"/>
                </a:solidFill>
                <a:latin typeface="Segoe UI" pitchFamily="34" charset="0"/>
                <a:ea typeface="Segoe UI" pitchFamily="34" charset="0"/>
                <a:cs typeface="Segoe UI" pitchFamily="34" charset="0"/>
              </a:rPr>
              <a:t>Ni(CO)</a:t>
            </a:r>
            <a:r>
              <a:rPr lang="en-IN" b="1" baseline="-25000" dirty="0">
                <a:solidFill>
                  <a:srgbClr val="FF0066"/>
                </a:solidFill>
                <a:latin typeface="Segoe UI" pitchFamily="34" charset="0"/>
                <a:ea typeface="Segoe UI" pitchFamily="34" charset="0"/>
                <a:cs typeface="Segoe UI" pitchFamily="34" charset="0"/>
              </a:rPr>
              <a:t>4</a:t>
            </a:r>
            <a:r>
              <a:rPr lang="en-IN" b="1" dirty="0">
                <a:solidFill>
                  <a:srgbClr val="FF0066"/>
                </a:solidFill>
                <a:latin typeface="Segoe UI" pitchFamily="34" charset="0"/>
                <a:ea typeface="Segoe UI" pitchFamily="34" charset="0"/>
                <a:cs typeface="Segoe UI" pitchFamily="34" charset="0"/>
              </a:rPr>
              <a:t> </a:t>
            </a:r>
            <a:r>
              <a:rPr lang="en-IN" b="1" dirty="0" smtClean="0">
                <a:solidFill>
                  <a:srgbClr val="FF0066"/>
                </a:solidFill>
                <a:latin typeface="Segoe UI" pitchFamily="34" charset="0"/>
                <a:ea typeface="Segoe UI" pitchFamily="34" charset="0"/>
                <a:cs typeface="Segoe UI" pitchFamily="34" charset="0"/>
              </a:rPr>
              <a:t>:</a:t>
            </a:r>
            <a:r>
              <a:rPr lang="en-IN" dirty="0">
                <a:solidFill>
                  <a:srgbClr val="000000"/>
                </a:solidFill>
                <a:ea typeface="Times New Roman"/>
                <a:cs typeface="Times New Roman"/>
              </a:rPr>
              <a:t>		</a:t>
            </a:r>
            <a:endParaRPr lang="en-IN" dirty="0" smtClean="0">
              <a:solidFill>
                <a:srgbClr val="000000"/>
              </a:solidFill>
              <a:ea typeface="Times New Roman"/>
              <a:cs typeface="Times New Roman"/>
            </a:endParaRPr>
          </a:p>
          <a:p>
            <a:pP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smtClean="0">
                <a:solidFill>
                  <a:srgbClr val="000000"/>
                </a:solidFill>
                <a:ea typeface="Times New Roman"/>
                <a:cs typeface="Times New Roman"/>
              </a:rPr>
              <a:t>			</a:t>
            </a:r>
            <a:r>
              <a:rPr lang="en-IN" sz="1600" dirty="0" smtClean="0">
                <a:solidFill>
                  <a:srgbClr val="000000"/>
                </a:solidFill>
                <a:ea typeface="Times New Roman"/>
                <a:cs typeface="Times New Roman"/>
              </a:rPr>
              <a:t>Ni(28</a:t>
            </a:r>
            <a:r>
              <a:rPr lang="en-IN" sz="1600" dirty="0">
                <a:solidFill>
                  <a:srgbClr val="000000"/>
                </a:solidFill>
                <a:ea typeface="Times New Roman"/>
                <a:cs typeface="Times New Roman"/>
              </a:rPr>
              <a:t>) : 1s</a:t>
            </a:r>
            <a:r>
              <a:rPr lang="en-IN" sz="1600" baseline="30000" dirty="0">
                <a:solidFill>
                  <a:srgbClr val="000000"/>
                </a:solidFill>
                <a:ea typeface="Times New Roman"/>
                <a:cs typeface="Times New Roman"/>
              </a:rPr>
              <a:t>2</a:t>
            </a:r>
            <a:r>
              <a:rPr lang="en-IN" sz="1600" dirty="0">
                <a:solidFill>
                  <a:srgbClr val="000000"/>
                </a:solidFill>
                <a:ea typeface="Times New Roman"/>
                <a:cs typeface="Times New Roman"/>
              </a:rPr>
              <a:t>, 2s</a:t>
            </a:r>
            <a:r>
              <a:rPr lang="en-IN" sz="1600" baseline="30000" dirty="0">
                <a:solidFill>
                  <a:srgbClr val="000000"/>
                </a:solidFill>
                <a:ea typeface="Times New Roman"/>
                <a:cs typeface="Times New Roman"/>
              </a:rPr>
              <a:t>2</a:t>
            </a:r>
            <a:r>
              <a:rPr lang="en-IN" sz="1600" dirty="0">
                <a:solidFill>
                  <a:srgbClr val="000000"/>
                </a:solidFill>
                <a:ea typeface="Times New Roman"/>
                <a:cs typeface="Times New Roman"/>
              </a:rPr>
              <a:t>, 2p</a:t>
            </a:r>
            <a:r>
              <a:rPr lang="en-IN" sz="1600" baseline="30000" dirty="0">
                <a:solidFill>
                  <a:srgbClr val="000000"/>
                </a:solidFill>
                <a:ea typeface="Times New Roman"/>
                <a:cs typeface="Times New Roman"/>
              </a:rPr>
              <a:t>6</a:t>
            </a:r>
            <a:r>
              <a:rPr lang="en-IN" sz="1600" dirty="0">
                <a:solidFill>
                  <a:srgbClr val="000000"/>
                </a:solidFill>
                <a:ea typeface="Times New Roman"/>
                <a:cs typeface="Times New Roman"/>
              </a:rPr>
              <a:t>, 3s</a:t>
            </a:r>
            <a:r>
              <a:rPr lang="en-IN" sz="1600" baseline="30000" dirty="0">
                <a:solidFill>
                  <a:srgbClr val="000000"/>
                </a:solidFill>
                <a:ea typeface="Times New Roman"/>
                <a:cs typeface="Times New Roman"/>
              </a:rPr>
              <a:t>2</a:t>
            </a:r>
            <a:r>
              <a:rPr lang="en-IN" sz="1600" dirty="0">
                <a:solidFill>
                  <a:srgbClr val="000000"/>
                </a:solidFill>
                <a:ea typeface="Times New Roman"/>
                <a:cs typeface="Times New Roman"/>
              </a:rPr>
              <a:t>, 3p</a:t>
            </a:r>
            <a:r>
              <a:rPr lang="en-IN" sz="1600" baseline="30000" dirty="0">
                <a:solidFill>
                  <a:srgbClr val="000000"/>
                </a:solidFill>
                <a:ea typeface="Times New Roman"/>
                <a:cs typeface="Times New Roman"/>
              </a:rPr>
              <a:t>6</a:t>
            </a:r>
            <a:r>
              <a:rPr lang="en-IN" sz="1600" dirty="0">
                <a:solidFill>
                  <a:srgbClr val="000000"/>
                </a:solidFill>
                <a:ea typeface="Times New Roman"/>
                <a:cs typeface="Times New Roman"/>
              </a:rPr>
              <a:t>, 3d</a:t>
            </a:r>
            <a:r>
              <a:rPr lang="en-IN" sz="1600" baseline="30000" dirty="0">
                <a:solidFill>
                  <a:srgbClr val="000000"/>
                </a:solidFill>
                <a:ea typeface="Times New Roman"/>
                <a:cs typeface="Times New Roman"/>
              </a:rPr>
              <a:t>8</a:t>
            </a:r>
            <a:r>
              <a:rPr lang="en-IN" sz="1600" dirty="0">
                <a:solidFill>
                  <a:srgbClr val="000000"/>
                </a:solidFill>
                <a:ea typeface="Times New Roman"/>
                <a:cs typeface="Times New Roman"/>
              </a:rPr>
              <a:t>, 4s</a:t>
            </a:r>
            <a:r>
              <a:rPr lang="en-IN" sz="1600" baseline="30000" dirty="0">
                <a:solidFill>
                  <a:srgbClr val="000000"/>
                </a:solidFill>
                <a:ea typeface="Times New Roman"/>
                <a:cs typeface="Times New Roman"/>
              </a:rPr>
              <a:t>2</a:t>
            </a:r>
            <a:r>
              <a:rPr lang="en-IN" sz="1600" dirty="0">
                <a:solidFill>
                  <a:srgbClr val="000000"/>
                </a:solidFill>
                <a:ea typeface="Times New Roman"/>
                <a:cs typeface="Times New Roman"/>
              </a:rPr>
              <a:t> (G.S.)</a:t>
            </a:r>
            <a:endParaRPr lang="en-US" sz="1600" dirty="0">
              <a:solidFill>
                <a:srgbClr val="000000"/>
              </a:solidFill>
              <a:ea typeface="Times New Roman"/>
              <a:cs typeface="Times New Roman"/>
            </a:endParaRPr>
          </a:p>
          <a:p>
            <a:pP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ea typeface="Times New Roman"/>
                <a:cs typeface="Times New Roman"/>
              </a:rPr>
              <a:t>		</a:t>
            </a:r>
            <a:r>
              <a:rPr lang="en-IN" sz="1600" dirty="0" smtClean="0">
                <a:solidFill>
                  <a:srgbClr val="000000"/>
                </a:solidFill>
                <a:ea typeface="Times New Roman"/>
                <a:cs typeface="Times New Roman"/>
              </a:rPr>
              <a:t>	Ni(28</a:t>
            </a:r>
            <a:r>
              <a:rPr lang="en-IN" sz="1600" dirty="0">
                <a:solidFill>
                  <a:srgbClr val="000000"/>
                </a:solidFill>
                <a:ea typeface="Times New Roman"/>
                <a:cs typeface="Times New Roman"/>
              </a:rPr>
              <a:t>) </a:t>
            </a:r>
            <a:r>
              <a:rPr lang="en-IN" sz="1600" dirty="0" smtClean="0">
                <a:solidFill>
                  <a:srgbClr val="000000"/>
                </a:solidFill>
                <a:ea typeface="Times New Roman"/>
                <a:cs typeface="Times New Roman"/>
              </a:rPr>
              <a:t>:</a:t>
            </a:r>
            <a:r>
              <a:rPr lang="en-IN" sz="1600" dirty="0">
                <a:solidFill>
                  <a:srgbClr val="000000"/>
                </a:solidFill>
                <a:ea typeface="Times New Roman"/>
                <a:cs typeface="Times New Roman"/>
              </a:rPr>
              <a:t> : 1s</a:t>
            </a:r>
            <a:r>
              <a:rPr lang="en-IN" sz="1600" baseline="30000" dirty="0">
                <a:solidFill>
                  <a:srgbClr val="000000"/>
                </a:solidFill>
                <a:ea typeface="Times New Roman"/>
                <a:cs typeface="Times New Roman"/>
              </a:rPr>
              <a:t>2</a:t>
            </a:r>
            <a:r>
              <a:rPr lang="en-IN" sz="1600" dirty="0">
                <a:solidFill>
                  <a:srgbClr val="000000"/>
                </a:solidFill>
                <a:ea typeface="Times New Roman"/>
                <a:cs typeface="Times New Roman"/>
              </a:rPr>
              <a:t>, 2s</a:t>
            </a:r>
            <a:r>
              <a:rPr lang="en-IN" sz="1600" baseline="30000" dirty="0">
                <a:solidFill>
                  <a:srgbClr val="000000"/>
                </a:solidFill>
                <a:ea typeface="Times New Roman"/>
                <a:cs typeface="Times New Roman"/>
              </a:rPr>
              <a:t>2</a:t>
            </a:r>
            <a:r>
              <a:rPr lang="en-IN" sz="1600" dirty="0">
                <a:solidFill>
                  <a:srgbClr val="000000"/>
                </a:solidFill>
                <a:ea typeface="Times New Roman"/>
                <a:cs typeface="Times New Roman"/>
              </a:rPr>
              <a:t>, 2p</a:t>
            </a:r>
            <a:r>
              <a:rPr lang="en-IN" sz="1600" baseline="30000" dirty="0">
                <a:solidFill>
                  <a:srgbClr val="000000"/>
                </a:solidFill>
                <a:ea typeface="Times New Roman"/>
                <a:cs typeface="Times New Roman"/>
              </a:rPr>
              <a:t>6</a:t>
            </a:r>
            <a:r>
              <a:rPr lang="en-IN" sz="1600" dirty="0">
                <a:solidFill>
                  <a:srgbClr val="000000"/>
                </a:solidFill>
                <a:ea typeface="Times New Roman"/>
                <a:cs typeface="Times New Roman"/>
              </a:rPr>
              <a:t>, 3s</a:t>
            </a:r>
            <a:r>
              <a:rPr lang="en-IN" sz="1600" baseline="30000" dirty="0">
                <a:solidFill>
                  <a:srgbClr val="000000"/>
                </a:solidFill>
                <a:ea typeface="Times New Roman"/>
                <a:cs typeface="Times New Roman"/>
              </a:rPr>
              <a:t>2</a:t>
            </a:r>
            <a:r>
              <a:rPr lang="en-IN" sz="1600" dirty="0">
                <a:solidFill>
                  <a:srgbClr val="000000"/>
                </a:solidFill>
                <a:ea typeface="Times New Roman"/>
                <a:cs typeface="Times New Roman"/>
              </a:rPr>
              <a:t>, 3p</a:t>
            </a:r>
            <a:r>
              <a:rPr lang="en-IN" sz="1600" baseline="30000" dirty="0">
                <a:solidFill>
                  <a:srgbClr val="000000"/>
                </a:solidFill>
                <a:ea typeface="Times New Roman"/>
                <a:cs typeface="Times New Roman"/>
              </a:rPr>
              <a:t>6</a:t>
            </a:r>
            <a:r>
              <a:rPr lang="en-IN" sz="1600" dirty="0" smtClean="0">
                <a:solidFill>
                  <a:srgbClr val="000000"/>
                </a:solidFill>
                <a:ea typeface="Times New Roman"/>
                <a:cs typeface="Times New Roman"/>
              </a:rPr>
              <a:t> </a:t>
            </a:r>
            <a:r>
              <a:rPr lang="en-IN" sz="1600" dirty="0">
                <a:solidFill>
                  <a:srgbClr val="000000"/>
                </a:solidFill>
                <a:ea typeface="Times New Roman"/>
                <a:cs typeface="Times New Roman"/>
              </a:rPr>
              <a:t>3d</a:t>
            </a:r>
            <a:r>
              <a:rPr lang="en-IN" sz="1600" baseline="30000" dirty="0">
                <a:solidFill>
                  <a:srgbClr val="000000"/>
                </a:solidFill>
                <a:ea typeface="Times New Roman"/>
                <a:cs typeface="Times New Roman"/>
              </a:rPr>
              <a:t>10</a:t>
            </a:r>
            <a:r>
              <a:rPr lang="en-IN" sz="1600" dirty="0">
                <a:solidFill>
                  <a:srgbClr val="000000"/>
                </a:solidFill>
                <a:ea typeface="Times New Roman"/>
                <a:cs typeface="Times New Roman"/>
              </a:rPr>
              <a:t>, 4s</a:t>
            </a:r>
            <a:r>
              <a:rPr lang="en-IN" sz="1600" baseline="30000" dirty="0">
                <a:solidFill>
                  <a:srgbClr val="000000"/>
                </a:solidFill>
                <a:ea typeface="Times New Roman"/>
                <a:cs typeface="Times New Roman"/>
              </a:rPr>
              <a:t>0</a:t>
            </a:r>
            <a:r>
              <a:rPr lang="en-IN" sz="1600" dirty="0">
                <a:solidFill>
                  <a:srgbClr val="000000"/>
                </a:solidFill>
                <a:ea typeface="Times New Roman"/>
                <a:cs typeface="Times New Roman"/>
              </a:rPr>
              <a:t> (E.S.)</a:t>
            </a:r>
            <a:endParaRPr lang="en-US" sz="1600" dirty="0">
              <a:solidFill>
                <a:srgbClr val="000000"/>
              </a:solidFill>
              <a:effectLst/>
              <a:ea typeface="Times New Roman"/>
              <a:cs typeface="Times New Roman"/>
            </a:endParaRPr>
          </a:p>
        </p:txBody>
      </p:sp>
      <p:pic>
        <p:nvPicPr>
          <p:cNvPr id="717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8857" y="2275114"/>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13657" y="3951514"/>
            <a:ext cx="6858000" cy="682238"/>
          </a:xfrm>
          <a:prstGeom prst="rect">
            <a:avLst/>
          </a:prstGeom>
        </p:spPr>
        <p:txBody>
          <a:bodyPr wrap="square">
            <a:spAutoFit/>
          </a:bodyPr>
          <a:lstStyle/>
          <a:p>
            <a:pPr algn="just">
              <a:lnSpc>
                <a:spcPts val="1400"/>
              </a:lnSpc>
              <a:spcBef>
                <a:spcPts val="2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FF0066"/>
                </a:solidFill>
                <a:latin typeface="Segoe UI"/>
                <a:ea typeface="Times New Roman"/>
                <a:cs typeface="Segoe UI"/>
              </a:rPr>
              <a:t>Fe(CO)</a:t>
            </a:r>
            <a:r>
              <a:rPr lang="en-IN" b="1" baseline="-25000" dirty="0">
                <a:solidFill>
                  <a:srgbClr val="FF0066"/>
                </a:solidFill>
                <a:latin typeface="Segoe UI"/>
                <a:ea typeface="Times New Roman"/>
                <a:cs typeface="Segoe UI"/>
              </a:rPr>
              <a:t>5</a:t>
            </a:r>
            <a:r>
              <a:rPr lang="en-IN" b="1" dirty="0">
                <a:solidFill>
                  <a:srgbClr val="FF0066"/>
                </a:solidFill>
                <a:latin typeface="Segoe UI"/>
                <a:ea typeface="Times New Roman"/>
                <a:cs typeface="Segoe UI"/>
              </a:rPr>
              <a:t> </a:t>
            </a:r>
            <a:r>
              <a:rPr lang="en-IN" b="1" dirty="0">
                <a:solidFill>
                  <a:srgbClr val="000000"/>
                </a:solidFill>
                <a:latin typeface="Segoe UI"/>
                <a:ea typeface="Times New Roman"/>
                <a:cs typeface="Segoe UI"/>
              </a:rPr>
              <a:t>: </a:t>
            </a:r>
            <a:endParaRPr lang="en-US" dirty="0">
              <a:solidFill>
                <a:srgbClr val="000000"/>
              </a:solidFill>
              <a:latin typeface="Segoe UI"/>
              <a:ea typeface="Times New Roman"/>
              <a:cs typeface="Times New Roman"/>
            </a:endParaRPr>
          </a:p>
          <a:p>
            <a:pPr lvl="0">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Fe(26) : Ground state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1s</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2s</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2p</a:t>
            </a:r>
            <a:r>
              <a:rPr lang="en-IN" sz="1400" baseline="30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 3s</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3p</a:t>
            </a:r>
            <a:r>
              <a:rPr lang="en-IN" sz="1400" baseline="30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 3d</a:t>
            </a:r>
            <a:r>
              <a:rPr lang="en-IN" sz="1400" baseline="30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 </a:t>
            </a:r>
            <a:r>
              <a:rPr lang="en-IN" sz="1400" dirty="0" smtClean="0">
                <a:solidFill>
                  <a:srgbClr val="000000"/>
                </a:solidFill>
                <a:latin typeface="Segoe UI"/>
                <a:ea typeface="Times New Roman"/>
                <a:cs typeface="Times New Roman"/>
              </a:rPr>
              <a:t>4s</a:t>
            </a:r>
            <a:r>
              <a:rPr lang="en-IN" sz="1400" baseline="30000" dirty="0" smtClean="0">
                <a:solidFill>
                  <a:srgbClr val="000000"/>
                </a:solidFill>
                <a:latin typeface="Segoe UI"/>
                <a:ea typeface="Times New Roman"/>
                <a:cs typeface="Times New Roman"/>
              </a:rPr>
              <a:t>2</a:t>
            </a:r>
            <a:r>
              <a:rPr lang="en-IN" sz="1600" dirty="0">
                <a:solidFill>
                  <a:srgbClr val="000000"/>
                </a:solidFill>
                <a:ea typeface="Times New Roman"/>
                <a:cs typeface="Times New Roman"/>
              </a:rPr>
              <a:t>(G.S</a:t>
            </a:r>
            <a:r>
              <a:rPr lang="en-IN" sz="1600" dirty="0" smtClean="0">
                <a:solidFill>
                  <a:srgbClr val="000000"/>
                </a:solidFill>
                <a:ea typeface="Times New Roman"/>
                <a:cs typeface="Times New Roman"/>
              </a:rPr>
              <a:t>.)</a:t>
            </a:r>
            <a:endParaRPr lang="en-US" sz="1400" dirty="0">
              <a:solidFill>
                <a:srgbClr val="000000"/>
              </a:solidFill>
              <a:latin typeface="Segoe UI"/>
              <a:ea typeface="Times New Roman"/>
              <a:cs typeface="Times New Roman"/>
            </a:endParaRPr>
          </a:p>
          <a:p>
            <a:pPr lvl="0">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Fe(26) : Excited state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1s</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2s</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2p</a:t>
            </a:r>
            <a:r>
              <a:rPr lang="en-IN" sz="1400" baseline="30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 3s</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3p</a:t>
            </a:r>
            <a:r>
              <a:rPr lang="en-IN" sz="1400" baseline="30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 3d</a:t>
            </a:r>
            <a:r>
              <a:rPr lang="en-IN" sz="1400" baseline="30000" dirty="0">
                <a:solidFill>
                  <a:srgbClr val="000000"/>
                </a:solidFill>
                <a:latin typeface="Segoe UI"/>
                <a:ea typeface="Times New Roman"/>
                <a:cs typeface="Times New Roman"/>
              </a:rPr>
              <a:t>8</a:t>
            </a:r>
            <a:r>
              <a:rPr lang="en-IN" sz="1400" dirty="0">
                <a:solidFill>
                  <a:srgbClr val="000000"/>
                </a:solidFill>
                <a:latin typeface="Segoe UI"/>
                <a:ea typeface="Times New Roman"/>
                <a:cs typeface="Times New Roman"/>
              </a:rPr>
              <a:t>, </a:t>
            </a:r>
            <a:r>
              <a:rPr lang="en-IN" sz="1400" dirty="0" smtClean="0">
                <a:solidFill>
                  <a:srgbClr val="000000"/>
                </a:solidFill>
                <a:latin typeface="Segoe UI"/>
                <a:ea typeface="Times New Roman"/>
                <a:cs typeface="Times New Roman"/>
              </a:rPr>
              <a:t>4s</a:t>
            </a:r>
            <a:r>
              <a:rPr lang="en-IN" sz="1400" baseline="30000" dirty="0" smtClean="0">
                <a:solidFill>
                  <a:srgbClr val="000000"/>
                </a:solidFill>
                <a:latin typeface="Segoe UI"/>
                <a:ea typeface="Times New Roman"/>
                <a:cs typeface="Times New Roman"/>
              </a:rPr>
              <a:t>0</a:t>
            </a:r>
            <a:r>
              <a:rPr lang="en-IN" sz="1600" dirty="0" smtClean="0">
                <a:solidFill>
                  <a:srgbClr val="000000"/>
                </a:solidFill>
                <a:ea typeface="Times New Roman"/>
                <a:cs typeface="Times New Roman"/>
              </a:rPr>
              <a:t>(E.S.)</a:t>
            </a:r>
            <a:endParaRPr lang="en-US" sz="1600" dirty="0">
              <a:solidFill>
                <a:srgbClr val="000000"/>
              </a:solidFill>
              <a:ea typeface="Times New Roman"/>
              <a:cs typeface="Times New Roman"/>
            </a:endParaRPr>
          </a:p>
        </p:txBody>
      </p:sp>
      <p:pic>
        <p:nvPicPr>
          <p:cNvPr id="717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086" y="4622866"/>
            <a:ext cx="4071983" cy="18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New Doc 2020-04-05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347" y="2286000"/>
            <a:ext cx="341951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New Doc 2020-04-05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347" y="4724400"/>
            <a:ext cx="3609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13657" y="3475166"/>
            <a:ext cx="4572000" cy="271869"/>
          </a:xfrm>
          <a:prstGeom prst="rect">
            <a:avLst/>
          </a:prstGeom>
        </p:spPr>
        <p:txBody>
          <a:bodyPr>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Times New Roman"/>
                <a:ea typeface="Times New Roman"/>
                <a:cs typeface="Times New Roman"/>
              </a:rPr>
              <a:t>(a) </a:t>
            </a:r>
            <a:r>
              <a:rPr lang="en-IN" sz="1200" b="1" dirty="0">
                <a:solidFill>
                  <a:srgbClr val="000000"/>
                </a:solidFill>
                <a:latin typeface="Segoe UI"/>
                <a:ea typeface="Times New Roman"/>
                <a:cs typeface="Times New Roman"/>
              </a:rPr>
              <a:t>Tetrahedral</a:t>
            </a:r>
            <a:r>
              <a:rPr lang="en-IN" sz="1200" b="1" dirty="0">
                <a:solidFill>
                  <a:srgbClr val="000000"/>
                </a:solidFill>
                <a:latin typeface="Times New Roman"/>
                <a:ea typeface="Times New Roman"/>
                <a:cs typeface="Times New Roman"/>
              </a:rPr>
              <a:t> </a:t>
            </a:r>
            <a:r>
              <a:rPr lang="en-IN" sz="1200" b="1" dirty="0">
                <a:solidFill>
                  <a:srgbClr val="000000"/>
                </a:solidFill>
                <a:latin typeface="Segoe UI"/>
                <a:ea typeface="Times New Roman"/>
                <a:cs typeface="Times New Roman"/>
              </a:rPr>
              <a:t>Ni(CO)</a:t>
            </a:r>
            <a:r>
              <a:rPr lang="en-IN" sz="1200" b="1" baseline="-25000" dirty="0">
                <a:solidFill>
                  <a:srgbClr val="000000"/>
                </a:solidFill>
                <a:latin typeface="Segoe UI"/>
                <a:ea typeface="Times New Roman"/>
                <a:cs typeface="Times New Roman"/>
              </a:rPr>
              <a:t>4</a:t>
            </a:r>
            <a:r>
              <a:rPr lang="en-IN" sz="1200" dirty="0">
                <a:solidFill>
                  <a:srgbClr val="000000"/>
                </a:solidFill>
                <a:latin typeface="Segoe UI"/>
                <a:ea typeface="Times New Roman"/>
                <a:cs typeface="Times New Roman"/>
              </a:rPr>
              <a:t>      </a:t>
            </a:r>
            <a:r>
              <a:rPr lang="en-IN" sz="1200" b="1" dirty="0" smtClean="0">
                <a:solidFill>
                  <a:srgbClr val="000000"/>
                </a:solidFill>
                <a:latin typeface="Segoe UI"/>
                <a:ea typeface="Times New Roman"/>
                <a:cs typeface="Times New Roman"/>
              </a:rPr>
              <a:t>(</a:t>
            </a:r>
            <a:r>
              <a:rPr lang="en-IN" sz="1200" b="1" dirty="0">
                <a:solidFill>
                  <a:srgbClr val="000000"/>
                </a:solidFill>
                <a:latin typeface="Segoe UI"/>
                <a:ea typeface="Times New Roman"/>
                <a:cs typeface="Times New Roman"/>
              </a:rPr>
              <a:t>b Octahedral</a:t>
            </a:r>
            <a:r>
              <a:rPr lang="en-IN" sz="1200" b="1" dirty="0">
                <a:solidFill>
                  <a:srgbClr val="000000"/>
                </a:solidFill>
                <a:latin typeface="Times New Roman"/>
                <a:ea typeface="Times New Roman"/>
                <a:cs typeface="Times New Roman"/>
              </a:rPr>
              <a:t>  </a:t>
            </a:r>
            <a:r>
              <a:rPr lang="en-IN" sz="1200" b="1" dirty="0">
                <a:solidFill>
                  <a:srgbClr val="000000"/>
                </a:solidFill>
                <a:latin typeface="Segoe UI"/>
                <a:ea typeface="Times New Roman"/>
                <a:cs typeface="Times New Roman"/>
              </a:rPr>
              <a:t>Fe(CO)</a:t>
            </a:r>
            <a:r>
              <a:rPr lang="en-IN" sz="1200" b="1" baseline="-25000" dirty="0">
                <a:solidFill>
                  <a:srgbClr val="000000"/>
                </a:solidFill>
                <a:latin typeface="Segoe UI"/>
                <a:ea typeface="Times New Roman"/>
                <a:cs typeface="Times New Roman"/>
              </a:rPr>
              <a:t>6</a:t>
            </a:r>
            <a:r>
              <a:rPr lang="en-IN" sz="1200" dirty="0">
                <a:solidFill>
                  <a:srgbClr val="000000"/>
                </a:solidFill>
                <a:latin typeface="Segoe UI"/>
                <a:ea typeface="Times New Roman"/>
                <a:cs typeface="Times New Roman"/>
              </a:rPr>
              <a:t>, </a:t>
            </a:r>
            <a:r>
              <a:rPr lang="en-IN" sz="1200" dirty="0">
                <a:solidFill>
                  <a:srgbClr val="000000"/>
                </a:solidFill>
                <a:latin typeface="Times New Roman"/>
                <a:ea typeface="Times New Roman"/>
                <a:cs typeface="Times New Roman"/>
              </a:rPr>
              <a:t>      </a:t>
            </a:r>
            <a:endParaRPr lang="en-US" sz="1200" dirty="0">
              <a:solidFill>
                <a:srgbClr val="000000"/>
              </a:solidFill>
              <a:effectLst/>
              <a:latin typeface="Segoe UI"/>
              <a:ea typeface="Times New Roman"/>
              <a:cs typeface="Times New Roman"/>
            </a:endParaRPr>
          </a:p>
        </p:txBody>
      </p:sp>
      <p:sp>
        <p:nvSpPr>
          <p:cNvPr id="10" name="Rectangle 9"/>
          <p:cNvSpPr/>
          <p:nvPr/>
        </p:nvSpPr>
        <p:spPr>
          <a:xfrm>
            <a:off x="152400" y="6348721"/>
            <a:ext cx="4572000" cy="281103"/>
          </a:xfrm>
          <a:prstGeom prst="rect">
            <a:avLst/>
          </a:prstGeom>
        </p:spPr>
        <p:txBody>
          <a:bodyPr>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smtClean="0">
                <a:solidFill>
                  <a:srgbClr val="000000"/>
                </a:solidFill>
                <a:latin typeface="Times New Roman"/>
                <a:ea typeface="Times New Roman"/>
                <a:cs typeface="Times New Roman"/>
              </a:rPr>
              <a:t>	(</a:t>
            </a:r>
            <a:r>
              <a:rPr lang="en-IN" b="1" dirty="0">
                <a:solidFill>
                  <a:srgbClr val="000000"/>
                </a:solidFill>
                <a:latin typeface="Times New Roman"/>
                <a:ea typeface="Times New Roman"/>
                <a:cs typeface="Times New Roman"/>
              </a:rPr>
              <a:t>a) </a:t>
            </a:r>
            <a:r>
              <a:rPr lang="en-IN" sz="1200" b="1" dirty="0">
                <a:solidFill>
                  <a:srgbClr val="000000"/>
                </a:solidFill>
                <a:latin typeface="Segoe UI"/>
                <a:ea typeface="Times New Roman"/>
                <a:cs typeface="Times New Roman"/>
              </a:rPr>
              <a:t>Tetrahedral</a:t>
            </a:r>
            <a:r>
              <a:rPr lang="en-IN" sz="1200" b="1" dirty="0">
                <a:solidFill>
                  <a:srgbClr val="000000"/>
                </a:solidFill>
                <a:latin typeface="Times New Roman"/>
                <a:ea typeface="Times New Roman"/>
                <a:cs typeface="Times New Roman"/>
              </a:rPr>
              <a:t> </a:t>
            </a:r>
            <a:r>
              <a:rPr lang="en-IN" sz="1200" b="1" dirty="0">
                <a:solidFill>
                  <a:srgbClr val="000000"/>
                </a:solidFill>
                <a:latin typeface="Segoe UI"/>
                <a:ea typeface="Times New Roman"/>
                <a:cs typeface="Times New Roman"/>
              </a:rPr>
              <a:t>Ni(CO)</a:t>
            </a:r>
            <a:r>
              <a:rPr lang="en-IN" sz="1200" b="1" baseline="-25000" dirty="0">
                <a:solidFill>
                  <a:srgbClr val="000000"/>
                </a:solidFill>
                <a:latin typeface="Segoe UI"/>
                <a:ea typeface="Times New Roman"/>
                <a:cs typeface="Times New Roman"/>
              </a:rPr>
              <a:t>4</a:t>
            </a:r>
            <a:r>
              <a:rPr lang="en-IN" sz="1200" dirty="0">
                <a:solidFill>
                  <a:srgbClr val="000000"/>
                </a:solidFill>
                <a:latin typeface="Segoe UI"/>
                <a:ea typeface="Times New Roman"/>
                <a:cs typeface="Times New Roman"/>
              </a:rPr>
              <a:t>        </a:t>
            </a:r>
            <a:r>
              <a:rPr lang="en-IN" sz="1200" dirty="0" smtClean="0">
                <a:solidFill>
                  <a:srgbClr val="000000"/>
                </a:solidFill>
                <a:latin typeface="Segoe UI"/>
                <a:ea typeface="Times New Roman"/>
                <a:cs typeface="Times New Roman"/>
              </a:rPr>
              <a:t> </a:t>
            </a:r>
            <a:r>
              <a:rPr lang="en-IN" sz="1200" b="1" dirty="0">
                <a:solidFill>
                  <a:srgbClr val="000000"/>
                </a:solidFill>
                <a:latin typeface="Segoe UI"/>
                <a:ea typeface="Times New Roman"/>
                <a:cs typeface="Times New Roman"/>
              </a:rPr>
              <a:t>(b Octahedral</a:t>
            </a:r>
            <a:r>
              <a:rPr lang="en-IN" sz="1200" b="1" dirty="0">
                <a:solidFill>
                  <a:srgbClr val="000000"/>
                </a:solidFill>
                <a:latin typeface="Times New Roman"/>
                <a:ea typeface="Times New Roman"/>
                <a:cs typeface="Times New Roman"/>
              </a:rPr>
              <a:t>  </a:t>
            </a:r>
            <a:r>
              <a:rPr lang="en-IN" sz="1200" b="1" dirty="0">
                <a:solidFill>
                  <a:srgbClr val="000000"/>
                </a:solidFill>
                <a:latin typeface="Segoe UI"/>
                <a:ea typeface="Times New Roman"/>
                <a:cs typeface="Times New Roman"/>
              </a:rPr>
              <a:t>Fe(CO)</a:t>
            </a:r>
            <a:r>
              <a:rPr lang="en-IN" sz="1200" b="1" baseline="-25000" dirty="0">
                <a:solidFill>
                  <a:srgbClr val="000000"/>
                </a:solidFill>
                <a:latin typeface="Segoe UI"/>
                <a:ea typeface="Times New Roman"/>
                <a:cs typeface="Times New Roman"/>
              </a:rPr>
              <a:t>6</a:t>
            </a:r>
            <a:r>
              <a:rPr lang="en-IN" sz="1200" dirty="0">
                <a:solidFill>
                  <a:srgbClr val="000000"/>
                </a:solidFill>
                <a:latin typeface="Segoe UI"/>
                <a:ea typeface="Times New Roman"/>
                <a:cs typeface="Times New Roman"/>
              </a:rPr>
              <a:t>, </a:t>
            </a:r>
            <a:r>
              <a:rPr lang="en-IN" sz="1200" dirty="0">
                <a:solidFill>
                  <a:srgbClr val="000000"/>
                </a:solidFill>
                <a:latin typeface="Times New Roman"/>
                <a:ea typeface="Times New Roman"/>
                <a:cs typeface="Times New Roman"/>
              </a:rPr>
              <a:t>      </a:t>
            </a:r>
            <a:endParaRPr lang="en-US" sz="12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3225826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14400" y="407685"/>
            <a:ext cx="7239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b="1" i="0" u="none" strike="noStrike" cap="none" normalizeH="0" baseline="0" dirty="0" smtClean="0">
                <a:ln>
                  <a:noFill/>
                </a:ln>
                <a:solidFill>
                  <a:srgbClr val="FF0066"/>
                </a:solidFill>
                <a:effectLst/>
                <a:latin typeface="Segoe UI" pitchFamily="34" charset="0"/>
                <a:ea typeface="Times New Roman" pitchFamily="18" charset="0"/>
                <a:cs typeface="Segoe UI" pitchFamily="34" charset="0"/>
              </a:rPr>
              <a:t>For Cr(CO)</a:t>
            </a:r>
            <a:r>
              <a:rPr kumimoji="0" lang="en-US" b="1" i="0" u="none" strike="noStrike" cap="none" normalizeH="0" baseline="-30000" dirty="0" smtClean="0">
                <a:ln>
                  <a:noFill/>
                </a:ln>
                <a:solidFill>
                  <a:srgbClr val="FF0066"/>
                </a:solidFill>
                <a:effectLst/>
                <a:latin typeface="Segoe UI" pitchFamily="34" charset="0"/>
                <a:ea typeface="Times New Roman" pitchFamily="18" charset="0"/>
                <a:cs typeface="Segoe UI" pitchFamily="34" charset="0"/>
              </a:rPr>
              <a:t>6</a:t>
            </a:r>
            <a:r>
              <a:rPr kumimoji="0" lang="en-US" b="1" i="0" u="none" strike="noStrike" cap="none" normalizeH="0" baseline="0" dirty="0" smtClean="0">
                <a:ln>
                  <a:noFill/>
                </a:ln>
                <a:solidFill>
                  <a:srgbClr val="FF0066"/>
                </a:solidFill>
                <a:effectLst/>
                <a:latin typeface="Segoe UI" pitchFamily="34" charset="0"/>
                <a:ea typeface="Times New Roman" pitchFamily="18" charset="0"/>
                <a:cs typeface="Segoe UI" pitchFamily="34" charset="0"/>
              </a:rPr>
              <a:t> :</a:t>
            </a:r>
            <a:endParaRPr kumimoji="0" lang="en-US" b="0" i="0" u="none" strike="noStrike" cap="none" normalizeH="0" baseline="0" dirty="0" smtClean="0">
              <a:ln>
                <a:noFill/>
              </a:ln>
              <a:solidFill>
                <a:srgbClr val="FF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Cr(24) : Ground state </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1s</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2s</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2p</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6</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3s</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3p</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6</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3d</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4</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4s</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 (G.S)</a:t>
            </a:r>
            <a:endParaRPr kumimoji="0" lang="en-US" sz="20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Cr(24) : Excited state </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1s</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2s</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2p</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6</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3s</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3p</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6</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3d</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6</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4s</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0 (E.S)</a:t>
            </a:r>
            <a:endParaRPr kumimoji="0" lang="en-US" sz="20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endParaRPr kumimoji="0" lang="en-US" sz="1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endParaRPr>
          </a:p>
        </p:txBody>
      </p:sp>
      <p:pic>
        <p:nvPicPr>
          <p:cNvPr id="819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524000"/>
            <a:ext cx="5715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581159"/>
            <a:ext cx="3487511" cy="22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05000" y="5791200"/>
            <a:ext cx="6400800" cy="271869"/>
          </a:xfrm>
          <a:prstGeom prst="rect">
            <a:avLst/>
          </a:prstGeom>
        </p:spPr>
        <p:txBody>
          <a:bodyPr wrap="square">
            <a:spAutoFit/>
          </a:bodyPr>
          <a:lstStyle/>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Segoe UI"/>
                <a:ea typeface="Times New Roman"/>
                <a:cs typeface="Times New Roman"/>
              </a:rPr>
              <a:t>Fig. </a:t>
            </a:r>
            <a:r>
              <a:rPr lang="en-IN" b="1" dirty="0" smtClean="0">
                <a:solidFill>
                  <a:srgbClr val="000000"/>
                </a:solidFill>
                <a:latin typeface="Segoe UI"/>
                <a:ea typeface="Times New Roman"/>
                <a:cs typeface="Times New Roman"/>
              </a:rPr>
              <a:t>5.11 : (a) </a:t>
            </a:r>
            <a:r>
              <a:rPr lang="en-IN" b="1" cap="all" dirty="0" smtClean="0">
                <a:solidFill>
                  <a:srgbClr val="000000"/>
                </a:solidFill>
                <a:latin typeface="Segoe UI"/>
                <a:ea typeface="Times New Roman"/>
                <a:cs typeface="Times New Roman"/>
              </a:rPr>
              <a:t>o</a:t>
            </a:r>
            <a:r>
              <a:rPr lang="en-IN" b="1" dirty="0" smtClean="0">
                <a:solidFill>
                  <a:srgbClr val="000000"/>
                </a:solidFill>
                <a:latin typeface="Segoe UI"/>
                <a:ea typeface="Times New Roman"/>
                <a:cs typeface="Times New Roman"/>
              </a:rPr>
              <a:t>ctahedral Cr(CO)</a:t>
            </a:r>
            <a:r>
              <a:rPr lang="en-IN" b="1" baseline="-25000" dirty="0">
                <a:solidFill>
                  <a:srgbClr val="000000"/>
                </a:solidFill>
                <a:latin typeface="Segoe UI"/>
                <a:ea typeface="Times New Roman"/>
                <a:cs typeface="Times New Roman"/>
              </a:rPr>
              <a:t>6</a:t>
            </a:r>
            <a:r>
              <a:rPr lang="en-IN" b="1" baseline="-25000" dirty="0" smtClean="0">
                <a:solidFill>
                  <a:srgbClr val="000000"/>
                </a:solidFill>
                <a:latin typeface="Segoe UI"/>
                <a:ea typeface="Times New Roman"/>
                <a:cs typeface="Times New Roman"/>
              </a:rPr>
              <a:t>,                            </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797119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82000" cy="6837769"/>
          </a:xfrm>
          <a:prstGeom prst="rect">
            <a:avLst/>
          </a:prstGeom>
        </p:spPr>
        <p:txBody>
          <a:bodyPr wrap="square">
            <a:spAutoFit/>
          </a:bodyPr>
          <a:lstStyle/>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508000" algn="l"/>
                <a:tab pos="800100" algn="l"/>
                <a:tab pos="1828800" algn="r"/>
                <a:tab pos="1943100" algn="l"/>
                <a:tab pos="2108200" algn="l"/>
                <a:tab pos="5486400" algn="r"/>
              </a:tabLst>
            </a:pPr>
            <a:r>
              <a:rPr lang="en-IN" sz="1100" b="1" cap="all" dirty="0">
                <a:solidFill>
                  <a:srgbClr val="C00000"/>
                </a:solidFill>
                <a:latin typeface="Arial Black"/>
                <a:ea typeface="Times New Roman"/>
                <a:cs typeface="Times New Roman"/>
              </a:rPr>
              <a:t>exercises </a:t>
            </a:r>
            <a:endParaRPr lang="en-US" sz="1100" dirty="0">
              <a:solidFill>
                <a:srgbClr val="C00000"/>
              </a:solidFill>
              <a:latin typeface="Segoe UI"/>
              <a:ea typeface="Times New Roman"/>
              <a:cs typeface="Times New Roman"/>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100" b="1" dirty="0">
                <a:solidFill>
                  <a:srgbClr val="FF0066"/>
                </a:solidFill>
                <a:latin typeface="Segoe UI"/>
                <a:ea typeface="Times New Roman"/>
                <a:cs typeface="Times New Roman"/>
              </a:rPr>
              <a:t>Q. 1 Choose the correct alternative and rewrite the sentence :</a:t>
            </a:r>
            <a:endParaRPr lang="en-US" sz="1100" dirty="0">
              <a:solidFill>
                <a:srgbClr val="FF0066"/>
              </a:solidFill>
              <a:latin typeface="Segoe UI"/>
              <a:ea typeface="Times New Roman"/>
              <a:cs typeface="Times New Roman"/>
            </a:endParaRPr>
          </a:p>
          <a:p>
            <a:pPr marL="228600" marR="0" indent="-228600"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1. 	The compound containing at least one bond between metal and carbon is called </a:t>
            </a:r>
            <a:r>
              <a:rPr lang="en-IN" sz="1100" dirty="0">
                <a:solidFill>
                  <a:srgbClr val="000000"/>
                </a:solidFill>
                <a:latin typeface="Segoe UI"/>
                <a:ea typeface="Times New Roman"/>
                <a:cs typeface="Times New Roman"/>
                <a:sym typeface="Symbol"/>
              </a:rPr>
              <a:t></a:t>
            </a:r>
            <a:r>
              <a:rPr lang="en-IN" sz="1100" dirty="0">
                <a:solidFill>
                  <a:srgbClr val="000000"/>
                </a:solidFill>
                <a:latin typeface="Segoe UI"/>
                <a:ea typeface="Times New Roman"/>
                <a:cs typeface="Times New Roman"/>
              </a:rPr>
              <a:t> compound.</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(a)	organic     	</a:t>
            </a:r>
            <a:r>
              <a:rPr lang="en-IN" sz="1100" b="1" dirty="0">
                <a:solidFill>
                  <a:srgbClr val="000000"/>
                </a:solidFill>
                <a:latin typeface="Segoe UI"/>
                <a:ea typeface="Times New Roman"/>
                <a:cs typeface="Times New Roman"/>
              </a:rPr>
              <a:t>(b)	inorganic</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(c)	organometallic   	(d)	co-ordinate</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2. 	Organometallic compounds of s block elements are named on the basis of </a:t>
            </a:r>
            <a:r>
              <a:rPr lang="en-IN" sz="1100" dirty="0">
                <a:solidFill>
                  <a:srgbClr val="000000"/>
                </a:solidFill>
                <a:latin typeface="Segoe UI"/>
                <a:ea typeface="Times New Roman"/>
                <a:cs typeface="Times New Roman"/>
                <a:sym typeface="Symbol"/>
              </a:rPr>
              <a:t></a:t>
            </a:r>
            <a:r>
              <a:rPr lang="en-IN" sz="1100" dirty="0">
                <a:solidFill>
                  <a:srgbClr val="000000"/>
                </a:solidFill>
                <a:latin typeface="Segoe UI"/>
                <a:ea typeface="Times New Roman"/>
                <a:cs typeface="Times New Roman"/>
              </a:rPr>
              <a:t> name.</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b="1" dirty="0">
                <a:solidFill>
                  <a:srgbClr val="000000"/>
                </a:solidFill>
                <a:latin typeface="Segoe UI"/>
                <a:ea typeface="Times New Roman"/>
                <a:cs typeface="Times New Roman"/>
              </a:rPr>
              <a:t>   	(a) 	substituent     	</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(b) 	salt</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(c) 	derivative of organic hydrides  	</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(d) 	derivatives of alkane</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3. 	Organometallic compounds of p block elements are named as </a:t>
            </a:r>
            <a:r>
              <a:rPr lang="en-IN" sz="1100" dirty="0">
                <a:solidFill>
                  <a:srgbClr val="000000"/>
                </a:solidFill>
                <a:latin typeface="Segoe UI"/>
                <a:ea typeface="Times New Roman"/>
                <a:cs typeface="Times New Roman"/>
                <a:sym typeface="Symbol"/>
              </a:rPr>
              <a:t></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b="1" dirty="0">
                <a:solidFill>
                  <a:srgbClr val="000000"/>
                </a:solidFill>
                <a:latin typeface="Segoe UI"/>
                <a:ea typeface="Times New Roman"/>
                <a:cs typeface="Times New Roman"/>
              </a:rPr>
              <a:t>	(a) 	simple organic species</a:t>
            </a:r>
            <a:r>
              <a:rPr lang="en-IN" sz="1100" dirty="0">
                <a:solidFill>
                  <a:srgbClr val="000000"/>
                </a:solidFill>
                <a:latin typeface="Segoe UI"/>
                <a:ea typeface="Times New Roman"/>
                <a:cs typeface="Times New Roman"/>
              </a:rPr>
              <a:t>   	(b) 	salts</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(c) 	derivatives of hydrides   	(d) 	derivatives of alkane</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4. 	Organometallic compounds are usually produced by </a:t>
            </a:r>
            <a:r>
              <a:rPr lang="en-IN" sz="1100" dirty="0">
                <a:solidFill>
                  <a:srgbClr val="000000"/>
                </a:solidFill>
                <a:latin typeface="Segoe UI"/>
                <a:ea typeface="Times New Roman"/>
                <a:cs typeface="Times New Roman"/>
                <a:sym typeface="Symbol"/>
              </a:rPr>
              <a:t></a:t>
            </a:r>
            <a:r>
              <a:rPr lang="en-IN" sz="1100" dirty="0">
                <a:solidFill>
                  <a:srgbClr val="000000"/>
                </a:solidFill>
                <a:latin typeface="Segoe UI"/>
                <a:ea typeface="Times New Roman"/>
                <a:cs typeface="Times New Roman"/>
              </a:rPr>
              <a:t> </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b="1" dirty="0">
                <a:solidFill>
                  <a:srgbClr val="000000"/>
                </a:solidFill>
                <a:latin typeface="Segoe UI"/>
                <a:ea typeface="Times New Roman"/>
                <a:cs typeface="Times New Roman"/>
              </a:rPr>
              <a:t>	(a) 	addition or substitution reaction </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(b) 	condensation reaction</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(c) 	chain reaction       </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(d) 	polymerization reaction</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5. 	In organometallic compounds, metal-metal bonding is indicated by suffix </a:t>
            </a:r>
            <a:r>
              <a:rPr lang="en-IN" sz="1100" dirty="0">
                <a:solidFill>
                  <a:srgbClr val="000000"/>
                </a:solidFill>
                <a:latin typeface="Segoe UI"/>
                <a:ea typeface="Times New Roman"/>
                <a:cs typeface="Times New Roman"/>
                <a:sym typeface="Symbol"/>
              </a:rPr>
              <a:t></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(a)	</a:t>
            </a:r>
            <a:r>
              <a:rPr lang="en-IN" sz="1100" dirty="0">
                <a:solidFill>
                  <a:srgbClr val="000000"/>
                </a:solidFill>
                <a:latin typeface="Symbol"/>
                <a:ea typeface="Times New Roman"/>
                <a:cs typeface="Times New Roman"/>
              </a:rPr>
              <a:t>h	</a:t>
            </a:r>
            <a:r>
              <a:rPr lang="en-IN" sz="1100" b="1" dirty="0">
                <a:solidFill>
                  <a:srgbClr val="000000"/>
                </a:solidFill>
                <a:latin typeface="Segoe UI"/>
                <a:ea typeface="Times New Roman"/>
                <a:cs typeface="Times New Roman"/>
              </a:rPr>
              <a:t>(b)	</a:t>
            </a:r>
            <a:r>
              <a:rPr lang="en-IN" sz="1100" b="1" dirty="0">
                <a:solidFill>
                  <a:srgbClr val="000000"/>
                </a:solidFill>
                <a:latin typeface="Symbol"/>
                <a:ea typeface="Times New Roman"/>
                <a:cs typeface="Times New Roman"/>
              </a:rPr>
              <a:t>m</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(c)	K	(d)	</a:t>
            </a:r>
            <a:r>
              <a:rPr lang="en-IN" sz="1100" dirty="0">
                <a:solidFill>
                  <a:srgbClr val="000000"/>
                </a:solidFill>
                <a:latin typeface="Symbol"/>
                <a:ea typeface="Times New Roman"/>
                <a:cs typeface="Times New Roman"/>
              </a:rPr>
              <a:t>h</a:t>
            </a:r>
            <a:r>
              <a:rPr lang="en-IN" sz="1100" baseline="30000" dirty="0">
                <a:solidFill>
                  <a:srgbClr val="000000"/>
                </a:solidFill>
                <a:latin typeface="Segoe UI"/>
                <a:ea typeface="Times New Roman"/>
                <a:cs typeface="Times New Roman"/>
              </a:rPr>
              <a:t>2</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6. 	Organic species which bridge between two metal atoms in organometallic compounds is indicated by </a:t>
            </a:r>
            <a:r>
              <a:rPr lang="en-IN" sz="1100" dirty="0">
                <a:solidFill>
                  <a:srgbClr val="000000"/>
                </a:solidFill>
                <a:latin typeface="Segoe UI"/>
                <a:ea typeface="Times New Roman"/>
                <a:cs typeface="Times New Roman"/>
                <a:sym typeface="Symbol"/>
              </a:rPr>
              <a:t></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b="1" dirty="0">
                <a:solidFill>
                  <a:srgbClr val="000000"/>
                </a:solidFill>
                <a:latin typeface="Segoe UI"/>
                <a:ea typeface="Times New Roman"/>
                <a:cs typeface="Times New Roman"/>
              </a:rPr>
              <a:t>	(a)	</a:t>
            </a:r>
            <a:r>
              <a:rPr lang="en-IN" sz="1100" b="1" dirty="0">
                <a:solidFill>
                  <a:srgbClr val="000000"/>
                </a:solidFill>
                <a:latin typeface="Symbol"/>
                <a:ea typeface="Times New Roman"/>
                <a:cs typeface="Times New Roman"/>
              </a:rPr>
              <a:t>h</a:t>
            </a:r>
            <a:r>
              <a:rPr lang="en-IN" sz="1100" dirty="0">
                <a:solidFill>
                  <a:srgbClr val="000000"/>
                </a:solidFill>
                <a:latin typeface="Segoe UI"/>
                <a:ea typeface="Times New Roman"/>
                <a:cs typeface="Times New Roman"/>
              </a:rPr>
              <a:t>	(b)	</a:t>
            </a:r>
            <a:r>
              <a:rPr lang="en-IN" sz="1100" dirty="0">
                <a:solidFill>
                  <a:srgbClr val="000000"/>
                </a:solidFill>
                <a:latin typeface="Symbol"/>
                <a:ea typeface="Times New Roman"/>
                <a:cs typeface="Times New Roman"/>
              </a:rPr>
              <a:t>m</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(c)	K	(d)	</a:t>
            </a:r>
            <a:r>
              <a:rPr lang="en-IN" sz="1100" dirty="0">
                <a:solidFill>
                  <a:srgbClr val="000000"/>
                </a:solidFill>
                <a:latin typeface="Symbol"/>
                <a:ea typeface="Times New Roman"/>
                <a:cs typeface="Times New Roman"/>
              </a:rPr>
              <a:t>h</a:t>
            </a:r>
            <a:r>
              <a:rPr lang="en-IN" sz="1100" baseline="30000" dirty="0">
                <a:solidFill>
                  <a:srgbClr val="000000"/>
                </a:solidFill>
                <a:latin typeface="Segoe UI"/>
                <a:ea typeface="Times New Roman"/>
                <a:cs typeface="Times New Roman"/>
              </a:rPr>
              <a:t>2</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buAutoNum type="arabicPeriod" startAt="7"/>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smtClean="0">
                <a:solidFill>
                  <a:srgbClr val="000000"/>
                </a:solidFill>
                <a:latin typeface="Segoe UI"/>
                <a:ea typeface="Times New Roman"/>
                <a:cs typeface="Times New Roman"/>
              </a:rPr>
              <a:t>The </a:t>
            </a:r>
            <a:r>
              <a:rPr lang="en-IN" sz="1100" dirty="0">
                <a:solidFill>
                  <a:srgbClr val="000000"/>
                </a:solidFill>
                <a:latin typeface="Segoe UI"/>
                <a:ea typeface="Times New Roman"/>
                <a:cs typeface="Times New Roman"/>
              </a:rPr>
              <a:t>electronegativity, strength and polarity of M-C bond is similar to  </a:t>
            </a:r>
            <a:r>
              <a:rPr lang="en-IN" sz="1100" dirty="0">
                <a:solidFill>
                  <a:srgbClr val="000000"/>
                </a:solidFill>
                <a:latin typeface="Segoe UI"/>
                <a:ea typeface="Times New Roman"/>
                <a:cs typeface="Times New Roman"/>
                <a:sym typeface="Symbol"/>
              </a:rPr>
              <a:t></a:t>
            </a:r>
            <a:r>
              <a:rPr lang="en-IN" sz="1100" dirty="0">
                <a:solidFill>
                  <a:srgbClr val="000000"/>
                </a:solidFill>
                <a:latin typeface="Segoe UI"/>
                <a:ea typeface="Times New Roman"/>
                <a:cs typeface="Times New Roman"/>
              </a:rPr>
              <a:t> bond</a:t>
            </a:r>
            <a:r>
              <a:rPr lang="en-IN" sz="1100" dirty="0" smtClean="0">
                <a:solidFill>
                  <a:srgbClr val="000000"/>
                </a:solidFill>
                <a:latin typeface="Segoe UI"/>
                <a:ea typeface="Times New Roman"/>
                <a:cs typeface="Times New Roman"/>
              </a:rPr>
              <a:t>.</a:t>
            </a:r>
          </a:p>
          <a:p>
            <a:pPr marR="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b="1" dirty="0">
                <a:solidFill>
                  <a:srgbClr val="000000"/>
                </a:solidFill>
                <a:latin typeface="Segoe UI"/>
                <a:ea typeface="Times New Roman"/>
                <a:cs typeface="Times New Roman"/>
              </a:rPr>
              <a:t>	</a:t>
            </a:r>
            <a:r>
              <a:rPr lang="en-IN" sz="1100" b="1" dirty="0" smtClean="0">
                <a:solidFill>
                  <a:srgbClr val="000000"/>
                </a:solidFill>
                <a:latin typeface="Segoe UI"/>
                <a:ea typeface="Times New Roman"/>
                <a:cs typeface="Times New Roman"/>
              </a:rPr>
              <a:t> </a:t>
            </a:r>
            <a:r>
              <a:rPr lang="en-IN" sz="1100" b="1" dirty="0">
                <a:solidFill>
                  <a:srgbClr val="000000"/>
                </a:solidFill>
                <a:latin typeface="Segoe UI"/>
                <a:ea typeface="Times New Roman"/>
                <a:cs typeface="Times New Roman"/>
              </a:rPr>
              <a:t>(a)	C</a:t>
            </a:r>
            <a:r>
              <a:rPr lang="en-IN" sz="1100" b="1" dirty="0">
                <a:solidFill>
                  <a:srgbClr val="000000"/>
                </a:solidFill>
                <a:latin typeface="Segoe UI"/>
                <a:ea typeface="Times New Roman"/>
                <a:cs typeface="Times New Roman"/>
                <a:sym typeface="Symbol"/>
              </a:rPr>
              <a:t></a:t>
            </a:r>
            <a:r>
              <a:rPr lang="en-IN" sz="1100" b="1" dirty="0">
                <a:solidFill>
                  <a:srgbClr val="000000"/>
                </a:solidFill>
                <a:latin typeface="Segoe UI"/>
                <a:ea typeface="Times New Roman"/>
                <a:cs typeface="Times New Roman"/>
              </a:rPr>
              <a:t>H</a:t>
            </a:r>
            <a:r>
              <a:rPr lang="en-IN" sz="1100" dirty="0">
                <a:solidFill>
                  <a:srgbClr val="000000"/>
                </a:solidFill>
                <a:latin typeface="Segoe UI"/>
                <a:ea typeface="Times New Roman"/>
                <a:cs typeface="Times New Roman"/>
              </a:rPr>
              <a:t>	(b)	C</a:t>
            </a:r>
            <a:r>
              <a:rPr lang="en-IN" sz="1100" dirty="0">
                <a:solidFill>
                  <a:srgbClr val="000000"/>
                </a:solidFill>
                <a:latin typeface="Segoe UI"/>
                <a:ea typeface="Times New Roman"/>
                <a:cs typeface="Times New Roman"/>
                <a:sym typeface="Symbol"/>
              </a:rPr>
              <a:t></a:t>
            </a:r>
            <a:r>
              <a:rPr lang="en-IN" sz="1100" dirty="0">
                <a:solidFill>
                  <a:srgbClr val="000000"/>
                </a:solidFill>
                <a:latin typeface="Segoe UI"/>
                <a:ea typeface="Times New Roman"/>
                <a:cs typeface="Times New Roman"/>
              </a:rPr>
              <a:t>C</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(c)	H</a:t>
            </a:r>
            <a:r>
              <a:rPr lang="en-IN" sz="1100" dirty="0">
                <a:solidFill>
                  <a:srgbClr val="000000"/>
                </a:solidFill>
                <a:latin typeface="Segoe UI"/>
                <a:ea typeface="Times New Roman"/>
                <a:cs typeface="Times New Roman"/>
                <a:sym typeface="Symbol"/>
              </a:rPr>
              <a:t></a:t>
            </a:r>
            <a:r>
              <a:rPr lang="en-IN" sz="1100" dirty="0">
                <a:solidFill>
                  <a:srgbClr val="000000"/>
                </a:solidFill>
                <a:latin typeface="Segoe UI"/>
                <a:ea typeface="Times New Roman"/>
                <a:cs typeface="Times New Roman"/>
              </a:rPr>
              <a:t>H	(d)	C = C</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endParaRPr lang="en-US" sz="11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096687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8153400" cy="5811847"/>
          </a:xfrm>
          <a:prstGeom prst="rect">
            <a:avLst/>
          </a:prstGeom>
        </p:spPr>
        <p:txBody>
          <a:bodyPr wrap="square">
            <a:spAutoFit/>
          </a:bodyPr>
          <a:lstStyle/>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600" dirty="0">
                <a:solidFill>
                  <a:srgbClr val="000000"/>
                </a:solidFill>
                <a:latin typeface="Segoe UI"/>
                <a:ea typeface="Times New Roman"/>
                <a:cs typeface="Times New Roman"/>
              </a:rPr>
              <a:t>8. </a:t>
            </a:r>
            <a:r>
              <a:rPr lang="en-IN" sz="1400" dirty="0">
                <a:solidFill>
                  <a:srgbClr val="000000"/>
                </a:solidFill>
                <a:latin typeface="Segoe UI"/>
                <a:ea typeface="Times New Roman"/>
                <a:cs typeface="Times New Roman"/>
              </a:rPr>
              <a:t>	Lithium alkyls are obtained by reaction of alkyl chlorides and Li metal in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solvent.</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inert   </a:t>
            </a:r>
            <a:r>
              <a:rPr lang="en-IN" sz="1400" dirty="0">
                <a:solidFill>
                  <a:srgbClr val="000000"/>
                </a:solidFill>
                <a:latin typeface="Segoe UI"/>
                <a:ea typeface="Times New Roman"/>
                <a:cs typeface="Times New Roman"/>
              </a:rPr>
              <a:t>   	(b)	polar</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aqueous     	(d)	non-aqueous</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9. 	Preparation of alkyl lithium always accompany with the formation of small aggregates of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which have </a:t>
            </a:r>
            <a:r>
              <a:rPr lang="en-IN" sz="1400" dirty="0" err="1">
                <a:solidFill>
                  <a:srgbClr val="000000"/>
                </a:solidFill>
                <a:latin typeface="Segoe UI"/>
                <a:ea typeface="Times New Roman"/>
                <a:cs typeface="Times New Roman"/>
              </a:rPr>
              <a:t>multicentered</a:t>
            </a:r>
            <a:r>
              <a:rPr lang="en-IN" sz="1400" dirty="0">
                <a:solidFill>
                  <a:srgbClr val="000000"/>
                </a:solidFill>
                <a:latin typeface="Segoe UI"/>
                <a:ea typeface="Times New Roman"/>
                <a:cs typeface="Times New Roman"/>
              </a:rPr>
              <a:t> bonding.</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R</a:t>
            </a:r>
            <a:r>
              <a:rPr lang="en-IN" sz="1400" b="1" baseline="-25000" dirty="0">
                <a:solidFill>
                  <a:srgbClr val="000000"/>
                </a:solidFill>
                <a:latin typeface="Segoe UI"/>
                <a:ea typeface="Times New Roman"/>
                <a:cs typeface="Times New Roman"/>
              </a:rPr>
              <a:t>4</a:t>
            </a:r>
            <a:r>
              <a:rPr lang="en-IN" sz="1400" b="1" dirty="0">
                <a:solidFill>
                  <a:srgbClr val="000000"/>
                </a:solidFill>
                <a:latin typeface="Segoe UI"/>
                <a:ea typeface="Times New Roman"/>
                <a:cs typeface="Times New Roman"/>
              </a:rPr>
              <a:t>Li</a:t>
            </a:r>
            <a:r>
              <a:rPr lang="en-IN" sz="1400" b="1" baseline="-25000" dirty="0">
                <a:solidFill>
                  <a:srgbClr val="000000"/>
                </a:solidFill>
                <a:latin typeface="Segoe UI"/>
                <a:ea typeface="Times New Roman"/>
                <a:cs typeface="Times New Roman"/>
              </a:rPr>
              <a:t>4 </a:t>
            </a:r>
            <a:r>
              <a:rPr lang="en-IN" sz="1400" b="1"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	(b)	RLi</a:t>
            </a:r>
            <a:r>
              <a:rPr lang="en-IN" sz="1400" baseline="-25000" dirty="0">
                <a:solidFill>
                  <a:srgbClr val="000000"/>
                </a:solidFill>
                <a:latin typeface="Segoe UI"/>
                <a:ea typeface="Times New Roman"/>
                <a:cs typeface="Times New Roman"/>
              </a:rPr>
              <a:t>4</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R</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Li</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(d)	R</a:t>
            </a:r>
            <a:r>
              <a:rPr lang="en-IN" sz="1400" baseline="-25000" dirty="0">
                <a:solidFill>
                  <a:srgbClr val="000000"/>
                </a:solidFill>
                <a:latin typeface="Segoe UI"/>
                <a:ea typeface="Times New Roman"/>
                <a:cs typeface="Times New Roman"/>
              </a:rPr>
              <a:t>5</a:t>
            </a:r>
            <a:r>
              <a:rPr lang="en-IN" sz="1400" dirty="0">
                <a:solidFill>
                  <a:srgbClr val="000000"/>
                </a:solidFill>
                <a:latin typeface="Segoe UI"/>
                <a:ea typeface="Times New Roman"/>
                <a:cs typeface="Times New Roman"/>
              </a:rPr>
              <a:t>Li</a:t>
            </a:r>
            <a:r>
              <a:rPr lang="en-IN" sz="1400" baseline="-25000" dirty="0">
                <a:solidFill>
                  <a:srgbClr val="000000"/>
                </a:solidFill>
                <a:latin typeface="Segoe UI"/>
                <a:ea typeface="Times New Roman"/>
                <a:cs typeface="Times New Roman"/>
              </a:rPr>
              <a:t>5</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10. 	</a:t>
            </a:r>
            <a:r>
              <a:rPr lang="en-IN" sz="1400" dirty="0" err="1">
                <a:solidFill>
                  <a:srgbClr val="000000"/>
                </a:solidFill>
                <a:latin typeface="Segoe UI"/>
                <a:ea typeface="Times New Roman"/>
                <a:cs typeface="Times New Roman"/>
              </a:rPr>
              <a:t>Tetrameric</a:t>
            </a:r>
            <a:r>
              <a:rPr lang="en-IN" sz="1400" dirty="0">
                <a:solidFill>
                  <a:srgbClr val="000000"/>
                </a:solidFill>
                <a:latin typeface="Segoe UI"/>
                <a:ea typeface="Times New Roman"/>
                <a:cs typeface="Times New Roman"/>
              </a:rPr>
              <a:t> alkyl lithium has a characteristic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bonding. </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(a) 	2c-2e      	</a:t>
            </a:r>
            <a:r>
              <a:rPr lang="en-IN" sz="1400" b="1" dirty="0">
                <a:solidFill>
                  <a:srgbClr val="000000"/>
                </a:solidFill>
                <a:latin typeface="Segoe UI"/>
                <a:ea typeface="Times New Roman"/>
                <a:cs typeface="Times New Roman"/>
              </a:rPr>
              <a:t>(b)	4c-2e</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3c-2e      	(d)	3c-3e</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11. 	Name of HC = </a:t>
            </a:r>
            <a:r>
              <a:rPr lang="en-IN" sz="1400" dirty="0" err="1">
                <a:solidFill>
                  <a:srgbClr val="000000"/>
                </a:solidFill>
                <a:latin typeface="Segoe UI"/>
                <a:ea typeface="Times New Roman"/>
                <a:cs typeface="Times New Roman"/>
              </a:rPr>
              <a:t>CNa</a:t>
            </a:r>
            <a:r>
              <a:rPr lang="en-IN" sz="1400" dirty="0">
                <a:solidFill>
                  <a:srgbClr val="000000"/>
                </a:solidFill>
                <a:latin typeface="Segoe UI"/>
                <a:ea typeface="Times New Roman"/>
                <a:cs typeface="Times New Roman"/>
              </a:rPr>
              <a:t> is </a:t>
            </a:r>
            <a:r>
              <a:rPr lang="en-IN" sz="1400" dirty="0">
                <a:solidFill>
                  <a:srgbClr val="000000"/>
                </a:solidFill>
                <a:latin typeface="Segoe UI"/>
                <a:ea typeface="Times New Roman"/>
                <a:cs typeface="Times New Roman"/>
                <a:sym typeface="Symbol"/>
              </a:rPr>
              <a:t></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a:t>
            </a:r>
            <a:r>
              <a:rPr lang="en-IN" sz="1400" b="1" dirty="0" err="1">
                <a:solidFill>
                  <a:srgbClr val="000000"/>
                </a:solidFill>
                <a:latin typeface="Segoe UI"/>
                <a:ea typeface="Times New Roman"/>
                <a:cs typeface="Times New Roman"/>
              </a:rPr>
              <a:t>ethynyl</a:t>
            </a:r>
            <a:r>
              <a:rPr lang="en-IN" sz="1400" b="1" dirty="0">
                <a:solidFill>
                  <a:srgbClr val="000000"/>
                </a:solidFill>
                <a:latin typeface="Segoe UI"/>
                <a:ea typeface="Times New Roman"/>
                <a:cs typeface="Times New Roman"/>
              </a:rPr>
              <a:t> sodium   </a:t>
            </a:r>
            <a:r>
              <a:rPr lang="en-IN" sz="1400" dirty="0">
                <a:solidFill>
                  <a:srgbClr val="000000"/>
                </a:solidFill>
                <a:latin typeface="Segoe UI"/>
                <a:ea typeface="Times New Roman"/>
                <a:cs typeface="Times New Roman"/>
              </a:rPr>
              <a:t>	(b) 	acetylene sodium</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sodium acetylene   	 (d) 	sodium </a:t>
            </a:r>
            <a:r>
              <a:rPr lang="en-IN" sz="1400" dirty="0" err="1">
                <a:solidFill>
                  <a:srgbClr val="000000"/>
                </a:solidFill>
                <a:latin typeface="Segoe UI"/>
                <a:ea typeface="Times New Roman"/>
                <a:cs typeface="Times New Roman"/>
              </a:rPr>
              <a:t>ethanide</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12. 	The reaction in which organic parts between two organometallic compounds are exchanged is called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reaction.</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a:t>
            </a:r>
            <a:r>
              <a:rPr lang="en-IN" sz="1400" b="1" dirty="0" err="1">
                <a:solidFill>
                  <a:srgbClr val="000000"/>
                </a:solidFill>
                <a:latin typeface="Segoe UI"/>
                <a:ea typeface="Times New Roman"/>
                <a:cs typeface="Times New Roman"/>
              </a:rPr>
              <a:t>transmetallation</a:t>
            </a:r>
            <a:r>
              <a:rPr lang="en-IN" sz="1400" b="1"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	(b) 	</a:t>
            </a:r>
            <a:r>
              <a:rPr lang="en-IN" sz="1400" dirty="0" err="1">
                <a:solidFill>
                  <a:srgbClr val="000000"/>
                </a:solidFill>
                <a:latin typeface="Segoe UI"/>
                <a:ea typeface="Times New Roman"/>
                <a:cs typeface="Times New Roman"/>
              </a:rPr>
              <a:t>metallation</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metathesis     	(d) 	exchange</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13. 	Metathesis reaction is </a:t>
            </a:r>
            <a:r>
              <a:rPr lang="en-IN" sz="1400" dirty="0">
                <a:solidFill>
                  <a:srgbClr val="000000"/>
                </a:solidFill>
                <a:latin typeface="Segoe UI"/>
                <a:ea typeface="Times New Roman"/>
                <a:cs typeface="Times New Roman"/>
                <a:sym typeface="Symbol"/>
              </a:rPr>
              <a:t></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(a) 	RH + </a:t>
            </a:r>
            <a:r>
              <a:rPr lang="en-IN" sz="1400" dirty="0" err="1">
                <a:solidFill>
                  <a:srgbClr val="000000"/>
                </a:solidFill>
                <a:latin typeface="Segoe UI"/>
                <a:ea typeface="Times New Roman"/>
                <a:cs typeface="Times New Roman"/>
              </a:rPr>
              <a:t>R'Li</a:t>
            </a:r>
            <a:r>
              <a:rPr lang="en-IN" sz="1400"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a:t>
            </a:r>
            <a:r>
              <a:rPr lang="en-IN" sz="1400" dirty="0" err="1">
                <a:solidFill>
                  <a:srgbClr val="000000"/>
                </a:solidFill>
                <a:latin typeface="Segoe UI"/>
                <a:ea typeface="Times New Roman"/>
                <a:cs typeface="Times New Roman"/>
              </a:rPr>
              <a:t>RLi</a:t>
            </a:r>
            <a:r>
              <a:rPr lang="en-IN" sz="1400" dirty="0">
                <a:solidFill>
                  <a:srgbClr val="000000"/>
                </a:solidFill>
                <a:latin typeface="Segoe UI"/>
                <a:ea typeface="Times New Roman"/>
                <a:cs typeface="Times New Roman"/>
              </a:rPr>
              <a:t> + R'H		</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(b) 	RX + MY </a:t>
            </a:r>
            <a:r>
              <a:rPr lang="en-IN" sz="1400" b="1" dirty="0">
                <a:solidFill>
                  <a:srgbClr val="000000"/>
                </a:solidFill>
                <a:latin typeface="Segoe UI"/>
                <a:ea typeface="Times New Roman"/>
                <a:cs typeface="Times New Roman"/>
                <a:sym typeface="Symbol"/>
              </a:rPr>
              <a:t></a:t>
            </a:r>
            <a:r>
              <a:rPr lang="en-IN" sz="1400" b="1" dirty="0">
                <a:solidFill>
                  <a:srgbClr val="000000"/>
                </a:solidFill>
                <a:latin typeface="Segoe UI"/>
                <a:ea typeface="Times New Roman"/>
                <a:cs typeface="Times New Roman"/>
              </a:rPr>
              <a:t> RM + XY		</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R</a:t>
            </a:r>
            <a:r>
              <a:rPr lang="en-IN" sz="1400" baseline="-25000" dirty="0">
                <a:solidFill>
                  <a:srgbClr val="000000"/>
                </a:solidFill>
                <a:latin typeface="Segoe UI"/>
                <a:ea typeface="Times New Roman"/>
                <a:cs typeface="Times New Roman"/>
              </a:rPr>
              <a:t>1</a:t>
            </a:r>
            <a:r>
              <a:rPr lang="en-IN" sz="1400" dirty="0">
                <a:solidFill>
                  <a:srgbClr val="000000"/>
                </a:solidFill>
                <a:latin typeface="Segoe UI"/>
                <a:ea typeface="Times New Roman"/>
                <a:cs typeface="Times New Roman"/>
              </a:rPr>
              <a:t>M</a:t>
            </a:r>
            <a:r>
              <a:rPr lang="en-IN" sz="1400" baseline="-25000" dirty="0">
                <a:solidFill>
                  <a:srgbClr val="000000"/>
                </a:solidFill>
                <a:latin typeface="Segoe UI"/>
                <a:ea typeface="Times New Roman"/>
                <a:cs typeface="Times New Roman"/>
              </a:rPr>
              <a:t>1</a:t>
            </a:r>
            <a:r>
              <a:rPr lang="en-IN" sz="1400" dirty="0">
                <a:solidFill>
                  <a:srgbClr val="000000"/>
                </a:solidFill>
                <a:latin typeface="Segoe UI"/>
                <a:ea typeface="Times New Roman"/>
                <a:cs typeface="Times New Roman"/>
              </a:rPr>
              <a:t> + R</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M</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R</a:t>
            </a:r>
            <a:r>
              <a:rPr lang="en-IN" sz="1400" baseline="-25000" dirty="0">
                <a:solidFill>
                  <a:srgbClr val="000000"/>
                </a:solidFill>
                <a:latin typeface="Segoe UI"/>
                <a:ea typeface="Times New Roman"/>
                <a:cs typeface="Times New Roman"/>
              </a:rPr>
              <a:t>1</a:t>
            </a:r>
            <a:r>
              <a:rPr lang="en-IN" sz="1400" dirty="0">
                <a:solidFill>
                  <a:srgbClr val="000000"/>
                </a:solidFill>
                <a:latin typeface="Segoe UI"/>
                <a:ea typeface="Times New Roman"/>
                <a:cs typeface="Times New Roman"/>
              </a:rPr>
              <a:t>M</a:t>
            </a:r>
            <a:r>
              <a:rPr lang="en-IN" sz="1400" baseline="-25000" dirty="0">
                <a:solidFill>
                  <a:srgbClr val="000000"/>
                </a:solidFill>
                <a:latin typeface="Segoe UI"/>
                <a:ea typeface="Times New Roman"/>
                <a:cs typeface="Times New Roman"/>
              </a:rPr>
              <a:t>2 </a:t>
            </a:r>
            <a:r>
              <a:rPr lang="en-IN" sz="1400" dirty="0">
                <a:solidFill>
                  <a:srgbClr val="000000"/>
                </a:solidFill>
                <a:latin typeface="Segoe UI"/>
                <a:ea typeface="Times New Roman"/>
                <a:cs typeface="Times New Roman"/>
              </a:rPr>
              <a:t>+ R</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M</a:t>
            </a:r>
            <a:r>
              <a:rPr lang="en-IN" sz="1400" baseline="-25000" dirty="0">
                <a:solidFill>
                  <a:srgbClr val="000000"/>
                </a:solidFill>
                <a:latin typeface="Segoe UI"/>
                <a:ea typeface="Times New Roman"/>
                <a:cs typeface="Times New Roman"/>
              </a:rPr>
              <a:t>1</a:t>
            </a:r>
            <a:r>
              <a:rPr lang="en-IN" sz="1400" dirty="0">
                <a:solidFill>
                  <a:srgbClr val="000000"/>
                </a:solidFill>
                <a:latin typeface="Segoe UI"/>
                <a:ea typeface="Times New Roman"/>
                <a:cs typeface="Times New Roman"/>
              </a:rPr>
              <a:t>	</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(d) 	RH + R</a:t>
            </a:r>
            <a:r>
              <a:rPr lang="en-IN" sz="1400" baseline="-25000" dirty="0">
                <a:solidFill>
                  <a:srgbClr val="000000"/>
                </a:solidFill>
                <a:latin typeface="Segoe UI"/>
                <a:ea typeface="Times New Roman"/>
                <a:cs typeface="Times New Roman"/>
              </a:rPr>
              <a:t>1</a:t>
            </a:r>
            <a:r>
              <a:rPr lang="en-IN" sz="1400" dirty="0">
                <a:solidFill>
                  <a:srgbClr val="000000"/>
                </a:solidFill>
                <a:latin typeface="Segoe UI"/>
                <a:ea typeface="Times New Roman"/>
                <a:cs typeface="Times New Roman"/>
              </a:rPr>
              <a:t>X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R</a:t>
            </a:r>
            <a:r>
              <a:rPr lang="en-IN" sz="1400" baseline="-25000" dirty="0">
                <a:solidFill>
                  <a:srgbClr val="000000"/>
                </a:solidFill>
                <a:latin typeface="Segoe UI"/>
                <a:ea typeface="Times New Roman"/>
                <a:cs typeface="Times New Roman"/>
              </a:rPr>
              <a:t>1</a:t>
            </a:r>
            <a:r>
              <a:rPr lang="en-IN" sz="1400" dirty="0">
                <a:solidFill>
                  <a:srgbClr val="000000"/>
                </a:solidFill>
                <a:latin typeface="Segoe UI"/>
                <a:ea typeface="Times New Roman"/>
                <a:cs typeface="Times New Roman"/>
              </a:rPr>
              <a:t>H + RX			</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14. 	Alkyl beryllium compounds are </a:t>
            </a:r>
            <a:r>
              <a:rPr lang="en-IN" sz="1400" dirty="0">
                <a:solidFill>
                  <a:srgbClr val="000000"/>
                </a:solidFill>
                <a:latin typeface="Segoe UI"/>
                <a:ea typeface="Times New Roman"/>
                <a:cs typeface="Times New Roman"/>
                <a:sym typeface="Symbol"/>
              </a:rPr>
              <a:t></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electron deficient </a:t>
            </a:r>
            <a:r>
              <a:rPr lang="en-IN" sz="1400" dirty="0">
                <a:solidFill>
                  <a:srgbClr val="000000"/>
                </a:solidFill>
                <a:latin typeface="Segoe UI"/>
                <a:ea typeface="Times New Roman"/>
                <a:cs typeface="Times New Roman"/>
              </a:rPr>
              <a:t>  	 (b) 	electron rich</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ionic compounds   	(d) 	co-ordinate compounds</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525204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620000" cy="6311984"/>
          </a:xfrm>
          <a:prstGeom prst="rect">
            <a:avLst/>
          </a:prstGeom>
        </p:spPr>
        <p:txBody>
          <a:bodyPr wrap="square">
            <a:spAutoFit/>
          </a:bodyPr>
          <a:lstStyle/>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15. 	In Be(CH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the bonding is best described by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bonds. </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3c-2e      </a:t>
            </a:r>
            <a:r>
              <a:rPr lang="en-IN" sz="1400" dirty="0">
                <a:solidFill>
                  <a:srgbClr val="000000"/>
                </a:solidFill>
                <a:latin typeface="Segoe UI"/>
                <a:ea typeface="Times New Roman"/>
                <a:cs typeface="Times New Roman"/>
              </a:rPr>
              <a:t>	(b)	2c-3e</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3c-2e      	(d)	4c-2e</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16. 	Organometallic compounds of aluminium are </a:t>
            </a:r>
            <a:r>
              <a:rPr lang="en-IN" sz="1400" dirty="0">
                <a:solidFill>
                  <a:srgbClr val="000000"/>
                </a:solidFill>
                <a:latin typeface="Segoe UI"/>
                <a:ea typeface="Times New Roman"/>
                <a:cs typeface="Times New Roman"/>
                <a:sym typeface="Symbol"/>
              </a:rPr>
              <a:t></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molecular species   </a:t>
            </a:r>
            <a:r>
              <a:rPr lang="en-IN" sz="1400" dirty="0">
                <a:solidFill>
                  <a:srgbClr val="000000"/>
                </a:solidFill>
                <a:latin typeface="Segoe UI"/>
                <a:ea typeface="Times New Roman"/>
                <a:cs typeface="Times New Roman"/>
              </a:rPr>
              <a:t>	(b) 	polymeric species</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ionic species    	(d) 	co-ordinated compounds</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17. 	Mononuclear carbonyl species are represented by a general formula </a:t>
            </a:r>
            <a:r>
              <a:rPr lang="en-IN" sz="1400" dirty="0">
                <a:solidFill>
                  <a:srgbClr val="000000"/>
                </a:solidFill>
                <a:latin typeface="Segoe UI"/>
                <a:ea typeface="Times New Roman"/>
                <a:cs typeface="Times New Roman"/>
                <a:sym typeface="Symbol"/>
              </a:rPr>
              <a:t></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M(CO)</a:t>
            </a:r>
            <a:r>
              <a:rPr lang="en-IN" sz="1400" b="1" baseline="-25000" dirty="0">
                <a:solidFill>
                  <a:srgbClr val="000000"/>
                </a:solidFill>
                <a:latin typeface="Segoe UI"/>
                <a:ea typeface="Times New Roman"/>
                <a:cs typeface="Times New Roman"/>
              </a:rPr>
              <a:t>y </a:t>
            </a:r>
            <a:r>
              <a:rPr lang="en-IN" sz="1400" b="1"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	 (b) 	</a:t>
            </a:r>
            <a:r>
              <a:rPr lang="en-IN" sz="1400" dirty="0" err="1">
                <a:solidFill>
                  <a:srgbClr val="000000"/>
                </a:solidFill>
                <a:latin typeface="Segoe UI"/>
                <a:ea typeface="Times New Roman"/>
                <a:cs typeface="Times New Roman"/>
              </a:rPr>
              <a:t>M</a:t>
            </a:r>
            <a:r>
              <a:rPr lang="en-IN" sz="1400" baseline="-25000" dirty="0" err="1">
                <a:solidFill>
                  <a:srgbClr val="000000"/>
                </a:solidFill>
                <a:latin typeface="Segoe UI"/>
                <a:ea typeface="Times New Roman"/>
                <a:cs typeface="Times New Roman"/>
              </a:rPr>
              <a:t>x</a:t>
            </a:r>
            <a:r>
              <a:rPr lang="en-IN" sz="1400" dirty="0">
                <a:solidFill>
                  <a:srgbClr val="000000"/>
                </a:solidFill>
                <a:latin typeface="Segoe UI"/>
                <a:ea typeface="Times New Roman"/>
                <a:cs typeface="Times New Roman"/>
              </a:rPr>
              <a:t>(CO)</a:t>
            </a:r>
            <a:r>
              <a:rPr lang="en-IN" sz="1400" baseline="-25000" dirty="0">
                <a:solidFill>
                  <a:srgbClr val="000000"/>
                </a:solidFill>
                <a:latin typeface="Segoe UI"/>
                <a:ea typeface="Times New Roman"/>
                <a:cs typeface="Times New Roman"/>
              </a:rPr>
              <a:t>y</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a:t>
            </a:r>
            <a:r>
              <a:rPr lang="en-IN" sz="1400" dirty="0" err="1">
                <a:solidFill>
                  <a:srgbClr val="000000"/>
                </a:solidFill>
                <a:latin typeface="Segoe UI"/>
                <a:ea typeface="Times New Roman"/>
                <a:cs typeface="Times New Roman"/>
              </a:rPr>
              <a:t>M</a:t>
            </a:r>
            <a:r>
              <a:rPr lang="en-IN" sz="1400" baseline="-25000" dirty="0" err="1">
                <a:solidFill>
                  <a:srgbClr val="000000"/>
                </a:solidFill>
                <a:latin typeface="Segoe UI"/>
                <a:ea typeface="Times New Roman"/>
                <a:cs typeface="Times New Roman"/>
              </a:rPr>
              <a:t>x</a:t>
            </a:r>
            <a:r>
              <a:rPr lang="en-IN" sz="1400" dirty="0" err="1">
                <a:solidFill>
                  <a:srgbClr val="000000"/>
                </a:solidFill>
                <a:latin typeface="Segoe UI"/>
                <a:ea typeface="Times New Roman"/>
                <a:cs typeface="Times New Roman"/>
              </a:rPr>
              <a:t>CO</a:t>
            </a:r>
            <a:r>
              <a:rPr lang="en-IN" sz="1400" dirty="0">
                <a:solidFill>
                  <a:srgbClr val="000000"/>
                </a:solidFill>
                <a:latin typeface="Segoe UI"/>
                <a:ea typeface="Times New Roman"/>
                <a:cs typeface="Times New Roman"/>
              </a:rPr>
              <a:t>      	(d) 	MCO</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18. 	Metal in metal carbonyls is usually in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oxidation states.</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zero and low </a:t>
            </a:r>
            <a:r>
              <a:rPr lang="en-IN" sz="1400" dirty="0">
                <a:solidFill>
                  <a:srgbClr val="000000"/>
                </a:solidFill>
                <a:latin typeface="Segoe UI"/>
                <a:ea typeface="Times New Roman"/>
                <a:cs typeface="Times New Roman"/>
              </a:rPr>
              <a:t>   	 (b) 	higher</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zero      	(d) 	higher negative</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19. 	In carbonyl compounds, M is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while CO is </a:t>
            </a:r>
            <a:r>
              <a:rPr lang="en-IN" sz="1400" dirty="0">
                <a:solidFill>
                  <a:srgbClr val="000000"/>
                </a:solidFill>
                <a:latin typeface="Segoe UI"/>
                <a:ea typeface="Times New Roman"/>
                <a:cs typeface="Times New Roman"/>
                <a:sym typeface="Symbol"/>
              </a:rPr>
              <a:t></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Lewis acid, Lewis base   	</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(b) 	Lewis base and Lewis acid</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electron donor, electron acceptor 	</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(d) 	acid, base</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20. 	Bonding between metal and carbon in carbonyls can best be described by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bonding. </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(a)	</a:t>
            </a:r>
            <a:r>
              <a:rPr lang="en-IN" sz="1400" dirty="0">
                <a:solidFill>
                  <a:srgbClr val="000000"/>
                </a:solidFill>
                <a:latin typeface="Symbol"/>
                <a:ea typeface="Times New Roman"/>
                <a:cs typeface="Times New Roman"/>
              </a:rPr>
              <a:t>p</a:t>
            </a:r>
            <a:r>
              <a:rPr lang="en-IN" sz="1400" dirty="0">
                <a:solidFill>
                  <a:srgbClr val="000000"/>
                </a:solidFill>
                <a:latin typeface="Segoe UI"/>
                <a:ea typeface="Times New Roman"/>
                <a:cs typeface="Times New Roman"/>
              </a:rPr>
              <a:t>	(b)	</a:t>
            </a:r>
            <a:r>
              <a:rPr lang="en-IN" sz="1400" dirty="0" err="1">
                <a:solidFill>
                  <a:srgbClr val="000000"/>
                </a:solidFill>
                <a:latin typeface="Segoe UI"/>
                <a:ea typeface="Times New Roman"/>
                <a:cs typeface="Times New Roman"/>
              </a:rPr>
              <a:t>p</a:t>
            </a:r>
            <a:r>
              <a:rPr lang="en-IN" sz="1400" dirty="0" err="1">
                <a:solidFill>
                  <a:srgbClr val="000000"/>
                </a:solidFill>
                <a:latin typeface="Symbol"/>
                <a:ea typeface="Times New Roman"/>
                <a:cs typeface="Times New Roman"/>
              </a:rPr>
              <a:t>p</a:t>
            </a:r>
            <a:r>
              <a:rPr lang="en-IN" sz="1400" dirty="0" err="1">
                <a:solidFill>
                  <a:srgbClr val="000000"/>
                </a:solidFill>
                <a:latin typeface="Segoe UI"/>
                <a:ea typeface="Times New Roman"/>
                <a:cs typeface="Times New Roman"/>
              </a:rPr>
              <a:t>-p</a:t>
            </a:r>
            <a:r>
              <a:rPr lang="en-IN" sz="1400" dirty="0" err="1">
                <a:solidFill>
                  <a:srgbClr val="000000"/>
                </a:solidFill>
                <a:latin typeface="Symbol"/>
                <a:ea typeface="Times New Roman"/>
                <a:cs typeface="Times New Roman"/>
              </a:rPr>
              <a:t>p</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a:t>
            </a:r>
            <a:r>
              <a:rPr lang="en-IN" sz="1400" dirty="0">
                <a:solidFill>
                  <a:srgbClr val="000000"/>
                </a:solidFill>
                <a:latin typeface="Symbol"/>
                <a:ea typeface="Times New Roman"/>
                <a:cs typeface="Times New Roman"/>
              </a:rPr>
              <a:t>s</a:t>
            </a:r>
            <a:r>
              <a:rPr lang="en-IN" sz="1400" dirty="0">
                <a:solidFill>
                  <a:srgbClr val="000000"/>
                </a:solidFill>
                <a:latin typeface="Segoe UI"/>
                <a:ea typeface="Times New Roman"/>
                <a:cs typeface="Times New Roman"/>
              </a:rPr>
              <a:t>	</a:t>
            </a:r>
            <a:r>
              <a:rPr lang="en-IN" sz="1400" b="1" dirty="0">
                <a:solidFill>
                  <a:srgbClr val="000000"/>
                </a:solidFill>
                <a:latin typeface="Segoe UI"/>
                <a:ea typeface="Times New Roman"/>
                <a:cs typeface="Times New Roman"/>
              </a:rPr>
              <a:t>(d)	</a:t>
            </a:r>
            <a:r>
              <a:rPr lang="en-IN" sz="1400" b="1" dirty="0" err="1">
                <a:solidFill>
                  <a:srgbClr val="000000"/>
                </a:solidFill>
                <a:latin typeface="Segoe UI"/>
                <a:ea typeface="Times New Roman"/>
                <a:cs typeface="Times New Roman"/>
              </a:rPr>
              <a:t>d</a:t>
            </a:r>
            <a:r>
              <a:rPr lang="en-IN" sz="1400" b="1" dirty="0" err="1">
                <a:solidFill>
                  <a:srgbClr val="000000"/>
                </a:solidFill>
                <a:latin typeface="Symbol"/>
                <a:ea typeface="Times New Roman"/>
                <a:cs typeface="Times New Roman"/>
              </a:rPr>
              <a:t>p</a:t>
            </a:r>
            <a:r>
              <a:rPr lang="en-IN" sz="1400" b="1" dirty="0" err="1">
                <a:solidFill>
                  <a:srgbClr val="000000"/>
                </a:solidFill>
                <a:latin typeface="Segoe UI"/>
                <a:ea typeface="Times New Roman"/>
                <a:cs typeface="Times New Roman"/>
              </a:rPr>
              <a:t>-d</a:t>
            </a:r>
            <a:r>
              <a:rPr lang="en-IN" sz="1400" b="1" dirty="0" err="1">
                <a:solidFill>
                  <a:srgbClr val="000000"/>
                </a:solidFill>
                <a:latin typeface="Symbol"/>
                <a:ea typeface="Times New Roman"/>
                <a:cs typeface="Times New Roman"/>
              </a:rPr>
              <a:t>p</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21. 	</a:t>
            </a:r>
            <a:r>
              <a:rPr lang="en-IN" sz="1400" dirty="0" err="1">
                <a:solidFill>
                  <a:srgbClr val="000000"/>
                </a:solidFill>
                <a:latin typeface="Segoe UI"/>
                <a:ea typeface="Times New Roman"/>
                <a:cs typeface="Times New Roman"/>
              </a:rPr>
              <a:t>Tetracarbonyl</a:t>
            </a:r>
            <a:r>
              <a:rPr lang="en-IN" sz="1400" dirty="0">
                <a:solidFill>
                  <a:srgbClr val="000000"/>
                </a:solidFill>
                <a:latin typeface="Segoe UI"/>
                <a:ea typeface="Times New Roman"/>
                <a:cs typeface="Times New Roman"/>
              </a:rPr>
              <a:t> nickel has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structure.</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(a) 	octahedral      	</a:t>
            </a:r>
            <a:r>
              <a:rPr lang="en-IN" sz="1400" b="1" dirty="0">
                <a:solidFill>
                  <a:srgbClr val="000000"/>
                </a:solidFill>
                <a:latin typeface="Segoe UI"/>
                <a:ea typeface="Times New Roman"/>
                <a:cs typeface="Times New Roman"/>
              </a:rPr>
              <a:t>(b) 	tetrahedral</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square planar     	 (d) 	</a:t>
            </a:r>
            <a:r>
              <a:rPr lang="en-IN" sz="1400" dirty="0" err="1">
                <a:solidFill>
                  <a:srgbClr val="000000"/>
                </a:solidFill>
                <a:latin typeface="Segoe UI"/>
                <a:ea typeface="Times New Roman"/>
                <a:cs typeface="Times New Roman"/>
              </a:rPr>
              <a:t>trigonal</a:t>
            </a:r>
            <a:r>
              <a:rPr lang="en-IN" sz="1400" dirty="0">
                <a:solidFill>
                  <a:srgbClr val="000000"/>
                </a:solidFill>
                <a:latin typeface="Segoe UI"/>
                <a:ea typeface="Times New Roman"/>
                <a:cs typeface="Times New Roman"/>
              </a:rPr>
              <a:t> </a:t>
            </a:r>
            <a:r>
              <a:rPr lang="en-IN" sz="1400" dirty="0" err="1">
                <a:solidFill>
                  <a:srgbClr val="000000"/>
                </a:solidFill>
                <a:latin typeface="Segoe UI"/>
                <a:ea typeface="Times New Roman"/>
                <a:cs typeface="Times New Roman"/>
              </a:rPr>
              <a:t>bipyramidal</a:t>
            </a:r>
            <a:r>
              <a:rPr lang="en-IN" sz="1400" dirty="0">
                <a:solidFill>
                  <a:srgbClr val="000000"/>
                </a:solidFill>
                <a:latin typeface="Segoe UI"/>
                <a:ea typeface="Times New Roman"/>
                <a:cs typeface="Times New Roman"/>
              </a:rPr>
              <a:t> </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22.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is not an organometallic compound. </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(a) 	(C</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H</a:t>
            </a:r>
            <a:r>
              <a:rPr lang="en-IN" sz="1400" baseline="-25000" dirty="0">
                <a:solidFill>
                  <a:srgbClr val="000000"/>
                </a:solidFill>
                <a:latin typeface="Segoe UI"/>
                <a:ea typeface="Times New Roman"/>
                <a:cs typeface="Times New Roman"/>
              </a:rPr>
              <a:t>5</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4</a:t>
            </a:r>
            <a:r>
              <a:rPr lang="en-IN" sz="1400" dirty="0">
                <a:solidFill>
                  <a:srgbClr val="000000"/>
                </a:solidFill>
                <a:latin typeface="Segoe UI"/>
                <a:ea typeface="Times New Roman"/>
                <a:cs typeface="Times New Roman"/>
              </a:rPr>
              <a:t>Pb  	(b)	C</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H</a:t>
            </a:r>
            <a:r>
              <a:rPr lang="en-IN" sz="1400" baseline="-25000" dirty="0">
                <a:solidFill>
                  <a:srgbClr val="000000"/>
                </a:solidFill>
                <a:latin typeface="Segoe UI"/>
                <a:ea typeface="Times New Roman"/>
                <a:cs typeface="Times New Roman"/>
              </a:rPr>
              <a:t>5</a:t>
            </a:r>
            <a:r>
              <a:rPr lang="en-IN" sz="1400" dirty="0">
                <a:solidFill>
                  <a:srgbClr val="000000"/>
                </a:solidFill>
                <a:latin typeface="Segoe UI"/>
                <a:ea typeface="Times New Roman"/>
                <a:cs typeface="Times New Roman"/>
              </a:rPr>
              <a:t>Na</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(c)	CaC</a:t>
            </a:r>
            <a:r>
              <a:rPr lang="en-IN" sz="1400" b="1" baseline="-25000" dirty="0">
                <a:solidFill>
                  <a:srgbClr val="000000"/>
                </a:solidFill>
                <a:latin typeface="Segoe UI"/>
                <a:ea typeface="Times New Roman"/>
                <a:cs typeface="Times New Roman"/>
              </a:rPr>
              <a:t>2</a:t>
            </a:r>
            <a:r>
              <a:rPr lang="en-IN" sz="1400" b="1" dirty="0">
                <a:solidFill>
                  <a:srgbClr val="000000"/>
                </a:solidFill>
                <a:latin typeface="Segoe UI"/>
                <a:ea typeface="Times New Roman"/>
                <a:cs typeface="Times New Roman"/>
              </a:rPr>
              <a:t>O</a:t>
            </a:r>
            <a:r>
              <a:rPr lang="en-IN" sz="1400" b="1" baseline="-25000" dirty="0">
                <a:solidFill>
                  <a:srgbClr val="000000"/>
                </a:solidFill>
                <a:latin typeface="Segoe UI"/>
                <a:ea typeface="Times New Roman"/>
                <a:cs typeface="Times New Roman"/>
              </a:rPr>
              <a:t>4</a:t>
            </a:r>
            <a:r>
              <a:rPr lang="en-IN" sz="1400" b="1"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 	(d)	(C</a:t>
            </a:r>
            <a:r>
              <a:rPr lang="en-IN" sz="1400" baseline="-25000" dirty="0">
                <a:solidFill>
                  <a:srgbClr val="000000"/>
                </a:solidFill>
                <a:latin typeface="Segoe UI"/>
                <a:ea typeface="Times New Roman"/>
                <a:cs typeface="Times New Roman"/>
              </a:rPr>
              <a:t>5</a:t>
            </a:r>
            <a:r>
              <a:rPr lang="en-IN" sz="1400" dirty="0">
                <a:solidFill>
                  <a:srgbClr val="000000"/>
                </a:solidFill>
                <a:latin typeface="Segoe UI"/>
                <a:ea typeface="Times New Roman"/>
                <a:cs typeface="Times New Roman"/>
              </a:rPr>
              <a:t>H</a:t>
            </a:r>
            <a:r>
              <a:rPr lang="en-IN" sz="1400" baseline="-25000" dirty="0">
                <a:solidFill>
                  <a:srgbClr val="000000"/>
                </a:solidFill>
                <a:latin typeface="Segoe UI"/>
                <a:ea typeface="Times New Roman"/>
                <a:cs typeface="Times New Roman"/>
              </a:rPr>
              <a:t>5</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Fe</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628119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7848600" cy="4555093"/>
          </a:xfrm>
          <a:prstGeom prst="rect">
            <a:avLst/>
          </a:prstGeom>
        </p:spPr>
        <p:txBody>
          <a:bodyPr wrap="square">
            <a:spAutoFit/>
          </a:bodyPr>
          <a:lstStyle/>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23. 	</a:t>
            </a:r>
            <a:r>
              <a:rPr lang="en-IN" dirty="0" err="1">
                <a:solidFill>
                  <a:srgbClr val="000000"/>
                </a:solidFill>
                <a:latin typeface="Segoe UI"/>
                <a:ea typeface="Times New Roman"/>
                <a:cs typeface="Times New Roman"/>
              </a:rPr>
              <a:t>Zeise’s</a:t>
            </a:r>
            <a:r>
              <a:rPr lang="en-IN" dirty="0">
                <a:solidFill>
                  <a:srgbClr val="000000"/>
                </a:solidFill>
                <a:latin typeface="Segoe UI"/>
                <a:ea typeface="Times New Roman"/>
                <a:cs typeface="Times New Roman"/>
              </a:rPr>
              <a:t> salt is an organometallic compound of the metal </a:t>
            </a:r>
            <a:r>
              <a:rPr lang="en-IN" dirty="0">
                <a:solidFill>
                  <a:srgbClr val="000000"/>
                </a:solidFill>
                <a:latin typeface="Segoe UI"/>
                <a:ea typeface="Times New Roman"/>
                <a:cs typeface="Times New Roman"/>
                <a:sym typeface="Symbol"/>
              </a:rPr>
              <a:t></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	(a) 	Rhodium   	(b) 	Iron</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b="1" dirty="0">
                <a:solidFill>
                  <a:srgbClr val="000000"/>
                </a:solidFill>
                <a:latin typeface="Segoe UI"/>
                <a:ea typeface="Times New Roman"/>
                <a:cs typeface="Times New Roman"/>
              </a:rPr>
              <a:t>	(c) 	Platinum   </a:t>
            </a:r>
            <a:r>
              <a:rPr lang="en-IN" dirty="0">
                <a:solidFill>
                  <a:srgbClr val="000000"/>
                </a:solidFill>
                <a:latin typeface="Segoe UI"/>
                <a:ea typeface="Times New Roman"/>
                <a:cs typeface="Times New Roman"/>
              </a:rPr>
              <a:t> 	(d) 	Titanium</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24. 	The term ‘organometallic’ was first introduced by </a:t>
            </a:r>
            <a:r>
              <a:rPr lang="en-IN" dirty="0">
                <a:solidFill>
                  <a:srgbClr val="000000"/>
                </a:solidFill>
                <a:latin typeface="Segoe UI"/>
                <a:ea typeface="Times New Roman"/>
                <a:cs typeface="Times New Roman"/>
                <a:sym typeface="Symbol"/>
              </a:rPr>
              <a:t></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b="1" dirty="0">
                <a:solidFill>
                  <a:srgbClr val="000000"/>
                </a:solidFill>
                <a:latin typeface="Segoe UI"/>
                <a:ea typeface="Times New Roman"/>
                <a:cs typeface="Times New Roman"/>
              </a:rPr>
              <a:t>	(a) 	</a:t>
            </a:r>
            <a:r>
              <a:rPr lang="en-IN" b="1" dirty="0" err="1">
                <a:solidFill>
                  <a:srgbClr val="000000"/>
                </a:solidFill>
                <a:latin typeface="Segoe UI"/>
                <a:ea typeface="Times New Roman"/>
                <a:cs typeface="Times New Roman"/>
              </a:rPr>
              <a:t>Frankland</a:t>
            </a:r>
            <a:r>
              <a:rPr lang="en-IN" b="1" dirty="0">
                <a:solidFill>
                  <a:srgbClr val="000000"/>
                </a:solidFill>
                <a:latin typeface="Segoe UI"/>
                <a:ea typeface="Times New Roman"/>
                <a:cs typeface="Times New Roman"/>
              </a:rPr>
              <a:t>   </a:t>
            </a:r>
            <a:r>
              <a:rPr lang="en-IN" dirty="0">
                <a:solidFill>
                  <a:srgbClr val="000000"/>
                </a:solidFill>
                <a:latin typeface="Segoe UI"/>
                <a:ea typeface="Times New Roman"/>
                <a:cs typeface="Times New Roman"/>
              </a:rPr>
              <a:t>   	 (b) 	Faraday</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	(c) 	Coulson       	(d) 	Lewis</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25. 	Organometallic compounds having considerable ionic character are named as </a:t>
            </a:r>
            <a:r>
              <a:rPr lang="en-IN" dirty="0">
                <a:solidFill>
                  <a:srgbClr val="000000"/>
                </a:solidFill>
                <a:latin typeface="Segoe UI"/>
                <a:ea typeface="Times New Roman"/>
                <a:cs typeface="Times New Roman"/>
                <a:sym typeface="Symbol"/>
              </a:rPr>
              <a:t></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	(a) 	covalent compounds  	   (b) 	complexes</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b="1" dirty="0">
                <a:solidFill>
                  <a:srgbClr val="000000"/>
                </a:solidFill>
                <a:latin typeface="Segoe UI"/>
                <a:ea typeface="Times New Roman"/>
                <a:cs typeface="Times New Roman"/>
              </a:rPr>
              <a:t>	(c) 	salts</a:t>
            </a:r>
            <a:r>
              <a:rPr lang="en-IN" dirty="0">
                <a:solidFill>
                  <a:srgbClr val="000000"/>
                </a:solidFill>
                <a:latin typeface="Segoe UI"/>
                <a:ea typeface="Times New Roman"/>
                <a:cs typeface="Times New Roman"/>
              </a:rPr>
              <a:t>	        (d) 	chelates</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26. 	Be-C-Be bridges in dimethyl beryllium polymer are </a:t>
            </a:r>
            <a:r>
              <a:rPr lang="en-IN" dirty="0">
                <a:solidFill>
                  <a:srgbClr val="000000"/>
                </a:solidFill>
                <a:latin typeface="Segoe UI"/>
                <a:ea typeface="Times New Roman"/>
                <a:cs typeface="Times New Roman"/>
                <a:sym typeface="Symbol"/>
              </a:rPr>
              <a:t></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	(a) 	(3c-1e)        	(b) 	(2c-2e)</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	(c) 	(4c-2e)        	</a:t>
            </a:r>
            <a:r>
              <a:rPr lang="en-IN" b="1" dirty="0">
                <a:solidFill>
                  <a:srgbClr val="000000"/>
                </a:solidFill>
                <a:latin typeface="Segoe UI"/>
                <a:ea typeface="Times New Roman"/>
                <a:cs typeface="Times New Roman"/>
              </a:rPr>
              <a:t> (d) 	(3c-2e)</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27. 	In mononuclear carbonyls </a:t>
            </a:r>
            <a:r>
              <a:rPr lang="en-IN" dirty="0">
                <a:solidFill>
                  <a:srgbClr val="000000"/>
                </a:solidFill>
                <a:latin typeface="Segoe UI"/>
                <a:ea typeface="Times New Roman"/>
                <a:cs typeface="Times New Roman"/>
                <a:sym typeface="Symbol"/>
              </a:rPr>
              <a:t></a:t>
            </a:r>
            <a:r>
              <a:rPr lang="en-IN" dirty="0">
                <a:solidFill>
                  <a:srgbClr val="000000"/>
                </a:solidFill>
                <a:latin typeface="Segoe UI"/>
                <a:ea typeface="Times New Roman"/>
                <a:cs typeface="Times New Roman"/>
              </a:rPr>
              <a:t> metal atom is linked with number of carbonyl groups.</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b="1" dirty="0">
                <a:solidFill>
                  <a:srgbClr val="000000"/>
                </a:solidFill>
                <a:latin typeface="Segoe UI"/>
                <a:ea typeface="Times New Roman"/>
                <a:cs typeface="Times New Roman"/>
              </a:rPr>
              <a:t>	(a) 	one  </a:t>
            </a:r>
            <a:r>
              <a:rPr lang="en-IN" dirty="0">
                <a:solidFill>
                  <a:srgbClr val="000000"/>
                </a:solidFill>
                <a:latin typeface="Segoe UI"/>
                <a:ea typeface="Times New Roman"/>
                <a:cs typeface="Times New Roman"/>
              </a:rPr>
              <a:t>       	(b) 	two</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	(c) 	more than two      	 (d) 	none of these</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28. 	Terminal carbonyl groups are linked with metal through.............. bond.</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	(a) 	ionic       	</a:t>
            </a:r>
            <a:r>
              <a:rPr lang="en-IN" b="1" dirty="0">
                <a:solidFill>
                  <a:srgbClr val="000000"/>
                </a:solidFill>
                <a:latin typeface="Segoe UI"/>
                <a:ea typeface="Times New Roman"/>
                <a:cs typeface="Times New Roman"/>
              </a:rPr>
              <a:t> (b)	dative</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	(c) 	covalent       	 (d) 	all of these</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380960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7571" y="685800"/>
            <a:ext cx="7696200" cy="3841052"/>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FF0066"/>
                </a:solidFill>
                <a:latin typeface="Segoe UI"/>
                <a:ea typeface="Times New Roman"/>
                <a:cs typeface="Times New Roman"/>
              </a:rPr>
              <a:t>Q. 2 Short Answer Type Questions </a:t>
            </a:r>
            <a:r>
              <a:rPr lang="en-IN" b="1" dirty="0">
                <a:solidFill>
                  <a:srgbClr val="000000"/>
                </a:solidFill>
                <a:latin typeface="Segoe UI"/>
                <a:ea typeface="Times New Roman"/>
                <a:cs typeface="Times New Roman"/>
              </a:rPr>
              <a:t>:</a:t>
            </a:r>
            <a:endParaRPr lang="en-US" dirty="0">
              <a:solidFill>
                <a:srgbClr val="000000"/>
              </a:solidFill>
              <a:latin typeface="Segoe UI"/>
              <a:ea typeface="Times New Roman"/>
              <a:cs typeface="Times New Roman"/>
            </a:endParaRPr>
          </a:p>
          <a:p>
            <a:pPr marL="228600" marR="0" indent="-228600"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1</a:t>
            </a:r>
            <a:r>
              <a:rPr lang="en-IN" sz="1400" dirty="0">
                <a:solidFill>
                  <a:srgbClr val="000000"/>
                </a:solidFill>
                <a:latin typeface="Segoe UI"/>
                <a:ea typeface="Times New Roman"/>
                <a:cs typeface="Times New Roman"/>
              </a:rPr>
              <a:t>. 	What do you mean by organometallic compounds? Give the nomenclature system of organometallic compounds of s and p block elements.</a:t>
            </a:r>
            <a:endParaRPr lang="en-US" sz="1400" dirty="0">
              <a:solidFill>
                <a:srgbClr val="000000"/>
              </a:solidFill>
              <a:latin typeface="Segoe UI"/>
              <a:ea typeface="Times New Roman"/>
              <a:cs typeface="Times New Roman"/>
            </a:endParaRPr>
          </a:p>
          <a:p>
            <a:pPr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2. 	Describe the synthesis of alkyl and aryl compounds of lithium.</a:t>
            </a:r>
            <a:endParaRPr lang="en-US" sz="1400" dirty="0">
              <a:solidFill>
                <a:srgbClr val="000000"/>
              </a:solidFill>
              <a:latin typeface="Segoe UI"/>
              <a:ea typeface="Times New Roman"/>
              <a:cs typeface="Times New Roman"/>
            </a:endParaRPr>
          </a:p>
          <a:p>
            <a:pPr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3. 	Discuss the structure and bonding in alkyl lithium.</a:t>
            </a:r>
            <a:endParaRPr lang="en-US" sz="1400" dirty="0">
              <a:solidFill>
                <a:srgbClr val="000000"/>
              </a:solidFill>
              <a:latin typeface="Segoe UI"/>
              <a:ea typeface="Times New Roman"/>
              <a:cs typeface="Times New Roman"/>
            </a:endParaRPr>
          </a:p>
          <a:p>
            <a:pPr marL="228600" marR="0" indent="-228600"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4. 	Discuss the formation of 4c-2e bonding in </a:t>
            </a:r>
            <a:r>
              <a:rPr lang="en-IN" sz="1400" dirty="0" err="1">
                <a:solidFill>
                  <a:srgbClr val="000000"/>
                </a:solidFill>
                <a:latin typeface="Segoe UI"/>
                <a:ea typeface="Times New Roman"/>
                <a:cs typeface="Times New Roman"/>
              </a:rPr>
              <a:t>organolithium</a:t>
            </a:r>
            <a:r>
              <a:rPr lang="en-IN" sz="1400" dirty="0">
                <a:solidFill>
                  <a:srgbClr val="000000"/>
                </a:solidFill>
                <a:latin typeface="Segoe UI"/>
                <a:ea typeface="Times New Roman"/>
                <a:cs typeface="Times New Roman"/>
              </a:rPr>
              <a:t> compounds.</a:t>
            </a:r>
            <a:endParaRPr lang="en-US" sz="1400" dirty="0">
              <a:solidFill>
                <a:srgbClr val="000000"/>
              </a:solidFill>
              <a:latin typeface="Segoe UI"/>
              <a:ea typeface="Times New Roman"/>
              <a:cs typeface="Times New Roman"/>
            </a:endParaRPr>
          </a:p>
          <a:p>
            <a:pPr marL="228600" marR="0" indent="-228600"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5.	Describe ether free method for synthesis of </a:t>
            </a:r>
            <a:r>
              <a:rPr lang="en-IN" sz="1400" dirty="0" err="1">
                <a:solidFill>
                  <a:srgbClr val="000000"/>
                </a:solidFill>
                <a:latin typeface="Segoe UI"/>
                <a:ea typeface="Times New Roman"/>
                <a:cs typeface="Times New Roman"/>
              </a:rPr>
              <a:t>organo</a:t>
            </a:r>
            <a:r>
              <a:rPr lang="en-IN" sz="1400" dirty="0">
                <a:solidFill>
                  <a:srgbClr val="000000"/>
                </a:solidFill>
                <a:latin typeface="Segoe UI"/>
                <a:ea typeface="Times New Roman"/>
                <a:cs typeface="Times New Roman"/>
              </a:rPr>
              <a:t> beryllium compounds.</a:t>
            </a:r>
            <a:endParaRPr lang="en-US" sz="1400" dirty="0">
              <a:solidFill>
                <a:srgbClr val="000000"/>
              </a:solidFill>
              <a:latin typeface="Segoe UI"/>
              <a:ea typeface="Times New Roman"/>
              <a:cs typeface="Times New Roman"/>
            </a:endParaRPr>
          </a:p>
          <a:p>
            <a:pPr marL="228600" marR="0" indent="-228600"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6. 	What are carbonyls? Give general methods of preparation of metal carbonyls.</a:t>
            </a:r>
            <a:endParaRPr lang="en-US" sz="1400" dirty="0">
              <a:solidFill>
                <a:srgbClr val="000000"/>
              </a:solidFill>
              <a:latin typeface="Segoe UI"/>
              <a:ea typeface="Times New Roman"/>
              <a:cs typeface="Times New Roman"/>
            </a:endParaRPr>
          </a:p>
          <a:p>
            <a:pPr algn="just">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7. 	Discuss synergic effect observed in Ni(CO)</a:t>
            </a:r>
            <a:r>
              <a:rPr lang="en-IN" sz="1400" baseline="-25000" dirty="0">
                <a:solidFill>
                  <a:srgbClr val="000000"/>
                </a:solidFill>
                <a:latin typeface="Segoe UI"/>
                <a:ea typeface="Times New Roman"/>
                <a:cs typeface="Times New Roman"/>
              </a:rPr>
              <a:t>4</a:t>
            </a:r>
            <a:r>
              <a:rPr lang="en-IN" sz="1400" dirty="0">
                <a:solidFill>
                  <a:srgbClr val="000000"/>
                </a:solidFill>
                <a:latin typeface="Segoe UI"/>
                <a:ea typeface="Times New Roman"/>
                <a:cs typeface="Times New Roman"/>
              </a:rPr>
              <a:t> compound.</a:t>
            </a:r>
            <a:endParaRPr lang="en-US" sz="1400" dirty="0">
              <a:solidFill>
                <a:srgbClr val="000000"/>
              </a:solidFill>
              <a:latin typeface="Segoe UI"/>
              <a:ea typeface="Times New Roman"/>
              <a:cs typeface="Times New Roman"/>
            </a:endParaRPr>
          </a:p>
          <a:p>
            <a:pPr algn="just">
              <a:spcBef>
                <a:spcPts val="1200"/>
              </a:spcBef>
              <a:spcAft>
                <a:spcPts val="1000"/>
              </a:spcAft>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Times New Roman"/>
              </a:rPr>
              <a:t>8. 	Distinguish between </a:t>
            </a:r>
            <a:r>
              <a:rPr lang="en-IN" sz="1400" dirty="0" smtClean="0">
                <a:solidFill>
                  <a:srgbClr val="000000"/>
                </a:solidFill>
                <a:latin typeface="Segoe UI"/>
                <a:ea typeface="Times New Roman"/>
                <a:cs typeface="Times New Roman"/>
              </a:rPr>
              <a:t>:</a:t>
            </a:r>
            <a:endParaRPr lang="en-US" sz="1400" dirty="0">
              <a:solidFill>
                <a:srgbClr val="000000"/>
              </a:solidFill>
              <a:latin typeface="Segoe UI"/>
              <a:ea typeface="Times New Roman"/>
              <a:cs typeface="Times New Roman"/>
            </a:endParaRPr>
          </a:p>
          <a:p>
            <a:pPr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(i)	Organometallic compounds and transition metal compounds.</a:t>
            </a:r>
            <a:endParaRPr lang="en-US" sz="1400" dirty="0">
              <a:solidFill>
                <a:srgbClr val="000000"/>
              </a:solidFill>
              <a:latin typeface="Segoe UI"/>
              <a:ea typeface="Times New Roman"/>
              <a:cs typeface="Times New Roman"/>
            </a:endParaRPr>
          </a:p>
          <a:p>
            <a:pPr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(ii)	Organometallic compounds and carbonyl compounds.</a:t>
            </a:r>
            <a:endParaRPr lang="en-US" sz="1400" dirty="0">
              <a:solidFill>
                <a:srgbClr val="000000"/>
              </a:solidFill>
              <a:latin typeface="Segoe UI"/>
              <a:ea typeface="Times New Roman"/>
              <a:cs typeface="Times New Roman"/>
            </a:endParaRPr>
          </a:p>
          <a:p>
            <a:pPr marL="228600" marR="0" indent="-228600"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9. 	What is 18-valence electron rule? Mention the important conventions used while calculating valence electron number.</a:t>
            </a:r>
            <a:endParaRPr lang="en-US" sz="1400" dirty="0">
              <a:solidFill>
                <a:srgbClr val="000000"/>
              </a:solidFill>
              <a:effectLst/>
              <a:latin typeface="Segoe UI"/>
              <a:ea typeface="Times New Roman"/>
              <a:cs typeface="Times New Roman"/>
            </a:endParaRPr>
          </a:p>
        </p:txBody>
      </p:sp>
      <p:sp>
        <p:nvSpPr>
          <p:cNvPr id="3" name="Rectangle 2"/>
          <p:cNvSpPr/>
          <p:nvPr/>
        </p:nvSpPr>
        <p:spPr>
          <a:xfrm>
            <a:off x="533400" y="4266267"/>
            <a:ext cx="7086600" cy="2626360"/>
          </a:xfrm>
          <a:prstGeom prst="rect">
            <a:avLst/>
          </a:prstGeom>
        </p:spPr>
        <p:txBody>
          <a:bodyPr wrap="square">
            <a:spAutoFit/>
          </a:bodyPr>
          <a:lstStyle/>
          <a:p>
            <a:pPr lvl="0"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IN" b="1" dirty="0" smtClean="0">
                <a:solidFill>
                  <a:srgbClr val="FF0066"/>
                </a:solidFill>
                <a:latin typeface="Segoe UI"/>
                <a:ea typeface="Times New Roman"/>
                <a:cs typeface="Segoe UI"/>
              </a:rPr>
              <a:t>Q.3. </a:t>
            </a:r>
            <a:r>
              <a:rPr lang="en-IN" b="1" dirty="0">
                <a:solidFill>
                  <a:srgbClr val="FF0066"/>
                </a:solidFill>
                <a:latin typeface="Segoe UI"/>
                <a:ea typeface="Times New Roman"/>
                <a:cs typeface="Segoe UI"/>
              </a:rPr>
              <a:t>Answer in one sentence</a:t>
            </a:r>
            <a:r>
              <a:rPr lang="en-IN" b="1" dirty="0" smtClean="0">
                <a:solidFill>
                  <a:srgbClr val="FF0066"/>
                </a:solidFill>
                <a:latin typeface="Segoe UI"/>
                <a:ea typeface="Times New Roman"/>
                <a:cs typeface="Segoe UI"/>
              </a:rPr>
              <a:t>.</a:t>
            </a:r>
            <a:endParaRPr lang="en-US" b="1" dirty="0" smtClean="0">
              <a:solidFill>
                <a:srgbClr val="FF0066"/>
              </a:solidFill>
              <a:latin typeface="Segoe UI"/>
              <a:ea typeface="Times New Roman"/>
              <a:cs typeface="Times New Roman"/>
            </a:endParaRPr>
          </a:p>
          <a:p>
            <a:pPr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	1.	Organometallic compounds.</a:t>
            </a:r>
            <a:endParaRPr lang="en-US" sz="1400" dirty="0" smtClean="0">
              <a:solidFill>
                <a:srgbClr val="000000"/>
              </a:solidFill>
              <a:latin typeface="Segoe UI"/>
              <a:ea typeface="Times New Roman"/>
              <a:cs typeface="Times New Roman"/>
            </a:endParaRPr>
          </a:p>
          <a:p>
            <a:pPr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	2. 	18-valence electron rule.</a:t>
            </a:r>
            <a:endParaRPr lang="en-US" sz="1400" dirty="0" smtClean="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	3. 	Metal carbonyls.</a:t>
            </a:r>
            <a:endParaRPr lang="en-US" sz="1400" dirty="0" smtClean="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	4. 	Effective atomic number.</a:t>
            </a:r>
            <a:endParaRPr lang="en-US" sz="1400" dirty="0" smtClean="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	5. 	Condensation reaction.</a:t>
            </a:r>
            <a:endParaRPr lang="en-US" sz="1400" dirty="0" smtClean="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	6. 	Polymerization reaction.</a:t>
            </a:r>
            <a:endParaRPr lang="en-US" sz="1400" dirty="0" smtClean="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	7. 	</a:t>
            </a:r>
            <a:r>
              <a:rPr lang="en-IN" sz="1400" dirty="0" err="1" smtClean="0">
                <a:solidFill>
                  <a:srgbClr val="000000"/>
                </a:solidFill>
                <a:latin typeface="Segoe UI"/>
                <a:ea typeface="Times New Roman"/>
                <a:cs typeface="Times New Roman"/>
              </a:rPr>
              <a:t>Transmetallation</a:t>
            </a:r>
            <a:r>
              <a:rPr lang="en-IN" sz="1400" dirty="0" smtClean="0">
                <a:solidFill>
                  <a:srgbClr val="000000"/>
                </a:solidFill>
                <a:latin typeface="Segoe UI"/>
                <a:ea typeface="Times New Roman"/>
                <a:cs typeface="Times New Roman"/>
              </a:rPr>
              <a:t>.</a:t>
            </a:r>
            <a:endParaRPr lang="en-US" sz="1400" dirty="0" smtClean="0">
              <a:solidFill>
                <a:srgbClr val="000000"/>
              </a:solidFill>
              <a:latin typeface="Segoe UI"/>
              <a:ea typeface="Times New Roman"/>
              <a:cs typeface="Times New Roman"/>
            </a:endParaRPr>
          </a:p>
          <a:p>
            <a:pPr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	8. 	Synergic effect.</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380054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8534400" cy="4401205"/>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FF0066"/>
                </a:solidFill>
                <a:latin typeface="Segoe UI"/>
                <a:ea typeface="Times New Roman"/>
                <a:cs typeface="Times New Roman"/>
              </a:rPr>
              <a:t>Q. 3 Long Answer Type Questions :</a:t>
            </a:r>
            <a:endParaRPr lang="en-US" dirty="0">
              <a:solidFill>
                <a:srgbClr val="FF0066"/>
              </a:solidFill>
              <a:latin typeface="Segoe UI"/>
              <a:ea typeface="Times New Roman"/>
              <a:cs typeface="Times New Roman"/>
            </a:endParaRPr>
          </a:p>
          <a:p>
            <a:pPr marL="228600" marR="0" indent="-228600"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1. 	What do you mean by the term organometallic chemistry? Describe one method each for synthesis of organometallic compounds of           Li, Be and Al.</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2. 	What are organometallic compounds? How does M</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C bond differ from C</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H bond? Describe the system of nomenclature of organometallics, with suitable example. </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3. 	Discuss preparation, properties and uses of alkyl aluminium compounds.</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4. 	What are metal carbonyls? Describe general methods of preparation. Comment on synergic bonding present in carbonyls.</a:t>
            </a:r>
            <a:endParaRPr lang="en-US" sz="1400" dirty="0">
              <a:solidFill>
                <a:srgbClr val="000000"/>
              </a:solidFill>
              <a:latin typeface="Segoe UI"/>
              <a:ea typeface="Times New Roman"/>
              <a:cs typeface="Times New Roman"/>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5. 	Give a brief account of structure and bonding in alkyl lithium.</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6. 	What are mononuclear carbonyls? Discuss the structure and bonding in Mo(CO)</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 and Fe(CO)</a:t>
            </a:r>
            <a:r>
              <a:rPr lang="en-IN" sz="1400" baseline="-25000" dirty="0">
                <a:solidFill>
                  <a:srgbClr val="000000"/>
                </a:solidFill>
                <a:latin typeface="Segoe UI"/>
                <a:ea typeface="Times New Roman"/>
                <a:cs typeface="Times New Roman"/>
              </a:rPr>
              <a:t>5</a:t>
            </a:r>
            <a:r>
              <a:rPr lang="en-IN" sz="1400" dirty="0">
                <a:solidFill>
                  <a:srgbClr val="000000"/>
                </a:solidFill>
                <a:latin typeface="Segoe UI"/>
                <a:ea typeface="Times New Roman"/>
                <a:cs typeface="Times New Roman"/>
              </a:rPr>
              <a:t>. </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7. 	What is effective atomic number? Calculate the effective atomic number of metal in the following organometallic compounds :               (i) Cr(CO)</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 (ii) Fe(CO)</a:t>
            </a:r>
            <a:r>
              <a:rPr lang="en-IN" sz="1400" baseline="-25000" dirty="0">
                <a:solidFill>
                  <a:srgbClr val="000000"/>
                </a:solidFill>
                <a:latin typeface="Segoe UI"/>
                <a:ea typeface="Times New Roman"/>
                <a:cs typeface="Times New Roman"/>
              </a:rPr>
              <a:t>5</a:t>
            </a:r>
            <a:r>
              <a:rPr lang="en-IN" sz="1400" dirty="0">
                <a:solidFill>
                  <a:srgbClr val="000000"/>
                </a:solidFill>
                <a:latin typeface="Segoe UI"/>
                <a:ea typeface="Times New Roman"/>
                <a:cs typeface="Times New Roman"/>
              </a:rPr>
              <a:t>, (iii) Co(CO)</a:t>
            </a:r>
            <a:r>
              <a:rPr lang="en-IN" sz="1400" baseline="-25000" dirty="0">
                <a:solidFill>
                  <a:srgbClr val="000000"/>
                </a:solidFill>
                <a:latin typeface="Segoe UI"/>
                <a:ea typeface="Times New Roman"/>
                <a:cs typeface="Times New Roman"/>
              </a:rPr>
              <a:t>4</a:t>
            </a:r>
            <a:r>
              <a:rPr lang="en-IN" sz="1400" dirty="0">
                <a:solidFill>
                  <a:srgbClr val="000000"/>
                </a:solidFill>
                <a:latin typeface="Segoe UI"/>
                <a:ea typeface="Times New Roman"/>
                <a:cs typeface="Times New Roman"/>
              </a:rPr>
              <a:t>, (iv) Ni(CO)</a:t>
            </a:r>
            <a:r>
              <a:rPr lang="en-IN" sz="1400" baseline="-25000" dirty="0">
                <a:solidFill>
                  <a:srgbClr val="000000"/>
                </a:solidFill>
                <a:latin typeface="Segoe UI"/>
                <a:ea typeface="Times New Roman"/>
                <a:cs typeface="Times New Roman"/>
              </a:rPr>
              <a:t>4</a:t>
            </a:r>
            <a:r>
              <a:rPr lang="en-IN" dirty="0">
                <a:solidFill>
                  <a:srgbClr val="000000"/>
                </a:solidFill>
                <a:latin typeface="Segoe UI"/>
                <a:ea typeface="Times New Roman"/>
                <a:cs typeface="Times New Roman"/>
              </a:rPr>
              <a:t>.</a:t>
            </a:r>
            <a:endParaRPr lang="en-US" dirty="0">
              <a:solidFill>
                <a:srgbClr val="000000"/>
              </a:solidFill>
              <a:latin typeface="Segoe UI"/>
              <a:ea typeface="Times New Roman"/>
              <a:cs typeface="Times New Roman"/>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FF0066"/>
                </a:solidFill>
                <a:latin typeface="Segoe UI"/>
                <a:ea typeface="Times New Roman"/>
                <a:cs typeface="Times New Roman"/>
              </a:rPr>
              <a:t>Q. 4 Write short notes on : </a:t>
            </a:r>
            <a:endParaRPr lang="en-US" dirty="0">
              <a:solidFill>
                <a:srgbClr val="FF0066"/>
              </a:solidFill>
              <a:latin typeface="Segoe UI"/>
              <a:ea typeface="Times New Roman"/>
              <a:cs typeface="Times New Roman"/>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1. </a:t>
            </a:r>
            <a:r>
              <a:rPr lang="en-IN" sz="1400" dirty="0">
                <a:solidFill>
                  <a:srgbClr val="000000"/>
                </a:solidFill>
                <a:latin typeface="Segoe UI"/>
                <a:ea typeface="Times New Roman"/>
                <a:cs typeface="Times New Roman"/>
              </a:rPr>
              <a:t>	Bonding in alkyl lithium.</a:t>
            </a:r>
            <a:endParaRPr lang="en-US" sz="1400" dirty="0">
              <a:solidFill>
                <a:srgbClr val="000000"/>
              </a:solidFill>
              <a:latin typeface="Segoe UI"/>
              <a:ea typeface="Times New Roman"/>
              <a:cs typeface="Times New Roman"/>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2. 	Structure of Me</a:t>
            </a:r>
            <a:r>
              <a:rPr lang="en-IN" sz="1400" baseline="-25000" dirty="0">
                <a:solidFill>
                  <a:srgbClr val="000000"/>
                </a:solidFill>
                <a:latin typeface="Segoe UI"/>
                <a:ea typeface="Times New Roman"/>
                <a:cs typeface="Times New Roman"/>
              </a:rPr>
              <a:t>4</a:t>
            </a:r>
            <a:r>
              <a:rPr lang="en-IN" sz="1400" dirty="0">
                <a:solidFill>
                  <a:srgbClr val="000000"/>
                </a:solidFill>
                <a:latin typeface="Segoe UI"/>
                <a:ea typeface="Times New Roman"/>
                <a:cs typeface="Times New Roman"/>
              </a:rPr>
              <a:t>Li</a:t>
            </a:r>
            <a:r>
              <a:rPr lang="en-IN" sz="1400" baseline="-25000" dirty="0">
                <a:solidFill>
                  <a:srgbClr val="000000"/>
                </a:solidFill>
                <a:latin typeface="Segoe UI"/>
                <a:ea typeface="Times New Roman"/>
                <a:cs typeface="Times New Roman"/>
              </a:rPr>
              <a:t>4</a:t>
            </a:r>
            <a:r>
              <a:rPr lang="en-IN" sz="1400" dirty="0">
                <a:solidFill>
                  <a:srgbClr val="000000"/>
                </a:solidFill>
                <a:latin typeface="Segoe UI"/>
                <a:ea typeface="Times New Roman"/>
                <a:cs typeface="Times New Roman"/>
              </a:rPr>
              <a:t>.</a:t>
            </a:r>
            <a:endParaRPr lang="en-US" sz="1400" dirty="0">
              <a:solidFill>
                <a:srgbClr val="000000"/>
              </a:solidFill>
              <a:latin typeface="Segoe UI"/>
              <a:ea typeface="Times New Roman"/>
              <a:cs typeface="Times New Roman"/>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3. 	4c-2e bonding in </a:t>
            </a:r>
            <a:r>
              <a:rPr lang="en-IN" sz="1400" dirty="0" err="1">
                <a:solidFill>
                  <a:srgbClr val="000000"/>
                </a:solidFill>
                <a:latin typeface="Segoe UI"/>
                <a:ea typeface="Times New Roman"/>
                <a:cs typeface="Times New Roman"/>
              </a:rPr>
              <a:t>tetrameric</a:t>
            </a:r>
            <a:r>
              <a:rPr lang="en-IN" sz="1400" dirty="0">
                <a:solidFill>
                  <a:srgbClr val="000000"/>
                </a:solidFill>
                <a:latin typeface="Segoe UI"/>
                <a:ea typeface="Times New Roman"/>
                <a:cs typeface="Times New Roman"/>
              </a:rPr>
              <a:t> Me</a:t>
            </a:r>
            <a:r>
              <a:rPr lang="en-IN" sz="1400" baseline="-25000" dirty="0">
                <a:solidFill>
                  <a:srgbClr val="000000"/>
                </a:solidFill>
                <a:latin typeface="Segoe UI"/>
                <a:ea typeface="Times New Roman"/>
                <a:cs typeface="Times New Roman"/>
              </a:rPr>
              <a:t>4</a:t>
            </a:r>
            <a:r>
              <a:rPr lang="en-IN" sz="1400" dirty="0">
                <a:solidFill>
                  <a:srgbClr val="000000"/>
                </a:solidFill>
                <a:latin typeface="Segoe UI"/>
                <a:ea typeface="Times New Roman"/>
                <a:cs typeface="Times New Roman"/>
              </a:rPr>
              <a:t>Li</a:t>
            </a:r>
            <a:r>
              <a:rPr lang="en-IN" sz="1400" baseline="-25000" dirty="0">
                <a:solidFill>
                  <a:srgbClr val="000000"/>
                </a:solidFill>
                <a:latin typeface="Segoe UI"/>
                <a:ea typeface="Times New Roman"/>
                <a:cs typeface="Times New Roman"/>
              </a:rPr>
              <a:t>4</a:t>
            </a:r>
            <a:r>
              <a:rPr lang="en-IN" sz="1400" dirty="0">
                <a:solidFill>
                  <a:srgbClr val="000000"/>
                </a:solidFill>
                <a:latin typeface="Segoe UI"/>
                <a:ea typeface="Times New Roman"/>
                <a:cs typeface="Times New Roman"/>
              </a:rPr>
              <a:t>.</a:t>
            </a:r>
            <a:endParaRPr lang="en-US" sz="1400" dirty="0">
              <a:solidFill>
                <a:srgbClr val="000000"/>
              </a:solidFill>
              <a:latin typeface="Segoe UI"/>
              <a:ea typeface="Times New Roman"/>
              <a:cs typeface="Times New Roman"/>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4. 	Effective atomic number.</a:t>
            </a:r>
            <a:endParaRPr lang="en-US" sz="1400" dirty="0">
              <a:solidFill>
                <a:srgbClr val="000000"/>
              </a:solidFill>
              <a:latin typeface="Segoe UI"/>
              <a:ea typeface="Times New Roman"/>
              <a:cs typeface="Times New Roman"/>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5. 	Mononuclear carbonyls.</a:t>
            </a:r>
            <a:endParaRPr lang="en-US" sz="1400" dirty="0">
              <a:solidFill>
                <a:srgbClr val="000000"/>
              </a:solidFill>
              <a:latin typeface="Segoe UI"/>
              <a:ea typeface="Times New Roman"/>
              <a:cs typeface="Times New Roman"/>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6. 	Application of organometallic compounds</a:t>
            </a:r>
            <a:r>
              <a:rPr lang="en-IN" dirty="0">
                <a:solidFill>
                  <a:srgbClr val="000000"/>
                </a:solidFill>
                <a:latin typeface="Segoe UI"/>
                <a:ea typeface="Times New Roman"/>
                <a:cs typeface="Times New Roman"/>
              </a:rPr>
              <a:t>.</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233952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228600"/>
            <a:ext cx="3260764" cy="523220"/>
          </a:xfrm>
          <a:prstGeom prst="rect">
            <a:avLst/>
          </a:prstGeom>
        </p:spPr>
        <p:txBody>
          <a:bodyPr wrap="none">
            <a:spAutoFit/>
          </a:bodyPr>
          <a:lstStyle/>
          <a:p>
            <a:r>
              <a:rPr lang="en-IN" dirty="0">
                <a:solidFill>
                  <a:srgbClr val="000000"/>
                </a:solidFill>
                <a:latin typeface="Arial Black"/>
                <a:ea typeface="Times New Roman"/>
                <a:cs typeface="Times New Roman"/>
              </a:rPr>
              <a:t> </a:t>
            </a:r>
            <a:r>
              <a:rPr lang="en-IN" sz="2800" dirty="0">
                <a:solidFill>
                  <a:srgbClr val="000000"/>
                </a:solidFill>
                <a:latin typeface="Arial Black"/>
                <a:ea typeface="Times New Roman"/>
                <a:cs typeface="Times New Roman"/>
              </a:rPr>
              <a:t>Nomenclature: </a:t>
            </a:r>
            <a:endParaRPr lang="en-US" sz="2800" dirty="0"/>
          </a:p>
        </p:txBody>
      </p:sp>
      <p:sp>
        <p:nvSpPr>
          <p:cNvPr id="3" name="Rectangle 2"/>
          <p:cNvSpPr/>
          <p:nvPr/>
        </p:nvSpPr>
        <p:spPr>
          <a:xfrm>
            <a:off x="339436" y="798793"/>
            <a:ext cx="8153400" cy="2929648"/>
          </a:xfrm>
          <a:prstGeom prst="rect">
            <a:avLst/>
          </a:prstGeom>
        </p:spPr>
        <p:txBody>
          <a:bodyPr wrap="square">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Segoe UI"/>
                <a:ea typeface="Times New Roman"/>
                <a:cs typeface="Times New Roman"/>
              </a:rPr>
              <a:t>1. 	</a:t>
            </a:r>
            <a:r>
              <a:rPr lang="en-IN" sz="1600" b="1" dirty="0">
                <a:solidFill>
                  <a:srgbClr val="FF0000"/>
                </a:solidFill>
                <a:latin typeface="Times New Roman" pitchFamily="18" charset="0"/>
                <a:ea typeface="Times New Roman"/>
                <a:cs typeface="Times New Roman" pitchFamily="18" charset="0"/>
              </a:rPr>
              <a:t>Binary Type Nomenclature : </a:t>
            </a:r>
            <a:endParaRPr lang="en-US" sz="1600" dirty="0">
              <a:solidFill>
                <a:srgbClr val="FF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FF0000"/>
                </a:solidFill>
                <a:latin typeface="Times New Roman" pitchFamily="18" charset="0"/>
                <a:ea typeface="Times New Roman"/>
                <a:cs typeface="Times New Roman" pitchFamily="18" charset="0"/>
              </a:rPr>
              <a:t>	This type of nomenclature is widely used to name salt like ionic species. The organometallics which have considerable ionic character are considered as the derivatives of inorganic salts or molecules. The derivatives of alkyls or aryls in which the substitution is not made within the hydrocarbon group are named by this system. The oxidation state of the metal may be indicated by using Roman numerals enclosed in parentheses after the name of the metal.</a:t>
            </a:r>
            <a:endParaRPr lang="en-US" sz="1600" dirty="0">
              <a:solidFill>
                <a:srgbClr val="FF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FF0000"/>
                </a:solidFill>
                <a:latin typeface="Times New Roman" pitchFamily="18" charset="0"/>
                <a:ea typeface="Times New Roman"/>
                <a:cs typeface="Times New Roman" pitchFamily="18" charset="0"/>
              </a:rPr>
              <a:t>	For example :</a:t>
            </a:r>
            <a:endParaRPr lang="en-US" sz="1600" dirty="0">
              <a:solidFill>
                <a:srgbClr val="FF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FF0000"/>
                </a:solidFill>
                <a:latin typeface="Times New Roman" pitchFamily="18" charset="0"/>
                <a:ea typeface="Times New Roman"/>
                <a:cs typeface="Times New Roman" pitchFamily="18" charset="0"/>
              </a:rPr>
              <a:t>		CH</a:t>
            </a:r>
            <a:r>
              <a:rPr lang="en-IN" sz="1600" baseline="-25000" dirty="0">
                <a:solidFill>
                  <a:srgbClr val="FF0000"/>
                </a:solidFill>
                <a:latin typeface="Times New Roman" pitchFamily="18" charset="0"/>
                <a:ea typeface="Times New Roman"/>
                <a:cs typeface="Times New Roman" pitchFamily="18" charset="0"/>
              </a:rPr>
              <a:t>3</a:t>
            </a:r>
            <a:r>
              <a:rPr lang="en-IN" sz="1600" dirty="0">
                <a:solidFill>
                  <a:srgbClr val="FF0000"/>
                </a:solidFill>
                <a:latin typeface="Times New Roman" pitchFamily="18" charset="0"/>
                <a:ea typeface="Times New Roman"/>
                <a:cs typeface="Times New Roman" pitchFamily="18" charset="0"/>
              </a:rPr>
              <a:t>M</a:t>
            </a:r>
            <a:r>
              <a:rPr lang="en-IN" sz="1600" baseline="-25000" dirty="0">
                <a:solidFill>
                  <a:srgbClr val="FF0000"/>
                </a:solidFill>
                <a:latin typeface="Times New Roman" pitchFamily="18" charset="0"/>
                <a:ea typeface="Times New Roman"/>
                <a:cs typeface="Times New Roman" pitchFamily="18" charset="0"/>
              </a:rPr>
              <a:t>g</a:t>
            </a:r>
            <a:r>
              <a:rPr lang="en-IN" sz="1600" dirty="0">
                <a:solidFill>
                  <a:srgbClr val="FF0000"/>
                </a:solidFill>
                <a:latin typeface="Times New Roman" pitchFamily="18" charset="0"/>
                <a:ea typeface="Times New Roman"/>
                <a:cs typeface="Times New Roman" pitchFamily="18" charset="0"/>
              </a:rPr>
              <a:t>Br : Methyl magnesium(II) bromide.</a:t>
            </a:r>
            <a:endParaRPr lang="en-US" sz="1600" dirty="0">
              <a:solidFill>
                <a:srgbClr val="FF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FF0000"/>
                </a:solidFill>
                <a:latin typeface="Times New Roman" pitchFamily="18" charset="0"/>
                <a:ea typeface="Times New Roman"/>
                <a:cs typeface="Times New Roman" pitchFamily="18" charset="0"/>
              </a:rPr>
              <a:t>		C</a:t>
            </a:r>
            <a:r>
              <a:rPr lang="en-IN" sz="1600" baseline="-25000" dirty="0">
                <a:solidFill>
                  <a:srgbClr val="FF0000"/>
                </a:solidFill>
                <a:latin typeface="Times New Roman" pitchFamily="18" charset="0"/>
                <a:ea typeface="Times New Roman"/>
                <a:cs typeface="Times New Roman" pitchFamily="18" charset="0"/>
              </a:rPr>
              <a:t>6</a:t>
            </a:r>
            <a:r>
              <a:rPr lang="en-IN" sz="1600" dirty="0">
                <a:solidFill>
                  <a:srgbClr val="FF0000"/>
                </a:solidFill>
                <a:latin typeface="Times New Roman" pitchFamily="18" charset="0"/>
                <a:ea typeface="Times New Roman"/>
                <a:cs typeface="Times New Roman" pitchFamily="18" charset="0"/>
              </a:rPr>
              <a:t>H</a:t>
            </a:r>
            <a:r>
              <a:rPr lang="en-IN" sz="1600" baseline="-25000" dirty="0">
                <a:solidFill>
                  <a:srgbClr val="FF0000"/>
                </a:solidFill>
                <a:latin typeface="Times New Roman" pitchFamily="18" charset="0"/>
                <a:ea typeface="Times New Roman"/>
                <a:cs typeface="Times New Roman" pitchFamily="18" charset="0"/>
              </a:rPr>
              <a:t>5</a:t>
            </a:r>
            <a:r>
              <a:rPr lang="en-IN" sz="1600" dirty="0">
                <a:solidFill>
                  <a:srgbClr val="FF0000"/>
                </a:solidFill>
                <a:latin typeface="Times New Roman" pitchFamily="18" charset="0"/>
                <a:ea typeface="Times New Roman"/>
                <a:cs typeface="Times New Roman" pitchFamily="18" charset="0"/>
              </a:rPr>
              <a:t>HgOOCCH</a:t>
            </a:r>
            <a:r>
              <a:rPr lang="en-IN" sz="1600" baseline="-25000" dirty="0">
                <a:solidFill>
                  <a:srgbClr val="FF0000"/>
                </a:solidFill>
                <a:latin typeface="Times New Roman" pitchFamily="18" charset="0"/>
                <a:ea typeface="Times New Roman"/>
                <a:cs typeface="Times New Roman" pitchFamily="18" charset="0"/>
              </a:rPr>
              <a:t>3</a:t>
            </a:r>
            <a:r>
              <a:rPr lang="en-IN" sz="1600" dirty="0">
                <a:solidFill>
                  <a:srgbClr val="FF0000"/>
                </a:solidFill>
                <a:latin typeface="Times New Roman" pitchFamily="18" charset="0"/>
                <a:ea typeface="Times New Roman"/>
                <a:cs typeface="Times New Roman" pitchFamily="18" charset="0"/>
              </a:rPr>
              <a:t> : Phenyl mercury(II) acetate.</a:t>
            </a:r>
            <a:endParaRPr lang="en-US" sz="1600" dirty="0">
              <a:solidFill>
                <a:srgbClr val="FF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FF0000"/>
                </a:solidFill>
                <a:latin typeface="Times New Roman" pitchFamily="18" charset="0"/>
                <a:ea typeface="Times New Roman"/>
                <a:cs typeface="Times New Roman" pitchFamily="18" charset="0"/>
              </a:rPr>
              <a:t>		(CH</a:t>
            </a:r>
            <a:r>
              <a:rPr lang="en-IN" sz="1600" baseline="-25000" dirty="0">
                <a:solidFill>
                  <a:srgbClr val="FF0000"/>
                </a:solidFill>
                <a:latin typeface="Times New Roman" pitchFamily="18" charset="0"/>
                <a:ea typeface="Times New Roman"/>
                <a:cs typeface="Times New Roman" pitchFamily="18" charset="0"/>
              </a:rPr>
              <a:t>3</a:t>
            </a:r>
            <a:r>
              <a:rPr lang="en-IN" sz="1600" dirty="0">
                <a:solidFill>
                  <a:srgbClr val="FF0000"/>
                </a:solidFill>
                <a:latin typeface="Times New Roman" pitchFamily="18" charset="0"/>
                <a:ea typeface="Times New Roman"/>
                <a:cs typeface="Times New Roman" pitchFamily="18" charset="0"/>
              </a:rPr>
              <a:t>)</a:t>
            </a:r>
            <a:r>
              <a:rPr lang="en-IN" sz="1600" baseline="-25000" dirty="0">
                <a:solidFill>
                  <a:srgbClr val="FF0000"/>
                </a:solidFill>
                <a:latin typeface="Times New Roman" pitchFamily="18" charset="0"/>
                <a:ea typeface="Times New Roman"/>
                <a:cs typeface="Times New Roman" pitchFamily="18" charset="0"/>
              </a:rPr>
              <a:t>3</a:t>
            </a:r>
            <a:r>
              <a:rPr lang="en-IN" sz="1600" dirty="0">
                <a:solidFill>
                  <a:srgbClr val="FF0000"/>
                </a:solidFill>
                <a:latin typeface="Times New Roman" pitchFamily="18" charset="0"/>
                <a:ea typeface="Times New Roman"/>
                <a:cs typeface="Times New Roman" pitchFamily="18" charset="0"/>
              </a:rPr>
              <a:t>SnBr : </a:t>
            </a:r>
            <a:r>
              <a:rPr lang="en-IN" sz="1600" dirty="0" err="1">
                <a:solidFill>
                  <a:srgbClr val="FF0000"/>
                </a:solidFill>
                <a:latin typeface="Times New Roman" pitchFamily="18" charset="0"/>
                <a:ea typeface="Times New Roman"/>
                <a:cs typeface="Times New Roman" pitchFamily="18" charset="0"/>
              </a:rPr>
              <a:t>Trimethyl</a:t>
            </a:r>
            <a:r>
              <a:rPr lang="en-IN" sz="1600" dirty="0">
                <a:solidFill>
                  <a:srgbClr val="FF0000"/>
                </a:solidFill>
                <a:latin typeface="Times New Roman" pitchFamily="18" charset="0"/>
                <a:ea typeface="Times New Roman"/>
                <a:cs typeface="Times New Roman" pitchFamily="18" charset="0"/>
              </a:rPr>
              <a:t> tin(IV) bromide.</a:t>
            </a:r>
            <a:endParaRPr lang="en-US" sz="1600" dirty="0">
              <a:solidFill>
                <a:srgbClr val="FF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FF0000"/>
                </a:solidFill>
                <a:latin typeface="Times New Roman" pitchFamily="18" charset="0"/>
                <a:ea typeface="Times New Roman"/>
                <a:cs typeface="Times New Roman" pitchFamily="18" charset="0"/>
              </a:rPr>
              <a:t>	If there is some substitution in the hydrocarbon group, the usual rules of organic nomenclature are followed to get the name of the hydrocarbon group and the name is written as stated earlier.</a:t>
            </a:r>
            <a:endParaRPr lang="en-US" sz="1600" dirty="0">
              <a:solidFill>
                <a:srgbClr val="FF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FF0000"/>
                </a:solidFill>
                <a:latin typeface="Times New Roman" pitchFamily="18" charset="0"/>
                <a:ea typeface="Times New Roman"/>
                <a:cs typeface="Times New Roman" pitchFamily="18" charset="0"/>
              </a:rPr>
              <a:t>	e.g. (C</a:t>
            </a:r>
            <a:r>
              <a:rPr lang="en-IN" sz="1600" baseline="-25000" dirty="0">
                <a:solidFill>
                  <a:srgbClr val="FF0000"/>
                </a:solidFill>
                <a:latin typeface="Times New Roman" pitchFamily="18" charset="0"/>
                <a:ea typeface="Times New Roman"/>
                <a:cs typeface="Times New Roman" pitchFamily="18" charset="0"/>
              </a:rPr>
              <a:t>6</a:t>
            </a:r>
            <a:r>
              <a:rPr lang="en-IN" sz="1600" dirty="0">
                <a:solidFill>
                  <a:srgbClr val="FF0000"/>
                </a:solidFill>
                <a:latin typeface="Times New Roman" pitchFamily="18" charset="0"/>
                <a:ea typeface="Times New Roman"/>
                <a:cs typeface="Times New Roman" pitchFamily="18" charset="0"/>
              </a:rPr>
              <a:t>H</a:t>
            </a:r>
            <a:r>
              <a:rPr lang="en-IN" sz="1600" baseline="-25000" dirty="0">
                <a:solidFill>
                  <a:srgbClr val="FF0000"/>
                </a:solidFill>
                <a:latin typeface="Times New Roman" pitchFamily="18" charset="0"/>
                <a:ea typeface="Times New Roman"/>
                <a:cs typeface="Times New Roman" pitchFamily="18" charset="0"/>
              </a:rPr>
              <a:t>2</a:t>
            </a:r>
            <a:r>
              <a:rPr lang="en-IN" sz="1600" dirty="0">
                <a:solidFill>
                  <a:srgbClr val="FF0000"/>
                </a:solidFill>
                <a:latin typeface="Times New Roman" pitchFamily="18" charset="0"/>
                <a:ea typeface="Times New Roman"/>
                <a:cs typeface="Times New Roman" pitchFamily="18" charset="0"/>
              </a:rPr>
              <a:t>Cl</a:t>
            </a:r>
            <a:r>
              <a:rPr lang="en-IN" sz="1600" baseline="-25000" dirty="0">
                <a:solidFill>
                  <a:srgbClr val="FF0000"/>
                </a:solidFill>
                <a:latin typeface="Times New Roman" pitchFamily="18" charset="0"/>
                <a:ea typeface="Times New Roman"/>
                <a:cs typeface="Times New Roman" pitchFamily="18" charset="0"/>
              </a:rPr>
              <a:t>3</a:t>
            </a:r>
            <a:r>
              <a:rPr lang="en-IN" sz="1600" dirty="0">
                <a:solidFill>
                  <a:srgbClr val="FF0000"/>
                </a:solidFill>
                <a:latin typeface="Times New Roman" pitchFamily="18" charset="0"/>
                <a:ea typeface="Times New Roman"/>
                <a:cs typeface="Times New Roman" pitchFamily="18" charset="0"/>
              </a:rPr>
              <a:t>)</a:t>
            </a:r>
            <a:r>
              <a:rPr lang="en-IN" sz="1600" baseline="-25000" dirty="0">
                <a:solidFill>
                  <a:srgbClr val="FF0000"/>
                </a:solidFill>
                <a:latin typeface="Times New Roman" pitchFamily="18" charset="0"/>
                <a:ea typeface="Times New Roman"/>
                <a:cs typeface="Times New Roman" pitchFamily="18" charset="0"/>
              </a:rPr>
              <a:t>2</a:t>
            </a:r>
            <a:r>
              <a:rPr lang="en-IN" sz="1600" dirty="0">
                <a:solidFill>
                  <a:srgbClr val="FF0000"/>
                </a:solidFill>
                <a:latin typeface="Times New Roman" pitchFamily="18" charset="0"/>
                <a:ea typeface="Times New Roman"/>
                <a:cs typeface="Times New Roman" pitchFamily="18" charset="0"/>
              </a:rPr>
              <a:t>Hg : </a:t>
            </a:r>
            <a:r>
              <a:rPr lang="en-IN" sz="1600" dirty="0" err="1">
                <a:solidFill>
                  <a:srgbClr val="FF0000"/>
                </a:solidFill>
                <a:latin typeface="Times New Roman" pitchFamily="18" charset="0"/>
                <a:ea typeface="Times New Roman"/>
                <a:cs typeface="Times New Roman" pitchFamily="18" charset="0"/>
              </a:rPr>
              <a:t>bis</a:t>
            </a:r>
            <a:r>
              <a:rPr lang="en-IN" sz="1600" dirty="0">
                <a:solidFill>
                  <a:srgbClr val="FF0000"/>
                </a:solidFill>
                <a:latin typeface="Times New Roman" pitchFamily="18" charset="0"/>
                <a:ea typeface="Times New Roman"/>
                <a:cs typeface="Times New Roman" pitchFamily="18" charset="0"/>
              </a:rPr>
              <a:t> (</a:t>
            </a:r>
            <a:r>
              <a:rPr lang="en-IN" sz="1600" dirty="0" err="1">
                <a:solidFill>
                  <a:srgbClr val="FF0000"/>
                </a:solidFill>
                <a:latin typeface="Times New Roman" pitchFamily="18" charset="0"/>
                <a:ea typeface="Times New Roman"/>
                <a:cs typeface="Times New Roman" pitchFamily="18" charset="0"/>
              </a:rPr>
              <a:t>trichlorophenyl</a:t>
            </a:r>
            <a:r>
              <a:rPr lang="en-IN" sz="1600" dirty="0">
                <a:solidFill>
                  <a:srgbClr val="FF0000"/>
                </a:solidFill>
                <a:latin typeface="Times New Roman" pitchFamily="18" charset="0"/>
                <a:ea typeface="Times New Roman"/>
                <a:cs typeface="Times New Roman" pitchFamily="18" charset="0"/>
              </a:rPr>
              <a:t>) mercury.</a:t>
            </a:r>
            <a:endParaRPr lang="en-US" sz="1600" dirty="0">
              <a:solidFill>
                <a:srgbClr val="FF0000"/>
              </a:solidFill>
              <a:effectLst/>
              <a:latin typeface="Times New Roman" pitchFamily="18" charset="0"/>
              <a:ea typeface="Times New Roman"/>
              <a:cs typeface="Times New Roman" pitchFamily="18" charset="0"/>
            </a:endParaRPr>
          </a:p>
        </p:txBody>
      </p:sp>
      <p:sp>
        <p:nvSpPr>
          <p:cNvPr id="4" name="Rectangle 3"/>
          <p:cNvSpPr/>
          <p:nvPr/>
        </p:nvSpPr>
        <p:spPr>
          <a:xfrm>
            <a:off x="415636" y="3728441"/>
            <a:ext cx="8118764" cy="2426305"/>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Segoe UI"/>
                <a:ea typeface="Times New Roman"/>
                <a:cs typeface="Times New Roman"/>
              </a:rPr>
              <a:t>2. </a:t>
            </a:r>
            <a:r>
              <a:rPr lang="en-IN" b="1" dirty="0">
                <a:solidFill>
                  <a:srgbClr val="000000"/>
                </a:solidFill>
                <a:latin typeface="Times New Roman" pitchFamily="18" charset="0"/>
                <a:ea typeface="Times New Roman"/>
                <a:cs typeface="Times New Roman" pitchFamily="18" charset="0"/>
              </a:rPr>
              <a:t>	</a:t>
            </a:r>
            <a:r>
              <a:rPr lang="en-IN" sz="1600" b="1" dirty="0">
                <a:solidFill>
                  <a:srgbClr val="000000"/>
                </a:solidFill>
                <a:latin typeface="Times New Roman" pitchFamily="18" charset="0"/>
                <a:ea typeface="Times New Roman"/>
                <a:cs typeface="Times New Roman" pitchFamily="18" charset="0"/>
              </a:rPr>
              <a:t>Substitutive Nomenclature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2060"/>
                </a:solidFill>
                <a:latin typeface="Times New Roman" pitchFamily="18" charset="0"/>
                <a:ea typeface="Times New Roman"/>
                <a:cs typeface="Times New Roman" pitchFamily="18" charset="0"/>
              </a:rPr>
              <a:t>. </a:t>
            </a:r>
            <a:r>
              <a:rPr lang="en-IN" sz="1600" dirty="0">
                <a:solidFill>
                  <a:srgbClr val="002060"/>
                </a:solidFill>
                <a:latin typeface="Times New Roman" pitchFamily="18" charset="0"/>
                <a:ea typeface="Times New Roman"/>
                <a:cs typeface="Times New Roman" pitchFamily="18" charset="0"/>
              </a:rPr>
              <a:t>These compounds are named by first naming the organic group with proper ending followed by name of metal. The s and p </a:t>
            </a:r>
            <a:r>
              <a:rPr lang="en-IN" sz="1600" dirty="0">
                <a:solidFill>
                  <a:srgbClr val="002060"/>
                </a:solidFill>
                <a:latin typeface="Times New Roman" pitchFamily="18" charset="0"/>
                <a:ea typeface="Times New Roman"/>
                <a:cs typeface="Times New Roman" pitchFamily="18" charset="0"/>
                <a:sym typeface="Symbol"/>
              </a:rPr>
              <a:t></a:t>
            </a:r>
            <a:r>
              <a:rPr lang="en-IN" sz="1600" dirty="0">
                <a:solidFill>
                  <a:srgbClr val="002060"/>
                </a:solidFill>
                <a:latin typeface="Times New Roman" pitchFamily="18" charset="0"/>
                <a:ea typeface="Times New Roman"/>
                <a:cs typeface="Times New Roman" pitchFamily="18" charset="0"/>
              </a:rPr>
              <a:t> block organometallics are named either as               (i) derivatives of hydride or (ii) substituents in organic compounds.</a:t>
            </a:r>
            <a:endParaRPr lang="en-US" sz="1600" dirty="0">
              <a:solidFill>
                <a:srgbClr val="00206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2060"/>
                </a:solidFill>
                <a:latin typeface="Times New Roman" pitchFamily="18" charset="0"/>
                <a:ea typeface="Times New Roman"/>
                <a:cs typeface="Times New Roman" pitchFamily="18" charset="0"/>
              </a:rPr>
              <a:t>(i)	As derivatives of hydride : </a:t>
            </a:r>
            <a:endParaRPr lang="en-US" sz="1600" dirty="0">
              <a:solidFill>
                <a:srgbClr val="002060"/>
              </a:solidFill>
              <a:latin typeface="Times New Roman" pitchFamily="18" charset="0"/>
              <a:ea typeface="Times New Roman"/>
              <a:cs typeface="Times New Roman" pitchFamily="18" charset="0"/>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2060"/>
                </a:solidFill>
                <a:latin typeface="Times New Roman" pitchFamily="18" charset="0"/>
                <a:ea typeface="Times New Roman"/>
                <a:cs typeface="Times New Roman" pitchFamily="18" charset="0"/>
              </a:rPr>
              <a:t>	The first system is based on the concept of a parent hydride                   e.g. SiH</a:t>
            </a:r>
            <a:r>
              <a:rPr lang="en-IN" sz="1600" baseline="-25000" dirty="0">
                <a:solidFill>
                  <a:srgbClr val="002060"/>
                </a:solidFill>
                <a:latin typeface="Times New Roman" pitchFamily="18" charset="0"/>
                <a:ea typeface="Times New Roman"/>
                <a:cs typeface="Times New Roman" pitchFamily="18" charset="0"/>
              </a:rPr>
              <a:t>4 </a:t>
            </a:r>
            <a:r>
              <a:rPr lang="en-IN" sz="1600" dirty="0">
                <a:solidFill>
                  <a:srgbClr val="002060"/>
                </a:solidFill>
                <a:latin typeface="Times New Roman" pitchFamily="18" charset="0"/>
                <a:ea typeface="Times New Roman"/>
                <a:cs typeface="Times New Roman" pitchFamily="18" charset="0"/>
              </a:rPr>
              <a:t>= </a:t>
            </a:r>
            <a:r>
              <a:rPr lang="en-IN" sz="1600" dirty="0" err="1">
                <a:solidFill>
                  <a:srgbClr val="002060"/>
                </a:solidFill>
                <a:latin typeface="Times New Roman" pitchFamily="18" charset="0"/>
                <a:ea typeface="Times New Roman"/>
                <a:cs typeface="Times New Roman" pitchFamily="18" charset="0"/>
              </a:rPr>
              <a:t>silane</a:t>
            </a:r>
            <a:r>
              <a:rPr lang="en-IN" sz="1600" dirty="0">
                <a:solidFill>
                  <a:srgbClr val="002060"/>
                </a:solidFill>
                <a:latin typeface="Times New Roman" pitchFamily="18" charset="0"/>
                <a:ea typeface="Times New Roman"/>
                <a:cs typeface="Times New Roman" pitchFamily="18" charset="0"/>
              </a:rPr>
              <a:t>, AsH</a:t>
            </a:r>
            <a:r>
              <a:rPr lang="en-IN" sz="1600" baseline="-25000" dirty="0">
                <a:solidFill>
                  <a:srgbClr val="002060"/>
                </a:solidFill>
                <a:latin typeface="Times New Roman" pitchFamily="18" charset="0"/>
                <a:ea typeface="Times New Roman"/>
                <a:cs typeface="Times New Roman" pitchFamily="18" charset="0"/>
              </a:rPr>
              <a:t>3</a:t>
            </a:r>
            <a:r>
              <a:rPr lang="en-IN" sz="1600" dirty="0">
                <a:solidFill>
                  <a:srgbClr val="002060"/>
                </a:solidFill>
                <a:latin typeface="Times New Roman" pitchFamily="18" charset="0"/>
                <a:ea typeface="Times New Roman"/>
                <a:cs typeface="Times New Roman" pitchFamily="18" charset="0"/>
              </a:rPr>
              <a:t> = </a:t>
            </a:r>
            <a:r>
              <a:rPr lang="en-IN" sz="1600" dirty="0" err="1">
                <a:solidFill>
                  <a:srgbClr val="002060"/>
                </a:solidFill>
                <a:latin typeface="Times New Roman" pitchFamily="18" charset="0"/>
                <a:ea typeface="Times New Roman"/>
                <a:cs typeface="Times New Roman" pitchFamily="18" charset="0"/>
              </a:rPr>
              <a:t>arsane</a:t>
            </a:r>
            <a:r>
              <a:rPr lang="en-IN" sz="1600" dirty="0">
                <a:solidFill>
                  <a:srgbClr val="002060"/>
                </a:solidFill>
                <a:latin typeface="Times New Roman" pitchFamily="18" charset="0"/>
                <a:ea typeface="Times New Roman"/>
                <a:cs typeface="Times New Roman" pitchFamily="18" charset="0"/>
              </a:rPr>
              <a:t> etc. The organometallic compounds are considered as the derivatives of parent hydrides formed after partial or complete replacement of hydrogen by organic groups. </a:t>
            </a:r>
            <a:endParaRPr lang="en-US" sz="1600" dirty="0">
              <a:solidFill>
                <a:srgbClr val="002060"/>
              </a:solidFill>
              <a:latin typeface="Times New Roman" pitchFamily="18" charset="0"/>
              <a:ea typeface="Times New Roman"/>
              <a:cs typeface="Times New Roman" pitchFamily="18" charset="0"/>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2060"/>
                </a:solidFill>
                <a:latin typeface="Times New Roman" pitchFamily="18" charset="0"/>
                <a:ea typeface="Times New Roman"/>
                <a:cs typeface="Times New Roman" pitchFamily="18" charset="0"/>
              </a:rPr>
              <a:t>	 </a:t>
            </a:r>
            <a:r>
              <a:rPr lang="en-IN" sz="1600" b="1" dirty="0">
                <a:solidFill>
                  <a:srgbClr val="002060"/>
                </a:solidFill>
                <a:latin typeface="Times New Roman" pitchFamily="18" charset="0"/>
                <a:ea typeface="Times New Roman"/>
                <a:cs typeface="Times New Roman" pitchFamily="18" charset="0"/>
              </a:rPr>
              <a:t>For example :</a:t>
            </a:r>
            <a:endParaRPr lang="en-US" sz="1600" dirty="0">
              <a:solidFill>
                <a:srgbClr val="002060"/>
              </a:solidFill>
              <a:latin typeface="Times New Roman" pitchFamily="18" charset="0"/>
              <a:ea typeface="Times New Roman"/>
              <a:cs typeface="Times New Roman" pitchFamily="18" charset="0"/>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2060"/>
                </a:solidFill>
                <a:latin typeface="Times New Roman" pitchFamily="18" charset="0"/>
                <a:ea typeface="Times New Roman"/>
                <a:cs typeface="Times New Roman" pitchFamily="18" charset="0"/>
              </a:rPr>
              <a:t> 		B(CH</a:t>
            </a:r>
            <a:r>
              <a:rPr lang="en-IN" sz="1600" baseline="-25000" dirty="0">
                <a:solidFill>
                  <a:srgbClr val="002060"/>
                </a:solidFill>
                <a:latin typeface="Times New Roman" pitchFamily="18" charset="0"/>
                <a:ea typeface="Times New Roman"/>
                <a:cs typeface="Times New Roman" pitchFamily="18" charset="0"/>
              </a:rPr>
              <a:t>3</a:t>
            </a:r>
            <a:r>
              <a:rPr lang="en-IN" sz="1600" dirty="0">
                <a:solidFill>
                  <a:srgbClr val="002060"/>
                </a:solidFill>
                <a:latin typeface="Times New Roman" pitchFamily="18" charset="0"/>
                <a:ea typeface="Times New Roman"/>
                <a:cs typeface="Times New Roman" pitchFamily="18" charset="0"/>
              </a:rPr>
              <a:t>)</a:t>
            </a:r>
            <a:r>
              <a:rPr lang="en-IN" sz="1600" baseline="-25000" dirty="0">
                <a:solidFill>
                  <a:srgbClr val="002060"/>
                </a:solidFill>
                <a:latin typeface="Times New Roman" pitchFamily="18" charset="0"/>
                <a:ea typeface="Times New Roman"/>
                <a:cs typeface="Times New Roman" pitchFamily="18" charset="0"/>
              </a:rPr>
              <a:t>3</a:t>
            </a:r>
            <a:r>
              <a:rPr lang="en-IN" sz="1600" dirty="0">
                <a:solidFill>
                  <a:srgbClr val="002060"/>
                </a:solidFill>
                <a:latin typeface="Times New Roman" pitchFamily="18" charset="0"/>
                <a:ea typeface="Times New Roman"/>
                <a:cs typeface="Times New Roman" pitchFamily="18" charset="0"/>
              </a:rPr>
              <a:t> – </a:t>
            </a:r>
            <a:r>
              <a:rPr lang="en-IN" sz="1600" dirty="0" err="1">
                <a:solidFill>
                  <a:srgbClr val="002060"/>
                </a:solidFill>
                <a:latin typeface="Times New Roman" pitchFamily="18" charset="0"/>
                <a:ea typeface="Times New Roman"/>
                <a:cs typeface="Times New Roman" pitchFamily="18" charset="0"/>
              </a:rPr>
              <a:t>Trimethyl</a:t>
            </a:r>
            <a:r>
              <a:rPr lang="en-IN" sz="1600" dirty="0">
                <a:solidFill>
                  <a:srgbClr val="002060"/>
                </a:solidFill>
                <a:latin typeface="Times New Roman" pitchFamily="18" charset="0"/>
                <a:ea typeface="Times New Roman"/>
                <a:cs typeface="Times New Roman" pitchFamily="18" charset="0"/>
              </a:rPr>
              <a:t> </a:t>
            </a:r>
            <a:r>
              <a:rPr lang="en-IN" sz="1600" dirty="0" err="1">
                <a:solidFill>
                  <a:srgbClr val="002060"/>
                </a:solidFill>
                <a:latin typeface="Times New Roman" pitchFamily="18" charset="0"/>
                <a:ea typeface="Times New Roman"/>
                <a:cs typeface="Times New Roman" pitchFamily="18" charset="0"/>
              </a:rPr>
              <a:t>borane</a:t>
            </a:r>
            <a:r>
              <a:rPr lang="en-IN" sz="1600" dirty="0">
                <a:solidFill>
                  <a:srgbClr val="002060"/>
                </a:solidFill>
                <a:latin typeface="Times New Roman" pitchFamily="18" charset="0"/>
                <a:ea typeface="Times New Roman"/>
                <a:cs typeface="Times New Roman" pitchFamily="18" charset="0"/>
              </a:rPr>
              <a:t>,  </a:t>
            </a:r>
            <a:r>
              <a:rPr lang="en-IN" sz="1600" dirty="0" smtClean="0">
                <a:solidFill>
                  <a:srgbClr val="002060"/>
                </a:solidFill>
                <a:latin typeface="Times New Roman" pitchFamily="18" charset="0"/>
                <a:ea typeface="Times New Roman"/>
                <a:cs typeface="Times New Roman" pitchFamily="18" charset="0"/>
              </a:rPr>
              <a:t>Si(CH</a:t>
            </a:r>
            <a:r>
              <a:rPr lang="en-IN" sz="1600" baseline="-25000" dirty="0" smtClean="0">
                <a:solidFill>
                  <a:srgbClr val="002060"/>
                </a:solidFill>
                <a:latin typeface="Times New Roman" pitchFamily="18" charset="0"/>
                <a:ea typeface="Times New Roman"/>
                <a:cs typeface="Times New Roman" pitchFamily="18" charset="0"/>
              </a:rPr>
              <a:t>3</a:t>
            </a:r>
            <a:r>
              <a:rPr lang="en-IN" sz="1600" dirty="0" smtClean="0">
                <a:solidFill>
                  <a:srgbClr val="002060"/>
                </a:solidFill>
                <a:latin typeface="Times New Roman" pitchFamily="18" charset="0"/>
                <a:ea typeface="Times New Roman"/>
                <a:cs typeface="Times New Roman" pitchFamily="18" charset="0"/>
              </a:rPr>
              <a:t>)</a:t>
            </a:r>
            <a:r>
              <a:rPr lang="en-IN" sz="1600" baseline="-25000" dirty="0" smtClean="0">
                <a:solidFill>
                  <a:srgbClr val="002060"/>
                </a:solidFill>
                <a:latin typeface="Times New Roman" pitchFamily="18" charset="0"/>
                <a:ea typeface="Times New Roman"/>
                <a:cs typeface="Times New Roman" pitchFamily="18" charset="0"/>
              </a:rPr>
              <a:t>4</a:t>
            </a:r>
            <a:r>
              <a:rPr lang="en-IN" sz="1600" dirty="0" smtClean="0">
                <a:solidFill>
                  <a:srgbClr val="002060"/>
                </a:solidFill>
                <a:latin typeface="Times New Roman" pitchFamily="18" charset="0"/>
                <a:ea typeface="Times New Roman"/>
                <a:cs typeface="Times New Roman" pitchFamily="18" charset="0"/>
              </a:rPr>
              <a:t> </a:t>
            </a:r>
            <a:r>
              <a:rPr lang="en-IN" sz="1600" dirty="0">
                <a:solidFill>
                  <a:srgbClr val="002060"/>
                </a:solidFill>
                <a:latin typeface="Times New Roman" pitchFamily="18" charset="0"/>
                <a:ea typeface="Times New Roman"/>
                <a:cs typeface="Times New Roman" pitchFamily="18" charset="0"/>
                <a:sym typeface="Symbol"/>
              </a:rPr>
              <a:t></a:t>
            </a:r>
            <a:r>
              <a:rPr lang="en-IN" sz="1600" dirty="0">
                <a:solidFill>
                  <a:srgbClr val="002060"/>
                </a:solidFill>
                <a:latin typeface="Times New Roman" pitchFamily="18" charset="0"/>
                <a:ea typeface="Times New Roman"/>
                <a:cs typeface="Times New Roman" pitchFamily="18" charset="0"/>
              </a:rPr>
              <a:t> </a:t>
            </a:r>
            <a:r>
              <a:rPr lang="en-IN" sz="1600" dirty="0" err="1">
                <a:solidFill>
                  <a:srgbClr val="002060"/>
                </a:solidFill>
                <a:latin typeface="Times New Roman" pitchFamily="18" charset="0"/>
                <a:ea typeface="Times New Roman"/>
                <a:cs typeface="Times New Roman" pitchFamily="18" charset="0"/>
              </a:rPr>
              <a:t>Tetramethyl</a:t>
            </a:r>
            <a:r>
              <a:rPr lang="en-IN" sz="1600" dirty="0">
                <a:solidFill>
                  <a:srgbClr val="002060"/>
                </a:solidFill>
                <a:latin typeface="Times New Roman" pitchFamily="18" charset="0"/>
                <a:ea typeface="Times New Roman"/>
                <a:cs typeface="Times New Roman" pitchFamily="18" charset="0"/>
              </a:rPr>
              <a:t> </a:t>
            </a:r>
            <a:r>
              <a:rPr lang="en-IN" sz="1600" dirty="0" err="1">
                <a:solidFill>
                  <a:srgbClr val="002060"/>
                </a:solidFill>
                <a:latin typeface="Times New Roman" pitchFamily="18" charset="0"/>
                <a:ea typeface="Times New Roman"/>
                <a:cs typeface="Times New Roman" pitchFamily="18" charset="0"/>
              </a:rPr>
              <a:t>silane</a:t>
            </a:r>
            <a:r>
              <a:rPr lang="en-IN" sz="1600" dirty="0">
                <a:solidFill>
                  <a:srgbClr val="002060"/>
                </a:solidFill>
                <a:latin typeface="Times New Roman" pitchFamily="18" charset="0"/>
                <a:ea typeface="Times New Roman"/>
                <a:cs typeface="Times New Roman" pitchFamily="18" charset="0"/>
              </a:rPr>
              <a:t>,</a:t>
            </a:r>
            <a:endParaRPr lang="en-US" sz="1600" dirty="0">
              <a:solidFill>
                <a:srgbClr val="002060"/>
              </a:solidFill>
              <a:latin typeface="Times New Roman" pitchFamily="18" charset="0"/>
              <a:ea typeface="Times New Roman"/>
              <a:cs typeface="Times New Roman" pitchFamily="18" charset="0"/>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2060"/>
                </a:solidFill>
                <a:latin typeface="Times New Roman" pitchFamily="18" charset="0"/>
                <a:ea typeface="Times New Roman"/>
                <a:cs typeface="Times New Roman" pitchFamily="18" charset="0"/>
              </a:rPr>
              <a:t>		As(C</a:t>
            </a:r>
            <a:r>
              <a:rPr lang="en-IN" sz="1600" baseline="-25000" dirty="0">
                <a:solidFill>
                  <a:srgbClr val="002060"/>
                </a:solidFill>
                <a:latin typeface="Times New Roman" pitchFamily="18" charset="0"/>
                <a:ea typeface="Times New Roman"/>
                <a:cs typeface="Times New Roman" pitchFamily="18" charset="0"/>
              </a:rPr>
              <a:t>2</a:t>
            </a:r>
            <a:r>
              <a:rPr lang="en-IN" sz="1600" dirty="0">
                <a:solidFill>
                  <a:srgbClr val="002060"/>
                </a:solidFill>
                <a:latin typeface="Times New Roman" pitchFamily="18" charset="0"/>
                <a:ea typeface="Times New Roman"/>
                <a:cs typeface="Times New Roman" pitchFamily="18" charset="0"/>
              </a:rPr>
              <a:t>H</a:t>
            </a:r>
            <a:r>
              <a:rPr lang="en-IN" sz="1600" baseline="-25000" dirty="0">
                <a:solidFill>
                  <a:srgbClr val="002060"/>
                </a:solidFill>
                <a:latin typeface="Times New Roman" pitchFamily="18" charset="0"/>
                <a:ea typeface="Times New Roman"/>
                <a:cs typeface="Times New Roman" pitchFamily="18" charset="0"/>
              </a:rPr>
              <a:t>5</a:t>
            </a:r>
            <a:r>
              <a:rPr lang="en-IN" sz="1600" dirty="0">
                <a:solidFill>
                  <a:srgbClr val="002060"/>
                </a:solidFill>
                <a:latin typeface="Times New Roman" pitchFamily="18" charset="0"/>
                <a:ea typeface="Times New Roman"/>
                <a:cs typeface="Times New Roman" pitchFamily="18" charset="0"/>
              </a:rPr>
              <a:t>)</a:t>
            </a:r>
            <a:r>
              <a:rPr lang="en-IN" sz="1600" baseline="-25000" dirty="0">
                <a:solidFill>
                  <a:srgbClr val="002060"/>
                </a:solidFill>
                <a:latin typeface="Times New Roman" pitchFamily="18" charset="0"/>
                <a:ea typeface="Times New Roman"/>
                <a:cs typeface="Times New Roman" pitchFamily="18" charset="0"/>
              </a:rPr>
              <a:t>3</a:t>
            </a:r>
            <a:r>
              <a:rPr lang="en-IN" sz="1600" dirty="0">
                <a:solidFill>
                  <a:srgbClr val="002060"/>
                </a:solidFill>
                <a:latin typeface="Times New Roman" pitchFamily="18" charset="0"/>
                <a:ea typeface="Times New Roman"/>
                <a:cs typeface="Times New Roman" pitchFamily="18" charset="0"/>
              </a:rPr>
              <a:t> </a:t>
            </a:r>
            <a:r>
              <a:rPr lang="en-IN" sz="1600" dirty="0">
                <a:solidFill>
                  <a:srgbClr val="002060"/>
                </a:solidFill>
                <a:latin typeface="Times New Roman" pitchFamily="18" charset="0"/>
                <a:ea typeface="Times New Roman"/>
                <a:cs typeface="Times New Roman" pitchFamily="18" charset="0"/>
                <a:sym typeface="Symbol"/>
              </a:rPr>
              <a:t></a:t>
            </a:r>
            <a:r>
              <a:rPr lang="en-IN" sz="1600" dirty="0">
                <a:solidFill>
                  <a:srgbClr val="002060"/>
                </a:solidFill>
                <a:latin typeface="Times New Roman" pitchFamily="18" charset="0"/>
                <a:ea typeface="Times New Roman"/>
                <a:cs typeface="Times New Roman" pitchFamily="18" charset="0"/>
              </a:rPr>
              <a:t> </a:t>
            </a:r>
            <a:r>
              <a:rPr lang="en-IN" sz="1600" cap="all" dirty="0" err="1">
                <a:solidFill>
                  <a:srgbClr val="002060"/>
                </a:solidFill>
                <a:latin typeface="Times New Roman" pitchFamily="18" charset="0"/>
                <a:ea typeface="Times New Roman"/>
                <a:cs typeface="Times New Roman" pitchFamily="18" charset="0"/>
              </a:rPr>
              <a:t>t</a:t>
            </a:r>
            <a:r>
              <a:rPr lang="en-IN" sz="1600" dirty="0" err="1">
                <a:solidFill>
                  <a:srgbClr val="002060"/>
                </a:solidFill>
                <a:latin typeface="Times New Roman" pitchFamily="18" charset="0"/>
                <a:ea typeface="Times New Roman"/>
                <a:cs typeface="Times New Roman" pitchFamily="18" charset="0"/>
              </a:rPr>
              <a:t>riethyl</a:t>
            </a:r>
            <a:r>
              <a:rPr lang="en-IN" sz="1600" dirty="0">
                <a:solidFill>
                  <a:srgbClr val="002060"/>
                </a:solidFill>
                <a:latin typeface="Times New Roman" pitchFamily="18" charset="0"/>
                <a:ea typeface="Times New Roman"/>
                <a:cs typeface="Times New Roman" pitchFamily="18" charset="0"/>
              </a:rPr>
              <a:t> </a:t>
            </a:r>
            <a:r>
              <a:rPr lang="en-IN" sz="1600" dirty="0" err="1">
                <a:solidFill>
                  <a:srgbClr val="002060"/>
                </a:solidFill>
                <a:latin typeface="Times New Roman" pitchFamily="18" charset="0"/>
                <a:ea typeface="Times New Roman"/>
                <a:cs typeface="Times New Roman" pitchFamily="18" charset="0"/>
              </a:rPr>
              <a:t>arsane</a:t>
            </a:r>
            <a:r>
              <a:rPr lang="en-IN" sz="1600" dirty="0">
                <a:solidFill>
                  <a:srgbClr val="002060"/>
                </a:solidFill>
                <a:latin typeface="Times New Roman" pitchFamily="18" charset="0"/>
                <a:ea typeface="Times New Roman"/>
                <a:cs typeface="Times New Roman" pitchFamily="18" charset="0"/>
              </a:rPr>
              <a:t>,    </a:t>
            </a:r>
            <a:r>
              <a:rPr lang="en-IN" sz="1600" dirty="0" smtClean="0">
                <a:solidFill>
                  <a:srgbClr val="002060"/>
                </a:solidFill>
                <a:latin typeface="Times New Roman" pitchFamily="18" charset="0"/>
                <a:ea typeface="Times New Roman"/>
                <a:cs typeface="Times New Roman" pitchFamily="18" charset="0"/>
              </a:rPr>
              <a:t>B(C</a:t>
            </a:r>
            <a:r>
              <a:rPr lang="en-IN" sz="1600" baseline="-25000" dirty="0" smtClean="0">
                <a:solidFill>
                  <a:srgbClr val="002060"/>
                </a:solidFill>
                <a:latin typeface="Times New Roman" pitchFamily="18" charset="0"/>
                <a:ea typeface="Times New Roman"/>
                <a:cs typeface="Times New Roman" pitchFamily="18" charset="0"/>
              </a:rPr>
              <a:t>6</a:t>
            </a:r>
            <a:r>
              <a:rPr lang="en-IN" sz="1600" dirty="0" smtClean="0">
                <a:solidFill>
                  <a:srgbClr val="002060"/>
                </a:solidFill>
                <a:latin typeface="Times New Roman" pitchFamily="18" charset="0"/>
                <a:ea typeface="Times New Roman"/>
                <a:cs typeface="Times New Roman" pitchFamily="18" charset="0"/>
              </a:rPr>
              <a:t>H</a:t>
            </a:r>
            <a:r>
              <a:rPr lang="en-IN" sz="1600" baseline="-25000" dirty="0" smtClean="0">
                <a:solidFill>
                  <a:srgbClr val="002060"/>
                </a:solidFill>
                <a:latin typeface="Times New Roman" pitchFamily="18" charset="0"/>
                <a:ea typeface="Times New Roman"/>
                <a:cs typeface="Times New Roman" pitchFamily="18" charset="0"/>
              </a:rPr>
              <a:t>11</a:t>
            </a:r>
            <a:r>
              <a:rPr lang="en-IN" sz="1600" dirty="0" smtClean="0">
                <a:solidFill>
                  <a:srgbClr val="002060"/>
                </a:solidFill>
                <a:latin typeface="Times New Roman" pitchFamily="18" charset="0"/>
                <a:ea typeface="Times New Roman"/>
                <a:cs typeface="Times New Roman" pitchFamily="18" charset="0"/>
              </a:rPr>
              <a:t>)</a:t>
            </a:r>
            <a:r>
              <a:rPr lang="en-IN" sz="1600" baseline="-25000" dirty="0" smtClean="0">
                <a:solidFill>
                  <a:srgbClr val="002060"/>
                </a:solidFill>
                <a:latin typeface="Times New Roman" pitchFamily="18" charset="0"/>
                <a:ea typeface="Times New Roman"/>
                <a:cs typeface="Times New Roman" pitchFamily="18" charset="0"/>
              </a:rPr>
              <a:t>2</a:t>
            </a:r>
            <a:r>
              <a:rPr lang="en-IN" sz="1600" dirty="0" smtClean="0">
                <a:solidFill>
                  <a:srgbClr val="002060"/>
                </a:solidFill>
                <a:latin typeface="Times New Roman" pitchFamily="18" charset="0"/>
                <a:ea typeface="Times New Roman"/>
                <a:cs typeface="Times New Roman" pitchFamily="18" charset="0"/>
              </a:rPr>
              <a:t>H </a:t>
            </a:r>
            <a:r>
              <a:rPr lang="en-IN" sz="1600" dirty="0">
                <a:solidFill>
                  <a:srgbClr val="002060"/>
                </a:solidFill>
                <a:latin typeface="Times New Roman" pitchFamily="18" charset="0"/>
                <a:ea typeface="Times New Roman"/>
                <a:cs typeface="Times New Roman" pitchFamily="18" charset="0"/>
              </a:rPr>
              <a:t>–</a:t>
            </a:r>
            <a:r>
              <a:rPr lang="en-IN" sz="1600" cap="all" dirty="0" err="1">
                <a:solidFill>
                  <a:srgbClr val="002060"/>
                </a:solidFill>
                <a:latin typeface="Times New Roman" pitchFamily="18" charset="0"/>
                <a:ea typeface="Times New Roman"/>
                <a:cs typeface="Times New Roman" pitchFamily="18" charset="0"/>
              </a:rPr>
              <a:t>d</a:t>
            </a:r>
            <a:r>
              <a:rPr lang="en-IN" sz="1600" dirty="0" err="1">
                <a:solidFill>
                  <a:srgbClr val="002060"/>
                </a:solidFill>
                <a:latin typeface="Times New Roman" pitchFamily="18" charset="0"/>
                <a:ea typeface="Times New Roman"/>
                <a:cs typeface="Times New Roman" pitchFamily="18" charset="0"/>
              </a:rPr>
              <a:t>icyclohexyl</a:t>
            </a:r>
            <a:r>
              <a:rPr lang="en-IN" sz="1600" dirty="0">
                <a:solidFill>
                  <a:srgbClr val="002060"/>
                </a:solidFill>
                <a:latin typeface="Times New Roman" pitchFamily="18" charset="0"/>
                <a:ea typeface="Times New Roman"/>
                <a:cs typeface="Times New Roman" pitchFamily="18" charset="0"/>
              </a:rPr>
              <a:t> </a:t>
            </a:r>
            <a:r>
              <a:rPr lang="en-IN" sz="1600" dirty="0" err="1">
                <a:solidFill>
                  <a:srgbClr val="002060"/>
                </a:solidFill>
                <a:latin typeface="Times New Roman" pitchFamily="18" charset="0"/>
                <a:ea typeface="Times New Roman"/>
                <a:cs typeface="Times New Roman" pitchFamily="18" charset="0"/>
              </a:rPr>
              <a:t>borane</a:t>
            </a:r>
            <a:r>
              <a:rPr lang="en-IN" sz="1600" dirty="0">
                <a:solidFill>
                  <a:srgbClr val="002060"/>
                </a:solidFill>
                <a:latin typeface="Times New Roman" pitchFamily="18" charset="0"/>
                <a:ea typeface="Times New Roman"/>
                <a:cs typeface="Times New Roman" pitchFamily="18" charset="0"/>
              </a:rPr>
              <a:t>.</a:t>
            </a:r>
            <a:r>
              <a:rPr lang="en-IN" dirty="0">
                <a:solidFill>
                  <a:srgbClr val="000000"/>
                </a:solidFill>
                <a:latin typeface="Times New Roman" pitchFamily="18" charset="0"/>
                <a:ea typeface="Times New Roman"/>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71767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990600"/>
            <a:ext cx="7696200" cy="4455707"/>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Segoe UI"/>
                <a:ea typeface="Times New Roman"/>
                <a:cs typeface="Times New Roman"/>
              </a:rPr>
              <a:t>(ii</a:t>
            </a:r>
            <a:r>
              <a:rPr lang="en-IN" sz="1600" b="1" dirty="0">
                <a:solidFill>
                  <a:srgbClr val="000000"/>
                </a:solidFill>
                <a:latin typeface="Times New Roman" pitchFamily="18" charset="0"/>
                <a:ea typeface="Times New Roman"/>
                <a:cs typeface="Times New Roman" pitchFamily="18" charset="0"/>
              </a:rPr>
              <a:t>) </a:t>
            </a:r>
            <a:r>
              <a:rPr lang="en-IN" sz="1600" b="1" dirty="0">
                <a:solidFill>
                  <a:srgbClr val="FF0066"/>
                </a:solidFill>
                <a:latin typeface="Times New Roman" pitchFamily="18" charset="0"/>
                <a:ea typeface="Times New Roman"/>
                <a:cs typeface="Times New Roman" pitchFamily="18" charset="0"/>
              </a:rPr>
              <a:t>As substituents in organic compounds :</a:t>
            </a:r>
            <a:endParaRPr lang="en-US" sz="1600" dirty="0">
              <a:solidFill>
                <a:srgbClr val="FF0066"/>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FF0066"/>
                </a:solidFill>
                <a:latin typeface="Times New Roman" pitchFamily="18" charset="0"/>
                <a:ea typeface="Times New Roman"/>
                <a:cs typeface="Times New Roman" pitchFamily="18" charset="0"/>
              </a:rPr>
              <a:t>	The name of organometallic compounds is derived from organic group attached via a carbon atom. The bonding of such organic species to metal in organometallic compounds is usually highly covalent. The ending -e of the parent organic species is changed to -</a:t>
            </a:r>
            <a:r>
              <a:rPr lang="en-IN" sz="1600" dirty="0" err="1">
                <a:solidFill>
                  <a:srgbClr val="FF0066"/>
                </a:solidFill>
                <a:latin typeface="Times New Roman" pitchFamily="18" charset="0"/>
                <a:ea typeface="Times New Roman"/>
                <a:cs typeface="Times New Roman" pitchFamily="18" charset="0"/>
              </a:rPr>
              <a:t>yl</a:t>
            </a:r>
            <a:r>
              <a:rPr lang="en-IN" sz="1600" dirty="0">
                <a:solidFill>
                  <a:srgbClr val="FF0066"/>
                </a:solidFill>
                <a:latin typeface="Times New Roman" pitchFamily="18" charset="0"/>
                <a:ea typeface="Times New Roman"/>
                <a:cs typeface="Times New Roman" pitchFamily="18" charset="0"/>
              </a:rPr>
              <a:t> followed by the name of the metal without any gap. For normal chain the </a:t>
            </a:r>
            <a:r>
              <a:rPr lang="en-IN" sz="1600" dirty="0" err="1">
                <a:solidFill>
                  <a:srgbClr val="FF0066"/>
                </a:solidFill>
                <a:latin typeface="Times New Roman" pitchFamily="18" charset="0"/>
                <a:ea typeface="Times New Roman"/>
                <a:cs typeface="Times New Roman" pitchFamily="18" charset="0"/>
              </a:rPr>
              <a:t>locant</a:t>
            </a:r>
            <a:r>
              <a:rPr lang="en-IN" sz="1600" dirty="0">
                <a:solidFill>
                  <a:srgbClr val="FF0066"/>
                </a:solidFill>
                <a:latin typeface="Times New Roman" pitchFamily="18" charset="0"/>
                <a:ea typeface="Times New Roman"/>
                <a:cs typeface="Times New Roman" pitchFamily="18" charset="0"/>
              </a:rPr>
              <a:t> ‘1’ is omitted while for branched chain the </a:t>
            </a:r>
            <a:r>
              <a:rPr lang="en-IN" sz="1600" dirty="0" err="1">
                <a:solidFill>
                  <a:srgbClr val="FF0066"/>
                </a:solidFill>
                <a:latin typeface="Times New Roman" pitchFamily="18" charset="0"/>
                <a:ea typeface="Times New Roman"/>
                <a:cs typeface="Times New Roman" pitchFamily="18" charset="0"/>
              </a:rPr>
              <a:t>locant</a:t>
            </a:r>
            <a:r>
              <a:rPr lang="en-IN" sz="1600" dirty="0">
                <a:solidFill>
                  <a:srgbClr val="FF0066"/>
                </a:solidFill>
                <a:latin typeface="Times New Roman" pitchFamily="18" charset="0"/>
                <a:ea typeface="Times New Roman"/>
                <a:cs typeface="Times New Roman" pitchFamily="18" charset="0"/>
              </a:rPr>
              <a:t> number including ‘1’ must be cited. </a:t>
            </a:r>
            <a:endParaRPr lang="en-US" sz="1600" dirty="0">
              <a:solidFill>
                <a:srgbClr val="FF0066"/>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0000"/>
                </a:solidFill>
                <a:latin typeface="Times New Roman" pitchFamily="18" charset="0"/>
                <a:ea typeface="Times New Roman"/>
                <a:cs typeface="Times New Roman" pitchFamily="18" charset="0"/>
              </a:rPr>
              <a:t>	For example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-Na : </a:t>
            </a:r>
            <a:r>
              <a:rPr lang="en-IN" sz="1600" dirty="0" err="1">
                <a:solidFill>
                  <a:srgbClr val="000000"/>
                </a:solidFill>
                <a:latin typeface="Times New Roman" pitchFamily="18" charset="0"/>
                <a:ea typeface="Times New Roman"/>
                <a:cs typeface="Times New Roman" pitchFamily="18" charset="0"/>
              </a:rPr>
              <a:t>Pentanylsodium</a:t>
            </a:r>
            <a:r>
              <a:rPr lang="en-IN" sz="1600" dirty="0">
                <a:solidFill>
                  <a:srgbClr val="000000"/>
                </a:solidFill>
                <a:latin typeface="Times New Roman" pitchFamily="18" charset="0"/>
                <a:ea typeface="Times New Roman"/>
                <a:cs typeface="Times New Roman" pitchFamily="18" charset="0"/>
              </a:rPr>
              <a:t>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This method is recommended for naming covalent organometallic compounds containing saturated, acyclic and monocyclic hydrocarbon substituent groups.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0000"/>
                </a:solidFill>
                <a:latin typeface="Times New Roman" pitchFamily="18" charset="0"/>
                <a:ea typeface="Times New Roman"/>
                <a:cs typeface="Times New Roman" pitchFamily="18" charset="0"/>
              </a:rPr>
              <a:t>	For example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a:t>
            </a:r>
            <a:r>
              <a:rPr lang="en-IN" sz="1600" dirty="0" err="1" smtClean="0">
                <a:solidFill>
                  <a:srgbClr val="000000"/>
                </a:solidFill>
                <a:latin typeface="Times New Roman" pitchFamily="18" charset="0"/>
                <a:ea typeface="Times New Roman"/>
                <a:cs typeface="Times New Roman" pitchFamily="18" charset="0"/>
              </a:rPr>
              <a:t>BuLi</a:t>
            </a: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 Butyl lithium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CH</a:t>
            </a:r>
            <a:r>
              <a:rPr lang="en-IN" sz="1600" baseline="-25000" dirty="0" smtClean="0">
                <a:solidFill>
                  <a:srgbClr val="000000"/>
                </a:solidFill>
                <a:latin typeface="Times New Roman" pitchFamily="18" charset="0"/>
                <a:ea typeface="Times New Roman"/>
                <a:cs typeface="Times New Roman" pitchFamily="18" charset="0"/>
              </a:rPr>
              <a:t>3</a:t>
            </a:r>
            <a:r>
              <a:rPr lang="en-IN" sz="1600" dirty="0" smtClean="0">
                <a:solidFill>
                  <a:srgbClr val="000000"/>
                </a:solidFill>
                <a:latin typeface="Times New Roman" pitchFamily="18" charset="0"/>
                <a:ea typeface="Times New Roman"/>
                <a:cs typeface="Times New Roman" pitchFamily="18" charset="0"/>
              </a:rPr>
              <a:t>Li </a:t>
            </a:r>
            <a:r>
              <a:rPr lang="en-IN" sz="1600" dirty="0">
                <a:solidFill>
                  <a:srgbClr val="000000"/>
                </a:solidFill>
                <a:latin typeface="Times New Roman" pitchFamily="18" charset="0"/>
                <a:ea typeface="Times New Roman"/>
                <a:cs typeface="Times New Roman" pitchFamily="18" charset="0"/>
              </a:rPr>
              <a:t>: Methyl lithium</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CH</a:t>
            </a:r>
            <a:r>
              <a:rPr lang="en-IN" sz="1600" baseline="-25000" dirty="0" smtClean="0">
                <a:solidFill>
                  <a:srgbClr val="000000"/>
                </a:solidFill>
                <a:latin typeface="Times New Roman" pitchFamily="18" charset="0"/>
                <a:ea typeface="Times New Roman"/>
                <a:cs typeface="Times New Roman" pitchFamily="18" charset="0"/>
              </a:rPr>
              <a:t>3</a:t>
            </a:r>
            <a:r>
              <a:rPr lang="en-IN" sz="1600" dirty="0" smtClean="0">
                <a:solidFill>
                  <a:srgbClr val="000000"/>
                </a:solidFill>
                <a:latin typeface="Times New Roman" pitchFamily="18" charset="0"/>
                <a:ea typeface="Times New Roman"/>
                <a:cs typeface="Times New Roman" pitchFamily="18" charset="0"/>
              </a:rPr>
              <a:t>Na  </a:t>
            </a:r>
            <a:r>
              <a:rPr lang="en-IN" sz="1600" dirty="0">
                <a:solidFill>
                  <a:srgbClr val="000000"/>
                </a:solidFill>
                <a:latin typeface="Times New Roman" pitchFamily="18" charset="0"/>
                <a:ea typeface="Times New Roman"/>
                <a:cs typeface="Times New Roman" pitchFamily="18" charset="0"/>
              </a:rPr>
              <a:t>: Methyl sodium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CH</a:t>
            </a:r>
            <a:r>
              <a:rPr lang="en-IN" sz="1600" baseline="-25000" dirty="0" smtClean="0">
                <a:solidFill>
                  <a:srgbClr val="000000"/>
                </a:solidFill>
                <a:latin typeface="Times New Roman" pitchFamily="18" charset="0"/>
                <a:ea typeface="Times New Roman"/>
                <a:cs typeface="Times New Roman" pitchFamily="18" charset="0"/>
              </a:rPr>
              <a:t>3</a:t>
            </a:r>
            <a:r>
              <a:rPr lang="en-IN" sz="1600" dirty="0" smtClean="0">
                <a:solidFill>
                  <a:srgbClr val="000000"/>
                </a:solidFill>
                <a:latin typeface="Times New Roman" pitchFamily="18" charset="0"/>
                <a:ea typeface="Times New Roman"/>
                <a:cs typeface="Times New Roman" pitchFamily="18" charset="0"/>
              </a:rPr>
              <a:t>-CH</a:t>
            </a:r>
            <a:r>
              <a:rPr lang="en-IN" sz="1600" baseline="-25000" dirty="0" smtClean="0">
                <a:solidFill>
                  <a:srgbClr val="000000"/>
                </a:solidFill>
                <a:latin typeface="Times New Roman" pitchFamily="18" charset="0"/>
                <a:ea typeface="Times New Roman"/>
                <a:cs typeface="Times New Roman" pitchFamily="18" charset="0"/>
              </a:rPr>
              <a:t>2</a:t>
            </a:r>
            <a:r>
              <a:rPr lang="en-IN" sz="1600" dirty="0" smtClean="0">
                <a:solidFill>
                  <a:srgbClr val="000000"/>
                </a:solidFill>
                <a:latin typeface="Times New Roman" pitchFamily="18" charset="0"/>
                <a:ea typeface="Times New Roman"/>
                <a:cs typeface="Times New Roman" pitchFamily="18" charset="0"/>
              </a:rPr>
              <a:t>Li </a:t>
            </a:r>
            <a:r>
              <a:rPr lang="en-IN" sz="1600" dirty="0">
                <a:solidFill>
                  <a:srgbClr val="000000"/>
                </a:solidFill>
                <a:latin typeface="Times New Roman" pitchFamily="18" charset="0"/>
                <a:ea typeface="Times New Roman"/>
                <a:cs typeface="Times New Roman" pitchFamily="18" charset="0"/>
              </a:rPr>
              <a:t>: Ethyl lithium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CH</a:t>
            </a:r>
            <a:r>
              <a:rPr lang="en-IN" sz="1600" baseline="-25000" dirty="0" smtClean="0">
                <a:solidFill>
                  <a:srgbClr val="000000"/>
                </a:solidFill>
                <a:latin typeface="Times New Roman" pitchFamily="18" charset="0"/>
                <a:ea typeface="Times New Roman"/>
                <a:cs typeface="Times New Roman" pitchFamily="18" charset="0"/>
              </a:rPr>
              <a:t>2 </a:t>
            </a:r>
            <a:r>
              <a:rPr lang="en-IN" sz="1600" dirty="0">
                <a:solidFill>
                  <a:srgbClr val="000000"/>
                </a:solidFill>
                <a:latin typeface="Times New Roman" pitchFamily="18" charset="0"/>
                <a:ea typeface="Times New Roman"/>
                <a:cs typeface="Times New Roman" pitchFamily="18" charset="0"/>
              </a:rPr>
              <a:t>= CHCH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Na : 2 </a:t>
            </a:r>
            <a:r>
              <a:rPr lang="en-IN" sz="1600" dirty="0" err="1">
                <a:solidFill>
                  <a:srgbClr val="000000"/>
                </a:solidFill>
                <a:latin typeface="Times New Roman" pitchFamily="18" charset="0"/>
                <a:ea typeface="Times New Roman"/>
                <a:cs typeface="Times New Roman" pitchFamily="18" charset="0"/>
              </a:rPr>
              <a:t>Propenyl</a:t>
            </a:r>
            <a:r>
              <a:rPr lang="en-IN" sz="1600" dirty="0">
                <a:solidFill>
                  <a:srgbClr val="000000"/>
                </a:solidFill>
                <a:latin typeface="Times New Roman" pitchFamily="18" charset="0"/>
                <a:ea typeface="Times New Roman"/>
                <a:cs typeface="Times New Roman" pitchFamily="18" charset="0"/>
              </a:rPr>
              <a:t> sodium</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CH</a:t>
            </a:r>
            <a:r>
              <a:rPr lang="en-IN" sz="1600" baseline="-25000" dirty="0" smtClean="0">
                <a:solidFill>
                  <a:srgbClr val="000000"/>
                </a:solidFill>
                <a:latin typeface="Times New Roman" pitchFamily="18" charset="0"/>
                <a:ea typeface="Times New Roman"/>
                <a:cs typeface="Times New Roman" pitchFamily="18" charset="0"/>
              </a:rPr>
              <a:t>2 </a:t>
            </a:r>
            <a:r>
              <a:rPr lang="en-IN" sz="1600" dirty="0">
                <a:solidFill>
                  <a:srgbClr val="000000"/>
                </a:solidFill>
                <a:latin typeface="Times New Roman" pitchFamily="18" charset="0"/>
                <a:ea typeface="Times New Roman"/>
                <a:cs typeface="Times New Roman" pitchFamily="18" charset="0"/>
              </a:rPr>
              <a:t>= </a:t>
            </a:r>
            <a:r>
              <a:rPr lang="en-IN" sz="1600" dirty="0" err="1">
                <a:solidFill>
                  <a:srgbClr val="000000"/>
                </a:solidFill>
                <a:latin typeface="Times New Roman" pitchFamily="18" charset="0"/>
                <a:ea typeface="Times New Roman"/>
                <a:cs typeface="Times New Roman" pitchFamily="18" charset="0"/>
              </a:rPr>
              <a:t>CHNa</a:t>
            </a:r>
            <a:r>
              <a:rPr lang="en-IN" sz="1600" dirty="0">
                <a:solidFill>
                  <a:srgbClr val="000000"/>
                </a:solidFill>
                <a:latin typeface="Times New Roman" pitchFamily="18" charset="0"/>
                <a:ea typeface="Times New Roman"/>
                <a:cs typeface="Times New Roman" pitchFamily="18" charset="0"/>
              </a:rPr>
              <a:t> : Ethylene sodium</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CHCH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Li :1, 1-Dimethyl ethyl lithium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C</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H</a:t>
            </a:r>
            <a:r>
              <a:rPr lang="en-IN" sz="1600" baseline="-25000" dirty="0">
                <a:solidFill>
                  <a:srgbClr val="000000"/>
                </a:solidFill>
                <a:latin typeface="Times New Roman" pitchFamily="18" charset="0"/>
                <a:ea typeface="Times New Roman"/>
                <a:cs typeface="Times New Roman" pitchFamily="18" charset="0"/>
              </a:rPr>
              <a:t>5</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Mg : </a:t>
            </a:r>
            <a:r>
              <a:rPr lang="en-IN" sz="1600" dirty="0" err="1">
                <a:solidFill>
                  <a:srgbClr val="000000"/>
                </a:solidFill>
                <a:latin typeface="Times New Roman" pitchFamily="18" charset="0"/>
                <a:ea typeface="Times New Roman"/>
                <a:cs typeface="Times New Roman" pitchFamily="18" charset="0"/>
              </a:rPr>
              <a:t>bis</a:t>
            </a:r>
            <a:r>
              <a:rPr lang="en-IN" sz="1600" dirty="0">
                <a:solidFill>
                  <a:srgbClr val="000000"/>
                </a:solidFill>
                <a:latin typeface="Times New Roman" pitchFamily="18" charset="0"/>
                <a:ea typeface="Times New Roman"/>
                <a:cs typeface="Times New Roman" pitchFamily="18" charset="0"/>
              </a:rPr>
              <a:t> (phenyl) magnesium</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However, the common names of organic groups can also be used.</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0000"/>
                </a:solidFill>
                <a:latin typeface="Times New Roman" pitchFamily="18" charset="0"/>
                <a:ea typeface="Times New Roman"/>
                <a:cs typeface="Times New Roman" pitchFamily="18" charset="0"/>
              </a:rPr>
              <a:t>	 For example : </a:t>
            </a:r>
            <a:endParaRPr lang="en-US" sz="1600" dirty="0">
              <a:solidFill>
                <a:srgbClr val="000000"/>
              </a:solidFill>
              <a:effectLst/>
              <a:latin typeface="Times New Roman" pitchFamily="18" charset="0"/>
              <a:ea typeface="Times New Roman"/>
              <a:cs typeface="Times New Roman" pitchFamily="18" charset="0"/>
            </a:endParaRPr>
          </a:p>
        </p:txBody>
      </p:sp>
      <p:sp>
        <p:nvSpPr>
          <p:cNvPr id="5" name="Rectangle 4"/>
          <p:cNvSpPr/>
          <p:nvPr/>
        </p:nvSpPr>
        <p:spPr>
          <a:xfrm>
            <a:off x="1981200" y="5562600"/>
            <a:ext cx="5105400" cy="742767"/>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CHLi : Isopropyl lithium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CH</a:t>
            </a:r>
            <a:r>
              <a:rPr lang="en-IN" sz="1600" baseline="-25000" dirty="0">
                <a:solidFill>
                  <a:srgbClr val="000000"/>
                </a:solidFill>
                <a:latin typeface="Times New Roman" pitchFamily="18" charset="0"/>
                <a:ea typeface="Times New Roman"/>
                <a:cs typeface="Times New Roman" pitchFamily="18" charset="0"/>
              </a:rPr>
              <a:t>2 </a:t>
            </a:r>
            <a:r>
              <a:rPr lang="en-IN" sz="1600" dirty="0">
                <a:solidFill>
                  <a:srgbClr val="000000"/>
                </a:solidFill>
                <a:latin typeface="Times New Roman" pitchFamily="18" charset="0"/>
                <a:ea typeface="Times New Roman"/>
                <a:cs typeface="Times New Roman" pitchFamily="18" charset="0"/>
              </a:rPr>
              <a:t>= CHCH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Na : </a:t>
            </a:r>
            <a:r>
              <a:rPr lang="en-IN" sz="1600" dirty="0" err="1">
                <a:solidFill>
                  <a:srgbClr val="000000"/>
                </a:solidFill>
                <a:latin typeface="Times New Roman" pitchFamily="18" charset="0"/>
                <a:ea typeface="Times New Roman"/>
                <a:cs typeface="Times New Roman" pitchFamily="18" charset="0"/>
              </a:rPr>
              <a:t>Allyl</a:t>
            </a:r>
            <a:r>
              <a:rPr lang="en-IN" sz="1600" dirty="0">
                <a:solidFill>
                  <a:srgbClr val="000000"/>
                </a:solidFill>
                <a:latin typeface="Times New Roman" pitchFamily="18" charset="0"/>
                <a:ea typeface="Times New Roman"/>
                <a:cs typeface="Times New Roman" pitchFamily="18" charset="0"/>
              </a:rPr>
              <a:t> sodium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CLi : </a:t>
            </a:r>
            <a:r>
              <a:rPr lang="en-IN" sz="1600" dirty="0" err="1">
                <a:solidFill>
                  <a:srgbClr val="000000"/>
                </a:solidFill>
                <a:latin typeface="Times New Roman" pitchFamily="18" charset="0"/>
                <a:ea typeface="Times New Roman"/>
                <a:cs typeface="Times New Roman" pitchFamily="18" charset="0"/>
              </a:rPr>
              <a:t>tert</a:t>
            </a:r>
            <a:r>
              <a:rPr lang="en-IN" sz="1600" dirty="0">
                <a:solidFill>
                  <a:srgbClr val="000000"/>
                </a:solidFill>
                <a:latin typeface="Times New Roman" pitchFamily="18" charset="0"/>
                <a:ea typeface="Times New Roman"/>
                <a:cs typeface="Times New Roman" pitchFamily="18" charset="0"/>
              </a:rPr>
              <a:t>- Butyl lithium.</a:t>
            </a:r>
            <a:endParaRPr lang="en-US" sz="1600" dirty="0">
              <a:solidFill>
                <a:srgbClr val="000000"/>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3771049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7848600" cy="2455159"/>
          </a:xfrm>
          <a:prstGeom prst="rect">
            <a:avLst/>
          </a:prstGeom>
        </p:spPr>
        <p:txBody>
          <a:bodyPr wrap="square">
            <a:spAutoFit/>
          </a:bodyPr>
          <a:lstStyle/>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Segoe UI"/>
                <a:ea typeface="Times New Roman"/>
                <a:cs typeface="Times New Roman"/>
              </a:rPr>
              <a:t>3. </a:t>
            </a:r>
            <a:r>
              <a:rPr lang="en-IN" sz="1600" b="1" dirty="0">
                <a:solidFill>
                  <a:srgbClr val="000000"/>
                </a:solidFill>
                <a:latin typeface="Times New Roman" pitchFamily="18" charset="0"/>
                <a:ea typeface="Times New Roman"/>
                <a:cs typeface="Times New Roman" pitchFamily="18" charset="0"/>
              </a:rPr>
              <a:t>	Co-ordination Nomenclature :</a:t>
            </a:r>
            <a:endParaRPr lang="en-US" sz="1600" dirty="0">
              <a:solidFill>
                <a:srgbClr val="000000"/>
              </a:solidFill>
              <a:latin typeface="Times New Roman" pitchFamily="18" charset="0"/>
              <a:ea typeface="Times New Roman"/>
              <a:cs typeface="Times New Roman" pitchFamily="18" charset="0"/>
            </a:endParaRP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For naming the organometallic compounds of d- and f-block elements, the usual rules for naming coordination compounds are followed. Organometallic compounds are thought to be produced by addition reactions and so they are named on an addition principle. The name therefore is built around the central metal atom according to the rules of the co-ordination chemistry.</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The organometallic compounds containing an organic ligand attached to metal via a single carbon atom as anion (formed by  removing a hydrogen atom of an organic molecule) are named                     by replacing the final </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e of the parent compounds by </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ide.                       </a:t>
            </a:r>
            <a:r>
              <a:rPr lang="en-IN" sz="1600" b="1" dirty="0">
                <a:solidFill>
                  <a:srgbClr val="000000"/>
                </a:solidFill>
                <a:latin typeface="Times New Roman" pitchFamily="18" charset="0"/>
                <a:ea typeface="Times New Roman"/>
                <a:cs typeface="Times New Roman" pitchFamily="18" charset="0"/>
              </a:rPr>
              <a:t>For example : </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3 </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 </a:t>
            </a:r>
            <a:r>
              <a:rPr lang="en-IN" sz="1600" dirty="0" err="1">
                <a:solidFill>
                  <a:srgbClr val="000000"/>
                </a:solidFill>
                <a:latin typeface="Times New Roman" pitchFamily="18" charset="0"/>
                <a:ea typeface="Times New Roman"/>
                <a:cs typeface="Times New Roman" pitchFamily="18" charset="0"/>
              </a:rPr>
              <a:t>methanide</a:t>
            </a:r>
            <a:r>
              <a:rPr lang="en-IN" sz="1600" dirty="0">
                <a:solidFill>
                  <a:srgbClr val="000000"/>
                </a:solidFill>
                <a:latin typeface="Times New Roman" pitchFamily="18" charset="0"/>
                <a:ea typeface="Times New Roman"/>
                <a:cs typeface="Times New Roman" pitchFamily="18" charset="0"/>
              </a:rPr>
              <a:t>, C</a:t>
            </a:r>
            <a:r>
              <a:rPr lang="en-IN" sz="1600" baseline="-25000" dirty="0">
                <a:solidFill>
                  <a:srgbClr val="000000"/>
                </a:solidFill>
                <a:latin typeface="Times New Roman" pitchFamily="18" charset="0"/>
                <a:ea typeface="Times New Roman"/>
                <a:cs typeface="Times New Roman" pitchFamily="18" charset="0"/>
              </a:rPr>
              <a:t>5</a:t>
            </a:r>
            <a:r>
              <a:rPr lang="en-IN" sz="1600" dirty="0">
                <a:solidFill>
                  <a:srgbClr val="000000"/>
                </a:solidFill>
                <a:latin typeface="Times New Roman" pitchFamily="18" charset="0"/>
                <a:ea typeface="Times New Roman"/>
                <a:cs typeface="Times New Roman" pitchFamily="18" charset="0"/>
              </a:rPr>
              <a:t>H</a:t>
            </a:r>
            <a:r>
              <a:rPr lang="en-IN" sz="1600" baseline="-25000" dirty="0">
                <a:solidFill>
                  <a:srgbClr val="000000"/>
                </a:solidFill>
                <a:latin typeface="Times New Roman" pitchFamily="18" charset="0"/>
                <a:ea typeface="Times New Roman"/>
                <a:cs typeface="Times New Roman" pitchFamily="18" charset="0"/>
              </a:rPr>
              <a:t>5</a:t>
            </a:r>
            <a:r>
              <a:rPr lang="en-IN" sz="1600" dirty="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 </a:t>
            </a:r>
            <a:r>
              <a:rPr lang="en-IN" sz="1600" dirty="0" err="1">
                <a:solidFill>
                  <a:srgbClr val="000000"/>
                </a:solidFill>
                <a:latin typeface="Times New Roman" pitchFamily="18" charset="0"/>
                <a:ea typeface="Times New Roman"/>
                <a:cs typeface="Times New Roman" pitchFamily="18" charset="0"/>
              </a:rPr>
              <a:t>cyclopentadienide</a:t>
            </a:r>
            <a:r>
              <a:rPr lang="en-IN" sz="1600" dirty="0">
                <a:solidFill>
                  <a:srgbClr val="000000"/>
                </a:solidFill>
                <a:latin typeface="Times New Roman" pitchFamily="18" charset="0"/>
                <a:ea typeface="Times New Roman"/>
                <a:cs typeface="Times New Roman" pitchFamily="18" charset="0"/>
              </a:rPr>
              <a:t>.</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Neutral and cationic names are used without further modification.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This type of nomenclature is also used in naming highly covalent compounds of alkali and alkaline earth metals.</a:t>
            </a:r>
            <a:endParaRPr lang="en-US" sz="1600" dirty="0">
              <a:solidFill>
                <a:srgbClr val="000000"/>
              </a:solidFill>
              <a:effectLst/>
              <a:latin typeface="Times New Roman" pitchFamily="18" charset="0"/>
              <a:ea typeface="Times New Roman"/>
              <a:cs typeface="Times New Roman" pitchFamily="18" charset="0"/>
            </a:endParaRPr>
          </a:p>
        </p:txBody>
      </p:sp>
      <p:sp>
        <p:nvSpPr>
          <p:cNvPr id="3" name="Rectangle 2"/>
          <p:cNvSpPr/>
          <p:nvPr/>
        </p:nvSpPr>
        <p:spPr>
          <a:xfrm>
            <a:off x="685800" y="2796829"/>
            <a:ext cx="7696200" cy="2499659"/>
          </a:xfrm>
          <a:prstGeom prst="rect">
            <a:avLst/>
          </a:prstGeom>
        </p:spPr>
        <p:txBody>
          <a:bodyPr wrap="square">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a:t>
            </a:r>
            <a:r>
              <a:rPr lang="en-IN" sz="1600" dirty="0">
                <a:solidFill>
                  <a:srgbClr val="000000"/>
                </a:solidFill>
                <a:latin typeface="Times New Roman" pitchFamily="18" charset="0"/>
                <a:ea typeface="Times New Roman"/>
                <a:cs typeface="Times New Roman" pitchFamily="18" charset="0"/>
              </a:rPr>
              <a:t>In organometallic compounds to designate the points of attachment of ligands to metals, the η, К and μ notations are used.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The number of carbon atoms within an organic species which are directly linked with the metal is specified by the prefix ‘h’ (the Greek letter </a:t>
            </a:r>
            <a:r>
              <a:rPr lang="en-IN" sz="1600" dirty="0" err="1">
                <a:solidFill>
                  <a:srgbClr val="000000"/>
                </a:solidFill>
                <a:latin typeface="Times New Roman" pitchFamily="18" charset="0"/>
                <a:ea typeface="Times New Roman"/>
                <a:cs typeface="Times New Roman" pitchFamily="18" charset="0"/>
              </a:rPr>
              <a:t>etc</a:t>
            </a:r>
            <a:r>
              <a:rPr lang="en-IN" sz="1600" dirty="0">
                <a:solidFill>
                  <a:srgbClr val="000000"/>
                </a:solidFill>
                <a:latin typeface="Times New Roman" pitchFamily="18" charset="0"/>
                <a:ea typeface="Times New Roman"/>
                <a:cs typeface="Times New Roman" pitchFamily="18" charset="0"/>
              </a:rPr>
              <a:t>). This is called </a:t>
            </a:r>
            <a:r>
              <a:rPr lang="en-IN" sz="1600" dirty="0" err="1">
                <a:solidFill>
                  <a:srgbClr val="000000"/>
                </a:solidFill>
                <a:latin typeface="Times New Roman" pitchFamily="18" charset="0"/>
                <a:ea typeface="Times New Roman"/>
                <a:cs typeface="Times New Roman" pitchFamily="18" charset="0"/>
              </a:rPr>
              <a:t>hapticity</a:t>
            </a:r>
            <a:r>
              <a:rPr lang="en-IN" sz="1600" dirty="0">
                <a:solidFill>
                  <a:srgbClr val="000000"/>
                </a:solidFill>
                <a:latin typeface="Times New Roman" pitchFamily="18" charset="0"/>
                <a:ea typeface="Times New Roman"/>
                <a:cs typeface="Times New Roman" pitchFamily="18" charset="0"/>
              </a:rPr>
              <a:t>. If the ligands bond through one atom it is called </a:t>
            </a:r>
            <a:r>
              <a:rPr lang="en-IN" sz="1600" dirty="0" err="1">
                <a:solidFill>
                  <a:srgbClr val="000000"/>
                </a:solidFill>
                <a:latin typeface="Times New Roman" pitchFamily="18" charset="0"/>
                <a:ea typeface="Times New Roman"/>
                <a:cs typeface="Times New Roman" pitchFamily="18" charset="0"/>
              </a:rPr>
              <a:t>monohapto</a:t>
            </a:r>
            <a:r>
              <a:rPr lang="en-IN" sz="1600" dirty="0">
                <a:solidFill>
                  <a:srgbClr val="000000"/>
                </a:solidFill>
                <a:latin typeface="Times New Roman" pitchFamily="18" charset="0"/>
                <a:ea typeface="Times New Roman"/>
                <a:cs typeface="Times New Roman" pitchFamily="18" charset="0"/>
              </a:rPr>
              <a:t>. Some ligands for example benzene may bond to a metal centre through 1, 2 or 3</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 bonds. Consequently we can describe benzene as bi-, tetra- or </a:t>
            </a:r>
            <a:r>
              <a:rPr lang="en-IN" sz="1600" dirty="0" err="1">
                <a:solidFill>
                  <a:srgbClr val="000000"/>
                </a:solidFill>
                <a:latin typeface="Times New Roman" pitchFamily="18" charset="0"/>
                <a:ea typeface="Times New Roman"/>
                <a:cs typeface="Times New Roman" pitchFamily="18" charset="0"/>
              </a:rPr>
              <a:t>hexa</a:t>
            </a:r>
            <a:r>
              <a:rPr lang="en-IN" sz="1600" dirty="0">
                <a:solidFill>
                  <a:srgbClr val="000000"/>
                </a:solidFill>
                <a:latin typeface="Times New Roman" pitchFamily="18" charset="0"/>
                <a:ea typeface="Times New Roman"/>
                <a:cs typeface="Times New Roman" pitchFamily="18" charset="0"/>
              </a:rPr>
              <a:t>- </a:t>
            </a:r>
            <a:r>
              <a:rPr lang="en-IN" sz="1600" dirty="0" err="1">
                <a:solidFill>
                  <a:srgbClr val="000000"/>
                </a:solidFill>
                <a:latin typeface="Times New Roman" pitchFamily="18" charset="0"/>
                <a:ea typeface="Times New Roman"/>
                <a:cs typeface="Times New Roman" pitchFamily="18" charset="0"/>
              </a:rPr>
              <a:t>hapto</a:t>
            </a:r>
            <a:r>
              <a:rPr lang="en-IN" sz="1600" dirty="0">
                <a:solidFill>
                  <a:srgbClr val="000000"/>
                </a:solidFill>
                <a:latin typeface="Times New Roman" pitchFamily="18" charset="0"/>
                <a:ea typeface="Times New Roman"/>
                <a:cs typeface="Times New Roman" pitchFamily="18" charset="0"/>
              </a:rPr>
              <a:t> and use the notation h</a:t>
            </a:r>
            <a:r>
              <a:rPr lang="en-IN" sz="1600" baseline="30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h</a:t>
            </a:r>
            <a:r>
              <a:rPr lang="en-IN" sz="1600" baseline="30000" dirty="0">
                <a:solidFill>
                  <a:srgbClr val="000000"/>
                </a:solidFill>
                <a:latin typeface="Times New Roman" pitchFamily="18" charset="0"/>
                <a:ea typeface="Times New Roman"/>
                <a:cs typeface="Times New Roman" pitchFamily="18" charset="0"/>
              </a:rPr>
              <a:t>4</a:t>
            </a:r>
            <a:r>
              <a:rPr lang="en-IN" sz="1600" dirty="0">
                <a:solidFill>
                  <a:srgbClr val="000000"/>
                </a:solidFill>
                <a:latin typeface="Times New Roman" pitchFamily="18" charset="0"/>
                <a:ea typeface="Times New Roman"/>
                <a:cs typeface="Times New Roman" pitchFamily="18" charset="0"/>
              </a:rPr>
              <a:t> and h</a:t>
            </a:r>
            <a:r>
              <a:rPr lang="en-IN" sz="1600" baseline="30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 since the bonding to be across two, four and six ligand atoms, respectively. For example (C</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H</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Cr : </a:t>
            </a:r>
            <a:r>
              <a:rPr lang="en-IN" sz="1600" dirty="0" err="1">
                <a:solidFill>
                  <a:srgbClr val="000000"/>
                </a:solidFill>
                <a:latin typeface="Times New Roman" pitchFamily="18" charset="0"/>
                <a:ea typeface="Times New Roman"/>
                <a:cs typeface="Times New Roman" pitchFamily="18" charset="0"/>
              </a:rPr>
              <a:t>bis</a:t>
            </a:r>
            <a:r>
              <a:rPr lang="en-IN" sz="1600" dirty="0">
                <a:solidFill>
                  <a:srgbClr val="000000"/>
                </a:solidFill>
                <a:latin typeface="Times New Roman" pitchFamily="18" charset="0"/>
                <a:ea typeface="Times New Roman"/>
                <a:cs typeface="Times New Roman" pitchFamily="18" charset="0"/>
              </a:rPr>
              <a:t> h</a:t>
            </a:r>
            <a:r>
              <a:rPr lang="en-IN" sz="1600" baseline="30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 -benzene) chromium.</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Organic species which bridge two metal centres are indicated by the prefix ‘m’ (the Greek letter mu). The Greek letter ‘m’ appears before the name of ligand and separated by hyphen. If bridging ligand occurs more than once and multiplicative prefixes bi, tri etc. are used. </a:t>
            </a:r>
            <a:endParaRPr lang="en-US" sz="1600" dirty="0">
              <a:solidFill>
                <a:srgbClr val="000000"/>
              </a:solidFill>
              <a:effectLst/>
              <a:latin typeface="Times New Roman" pitchFamily="18" charset="0"/>
              <a:ea typeface="Times New Roman"/>
              <a:cs typeface="Times New Roman" pitchFamily="18" charset="0"/>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000" b="1"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For example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9" name="Picture 1"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062" y="5296487"/>
            <a:ext cx="2121950" cy="10399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rot="10800000" flipV="1">
            <a:off x="416169" y="5093177"/>
            <a:ext cx="63627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μ-ethane-1, 1-diyl) </a:t>
            </a:r>
            <a:r>
              <a:rPr kumimoji="0" lang="en-US"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bis</a:t>
            </a:r>
            <a:r>
              <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pentacarbonylrhenium</a:t>
            </a:r>
            <a:r>
              <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The points of ligation (attachment) of a polyatomic ligand to a co-ordination 		</a:t>
            </a:r>
            <a:r>
              <a:rPr kumimoji="0" lang="en-US" sz="1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centre</a:t>
            </a:r>
            <a:r>
              <a:rPr kumimoji="0" lang="en-US"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are indicated by an italic element symbol followed by a Greek Kappa, K,</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Metal-metal bonding may be indicated in names by italicized atomic symbols of 		the appropriate metal atoms separated by a long dash and enclosed in 			parentheses</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47982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0"/>
            <a:ext cx="7620000" cy="451406"/>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US" b="1" dirty="0">
                <a:solidFill>
                  <a:srgbClr val="000000"/>
                </a:solidFill>
                <a:latin typeface="Futura Bk BT"/>
                <a:ea typeface="Times New Roman"/>
                <a:cs typeface="Times New Roman"/>
              </a:rPr>
              <a:t>4.2 Synthesis and structural study of alkyl and aryl compounds of                                         		Be and Al : </a:t>
            </a:r>
            <a:endParaRPr lang="en-US" sz="1600" dirty="0">
              <a:solidFill>
                <a:srgbClr val="000000"/>
              </a:solidFill>
              <a:effectLst/>
              <a:latin typeface="Segoe UI"/>
              <a:ea typeface="Times New Roman"/>
              <a:cs typeface="Times New Roman"/>
            </a:endParaRPr>
          </a:p>
        </p:txBody>
      </p:sp>
      <p:sp>
        <p:nvSpPr>
          <p:cNvPr id="3" name="Rectangle 2"/>
          <p:cNvSpPr/>
          <p:nvPr/>
        </p:nvSpPr>
        <p:spPr>
          <a:xfrm>
            <a:off x="485274" y="762000"/>
            <a:ext cx="8077200" cy="3875035"/>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Times New Roman" pitchFamily="18" charset="0"/>
                <a:ea typeface="Times New Roman"/>
                <a:cs typeface="Times New Roman" pitchFamily="18" charset="0"/>
              </a:rPr>
              <a:t>Introduction :	</a:t>
            </a:r>
            <a:endParaRPr lang="en-US" dirty="0">
              <a:solidFill>
                <a:srgbClr val="000000"/>
              </a:solidFill>
              <a:latin typeface="Times New Roman" pitchFamily="18" charset="0"/>
              <a:ea typeface="Times New Roman"/>
              <a:cs typeface="Times New Roman" pitchFamily="18" charset="0"/>
            </a:endParaRPr>
          </a:p>
          <a:p>
            <a:pPr algn="just">
              <a:lnSpc>
                <a:spcPts val="145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Organometallic </a:t>
            </a:r>
            <a:r>
              <a:rPr lang="en-IN" dirty="0">
                <a:solidFill>
                  <a:srgbClr val="000000"/>
                </a:solidFill>
                <a:latin typeface="Times New Roman" pitchFamily="18" charset="0"/>
                <a:ea typeface="Times New Roman"/>
                <a:cs typeface="Times New Roman" pitchFamily="18" charset="0"/>
              </a:rPr>
              <a:t>compounds of alkali metals have many structural and chemical similarities to hydrogen compounds. This is because of the fact that the electronegativity of M</a:t>
            </a:r>
            <a:r>
              <a:rPr lang="en-IN" dirty="0">
                <a:solidFill>
                  <a:srgbClr val="000000"/>
                </a:solidFill>
                <a:latin typeface="Times New Roman" pitchFamily="18" charset="0"/>
                <a:ea typeface="Times New Roman"/>
                <a:cs typeface="Times New Roman" pitchFamily="18" charset="0"/>
                <a:sym typeface="Symbol"/>
              </a:rPr>
              <a:t></a:t>
            </a:r>
            <a:r>
              <a:rPr lang="en-IN" dirty="0">
                <a:solidFill>
                  <a:srgbClr val="000000"/>
                </a:solidFill>
                <a:latin typeface="Times New Roman" pitchFamily="18" charset="0"/>
                <a:ea typeface="Times New Roman"/>
                <a:cs typeface="Times New Roman" pitchFamily="18" charset="0"/>
              </a:rPr>
              <a:t>C bond is similar to C</a:t>
            </a:r>
            <a:r>
              <a:rPr lang="en-IN" dirty="0">
                <a:solidFill>
                  <a:srgbClr val="000000"/>
                </a:solidFill>
                <a:latin typeface="Times New Roman" pitchFamily="18" charset="0"/>
                <a:ea typeface="Times New Roman"/>
                <a:cs typeface="Times New Roman" pitchFamily="18" charset="0"/>
                <a:sym typeface="Symbol"/>
              </a:rPr>
              <a:t></a:t>
            </a:r>
            <a:r>
              <a:rPr lang="en-IN" dirty="0">
                <a:solidFill>
                  <a:srgbClr val="000000"/>
                </a:solidFill>
                <a:latin typeface="Times New Roman" pitchFamily="18" charset="0"/>
                <a:ea typeface="Times New Roman"/>
                <a:cs typeface="Times New Roman" pitchFamily="18" charset="0"/>
              </a:rPr>
              <a:t>H and M</a:t>
            </a:r>
            <a:r>
              <a:rPr lang="en-IN" dirty="0">
                <a:solidFill>
                  <a:srgbClr val="000000"/>
                </a:solidFill>
                <a:latin typeface="Times New Roman" pitchFamily="18" charset="0"/>
                <a:ea typeface="Times New Roman"/>
                <a:cs typeface="Times New Roman" pitchFamily="18" charset="0"/>
                <a:sym typeface="Symbol"/>
              </a:rPr>
              <a:t></a:t>
            </a:r>
            <a:r>
              <a:rPr lang="en-IN" dirty="0">
                <a:solidFill>
                  <a:srgbClr val="000000"/>
                </a:solidFill>
                <a:latin typeface="Times New Roman" pitchFamily="18" charset="0"/>
                <a:ea typeface="Times New Roman"/>
                <a:cs typeface="Times New Roman" pitchFamily="18" charset="0"/>
              </a:rPr>
              <a:t>H bonds. Organic species which readily lose protons usually form ionic compounds with alkali metals. </a:t>
            </a:r>
            <a:r>
              <a:rPr lang="en-IN" b="1" dirty="0">
                <a:solidFill>
                  <a:srgbClr val="000000"/>
                </a:solidFill>
                <a:latin typeface="Times New Roman" pitchFamily="18" charset="0"/>
                <a:ea typeface="Times New Roman"/>
                <a:cs typeface="Times New Roman" pitchFamily="18" charset="0"/>
              </a:rPr>
              <a:t>For </a:t>
            </a:r>
            <a:r>
              <a:rPr lang="en-IN" b="1" dirty="0" smtClean="0">
                <a:solidFill>
                  <a:srgbClr val="000000"/>
                </a:solidFill>
                <a:latin typeface="Times New Roman" pitchFamily="18" charset="0"/>
                <a:ea typeface="Times New Roman"/>
                <a:cs typeface="Times New Roman" pitchFamily="18" charset="0"/>
              </a:rPr>
              <a:t>		</a:t>
            </a:r>
            <a:r>
              <a:rPr lang="en-IN" b="1" dirty="0" smtClean="0">
                <a:solidFill>
                  <a:schemeClr val="accent2">
                    <a:lumMod val="75000"/>
                  </a:schemeClr>
                </a:solidFill>
                <a:latin typeface="Times New Roman" pitchFamily="18" charset="0"/>
                <a:ea typeface="Times New Roman"/>
                <a:cs typeface="Times New Roman" pitchFamily="18" charset="0"/>
              </a:rPr>
              <a:t>example</a:t>
            </a:r>
            <a:r>
              <a:rPr lang="en-IN" b="1" dirty="0">
                <a:solidFill>
                  <a:schemeClr val="accent2">
                    <a:lumMod val="75000"/>
                  </a:schemeClr>
                </a:solidFill>
                <a:latin typeface="Times New Roman" pitchFamily="18" charset="0"/>
                <a:ea typeface="Times New Roman"/>
                <a:cs typeface="Times New Roman" pitchFamily="18" charset="0"/>
              </a:rPr>
              <a:t>,</a:t>
            </a:r>
            <a:r>
              <a:rPr lang="en-IN" dirty="0">
                <a:solidFill>
                  <a:schemeClr val="accent2">
                    <a:lumMod val="75000"/>
                  </a:schemeClr>
                </a:solidFill>
                <a:latin typeface="Times New Roman" pitchFamily="18" charset="0"/>
                <a:ea typeface="Times New Roman"/>
                <a:cs typeface="Times New Roman" pitchFamily="18" charset="0"/>
              </a:rPr>
              <a:t> </a:t>
            </a:r>
            <a:r>
              <a:rPr lang="en-IN" dirty="0" err="1">
                <a:solidFill>
                  <a:schemeClr val="accent2">
                    <a:lumMod val="75000"/>
                  </a:schemeClr>
                </a:solidFill>
                <a:latin typeface="Times New Roman" pitchFamily="18" charset="0"/>
                <a:ea typeface="Times New Roman"/>
                <a:cs typeface="Times New Roman" pitchFamily="18" charset="0"/>
              </a:rPr>
              <a:t>cyclopentadiene</a:t>
            </a:r>
            <a:r>
              <a:rPr lang="en-IN" dirty="0">
                <a:solidFill>
                  <a:schemeClr val="accent2">
                    <a:lumMod val="75000"/>
                  </a:schemeClr>
                </a:solidFill>
                <a:latin typeface="Times New Roman" pitchFamily="18" charset="0"/>
                <a:ea typeface="Times New Roman"/>
                <a:cs typeface="Times New Roman" pitchFamily="18" charset="0"/>
              </a:rPr>
              <a:t> reacts with sodium metal; </a:t>
            </a:r>
            <a:r>
              <a:rPr lang="en-IN" dirty="0" err="1">
                <a:solidFill>
                  <a:schemeClr val="accent2">
                    <a:lumMod val="75000"/>
                  </a:schemeClr>
                </a:solidFill>
                <a:latin typeface="Times New Roman" pitchFamily="18" charset="0"/>
                <a:ea typeface="Times New Roman"/>
                <a:cs typeface="Times New Roman" pitchFamily="18" charset="0"/>
              </a:rPr>
              <a:t>cyclopentadiene</a:t>
            </a:r>
            <a:r>
              <a:rPr lang="en-IN" dirty="0">
                <a:solidFill>
                  <a:schemeClr val="accent2">
                    <a:lumMod val="75000"/>
                  </a:schemeClr>
                </a:solidFill>
                <a:latin typeface="Times New Roman" pitchFamily="18" charset="0"/>
                <a:ea typeface="Times New Roman"/>
                <a:cs typeface="Times New Roman" pitchFamily="18" charset="0"/>
              </a:rPr>
              <a:t> reacts with sodium metal to produce </a:t>
            </a:r>
            <a:r>
              <a:rPr lang="en-IN" dirty="0" err="1">
                <a:solidFill>
                  <a:schemeClr val="accent2">
                    <a:lumMod val="75000"/>
                  </a:schemeClr>
                </a:solidFill>
                <a:latin typeface="Times New Roman" pitchFamily="18" charset="0"/>
                <a:ea typeface="Times New Roman"/>
                <a:cs typeface="Times New Roman" pitchFamily="18" charset="0"/>
              </a:rPr>
              <a:t>bis</a:t>
            </a:r>
            <a:r>
              <a:rPr lang="en-IN" dirty="0">
                <a:solidFill>
                  <a:schemeClr val="accent2">
                    <a:lumMod val="75000"/>
                  </a:schemeClr>
                </a:solidFill>
                <a:latin typeface="Times New Roman" pitchFamily="18" charset="0"/>
                <a:ea typeface="Times New Roman"/>
                <a:cs typeface="Times New Roman" pitchFamily="18" charset="0"/>
              </a:rPr>
              <a:t> (</a:t>
            </a:r>
            <a:r>
              <a:rPr lang="en-IN" dirty="0" err="1">
                <a:solidFill>
                  <a:schemeClr val="accent2">
                    <a:lumMod val="75000"/>
                  </a:schemeClr>
                </a:solidFill>
                <a:latin typeface="Times New Roman" pitchFamily="18" charset="0"/>
                <a:ea typeface="Times New Roman"/>
                <a:cs typeface="Times New Roman" pitchFamily="18" charset="0"/>
              </a:rPr>
              <a:t>cyclodienyl</a:t>
            </a:r>
            <a:r>
              <a:rPr lang="en-IN" dirty="0">
                <a:solidFill>
                  <a:schemeClr val="accent2">
                    <a:lumMod val="75000"/>
                  </a:schemeClr>
                </a:solidFill>
                <a:latin typeface="Times New Roman" pitchFamily="18" charset="0"/>
                <a:ea typeface="Times New Roman"/>
                <a:cs typeface="Times New Roman" pitchFamily="18" charset="0"/>
              </a:rPr>
              <a:t>) sodium. </a:t>
            </a:r>
            <a:r>
              <a:rPr lang="en-IN" dirty="0" err="1">
                <a:solidFill>
                  <a:schemeClr val="accent2">
                    <a:lumMod val="75000"/>
                  </a:schemeClr>
                </a:solidFill>
                <a:latin typeface="Times New Roman" pitchFamily="18" charset="0"/>
                <a:ea typeface="Times New Roman"/>
                <a:cs typeface="Times New Roman" pitchFamily="18" charset="0"/>
              </a:rPr>
              <a:t>Organolithium</a:t>
            </a:r>
            <a:r>
              <a:rPr lang="en-IN" dirty="0">
                <a:solidFill>
                  <a:schemeClr val="accent2">
                    <a:lumMod val="75000"/>
                  </a:schemeClr>
                </a:solidFill>
                <a:latin typeface="Times New Roman" pitchFamily="18" charset="0"/>
                <a:ea typeface="Times New Roman"/>
                <a:cs typeface="Times New Roman" pitchFamily="18" charset="0"/>
              </a:rPr>
              <a:t> compounds are very important in organic synthesis. They act in a similar way to Grignard reagents but are much more reactive. They can do some transformations that Grignard’s cannot (e.g. polymerization of alkenes). Lithium alkyls and aryls are liquids or low melting solids and are thermally more stable than other organometallic compounds of the same group .They are soluble in organic and non-polar solvents. All organometallic compounds of alkali metals are unstable and pyrophoric. They are available commercially as solutions. </a:t>
            </a:r>
            <a:endParaRPr lang="en-US" dirty="0">
              <a:solidFill>
                <a:schemeClr val="accent2">
                  <a:lumMod val="75000"/>
                </a:schemeClr>
              </a:solidFill>
              <a:latin typeface="Times New Roman" pitchFamily="18" charset="0"/>
              <a:ea typeface="Times New Roman"/>
              <a:cs typeface="Times New Roman" pitchFamily="18" charset="0"/>
            </a:endParaRP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In </a:t>
            </a:r>
            <a:r>
              <a:rPr lang="en-IN" dirty="0">
                <a:solidFill>
                  <a:srgbClr val="000000"/>
                </a:solidFill>
                <a:latin typeface="Times New Roman" pitchFamily="18" charset="0"/>
                <a:ea typeface="Times New Roman"/>
                <a:cs typeface="Times New Roman" pitchFamily="18" charset="0"/>
              </a:rPr>
              <a:t>alkaline earth metals the reactivity and electropositive nature increase as we move down in a group. Therefore the organometallic compounds of beryllium and magnesium form the most important covalent compounds, while rest of the group elements like calcium, strontium and barium form only few of the organometallic compounds which are generally ionic, very unstable and of little utility as compared to those of magnesium compounds.</a:t>
            </a:r>
            <a:endParaRPr lang="en-US" dirty="0">
              <a:solidFill>
                <a:srgbClr val="000000"/>
              </a:solidFill>
              <a:effectLst/>
              <a:latin typeface="Times New Roman" pitchFamily="18" charset="0"/>
              <a:ea typeface="Times New Roman"/>
              <a:cs typeface="Times New Roman" pitchFamily="18" charset="0"/>
            </a:endParaRPr>
          </a:p>
        </p:txBody>
      </p:sp>
      <p:sp>
        <p:nvSpPr>
          <p:cNvPr id="4" name="Rectangle 3"/>
          <p:cNvSpPr/>
          <p:nvPr/>
        </p:nvSpPr>
        <p:spPr>
          <a:xfrm>
            <a:off x="609600" y="4637035"/>
            <a:ext cx="7952874" cy="1605183"/>
          </a:xfrm>
          <a:prstGeom prst="rect">
            <a:avLst/>
          </a:prstGeom>
        </p:spPr>
        <p:txBody>
          <a:bodyPr wrap="square">
            <a:spAutoFit/>
          </a:bodyPr>
          <a:lstStyle/>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smtClean="0">
                <a:solidFill>
                  <a:srgbClr val="FF0066"/>
                </a:solidFill>
                <a:latin typeface="Times New Roman" pitchFamily="18" charset="0"/>
                <a:ea typeface="Times New Roman"/>
                <a:cs typeface="Times New Roman" pitchFamily="18" charset="0"/>
              </a:rPr>
              <a:t>		Organometallic </a:t>
            </a:r>
            <a:r>
              <a:rPr lang="en-IN" dirty="0">
                <a:solidFill>
                  <a:srgbClr val="FF0066"/>
                </a:solidFill>
                <a:latin typeface="Times New Roman" pitchFamily="18" charset="0"/>
                <a:ea typeface="Times New Roman"/>
                <a:cs typeface="Times New Roman" pitchFamily="18" charset="0"/>
              </a:rPr>
              <a:t>compounds of smallest and most electropositive elements like Li, Be, Al etc. have a structural chemistry and reactivity, strongly influenced by the electron deficiency and by the presence of a number of valence bonds. Simple alkyls are simple sigma donors, which can be considered to donate one or two electrons to the metal centre. For simple metal alkyls the M</a:t>
            </a:r>
            <a:r>
              <a:rPr lang="en-IN" dirty="0">
                <a:solidFill>
                  <a:srgbClr val="FF0066"/>
                </a:solidFill>
                <a:latin typeface="Times New Roman" pitchFamily="18" charset="0"/>
                <a:ea typeface="Times New Roman"/>
                <a:cs typeface="Times New Roman" pitchFamily="18" charset="0"/>
                <a:sym typeface="Symbol"/>
              </a:rPr>
              <a:t></a:t>
            </a:r>
            <a:r>
              <a:rPr lang="en-IN" dirty="0">
                <a:solidFill>
                  <a:srgbClr val="FF0066"/>
                </a:solidFill>
                <a:latin typeface="Times New Roman" pitchFamily="18" charset="0"/>
                <a:ea typeface="Times New Roman"/>
                <a:cs typeface="Times New Roman" pitchFamily="18" charset="0"/>
              </a:rPr>
              <a:t>C bond distance is typically 190 to 220 pm. This is approximately the sum of the covalent radii of carbon and metal, say </a:t>
            </a:r>
            <a:r>
              <a:rPr lang="en-IN" dirty="0" err="1">
                <a:solidFill>
                  <a:srgbClr val="FF0066"/>
                </a:solidFill>
                <a:latin typeface="Times New Roman" pitchFamily="18" charset="0"/>
                <a:ea typeface="Times New Roman"/>
                <a:cs typeface="Times New Roman" pitchFamily="18" charset="0"/>
              </a:rPr>
              <a:t>r</a:t>
            </a:r>
            <a:r>
              <a:rPr lang="en-IN" baseline="-25000" dirty="0" err="1">
                <a:solidFill>
                  <a:srgbClr val="FF0066"/>
                </a:solidFill>
                <a:latin typeface="Times New Roman" pitchFamily="18" charset="0"/>
                <a:ea typeface="Times New Roman"/>
                <a:cs typeface="Times New Roman" pitchFamily="18" charset="0"/>
              </a:rPr>
              <a:t>c</a:t>
            </a:r>
            <a:r>
              <a:rPr lang="en-IN" baseline="-25000" dirty="0">
                <a:solidFill>
                  <a:srgbClr val="FF0066"/>
                </a:solidFill>
                <a:latin typeface="Times New Roman" pitchFamily="18" charset="0"/>
                <a:ea typeface="Times New Roman"/>
                <a:cs typeface="Times New Roman" pitchFamily="18" charset="0"/>
              </a:rPr>
              <a:t> </a:t>
            </a:r>
            <a:r>
              <a:rPr lang="en-IN" dirty="0">
                <a:solidFill>
                  <a:srgbClr val="FF0066"/>
                </a:solidFill>
                <a:latin typeface="Times New Roman" pitchFamily="18" charset="0"/>
                <a:ea typeface="Times New Roman"/>
                <a:cs typeface="Times New Roman" pitchFamily="18" charset="0"/>
              </a:rPr>
              <a:t>= 77 pm and </a:t>
            </a:r>
            <a:r>
              <a:rPr lang="en-IN" dirty="0" err="1">
                <a:solidFill>
                  <a:srgbClr val="FF0066"/>
                </a:solidFill>
                <a:latin typeface="Times New Roman" pitchFamily="18" charset="0"/>
                <a:ea typeface="Times New Roman"/>
                <a:cs typeface="Times New Roman" pitchFamily="18" charset="0"/>
              </a:rPr>
              <a:t>r</a:t>
            </a:r>
            <a:r>
              <a:rPr lang="en-IN" baseline="-25000" dirty="0" err="1">
                <a:solidFill>
                  <a:srgbClr val="FF0066"/>
                </a:solidFill>
                <a:latin typeface="Times New Roman" pitchFamily="18" charset="0"/>
                <a:ea typeface="Times New Roman"/>
                <a:cs typeface="Times New Roman" pitchFamily="18" charset="0"/>
              </a:rPr>
              <a:t>M</a:t>
            </a:r>
            <a:r>
              <a:rPr lang="en-IN" baseline="-25000" dirty="0">
                <a:solidFill>
                  <a:srgbClr val="FF0066"/>
                </a:solidFill>
                <a:latin typeface="Times New Roman" pitchFamily="18" charset="0"/>
                <a:ea typeface="Times New Roman"/>
                <a:cs typeface="Times New Roman" pitchFamily="18" charset="0"/>
              </a:rPr>
              <a:t> </a:t>
            </a:r>
            <a:r>
              <a:rPr lang="en-IN" dirty="0">
                <a:solidFill>
                  <a:srgbClr val="FF0066"/>
                </a:solidFill>
                <a:latin typeface="Times New Roman" pitchFamily="18" charset="0"/>
                <a:ea typeface="Times New Roman"/>
                <a:cs typeface="Times New Roman" pitchFamily="18" charset="0"/>
              </a:rPr>
              <a:t> ~ 120 pm. However the first row transition metals are smaller in size, so any M</a:t>
            </a:r>
            <a:r>
              <a:rPr lang="en-IN" dirty="0">
                <a:solidFill>
                  <a:srgbClr val="FF0066"/>
                </a:solidFill>
                <a:latin typeface="Times New Roman" pitchFamily="18" charset="0"/>
                <a:ea typeface="Times New Roman"/>
                <a:cs typeface="Times New Roman" pitchFamily="18" charset="0"/>
                <a:sym typeface="Symbol"/>
              </a:rPr>
              <a:t></a:t>
            </a:r>
            <a:r>
              <a:rPr lang="en-IN" dirty="0">
                <a:solidFill>
                  <a:srgbClr val="FF0066"/>
                </a:solidFill>
                <a:latin typeface="Times New Roman" pitchFamily="18" charset="0"/>
                <a:ea typeface="Times New Roman"/>
                <a:cs typeface="Times New Roman" pitchFamily="18" charset="0"/>
              </a:rPr>
              <a:t>C bond distance will usually be smaller by 10-20 pm or so. Alkyls can also bridge two metal centres.</a:t>
            </a:r>
            <a:endParaRPr lang="en-US" dirty="0">
              <a:solidFill>
                <a:srgbClr val="FF0066"/>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285850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32197"/>
            <a:ext cx="8534400" cy="1002839"/>
          </a:xfrm>
          <a:prstGeom prst="rect">
            <a:avLst/>
          </a:prstGeom>
        </p:spPr>
        <p:txBody>
          <a:bodyPr wrap="square">
            <a:spAutoFit/>
          </a:bodyPr>
          <a:lstStyle/>
          <a:p>
            <a:pPr marL="342900" indent="-342900" algn="just">
              <a:lnSpc>
                <a:spcPts val="1300"/>
              </a:lnSpc>
              <a:spcBef>
                <a:spcPts val="100"/>
              </a:spcBef>
              <a:spcAft>
                <a:spcPts val="100"/>
              </a:spcAft>
              <a:buAutoNum type="arabicPeriod"/>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smtClean="0">
                <a:solidFill>
                  <a:srgbClr val="FF0066"/>
                </a:solidFill>
                <a:latin typeface="Arial Black"/>
                <a:ea typeface="Times New Roman"/>
                <a:cs typeface="Times New Roman"/>
              </a:rPr>
              <a:t>Synthesis </a:t>
            </a:r>
            <a:r>
              <a:rPr lang="en-IN" dirty="0">
                <a:solidFill>
                  <a:srgbClr val="FF0066"/>
                </a:solidFill>
                <a:latin typeface="Arial Black"/>
                <a:ea typeface="Times New Roman"/>
                <a:cs typeface="Times New Roman"/>
              </a:rPr>
              <a:t>and Structural </a:t>
            </a:r>
            <a:r>
              <a:rPr lang="en-IN" cap="all" dirty="0">
                <a:solidFill>
                  <a:srgbClr val="FF0066"/>
                </a:solidFill>
                <a:latin typeface="Arial Black"/>
                <a:ea typeface="Times New Roman"/>
                <a:cs typeface="Times New Roman"/>
              </a:rPr>
              <a:t>s</a:t>
            </a:r>
            <a:r>
              <a:rPr lang="en-IN" dirty="0">
                <a:solidFill>
                  <a:srgbClr val="FF0066"/>
                </a:solidFill>
                <a:latin typeface="Arial Black"/>
                <a:ea typeface="Times New Roman"/>
                <a:cs typeface="Times New Roman"/>
              </a:rPr>
              <a:t>tudy of Alkyl and Aryl Compounds of </a:t>
            </a:r>
            <a:r>
              <a:rPr lang="en-IN" dirty="0" smtClean="0">
                <a:solidFill>
                  <a:srgbClr val="FF0066"/>
                </a:solidFill>
                <a:latin typeface="Arial Black"/>
                <a:ea typeface="Times New Roman"/>
                <a:cs typeface="Times New Roman"/>
              </a:rPr>
              <a:t>	</a:t>
            </a: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cap="all" dirty="0">
                <a:solidFill>
                  <a:srgbClr val="FF0066"/>
                </a:solidFill>
                <a:latin typeface="Arial Black"/>
                <a:ea typeface="Times New Roman"/>
                <a:cs typeface="Times New Roman"/>
              </a:rPr>
              <a:t>	</a:t>
            </a:r>
            <a:r>
              <a:rPr lang="en-IN" cap="all" dirty="0" smtClean="0">
                <a:solidFill>
                  <a:srgbClr val="FF0066"/>
                </a:solidFill>
                <a:latin typeface="Arial Black"/>
                <a:ea typeface="Times New Roman"/>
                <a:cs typeface="Times New Roman"/>
              </a:rPr>
              <a:t>b</a:t>
            </a:r>
            <a:r>
              <a:rPr lang="en-IN" dirty="0" smtClean="0">
                <a:solidFill>
                  <a:srgbClr val="FF0066"/>
                </a:solidFill>
                <a:latin typeface="Arial Black"/>
                <a:ea typeface="Times New Roman"/>
                <a:cs typeface="Times New Roman"/>
              </a:rPr>
              <a:t>eryllium</a:t>
            </a:r>
            <a:r>
              <a:rPr lang="en-IN" dirty="0">
                <a:solidFill>
                  <a:srgbClr val="FF0066"/>
                </a:solidFill>
                <a:latin typeface="Arial Black"/>
                <a:ea typeface="Times New Roman"/>
                <a:cs typeface="Times New Roman"/>
              </a:rPr>
              <a:t>:</a:t>
            </a:r>
            <a:endParaRPr lang="en-US" dirty="0">
              <a:solidFill>
                <a:srgbClr val="FF0066"/>
              </a:solidFill>
              <a:latin typeface="Segoe UI"/>
              <a:ea typeface="Times New Roman"/>
              <a:cs typeface="Times New Roman"/>
            </a:endParaRP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endParaRPr lang="en-IN" b="1" dirty="0" smtClean="0">
              <a:solidFill>
                <a:srgbClr val="000000"/>
              </a:solidFill>
              <a:latin typeface="Segoe UI"/>
              <a:ea typeface="Times New Roman"/>
              <a:cs typeface="Times New Roman"/>
            </a:endParaRP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smtClean="0">
                <a:solidFill>
                  <a:srgbClr val="000000"/>
                </a:solidFill>
                <a:latin typeface="Segoe UI"/>
                <a:ea typeface="Times New Roman"/>
                <a:cs typeface="Times New Roman"/>
              </a:rPr>
              <a:t>Synthesis</a:t>
            </a:r>
            <a:r>
              <a:rPr lang="en-IN" b="1" dirty="0">
                <a:solidFill>
                  <a:srgbClr val="000000"/>
                </a:solidFill>
                <a:latin typeface="Segoe UI"/>
                <a:ea typeface="Times New Roman"/>
                <a:cs typeface="Times New Roman"/>
              </a:rPr>
              <a:t>: </a:t>
            </a:r>
            <a:endParaRPr lang="en-US" dirty="0">
              <a:solidFill>
                <a:srgbClr val="000000"/>
              </a:solidFill>
              <a:effectLst/>
              <a:latin typeface="Segoe UI"/>
              <a:ea typeface="Times New Roman"/>
              <a:cs typeface="Times New Roman"/>
            </a:endParaRPr>
          </a:p>
        </p:txBody>
      </p:sp>
      <p:sp>
        <p:nvSpPr>
          <p:cNvPr id="3" name="Rectangle 2"/>
          <p:cNvSpPr/>
          <p:nvPr/>
        </p:nvSpPr>
        <p:spPr>
          <a:xfrm>
            <a:off x="521677" y="1372293"/>
            <a:ext cx="8305800" cy="5337359"/>
          </a:xfrm>
          <a:prstGeom prst="rect">
            <a:avLst/>
          </a:prstGeom>
        </p:spPr>
        <p:txBody>
          <a:bodyPr wrap="square">
            <a:spAutoFit/>
          </a:bodyPr>
          <a:lstStyle/>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Times New Roman" pitchFamily="18" charset="0"/>
                <a:ea typeface="Times New Roman"/>
                <a:cs typeface="Times New Roman" pitchFamily="18" charset="0"/>
              </a:rPr>
              <a:t>(i)	Metathesis : </a:t>
            </a:r>
            <a:endParaRPr lang="en-US" dirty="0">
              <a:solidFill>
                <a:srgbClr val="000000"/>
              </a:solidFill>
              <a:latin typeface="Times New Roman" pitchFamily="18" charset="0"/>
              <a:ea typeface="Times New Roman"/>
              <a:cs typeface="Times New Roman" pitchFamily="18" charset="0"/>
            </a:endParaRP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 	Synthesis of </a:t>
            </a:r>
            <a:r>
              <a:rPr lang="en-IN" dirty="0" err="1">
                <a:solidFill>
                  <a:srgbClr val="000000"/>
                </a:solidFill>
                <a:latin typeface="Times New Roman" pitchFamily="18" charset="0"/>
                <a:ea typeface="Times New Roman"/>
                <a:cs typeface="Times New Roman" pitchFamily="18" charset="0"/>
              </a:rPr>
              <a:t>organoberyllium</a:t>
            </a:r>
            <a:r>
              <a:rPr lang="en-IN" dirty="0">
                <a:solidFill>
                  <a:srgbClr val="000000"/>
                </a:solidFill>
                <a:latin typeface="Times New Roman" pitchFamily="18" charset="0"/>
                <a:ea typeface="Times New Roman"/>
                <a:cs typeface="Times New Roman" pitchFamily="18" charset="0"/>
              </a:rPr>
              <a:t> compounds is carried out by halogen exchange or metathesis reaction in which a beryllium halide reacts with an organometallic compound of a different metal (e.g. lithium, sodium etc.).</a:t>
            </a:r>
            <a:endParaRPr lang="en-US" dirty="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Be + HgR</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sym typeface="Symbol"/>
              </a:rPr>
              <a:t>   </a:t>
            </a:r>
            <a:r>
              <a:rPr lang="en-IN" dirty="0" smtClean="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rPr>
              <a:t>BeR</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 + Hg (where R = CH</a:t>
            </a:r>
            <a:r>
              <a:rPr lang="en-IN" baseline="-25000" dirty="0">
                <a:solidFill>
                  <a:srgbClr val="000000"/>
                </a:solidFill>
                <a:latin typeface="Times New Roman" pitchFamily="18" charset="0"/>
                <a:ea typeface="Times New Roman"/>
                <a:cs typeface="Times New Roman" pitchFamily="18" charset="0"/>
              </a:rPr>
              <a:t>3</a:t>
            </a:r>
            <a:r>
              <a:rPr lang="en-IN" dirty="0">
                <a:solidFill>
                  <a:srgbClr val="000000"/>
                </a:solidFill>
                <a:latin typeface="Times New Roman" pitchFamily="18" charset="0"/>
                <a:ea typeface="Times New Roman"/>
                <a:cs typeface="Times New Roman" pitchFamily="18" charset="0"/>
              </a:rPr>
              <a:t>C</a:t>
            </a:r>
            <a:r>
              <a:rPr lang="en-IN" baseline="-25000" dirty="0">
                <a:solidFill>
                  <a:srgbClr val="000000"/>
                </a:solidFill>
                <a:latin typeface="Times New Roman" pitchFamily="18" charset="0"/>
                <a:ea typeface="Times New Roman"/>
                <a:cs typeface="Times New Roman" pitchFamily="18" charset="0"/>
              </a:rPr>
              <a:t>6</a:t>
            </a:r>
            <a:r>
              <a:rPr lang="en-IN" dirty="0">
                <a:solidFill>
                  <a:srgbClr val="000000"/>
                </a:solidFill>
                <a:latin typeface="Times New Roman" pitchFamily="18" charset="0"/>
                <a:ea typeface="Times New Roman"/>
                <a:cs typeface="Times New Roman" pitchFamily="18" charset="0"/>
              </a:rPr>
              <a:t>H</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 group)</a:t>
            </a:r>
            <a:endParaRPr lang="en-US" dirty="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smtClean="0">
                <a:solidFill>
                  <a:srgbClr val="000000"/>
                </a:solidFill>
                <a:latin typeface="Times New Roman" pitchFamily="18" charset="0"/>
                <a:ea typeface="Times New Roman"/>
                <a:cs typeface="Times New Roman" pitchFamily="18" charset="0"/>
              </a:rPr>
              <a:t>                                           ether</a:t>
            </a: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smtClean="0">
                <a:solidFill>
                  <a:srgbClr val="000000"/>
                </a:solidFill>
                <a:latin typeface="Times New Roman" pitchFamily="18" charset="0"/>
                <a:ea typeface="Times New Roman"/>
                <a:cs typeface="Times New Roman" pitchFamily="18" charset="0"/>
              </a:rPr>
              <a:t>e.g</a:t>
            </a:r>
            <a:r>
              <a:rPr lang="en-IN" dirty="0">
                <a:solidFill>
                  <a:srgbClr val="000000"/>
                </a:solidFill>
                <a:latin typeface="Times New Roman" pitchFamily="18" charset="0"/>
                <a:ea typeface="Times New Roman"/>
                <a:cs typeface="Times New Roman" pitchFamily="18" charset="0"/>
              </a:rPr>
              <a:t>.		BeCl</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 + </a:t>
            </a:r>
            <a:r>
              <a:rPr lang="en-IN" dirty="0" smtClean="0">
                <a:solidFill>
                  <a:srgbClr val="000000"/>
                </a:solidFill>
                <a:latin typeface="Times New Roman" pitchFamily="18" charset="0"/>
                <a:ea typeface="Times New Roman"/>
                <a:cs typeface="Times New Roman" pitchFamily="18" charset="0"/>
              </a:rPr>
              <a:t>2CH</a:t>
            </a:r>
            <a:r>
              <a:rPr lang="en-IN" baseline="-25000" dirty="0" smtClean="0">
                <a:solidFill>
                  <a:srgbClr val="000000"/>
                </a:solidFill>
                <a:latin typeface="Times New Roman" pitchFamily="18" charset="0"/>
                <a:ea typeface="Times New Roman"/>
                <a:cs typeface="Times New Roman" pitchFamily="18" charset="0"/>
              </a:rPr>
              <a:t>3</a:t>
            </a:r>
            <a:r>
              <a:rPr lang="en-IN" dirty="0" smtClean="0">
                <a:solidFill>
                  <a:srgbClr val="000000"/>
                </a:solidFill>
                <a:latin typeface="Times New Roman" pitchFamily="18" charset="0"/>
                <a:ea typeface="Times New Roman"/>
                <a:cs typeface="Times New Roman" pitchFamily="18" charset="0"/>
              </a:rPr>
              <a:t>Li      </a:t>
            </a:r>
            <a:r>
              <a:rPr lang="en-IN" dirty="0">
                <a:solidFill>
                  <a:srgbClr val="000000"/>
                </a:solidFill>
                <a:latin typeface="Times New Roman" pitchFamily="18" charset="0"/>
                <a:ea typeface="Times New Roman"/>
                <a:cs typeface="Times New Roman" pitchFamily="18" charset="0"/>
                <a:sym typeface="Symbol"/>
              </a:rPr>
              <a:t></a:t>
            </a:r>
            <a:r>
              <a:rPr lang="en-IN" dirty="0" smtClean="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rPr>
              <a:t>(CH</a:t>
            </a:r>
            <a:r>
              <a:rPr lang="en-IN" baseline="-25000" dirty="0">
                <a:solidFill>
                  <a:srgbClr val="000000"/>
                </a:solidFill>
                <a:latin typeface="Times New Roman" pitchFamily="18" charset="0"/>
                <a:ea typeface="Times New Roman"/>
                <a:cs typeface="Times New Roman" pitchFamily="18" charset="0"/>
              </a:rPr>
              <a:t>3</a:t>
            </a:r>
            <a:r>
              <a:rPr lang="en-IN" dirty="0">
                <a:solidFill>
                  <a:srgbClr val="000000"/>
                </a:solidFill>
                <a:latin typeface="Times New Roman" pitchFamily="18" charset="0"/>
                <a:ea typeface="Times New Roman"/>
                <a:cs typeface="Times New Roman" pitchFamily="18" charset="0"/>
              </a:rPr>
              <a:t>)</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Be   +   2LiCl</a:t>
            </a:r>
            <a:endParaRPr lang="en-US" dirty="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endParaRPr lang="en-IN" dirty="0" smtClean="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Dimethyl </a:t>
            </a:r>
            <a:r>
              <a:rPr lang="en-IN" dirty="0">
                <a:solidFill>
                  <a:srgbClr val="000000"/>
                </a:solidFill>
                <a:latin typeface="Times New Roman" pitchFamily="18" charset="0"/>
                <a:ea typeface="Times New Roman"/>
                <a:cs typeface="Times New Roman" pitchFamily="18" charset="0"/>
              </a:rPr>
              <a:t>beryllium</a:t>
            </a:r>
            <a:endParaRPr lang="en-US" dirty="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ether</a:t>
            </a: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BeCl</a:t>
            </a:r>
            <a:r>
              <a:rPr lang="en-IN" baseline="-25000" dirty="0" smtClean="0">
                <a:solidFill>
                  <a:srgbClr val="000000"/>
                </a:solidFill>
                <a:latin typeface="Times New Roman" pitchFamily="18" charset="0"/>
                <a:ea typeface="Times New Roman"/>
                <a:cs typeface="Times New Roman" pitchFamily="18" charset="0"/>
              </a:rPr>
              <a:t>2</a:t>
            </a:r>
            <a:r>
              <a:rPr lang="en-IN" dirty="0" smtClean="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2MgCH</a:t>
            </a:r>
            <a:r>
              <a:rPr lang="en-IN" baseline="-25000" dirty="0" smtClean="0">
                <a:solidFill>
                  <a:srgbClr val="000000"/>
                </a:solidFill>
                <a:latin typeface="Times New Roman" pitchFamily="18" charset="0"/>
                <a:ea typeface="Times New Roman"/>
                <a:cs typeface="Times New Roman" pitchFamily="18" charset="0"/>
              </a:rPr>
              <a:t>3</a:t>
            </a:r>
            <a:r>
              <a:rPr lang="en-IN" dirty="0" smtClean="0">
                <a:solidFill>
                  <a:srgbClr val="000000"/>
                </a:solidFill>
                <a:latin typeface="Times New Roman" pitchFamily="18" charset="0"/>
                <a:ea typeface="Times New Roman"/>
                <a:cs typeface="Times New Roman" pitchFamily="18" charset="0"/>
              </a:rPr>
              <a:t>Cl</a:t>
            </a:r>
            <a:r>
              <a:rPr lang="en-IN" dirty="0">
                <a:solidFill>
                  <a:srgbClr val="000000"/>
                </a:solidFill>
                <a:latin typeface="Times New Roman" pitchFamily="18" charset="0"/>
                <a:ea typeface="Times New Roman"/>
                <a:cs typeface="Times New Roman" pitchFamily="18" charset="0"/>
                <a:sym typeface="Symbol"/>
              </a:rPr>
              <a:t> </a:t>
            </a:r>
            <a:r>
              <a:rPr lang="en-IN" dirty="0" smtClean="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rPr>
              <a:t>(CH</a:t>
            </a:r>
            <a:r>
              <a:rPr lang="en-IN" baseline="-25000" dirty="0">
                <a:solidFill>
                  <a:srgbClr val="000000"/>
                </a:solidFill>
                <a:latin typeface="Times New Roman" pitchFamily="18" charset="0"/>
                <a:ea typeface="Times New Roman"/>
                <a:cs typeface="Times New Roman" pitchFamily="18" charset="0"/>
              </a:rPr>
              <a:t>3</a:t>
            </a:r>
            <a:r>
              <a:rPr lang="en-IN" dirty="0">
                <a:solidFill>
                  <a:srgbClr val="000000"/>
                </a:solidFill>
                <a:latin typeface="Times New Roman" pitchFamily="18" charset="0"/>
                <a:ea typeface="Times New Roman"/>
                <a:cs typeface="Times New Roman" pitchFamily="18" charset="0"/>
              </a:rPr>
              <a:t>)</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Be + 2MgCl</a:t>
            </a:r>
            <a:r>
              <a:rPr lang="en-IN" baseline="-25000" dirty="0">
                <a:solidFill>
                  <a:srgbClr val="000000"/>
                </a:solidFill>
                <a:latin typeface="Times New Roman" pitchFamily="18" charset="0"/>
                <a:ea typeface="Times New Roman"/>
                <a:cs typeface="Times New Roman" pitchFamily="18" charset="0"/>
              </a:rPr>
              <a:t>2</a:t>
            </a:r>
            <a:endParaRPr lang="en-US" dirty="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ether</a:t>
            </a: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BeCl</a:t>
            </a:r>
            <a:r>
              <a:rPr lang="en-IN" baseline="-25000" dirty="0" smtClean="0">
                <a:solidFill>
                  <a:srgbClr val="000000"/>
                </a:solidFill>
                <a:latin typeface="Times New Roman" pitchFamily="18" charset="0"/>
                <a:ea typeface="Times New Roman"/>
                <a:cs typeface="Times New Roman" pitchFamily="18" charset="0"/>
              </a:rPr>
              <a:t>2</a:t>
            </a:r>
            <a:r>
              <a:rPr lang="en-IN" dirty="0" smtClean="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2C</a:t>
            </a:r>
            <a:r>
              <a:rPr lang="en-IN" baseline="-25000" dirty="0" smtClean="0">
                <a:solidFill>
                  <a:srgbClr val="000000"/>
                </a:solidFill>
                <a:latin typeface="Times New Roman" pitchFamily="18" charset="0"/>
                <a:ea typeface="Times New Roman"/>
                <a:cs typeface="Times New Roman" pitchFamily="18" charset="0"/>
              </a:rPr>
              <a:t>6</a:t>
            </a:r>
            <a:r>
              <a:rPr lang="en-IN" dirty="0" smtClean="0">
                <a:solidFill>
                  <a:srgbClr val="000000"/>
                </a:solidFill>
                <a:latin typeface="Times New Roman" pitchFamily="18" charset="0"/>
                <a:ea typeface="Times New Roman"/>
                <a:cs typeface="Times New Roman" pitchFamily="18" charset="0"/>
              </a:rPr>
              <a:t>H</a:t>
            </a:r>
            <a:r>
              <a:rPr lang="en-IN" baseline="-25000" dirty="0" smtClean="0">
                <a:solidFill>
                  <a:srgbClr val="000000"/>
                </a:solidFill>
                <a:latin typeface="Times New Roman" pitchFamily="18" charset="0"/>
                <a:ea typeface="Times New Roman"/>
                <a:cs typeface="Times New Roman" pitchFamily="18" charset="0"/>
              </a:rPr>
              <a:t>5</a:t>
            </a:r>
            <a:r>
              <a:rPr lang="en-IN" dirty="0" smtClean="0">
                <a:solidFill>
                  <a:srgbClr val="000000"/>
                </a:solidFill>
                <a:latin typeface="Times New Roman" pitchFamily="18" charset="0"/>
                <a:ea typeface="Times New Roman"/>
                <a:cs typeface="Times New Roman" pitchFamily="18" charset="0"/>
              </a:rPr>
              <a:t>Li    </a:t>
            </a:r>
            <a:r>
              <a:rPr lang="en-IN" dirty="0" smtClean="0">
                <a:solidFill>
                  <a:srgbClr val="000000"/>
                </a:solidFill>
                <a:latin typeface="Times New Roman" pitchFamily="18" charset="0"/>
                <a:ea typeface="Times New Roman"/>
                <a:cs typeface="Times New Roman" pitchFamily="18" charset="0"/>
                <a:sym typeface="Symbol"/>
              </a:rPr>
              <a:t> </a:t>
            </a:r>
            <a:r>
              <a:rPr lang="en-IN" dirty="0">
                <a:solidFill>
                  <a:srgbClr val="000000"/>
                </a:solidFill>
                <a:latin typeface="Times New Roman" pitchFamily="18" charset="0"/>
                <a:ea typeface="Times New Roman"/>
                <a:cs typeface="Times New Roman" pitchFamily="18" charset="0"/>
                <a:sym typeface="Symbol"/>
              </a:rPr>
              <a:t></a:t>
            </a:r>
            <a:r>
              <a:rPr lang="en-IN" dirty="0" smtClean="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rPr>
              <a:t>(C</a:t>
            </a:r>
            <a:r>
              <a:rPr lang="en-IN" baseline="-25000" dirty="0">
                <a:solidFill>
                  <a:srgbClr val="000000"/>
                </a:solidFill>
                <a:latin typeface="Times New Roman" pitchFamily="18" charset="0"/>
                <a:ea typeface="Times New Roman"/>
                <a:cs typeface="Times New Roman" pitchFamily="18" charset="0"/>
              </a:rPr>
              <a:t>6</a:t>
            </a:r>
            <a:r>
              <a:rPr lang="en-IN" dirty="0">
                <a:solidFill>
                  <a:srgbClr val="000000"/>
                </a:solidFill>
                <a:latin typeface="Times New Roman" pitchFamily="18" charset="0"/>
                <a:ea typeface="Times New Roman"/>
                <a:cs typeface="Times New Roman" pitchFamily="18" charset="0"/>
              </a:rPr>
              <a:t>H</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Be + </a:t>
            </a:r>
            <a:r>
              <a:rPr lang="en-IN" dirty="0" smtClean="0">
                <a:solidFill>
                  <a:srgbClr val="000000"/>
                </a:solidFill>
                <a:latin typeface="Times New Roman" pitchFamily="18" charset="0"/>
                <a:ea typeface="Times New Roman"/>
                <a:cs typeface="Times New Roman" pitchFamily="18" charset="0"/>
              </a:rPr>
              <a:t>2LiCl </a:t>
            </a:r>
            <a:endParaRPr lang="en-US" dirty="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endParaRPr lang="en-IN" dirty="0" smtClean="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rPr>
              <a:t>(</a:t>
            </a:r>
            <a:r>
              <a:rPr lang="en-IN" dirty="0" err="1">
                <a:solidFill>
                  <a:srgbClr val="000000"/>
                </a:solidFill>
                <a:latin typeface="Times New Roman" pitchFamily="18" charset="0"/>
                <a:ea typeface="Times New Roman"/>
                <a:cs typeface="Times New Roman" pitchFamily="18" charset="0"/>
              </a:rPr>
              <a:t>Diphenyl</a:t>
            </a:r>
            <a:r>
              <a:rPr lang="en-IN" dirty="0">
                <a:solidFill>
                  <a:srgbClr val="000000"/>
                </a:solidFill>
                <a:latin typeface="Times New Roman" pitchFamily="18" charset="0"/>
                <a:ea typeface="Times New Roman"/>
                <a:cs typeface="Times New Roman" pitchFamily="18" charset="0"/>
              </a:rPr>
              <a:t> beryllium</a:t>
            </a:r>
            <a:endParaRPr lang="en-US" dirty="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endParaRPr lang="en-IN" dirty="0" smtClean="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smtClean="0">
                <a:solidFill>
                  <a:srgbClr val="000000"/>
                </a:solidFill>
                <a:latin typeface="Times New Roman" pitchFamily="18" charset="0"/>
                <a:ea typeface="Times New Roman"/>
                <a:cs typeface="Times New Roman" pitchFamily="18" charset="0"/>
              </a:rPr>
              <a:t>		3(C</a:t>
            </a:r>
            <a:r>
              <a:rPr lang="en-IN" baseline="-25000" dirty="0" smtClean="0">
                <a:solidFill>
                  <a:srgbClr val="000000"/>
                </a:solidFill>
                <a:latin typeface="Times New Roman" pitchFamily="18" charset="0"/>
                <a:ea typeface="Times New Roman"/>
                <a:cs typeface="Times New Roman" pitchFamily="18" charset="0"/>
              </a:rPr>
              <a:t>2</a:t>
            </a:r>
            <a:r>
              <a:rPr lang="en-IN" dirty="0" smtClean="0">
                <a:solidFill>
                  <a:srgbClr val="000000"/>
                </a:solidFill>
                <a:latin typeface="Times New Roman" pitchFamily="18" charset="0"/>
                <a:ea typeface="Times New Roman"/>
                <a:cs typeface="Times New Roman" pitchFamily="18" charset="0"/>
              </a:rPr>
              <a:t>H</a:t>
            </a:r>
            <a:r>
              <a:rPr lang="en-IN" baseline="-25000" dirty="0" smtClean="0">
                <a:solidFill>
                  <a:srgbClr val="000000"/>
                </a:solidFill>
                <a:latin typeface="Times New Roman" pitchFamily="18" charset="0"/>
                <a:ea typeface="Times New Roman"/>
                <a:cs typeface="Times New Roman" pitchFamily="18" charset="0"/>
              </a:rPr>
              <a:t>5</a:t>
            </a:r>
            <a:r>
              <a:rPr lang="en-IN" dirty="0" smtClean="0">
                <a:solidFill>
                  <a:srgbClr val="000000"/>
                </a:solidFill>
                <a:latin typeface="Times New Roman" pitchFamily="18" charset="0"/>
                <a:ea typeface="Times New Roman"/>
                <a:cs typeface="Times New Roman" pitchFamily="18" charset="0"/>
              </a:rPr>
              <a:t>)</a:t>
            </a:r>
            <a:r>
              <a:rPr lang="en-IN" baseline="-25000" dirty="0" smtClean="0">
                <a:solidFill>
                  <a:srgbClr val="000000"/>
                </a:solidFill>
                <a:latin typeface="Times New Roman" pitchFamily="18" charset="0"/>
                <a:ea typeface="Times New Roman"/>
                <a:cs typeface="Times New Roman" pitchFamily="18" charset="0"/>
              </a:rPr>
              <a:t>2</a:t>
            </a:r>
            <a:r>
              <a:rPr lang="en-IN" dirty="0" smtClean="0">
                <a:solidFill>
                  <a:srgbClr val="000000"/>
                </a:solidFill>
                <a:latin typeface="Times New Roman" pitchFamily="18" charset="0"/>
                <a:ea typeface="Times New Roman"/>
                <a:cs typeface="Times New Roman" pitchFamily="18" charset="0"/>
              </a:rPr>
              <a:t>Be </a:t>
            </a:r>
            <a:r>
              <a:rPr lang="en-IN" dirty="0">
                <a:solidFill>
                  <a:srgbClr val="000000"/>
                </a:solidFill>
                <a:latin typeface="Times New Roman" pitchFamily="18" charset="0"/>
                <a:ea typeface="Times New Roman"/>
                <a:cs typeface="Times New Roman" pitchFamily="18" charset="0"/>
              </a:rPr>
              <a:t>+ 2(C</a:t>
            </a:r>
            <a:r>
              <a:rPr lang="en-IN" baseline="-25000" dirty="0">
                <a:solidFill>
                  <a:srgbClr val="000000"/>
                </a:solidFill>
                <a:latin typeface="Times New Roman" pitchFamily="18" charset="0"/>
                <a:ea typeface="Times New Roman"/>
                <a:cs typeface="Times New Roman" pitchFamily="18" charset="0"/>
              </a:rPr>
              <a:t>6</a:t>
            </a:r>
            <a:r>
              <a:rPr lang="en-IN" dirty="0">
                <a:solidFill>
                  <a:srgbClr val="000000"/>
                </a:solidFill>
                <a:latin typeface="Times New Roman" pitchFamily="18" charset="0"/>
                <a:ea typeface="Times New Roman"/>
                <a:cs typeface="Times New Roman" pitchFamily="18" charset="0"/>
              </a:rPr>
              <a:t>H</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a:t>
            </a:r>
            <a:r>
              <a:rPr lang="en-IN" baseline="-25000" dirty="0">
                <a:solidFill>
                  <a:srgbClr val="000000"/>
                </a:solidFill>
                <a:latin typeface="Times New Roman" pitchFamily="18" charset="0"/>
                <a:ea typeface="Times New Roman"/>
                <a:cs typeface="Times New Roman" pitchFamily="18" charset="0"/>
              </a:rPr>
              <a:t>3</a:t>
            </a:r>
            <a:r>
              <a:rPr lang="en-IN" dirty="0">
                <a:solidFill>
                  <a:srgbClr val="000000"/>
                </a:solidFill>
                <a:latin typeface="Times New Roman" pitchFamily="18" charset="0"/>
                <a:ea typeface="Times New Roman"/>
                <a:cs typeface="Times New Roman" pitchFamily="18" charset="0"/>
              </a:rPr>
              <a:t>B   </a:t>
            </a:r>
            <a:r>
              <a:rPr lang="en-IN" dirty="0">
                <a:solidFill>
                  <a:srgbClr val="000000"/>
                </a:solidFill>
                <a:latin typeface="Times New Roman" pitchFamily="18" charset="0"/>
                <a:ea typeface="Times New Roman"/>
                <a:cs typeface="Times New Roman" pitchFamily="18" charset="0"/>
                <a:sym typeface="Symbol"/>
              </a:rPr>
              <a:t></a:t>
            </a:r>
            <a:r>
              <a:rPr lang="en-IN" dirty="0">
                <a:solidFill>
                  <a:srgbClr val="000000"/>
                </a:solidFill>
                <a:latin typeface="Times New Roman" pitchFamily="18" charset="0"/>
                <a:ea typeface="Times New Roman"/>
                <a:cs typeface="Times New Roman" pitchFamily="18" charset="0"/>
              </a:rPr>
              <a:t> 2(C</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H</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a:t>
            </a:r>
            <a:r>
              <a:rPr lang="en-IN" baseline="-25000" dirty="0">
                <a:solidFill>
                  <a:srgbClr val="000000"/>
                </a:solidFill>
                <a:latin typeface="Times New Roman" pitchFamily="18" charset="0"/>
                <a:ea typeface="Times New Roman"/>
                <a:cs typeface="Times New Roman" pitchFamily="18" charset="0"/>
              </a:rPr>
              <a:t>3</a:t>
            </a:r>
            <a:r>
              <a:rPr lang="en-IN" dirty="0">
                <a:solidFill>
                  <a:srgbClr val="000000"/>
                </a:solidFill>
                <a:latin typeface="Times New Roman" pitchFamily="18" charset="0"/>
                <a:ea typeface="Times New Roman"/>
                <a:cs typeface="Times New Roman" pitchFamily="18" charset="0"/>
              </a:rPr>
              <a:t>B    +   3(C</a:t>
            </a:r>
            <a:r>
              <a:rPr lang="en-IN" baseline="-25000" dirty="0">
                <a:solidFill>
                  <a:srgbClr val="000000"/>
                </a:solidFill>
                <a:latin typeface="Times New Roman" pitchFamily="18" charset="0"/>
                <a:ea typeface="Times New Roman"/>
                <a:cs typeface="Times New Roman" pitchFamily="18" charset="0"/>
              </a:rPr>
              <a:t>6</a:t>
            </a:r>
            <a:r>
              <a:rPr lang="en-IN" dirty="0">
                <a:solidFill>
                  <a:srgbClr val="000000"/>
                </a:solidFill>
                <a:latin typeface="Times New Roman" pitchFamily="18" charset="0"/>
                <a:ea typeface="Times New Roman"/>
                <a:cs typeface="Times New Roman" pitchFamily="18" charset="0"/>
              </a:rPr>
              <a:t>H</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Be</a:t>
            </a:r>
            <a:endParaRPr lang="en-US" dirty="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endParaRPr lang="en-IN" dirty="0" smtClean="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a:t>
            </a: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err="1" smtClean="0">
                <a:solidFill>
                  <a:srgbClr val="000000"/>
                </a:solidFill>
                <a:latin typeface="Times New Roman" pitchFamily="18" charset="0"/>
                <a:ea typeface="Times New Roman"/>
                <a:cs typeface="Times New Roman" pitchFamily="18" charset="0"/>
              </a:rPr>
              <a:t>Diphenyl</a:t>
            </a:r>
            <a:r>
              <a:rPr lang="en-IN" dirty="0" smtClean="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rPr>
              <a:t>beryllium</a:t>
            </a:r>
            <a:endParaRPr lang="en-US" dirty="0">
              <a:solidFill>
                <a:srgbClr val="000000"/>
              </a:solidFill>
              <a:latin typeface="Times New Roman" pitchFamily="18" charset="0"/>
              <a:ea typeface="Times New Roman"/>
              <a:cs typeface="Times New Roman" pitchFamily="18" charset="0"/>
            </a:endParaRPr>
          </a:p>
          <a:p>
            <a:pPr algn="just">
              <a:lnSpc>
                <a:spcPts val="1400"/>
              </a:lnSpc>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err="1">
                <a:solidFill>
                  <a:srgbClr val="000000"/>
                </a:solidFill>
                <a:latin typeface="Times New Roman" pitchFamily="18" charset="0"/>
                <a:ea typeface="Times New Roman"/>
                <a:cs typeface="Times New Roman" pitchFamily="18" charset="0"/>
              </a:rPr>
              <a:t>Bis</a:t>
            </a:r>
            <a:r>
              <a:rPr lang="en-IN" dirty="0">
                <a:solidFill>
                  <a:srgbClr val="000000"/>
                </a:solidFill>
                <a:latin typeface="Times New Roman" pitchFamily="18" charset="0"/>
                <a:ea typeface="Times New Roman"/>
                <a:cs typeface="Times New Roman" pitchFamily="18" charset="0"/>
              </a:rPr>
              <a:t> (</a:t>
            </a:r>
            <a:r>
              <a:rPr lang="en-IN" dirty="0" err="1">
                <a:solidFill>
                  <a:srgbClr val="000000"/>
                </a:solidFill>
                <a:latin typeface="Times New Roman" pitchFamily="18" charset="0"/>
                <a:ea typeface="Times New Roman"/>
                <a:cs typeface="Times New Roman" pitchFamily="18" charset="0"/>
              </a:rPr>
              <a:t>cyclopentadienyl</a:t>
            </a:r>
            <a:r>
              <a:rPr lang="en-IN" dirty="0">
                <a:solidFill>
                  <a:srgbClr val="000000"/>
                </a:solidFill>
                <a:latin typeface="Times New Roman" pitchFamily="18" charset="0"/>
                <a:ea typeface="Times New Roman"/>
                <a:cs typeface="Times New Roman" pitchFamily="18" charset="0"/>
              </a:rPr>
              <a:t>) Be can be prepared by a double displacement reaction between BeCl</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 with Na(C</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H</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 The anion (C</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H</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a:t>
            </a:r>
            <a:r>
              <a:rPr lang="en-IN" b="1" baseline="30000" dirty="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rPr>
              <a:t>is transferred to more electropositive Be(II) atom.</a:t>
            </a:r>
            <a:endParaRPr lang="en-US" dirty="0">
              <a:solidFill>
                <a:srgbClr val="000000"/>
              </a:solidFill>
              <a:latin typeface="Times New Roman" pitchFamily="18" charset="0"/>
              <a:ea typeface="Times New Roman"/>
              <a:cs typeface="Times New Roman" pitchFamily="18" charset="0"/>
            </a:endParaRPr>
          </a:p>
          <a:p>
            <a:pPr algn="ctr">
              <a:lnSpc>
                <a:spcPts val="1400"/>
              </a:lnSpc>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BeCl</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 + 2Na[C</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H</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sym typeface="Symbol"/>
              </a:rPr>
              <a:t></a:t>
            </a:r>
            <a:r>
              <a:rPr lang="en-IN" dirty="0">
                <a:solidFill>
                  <a:srgbClr val="000000"/>
                </a:solidFill>
                <a:latin typeface="Times New Roman" pitchFamily="18" charset="0"/>
                <a:ea typeface="Times New Roman"/>
                <a:cs typeface="Times New Roman" pitchFamily="18" charset="0"/>
              </a:rPr>
              <a:t>  [C</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H</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Be + 2NaCl</a:t>
            </a:r>
            <a:endParaRPr lang="en-US"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	In this way reactions between halide and </a:t>
            </a:r>
            <a:r>
              <a:rPr lang="en-IN" dirty="0" err="1">
                <a:solidFill>
                  <a:srgbClr val="000000"/>
                </a:solidFill>
                <a:latin typeface="Times New Roman" pitchFamily="18" charset="0"/>
                <a:ea typeface="Times New Roman"/>
                <a:cs typeface="Times New Roman" pitchFamily="18" charset="0"/>
              </a:rPr>
              <a:t>organo</a:t>
            </a:r>
            <a:r>
              <a:rPr lang="en-IN" dirty="0">
                <a:solidFill>
                  <a:srgbClr val="000000"/>
                </a:solidFill>
                <a:latin typeface="Times New Roman" pitchFamily="18" charset="0"/>
                <a:ea typeface="Times New Roman"/>
                <a:cs typeface="Times New Roman" pitchFamily="18" charset="0"/>
              </a:rPr>
              <a:t> groups are effectively transferred between the two metals. Beryllium is less electropositive (or more electronegative) than Li, Na, Mg, so it forms organometallic compound while more electronegative metal forms halide. However, this synthetic route has one drawback that the product is always associated with ether molecules which cannot be separated easily.</a:t>
            </a:r>
            <a:endParaRPr lang="en-US" dirty="0">
              <a:solidFill>
                <a:srgbClr val="000000"/>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2746744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153400" cy="2224327"/>
          </a:xfrm>
          <a:prstGeom prst="rect">
            <a:avLst/>
          </a:prstGeom>
        </p:spPr>
        <p:txBody>
          <a:bodyPr wrap="square">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0000"/>
                </a:solidFill>
                <a:latin typeface="Times New Roman" pitchFamily="18" charset="0"/>
                <a:ea typeface="Times New Roman"/>
                <a:cs typeface="Times New Roman" pitchFamily="18" charset="0"/>
              </a:rPr>
              <a:t>(ii)  </a:t>
            </a:r>
            <a:r>
              <a:rPr lang="en-IN" sz="1600" b="1" dirty="0" err="1">
                <a:solidFill>
                  <a:srgbClr val="000000"/>
                </a:solidFill>
                <a:latin typeface="Times New Roman" pitchFamily="18" charset="0"/>
                <a:ea typeface="Times New Roman"/>
                <a:cs typeface="Times New Roman" pitchFamily="18" charset="0"/>
              </a:rPr>
              <a:t>Transmetallation</a:t>
            </a:r>
            <a:r>
              <a:rPr lang="en-IN" sz="1600" b="1" dirty="0">
                <a:solidFill>
                  <a:srgbClr val="000000"/>
                </a:solidFill>
                <a:latin typeface="Times New Roman" pitchFamily="18" charset="0"/>
                <a:ea typeface="Times New Roman"/>
                <a:cs typeface="Times New Roman" pitchFamily="18" charset="0"/>
              </a:rPr>
              <a:t> from Mercury Alkyl or Aryl :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Alkyl or aryl beryllium compounds can be prepared by </a:t>
            </a:r>
            <a:r>
              <a:rPr lang="en-IN" sz="1600" dirty="0" err="1">
                <a:solidFill>
                  <a:srgbClr val="000000"/>
                </a:solidFill>
                <a:latin typeface="Times New Roman" pitchFamily="18" charset="0"/>
                <a:ea typeface="Times New Roman"/>
                <a:cs typeface="Times New Roman" pitchFamily="18" charset="0"/>
              </a:rPr>
              <a:t>transmetallation</a:t>
            </a:r>
            <a:r>
              <a:rPr lang="en-IN" sz="1600" dirty="0">
                <a:solidFill>
                  <a:srgbClr val="000000"/>
                </a:solidFill>
                <a:latin typeface="Times New Roman" pitchFamily="18" charset="0"/>
                <a:ea typeface="Times New Roman"/>
                <a:cs typeface="Times New Roman" pitchFamily="18" charset="0"/>
              </a:rPr>
              <a:t> from methyl mercury. This method is employed to prepare ether free product. In this reaction, pure beryllium metal is heated with suitable mercury alkyl or </a:t>
            </a:r>
            <a:r>
              <a:rPr lang="en-IN" sz="1600" dirty="0" smtClean="0">
                <a:solidFill>
                  <a:srgbClr val="000000"/>
                </a:solidFill>
                <a:latin typeface="Times New Roman" pitchFamily="18" charset="0"/>
                <a:ea typeface="Times New Roman"/>
                <a:cs typeface="Times New Roman" pitchFamily="18" charset="0"/>
              </a:rPr>
              <a:t>aryl</a:t>
            </a: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110.</a:t>
            </a:r>
            <a:endParaRPr lang="en-US" sz="1600" dirty="0">
              <a:solidFill>
                <a:srgbClr val="000000"/>
              </a:solidFill>
              <a:latin typeface="Times New Roman" pitchFamily="18" charset="0"/>
              <a:ea typeface="Times New Roman"/>
              <a:cs typeface="Times New Roman" pitchFamily="18" charset="0"/>
            </a:endParaRPr>
          </a:p>
          <a:p>
            <a:pPr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Be + (</a:t>
            </a:r>
            <a:r>
              <a:rPr lang="en-IN" sz="1600" dirty="0" smtClean="0">
                <a:solidFill>
                  <a:srgbClr val="000000"/>
                </a:solidFill>
                <a:latin typeface="Times New Roman" pitchFamily="18" charset="0"/>
                <a:ea typeface="Times New Roman"/>
                <a:cs typeface="Times New Roman" pitchFamily="18" charset="0"/>
              </a:rPr>
              <a:t>CH</a:t>
            </a:r>
            <a:r>
              <a:rPr lang="en-IN" sz="1600" baseline="-25000" dirty="0" smtClean="0">
                <a:solidFill>
                  <a:srgbClr val="000000"/>
                </a:solidFill>
                <a:latin typeface="Times New Roman" pitchFamily="18" charset="0"/>
                <a:ea typeface="Times New Roman"/>
                <a:cs typeface="Times New Roman" pitchFamily="18" charset="0"/>
              </a:rPr>
              <a:t>3</a:t>
            </a:r>
            <a:r>
              <a:rPr lang="en-IN" sz="1600" dirty="0" smtClean="0">
                <a:solidFill>
                  <a:srgbClr val="000000"/>
                </a:solidFill>
                <a:latin typeface="Times New Roman" pitchFamily="18" charset="0"/>
                <a:ea typeface="Times New Roman"/>
                <a:cs typeface="Times New Roman" pitchFamily="18" charset="0"/>
              </a:rPr>
              <a:t>)</a:t>
            </a:r>
            <a:r>
              <a:rPr lang="en-IN" sz="1600" baseline="-25000" dirty="0" smtClean="0">
                <a:solidFill>
                  <a:srgbClr val="000000"/>
                </a:solidFill>
                <a:latin typeface="Times New Roman" pitchFamily="18" charset="0"/>
                <a:ea typeface="Times New Roman"/>
                <a:cs typeface="Times New Roman" pitchFamily="18" charset="0"/>
              </a:rPr>
              <a:t>2</a:t>
            </a:r>
            <a:r>
              <a:rPr lang="en-IN" sz="1600" dirty="0" smtClean="0">
                <a:solidFill>
                  <a:srgbClr val="000000"/>
                </a:solidFill>
                <a:latin typeface="Times New Roman" pitchFamily="18" charset="0"/>
                <a:ea typeface="Times New Roman"/>
                <a:cs typeface="Times New Roman" pitchFamily="18" charset="0"/>
              </a:rPr>
              <a:t>Hg</a:t>
            </a:r>
            <a:r>
              <a:rPr lang="en-IN" sz="1600" dirty="0">
                <a:solidFill>
                  <a:srgbClr val="000000"/>
                </a:solidFill>
                <a:latin typeface="Times New Roman" pitchFamily="18" charset="0"/>
                <a:ea typeface="Times New Roman"/>
                <a:cs typeface="Times New Roman" pitchFamily="18" charset="0"/>
                <a:sym typeface="Symbol"/>
              </a:rPr>
              <a:t> </a:t>
            </a: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Be + Hg</a:t>
            </a:r>
            <a:endParaRPr lang="en-US" sz="1600" dirty="0">
              <a:solidFill>
                <a:srgbClr val="000000"/>
              </a:solidFill>
              <a:latin typeface="Times New Roman" pitchFamily="18" charset="0"/>
              <a:ea typeface="Times New Roman"/>
              <a:cs typeface="Times New Roman" pitchFamily="18" charset="0"/>
            </a:endParaRPr>
          </a:p>
          <a:p>
            <a:pPr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Be + (C</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H</a:t>
            </a:r>
            <a:r>
              <a:rPr lang="en-IN" sz="1600" baseline="-25000" dirty="0">
                <a:solidFill>
                  <a:srgbClr val="000000"/>
                </a:solidFill>
                <a:latin typeface="Times New Roman" pitchFamily="18" charset="0"/>
                <a:ea typeface="Times New Roman"/>
                <a:cs typeface="Times New Roman" pitchFamily="18" charset="0"/>
              </a:rPr>
              <a:t>5</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Hg  </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 (C</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H</a:t>
            </a:r>
            <a:r>
              <a:rPr lang="en-IN" sz="1600" baseline="-25000" dirty="0">
                <a:solidFill>
                  <a:srgbClr val="000000"/>
                </a:solidFill>
                <a:latin typeface="Times New Roman" pitchFamily="18" charset="0"/>
                <a:ea typeface="Times New Roman"/>
                <a:cs typeface="Times New Roman" pitchFamily="18" charset="0"/>
              </a:rPr>
              <a:t>5</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Be + Hg</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The product can be collected by distillation in vacuum.</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i="1" dirty="0">
                <a:solidFill>
                  <a:srgbClr val="000000"/>
                </a:solidFill>
                <a:latin typeface="Times New Roman" pitchFamily="18" charset="0"/>
                <a:ea typeface="Times New Roman"/>
                <a:cs typeface="Times New Roman" pitchFamily="18" charset="0"/>
              </a:rPr>
              <a:t>	The organometallic compounds of Be do not have significant commercial applications due to their high toxicity. They are used in laboratory as synthetic intermediates to produce other compounds of beryllium.</a:t>
            </a:r>
            <a:endParaRPr lang="en-US" sz="1600" dirty="0">
              <a:solidFill>
                <a:srgbClr val="000000"/>
              </a:solidFill>
              <a:effectLst/>
              <a:latin typeface="Times New Roman" pitchFamily="18" charset="0"/>
              <a:ea typeface="Times New Roman"/>
              <a:cs typeface="Times New Roman" pitchFamily="18" charset="0"/>
            </a:endParaRPr>
          </a:p>
        </p:txBody>
      </p:sp>
      <p:sp>
        <p:nvSpPr>
          <p:cNvPr id="3" name="Rectangle 2"/>
          <p:cNvSpPr>
            <a:spLocks noChangeArrowheads="1"/>
          </p:cNvSpPr>
          <p:nvPr/>
        </p:nvSpPr>
        <p:spPr bwMode="auto">
          <a:xfrm>
            <a:off x="328246" y="2195473"/>
            <a:ext cx="57150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Structural Study of Alkyl Beryllium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1. 	Alkyl beryllium has insufficient electrons, so that the compounds are electron deficient.</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2. 	Methyl beryllium (CH</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3</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Be is a monomer in the vapour phase. In solid state, it exists as a polymer. Bulkier alkyl groups attached to Be atom in </a:t>
            </a:r>
            <a:r>
              <a:rPr kumimoji="0" lang="en-US" sz="1600" b="0" i="0" u="none" strike="noStrike" cap="none" normalizeH="0" baseline="0" dirty="0" err="1" smtClean="0">
                <a:ln>
                  <a:noFill/>
                </a:ln>
                <a:solidFill>
                  <a:srgbClr val="002060"/>
                </a:solidFill>
                <a:effectLst/>
                <a:latin typeface="Segoe UI" pitchFamily="34" charset="0"/>
                <a:ea typeface="Times New Roman" pitchFamily="18" charset="0"/>
                <a:cs typeface="Segoe UI" pitchFamily="34" charset="0"/>
              </a:rPr>
              <a:t>organoberyllium</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compounds show lower degree of polymerization.</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3. 	X-ray diffraction studies on (CH</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3</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Be indicated the presence of a long chain like polymeric structure having metals </a:t>
            </a:r>
            <a:r>
              <a:rPr kumimoji="0" lang="en-US" sz="1600" b="0" i="0" u="none" strike="noStrike" cap="none" normalizeH="0" baseline="0" dirty="0" err="1" smtClean="0">
                <a:ln>
                  <a:noFill/>
                </a:ln>
                <a:solidFill>
                  <a:srgbClr val="002060"/>
                </a:solidFill>
                <a:effectLst/>
                <a:latin typeface="Segoe UI" pitchFamily="34" charset="0"/>
                <a:ea typeface="Times New Roman" pitchFamily="18" charset="0"/>
                <a:cs typeface="Segoe UI" pitchFamily="34" charset="0"/>
              </a:rPr>
              <a:t>tetrahedrally</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co-ordinated by methyl groups.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4. 	The structure of (CH</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3</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Be is analogous to BeCl</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5. 	The bonding in Be(CH</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3</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is best described by 3c-2e bonds (analogous compound BeCl</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has 2c-2e bonding).</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6. 	The 3c-3e bonding : In Be(CH</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3</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both Be and C are sp</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3</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hybridized.</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Be (4) : 1s</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2s</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2</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Picture 1"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954" y="2362200"/>
            <a:ext cx="313372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394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421" y="381000"/>
            <a:ext cx="8077200" cy="2189061"/>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In Be, one s orbital (with one electron) and three p orbitals (with one electron hybridize to produce four sp</a:t>
            </a:r>
            <a:r>
              <a:rPr lang="en-IN" sz="1600" baseline="30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hybrid orbitals containing two electrons). In this way only two hybrid orbitals contain unpaired electrons, while other two hybrid orbitals are empty. Carbon also forms four hybrid orbitals containing four unpaired electrons.</a:t>
            </a:r>
            <a:endParaRPr lang="en-US" sz="1600" dirty="0">
              <a:solidFill>
                <a:srgbClr val="000000"/>
              </a:solidFill>
              <a:latin typeface="Times New Roman" pitchFamily="18" charset="0"/>
              <a:ea typeface="Times New Roman"/>
              <a:cs typeface="Times New Roman" pitchFamily="18" charset="0"/>
            </a:endParaRPr>
          </a:p>
          <a:p>
            <a:pPr algn="just">
              <a:lnSpc>
                <a:spcPts val="13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There </a:t>
            </a:r>
            <a:r>
              <a:rPr lang="en-IN" sz="1600" dirty="0">
                <a:solidFill>
                  <a:srgbClr val="000000"/>
                </a:solidFill>
                <a:latin typeface="Times New Roman" pitchFamily="18" charset="0"/>
                <a:ea typeface="Times New Roman"/>
                <a:cs typeface="Times New Roman" pitchFamily="18" charset="0"/>
              </a:rPr>
              <a:t>are two methyl bridging groups linking to two adjacent Be atoms by 3c-2e bonds. The overlap of one empty sp</a:t>
            </a:r>
            <a:r>
              <a:rPr lang="en-IN" sz="1600" baseline="30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hybrid orbital of first Be, one sp</a:t>
            </a:r>
            <a:r>
              <a:rPr lang="en-IN" sz="1600" baseline="30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hybrid orbital of carbon from methyl group containing one electron and sp</a:t>
            </a:r>
            <a:r>
              <a:rPr lang="en-IN" sz="1600" baseline="30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hybrid orbital of another Be containing one electron give 3c</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2e bonding. Similarly other 3c</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2e bond results by overlap of one sp</a:t>
            </a:r>
            <a:r>
              <a:rPr lang="en-IN" sz="1600" baseline="30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hybrid orbital of first Be containing one electron, one sp</a:t>
            </a:r>
            <a:r>
              <a:rPr lang="en-IN" sz="1600" baseline="30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hybrid orbital of carbon from other methyl group containing one electron and an empty sp</a:t>
            </a:r>
            <a:r>
              <a:rPr lang="en-IN" sz="1600" baseline="30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hybrid orbital of other Be. The bonding pair of electron is delocalized over three centres as shown in Fig. 5.1. Each C atom in Me</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Be shows a co-ordination number five.</a:t>
            </a:r>
            <a:endParaRPr lang="en-US" sz="1600" dirty="0">
              <a:solidFill>
                <a:srgbClr val="000000"/>
              </a:solidFill>
              <a:effectLst/>
              <a:latin typeface="Times New Roman" pitchFamily="18" charset="0"/>
              <a:ea typeface="Times New Roman"/>
              <a:cs typeface="Times New Roman" pitchFamily="18" charset="0"/>
            </a:endParaRPr>
          </a:p>
        </p:txBody>
      </p:sp>
      <p:sp>
        <p:nvSpPr>
          <p:cNvPr id="5" name="Rectangle 4"/>
          <p:cNvSpPr/>
          <p:nvPr/>
        </p:nvSpPr>
        <p:spPr>
          <a:xfrm>
            <a:off x="351692" y="4782939"/>
            <a:ext cx="4189133" cy="451406"/>
          </a:xfrm>
          <a:prstGeom prst="rect">
            <a:avLst/>
          </a:prstGeom>
        </p:spPr>
        <p:txBody>
          <a:bodyPr wrap="square">
            <a:spAutoFit/>
          </a:bodyPr>
          <a:lstStyle/>
          <a:p>
            <a:pPr marL="228600" indent="-228600" algn="ctr">
              <a:lnSpc>
                <a:spcPts val="1300"/>
              </a:lnSpc>
              <a:spcBef>
                <a:spcPts val="100"/>
              </a:spcBef>
              <a:spcAft>
                <a:spcPts val="100"/>
              </a:spcAft>
              <a:buAutoNum type="alphaLcParenBoth"/>
              <a:tabLst>
                <a:tab pos="228600" algn="l"/>
                <a:tab pos="457200" algn="l"/>
                <a:tab pos="1485900" algn="r"/>
                <a:tab pos="1600200" algn="ctr"/>
                <a:tab pos="1714500" algn="l"/>
                <a:tab pos="4114800" algn="r"/>
              </a:tabLst>
            </a:pPr>
            <a:r>
              <a:rPr lang="en-US" sz="1200" dirty="0" smtClean="0">
                <a:solidFill>
                  <a:srgbClr val="000000"/>
                </a:solidFill>
                <a:latin typeface="Segoe UI"/>
                <a:ea typeface="Times New Roman"/>
                <a:cs typeface="Times New Roman"/>
              </a:rPr>
              <a:t>5.1 ,3c-2e </a:t>
            </a:r>
            <a:r>
              <a:rPr lang="en-US" sz="1200" dirty="0">
                <a:solidFill>
                  <a:srgbClr val="000000"/>
                </a:solidFill>
                <a:latin typeface="Segoe UI"/>
                <a:ea typeface="Times New Roman"/>
                <a:cs typeface="Times New Roman"/>
              </a:rPr>
              <a:t>bonding in Be(CH</a:t>
            </a:r>
            <a:r>
              <a:rPr lang="en-US" sz="1200" baseline="-25000" dirty="0">
                <a:solidFill>
                  <a:srgbClr val="000000"/>
                </a:solidFill>
                <a:latin typeface="Segoe UI"/>
                <a:ea typeface="Times New Roman"/>
                <a:cs typeface="Times New Roman"/>
              </a:rPr>
              <a:t>3</a:t>
            </a:r>
            <a:r>
              <a:rPr lang="en-US" sz="1200" dirty="0">
                <a:solidFill>
                  <a:srgbClr val="000000"/>
                </a:solidFill>
                <a:latin typeface="Segoe UI"/>
                <a:ea typeface="Times New Roman"/>
                <a:cs typeface="Times New Roman"/>
              </a:rPr>
              <a:t>)</a:t>
            </a:r>
            <a:r>
              <a:rPr lang="en-US" sz="1200" baseline="-25000" dirty="0">
                <a:solidFill>
                  <a:srgbClr val="000000"/>
                </a:solidFill>
                <a:latin typeface="Segoe UI"/>
                <a:ea typeface="Times New Roman"/>
                <a:cs typeface="Times New Roman"/>
              </a:rPr>
              <a:t>2</a:t>
            </a:r>
            <a:r>
              <a:rPr lang="en-US" sz="1200" dirty="0">
                <a:solidFill>
                  <a:srgbClr val="000000"/>
                </a:solidFill>
                <a:latin typeface="Segoe UI"/>
                <a:ea typeface="Times New Roman"/>
                <a:cs typeface="Times New Roman"/>
              </a:rPr>
              <a:t> (b) Schematic view </a:t>
            </a:r>
            <a:r>
              <a:rPr lang="en-US" sz="1200" dirty="0" smtClean="0">
                <a:solidFill>
                  <a:srgbClr val="000000"/>
                </a:solidFill>
                <a:latin typeface="Segoe UI"/>
                <a:ea typeface="Times New Roman"/>
                <a:cs typeface="Times New Roman"/>
              </a:rPr>
              <a:t>o</a:t>
            </a:r>
          </a:p>
          <a:p>
            <a:pPr marL="228600" indent="-228600" algn="ctr">
              <a:lnSpc>
                <a:spcPts val="1300"/>
              </a:lnSpc>
              <a:spcBef>
                <a:spcPts val="100"/>
              </a:spcBef>
              <a:spcAft>
                <a:spcPts val="100"/>
              </a:spcAft>
              <a:buAutoNum type="alphaLcParenBoth"/>
              <a:tabLst>
                <a:tab pos="228600" algn="l"/>
                <a:tab pos="457200" algn="l"/>
                <a:tab pos="1485900" algn="r"/>
                <a:tab pos="1600200" algn="ctr"/>
                <a:tab pos="1714500" algn="l"/>
                <a:tab pos="4114800" algn="r"/>
              </a:tabLst>
            </a:pPr>
            <a:r>
              <a:rPr lang="en-US" sz="1200" dirty="0" smtClean="0">
                <a:solidFill>
                  <a:srgbClr val="000000"/>
                </a:solidFill>
                <a:latin typeface="Segoe UI"/>
                <a:ea typeface="Times New Roman"/>
                <a:cs typeface="Times New Roman"/>
              </a:rPr>
              <a:t>f </a:t>
            </a:r>
            <a:r>
              <a:rPr lang="en-US" sz="1200" dirty="0">
                <a:solidFill>
                  <a:srgbClr val="000000"/>
                </a:solidFill>
                <a:latin typeface="Segoe UI"/>
                <a:ea typeface="Times New Roman"/>
                <a:cs typeface="Times New Roman"/>
              </a:rPr>
              <a:t>bridging </a:t>
            </a:r>
            <a:r>
              <a:rPr lang="en-US" sz="1200" dirty="0" smtClean="0">
                <a:solidFill>
                  <a:srgbClr val="000000"/>
                </a:solidFill>
                <a:latin typeface="Segoe UI"/>
                <a:ea typeface="Times New Roman"/>
                <a:cs typeface="Times New Roman"/>
              </a:rPr>
              <a:t>bonds</a:t>
            </a:r>
            <a:endParaRPr lang="en-US" sz="1200" dirty="0">
              <a:solidFill>
                <a:srgbClr val="000000"/>
              </a:solidFill>
              <a:ea typeface="Times New Roman"/>
              <a:cs typeface="Times New Roman"/>
            </a:endParaRPr>
          </a:p>
        </p:txBody>
      </p:sp>
      <p:sp>
        <p:nvSpPr>
          <p:cNvPr id="6" name="Rectangle 5"/>
          <p:cNvSpPr/>
          <p:nvPr/>
        </p:nvSpPr>
        <p:spPr>
          <a:xfrm>
            <a:off x="627046" y="5410200"/>
            <a:ext cx="8516954" cy="830997"/>
          </a:xfrm>
          <a:prstGeom prst="rect">
            <a:avLst/>
          </a:prstGeom>
        </p:spPr>
        <p:txBody>
          <a:bodyPr wrap="square">
            <a:spAutoFit/>
          </a:bodyPr>
          <a:lstStyle/>
          <a:p>
            <a:r>
              <a:rPr lang="en-IN" sz="1600" dirty="0">
                <a:solidFill>
                  <a:srgbClr val="000000"/>
                </a:solidFill>
                <a:latin typeface="Times New Roman" pitchFamily="18" charset="0"/>
                <a:ea typeface="Times New Roman"/>
                <a:cs typeface="Times New Roman" pitchFamily="18" charset="0"/>
              </a:rPr>
              <a:t>Simple methyl beryllium is polymeric in nature. Refer Fig 5.2. However, higher alkyls are progressively less polymerized. For example, diethyl and isopropyl beryllium in benzene, while t-butyl beryllium is monomeric.</a:t>
            </a:r>
            <a:endParaRPr lang="en-US" sz="1600" dirty="0">
              <a:latin typeface="Times New Roman" pitchFamily="18" charset="0"/>
              <a:cs typeface="Times New Roman" pitchFamily="18" charset="0"/>
            </a:endParaRPr>
          </a:p>
        </p:txBody>
      </p:sp>
      <p:pic>
        <p:nvPicPr>
          <p:cNvPr id="4102" name="Picture 6"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046" y="2895601"/>
            <a:ext cx="38355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029199" y="4648199"/>
            <a:ext cx="3810001" cy="425758"/>
          </a:xfrm>
          <a:prstGeom prst="rect">
            <a:avLst/>
          </a:prstGeom>
        </p:spPr>
        <p:txBody>
          <a:bodyPr wrap="square">
            <a:spAutoFit/>
          </a:bodyPr>
          <a:lstStyle/>
          <a:p>
            <a:pPr algn="ctr">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Times New Roman" pitchFamily="18" charset="0"/>
                <a:ea typeface="Times New Roman"/>
                <a:cs typeface="Times New Roman" pitchFamily="18" charset="0"/>
              </a:rPr>
              <a:t>Fig. 5.2 : </a:t>
            </a:r>
            <a:r>
              <a:rPr lang="en-IN" sz="1400" cap="all" dirty="0">
                <a:solidFill>
                  <a:srgbClr val="000000"/>
                </a:solidFill>
                <a:latin typeface="Times New Roman" pitchFamily="18" charset="0"/>
                <a:ea typeface="Times New Roman"/>
                <a:cs typeface="Times New Roman" pitchFamily="18" charset="0"/>
              </a:rPr>
              <a:t>p</a:t>
            </a:r>
            <a:r>
              <a:rPr lang="en-IN" sz="1400" dirty="0">
                <a:solidFill>
                  <a:srgbClr val="000000"/>
                </a:solidFill>
                <a:latin typeface="Times New Roman" pitchFamily="18" charset="0"/>
                <a:ea typeface="Times New Roman"/>
                <a:cs typeface="Times New Roman" pitchFamily="18" charset="0"/>
              </a:rPr>
              <a:t>olymeric structure of M(Me)</a:t>
            </a:r>
            <a:r>
              <a:rPr lang="en-IN" sz="1400" baseline="-25000" dirty="0">
                <a:solidFill>
                  <a:srgbClr val="000000"/>
                </a:solidFill>
                <a:latin typeface="Times New Roman" pitchFamily="18" charset="0"/>
                <a:ea typeface="Times New Roman"/>
                <a:cs typeface="Times New Roman" pitchFamily="18" charset="0"/>
              </a:rPr>
              <a:t>2</a:t>
            </a:r>
            <a:r>
              <a:rPr lang="en-IN" sz="1400" dirty="0">
                <a:solidFill>
                  <a:srgbClr val="000000"/>
                </a:solidFill>
                <a:latin typeface="Times New Roman" pitchFamily="18" charset="0"/>
                <a:ea typeface="Times New Roman"/>
                <a:cs typeface="Times New Roman" pitchFamily="18" charset="0"/>
              </a:rPr>
              <a:t>, M = Be, Mg</a:t>
            </a:r>
            <a:endParaRPr lang="en-US" sz="1400" dirty="0">
              <a:solidFill>
                <a:srgbClr val="000000"/>
              </a:solidFill>
              <a:effectLst/>
              <a:latin typeface="Times New Roman" pitchFamily="18" charset="0"/>
              <a:ea typeface="Times New Roman"/>
              <a:cs typeface="Times New Roman" pitchFamily="18" charset="0"/>
            </a:endParaRPr>
          </a:p>
        </p:txBody>
      </p:sp>
      <p:pic>
        <p:nvPicPr>
          <p:cNvPr id="10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59" y="2711326"/>
            <a:ext cx="4152900" cy="20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099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TotalTime>
  <Words>872</Words>
  <Application>Microsoft Office PowerPoint</Application>
  <PresentationFormat>On-screen Show (4:3)</PresentationFormat>
  <Paragraphs>367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 R Kadam</dc:creator>
  <cp:lastModifiedBy>ADMIN</cp:lastModifiedBy>
  <cp:revision>204</cp:revision>
  <dcterms:created xsi:type="dcterms:W3CDTF">2015-08-21T06:37:11Z</dcterms:created>
  <dcterms:modified xsi:type="dcterms:W3CDTF">2020-04-22T10:26:49Z</dcterms:modified>
</cp:coreProperties>
</file>