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9"/>
  </p:notesMasterIdLst>
  <p:sldIdLst>
    <p:sldId id="360" r:id="rId2"/>
    <p:sldId id="384" r:id="rId3"/>
    <p:sldId id="332" r:id="rId4"/>
    <p:sldId id="361" r:id="rId5"/>
    <p:sldId id="362" r:id="rId6"/>
    <p:sldId id="363" r:id="rId7"/>
    <p:sldId id="369" r:id="rId8"/>
    <p:sldId id="402" r:id="rId9"/>
    <p:sldId id="403" r:id="rId10"/>
    <p:sldId id="404" r:id="rId11"/>
    <p:sldId id="405" r:id="rId12"/>
    <p:sldId id="406" r:id="rId13"/>
    <p:sldId id="407" r:id="rId14"/>
    <p:sldId id="408" r:id="rId15"/>
    <p:sldId id="409" r:id="rId16"/>
    <p:sldId id="410" r:id="rId17"/>
    <p:sldId id="411" r:id="rId18"/>
    <p:sldId id="412" r:id="rId19"/>
    <p:sldId id="413" r:id="rId20"/>
    <p:sldId id="414" r:id="rId21"/>
    <p:sldId id="415" r:id="rId22"/>
    <p:sldId id="416" r:id="rId23"/>
    <p:sldId id="417" r:id="rId24"/>
    <p:sldId id="418" r:id="rId25"/>
    <p:sldId id="419" r:id="rId26"/>
    <p:sldId id="420" r:id="rId27"/>
    <p:sldId id="421" r:id="rId28"/>
    <p:sldId id="422" r:id="rId29"/>
    <p:sldId id="423" r:id="rId30"/>
    <p:sldId id="424" r:id="rId31"/>
    <p:sldId id="425" r:id="rId32"/>
    <p:sldId id="426" r:id="rId33"/>
    <p:sldId id="427" r:id="rId34"/>
    <p:sldId id="428" r:id="rId35"/>
    <p:sldId id="429" r:id="rId36"/>
    <p:sldId id="430" r:id="rId37"/>
    <p:sldId id="431" r:id="rId38"/>
    <p:sldId id="432" r:id="rId39"/>
    <p:sldId id="433" r:id="rId40"/>
    <p:sldId id="434" r:id="rId41"/>
    <p:sldId id="435" r:id="rId42"/>
    <p:sldId id="436" r:id="rId43"/>
    <p:sldId id="437" r:id="rId44"/>
    <p:sldId id="438" r:id="rId45"/>
    <p:sldId id="439" r:id="rId46"/>
    <p:sldId id="440" r:id="rId47"/>
    <p:sldId id="314"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33CC"/>
    <a:srgbClr val="FF0000"/>
    <a:srgbClr val="FF00FF"/>
    <a:srgbClr val="00CC00"/>
    <a:srgbClr val="FF0066"/>
    <a:srgbClr val="FF6600"/>
    <a:srgbClr val="33CC33"/>
    <a:srgbClr val="00FF00"/>
    <a:srgbClr val="719F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52" autoAdjust="0"/>
    <p:restoredTop sz="88988" autoAdjust="0"/>
  </p:normalViewPr>
  <p:slideViewPr>
    <p:cSldViewPr>
      <p:cViewPr varScale="1">
        <p:scale>
          <a:sx n="65" d="100"/>
          <a:sy n="65" d="100"/>
        </p:scale>
        <p:origin x="-138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A5C80A-7363-4DF2-A90B-0114DFECDD20}" type="datetimeFigureOut">
              <a:rPr lang="en-US" smtClean="0"/>
              <a:pPr/>
              <a:t>03/07/2021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674D8E-EEA0-45D0-8606-191BC4D42CA7}" type="slidenum">
              <a:rPr lang="en-US" smtClean="0"/>
              <a:pPr/>
              <a:t>‹#›</a:t>
            </a:fld>
            <a:endParaRPr lang="en-US"/>
          </a:p>
        </p:txBody>
      </p:sp>
    </p:spTree>
    <p:extLst>
      <p:ext uri="{BB962C8B-B14F-4D97-AF65-F5344CB8AC3E}">
        <p14:creationId xmlns:p14="http://schemas.microsoft.com/office/powerpoint/2010/main" val="536953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44F3DB8-ED2D-4F9D-93B3-0080632C020B}" type="datetimeFigureOut">
              <a:rPr lang="en-US" smtClean="0"/>
              <a:pPr/>
              <a:t>03/07/2021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4C2ECB4-B99C-4A3F-A2AD-087ADAF28DE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F3DB8-ED2D-4F9D-93B3-0080632C020B}" type="datetimeFigureOut">
              <a:rPr lang="en-US" smtClean="0"/>
              <a:pPr/>
              <a:t>03/07/2021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F3DB8-ED2D-4F9D-93B3-0080632C020B}" type="datetimeFigureOut">
              <a:rPr lang="en-US" smtClean="0"/>
              <a:pPr/>
              <a:t>03/07/2021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F3DB8-ED2D-4F9D-93B3-0080632C020B}" type="datetimeFigureOut">
              <a:rPr lang="en-US" smtClean="0"/>
              <a:pPr/>
              <a:t>03/07/2021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4F3DB8-ED2D-4F9D-93B3-0080632C020B}" type="datetimeFigureOut">
              <a:rPr lang="en-US" smtClean="0"/>
              <a:pPr/>
              <a:t>03/07/2021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CB4-B99C-4A3F-A2AD-087ADAF28DE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4F3DB8-ED2D-4F9D-93B3-0080632C020B}" type="datetimeFigureOut">
              <a:rPr lang="en-US" smtClean="0"/>
              <a:pPr/>
              <a:t>03/07/2021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44F3DB8-ED2D-4F9D-93B3-0080632C020B}" type="datetimeFigureOut">
              <a:rPr lang="en-US" smtClean="0"/>
              <a:pPr/>
              <a:t>03/07/2021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4F3DB8-ED2D-4F9D-93B3-0080632C020B}" type="datetimeFigureOut">
              <a:rPr lang="en-US" smtClean="0"/>
              <a:pPr/>
              <a:t>03/07/2021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4F3DB8-ED2D-4F9D-93B3-0080632C020B}" type="datetimeFigureOut">
              <a:rPr lang="en-US" smtClean="0"/>
              <a:pPr/>
              <a:t>03/07/2021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4F3DB8-ED2D-4F9D-93B3-0080632C020B}" type="datetimeFigureOut">
              <a:rPr lang="en-US" smtClean="0"/>
              <a:pPr/>
              <a:t>03/07/2021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4F3DB8-ED2D-4F9D-93B3-0080632C020B}" type="datetimeFigureOut">
              <a:rPr lang="en-US" smtClean="0"/>
              <a:pPr/>
              <a:t>03/07/2021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4C2ECB4-B99C-4A3F-A2AD-087ADAF28DE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44F3DB8-ED2D-4F9D-93B3-0080632C020B}" type="datetimeFigureOut">
              <a:rPr lang="en-US" smtClean="0"/>
              <a:pPr/>
              <a:t>03/07/2021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4C2ECB4-B99C-4A3F-A2AD-087ADAF28DE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wipe dir="d"/>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en.wikipedia.org/wiki/Diazonium_salt" TargetMode="External"/><Relationship Id="rId13" Type="http://schemas.openxmlformats.org/officeDocument/2006/relationships/hyperlink" Target="https://en.wikipedia.org/wiki/Gibbs_free_energy" TargetMode="External"/><Relationship Id="rId3" Type="http://schemas.openxmlformats.org/officeDocument/2006/relationships/hyperlink" Target="https://en.wikipedia.org/wiki/Nitrogen" TargetMode="External"/><Relationship Id="rId7" Type="http://schemas.openxmlformats.org/officeDocument/2006/relationships/hyperlink" Target="https://en.wikipedia.org/wiki/Nitrite" TargetMode="External"/><Relationship Id="rId12" Type="http://schemas.openxmlformats.org/officeDocument/2006/relationships/hyperlink" Target="https://en.wikipedia.org/wiki/Infrared_spectroscopy" TargetMode="External"/><Relationship Id="rId2" Type="http://schemas.openxmlformats.org/officeDocument/2006/relationships/hyperlink" Target="https://en.wikipedia.org/wiki/Hydrogen" TargetMode="External"/><Relationship Id="rId1" Type="http://schemas.openxmlformats.org/officeDocument/2006/relationships/slideLayout" Target="../slideLayouts/slideLayout2.xml"/><Relationship Id="rId6" Type="http://schemas.openxmlformats.org/officeDocument/2006/relationships/hyperlink" Target="https://en.wikipedia.org/wiki/Solution" TargetMode="External"/><Relationship Id="rId11" Type="http://schemas.openxmlformats.org/officeDocument/2006/relationships/image" Target="../media/image32.png"/><Relationship Id="rId5" Type="http://schemas.openxmlformats.org/officeDocument/2006/relationships/hyperlink" Target="https://en.wikipedia.org/wiki/Monobasic_acid" TargetMode="External"/><Relationship Id="rId10" Type="http://schemas.openxmlformats.org/officeDocument/2006/relationships/hyperlink" Target="https://en.wikipedia.org/wiki/Azo_dye" TargetMode="External"/><Relationship Id="rId4" Type="http://schemas.openxmlformats.org/officeDocument/2006/relationships/hyperlink" Target="https://en.wikipedia.org/wiki/Oxygen" TargetMode="External"/><Relationship Id="rId9" Type="http://schemas.openxmlformats.org/officeDocument/2006/relationships/hyperlink" Target="https://en.wikipedia.org/wiki/Azo_coupling"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en.wikipedia.org/wiki/Rotational_spectroscopy" TargetMode="External"/><Relationship Id="rId2" Type="http://schemas.openxmlformats.org/officeDocument/2006/relationships/image" Target="../media/image33.emf"/><Relationship Id="rId1" Type="http://schemas.openxmlformats.org/officeDocument/2006/relationships/slideLayout" Target="../slideLayouts/slideLayout2.xml"/><Relationship Id="rId4" Type="http://schemas.openxmlformats.org/officeDocument/2006/relationships/hyperlink" Target="https://en.wikipedia.org/wiki/Ball-and-stick_model"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s://en.wikipedia.org/wiki/Salinity" TargetMode="External"/><Relationship Id="rId13" Type="http://schemas.openxmlformats.org/officeDocument/2006/relationships/hyperlink" Target="https://en.wikipedia.org/wiki/Umbrella" TargetMode="External"/><Relationship Id="rId18" Type="http://schemas.openxmlformats.org/officeDocument/2006/relationships/hyperlink" Target="https://en.wikipedia.org/wiki/Microwave_spectroscopy" TargetMode="External"/><Relationship Id="rId3" Type="http://schemas.openxmlformats.org/officeDocument/2006/relationships/hyperlink" Target="https://en.wikipedia.org/wiki/Base_(chemistry)" TargetMode="External"/><Relationship Id="rId7" Type="http://schemas.openxmlformats.org/officeDocument/2006/relationships/hyperlink" Target="https://en.wikipedia.org/wiki/Protonation" TargetMode="External"/><Relationship Id="rId12" Type="http://schemas.openxmlformats.org/officeDocument/2006/relationships/hyperlink" Target="https://en.wikipedia.org/wiki/Nitrogen_inversion" TargetMode="External"/><Relationship Id="rId17" Type="http://schemas.openxmlformats.org/officeDocument/2006/relationships/hyperlink" Target="https://en.wikipedia.org/wiki/Wavelength" TargetMode="External"/><Relationship Id="rId2" Type="http://schemas.openxmlformats.org/officeDocument/2006/relationships/hyperlink" Target="https://en.wikipedia.org/wiki/Lone_pair" TargetMode="External"/><Relationship Id="rId16" Type="http://schemas.openxmlformats.org/officeDocument/2006/relationships/hyperlink" Target="https://en.wikipedia.org/wiki/Microwave" TargetMode="External"/><Relationship Id="rId1" Type="http://schemas.openxmlformats.org/officeDocument/2006/relationships/slideLayout" Target="../slideLayouts/slideLayout2.xml"/><Relationship Id="rId6" Type="http://schemas.openxmlformats.org/officeDocument/2006/relationships/hyperlink" Target="https://en.wikipedia.org/wiki/Hydrogen_bond" TargetMode="External"/><Relationship Id="rId11" Type="http://schemas.openxmlformats.org/officeDocument/2006/relationships/hyperlink" Target="https://en.wikipedia.org/wiki/Methane" TargetMode="External"/><Relationship Id="rId5" Type="http://schemas.openxmlformats.org/officeDocument/2006/relationships/hyperlink" Target="https://en.wikipedia.org/wiki/Polar_molecule" TargetMode="External"/><Relationship Id="rId15" Type="http://schemas.openxmlformats.org/officeDocument/2006/relationships/hyperlink" Target="https://en.wikipedia.org/wiki/Hertz" TargetMode="External"/><Relationship Id="rId10" Type="http://schemas.openxmlformats.org/officeDocument/2006/relationships/hyperlink" Target="https://en.wikipedia.org/wiki/Isoelectronic" TargetMode="External"/><Relationship Id="rId4" Type="http://schemas.openxmlformats.org/officeDocument/2006/relationships/hyperlink" Target="https://en.wikipedia.org/wiki/Dipole" TargetMode="External"/><Relationship Id="rId9" Type="http://schemas.openxmlformats.org/officeDocument/2006/relationships/hyperlink" Target="https://en.wikipedia.org/wiki/Tetrahedron" TargetMode="External"/><Relationship Id="rId14" Type="http://schemas.openxmlformats.org/officeDocument/2006/relationships/hyperlink" Target="https://en.wikipedia.org/wiki/Resonance_frequency"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www.newworldencyclopedia.org/entry/Base_(chemistry)" TargetMode="External"/><Relationship Id="rId2" Type="http://schemas.openxmlformats.org/officeDocument/2006/relationships/hyperlink" Target="https://www.newworldencyclopedia.org/entry/Hydrogen_peroxide"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447800"/>
          </a:xfrm>
        </p:spPr>
        <p:txBody>
          <a:bodyPr>
            <a:normAutofit fontScale="90000"/>
          </a:bodyPr>
          <a:lstStyle/>
          <a:p>
            <a:pPr algn="ctr"/>
            <a:r>
              <a:rPr lang="en-US" dirty="0" smtClean="0"/>
              <a:t/>
            </a:r>
            <a:br>
              <a:rPr lang="en-US" dirty="0" smtClean="0"/>
            </a:br>
            <a:r>
              <a:rPr lang="en-US" dirty="0" smtClean="0"/>
              <a:t> </a:t>
            </a:r>
            <a:br>
              <a:rPr lang="en-US" dirty="0" smtClean="0"/>
            </a:br>
            <a:endParaRPr lang="en-US" b="1" dirty="0">
              <a:solidFill>
                <a:srgbClr val="FF00FF"/>
              </a:solidFill>
            </a:endParaRPr>
          </a:p>
        </p:txBody>
      </p:sp>
      <p:pic>
        <p:nvPicPr>
          <p:cNvPr id="6" name="Picture 5" descr="000_0809.JPG"/>
          <p:cNvPicPr>
            <a:picLocks noChangeAspect="1"/>
          </p:cNvPicPr>
          <p:nvPr/>
        </p:nvPicPr>
        <p:blipFill>
          <a:blip r:embed="rId2"/>
          <a:stretch>
            <a:fillRect/>
          </a:stretch>
        </p:blipFill>
        <p:spPr>
          <a:xfrm>
            <a:off x="76200" y="2133600"/>
            <a:ext cx="8915400" cy="4572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Rectangle 4"/>
          <p:cNvSpPr/>
          <p:nvPr/>
        </p:nvSpPr>
        <p:spPr>
          <a:xfrm>
            <a:off x="76200" y="457200"/>
            <a:ext cx="9067800" cy="2308324"/>
          </a:xfrm>
          <a:prstGeom prst="rect">
            <a:avLst/>
          </a:prstGeom>
        </p:spPr>
        <p:txBody>
          <a:bodyPr wrap="square">
            <a:spAutoFit/>
          </a:bodyPr>
          <a:lstStyle/>
          <a:p>
            <a:pPr algn="ctr"/>
            <a:r>
              <a:rPr lang="en-US" sz="3600" i="1" dirty="0" smtClean="0">
                <a:solidFill>
                  <a:schemeClr val="accent1"/>
                </a:solidFill>
                <a:latin typeface="Bernard MT Condensed" pitchFamily="18" charset="0"/>
              </a:rPr>
              <a:t>WEL-COME</a:t>
            </a:r>
            <a:r>
              <a:rPr lang="en-US" sz="3600" dirty="0" smtClean="0"/>
              <a:t/>
            </a:r>
            <a:br>
              <a:rPr lang="en-US" sz="3600" dirty="0" smtClean="0"/>
            </a:br>
            <a:r>
              <a:rPr lang="en-US" sz="3600" dirty="0" smtClean="0">
                <a:ln w="19050">
                  <a:solidFill>
                    <a:schemeClr val="tx1"/>
                  </a:solidFill>
                </a:ln>
                <a:solidFill>
                  <a:srgbClr val="FF0000"/>
                </a:solidFill>
                <a:latin typeface="Impact" pitchFamily="34" charset="0"/>
              </a:rPr>
              <a:t>Dr. D . N. Zambare </a:t>
            </a:r>
            <a:r>
              <a:rPr lang="en-US" sz="3600" dirty="0" smtClean="0">
                <a:ln w="19050">
                  <a:solidFill>
                    <a:schemeClr val="tx1"/>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7200000" scaled="0"/>
                </a:gradFill>
                <a:latin typeface="Impact" pitchFamily="34" charset="0"/>
              </a:rPr>
              <a:t/>
            </a:r>
            <a:br>
              <a:rPr lang="en-US" sz="3600" dirty="0" smtClean="0">
                <a:ln w="19050">
                  <a:solidFill>
                    <a:schemeClr val="tx1"/>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7200000" scaled="0"/>
                </a:gradFill>
                <a:latin typeface="Impact" pitchFamily="34" charset="0"/>
              </a:rPr>
            </a:br>
            <a:r>
              <a:rPr lang="en-US" sz="3600" i="1" dirty="0" smtClean="0">
                <a:ln w="19050">
                  <a:solidFill>
                    <a:schemeClr val="tx1"/>
                  </a:solidFill>
                </a:ln>
                <a:solidFill>
                  <a:srgbClr val="002060"/>
                </a:solidFill>
                <a:latin typeface="Book Antiqua" pitchFamily="18" charset="0"/>
              </a:rPr>
              <a:t>Department of Chemistry , </a:t>
            </a:r>
          </a:p>
          <a:p>
            <a:pPr algn="ctr"/>
            <a:r>
              <a:rPr lang="en-US" sz="3600" i="1" dirty="0" smtClean="0">
                <a:ln w="19050">
                  <a:solidFill>
                    <a:schemeClr val="tx1"/>
                  </a:solidFill>
                </a:ln>
                <a:solidFill>
                  <a:srgbClr val="002060"/>
                </a:solidFill>
                <a:latin typeface="Book Antiqua" pitchFamily="18" charset="0"/>
              </a:rPr>
              <a:t>Kisan Veer Mahavidyalaya, Wai (Satara)</a:t>
            </a:r>
            <a:endParaRPr lang="en-US" sz="3600" i="1" dirty="0">
              <a:solidFill>
                <a:srgbClr val="002060"/>
              </a:solidFill>
              <a:latin typeface="Book Antiq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83458" y="368694"/>
            <a:ext cx="8229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 pos="485775" algn="l"/>
                <a:tab pos="1485900" algn="r"/>
                <a:tab pos="1543050" algn="l"/>
                <a:tab pos="1668463" algn="l"/>
                <a:tab pos="4114800" algn="r"/>
              </a:tabLst>
            </a:pPr>
            <a:r>
              <a:rPr kumimoji="0" lang="en-US" b="1" i="0" u="none" strike="noStrike" cap="none" normalizeH="0" baseline="0" dirty="0" smtClean="0">
                <a:ln>
                  <a:noFill/>
                </a:ln>
                <a:solidFill>
                  <a:srgbClr val="FF0000"/>
                </a:solidFill>
                <a:effectLst/>
                <a:latin typeface="Segoe UI" pitchFamily="34" charset="0"/>
                <a:ea typeface="Times New Roman" pitchFamily="18" charset="0"/>
                <a:cs typeface="Segoe UI" pitchFamily="34" charset="0"/>
              </a:rPr>
              <a:t>(i) Atomic and ionic radii: </a:t>
            </a: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 pos="485775" algn="l"/>
                <a:tab pos="1485900" algn="r"/>
                <a:tab pos="1543050" algn="l"/>
                <a:tab pos="1668463" algn="l"/>
                <a:tab pos="4114800" algn="r"/>
              </a:tabLst>
            </a:pPr>
            <a:r>
              <a:rPr kumimoji="0" lang="en-US" b="1"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Size of atom and ions go on increasing from C to </a:t>
            </a:r>
            <a:r>
              <a:rPr kumimoji="0" lang="en-US" b="0" i="0" u="none" strike="noStrike" cap="none" normalizeH="0" baseline="0" dirty="0" err="1" smtClean="0">
                <a:ln>
                  <a:noFill/>
                </a:ln>
                <a:solidFill>
                  <a:schemeClr val="tx1"/>
                </a:solidFill>
                <a:effectLst/>
                <a:latin typeface="Segoe UI" pitchFamily="34" charset="0"/>
                <a:ea typeface="Times New Roman" pitchFamily="18" charset="0"/>
                <a:cs typeface="Segoe UI" pitchFamily="34" charset="0"/>
              </a:rPr>
              <a:t>Pb</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The </a:t>
            </a:r>
            <a:r>
              <a:rPr kumimoji="0" lang="en-US" b="0" i="0" u="none" strike="noStrike" cap="none" normalizeH="0" baseline="0" dirty="0" err="1" smtClean="0">
                <a:ln>
                  <a:noFill/>
                </a:ln>
                <a:solidFill>
                  <a:schemeClr val="tx1"/>
                </a:solidFill>
                <a:effectLst/>
                <a:latin typeface="Segoe UI" pitchFamily="34" charset="0"/>
                <a:ea typeface="Times New Roman" pitchFamily="18" charset="0"/>
                <a:cs typeface="Segoe UI" pitchFamily="34" charset="0"/>
              </a:rPr>
              <a:t>diffrence</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in size between Si and </a:t>
            </a:r>
            <a:r>
              <a:rPr kumimoji="0" lang="en-US" b="0" i="0" u="none" strike="noStrike" cap="none" normalizeH="0" baseline="0" dirty="0" err="1" smtClean="0">
                <a:ln>
                  <a:noFill/>
                </a:ln>
                <a:solidFill>
                  <a:schemeClr val="tx1"/>
                </a:solidFill>
                <a:effectLst/>
                <a:latin typeface="Segoe UI" pitchFamily="34" charset="0"/>
                <a:ea typeface="Times New Roman" pitchFamily="18" charset="0"/>
                <a:cs typeface="Segoe UI" pitchFamily="34" charset="0"/>
              </a:rPr>
              <a:t>Ge</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is less than the expected value, while it is more for C and Si. There is a less difference in size between </a:t>
            </a:r>
            <a:r>
              <a:rPr kumimoji="0" lang="en-US" b="0" i="0" u="none" strike="noStrike" cap="none" normalizeH="0" baseline="0" dirty="0" err="1" smtClean="0">
                <a:ln>
                  <a:noFill/>
                </a:ln>
                <a:solidFill>
                  <a:schemeClr val="tx1"/>
                </a:solidFill>
                <a:effectLst/>
                <a:latin typeface="Segoe UI" pitchFamily="34" charset="0"/>
                <a:ea typeface="Times New Roman" pitchFamily="18" charset="0"/>
                <a:cs typeface="Segoe UI" pitchFamily="34" charset="0"/>
              </a:rPr>
              <a:t>Sn</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and </a:t>
            </a:r>
            <a:r>
              <a:rPr kumimoji="0" lang="en-US" b="0" i="0" u="none" strike="noStrike" cap="none" normalizeH="0" baseline="0" dirty="0" err="1" smtClean="0">
                <a:ln>
                  <a:noFill/>
                </a:ln>
                <a:solidFill>
                  <a:schemeClr val="tx1"/>
                </a:solidFill>
                <a:effectLst/>
                <a:latin typeface="Segoe UI" pitchFamily="34" charset="0"/>
                <a:ea typeface="Times New Roman" pitchFamily="18" charset="0"/>
                <a:cs typeface="Segoe UI" pitchFamily="34" charset="0"/>
              </a:rPr>
              <a:t>Pb</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due to filling of 4f shell. </a:t>
            </a:r>
            <a:endParaRPr lang="en-US" dirty="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 pos="485775" algn="l"/>
                <a:tab pos="1485900" algn="r"/>
                <a:tab pos="1543050" algn="l"/>
                <a:tab pos="1668463" algn="l"/>
                <a:tab pos="4114800" algn="r"/>
              </a:tabLst>
            </a:pPr>
            <a:r>
              <a:rPr kumimoji="0" lang="en-US" b="1" i="0" u="none" strike="noStrike" cap="none" normalizeH="0" baseline="0" dirty="0" smtClean="0">
                <a:ln>
                  <a:noFill/>
                </a:ln>
                <a:solidFill>
                  <a:srgbClr val="FF0000"/>
                </a:solidFill>
                <a:effectLst/>
                <a:latin typeface="Segoe UI" pitchFamily="34" charset="0"/>
                <a:ea typeface="Times New Roman" pitchFamily="18" charset="0"/>
                <a:cs typeface="Segoe UI" pitchFamily="34" charset="0"/>
              </a:rPr>
              <a:t>(ii) Oxidation State:</a:t>
            </a: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 pos="485775" algn="l"/>
                <a:tab pos="1485900" algn="r"/>
                <a:tab pos="1543050" algn="l"/>
                <a:tab pos="1668463" algn="l"/>
                <a:tab pos="4114800" algn="r"/>
              </a:tabLst>
            </a:pPr>
            <a:r>
              <a:rPr kumimoji="0" lang="en-US" b="1"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Inert Pair effect and positive oxidation state: </a:t>
            </a:r>
          </a:p>
          <a:p>
            <a:pPr marL="0" marR="0" lvl="0" indent="0" algn="ctr" defTabSz="914400" rtl="0" eaLnBrk="0" fontAlgn="base" latinLnBrk="0" hangingPunct="0">
              <a:lnSpc>
                <a:spcPct val="100000"/>
              </a:lnSpc>
              <a:spcBef>
                <a:spcPct val="0"/>
              </a:spcBef>
              <a:spcAft>
                <a:spcPct val="0"/>
              </a:spcAft>
              <a:buClrTx/>
              <a:buSzTx/>
              <a:buFontTx/>
              <a:buNone/>
              <a:tabLst>
                <a:tab pos="228600" algn="l"/>
                <a:tab pos="485775" algn="l"/>
                <a:tab pos="1485900" algn="r"/>
                <a:tab pos="1543050" algn="l"/>
                <a:tab pos="1668463" algn="l"/>
                <a:tab pos="4114800" algn="r"/>
              </a:tabLst>
            </a:pP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C and Si show +4 oxidation state while </a:t>
            </a:r>
            <a:r>
              <a:rPr kumimoji="0" lang="en-US" b="0" i="0" u="none" strike="noStrike" cap="none" normalizeH="0" baseline="0" dirty="0" err="1" smtClean="0">
                <a:ln>
                  <a:noFill/>
                </a:ln>
                <a:solidFill>
                  <a:schemeClr val="tx1"/>
                </a:solidFill>
                <a:effectLst/>
                <a:latin typeface="Segoe UI" pitchFamily="34" charset="0"/>
                <a:ea typeface="Times New Roman" pitchFamily="18" charset="0"/>
                <a:cs typeface="Segoe UI" pitchFamily="34" charset="0"/>
              </a:rPr>
              <a:t>Ge</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a:t>
            </a:r>
            <a:r>
              <a:rPr kumimoji="0" lang="en-US" b="0" i="0" u="none" strike="noStrike" cap="none" normalizeH="0" baseline="0" dirty="0" err="1" smtClean="0">
                <a:ln>
                  <a:noFill/>
                </a:ln>
                <a:solidFill>
                  <a:schemeClr val="tx1"/>
                </a:solidFill>
                <a:effectLst/>
                <a:latin typeface="Segoe UI" pitchFamily="34" charset="0"/>
                <a:ea typeface="Times New Roman" pitchFamily="18" charset="0"/>
                <a:cs typeface="Segoe UI" pitchFamily="34" charset="0"/>
              </a:rPr>
              <a:t>Sn</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and </a:t>
            </a:r>
            <a:r>
              <a:rPr kumimoji="0" lang="en-US" b="0" i="0" u="none" strike="noStrike" cap="none" normalizeH="0" baseline="0" dirty="0" err="1" smtClean="0">
                <a:ln>
                  <a:noFill/>
                </a:ln>
                <a:solidFill>
                  <a:schemeClr val="tx1"/>
                </a:solidFill>
                <a:effectLst/>
                <a:latin typeface="Segoe UI" pitchFamily="34" charset="0"/>
                <a:ea typeface="Times New Roman" pitchFamily="18" charset="0"/>
                <a:cs typeface="Segoe UI" pitchFamily="34" charset="0"/>
              </a:rPr>
              <a:t>Pb</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show +2 as well as +4 oxidation state.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 pos="485775" algn="l"/>
                <a:tab pos="1485900" algn="r"/>
                <a:tab pos="1543050" algn="l"/>
                <a:tab pos="1668463" algn="l"/>
                <a:tab pos="4114800" algn="r"/>
              </a:tabLst>
            </a:pP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When only two </a:t>
            </a:r>
            <a:r>
              <a:rPr kumimoji="0" lang="en-US" b="0" i="0" u="none" strike="noStrike" cap="none" normalizeH="0" baseline="0" dirty="0" err="1" smtClean="0">
                <a:ln>
                  <a:noFill/>
                </a:ln>
                <a:solidFill>
                  <a:schemeClr val="tx1"/>
                </a:solidFill>
                <a:effectLst/>
                <a:latin typeface="Segoe UI" pitchFamily="34" charset="0"/>
                <a:ea typeface="Times New Roman" pitchFamily="18" charset="0"/>
                <a:cs typeface="Segoe UI" pitchFamily="34" charset="0"/>
              </a:rPr>
              <a:t>np</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electrons from the ns</a:t>
            </a:r>
            <a:r>
              <a:rPr kumimoji="0" lang="en-US" b="0" i="0" u="none" strike="noStrike" cap="none" normalizeH="0" baseline="30000" dirty="0" smtClean="0">
                <a:ln>
                  <a:noFill/>
                </a:ln>
                <a:solidFill>
                  <a:schemeClr val="tx1"/>
                </a:solidFill>
                <a:effectLst/>
                <a:latin typeface="Segoe UI" pitchFamily="34" charset="0"/>
                <a:ea typeface="Times New Roman" pitchFamily="18" charset="0"/>
                <a:cs typeface="Segoe UI" pitchFamily="34" charset="0"/>
              </a:rPr>
              <a:t>2</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np</a:t>
            </a:r>
            <a:r>
              <a:rPr kumimoji="0" lang="en-US" b="0" i="0" u="none" strike="noStrike" cap="none" normalizeH="0" baseline="30000" dirty="0" smtClean="0">
                <a:ln>
                  <a:noFill/>
                </a:ln>
                <a:solidFill>
                  <a:schemeClr val="tx1"/>
                </a:solidFill>
                <a:effectLst/>
                <a:latin typeface="Segoe UI" pitchFamily="34" charset="0"/>
                <a:ea typeface="Times New Roman" pitchFamily="18" charset="0"/>
                <a:cs typeface="Segoe UI" pitchFamily="34" charset="0"/>
              </a:rPr>
              <a:t>2</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configuration are lost, the elements show +2 oxidation state. Here two ns</a:t>
            </a:r>
            <a:r>
              <a:rPr kumimoji="0" lang="en-US" b="0" i="0" u="none" strike="noStrike" cap="none" normalizeH="0" baseline="30000" dirty="0" smtClean="0">
                <a:ln>
                  <a:noFill/>
                </a:ln>
                <a:solidFill>
                  <a:schemeClr val="tx1"/>
                </a:solidFill>
                <a:effectLst/>
                <a:latin typeface="Segoe UI" pitchFamily="34" charset="0"/>
                <a:ea typeface="Times New Roman" pitchFamily="18" charset="0"/>
                <a:cs typeface="Segoe UI" pitchFamily="34" charset="0"/>
              </a:rPr>
              <a:t>2 </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electrons remain inert and are not lost. This is called inert pair effect. This pair of ns</a:t>
            </a:r>
            <a:r>
              <a:rPr kumimoji="0" lang="en-US" b="0" i="0" u="none" strike="noStrike" cap="none" normalizeH="0" baseline="30000" dirty="0" smtClean="0">
                <a:ln>
                  <a:noFill/>
                </a:ln>
                <a:solidFill>
                  <a:schemeClr val="tx1"/>
                </a:solidFill>
                <a:effectLst/>
                <a:latin typeface="Segoe UI" pitchFamily="34" charset="0"/>
                <a:ea typeface="Times New Roman" pitchFamily="18" charset="0"/>
                <a:cs typeface="Segoe UI" pitchFamily="34" charset="0"/>
              </a:rPr>
              <a:t>2 </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electrons is called inert pair electron. The stability of inert pair of electron increases on moving down the group. The stability of +2 oxidation state also increases on moving down the group i.e.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 pos="485775" algn="l"/>
                <a:tab pos="1485900" algn="r"/>
                <a:tab pos="1543050" algn="l"/>
                <a:tab pos="1668463" algn="l"/>
                <a:tab pos="4114800" algn="r"/>
              </a:tabLst>
            </a:pP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Ge</a:t>
            </a:r>
            <a:r>
              <a:rPr kumimoji="0" lang="en-US" b="0" i="0" u="none" strike="noStrike" cap="none" normalizeH="0" baseline="30000" dirty="0" smtClean="0">
                <a:ln>
                  <a:noFill/>
                </a:ln>
                <a:solidFill>
                  <a:schemeClr val="tx1"/>
                </a:solidFill>
                <a:effectLst/>
                <a:latin typeface="Segoe UI" pitchFamily="34" charset="0"/>
                <a:ea typeface="Times New Roman" pitchFamily="18" charset="0"/>
                <a:cs typeface="Segoe UI" pitchFamily="34" charset="0"/>
              </a:rPr>
              <a:t>2+</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&lt; Sn</a:t>
            </a:r>
            <a:r>
              <a:rPr kumimoji="0" lang="en-US" b="0" i="0" u="none" strike="noStrike" cap="none" normalizeH="0" baseline="30000" dirty="0" smtClean="0">
                <a:ln>
                  <a:noFill/>
                </a:ln>
                <a:solidFill>
                  <a:schemeClr val="tx1"/>
                </a:solidFill>
                <a:effectLst/>
                <a:latin typeface="Segoe UI" pitchFamily="34" charset="0"/>
                <a:ea typeface="Times New Roman" pitchFamily="18" charset="0"/>
                <a:cs typeface="Segoe UI" pitchFamily="34" charset="0"/>
              </a:rPr>
              <a:t>2+</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&lt; Pb</a:t>
            </a:r>
            <a:r>
              <a:rPr kumimoji="0" lang="en-US" b="0" i="0" u="none" strike="noStrike" cap="none" normalizeH="0" baseline="30000" dirty="0" smtClean="0">
                <a:ln>
                  <a:noFill/>
                </a:ln>
                <a:solidFill>
                  <a:schemeClr val="tx1"/>
                </a:solidFill>
                <a:effectLst/>
                <a:latin typeface="Segoe UI" pitchFamily="34" charset="0"/>
                <a:ea typeface="Times New Roman" pitchFamily="18" charset="0"/>
                <a:cs typeface="Segoe UI" pitchFamily="34" charset="0"/>
              </a:rPr>
              <a:t>2+</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 pos="485775" algn="l"/>
                <a:tab pos="1485900" algn="r"/>
                <a:tab pos="1543050" algn="l"/>
                <a:tab pos="1668463" algn="l"/>
                <a:tab pos="4114800" algn="r"/>
              </a:tabLst>
            </a:pP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When all the four ns</a:t>
            </a:r>
            <a:r>
              <a:rPr kumimoji="0" lang="en-US" b="0" i="0" u="none" strike="noStrike" cap="none" normalizeH="0" baseline="30000" dirty="0" smtClean="0">
                <a:ln>
                  <a:noFill/>
                </a:ln>
                <a:solidFill>
                  <a:schemeClr val="tx1"/>
                </a:solidFill>
                <a:effectLst/>
                <a:latin typeface="Segoe UI" pitchFamily="34" charset="0"/>
                <a:ea typeface="Times New Roman" pitchFamily="18" charset="0"/>
                <a:cs typeface="Segoe UI" pitchFamily="34" charset="0"/>
              </a:rPr>
              <a:t>2</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np</a:t>
            </a:r>
            <a:r>
              <a:rPr kumimoji="0" lang="en-US" b="0" i="0" u="none" strike="noStrike" cap="none" normalizeH="0" baseline="30000" dirty="0" smtClean="0">
                <a:ln>
                  <a:noFill/>
                </a:ln>
                <a:solidFill>
                  <a:schemeClr val="tx1"/>
                </a:solidFill>
                <a:effectLst/>
                <a:latin typeface="Segoe UI" pitchFamily="34" charset="0"/>
                <a:ea typeface="Times New Roman" pitchFamily="18" charset="0"/>
                <a:cs typeface="Segoe UI" pitchFamily="34" charset="0"/>
              </a:rPr>
              <a:t>2</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electrons are lost, the elements shows +4 oxidation state. The stability of +4 oxidation state decreases from Ge</a:t>
            </a:r>
            <a:r>
              <a:rPr kumimoji="0" lang="en-US" b="0" i="0" u="none" strike="noStrike" cap="none" normalizeH="0" baseline="30000" dirty="0" smtClean="0">
                <a:ln>
                  <a:noFill/>
                </a:ln>
                <a:solidFill>
                  <a:schemeClr val="tx1"/>
                </a:solidFill>
                <a:effectLst/>
                <a:latin typeface="Segoe UI" pitchFamily="34" charset="0"/>
                <a:ea typeface="Times New Roman" pitchFamily="18" charset="0"/>
                <a:cs typeface="Segoe UI" pitchFamily="34" charset="0"/>
              </a:rPr>
              <a:t>4+</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to Pb</a:t>
            </a:r>
            <a:r>
              <a:rPr kumimoji="0" lang="en-US" b="0" i="0" u="none" strike="noStrike" cap="none" normalizeH="0" baseline="30000" dirty="0" smtClean="0">
                <a:ln>
                  <a:noFill/>
                </a:ln>
                <a:solidFill>
                  <a:schemeClr val="tx1"/>
                </a:solidFill>
                <a:effectLst/>
                <a:latin typeface="Segoe UI" pitchFamily="34" charset="0"/>
                <a:ea typeface="Times New Roman" pitchFamily="18" charset="0"/>
                <a:cs typeface="Segoe UI" pitchFamily="34" charset="0"/>
              </a:rPr>
              <a:t>4+</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i.e.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 pos="485775" algn="l"/>
                <a:tab pos="1485900" algn="r"/>
                <a:tab pos="1543050" algn="l"/>
                <a:tab pos="1668463" algn="l"/>
                <a:tab pos="4114800" algn="r"/>
              </a:tabLst>
            </a:pP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Ge</a:t>
            </a:r>
            <a:r>
              <a:rPr kumimoji="0" lang="en-US" b="0" i="0" u="none" strike="noStrike" cap="none" normalizeH="0" baseline="30000" dirty="0" smtClean="0">
                <a:ln>
                  <a:noFill/>
                </a:ln>
                <a:solidFill>
                  <a:schemeClr val="tx1"/>
                </a:solidFill>
                <a:effectLst/>
                <a:latin typeface="Segoe UI" pitchFamily="34" charset="0"/>
                <a:ea typeface="Times New Roman" pitchFamily="18" charset="0"/>
                <a:cs typeface="Segoe UI" pitchFamily="34" charset="0"/>
              </a:rPr>
              <a:t>4+</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&gt; Sn</a:t>
            </a:r>
            <a:r>
              <a:rPr kumimoji="0" lang="en-US" b="0" i="0" u="none" strike="noStrike" cap="none" normalizeH="0" baseline="30000" dirty="0" smtClean="0">
                <a:ln>
                  <a:noFill/>
                </a:ln>
                <a:solidFill>
                  <a:schemeClr val="tx1"/>
                </a:solidFill>
                <a:effectLst/>
                <a:latin typeface="Segoe UI" pitchFamily="34" charset="0"/>
                <a:ea typeface="Times New Roman" pitchFamily="18" charset="0"/>
                <a:cs typeface="Segoe UI" pitchFamily="34" charset="0"/>
              </a:rPr>
              <a:t>4+</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&gt; Pb</a:t>
            </a:r>
            <a:r>
              <a:rPr kumimoji="0" lang="en-US" b="0" i="0" u="none" strike="noStrike" cap="none" normalizeH="0" baseline="30000" dirty="0" smtClean="0">
                <a:ln>
                  <a:noFill/>
                </a:ln>
                <a:solidFill>
                  <a:schemeClr val="tx1"/>
                </a:solidFill>
                <a:effectLst/>
                <a:latin typeface="Segoe UI" pitchFamily="34" charset="0"/>
                <a:ea typeface="Times New Roman" pitchFamily="18" charset="0"/>
                <a:cs typeface="Segoe UI" pitchFamily="34" charset="0"/>
              </a:rPr>
              <a:t>4+</a:t>
            </a:r>
          </a:p>
          <a:p>
            <a:pPr lvl="0" algn="ctr" eaLnBrk="0" fontAlgn="base" hangingPunct="0">
              <a:spcBef>
                <a:spcPct val="0"/>
              </a:spcBef>
              <a:spcAft>
                <a:spcPct val="0"/>
              </a:spcAft>
              <a:tabLst>
                <a:tab pos="228600" algn="l"/>
                <a:tab pos="485775" algn="l"/>
                <a:tab pos="1485900" algn="r"/>
                <a:tab pos="1543050" algn="l"/>
                <a:tab pos="1668463" algn="l"/>
                <a:tab pos="4114800" algn="r"/>
              </a:tabLst>
            </a:pPr>
            <a:r>
              <a:rPr lang="en-US" dirty="0"/>
              <a:t>The compounds of Sn</a:t>
            </a:r>
            <a:r>
              <a:rPr lang="en-US" baseline="30000" dirty="0"/>
              <a:t>2+</a:t>
            </a:r>
            <a:r>
              <a:rPr lang="en-US" dirty="0"/>
              <a:t> (e.g. SnCl</a:t>
            </a:r>
            <a:r>
              <a:rPr lang="en-US" baseline="-25000" dirty="0"/>
              <a:t>2</a:t>
            </a:r>
            <a:r>
              <a:rPr lang="en-US" dirty="0"/>
              <a:t>) are less stable than those of Sn</a:t>
            </a:r>
            <a:r>
              <a:rPr lang="en-US" baseline="30000" dirty="0"/>
              <a:t>4+ </a:t>
            </a:r>
            <a:r>
              <a:rPr lang="en-US" dirty="0"/>
              <a:t>(e.g. SnCl</a:t>
            </a:r>
            <a:r>
              <a:rPr lang="en-US" baseline="-25000" dirty="0"/>
              <a:t>2</a:t>
            </a:r>
            <a:r>
              <a:rPr lang="en-US" dirty="0"/>
              <a:t>). Hence the compounds of Sn</a:t>
            </a:r>
            <a:r>
              <a:rPr lang="en-US" baseline="30000" dirty="0"/>
              <a:t>2+ </a:t>
            </a:r>
            <a:r>
              <a:rPr lang="en-US" dirty="0"/>
              <a:t>are readily changed (oxidized) into those of Sn</a:t>
            </a:r>
            <a:r>
              <a:rPr lang="en-US" baseline="30000" dirty="0"/>
              <a:t>4+</a:t>
            </a:r>
            <a:r>
              <a:rPr lang="en-US" dirty="0"/>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87505029"/>
      </p:ext>
    </p:extLst>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8710" y="457200"/>
            <a:ext cx="8534400" cy="5632311"/>
          </a:xfrm>
          <a:prstGeom prst="rect">
            <a:avLst/>
          </a:prstGeom>
        </p:spPr>
        <p:txBody>
          <a:bodyPr wrap="square">
            <a:spAutoFit/>
          </a:bodyPr>
          <a:lstStyle/>
          <a:p>
            <a:r>
              <a:rPr lang="en-US" sz="2000" b="1" dirty="0">
                <a:solidFill>
                  <a:srgbClr val="FF00FF"/>
                </a:solidFill>
              </a:rPr>
              <a:t>(iii) Ionization Potential: </a:t>
            </a:r>
            <a:endParaRPr lang="en-US" sz="2000" dirty="0">
              <a:solidFill>
                <a:srgbClr val="FF00FF"/>
              </a:solidFill>
            </a:endParaRPr>
          </a:p>
          <a:p>
            <a:r>
              <a:rPr lang="en-US" sz="2000" b="1" dirty="0"/>
              <a:t>	</a:t>
            </a:r>
            <a:r>
              <a:rPr lang="en-US" sz="2000" dirty="0">
                <a:solidFill>
                  <a:srgbClr val="008000"/>
                </a:solidFill>
              </a:rPr>
              <a:t>The ionization potential decreases from C to </a:t>
            </a:r>
            <a:r>
              <a:rPr lang="en-US" sz="2000" dirty="0" err="1">
                <a:solidFill>
                  <a:srgbClr val="008000"/>
                </a:solidFill>
              </a:rPr>
              <a:t>Pb</a:t>
            </a:r>
            <a:r>
              <a:rPr lang="en-US" sz="2000" dirty="0">
                <a:solidFill>
                  <a:srgbClr val="008000"/>
                </a:solidFill>
              </a:rPr>
              <a:t> because of increase in atomic size. The decrease does not have a regular order. The irregularity in the decrease of these values is due to the filling of intervening d-orbitals in the case of </a:t>
            </a:r>
            <a:r>
              <a:rPr lang="en-US" sz="2000" dirty="0" err="1">
                <a:solidFill>
                  <a:srgbClr val="008000"/>
                </a:solidFill>
              </a:rPr>
              <a:t>Ge</a:t>
            </a:r>
            <a:r>
              <a:rPr lang="en-US" sz="2000" dirty="0">
                <a:solidFill>
                  <a:srgbClr val="008000"/>
                </a:solidFill>
              </a:rPr>
              <a:t> and </a:t>
            </a:r>
            <a:r>
              <a:rPr lang="en-US" sz="2000" dirty="0" err="1">
                <a:solidFill>
                  <a:srgbClr val="008000"/>
                </a:solidFill>
              </a:rPr>
              <a:t>Sn</a:t>
            </a:r>
            <a:r>
              <a:rPr lang="en-US" sz="2000" dirty="0">
                <a:solidFill>
                  <a:srgbClr val="008000"/>
                </a:solidFill>
              </a:rPr>
              <a:t> while f-orbitals in case of </a:t>
            </a:r>
            <a:r>
              <a:rPr lang="en-US" sz="2000" dirty="0" err="1">
                <a:solidFill>
                  <a:srgbClr val="008000"/>
                </a:solidFill>
              </a:rPr>
              <a:t>Pb</a:t>
            </a:r>
            <a:r>
              <a:rPr lang="en-US" sz="2000" dirty="0">
                <a:solidFill>
                  <a:srgbClr val="008000"/>
                </a:solidFill>
              </a:rPr>
              <a:t>, which are not able to screen the valence electrons effectively.</a:t>
            </a:r>
          </a:p>
          <a:p>
            <a:r>
              <a:rPr lang="en-US" sz="2000" b="1" dirty="0">
                <a:solidFill>
                  <a:srgbClr val="FF00FF"/>
                </a:solidFill>
              </a:rPr>
              <a:t>(</a:t>
            </a:r>
            <a:r>
              <a:rPr lang="en-US" sz="2000" b="1" dirty="0" smtClean="0">
                <a:solidFill>
                  <a:srgbClr val="FF00FF"/>
                </a:solidFill>
              </a:rPr>
              <a:t>iv) Electronegativity</a:t>
            </a:r>
            <a:r>
              <a:rPr lang="en-US" sz="2000" b="1" dirty="0">
                <a:solidFill>
                  <a:srgbClr val="FF00FF"/>
                </a:solidFill>
              </a:rPr>
              <a:t>: </a:t>
            </a:r>
            <a:endParaRPr lang="en-US" sz="2000" dirty="0">
              <a:solidFill>
                <a:srgbClr val="FF00FF"/>
              </a:solidFill>
            </a:endParaRPr>
          </a:p>
          <a:p>
            <a:r>
              <a:rPr lang="en-US" sz="2000" dirty="0"/>
              <a:t> </a:t>
            </a:r>
            <a:r>
              <a:rPr lang="en-US" sz="2000" dirty="0" smtClean="0"/>
              <a:t>       </a:t>
            </a:r>
            <a:r>
              <a:rPr lang="en-US" sz="2000" dirty="0" smtClean="0">
                <a:solidFill>
                  <a:srgbClr val="008000"/>
                </a:solidFill>
              </a:rPr>
              <a:t>Carbon </a:t>
            </a:r>
            <a:r>
              <a:rPr lang="en-US" sz="2000" dirty="0">
                <a:solidFill>
                  <a:srgbClr val="008000"/>
                </a:solidFill>
              </a:rPr>
              <a:t>is most electronegative element of this group and the </a:t>
            </a:r>
            <a:r>
              <a:rPr lang="en-US" sz="2000" dirty="0" err="1">
                <a:solidFill>
                  <a:srgbClr val="008000"/>
                </a:solidFill>
              </a:rPr>
              <a:t>electronegativities</a:t>
            </a:r>
            <a:r>
              <a:rPr lang="en-US" sz="2000" dirty="0">
                <a:solidFill>
                  <a:srgbClr val="008000"/>
                </a:solidFill>
              </a:rPr>
              <a:t> decrease with rise in atomic number. But after Si, electronegativity increases slightly. It is due to the filling of </a:t>
            </a:r>
            <a:r>
              <a:rPr lang="en-US" sz="2000" dirty="0" smtClean="0">
                <a:solidFill>
                  <a:srgbClr val="008000"/>
                </a:solidFill>
              </a:rPr>
              <a:t>the  </a:t>
            </a:r>
            <a:r>
              <a:rPr lang="en-US" sz="2000" dirty="0">
                <a:solidFill>
                  <a:srgbClr val="008000"/>
                </a:solidFill>
              </a:rPr>
              <a:t>d-orbitals in the case of </a:t>
            </a:r>
            <a:r>
              <a:rPr lang="en-US" sz="2000" dirty="0" err="1">
                <a:solidFill>
                  <a:srgbClr val="008000"/>
                </a:solidFill>
              </a:rPr>
              <a:t>Ge</a:t>
            </a:r>
            <a:r>
              <a:rPr lang="en-US" sz="2000" dirty="0">
                <a:solidFill>
                  <a:srgbClr val="008000"/>
                </a:solidFill>
              </a:rPr>
              <a:t> and </a:t>
            </a:r>
            <a:r>
              <a:rPr lang="en-US" sz="2000" dirty="0" err="1">
                <a:solidFill>
                  <a:srgbClr val="008000"/>
                </a:solidFill>
              </a:rPr>
              <a:t>Sn</a:t>
            </a:r>
            <a:r>
              <a:rPr lang="en-US" sz="2000" dirty="0">
                <a:solidFill>
                  <a:srgbClr val="008000"/>
                </a:solidFill>
              </a:rPr>
              <a:t> and f-orbitals in the case of </a:t>
            </a:r>
            <a:r>
              <a:rPr lang="en-US" sz="2000" dirty="0" err="1">
                <a:solidFill>
                  <a:srgbClr val="008000"/>
                </a:solidFill>
              </a:rPr>
              <a:t>Pb</a:t>
            </a:r>
            <a:r>
              <a:rPr lang="en-US" sz="2000" dirty="0">
                <a:solidFill>
                  <a:srgbClr val="008000"/>
                </a:solidFill>
              </a:rPr>
              <a:t>.</a:t>
            </a:r>
          </a:p>
          <a:p>
            <a:r>
              <a:rPr lang="en-US" sz="2000" b="1" dirty="0">
                <a:solidFill>
                  <a:srgbClr val="FF00FF"/>
                </a:solidFill>
              </a:rPr>
              <a:t>(v) Reactivity:</a:t>
            </a:r>
            <a:endParaRPr lang="en-US" sz="2000" dirty="0">
              <a:solidFill>
                <a:srgbClr val="FF00FF"/>
              </a:solidFill>
            </a:endParaRPr>
          </a:p>
          <a:p>
            <a:r>
              <a:rPr lang="en-US" sz="2000" dirty="0"/>
              <a:t>	</a:t>
            </a:r>
            <a:r>
              <a:rPr lang="en-US" sz="2000" dirty="0">
                <a:solidFill>
                  <a:srgbClr val="008000"/>
                </a:solidFill>
              </a:rPr>
              <a:t>The Group IV A elements are not very reactive. Their chemicals reactivity increases from C to </a:t>
            </a:r>
            <a:r>
              <a:rPr lang="en-US" sz="2000" dirty="0" err="1">
                <a:solidFill>
                  <a:srgbClr val="008000"/>
                </a:solidFill>
              </a:rPr>
              <a:t>Sn</a:t>
            </a:r>
            <a:r>
              <a:rPr lang="en-US" sz="2000" dirty="0">
                <a:solidFill>
                  <a:srgbClr val="008000"/>
                </a:solidFill>
              </a:rPr>
              <a:t>. Lead (</a:t>
            </a:r>
            <a:r>
              <a:rPr lang="en-US" sz="2000" dirty="0" err="1">
                <a:solidFill>
                  <a:srgbClr val="008000"/>
                </a:solidFill>
              </a:rPr>
              <a:t>Pb</a:t>
            </a:r>
            <a:r>
              <a:rPr lang="en-US" sz="2000" dirty="0">
                <a:solidFill>
                  <a:srgbClr val="008000"/>
                </a:solidFill>
              </a:rPr>
              <a:t>) is least reactive. When these elements are heated with oxygen or halogens then they combines with them by utilizing their four valence electrons. Lead is exception for this due to inert pair effect. These elements are attacked by strong acids, alkalis and most electronegative elements such as oxygen and halogens.</a:t>
            </a:r>
          </a:p>
        </p:txBody>
      </p:sp>
    </p:spTree>
    <p:extLst>
      <p:ext uri="{BB962C8B-B14F-4D97-AF65-F5344CB8AC3E}">
        <p14:creationId xmlns:p14="http://schemas.microsoft.com/office/powerpoint/2010/main" val="2323422946"/>
      </p:ext>
    </p:extLst>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76201" y="0"/>
            <a:ext cx="922020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 pos="485775" algn="l"/>
                <a:tab pos="1485900" algn="r"/>
                <a:tab pos="1543050" algn="l"/>
                <a:tab pos="1668463" algn="l"/>
                <a:tab pos="4114800" algn="r"/>
              </a:tabLst>
            </a:pPr>
            <a:r>
              <a:rPr kumimoji="0" lang="en-US" b="0" i="0" u="none" strike="noStrike" cap="none" normalizeH="0" baseline="0" dirty="0" smtClean="0">
                <a:ln>
                  <a:noFill/>
                </a:ln>
                <a:solidFill>
                  <a:srgbClr val="FF0000"/>
                </a:solidFill>
                <a:effectLst/>
                <a:latin typeface="Arial Black" pitchFamily="34" charset="0"/>
                <a:ea typeface="Times New Roman" pitchFamily="18" charset="0"/>
                <a:cs typeface="Segoe UI" pitchFamily="34" charset="0"/>
              </a:rPr>
              <a:t>3.2.3 Group VA Elements </a:t>
            </a: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 pos="485775" algn="l"/>
                <a:tab pos="1485900" algn="r"/>
                <a:tab pos="1543050" algn="l"/>
                <a:tab pos="1668463" algn="l"/>
                <a:tab pos="4114800" algn="r"/>
              </a:tabLst>
            </a:pP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a:t>
            </a:r>
            <a:r>
              <a:rPr kumimoji="0" lang="en-US" b="0" i="0" u="none" strike="noStrike" cap="none" normalizeH="0" baseline="0" dirty="0" smtClean="0">
                <a:ln>
                  <a:noFill/>
                </a:ln>
                <a:solidFill>
                  <a:srgbClr val="FF0000"/>
                </a:solidFill>
                <a:effectLst/>
                <a:latin typeface="Segoe UI" pitchFamily="34" charset="0"/>
                <a:ea typeface="Times New Roman" pitchFamily="18" charset="0"/>
                <a:cs typeface="Segoe UI" pitchFamily="34" charset="0"/>
              </a:rPr>
              <a:t>Group VA of the periodic table consist of five elements, namely nitrogen (N), phosphorus (P), arsenic (As), antimony (</a:t>
            </a:r>
            <a:r>
              <a:rPr kumimoji="0" lang="en-US" b="0" i="0" u="none" strike="noStrike" cap="none" normalizeH="0" baseline="0" dirty="0" err="1" smtClean="0">
                <a:ln>
                  <a:noFill/>
                </a:ln>
                <a:solidFill>
                  <a:srgbClr val="FF0000"/>
                </a:solidFill>
                <a:effectLst/>
                <a:latin typeface="Segoe UI" pitchFamily="34" charset="0"/>
                <a:ea typeface="Times New Roman" pitchFamily="18" charset="0"/>
                <a:cs typeface="Segoe UI" pitchFamily="34" charset="0"/>
              </a:rPr>
              <a:t>Sb</a:t>
            </a:r>
            <a:r>
              <a:rPr kumimoji="0" lang="en-US" b="0" i="0" u="none" strike="noStrike" cap="none" normalizeH="0" baseline="0" dirty="0" smtClean="0">
                <a:ln>
                  <a:noFill/>
                </a:ln>
                <a:solidFill>
                  <a:srgbClr val="FF0000"/>
                </a:solidFill>
                <a:effectLst/>
                <a:latin typeface="Segoe UI" pitchFamily="34" charset="0"/>
                <a:ea typeface="Times New Roman" pitchFamily="18" charset="0"/>
                <a:cs typeface="Segoe UI" pitchFamily="34" charset="0"/>
              </a:rPr>
              <a:t>) and bismuth (Bi).</a:t>
            </a: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 pos="485775" algn="l"/>
                <a:tab pos="1485900" algn="r"/>
                <a:tab pos="1543050" algn="l"/>
                <a:tab pos="1668463" algn="l"/>
                <a:tab pos="4114800" algn="r"/>
              </a:tabLst>
            </a:pPr>
            <a:r>
              <a:rPr kumimoji="0" lang="en-US" b="1" i="0" u="none" strike="noStrike" cap="none" normalizeH="0" baseline="0" dirty="0" smtClean="0">
                <a:ln>
                  <a:noFill/>
                </a:ln>
                <a:solidFill>
                  <a:srgbClr val="FF00FF"/>
                </a:solidFill>
                <a:effectLst/>
                <a:latin typeface="Segoe UI" pitchFamily="34" charset="0"/>
                <a:ea typeface="Times New Roman" pitchFamily="18" charset="0"/>
                <a:cs typeface="Segoe UI" pitchFamily="34" charset="0"/>
              </a:rPr>
              <a:t>Table 3.4 : Group VA Elemen</a:t>
            </a:r>
            <a:r>
              <a:rPr kumimoji="0" lang="en-US" sz="1000" b="1" i="0" u="none" strike="noStrike" cap="none" normalizeH="0" baseline="0" dirty="0" smtClean="0">
                <a:ln>
                  <a:noFill/>
                </a:ln>
                <a:solidFill>
                  <a:srgbClr val="FF00FF"/>
                </a:solidFill>
                <a:effectLst/>
                <a:latin typeface="Segoe UI" pitchFamily="34" charset="0"/>
                <a:ea typeface="Times New Roman" pitchFamily="18" charset="0"/>
                <a:cs typeface="Segoe UI" pitchFamily="34" charset="0"/>
              </a:rPr>
              <a:t>ts</a:t>
            </a:r>
            <a:endParaRPr kumimoji="0" lang="en-US" sz="1800" b="0" i="0" u="none" strike="noStrike" cap="none" normalizeH="0" baseline="0" dirty="0" smtClean="0">
              <a:ln>
                <a:noFill/>
              </a:ln>
              <a:solidFill>
                <a:srgbClr val="FF00FF"/>
              </a:solidFill>
              <a:effectLst/>
              <a:latin typeface="Arial" pitchFamily="34" charset="0"/>
              <a:cs typeface="Arial" pitchFamily="34" charset="0"/>
            </a:endParaRP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200329"/>
            <a:ext cx="8077200" cy="5505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8751399"/>
      </p:ext>
    </p:extLst>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64690" y="0"/>
            <a:ext cx="883920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 pos="485775" algn="l"/>
                <a:tab pos="1485900" algn="r"/>
                <a:tab pos="1543050" algn="l"/>
                <a:tab pos="1668463" algn="l"/>
                <a:tab pos="4114800" algn="r"/>
              </a:tabLst>
            </a:pPr>
            <a:r>
              <a:rPr kumimoji="0" lang="en-US" b="1" i="0" u="none" strike="noStrike" cap="none" normalizeH="0" baseline="0" dirty="0" smtClean="0">
                <a:ln>
                  <a:noFill/>
                </a:ln>
                <a:solidFill>
                  <a:srgbClr val="FF0000"/>
                </a:solidFill>
                <a:effectLst/>
                <a:latin typeface="Segoe UI" pitchFamily="34" charset="0"/>
                <a:ea typeface="Times New Roman" pitchFamily="18" charset="0"/>
                <a:cs typeface="Segoe UI" pitchFamily="34" charset="0"/>
              </a:rPr>
              <a:t>(i) 	Atomic and Ionic Radii: </a:t>
            </a: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85775" algn="l"/>
                <a:tab pos="1485900" algn="r"/>
                <a:tab pos="1543050" algn="l"/>
                <a:tab pos="1668463" algn="l"/>
                <a:tab pos="4114800" algn="r"/>
              </a:tabLst>
            </a:pP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a:t>
            </a:r>
            <a:r>
              <a:rPr kumimoji="0" lang="en-US" b="0" i="0" u="none" strike="noStrike" cap="none" normalizeH="0" baseline="0" dirty="0" smtClean="0">
                <a:ln>
                  <a:noFill/>
                </a:ln>
                <a:solidFill>
                  <a:srgbClr val="FF00FF"/>
                </a:solidFill>
                <a:effectLst/>
                <a:latin typeface="Segoe UI" pitchFamily="34" charset="0"/>
                <a:ea typeface="Times New Roman" pitchFamily="18" charset="0"/>
                <a:cs typeface="Segoe UI" pitchFamily="34" charset="0"/>
              </a:rPr>
              <a:t>The atomic and ionic radii increases from N to Bi. The difference in size between P and As is less than expected value because the process of filling of 3d shell causes ineffective screening though the nuclear charge increase. Similarly, the small difference in size between antimony and bismuth is due to the filling of 4f shell. The same trend is true for the ion of these elements.</a:t>
            </a:r>
            <a:endParaRPr kumimoji="0" lang="en-US" b="0" i="0" u="none" strike="noStrike" cap="none" normalizeH="0" baseline="0" dirty="0" smtClean="0">
              <a:ln>
                <a:noFill/>
              </a:ln>
              <a:solidFill>
                <a:srgbClr val="FF00FF"/>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85775" algn="l"/>
                <a:tab pos="1485900" algn="r"/>
                <a:tab pos="1543050" algn="l"/>
                <a:tab pos="1668463" algn="l"/>
                <a:tab pos="4114800" algn="r"/>
              </a:tabLst>
            </a:pPr>
            <a:r>
              <a:rPr kumimoji="0" lang="en-US" b="1" i="0" u="none" strike="noStrike" cap="none" normalizeH="0" baseline="0" dirty="0" smtClean="0">
                <a:ln>
                  <a:noFill/>
                </a:ln>
                <a:solidFill>
                  <a:srgbClr val="FF0000"/>
                </a:solidFill>
                <a:effectLst/>
                <a:latin typeface="Segoe UI" pitchFamily="34" charset="0"/>
                <a:ea typeface="Times New Roman" pitchFamily="18" charset="0"/>
                <a:cs typeface="Segoe UI" pitchFamily="34" charset="0"/>
              </a:rPr>
              <a:t>(ii)	Oxidation States: </a:t>
            </a: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85775" algn="l"/>
                <a:tab pos="1485900" algn="r"/>
                <a:tab pos="1543050" algn="l"/>
                <a:tab pos="1668463" algn="l"/>
                <a:tab pos="4114800" algn="r"/>
              </a:tabLst>
            </a:pP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a:t>
            </a:r>
            <a:r>
              <a:rPr kumimoji="0" lang="en-US" b="0" i="0" u="none" strike="noStrike" cap="none" normalizeH="0" baseline="0" dirty="0" smtClean="0">
                <a:ln>
                  <a:noFill/>
                </a:ln>
                <a:solidFill>
                  <a:srgbClr val="FF00FF"/>
                </a:solidFill>
                <a:effectLst/>
                <a:latin typeface="Segoe UI" pitchFamily="34" charset="0"/>
                <a:ea typeface="Times New Roman" pitchFamily="18" charset="0"/>
                <a:cs typeface="Segoe UI" pitchFamily="34" charset="0"/>
              </a:rPr>
              <a:t>1.	The characteristic electronic configuration ns</a:t>
            </a:r>
            <a:r>
              <a:rPr kumimoji="0" lang="en-US" b="0" i="0" u="none" strike="noStrike" cap="none" normalizeH="0" baseline="30000" dirty="0" smtClean="0">
                <a:ln>
                  <a:noFill/>
                </a:ln>
                <a:solidFill>
                  <a:srgbClr val="FF00FF"/>
                </a:solidFill>
                <a:effectLst/>
                <a:latin typeface="Segoe UI" pitchFamily="34" charset="0"/>
                <a:ea typeface="Times New Roman" pitchFamily="18" charset="0"/>
                <a:cs typeface="Segoe UI" pitchFamily="34" charset="0"/>
              </a:rPr>
              <a:t>2</a:t>
            </a:r>
            <a:r>
              <a:rPr kumimoji="0" lang="en-US" b="0" i="0" u="none" strike="noStrike" cap="none" normalizeH="0" baseline="0" dirty="0" smtClean="0">
                <a:ln>
                  <a:noFill/>
                </a:ln>
                <a:solidFill>
                  <a:srgbClr val="FF00FF"/>
                </a:solidFill>
                <a:effectLst/>
                <a:latin typeface="Segoe UI" pitchFamily="34" charset="0"/>
                <a:ea typeface="Times New Roman" pitchFamily="18" charset="0"/>
                <a:cs typeface="Segoe UI" pitchFamily="34" charset="0"/>
              </a:rPr>
              <a:t> np</a:t>
            </a:r>
            <a:r>
              <a:rPr kumimoji="0" lang="en-US" b="0" i="0" u="none" strike="noStrike" cap="none" normalizeH="0" baseline="30000" dirty="0" smtClean="0">
                <a:ln>
                  <a:noFill/>
                </a:ln>
                <a:solidFill>
                  <a:srgbClr val="FF00FF"/>
                </a:solidFill>
                <a:effectLst/>
                <a:latin typeface="Segoe UI" pitchFamily="34" charset="0"/>
                <a:ea typeface="Times New Roman" pitchFamily="18" charset="0"/>
                <a:cs typeface="Segoe UI" pitchFamily="34" charset="0"/>
              </a:rPr>
              <a:t>3</a:t>
            </a:r>
            <a:r>
              <a:rPr kumimoji="0" lang="en-US" b="0" i="0" u="none" strike="noStrike" cap="none" normalizeH="0" baseline="0" dirty="0" smtClean="0">
                <a:ln>
                  <a:noFill/>
                </a:ln>
                <a:solidFill>
                  <a:srgbClr val="FF00FF"/>
                </a:solidFill>
                <a:effectLst/>
                <a:latin typeface="Segoe UI" pitchFamily="34" charset="0"/>
                <a:ea typeface="Times New Roman" pitchFamily="18" charset="0"/>
                <a:cs typeface="Segoe UI" pitchFamily="34" charset="0"/>
              </a:rPr>
              <a:t> of       Group VA elements suggest that –1. By gaining three electrons they form trivalent negative ions (M</a:t>
            </a:r>
            <a:r>
              <a:rPr kumimoji="0" lang="en-US" b="0" i="0" u="none" strike="noStrike" cap="none" normalizeH="0" baseline="30000" dirty="0" smtClean="0">
                <a:ln>
                  <a:noFill/>
                </a:ln>
                <a:solidFill>
                  <a:srgbClr val="FF00FF"/>
                </a:solidFill>
                <a:effectLst/>
                <a:latin typeface="Segoe UI" pitchFamily="34" charset="0"/>
                <a:ea typeface="Times New Roman" pitchFamily="18" charset="0"/>
                <a:cs typeface="Segoe UI" pitchFamily="34" charset="0"/>
              </a:rPr>
              <a:t>3−</a:t>
            </a:r>
            <a:r>
              <a:rPr kumimoji="0" lang="en-US" b="0" i="0" u="none" strike="noStrike" cap="none" normalizeH="0" baseline="0" dirty="0" smtClean="0">
                <a:ln>
                  <a:noFill/>
                </a:ln>
                <a:solidFill>
                  <a:srgbClr val="FF00FF"/>
                </a:solidFill>
                <a:effectLst/>
                <a:latin typeface="Segoe UI" pitchFamily="34" charset="0"/>
                <a:ea typeface="Times New Roman" pitchFamily="18" charset="0"/>
                <a:cs typeface="Segoe UI" pitchFamily="34" charset="0"/>
              </a:rPr>
              <a:t>).</a:t>
            </a:r>
            <a:endParaRPr kumimoji="0" lang="en-US" b="0" i="0" u="none" strike="noStrike" cap="none" normalizeH="0" baseline="0" dirty="0" smtClean="0">
              <a:ln>
                <a:noFill/>
              </a:ln>
              <a:solidFill>
                <a:srgbClr val="FF00FF"/>
              </a:solidFill>
              <a:effectLst/>
              <a:latin typeface="Arial" pitchFamily="34" charset="0"/>
              <a:cs typeface="Arial" pitchFamily="34" charset="0"/>
            </a:endParaRPr>
          </a:p>
        </p:txBody>
      </p:sp>
      <p:sp>
        <p:nvSpPr>
          <p:cNvPr id="5" name="Rectangle 4"/>
          <p:cNvSpPr/>
          <p:nvPr/>
        </p:nvSpPr>
        <p:spPr>
          <a:xfrm>
            <a:off x="304800" y="2690336"/>
            <a:ext cx="8699090" cy="1015663"/>
          </a:xfrm>
          <a:prstGeom prst="rect">
            <a:avLst/>
          </a:prstGeom>
        </p:spPr>
        <p:txBody>
          <a:bodyPr wrap="square">
            <a:spAutoFit/>
          </a:bodyPr>
          <a:lstStyle/>
          <a:p>
            <a:r>
              <a:rPr lang="en-US" sz="2000" dirty="0">
                <a:solidFill>
                  <a:srgbClr val="FF00FF"/>
                </a:solidFill>
              </a:rPr>
              <a:t>2. </a:t>
            </a:r>
            <a:r>
              <a:rPr lang="en-US" sz="2000" dirty="0" smtClean="0">
                <a:solidFill>
                  <a:srgbClr val="FF00FF"/>
                </a:solidFill>
              </a:rPr>
              <a:t>By </a:t>
            </a:r>
            <a:r>
              <a:rPr lang="en-US" sz="2000" dirty="0">
                <a:solidFill>
                  <a:srgbClr val="FF00FF"/>
                </a:solidFill>
              </a:rPr>
              <a:t>sharing three electrons, they form covalent bonds with oxidation state 3. </a:t>
            </a:r>
          </a:p>
          <a:p>
            <a:r>
              <a:rPr lang="en-US" sz="2000" dirty="0" smtClean="0">
                <a:solidFill>
                  <a:srgbClr val="FF00FF"/>
                </a:solidFill>
              </a:rPr>
              <a:t>3</a:t>
            </a:r>
            <a:r>
              <a:rPr lang="en-US" sz="2000" dirty="0">
                <a:solidFill>
                  <a:srgbClr val="FF00FF"/>
                </a:solidFill>
              </a:rPr>
              <a:t>. </a:t>
            </a:r>
            <a:r>
              <a:rPr lang="en-US" sz="2000" dirty="0" smtClean="0">
                <a:solidFill>
                  <a:srgbClr val="FF00FF"/>
                </a:solidFill>
              </a:rPr>
              <a:t>Form </a:t>
            </a:r>
            <a:r>
              <a:rPr lang="en-US" sz="2000" dirty="0" err="1">
                <a:solidFill>
                  <a:srgbClr val="FF00FF"/>
                </a:solidFill>
              </a:rPr>
              <a:t>pentavalent</a:t>
            </a:r>
            <a:r>
              <a:rPr lang="en-US" sz="2000" dirty="0">
                <a:solidFill>
                  <a:srgbClr val="FF00FF"/>
                </a:solidFill>
              </a:rPr>
              <a:t> cations (M</a:t>
            </a:r>
            <a:r>
              <a:rPr lang="en-US" sz="2000" baseline="30000" dirty="0">
                <a:solidFill>
                  <a:srgbClr val="FF00FF"/>
                </a:solidFill>
              </a:rPr>
              <a:t>5+</a:t>
            </a:r>
            <a:r>
              <a:rPr lang="en-US" sz="2000" dirty="0">
                <a:solidFill>
                  <a:srgbClr val="FF00FF"/>
                </a:solidFill>
              </a:rPr>
              <a:t>) by losing five valence electrons to complete octet of these elements. </a:t>
            </a:r>
          </a:p>
        </p:txBody>
      </p:sp>
      <p:sp>
        <p:nvSpPr>
          <p:cNvPr id="6" name="Rectangle 5"/>
          <p:cNvSpPr/>
          <p:nvPr/>
        </p:nvSpPr>
        <p:spPr>
          <a:xfrm>
            <a:off x="304800" y="3705999"/>
            <a:ext cx="8458200" cy="923330"/>
          </a:xfrm>
          <a:prstGeom prst="rect">
            <a:avLst/>
          </a:prstGeom>
        </p:spPr>
        <p:txBody>
          <a:bodyPr wrap="square">
            <a:spAutoFit/>
          </a:bodyPr>
          <a:lstStyle/>
          <a:p>
            <a:r>
              <a:rPr lang="en-US" dirty="0">
                <a:solidFill>
                  <a:srgbClr val="FF00FF"/>
                </a:solidFill>
              </a:rPr>
              <a:t>2. </a:t>
            </a:r>
            <a:r>
              <a:rPr lang="en-US" dirty="0" smtClean="0">
                <a:solidFill>
                  <a:srgbClr val="FF00FF"/>
                </a:solidFill>
              </a:rPr>
              <a:t>By </a:t>
            </a:r>
            <a:r>
              <a:rPr lang="en-US" dirty="0">
                <a:solidFill>
                  <a:srgbClr val="FF00FF"/>
                </a:solidFill>
              </a:rPr>
              <a:t>sharing three electrons, they form covalent bonds with oxidation state 3. </a:t>
            </a:r>
          </a:p>
          <a:p>
            <a:r>
              <a:rPr lang="en-US" dirty="0" smtClean="0">
                <a:solidFill>
                  <a:srgbClr val="FF00FF"/>
                </a:solidFill>
              </a:rPr>
              <a:t>3</a:t>
            </a:r>
            <a:r>
              <a:rPr lang="en-US" dirty="0">
                <a:solidFill>
                  <a:srgbClr val="FF00FF"/>
                </a:solidFill>
              </a:rPr>
              <a:t>. </a:t>
            </a:r>
            <a:r>
              <a:rPr lang="en-US" dirty="0" smtClean="0">
                <a:solidFill>
                  <a:srgbClr val="FF00FF"/>
                </a:solidFill>
              </a:rPr>
              <a:t>Form </a:t>
            </a:r>
            <a:r>
              <a:rPr lang="en-US" dirty="0" err="1">
                <a:solidFill>
                  <a:srgbClr val="FF00FF"/>
                </a:solidFill>
              </a:rPr>
              <a:t>pentavalent</a:t>
            </a:r>
            <a:r>
              <a:rPr lang="en-US" dirty="0">
                <a:solidFill>
                  <a:srgbClr val="FF00FF"/>
                </a:solidFill>
              </a:rPr>
              <a:t> cations (M</a:t>
            </a:r>
            <a:r>
              <a:rPr lang="en-US" baseline="30000" dirty="0">
                <a:solidFill>
                  <a:srgbClr val="FF00FF"/>
                </a:solidFill>
              </a:rPr>
              <a:t>5+</a:t>
            </a:r>
            <a:r>
              <a:rPr lang="en-US" dirty="0">
                <a:solidFill>
                  <a:srgbClr val="FF00FF"/>
                </a:solidFill>
              </a:rPr>
              <a:t>) by losing five valence electrons to complete octet of these elements. </a:t>
            </a:r>
          </a:p>
        </p:txBody>
      </p:sp>
      <p:sp>
        <p:nvSpPr>
          <p:cNvPr id="7" name="Rectangle 6"/>
          <p:cNvSpPr/>
          <p:nvPr/>
        </p:nvSpPr>
        <p:spPr>
          <a:xfrm>
            <a:off x="234745" y="4495800"/>
            <a:ext cx="8699090" cy="2031325"/>
          </a:xfrm>
          <a:prstGeom prst="rect">
            <a:avLst/>
          </a:prstGeom>
        </p:spPr>
        <p:txBody>
          <a:bodyPr wrap="square">
            <a:spAutoFit/>
          </a:bodyPr>
          <a:lstStyle/>
          <a:p>
            <a:r>
              <a:rPr lang="en-US" dirty="0" smtClean="0">
                <a:solidFill>
                  <a:srgbClr val="00CC00"/>
                </a:solidFill>
              </a:rPr>
              <a:t>	The </a:t>
            </a:r>
            <a:r>
              <a:rPr lang="en-US" dirty="0">
                <a:solidFill>
                  <a:srgbClr val="00CC00"/>
                </a:solidFill>
              </a:rPr>
              <a:t>stability of paired ns</a:t>
            </a:r>
            <a:r>
              <a:rPr lang="en-US" baseline="30000" dirty="0">
                <a:solidFill>
                  <a:srgbClr val="00CC00"/>
                </a:solidFill>
              </a:rPr>
              <a:t>2</a:t>
            </a:r>
            <a:r>
              <a:rPr lang="en-US" dirty="0">
                <a:solidFill>
                  <a:srgbClr val="00CC00"/>
                </a:solidFill>
              </a:rPr>
              <a:t> electrons increases with increase in atomic number and atomic size. Thus it becomes maximum in bismuth. It is known as inert pair effect. Because of this reason, the </a:t>
            </a:r>
            <a:r>
              <a:rPr lang="en-US" i="1" dirty="0">
                <a:solidFill>
                  <a:srgbClr val="00CC00"/>
                </a:solidFill>
              </a:rPr>
              <a:t>stability of +3 oxidation state increases and +5 oxidation state decreases with increase in atomic number. </a:t>
            </a:r>
            <a:r>
              <a:rPr lang="en-US" dirty="0">
                <a:solidFill>
                  <a:srgbClr val="00CC00"/>
                </a:solidFill>
              </a:rPr>
              <a:t>Hence trivalent bismuth compounds are more stable than the </a:t>
            </a:r>
            <a:r>
              <a:rPr lang="en-US" dirty="0" err="1">
                <a:solidFill>
                  <a:srgbClr val="00CC00"/>
                </a:solidFill>
              </a:rPr>
              <a:t>pentavalent</a:t>
            </a:r>
            <a:r>
              <a:rPr lang="en-US" dirty="0">
                <a:solidFill>
                  <a:srgbClr val="00CC00"/>
                </a:solidFill>
              </a:rPr>
              <a:t> compounds. The compounds with oxidation state (+5) are unknown because very high energy is required to remove five electron from ns</a:t>
            </a:r>
            <a:r>
              <a:rPr lang="en-US" baseline="30000" dirty="0">
                <a:solidFill>
                  <a:srgbClr val="00CC00"/>
                </a:solidFill>
              </a:rPr>
              <a:t>2</a:t>
            </a:r>
            <a:r>
              <a:rPr lang="en-US" dirty="0">
                <a:solidFill>
                  <a:srgbClr val="00CC00"/>
                </a:solidFill>
              </a:rPr>
              <a:t>, np</a:t>
            </a:r>
            <a:r>
              <a:rPr lang="en-US" baseline="30000" dirty="0">
                <a:solidFill>
                  <a:srgbClr val="00CC00"/>
                </a:solidFill>
              </a:rPr>
              <a:t>3</a:t>
            </a:r>
            <a:r>
              <a:rPr lang="en-US" dirty="0">
                <a:solidFill>
                  <a:srgbClr val="00CC00"/>
                </a:solidFill>
              </a:rPr>
              <a:t> configurations.</a:t>
            </a:r>
          </a:p>
        </p:txBody>
      </p:sp>
    </p:spTree>
    <p:extLst>
      <p:ext uri="{BB962C8B-B14F-4D97-AF65-F5344CB8AC3E}">
        <p14:creationId xmlns:p14="http://schemas.microsoft.com/office/powerpoint/2010/main" val="1141916558"/>
      </p:ext>
    </p:extLst>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85800"/>
            <a:ext cx="9144000" cy="5632311"/>
          </a:xfrm>
          <a:prstGeom prst="rect">
            <a:avLst/>
          </a:prstGeom>
        </p:spPr>
        <p:txBody>
          <a:bodyPr wrap="square">
            <a:spAutoFit/>
          </a:bodyPr>
          <a:lstStyle/>
          <a:p>
            <a:r>
              <a:rPr lang="en-US" sz="2000" b="1" dirty="0">
                <a:solidFill>
                  <a:srgbClr val="FF0000"/>
                </a:solidFill>
              </a:rPr>
              <a:t>(iii) Ionization Potential: </a:t>
            </a:r>
            <a:endParaRPr lang="en-US" sz="2000" dirty="0">
              <a:solidFill>
                <a:srgbClr val="FF0000"/>
              </a:solidFill>
            </a:endParaRPr>
          </a:p>
          <a:p>
            <a:r>
              <a:rPr lang="en-US" sz="2000" dirty="0">
                <a:solidFill>
                  <a:srgbClr val="FF0000"/>
                </a:solidFill>
              </a:rPr>
              <a:t>	With the increase of size from N to Bi, the value of first ionization potential decreases on descending the group. The fall in ionization potential is appreciable from N to P while it is slight from As to Bi because of filling of d and f orbitals. The ionization potentials of </a:t>
            </a:r>
            <a:r>
              <a:rPr lang="en-US" sz="2000" dirty="0" err="1">
                <a:solidFill>
                  <a:srgbClr val="FF0000"/>
                </a:solidFill>
              </a:rPr>
              <a:t>Sb</a:t>
            </a:r>
            <a:r>
              <a:rPr lang="en-US" sz="2000" dirty="0">
                <a:solidFill>
                  <a:srgbClr val="FF0000"/>
                </a:solidFill>
              </a:rPr>
              <a:t> and Bi are low.</a:t>
            </a:r>
          </a:p>
          <a:p>
            <a:r>
              <a:rPr lang="en-US" sz="2000" b="1" dirty="0">
                <a:solidFill>
                  <a:srgbClr val="C00000"/>
                </a:solidFill>
              </a:rPr>
              <a:t>(</a:t>
            </a:r>
            <a:r>
              <a:rPr lang="en-US" sz="2000" b="1" dirty="0" smtClean="0">
                <a:solidFill>
                  <a:srgbClr val="C00000"/>
                </a:solidFill>
              </a:rPr>
              <a:t>iv) Electronegativity</a:t>
            </a:r>
            <a:r>
              <a:rPr lang="en-US" sz="2000" b="1" dirty="0">
                <a:solidFill>
                  <a:srgbClr val="C00000"/>
                </a:solidFill>
              </a:rPr>
              <a:t>: </a:t>
            </a:r>
            <a:endParaRPr lang="en-US" sz="2000" dirty="0">
              <a:solidFill>
                <a:srgbClr val="C00000"/>
              </a:solidFill>
            </a:endParaRPr>
          </a:p>
          <a:p>
            <a:r>
              <a:rPr lang="en-US" sz="2000" b="1" dirty="0">
                <a:solidFill>
                  <a:srgbClr val="FF00FF"/>
                </a:solidFill>
              </a:rPr>
              <a:t>	</a:t>
            </a:r>
            <a:r>
              <a:rPr lang="en-US" sz="2000" dirty="0">
                <a:solidFill>
                  <a:srgbClr val="FF00FF"/>
                </a:solidFill>
              </a:rPr>
              <a:t>The electronegativity decreases from nitrogen to phosphorous because of increase in size. But the decrease in the electronegativity does not fall so rapidly in the subsequent elements though the trend continues. It is due to presence of d and f electrons in the penultimate and </a:t>
            </a:r>
            <a:r>
              <a:rPr lang="en-US" sz="2000" dirty="0" err="1">
                <a:solidFill>
                  <a:srgbClr val="FF00FF"/>
                </a:solidFill>
              </a:rPr>
              <a:t>prepenultimate</a:t>
            </a:r>
            <a:r>
              <a:rPr lang="en-US" sz="2000" dirty="0">
                <a:solidFill>
                  <a:srgbClr val="FF00FF"/>
                </a:solidFill>
              </a:rPr>
              <a:t> shells showing ineffective screening even though the nuclear charge increases.</a:t>
            </a:r>
          </a:p>
          <a:p>
            <a:r>
              <a:rPr lang="en-US" sz="2000" b="1" dirty="0">
                <a:solidFill>
                  <a:srgbClr val="008000"/>
                </a:solidFill>
              </a:rPr>
              <a:t>(</a:t>
            </a:r>
            <a:r>
              <a:rPr lang="en-US" sz="2000" b="1" dirty="0" smtClean="0">
                <a:solidFill>
                  <a:srgbClr val="C00000"/>
                </a:solidFill>
              </a:rPr>
              <a:t>v) Reactivity</a:t>
            </a:r>
            <a:r>
              <a:rPr lang="en-US" sz="2000" b="1" dirty="0">
                <a:solidFill>
                  <a:srgbClr val="C00000"/>
                </a:solidFill>
              </a:rPr>
              <a:t>: </a:t>
            </a:r>
            <a:endParaRPr lang="en-US" sz="2000" dirty="0">
              <a:solidFill>
                <a:srgbClr val="C00000"/>
              </a:solidFill>
            </a:endParaRPr>
          </a:p>
          <a:p>
            <a:r>
              <a:rPr lang="en-US" sz="2000" dirty="0">
                <a:solidFill>
                  <a:srgbClr val="008000"/>
                </a:solidFill>
              </a:rPr>
              <a:t>	 The Group VA elements are less reactive because of presence of ns</a:t>
            </a:r>
            <a:r>
              <a:rPr lang="en-US" sz="2000" baseline="30000" dirty="0">
                <a:solidFill>
                  <a:srgbClr val="008000"/>
                </a:solidFill>
              </a:rPr>
              <a:t>2</a:t>
            </a:r>
            <a:r>
              <a:rPr lang="en-US" sz="2000" dirty="0">
                <a:solidFill>
                  <a:srgbClr val="008000"/>
                </a:solidFill>
              </a:rPr>
              <a:t> np</a:t>
            </a:r>
            <a:r>
              <a:rPr lang="en-US" sz="2000" baseline="30000" dirty="0">
                <a:solidFill>
                  <a:srgbClr val="008000"/>
                </a:solidFill>
              </a:rPr>
              <a:t>3</a:t>
            </a:r>
            <a:r>
              <a:rPr lang="en-US" sz="2000" dirty="0">
                <a:solidFill>
                  <a:srgbClr val="008000"/>
                </a:solidFill>
              </a:rPr>
              <a:t> configuration, where s-orbitals are full and p-orbitals are half-filled which have thus acquired special stability. The nitrogen is diatomic molecule with a triple bond. The bond dissociation energy of nitrogen molecule is high. It suggests the stability and inactivity of nitrogen. Hence nitrogen is accumulated in large amounts in atmospheres.</a:t>
            </a:r>
          </a:p>
        </p:txBody>
      </p:sp>
    </p:spTree>
    <p:extLst>
      <p:ext uri="{BB962C8B-B14F-4D97-AF65-F5344CB8AC3E}">
        <p14:creationId xmlns:p14="http://schemas.microsoft.com/office/powerpoint/2010/main" val="2064533116"/>
      </p:ext>
    </p:extLst>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3684" y="214437"/>
            <a:ext cx="8915400" cy="2616101"/>
          </a:xfrm>
          <a:prstGeom prst="rect">
            <a:avLst/>
          </a:prstGeom>
        </p:spPr>
        <p:txBody>
          <a:bodyPr wrap="square">
            <a:spAutoFit/>
          </a:bodyPr>
          <a:lstStyle/>
          <a:p>
            <a:r>
              <a:rPr lang="en-US" sz="2000" b="1" dirty="0">
                <a:solidFill>
                  <a:srgbClr val="C00000"/>
                </a:solidFill>
              </a:rPr>
              <a:t>3.3 Compounds of Groups 13, 14 and </a:t>
            </a:r>
            <a:r>
              <a:rPr lang="en-US" sz="2000" b="1" dirty="0" smtClean="0">
                <a:solidFill>
                  <a:srgbClr val="C00000"/>
                </a:solidFill>
              </a:rPr>
              <a:t>15:</a:t>
            </a:r>
            <a:endParaRPr lang="en-US" sz="2000" b="1" dirty="0">
              <a:solidFill>
                <a:srgbClr val="C00000"/>
              </a:solidFill>
            </a:endParaRPr>
          </a:p>
          <a:p>
            <a:r>
              <a:rPr lang="en-US" b="1" dirty="0" smtClean="0">
                <a:solidFill>
                  <a:srgbClr val="002060"/>
                </a:solidFill>
              </a:rPr>
              <a:t>Boron-</a:t>
            </a:r>
            <a:r>
              <a:rPr lang="en-US" b="1" dirty="0" err="1" smtClean="0">
                <a:solidFill>
                  <a:srgbClr val="002060"/>
                </a:solidFill>
              </a:rPr>
              <a:t>Diborane</a:t>
            </a:r>
            <a:r>
              <a:rPr lang="en-US" b="1" dirty="0" smtClean="0">
                <a:solidFill>
                  <a:srgbClr val="002060"/>
                </a:solidFill>
              </a:rPr>
              <a:t> </a:t>
            </a:r>
            <a:r>
              <a:rPr lang="en-US" b="1" dirty="0">
                <a:solidFill>
                  <a:srgbClr val="002060"/>
                </a:solidFill>
              </a:rPr>
              <a:t>Method of Preparation and Nature of Bonding (Structure) </a:t>
            </a:r>
            <a:r>
              <a:rPr lang="en-US" b="1" dirty="0" smtClean="0">
                <a:solidFill>
                  <a:srgbClr val="002060"/>
                </a:solidFill>
              </a:rPr>
              <a:t>:</a:t>
            </a:r>
            <a:endParaRPr lang="en-US" b="1" dirty="0">
              <a:solidFill>
                <a:srgbClr val="002060"/>
              </a:solidFill>
            </a:endParaRPr>
          </a:p>
          <a:p>
            <a:r>
              <a:rPr lang="en-US" b="1" dirty="0" err="1">
                <a:solidFill>
                  <a:srgbClr val="008000"/>
                </a:solidFill>
              </a:rPr>
              <a:t>Diborane</a:t>
            </a:r>
            <a:r>
              <a:rPr lang="en-US" b="1" dirty="0">
                <a:solidFill>
                  <a:srgbClr val="008000"/>
                </a:solidFill>
              </a:rPr>
              <a:t> : B</a:t>
            </a:r>
            <a:r>
              <a:rPr lang="en-US" b="1" baseline="-25000" dirty="0">
                <a:solidFill>
                  <a:srgbClr val="008000"/>
                </a:solidFill>
              </a:rPr>
              <a:t>2</a:t>
            </a:r>
            <a:r>
              <a:rPr lang="en-US" b="1" dirty="0">
                <a:solidFill>
                  <a:srgbClr val="008000"/>
                </a:solidFill>
              </a:rPr>
              <a:t>H</a:t>
            </a:r>
            <a:r>
              <a:rPr lang="en-US" b="1" baseline="-25000" dirty="0">
                <a:solidFill>
                  <a:srgbClr val="008000"/>
                </a:solidFill>
              </a:rPr>
              <a:t>6</a:t>
            </a:r>
            <a:endParaRPr lang="en-US" dirty="0">
              <a:solidFill>
                <a:srgbClr val="008000"/>
              </a:solidFill>
            </a:endParaRPr>
          </a:p>
          <a:p>
            <a:r>
              <a:rPr lang="en-US" b="1" dirty="0">
                <a:solidFill>
                  <a:srgbClr val="C00000"/>
                </a:solidFill>
              </a:rPr>
              <a:t>Method of Preparation: </a:t>
            </a:r>
            <a:endParaRPr lang="en-US" dirty="0">
              <a:solidFill>
                <a:srgbClr val="C00000"/>
              </a:solidFill>
            </a:endParaRPr>
          </a:p>
          <a:p>
            <a:r>
              <a:rPr lang="en-US" dirty="0" smtClean="0"/>
              <a:t>1. </a:t>
            </a:r>
            <a:r>
              <a:rPr lang="en-US" dirty="0" err="1" smtClean="0"/>
              <a:t>Diborane</a:t>
            </a:r>
            <a:r>
              <a:rPr lang="en-US" dirty="0" smtClean="0"/>
              <a:t> </a:t>
            </a:r>
            <a:r>
              <a:rPr lang="en-US" dirty="0"/>
              <a:t>can be obtained by reducing BF₃ with </a:t>
            </a:r>
            <a:r>
              <a:rPr lang="en-US" dirty="0" err="1"/>
              <a:t>LiAlH</a:t>
            </a:r>
            <a:r>
              <a:rPr lang="en-US" dirty="0"/>
              <a:t>₄ in diethyl ether.</a:t>
            </a:r>
          </a:p>
          <a:p>
            <a:r>
              <a:rPr lang="en-US" dirty="0" smtClean="0"/>
              <a:t>                        4BF</a:t>
            </a:r>
            <a:r>
              <a:rPr lang="en-US" dirty="0"/>
              <a:t>₃ + 3LiAlH₄ </a:t>
            </a:r>
            <a:r>
              <a:rPr lang="en-US" dirty="0">
                <a:sym typeface="Symbol"/>
              </a:rPr>
              <a:t></a:t>
            </a:r>
            <a:r>
              <a:rPr lang="en-US" dirty="0"/>
              <a:t> 2B₂H</a:t>
            </a:r>
            <a:r>
              <a:rPr lang="en-US" baseline="-25000" dirty="0"/>
              <a:t>6</a:t>
            </a:r>
            <a:r>
              <a:rPr lang="en-US" dirty="0"/>
              <a:t> + 3LiF + 3AlF₃</a:t>
            </a:r>
          </a:p>
          <a:p>
            <a:r>
              <a:rPr lang="en-US" dirty="0" smtClean="0"/>
              <a:t>2. In </a:t>
            </a:r>
            <a:r>
              <a:rPr lang="en-US" dirty="0"/>
              <a:t>laboratory, </a:t>
            </a:r>
            <a:r>
              <a:rPr lang="en-US" dirty="0" err="1"/>
              <a:t>diborane</a:t>
            </a:r>
            <a:r>
              <a:rPr lang="en-US" dirty="0"/>
              <a:t> is prepared by the oxidation of sodium </a:t>
            </a:r>
            <a:r>
              <a:rPr lang="en-US" dirty="0" err="1"/>
              <a:t>borohydride</a:t>
            </a:r>
            <a:r>
              <a:rPr lang="en-US" dirty="0"/>
              <a:t> with iodine.</a:t>
            </a:r>
          </a:p>
          <a:p>
            <a:r>
              <a:rPr lang="en-US" dirty="0" smtClean="0"/>
              <a:t>                          2NaBH</a:t>
            </a:r>
            <a:r>
              <a:rPr lang="en-US" dirty="0"/>
              <a:t>₄ + I₂ </a:t>
            </a:r>
            <a:r>
              <a:rPr lang="en-US" dirty="0">
                <a:sym typeface="Symbol"/>
              </a:rPr>
              <a:t></a:t>
            </a:r>
            <a:r>
              <a:rPr lang="en-US" dirty="0"/>
              <a:t> B₂H</a:t>
            </a:r>
            <a:r>
              <a:rPr lang="en-US" baseline="-25000" dirty="0"/>
              <a:t>6</a:t>
            </a:r>
            <a:r>
              <a:rPr lang="en-US" dirty="0"/>
              <a:t> + 2NaI + H₂</a:t>
            </a:r>
          </a:p>
        </p:txBody>
      </p:sp>
      <p:sp>
        <p:nvSpPr>
          <p:cNvPr id="5" name="Rectangle 4"/>
          <p:cNvSpPr/>
          <p:nvPr/>
        </p:nvSpPr>
        <p:spPr>
          <a:xfrm>
            <a:off x="223684" y="2830538"/>
            <a:ext cx="8767916" cy="3693319"/>
          </a:xfrm>
          <a:prstGeom prst="rect">
            <a:avLst/>
          </a:prstGeom>
        </p:spPr>
        <p:txBody>
          <a:bodyPr wrap="square">
            <a:spAutoFit/>
          </a:bodyPr>
          <a:lstStyle/>
          <a:p>
            <a:r>
              <a:rPr lang="en-US" dirty="0" smtClean="0"/>
              <a:t>3. In </a:t>
            </a:r>
            <a:r>
              <a:rPr lang="en-US" dirty="0"/>
              <a:t>industry, </a:t>
            </a:r>
            <a:r>
              <a:rPr lang="en-US" dirty="0" err="1"/>
              <a:t>diborane</a:t>
            </a:r>
            <a:r>
              <a:rPr lang="en-US" dirty="0"/>
              <a:t> is prepared by the reaction of BF₃ with sodium hydride.</a:t>
            </a:r>
          </a:p>
          <a:p>
            <a:r>
              <a:rPr lang="en-US" dirty="0" smtClean="0"/>
              <a:t>                          2BF</a:t>
            </a:r>
            <a:r>
              <a:rPr lang="en-US" dirty="0"/>
              <a:t>₃ + 6NaH </a:t>
            </a:r>
            <a:r>
              <a:rPr lang="en-US" dirty="0">
                <a:sym typeface="Symbol"/>
              </a:rPr>
              <a:t></a:t>
            </a:r>
            <a:r>
              <a:rPr lang="en-US" dirty="0"/>
              <a:t> B₂H</a:t>
            </a:r>
            <a:r>
              <a:rPr lang="en-US" baseline="-25000" dirty="0"/>
              <a:t>6</a:t>
            </a:r>
            <a:r>
              <a:rPr lang="en-US" dirty="0"/>
              <a:t> + 6Na</a:t>
            </a:r>
          </a:p>
          <a:p>
            <a:r>
              <a:rPr lang="en-US" b="1" dirty="0">
                <a:solidFill>
                  <a:srgbClr val="FF0000"/>
                </a:solidFill>
              </a:rPr>
              <a:t>Structure of </a:t>
            </a:r>
            <a:r>
              <a:rPr lang="en-US" b="1" dirty="0" err="1">
                <a:solidFill>
                  <a:srgbClr val="FF0000"/>
                </a:solidFill>
              </a:rPr>
              <a:t>Diborane</a:t>
            </a:r>
            <a:r>
              <a:rPr lang="en-US" b="1" dirty="0">
                <a:solidFill>
                  <a:srgbClr val="FF0000"/>
                </a:solidFill>
              </a:rPr>
              <a:t>:</a:t>
            </a:r>
            <a:endParaRPr lang="en-US" dirty="0">
              <a:solidFill>
                <a:srgbClr val="FF0000"/>
              </a:solidFill>
            </a:endParaRPr>
          </a:p>
          <a:p>
            <a:r>
              <a:rPr lang="en-US" b="1" dirty="0"/>
              <a:t>	</a:t>
            </a:r>
            <a:r>
              <a:rPr lang="en-US" dirty="0"/>
              <a:t>A successful attempt has been made by </a:t>
            </a:r>
            <a:r>
              <a:rPr lang="en-US" dirty="0" err="1"/>
              <a:t>Hedberg</a:t>
            </a:r>
            <a:r>
              <a:rPr lang="en-US" dirty="0"/>
              <a:t> and </a:t>
            </a:r>
            <a:r>
              <a:rPr lang="en-US" dirty="0" err="1"/>
              <a:t>Schomaker</a:t>
            </a:r>
            <a:r>
              <a:rPr lang="en-US" dirty="0"/>
              <a:t> in 1950 to give correct structure for </a:t>
            </a:r>
            <a:r>
              <a:rPr lang="en-US" dirty="0" err="1"/>
              <a:t>diborane</a:t>
            </a:r>
            <a:r>
              <a:rPr lang="en-US" dirty="0"/>
              <a:t>. It is based on concept of 3C-2e bonding involving hydrogen bridge bonds. The study covers nearly all the experimental investigations such as X-ray diffraction, electron diffraction, NMR, IR and Raman spectra, etc.</a:t>
            </a:r>
          </a:p>
          <a:p>
            <a:r>
              <a:rPr lang="en-US" b="1" dirty="0"/>
              <a:t>(a) </a:t>
            </a:r>
            <a:r>
              <a:rPr lang="en-US" b="1" dirty="0" smtClean="0"/>
              <a:t>Bond </a:t>
            </a:r>
            <a:r>
              <a:rPr lang="en-US" b="1" dirty="0"/>
              <a:t>characteristics: </a:t>
            </a:r>
            <a:endParaRPr lang="en-US" dirty="0"/>
          </a:p>
          <a:p>
            <a:r>
              <a:rPr lang="en-US" dirty="0"/>
              <a:t>	Result of electron diffraction, indicates the structure for </a:t>
            </a:r>
            <a:r>
              <a:rPr lang="en-US" dirty="0" err="1"/>
              <a:t>diborane</a:t>
            </a:r>
            <a:r>
              <a:rPr lang="en-US" dirty="0"/>
              <a:t> as shown in Fig. 3.1</a:t>
            </a:r>
          </a:p>
          <a:p>
            <a:r>
              <a:rPr lang="en-US" dirty="0"/>
              <a:t>	The bond characteristics indicated experimentally are :</a:t>
            </a:r>
          </a:p>
          <a:p>
            <a:r>
              <a:rPr lang="en-US" dirty="0"/>
              <a:t>	(i) 	The terminal B – H distance is 119 pm, the same as the bond length measured in non-electron-deficient compound</a:t>
            </a:r>
          </a:p>
        </p:txBody>
      </p:sp>
    </p:spTree>
    <p:extLst>
      <p:ext uri="{BB962C8B-B14F-4D97-AF65-F5344CB8AC3E}">
        <p14:creationId xmlns:p14="http://schemas.microsoft.com/office/powerpoint/2010/main" val="4050766121"/>
      </p:ext>
    </p:extLst>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0910" y="228600"/>
            <a:ext cx="4431890" cy="1371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0" y="1600201"/>
            <a:ext cx="9144000" cy="2308324"/>
          </a:xfrm>
          <a:prstGeom prst="rect">
            <a:avLst/>
          </a:prstGeom>
        </p:spPr>
        <p:txBody>
          <a:bodyPr wrap="square">
            <a:spAutoFit/>
          </a:bodyPr>
          <a:lstStyle/>
          <a:p>
            <a:r>
              <a:rPr lang="en-US" dirty="0"/>
              <a:t>(</a:t>
            </a:r>
            <a:r>
              <a:rPr lang="en-US" dirty="0" smtClean="0"/>
              <a:t>ii)The </a:t>
            </a:r>
            <a:r>
              <a:rPr lang="en-US" dirty="0"/>
              <a:t>bridge B – H distance is 133 pm, which indicates electron deficiency, being quite larger than the terminal B–H distance.</a:t>
            </a:r>
          </a:p>
          <a:p>
            <a:r>
              <a:rPr lang="en-US" dirty="0" smtClean="0"/>
              <a:t> </a:t>
            </a:r>
            <a:r>
              <a:rPr lang="en-US" dirty="0"/>
              <a:t>(</a:t>
            </a:r>
            <a:r>
              <a:rPr lang="en-US" dirty="0" smtClean="0"/>
              <a:t>iii)The </a:t>
            </a:r>
            <a:r>
              <a:rPr lang="en-US" dirty="0"/>
              <a:t>B–H –B bridge bond is 266 pm. It indicates no direct linking for B and B.</a:t>
            </a:r>
          </a:p>
          <a:p>
            <a:r>
              <a:rPr lang="en-US" dirty="0" smtClean="0"/>
              <a:t> </a:t>
            </a:r>
            <a:r>
              <a:rPr lang="en-US" dirty="0"/>
              <a:t>(</a:t>
            </a:r>
            <a:r>
              <a:rPr lang="en-US" dirty="0" smtClean="0"/>
              <a:t>iv)</a:t>
            </a:r>
            <a:r>
              <a:rPr lang="en-US" dirty="0"/>
              <a:t> </a:t>
            </a:r>
            <a:r>
              <a:rPr lang="en-US" dirty="0" smtClean="0"/>
              <a:t>The </a:t>
            </a:r>
            <a:r>
              <a:rPr lang="en-US" dirty="0"/>
              <a:t>outer H–B–H angle is 121.5</a:t>
            </a:r>
            <a:r>
              <a:rPr lang="en-US" baseline="30000" dirty="0"/>
              <a:t>o</a:t>
            </a:r>
            <a:r>
              <a:rPr lang="en-US" dirty="0"/>
              <a:t>, the inner H–B–H angle is 97</a:t>
            </a:r>
            <a:r>
              <a:rPr lang="en-US" baseline="30000" dirty="0"/>
              <a:t>o</a:t>
            </a:r>
            <a:r>
              <a:rPr lang="en-US" dirty="0"/>
              <a:t> while the B–H–B angle is 110</a:t>
            </a:r>
            <a:r>
              <a:rPr lang="en-US" baseline="30000" dirty="0"/>
              <a:t>o</a:t>
            </a:r>
            <a:r>
              <a:rPr lang="en-US" dirty="0"/>
              <a:t>.</a:t>
            </a:r>
          </a:p>
          <a:p>
            <a:r>
              <a:rPr lang="en-US" b="1" dirty="0">
                <a:solidFill>
                  <a:srgbClr val="FF0000"/>
                </a:solidFill>
              </a:rPr>
              <a:t>(b) </a:t>
            </a:r>
            <a:r>
              <a:rPr lang="en-US" b="1" dirty="0" smtClean="0">
                <a:solidFill>
                  <a:srgbClr val="FF0000"/>
                </a:solidFill>
              </a:rPr>
              <a:t>Probability </a:t>
            </a:r>
            <a:r>
              <a:rPr lang="en-US" b="1" dirty="0">
                <a:solidFill>
                  <a:srgbClr val="FF0000"/>
                </a:solidFill>
              </a:rPr>
              <a:t>of Bridge Bonding: </a:t>
            </a:r>
            <a:endParaRPr lang="en-US" dirty="0">
              <a:solidFill>
                <a:srgbClr val="FF0000"/>
              </a:solidFill>
            </a:endParaRPr>
          </a:p>
          <a:p>
            <a:r>
              <a:rPr lang="en-US" dirty="0" smtClean="0"/>
              <a:t>(i)Further </a:t>
            </a:r>
            <a:r>
              <a:rPr lang="en-US" dirty="0"/>
              <a:t>the result of electron diffraction indicate that the B</a:t>
            </a:r>
            <a:r>
              <a:rPr lang="en-US" baseline="-25000" dirty="0"/>
              <a:t>2</a:t>
            </a:r>
            <a:r>
              <a:rPr lang="en-US" dirty="0"/>
              <a:t>H</a:t>
            </a:r>
            <a:r>
              <a:rPr lang="en-US" baseline="-25000" dirty="0"/>
              <a:t>6</a:t>
            </a:r>
            <a:r>
              <a:rPr lang="en-US" dirty="0"/>
              <a:t> molecule contains two coplanar BH</a:t>
            </a:r>
            <a:r>
              <a:rPr lang="en-US" baseline="-25000" dirty="0"/>
              <a:t>2</a:t>
            </a:r>
            <a:r>
              <a:rPr lang="en-US" dirty="0"/>
              <a:t> units, one on the left </a:t>
            </a:r>
          </a:p>
        </p:txBody>
      </p:sp>
      <p:sp>
        <p:nvSpPr>
          <p:cNvPr id="5" name="Rectangle 4"/>
          <p:cNvSpPr/>
          <p:nvPr/>
        </p:nvSpPr>
        <p:spPr>
          <a:xfrm>
            <a:off x="167148" y="3733800"/>
            <a:ext cx="8839200" cy="3416320"/>
          </a:xfrm>
          <a:prstGeom prst="rect">
            <a:avLst/>
          </a:prstGeom>
        </p:spPr>
        <p:txBody>
          <a:bodyPr wrap="square">
            <a:spAutoFit/>
          </a:bodyPr>
          <a:lstStyle/>
          <a:p>
            <a:r>
              <a:rPr lang="en-US" dirty="0"/>
              <a:t>and other on the right and four H atoms called terminal </a:t>
            </a:r>
            <a:r>
              <a:rPr lang="en-US" dirty="0" err="1"/>
              <a:t>hydrogens</a:t>
            </a:r>
            <a:r>
              <a:rPr lang="en-US" dirty="0"/>
              <a:t> lie in a different environment from the other two. While the two H atoms called bridging atoms lie in a plane perpendicular to the BH</a:t>
            </a:r>
            <a:r>
              <a:rPr lang="en-US" baseline="-25000" dirty="0"/>
              <a:t>2</a:t>
            </a:r>
            <a:r>
              <a:rPr lang="en-US" dirty="0"/>
              <a:t> plane and prevent free rotation of B</a:t>
            </a:r>
            <a:r>
              <a:rPr lang="en-US" baseline="-25000" dirty="0"/>
              <a:t>2</a:t>
            </a:r>
            <a:r>
              <a:rPr lang="en-US" dirty="0"/>
              <a:t>H</a:t>
            </a:r>
            <a:r>
              <a:rPr lang="en-US" baseline="-25000" dirty="0"/>
              <a:t>6</a:t>
            </a:r>
            <a:r>
              <a:rPr lang="en-US" dirty="0"/>
              <a:t> molecule between the two B atoms.</a:t>
            </a:r>
          </a:p>
          <a:p>
            <a:r>
              <a:rPr lang="en-US" dirty="0"/>
              <a:t>	(ii)	Specific heat measurements also supports that the free rotation of the molecule about B–B bond is hindered. This fact confirm the presence of bridging atoms in B</a:t>
            </a:r>
            <a:r>
              <a:rPr lang="en-US" baseline="-25000" dirty="0"/>
              <a:t>2</a:t>
            </a:r>
            <a:r>
              <a:rPr lang="en-US" dirty="0"/>
              <a:t>H</a:t>
            </a:r>
            <a:r>
              <a:rPr lang="en-US" baseline="-25000" dirty="0"/>
              <a:t>6</a:t>
            </a:r>
            <a:r>
              <a:rPr lang="en-US" dirty="0"/>
              <a:t>.</a:t>
            </a:r>
          </a:p>
          <a:p>
            <a:r>
              <a:rPr lang="en-US" dirty="0"/>
              <a:t>	(iii) 	There are four H atoms of one type and two of other type has been further confirmed by Raman, IR and NMR spectroscopy </a:t>
            </a:r>
          </a:p>
          <a:p>
            <a:r>
              <a:rPr lang="en-US" dirty="0"/>
              <a:t>	(iv)	</a:t>
            </a:r>
            <a:r>
              <a:rPr lang="en-US" dirty="0" err="1"/>
              <a:t>Diborane</a:t>
            </a:r>
            <a:r>
              <a:rPr lang="en-US" dirty="0"/>
              <a:t> can not be methylated beyond Me</a:t>
            </a:r>
            <a:r>
              <a:rPr lang="en-US" baseline="-25000" dirty="0"/>
              <a:t>4</a:t>
            </a:r>
            <a:r>
              <a:rPr lang="en-US" dirty="0"/>
              <a:t>B</a:t>
            </a:r>
            <a:r>
              <a:rPr lang="en-US" baseline="-25000" dirty="0"/>
              <a:t>2</a:t>
            </a:r>
            <a:r>
              <a:rPr lang="en-US" dirty="0"/>
              <a:t>H</a:t>
            </a:r>
            <a:r>
              <a:rPr lang="en-US" baseline="-25000" dirty="0"/>
              <a:t>2</a:t>
            </a:r>
            <a:r>
              <a:rPr lang="en-US" dirty="0"/>
              <a:t> without breaking the molecule into two BMe</a:t>
            </a:r>
            <a:r>
              <a:rPr lang="en-US" baseline="-25000" dirty="0"/>
              <a:t>3</a:t>
            </a:r>
            <a:r>
              <a:rPr lang="en-US" dirty="0"/>
              <a:t>. This confirms the presence of two bridging H atoms in B</a:t>
            </a:r>
            <a:r>
              <a:rPr lang="en-US" baseline="-25000" dirty="0"/>
              <a:t>2</a:t>
            </a:r>
            <a:r>
              <a:rPr lang="en-US" dirty="0"/>
              <a:t>H</a:t>
            </a:r>
            <a:r>
              <a:rPr lang="en-US" baseline="-25000" dirty="0"/>
              <a:t>6</a:t>
            </a:r>
            <a:r>
              <a:rPr lang="en-US" dirty="0"/>
              <a:t>.</a:t>
            </a:r>
          </a:p>
        </p:txBody>
      </p:sp>
    </p:spTree>
    <p:extLst>
      <p:ext uri="{BB962C8B-B14F-4D97-AF65-F5344CB8AC3E}">
        <p14:creationId xmlns:p14="http://schemas.microsoft.com/office/powerpoint/2010/main" val="635253858"/>
      </p:ext>
    </p:extLst>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74" y="304800"/>
            <a:ext cx="8763000" cy="4247317"/>
          </a:xfrm>
          <a:prstGeom prst="rect">
            <a:avLst/>
          </a:prstGeom>
        </p:spPr>
        <p:txBody>
          <a:bodyPr wrap="square">
            <a:spAutoFit/>
          </a:bodyPr>
          <a:lstStyle/>
          <a:p>
            <a:r>
              <a:rPr lang="en-US" b="1" dirty="0">
                <a:solidFill>
                  <a:srgbClr val="FF00FF"/>
                </a:solidFill>
              </a:rPr>
              <a:t>(c) </a:t>
            </a:r>
            <a:r>
              <a:rPr lang="en-US" b="1" dirty="0" smtClean="0">
                <a:solidFill>
                  <a:srgbClr val="FF00FF"/>
                </a:solidFill>
              </a:rPr>
              <a:t>Counting </a:t>
            </a:r>
            <a:r>
              <a:rPr lang="en-US" b="1" dirty="0">
                <a:solidFill>
                  <a:srgbClr val="FF00FF"/>
                </a:solidFill>
              </a:rPr>
              <a:t>of Bond Order: </a:t>
            </a:r>
          </a:p>
          <a:p>
            <a:r>
              <a:rPr lang="en-US" dirty="0" smtClean="0"/>
              <a:t>(</a:t>
            </a:r>
            <a:r>
              <a:rPr lang="en-US" dirty="0"/>
              <a:t>i) </a:t>
            </a:r>
            <a:r>
              <a:rPr lang="en-US" dirty="0" err="1" smtClean="0"/>
              <a:t>Diborane</a:t>
            </a:r>
            <a:r>
              <a:rPr lang="en-US" dirty="0" smtClean="0"/>
              <a:t> </a:t>
            </a:r>
            <a:r>
              <a:rPr lang="en-US" dirty="0"/>
              <a:t>is </a:t>
            </a:r>
            <a:r>
              <a:rPr lang="en-US" dirty="0" err="1"/>
              <a:t>thermly</a:t>
            </a:r>
            <a:r>
              <a:rPr lang="en-US" dirty="0"/>
              <a:t> quite stable </a:t>
            </a:r>
            <a:r>
              <a:rPr lang="en-US" dirty="0" err="1"/>
              <a:t>upto</a:t>
            </a:r>
            <a:r>
              <a:rPr lang="en-US" dirty="0"/>
              <a:t> 373 K (100°C).</a:t>
            </a:r>
          </a:p>
          <a:p>
            <a:r>
              <a:rPr lang="en-US" dirty="0" smtClean="0"/>
              <a:t>(ii)B</a:t>
            </a:r>
            <a:r>
              <a:rPr lang="en-US" baseline="-25000" dirty="0" smtClean="0"/>
              <a:t>2</a:t>
            </a:r>
            <a:r>
              <a:rPr lang="en-US" dirty="0" smtClean="0"/>
              <a:t>H</a:t>
            </a:r>
            <a:r>
              <a:rPr lang="en-US" baseline="-25000" dirty="0" smtClean="0"/>
              <a:t>6</a:t>
            </a:r>
            <a:r>
              <a:rPr lang="en-US" dirty="0" smtClean="0"/>
              <a:t> </a:t>
            </a:r>
            <a:r>
              <a:rPr lang="en-US" dirty="0"/>
              <a:t>is a diamagnetic molecule. All the electrons in </a:t>
            </a:r>
            <a:r>
              <a:rPr lang="en-US" dirty="0" err="1"/>
              <a:t>diborane</a:t>
            </a:r>
            <a:r>
              <a:rPr lang="en-US" dirty="0"/>
              <a:t> must be paired up.</a:t>
            </a:r>
          </a:p>
          <a:p>
            <a:r>
              <a:rPr lang="en-US" dirty="0" smtClean="0"/>
              <a:t>(iii)There </a:t>
            </a:r>
            <a:r>
              <a:rPr lang="en-US" dirty="0"/>
              <a:t>are 12 electrons in the valence shell of B</a:t>
            </a:r>
            <a:r>
              <a:rPr lang="en-US" baseline="-25000" dirty="0"/>
              <a:t>2</a:t>
            </a:r>
            <a:r>
              <a:rPr lang="en-US" dirty="0"/>
              <a:t>H</a:t>
            </a:r>
            <a:r>
              <a:rPr lang="en-US" baseline="-25000" dirty="0"/>
              <a:t>6</a:t>
            </a:r>
            <a:r>
              <a:rPr lang="en-US" dirty="0"/>
              <a:t> – three each from 2 B atoms and 1 each from 6 H atoms. Thus, one </a:t>
            </a:r>
            <a:r>
              <a:rPr lang="en-US" dirty="0" err="1"/>
              <a:t>msy</a:t>
            </a:r>
            <a:r>
              <a:rPr lang="en-US" dirty="0"/>
              <a:t> expect </a:t>
            </a:r>
            <a:r>
              <a:rPr lang="en-US" i="1" dirty="0"/>
              <a:t>six covalent bonds </a:t>
            </a:r>
            <a:r>
              <a:rPr lang="en-US" dirty="0"/>
              <a:t>in B</a:t>
            </a:r>
            <a:r>
              <a:rPr lang="en-US" baseline="-25000" dirty="0"/>
              <a:t>2</a:t>
            </a:r>
            <a:r>
              <a:rPr lang="en-US" dirty="0"/>
              <a:t>H</a:t>
            </a:r>
            <a:r>
              <a:rPr lang="en-US" baseline="-25000" dirty="0"/>
              <a:t>6</a:t>
            </a:r>
            <a:r>
              <a:rPr lang="en-US" dirty="0"/>
              <a:t>.</a:t>
            </a:r>
          </a:p>
          <a:p>
            <a:r>
              <a:rPr lang="en-US" b="1" dirty="0">
                <a:solidFill>
                  <a:srgbClr val="FF0066"/>
                </a:solidFill>
              </a:rPr>
              <a:t>(</a:t>
            </a:r>
            <a:r>
              <a:rPr lang="en-US" b="1" dirty="0" smtClean="0">
                <a:solidFill>
                  <a:srgbClr val="FF0066"/>
                </a:solidFill>
              </a:rPr>
              <a:t>d)Nature </a:t>
            </a:r>
            <a:r>
              <a:rPr lang="en-US" b="1" dirty="0">
                <a:solidFill>
                  <a:srgbClr val="FF0066"/>
                </a:solidFill>
              </a:rPr>
              <a:t>of H-Bridge Bond : </a:t>
            </a:r>
            <a:endParaRPr lang="en-US" dirty="0">
              <a:solidFill>
                <a:srgbClr val="FF0066"/>
              </a:solidFill>
            </a:endParaRPr>
          </a:p>
          <a:p>
            <a:r>
              <a:rPr lang="en-US" b="1" dirty="0"/>
              <a:t>		</a:t>
            </a:r>
            <a:r>
              <a:rPr lang="en-US" dirty="0"/>
              <a:t>From above discussion it is evident that the electron deficient must be associated with the bridge groups, the nature of which is well established. For </a:t>
            </a:r>
            <a:r>
              <a:rPr lang="en-US" dirty="0" err="1"/>
              <a:t>diborane</a:t>
            </a:r>
            <a:r>
              <a:rPr lang="en-US" dirty="0"/>
              <a:t>, instead of a simple valence bond structure, relatively a more logical molecular orbital picture is preferred. For </a:t>
            </a:r>
            <a:r>
              <a:rPr lang="en-US" dirty="0" err="1"/>
              <a:t>diborane</a:t>
            </a:r>
            <a:r>
              <a:rPr lang="en-US" dirty="0"/>
              <a:t>, the concept of </a:t>
            </a:r>
            <a:r>
              <a:rPr lang="en-US" i="1" dirty="0"/>
              <a:t>three – </a:t>
            </a:r>
            <a:r>
              <a:rPr lang="en-US" i="1" dirty="0" err="1"/>
              <a:t>centre</a:t>
            </a:r>
            <a:r>
              <a:rPr lang="en-US" i="1" dirty="0"/>
              <a:t> two – electron bond (3C-2e) </a:t>
            </a:r>
            <a:r>
              <a:rPr lang="en-US" dirty="0"/>
              <a:t>is adopted to account for bridge bonding.</a:t>
            </a:r>
          </a:p>
          <a:p>
            <a:r>
              <a:rPr lang="en-US" dirty="0"/>
              <a:t>		</a:t>
            </a:r>
            <a:r>
              <a:rPr lang="en-US" i="1" dirty="0"/>
              <a:t>The three </a:t>
            </a:r>
            <a:r>
              <a:rPr lang="en-US" i="1" dirty="0" err="1"/>
              <a:t>centre</a:t>
            </a:r>
            <a:r>
              <a:rPr lang="en-US" i="1" dirty="0"/>
              <a:t> molecular orbital </a:t>
            </a:r>
            <a:r>
              <a:rPr lang="en-US" dirty="0"/>
              <a:t>s composed of and sp</a:t>
            </a:r>
            <a:r>
              <a:rPr lang="en-US" baseline="30000" dirty="0"/>
              <a:t>3</a:t>
            </a:r>
            <a:r>
              <a:rPr lang="en-US" dirty="0"/>
              <a:t> hybrid orbital from one boron, plus a 1s of a bridging H, plus an sp</a:t>
            </a:r>
            <a:r>
              <a:rPr lang="en-US" baseline="30000" dirty="0"/>
              <a:t>2</a:t>
            </a:r>
            <a:r>
              <a:rPr lang="en-US" dirty="0"/>
              <a:t> or sp</a:t>
            </a:r>
            <a:r>
              <a:rPr lang="en-US" baseline="30000" dirty="0"/>
              <a:t>3</a:t>
            </a:r>
            <a:r>
              <a:rPr lang="en-US" dirty="0"/>
              <a:t> of the other boron, giving rise to a delocalized MO, with one pair of electrons, that covers all the three nuclei and forms one of the                 H-bridge bond. See Fig. 3.2. </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7900" y="4552117"/>
            <a:ext cx="5905500" cy="1848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9050489"/>
      </p:ext>
    </p:extLst>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82012"/>
            <a:ext cx="9144000" cy="1477328"/>
          </a:xfrm>
          <a:prstGeom prst="rect">
            <a:avLst/>
          </a:prstGeom>
        </p:spPr>
        <p:txBody>
          <a:bodyPr wrap="square">
            <a:spAutoFit/>
          </a:bodyPr>
          <a:lstStyle/>
          <a:p>
            <a:r>
              <a:rPr lang="en-US" dirty="0" smtClean="0"/>
              <a:t>	There </a:t>
            </a:r>
            <a:r>
              <a:rPr lang="en-US" dirty="0"/>
              <a:t>are three – </a:t>
            </a:r>
            <a:r>
              <a:rPr lang="en-US" dirty="0" err="1"/>
              <a:t>centre</a:t>
            </a:r>
            <a:r>
              <a:rPr lang="en-US" dirty="0"/>
              <a:t> hydrogen bridge bonds in </a:t>
            </a:r>
            <a:r>
              <a:rPr lang="en-US" dirty="0" err="1"/>
              <a:t>diborane</a:t>
            </a:r>
            <a:r>
              <a:rPr lang="en-US" dirty="0"/>
              <a:t>. The bridge bonds involve four electrons, one from each boron and one from each bridging hydrogen atom. These bonds are frequently called as </a:t>
            </a:r>
            <a:r>
              <a:rPr lang="en-US" i="1" dirty="0"/>
              <a:t>banana shaped bonds. </a:t>
            </a:r>
            <a:r>
              <a:rPr lang="en-US" dirty="0"/>
              <a:t>This molecular orbital concept provides a proper electron count and is consistent with all the observed facts such as </a:t>
            </a:r>
            <a:r>
              <a:rPr lang="en-US" i="1" dirty="0"/>
              <a:t>reactivity, diamagnetism, structural differences </a:t>
            </a:r>
            <a:r>
              <a:rPr lang="en-US" dirty="0"/>
              <a:t>between H-atoms, etc. for </a:t>
            </a:r>
            <a:r>
              <a:rPr lang="en-US" dirty="0" err="1"/>
              <a:t>diboron</a:t>
            </a:r>
            <a:r>
              <a:rPr lang="en-US" dirty="0"/>
              <a:t>.</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859339"/>
            <a:ext cx="5943600" cy="268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543425"/>
            <a:ext cx="7315200" cy="231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5535296"/>
      </p:ext>
    </p:extLst>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Segoe UI" pitchFamily="34" charset="0"/>
                <a:ea typeface="Times New Roman" pitchFamily="18" charset="0"/>
                <a:cs typeface="Segoe UI" pitchFamily="34" charset="0"/>
              </a:rPr>
              <a:t>(i)	 A symbol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5" name="Object 4"/>
          <p:cNvGraphicFramePr>
            <a:graphicFrameLocks noChangeAspect="1"/>
          </p:cNvGraphicFramePr>
          <p:nvPr/>
        </p:nvGraphicFramePr>
        <p:xfrm>
          <a:off x="0" y="457200"/>
          <a:ext cx="638175" cy="200025"/>
        </p:xfrm>
        <a:graphic>
          <a:graphicData uri="http://schemas.openxmlformats.org/presentationml/2006/ole">
            <mc:AlternateContent xmlns:mc="http://schemas.openxmlformats.org/markup-compatibility/2006">
              <mc:Choice xmlns:v="urn:schemas-microsoft-com:vml" Requires="v">
                <p:oleObj spid="_x0000_s11278" r:id="rId3" imgW="599760" imgH="190800" progId="ChemDraw.Document.6.0">
                  <p:embed/>
                </p:oleObj>
              </mc:Choice>
              <mc:Fallback>
                <p:oleObj r:id="rId3" imgW="599760" imgH="190800"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638175" cy="200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3"/>
          <p:cNvSpPr>
            <a:spLocks noChangeArrowheads="1"/>
          </p:cNvSpPr>
          <p:nvPr/>
        </p:nvSpPr>
        <p:spPr bwMode="auto">
          <a:xfrm rot="10800000" flipV="1">
            <a:off x="152400" y="183292"/>
            <a:ext cx="86868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 pos="485775" algn="l"/>
                <a:tab pos="1485900" algn="r"/>
                <a:tab pos="1543050" algn="l"/>
                <a:tab pos="1668463" algn="l"/>
                <a:tab pos="4114800" algn="r"/>
              </a:tabLst>
            </a:pP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is introduced to represent three-</a:t>
            </a:r>
            <a:r>
              <a:rPr kumimoji="0" lang="en-US" b="0" i="0" u="none" strike="noStrike" cap="none" normalizeH="0" baseline="0" dirty="0" err="1" smtClean="0">
                <a:ln>
                  <a:noFill/>
                </a:ln>
                <a:solidFill>
                  <a:schemeClr val="tx1"/>
                </a:solidFill>
                <a:effectLst/>
                <a:latin typeface="Segoe UI" pitchFamily="34" charset="0"/>
                <a:ea typeface="Times New Roman" pitchFamily="18" charset="0"/>
                <a:cs typeface="Segoe UI" pitchFamily="34" charset="0"/>
              </a:rPr>
              <a:t>centre</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orbital involving H atoms. On this basis, in 1963, </a:t>
            </a:r>
            <a:r>
              <a:rPr kumimoji="0" lang="en-US" b="0" i="1"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Lipscomb </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has suggested a </a:t>
            </a:r>
            <a:r>
              <a:rPr kumimoji="0" lang="en-US" b="0" i="1"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semi-topological scheme </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to represent various </a:t>
            </a:r>
            <a:r>
              <a:rPr kumimoji="0" lang="en-US" b="0" i="0" u="none" strike="noStrike" cap="none" normalizeH="0" baseline="0" dirty="0" err="1" smtClean="0">
                <a:ln>
                  <a:noFill/>
                </a:ln>
                <a:solidFill>
                  <a:schemeClr val="tx1"/>
                </a:solidFill>
                <a:effectLst/>
                <a:latin typeface="Segoe UI" pitchFamily="34" charset="0"/>
                <a:ea typeface="Times New Roman" pitchFamily="18" charset="0"/>
                <a:cs typeface="Segoe UI" pitchFamily="34" charset="0"/>
              </a:rPr>
              <a:t>boranes</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Accordingly, </a:t>
            </a:r>
            <a:r>
              <a:rPr kumimoji="0" lang="en-US" b="0" i="0" u="none" strike="noStrike" cap="none" normalizeH="0" baseline="0" dirty="0" err="1" smtClean="0">
                <a:ln>
                  <a:noFill/>
                </a:ln>
                <a:solidFill>
                  <a:schemeClr val="tx1"/>
                </a:solidFill>
                <a:effectLst/>
                <a:latin typeface="Segoe UI" pitchFamily="34" charset="0"/>
                <a:ea typeface="Times New Roman" pitchFamily="18" charset="0"/>
                <a:cs typeface="Segoe UI" pitchFamily="34" charset="0"/>
              </a:rPr>
              <a:t>diborane</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with a modified </a:t>
            </a:r>
            <a:r>
              <a:rPr kumimoji="0" lang="en-US" b="0" i="1"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valence</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bond presentation may be given as shown in fig.</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pic>
        <p:nvPicPr>
          <p:cNvPr id="1126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1" y="1523999"/>
            <a:ext cx="6324600" cy="2215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408039" y="3739651"/>
            <a:ext cx="8458200" cy="369332"/>
          </a:xfrm>
          <a:prstGeom prst="rect">
            <a:avLst/>
          </a:prstGeom>
        </p:spPr>
        <p:txBody>
          <a:bodyPr wrap="square">
            <a:spAutoFit/>
          </a:bodyPr>
          <a:lstStyle/>
          <a:p>
            <a:r>
              <a:rPr lang="en-US" dirty="0"/>
              <a:t>(ii) 	A more simple picture of 3C – 2e bonding in B</a:t>
            </a:r>
            <a:r>
              <a:rPr lang="en-US" baseline="-25000" dirty="0"/>
              <a:t>2</a:t>
            </a:r>
            <a:r>
              <a:rPr lang="en-US" dirty="0"/>
              <a:t>H</a:t>
            </a:r>
            <a:r>
              <a:rPr lang="en-US" baseline="-25000" dirty="0"/>
              <a:t>6</a:t>
            </a:r>
            <a:r>
              <a:rPr lang="en-US" dirty="0"/>
              <a:t> may be given as follows : </a:t>
            </a:r>
          </a:p>
        </p:txBody>
      </p:sp>
      <p:pic>
        <p:nvPicPr>
          <p:cNvPr id="1127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4572000"/>
            <a:ext cx="6705599"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5744983"/>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normAutofit/>
          </a:bodyPr>
          <a:lstStyle/>
          <a:p>
            <a:pPr algn="ctr">
              <a:lnSpc>
                <a:spcPct val="115000"/>
              </a:lnSpc>
              <a:spcBef>
                <a:spcPts val="0"/>
              </a:spcBef>
              <a:spcAft>
                <a:spcPts val="1000"/>
              </a:spcAft>
              <a:tabLst>
                <a:tab pos="4114800" algn="r"/>
              </a:tabLst>
            </a:pPr>
            <a:r>
              <a:rPr lang="en-US" sz="4400" b="1" dirty="0" smtClean="0">
                <a:solidFill>
                  <a:srgbClr val="FF0000"/>
                </a:solidFill>
                <a:latin typeface="Futura Bk BT"/>
                <a:ea typeface="Calibri"/>
                <a:cs typeface="Times New Roman"/>
              </a:rPr>
              <a:t>Chapter </a:t>
            </a:r>
            <a:r>
              <a:rPr lang="en-US" sz="4400" dirty="0" smtClean="0">
                <a:solidFill>
                  <a:srgbClr val="FF0000"/>
                </a:solidFill>
                <a:latin typeface="Belwe Bd BT"/>
                <a:ea typeface="Calibri"/>
                <a:cs typeface="Times New Roman"/>
              </a:rPr>
              <a:t>3…</a:t>
            </a:r>
            <a:r>
              <a:rPr lang="en-US" sz="4400" dirty="0">
                <a:solidFill>
                  <a:srgbClr val="FF0000"/>
                </a:solidFill>
              </a:rPr>
              <a:t>p-block Elements</a:t>
            </a:r>
            <a:br>
              <a:rPr lang="en-US" sz="4400" dirty="0">
                <a:solidFill>
                  <a:srgbClr val="FF0000"/>
                </a:solidFill>
              </a:rPr>
            </a:br>
            <a:endParaRPr lang="en-US" sz="3100" b="1" dirty="0">
              <a:solidFill>
                <a:srgbClr val="FF0000"/>
              </a:solidFill>
            </a:endParaRPr>
          </a:p>
        </p:txBody>
      </p:sp>
      <p:sp>
        <p:nvSpPr>
          <p:cNvPr id="3" name="Content Placeholder 2"/>
          <p:cNvSpPr>
            <a:spLocks noGrp="1"/>
          </p:cNvSpPr>
          <p:nvPr>
            <p:ph idx="1"/>
          </p:nvPr>
        </p:nvSpPr>
        <p:spPr>
          <a:xfrm>
            <a:off x="457200" y="990600"/>
            <a:ext cx="8229600" cy="5334000"/>
          </a:xfrm>
        </p:spPr>
        <p:txBody>
          <a:bodyPr>
            <a:normAutofit fontScale="92500"/>
          </a:bodyPr>
          <a:lstStyle/>
          <a:p>
            <a:r>
              <a:rPr lang="en-US" sz="2400" b="1" i="1" dirty="0" smtClean="0">
                <a:solidFill>
                  <a:schemeClr val="accent1"/>
                </a:solidFill>
              </a:rPr>
              <a:t>Contents </a:t>
            </a:r>
            <a:r>
              <a:rPr lang="en-US" sz="2400" b="1" i="1" dirty="0">
                <a:solidFill>
                  <a:schemeClr val="accent1"/>
                </a:solidFill>
              </a:rPr>
              <a:t>…</a:t>
            </a:r>
            <a:endParaRPr lang="en-US" sz="2400" dirty="0">
              <a:solidFill>
                <a:schemeClr val="accent1"/>
              </a:solidFill>
            </a:endParaRPr>
          </a:p>
          <a:p>
            <a:r>
              <a:rPr lang="en-US" sz="2400" dirty="0" smtClean="0">
                <a:solidFill>
                  <a:srgbClr val="00B050"/>
                </a:solidFill>
              </a:rPr>
              <a:t>3.1</a:t>
            </a:r>
            <a:r>
              <a:rPr lang="en-US" sz="2400" dirty="0">
                <a:solidFill>
                  <a:srgbClr val="00B050"/>
                </a:solidFill>
              </a:rPr>
              <a:t>	Position of Elements in Periodic Table</a:t>
            </a:r>
          </a:p>
          <a:p>
            <a:r>
              <a:rPr lang="en-US" sz="2400" dirty="0" smtClean="0">
                <a:solidFill>
                  <a:srgbClr val="00B050"/>
                </a:solidFill>
              </a:rPr>
              <a:t>3.2</a:t>
            </a:r>
            <a:r>
              <a:rPr lang="en-US" sz="2400" dirty="0">
                <a:solidFill>
                  <a:srgbClr val="00B050"/>
                </a:solidFill>
              </a:rPr>
              <a:t>	Characteristics of p-block Elements with Special Reference </a:t>
            </a:r>
            <a:endParaRPr lang="en-US" sz="2400" dirty="0" smtClean="0">
              <a:solidFill>
                <a:srgbClr val="00B050"/>
              </a:solidFill>
            </a:endParaRPr>
          </a:p>
          <a:p>
            <a:r>
              <a:rPr lang="en-US" sz="2400" dirty="0">
                <a:solidFill>
                  <a:srgbClr val="00B050"/>
                </a:solidFill>
              </a:rPr>
              <a:t> </a:t>
            </a:r>
            <a:r>
              <a:rPr lang="en-US" sz="2400" dirty="0" smtClean="0">
                <a:solidFill>
                  <a:srgbClr val="00B050"/>
                </a:solidFill>
              </a:rPr>
              <a:t>         to </a:t>
            </a:r>
            <a:r>
              <a:rPr lang="en-US" sz="2400" dirty="0">
                <a:solidFill>
                  <a:srgbClr val="00B050"/>
                </a:solidFill>
              </a:rPr>
              <a:t>Electronic Configuration and Periodic Properties</a:t>
            </a:r>
          </a:p>
          <a:p>
            <a:r>
              <a:rPr lang="en-US" sz="2400" dirty="0" smtClean="0">
                <a:solidFill>
                  <a:srgbClr val="00B050"/>
                </a:solidFill>
              </a:rPr>
              <a:t>3.3</a:t>
            </a:r>
            <a:r>
              <a:rPr lang="en-US" sz="2400" dirty="0">
                <a:solidFill>
                  <a:srgbClr val="00B050"/>
                </a:solidFill>
              </a:rPr>
              <a:t>	Compounds of Group 13, 14 and 15</a:t>
            </a:r>
          </a:p>
          <a:p>
            <a:r>
              <a:rPr lang="en-US" sz="2400" dirty="0" smtClean="0">
                <a:solidFill>
                  <a:srgbClr val="FF00FF"/>
                </a:solidFill>
              </a:rPr>
              <a:t>3.3.1</a:t>
            </a:r>
            <a:r>
              <a:rPr lang="en-US" sz="2400" dirty="0">
                <a:solidFill>
                  <a:srgbClr val="FF00FF"/>
                </a:solidFill>
              </a:rPr>
              <a:t>	Boron-</a:t>
            </a:r>
            <a:r>
              <a:rPr lang="en-US" sz="2400" dirty="0" err="1">
                <a:solidFill>
                  <a:srgbClr val="FF00FF"/>
                </a:solidFill>
              </a:rPr>
              <a:t>Diborane</a:t>
            </a:r>
            <a:r>
              <a:rPr lang="en-US" sz="2400" dirty="0">
                <a:solidFill>
                  <a:srgbClr val="FF00FF"/>
                </a:solidFill>
              </a:rPr>
              <a:t> Method of Preparation and Nature of </a:t>
            </a:r>
            <a:endParaRPr lang="en-US" sz="2400" dirty="0" smtClean="0">
              <a:solidFill>
                <a:srgbClr val="FF00FF"/>
              </a:solidFill>
            </a:endParaRPr>
          </a:p>
          <a:p>
            <a:r>
              <a:rPr lang="en-US" sz="2400" dirty="0">
                <a:solidFill>
                  <a:srgbClr val="FF00FF"/>
                </a:solidFill>
              </a:rPr>
              <a:t> </a:t>
            </a:r>
            <a:r>
              <a:rPr lang="en-US" sz="2400" dirty="0" smtClean="0">
                <a:solidFill>
                  <a:srgbClr val="FF00FF"/>
                </a:solidFill>
              </a:rPr>
              <a:t>        Bonding </a:t>
            </a:r>
            <a:r>
              <a:rPr lang="en-US" sz="2400" dirty="0">
                <a:solidFill>
                  <a:srgbClr val="FF00FF"/>
                </a:solidFill>
              </a:rPr>
              <a:t>(Structure)</a:t>
            </a:r>
          </a:p>
          <a:p>
            <a:r>
              <a:rPr lang="en-US" sz="2400" dirty="0" smtClean="0">
                <a:solidFill>
                  <a:srgbClr val="FF00FF"/>
                </a:solidFill>
              </a:rPr>
              <a:t>3.3.2 </a:t>
            </a:r>
            <a:r>
              <a:rPr lang="en-US" sz="2400" dirty="0">
                <a:solidFill>
                  <a:srgbClr val="FF00FF"/>
                </a:solidFill>
              </a:rPr>
              <a:t>	</a:t>
            </a:r>
            <a:r>
              <a:rPr lang="en-US" sz="2400" dirty="0" err="1">
                <a:solidFill>
                  <a:srgbClr val="FF00FF"/>
                </a:solidFill>
              </a:rPr>
              <a:t>Borazine</a:t>
            </a:r>
            <a:r>
              <a:rPr lang="en-US" sz="2400" dirty="0">
                <a:solidFill>
                  <a:srgbClr val="FF00FF"/>
                </a:solidFill>
              </a:rPr>
              <a:t> Method of Preparation and Nature of Bonding </a:t>
            </a:r>
            <a:endParaRPr lang="en-US" sz="2400" dirty="0" smtClean="0">
              <a:solidFill>
                <a:srgbClr val="FF00FF"/>
              </a:solidFill>
            </a:endParaRPr>
          </a:p>
          <a:p>
            <a:r>
              <a:rPr lang="en-US" sz="2400" dirty="0">
                <a:solidFill>
                  <a:srgbClr val="FF00FF"/>
                </a:solidFill>
              </a:rPr>
              <a:t> </a:t>
            </a:r>
            <a:r>
              <a:rPr lang="en-US" sz="2400" dirty="0" smtClean="0">
                <a:solidFill>
                  <a:srgbClr val="FF00FF"/>
                </a:solidFill>
              </a:rPr>
              <a:t>        (</a:t>
            </a:r>
            <a:r>
              <a:rPr lang="en-US" sz="2400" dirty="0">
                <a:solidFill>
                  <a:srgbClr val="FF00FF"/>
                </a:solidFill>
              </a:rPr>
              <a:t>Structure)</a:t>
            </a:r>
          </a:p>
          <a:p>
            <a:r>
              <a:rPr lang="en-US" sz="2400" dirty="0" smtClean="0">
                <a:solidFill>
                  <a:srgbClr val="00FF00"/>
                </a:solidFill>
              </a:rPr>
              <a:t>3.3.3 </a:t>
            </a:r>
            <a:r>
              <a:rPr lang="en-US" sz="2400" dirty="0">
                <a:solidFill>
                  <a:srgbClr val="00FF00"/>
                </a:solidFill>
              </a:rPr>
              <a:t>	Allotropes of Carbon and Phosphorus</a:t>
            </a:r>
          </a:p>
          <a:p>
            <a:r>
              <a:rPr lang="en-US" sz="2400" dirty="0" smtClean="0">
                <a:solidFill>
                  <a:srgbClr val="00FF00"/>
                </a:solidFill>
              </a:rPr>
              <a:t>3.3.4 </a:t>
            </a:r>
            <a:r>
              <a:rPr lang="en-US" sz="2400" dirty="0">
                <a:solidFill>
                  <a:srgbClr val="00FF00"/>
                </a:solidFill>
              </a:rPr>
              <a:t>	</a:t>
            </a:r>
            <a:r>
              <a:rPr lang="en-US" sz="2400" dirty="0" err="1">
                <a:solidFill>
                  <a:srgbClr val="00FF00"/>
                </a:solidFill>
              </a:rPr>
              <a:t>Oxyacids</a:t>
            </a:r>
            <a:r>
              <a:rPr lang="en-US" sz="2400" dirty="0">
                <a:solidFill>
                  <a:srgbClr val="00FF00"/>
                </a:solidFill>
              </a:rPr>
              <a:t> of Nitrogen - HNO</a:t>
            </a:r>
            <a:r>
              <a:rPr lang="en-US" sz="2400" baseline="-25000" dirty="0">
                <a:solidFill>
                  <a:srgbClr val="00FF00"/>
                </a:solidFill>
              </a:rPr>
              <a:t>2</a:t>
            </a:r>
            <a:r>
              <a:rPr lang="en-US" sz="2400" dirty="0">
                <a:solidFill>
                  <a:srgbClr val="00FF00"/>
                </a:solidFill>
              </a:rPr>
              <a:t>, HNO</a:t>
            </a:r>
            <a:r>
              <a:rPr lang="en-US" sz="2400" baseline="-25000" dirty="0">
                <a:solidFill>
                  <a:srgbClr val="00FF00"/>
                </a:solidFill>
              </a:rPr>
              <a:t>3</a:t>
            </a:r>
            <a:endParaRPr lang="en-US" sz="2400" dirty="0">
              <a:solidFill>
                <a:srgbClr val="00FF00"/>
              </a:solidFill>
            </a:endParaRPr>
          </a:p>
          <a:p>
            <a:r>
              <a:rPr lang="en-US" sz="2400" dirty="0" smtClean="0">
                <a:solidFill>
                  <a:srgbClr val="00FF00"/>
                </a:solidFill>
              </a:rPr>
              <a:t>3.3.5 </a:t>
            </a:r>
            <a:r>
              <a:rPr lang="en-US" sz="2400" dirty="0">
                <a:solidFill>
                  <a:srgbClr val="00FF00"/>
                </a:solidFill>
              </a:rPr>
              <a:t>	Hydrides of Nitrogen - NH</a:t>
            </a:r>
            <a:r>
              <a:rPr lang="en-US" sz="2400" baseline="-25000" dirty="0">
                <a:solidFill>
                  <a:srgbClr val="00FF00"/>
                </a:solidFill>
              </a:rPr>
              <a:t>3</a:t>
            </a:r>
            <a:r>
              <a:rPr lang="en-US" sz="2400" dirty="0">
                <a:solidFill>
                  <a:srgbClr val="00FF00"/>
                </a:solidFill>
              </a:rPr>
              <a:t> and N</a:t>
            </a:r>
            <a:r>
              <a:rPr lang="en-US" sz="2400" baseline="-25000" dirty="0">
                <a:solidFill>
                  <a:srgbClr val="00FF00"/>
                </a:solidFill>
              </a:rPr>
              <a:t>­2</a:t>
            </a:r>
            <a:r>
              <a:rPr lang="en-US" sz="2400" dirty="0">
                <a:solidFill>
                  <a:srgbClr val="00FF00"/>
                </a:solidFill>
              </a:rPr>
              <a:t>H</a:t>
            </a:r>
            <a:r>
              <a:rPr lang="en-US" sz="2400" baseline="-25000" dirty="0">
                <a:solidFill>
                  <a:srgbClr val="00FF00"/>
                </a:solidFill>
              </a:rPr>
              <a:t>4</a:t>
            </a:r>
            <a:endParaRPr lang="en-US" sz="2400" dirty="0">
              <a:solidFill>
                <a:srgbClr val="00FF00"/>
              </a:solidFill>
            </a:endParaRPr>
          </a:p>
          <a:p>
            <a:r>
              <a:rPr lang="en-US" sz="2400" dirty="0"/>
              <a:t> </a:t>
            </a:r>
          </a:p>
          <a:p>
            <a:pPr>
              <a:buNone/>
            </a:pPr>
            <a:endParaRPr lang="en-US" dirty="0">
              <a:solidFill>
                <a:schemeClr val="accent1">
                  <a:lumMod val="75000"/>
                </a:schemeClr>
              </a:solidFill>
            </a:endParaRP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82013"/>
            <a:ext cx="9144000" cy="1846659"/>
          </a:xfrm>
          <a:prstGeom prst="rect">
            <a:avLst/>
          </a:prstGeom>
        </p:spPr>
        <p:txBody>
          <a:bodyPr wrap="square">
            <a:spAutoFit/>
          </a:bodyPr>
          <a:lstStyle/>
          <a:p>
            <a:r>
              <a:rPr lang="en-US" sz="2400" b="1" dirty="0">
                <a:solidFill>
                  <a:srgbClr val="FF0000"/>
                </a:solidFill>
              </a:rPr>
              <a:t>3.3.2 </a:t>
            </a:r>
            <a:r>
              <a:rPr lang="en-US" sz="2400" b="1" dirty="0" err="1">
                <a:solidFill>
                  <a:srgbClr val="FF0000"/>
                </a:solidFill>
              </a:rPr>
              <a:t>Borazine</a:t>
            </a:r>
            <a:r>
              <a:rPr lang="en-US" sz="2400" b="1" dirty="0">
                <a:solidFill>
                  <a:srgbClr val="FF0000"/>
                </a:solidFill>
              </a:rPr>
              <a:t> (B</a:t>
            </a:r>
            <a:r>
              <a:rPr lang="en-US" sz="2400" b="1" baseline="-25000" dirty="0">
                <a:solidFill>
                  <a:srgbClr val="FF0000"/>
                </a:solidFill>
              </a:rPr>
              <a:t>3</a:t>
            </a:r>
            <a:r>
              <a:rPr lang="en-US" sz="2400" b="1" dirty="0">
                <a:solidFill>
                  <a:srgbClr val="FF0000"/>
                </a:solidFill>
              </a:rPr>
              <a:t>N</a:t>
            </a:r>
            <a:r>
              <a:rPr lang="en-US" sz="2400" b="1" baseline="-25000" dirty="0">
                <a:solidFill>
                  <a:srgbClr val="FF0000"/>
                </a:solidFill>
              </a:rPr>
              <a:t>3</a:t>
            </a:r>
            <a:r>
              <a:rPr lang="en-US" sz="2400" b="1" dirty="0">
                <a:solidFill>
                  <a:srgbClr val="FF0000"/>
                </a:solidFill>
              </a:rPr>
              <a:t>H</a:t>
            </a:r>
            <a:r>
              <a:rPr lang="en-US" sz="2400" b="1" baseline="-25000" dirty="0">
                <a:solidFill>
                  <a:srgbClr val="FF0000"/>
                </a:solidFill>
              </a:rPr>
              <a:t>6­</a:t>
            </a:r>
            <a:r>
              <a:rPr lang="en-US" sz="2400" b="1" dirty="0">
                <a:solidFill>
                  <a:srgbClr val="FF0000"/>
                </a:solidFill>
              </a:rPr>
              <a:t>) :</a:t>
            </a:r>
          </a:p>
          <a:p>
            <a:r>
              <a:rPr lang="en-US" b="1" dirty="0" smtClean="0">
                <a:solidFill>
                  <a:srgbClr val="00CC00"/>
                </a:solidFill>
              </a:rPr>
              <a:t>	Method </a:t>
            </a:r>
            <a:r>
              <a:rPr lang="en-US" b="1" dirty="0">
                <a:solidFill>
                  <a:srgbClr val="00CC00"/>
                </a:solidFill>
              </a:rPr>
              <a:t>of Preparation:</a:t>
            </a:r>
            <a:endParaRPr lang="en-US" dirty="0">
              <a:solidFill>
                <a:srgbClr val="00CC00"/>
              </a:solidFill>
            </a:endParaRPr>
          </a:p>
          <a:p>
            <a:r>
              <a:rPr lang="en-US" dirty="0"/>
              <a:t>	</a:t>
            </a:r>
            <a:r>
              <a:rPr lang="en-US" dirty="0" smtClean="0"/>
              <a:t>	</a:t>
            </a:r>
            <a:r>
              <a:rPr lang="en-US" dirty="0" err="1" smtClean="0"/>
              <a:t>Borazine</a:t>
            </a:r>
            <a:r>
              <a:rPr lang="en-US" dirty="0" smtClean="0"/>
              <a:t> </a:t>
            </a:r>
            <a:r>
              <a:rPr lang="en-US" dirty="0"/>
              <a:t>is known since the pioneering work of </a:t>
            </a:r>
            <a:r>
              <a:rPr lang="en-US" i="1" dirty="0"/>
              <a:t>Alfred Stock, </a:t>
            </a:r>
            <a:r>
              <a:rPr lang="en-US" dirty="0"/>
              <a:t>early in this century. It was first made by </a:t>
            </a:r>
            <a:r>
              <a:rPr lang="en-US" i="1" dirty="0"/>
              <a:t>Stock</a:t>
            </a:r>
            <a:r>
              <a:rPr lang="en-US" dirty="0"/>
              <a:t> and </a:t>
            </a:r>
            <a:r>
              <a:rPr lang="en-US" i="1" dirty="0" err="1"/>
              <a:t>Pohland</a:t>
            </a:r>
            <a:r>
              <a:rPr lang="en-US" dirty="0"/>
              <a:t> in 1926 by heating </a:t>
            </a:r>
            <a:r>
              <a:rPr lang="en-US" dirty="0" err="1"/>
              <a:t>diborane</a:t>
            </a:r>
            <a:r>
              <a:rPr lang="en-US" dirty="0"/>
              <a:t> with ammonia at 398 K (125°C).</a:t>
            </a:r>
          </a:p>
          <a:p>
            <a:r>
              <a:rPr lang="en-US" dirty="0" smtClean="0"/>
              <a:t>		3B</a:t>
            </a:r>
            <a:r>
              <a:rPr lang="en-US" baseline="-25000" dirty="0" smtClean="0"/>
              <a:t>2</a:t>
            </a:r>
            <a:r>
              <a:rPr lang="en-US" dirty="0" smtClean="0"/>
              <a:t>H</a:t>
            </a:r>
            <a:r>
              <a:rPr lang="en-US" baseline="-25000" dirty="0" smtClean="0"/>
              <a:t>6</a:t>
            </a:r>
            <a:r>
              <a:rPr lang="en-US" dirty="0" smtClean="0"/>
              <a:t> </a:t>
            </a:r>
            <a:r>
              <a:rPr lang="en-US" dirty="0"/>
              <a:t>+ 6NH</a:t>
            </a:r>
            <a:r>
              <a:rPr lang="en-US" baseline="-25000" dirty="0"/>
              <a:t>3</a:t>
            </a:r>
            <a:r>
              <a:rPr lang="en-US" dirty="0"/>
              <a:t> </a:t>
            </a:r>
            <a:r>
              <a:rPr lang="en-US" b="1" dirty="0"/>
              <a:t> </a:t>
            </a:r>
            <a:r>
              <a:rPr lang="en-US" dirty="0"/>
              <a:t>3(B</a:t>
            </a:r>
            <a:r>
              <a:rPr lang="en-US" baseline="-25000" dirty="0"/>
              <a:t>2</a:t>
            </a:r>
            <a:r>
              <a:rPr lang="en-US" dirty="0"/>
              <a:t>H</a:t>
            </a:r>
            <a:r>
              <a:rPr lang="en-US" baseline="-25000" dirty="0"/>
              <a:t>6</a:t>
            </a:r>
            <a:r>
              <a:rPr lang="en-US" dirty="0"/>
              <a:t>)(NH</a:t>
            </a:r>
            <a:r>
              <a:rPr lang="en-US" baseline="-25000" dirty="0"/>
              <a:t>3</a:t>
            </a:r>
            <a:r>
              <a:rPr lang="en-US" dirty="0"/>
              <a:t>)</a:t>
            </a:r>
            <a:r>
              <a:rPr lang="en-US" baseline="-25000" dirty="0"/>
              <a:t>2</a:t>
            </a:r>
            <a:r>
              <a:rPr lang="en-US" dirty="0"/>
              <a:t>  B</a:t>
            </a:r>
            <a:r>
              <a:rPr lang="en-US" baseline="-25000" dirty="0"/>
              <a:t>3</a:t>
            </a:r>
            <a:r>
              <a:rPr lang="en-US" dirty="0"/>
              <a:t>N</a:t>
            </a:r>
            <a:r>
              <a:rPr lang="en-US" baseline="-25000" dirty="0"/>
              <a:t>3</a:t>
            </a:r>
            <a:r>
              <a:rPr lang="en-US" dirty="0"/>
              <a:t>H</a:t>
            </a:r>
            <a:r>
              <a:rPr lang="en-US" baseline="-25000" dirty="0"/>
              <a:t>6</a:t>
            </a:r>
            <a:r>
              <a:rPr lang="en-US" dirty="0"/>
              <a:t> + 12 H</a:t>
            </a:r>
            <a:r>
              <a:rPr lang="en-US" baseline="-25000" dirty="0"/>
              <a:t>2</a:t>
            </a:r>
            <a:endParaRPr lang="en-US" dirty="0"/>
          </a:p>
        </p:txBody>
      </p:sp>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228672"/>
            <a:ext cx="8305800" cy="257192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28600" y="4419600"/>
            <a:ext cx="8915400" cy="2031325"/>
          </a:xfrm>
          <a:prstGeom prst="rect">
            <a:avLst/>
          </a:prstGeom>
        </p:spPr>
        <p:txBody>
          <a:bodyPr wrap="square">
            <a:spAutoFit/>
          </a:bodyPr>
          <a:lstStyle/>
          <a:p>
            <a:r>
              <a:rPr lang="en-US" dirty="0" smtClean="0"/>
              <a:t>	According </a:t>
            </a:r>
            <a:r>
              <a:rPr lang="en-US" dirty="0"/>
              <a:t>to VBT, both B and N must be using sp</a:t>
            </a:r>
            <a:r>
              <a:rPr lang="en-US" baseline="30000" dirty="0"/>
              <a:t>2</a:t>
            </a:r>
            <a:r>
              <a:rPr lang="en-US" dirty="0"/>
              <a:t> hybrid orbitals leading to &lt; BNB = &lt; NBN = 120</a:t>
            </a:r>
            <a:r>
              <a:rPr lang="en-US" baseline="30000" dirty="0"/>
              <a:t>o</a:t>
            </a:r>
            <a:r>
              <a:rPr lang="en-US" dirty="0"/>
              <a:t>, with each other. Each boron and nitrogen must be forming three </a:t>
            </a:r>
            <a:r>
              <a:rPr lang="en-US" dirty="0">
                <a:sym typeface="Symbol"/>
              </a:rPr>
              <a:t></a:t>
            </a:r>
            <a:r>
              <a:rPr lang="en-US" dirty="0"/>
              <a:t> bonds and one </a:t>
            </a:r>
            <a:r>
              <a:rPr lang="en-US" dirty="0">
                <a:sym typeface="Symbol"/>
              </a:rPr>
              <a:t></a:t>
            </a:r>
            <a:r>
              <a:rPr lang="en-US" dirty="0"/>
              <a:t> bond. In the formation of dative covalent bond, nitrogen must be acting as a donor while boron an acceptor. The arrangement of B and N atoms is, therefore, a regular hexagonal planar. The </a:t>
            </a:r>
            <a:r>
              <a:rPr lang="en-US" dirty="0" err="1"/>
              <a:t>p</a:t>
            </a:r>
            <a:r>
              <a:rPr lang="en-US" baseline="-25000" dirty="0" err="1"/>
              <a:t>z</a:t>
            </a:r>
            <a:r>
              <a:rPr lang="en-US" dirty="0"/>
              <a:t> orbitals not involved in hybridization, are at right angles to the plane of molecule and are interconnected just similar to the </a:t>
            </a:r>
            <a:r>
              <a:rPr lang="en-US" dirty="0" err="1"/>
              <a:t>p</a:t>
            </a:r>
            <a:r>
              <a:rPr lang="en-US" baseline="-25000" dirty="0" err="1"/>
              <a:t>z</a:t>
            </a:r>
            <a:r>
              <a:rPr lang="en-US" dirty="0"/>
              <a:t> orbitals on carbon atoms in benzene ring and account for mobile </a:t>
            </a:r>
            <a:r>
              <a:rPr lang="en-US" dirty="0">
                <a:sym typeface="Symbol"/>
              </a:rPr>
              <a:t></a:t>
            </a:r>
            <a:r>
              <a:rPr lang="en-US" dirty="0"/>
              <a:t> electron cloud.</a:t>
            </a:r>
          </a:p>
        </p:txBody>
      </p:sp>
    </p:spTree>
    <p:extLst>
      <p:ext uri="{BB962C8B-B14F-4D97-AF65-F5344CB8AC3E}">
        <p14:creationId xmlns:p14="http://schemas.microsoft.com/office/powerpoint/2010/main" val="2877597704"/>
      </p:ext>
    </p:extLst>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58847"/>
            <a:ext cx="8763000" cy="3416320"/>
          </a:xfrm>
          <a:prstGeom prst="rect">
            <a:avLst/>
          </a:prstGeom>
        </p:spPr>
        <p:txBody>
          <a:bodyPr wrap="square">
            <a:spAutoFit/>
          </a:bodyPr>
          <a:lstStyle/>
          <a:p>
            <a:r>
              <a:rPr lang="en-US" dirty="0"/>
              <a:t>The Raman and IR spectra of </a:t>
            </a:r>
            <a:r>
              <a:rPr lang="en-US" dirty="0" err="1"/>
              <a:t>borazine</a:t>
            </a:r>
            <a:r>
              <a:rPr lang="en-US" dirty="0"/>
              <a:t> indicate a planer hexagonal arrangement exactly comparable to that of benzene. The bond angle is 120</a:t>
            </a:r>
            <a:r>
              <a:rPr lang="en-US" baseline="30000" dirty="0"/>
              <a:t>o</a:t>
            </a:r>
            <a:r>
              <a:rPr lang="en-US" dirty="0"/>
              <a:t>, the B–N bond distance to be 144 pm. It lies between the expected single bond distance, (B–N) ≡ 154 pm [160 pm found in H</a:t>
            </a:r>
            <a:r>
              <a:rPr lang="en-US" baseline="-25000" dirty="0"/>
              <a:t>3</a:t>
            </a:r>
            <a:r>
              <a:rPr lang="en-US" dirty="0"/>
              <a:t>N – BF</a:t>
            </a:r>
            <a:r>
              <a:rPr lang="en-US" baseline="-25000" dirty="0"/>
              <a:t>3</a:t>
            </a:r>
            <a:r>
              <a:rPr lang="en-US" dirty="0"/>
              <a:t>] and double bond distance, (B = N) </a:t>
            </a:r>
            <a:r>
              <a:rPr lang="en-US" dirty="0">
                <a:sym typeface="Symbol"/>
              </a:rPr>
              <a:t></a:t>
            </a:r>
            <a:r>
              <a:rPr lang="en-US" dirty="0"/>
              <a:t> 136 pm. The N–H and B–H distances are found to be 102 pm and 120 pm respectively. The shortening of (B–N) distance can be attributed to the p</a:t>
            </a:r>
            <a:r>
              <a:rPr lang="en-US" dirty="0">
                <a:sym typeface="Symbol"/>
              </a:rPr>
              <a:t></a:t>
            </a:r>
            <a:r>
              <a:rPr lang="en-US" dirty="0"/>
              <a:t>–p</a:t>
            </a:r>
            <a:r>
              <a:rPr lang="en-US" dirty="0">
                <a:sym typeface="Symbol"/>
              </a:rPr>
              <a:t></a:t>
            </a:r>
            <a:r>
              <a:rPr lang="en-US" dirty="0"/>
              <a:t> bonding delocalized over entire ring. Refer Fig. 3.6.</a:t>
            </a:r>
          </a:p>
          <a:p>
            <a:r>
              <a:rPr lang="en-US" dirty="0"/>
              <a:t>	</a:t>
            </a:r>
            <a:r>
              <a:rPr lang="en-US" dirty="0" err="1"/>
              <a:t>Borazine</a:t>
            </a:r>
            <a:r>
              <a:rPr lang="en-US" dirty="0"/>
              <a:t> is isoelectronic and </a:t>
            </a:r>
            <a:r>
              <a:rPr lang="en-US" dirty="0" err="1"/>
              <a:t>isostructural</a:t>
            </a:r>
            <a:r>
              <a:rPr lang="en-US" dirty="0"/>
              <a:t> with organic benzene.</a:t>
            </a:r>
          </a:p>
          <a:p>
            <a:r>
              <a:rPr lang="en-US" dirty="0"/>
              <a:t>		Benzene (C</a:t>
            </a:r>
            <a:r>
              <a:rPr lang="en-US" baseline="-25000" dirty="0"/>
              <a:t>6</a:t>
            </a:r>
            <a:r>
              <a:rPr lang="en-US" dirty="0"/>
              <a:t>H</a:t>
            </a:r>
            <a:r>
              <a:rPr lang="en-US" baseline="-25000" dirty="0"/>
              <a:t>6</a:t>
            </a:r>
            <a:r>
              <a:rPr lang="en-US" dirty="0"/>
              <a:t>) : (6 </a:t>
            </a:r>
            <a:r>
              <a:rPr lang="en-US" dirty="0">
                <a:sym typeface="Symbol"/>
              </a:rPr>
              <a:t></a:t>
            </a:r>
            <a:r>
              <a:rPr lang="en-US" dirty="0"/>
              <a:t> 6) + (1 </a:t>
            </a:r>
            <a:r>
              <a:rPr lang="en-US" dirty="0">
                <a:sym typeface="Symbol"/>
              </a:rPr>
              <a:t></a:t>
            </a:r>
            <a:r>
              <a:rPr lang="en-US" dirty="0"/>
              <a:t> 6 ) = 42</a:t>
            </a:r>
          </a:p>
          <a:p>
            <a:r>
              <a:rPr lang="en-US" dirty="0"/>
              <a:t>	</a:t>
            </a:r>
            <a:r>
              <a:rPr lang="en-US" dirty="0" err="1"/>
              <a:t>Borazine</a:t>
            </a:r>
            <a:r>
              <a:rPr lang="en-US" dirty="0"/>
              <a:t> (B</a:t>
            </a:r>
            <a:r>
              <a:rPr lang="en-US" baseline="-25000" dirty="0"/>
              <a:t>3</a:t>
            </a:r>
            <a:r>
              <a:rPr lang="en-US" dirty="0"/>
              <a:t>N</a:t>
            </a:r>
            <a:r>
              <a:rPr lang="en-US" baseline="-25000" dirty="0"/>
              <a:t>3</a:t>
            </a:r>
            <a:r>
              <a:rPr lang="en-US" dirty="0"/>
              <a:t>H</a:t>
            </a:r>
            <a:r>
              <a:rPr lang="en-US" baseline="-25000" dirty="0"/>
              <a:t>6</a:t>
            </a:r>
            <a:r>
              <a:rPr lang="en-US" dirty="0"/>
              <a:t>) : (3 </a:t>
            </a:r>
            <a:r>
              <a:rPr lang="en-US" dirty="0">
                <a:sym typeface="Symbol"/>
              </a:rPr>
              <a:t></a:t>
            </a:r>
            <a:r>
              <a:rPr lang="en-US" dirty="0"/>
              <a:t> 5) + (3 </a:t>
            </a:r>
            <a:r>
              <a:rPr lang="en-US" dirty="0">
                <a:sym typeface="Symbol"/>
              </a:rPr>
              <a:t></a:t>
            </a:r>
            <a:r>
              <a:rPr lang="en-US" dirty="0"/>
              <a:t> 7) + (1 </a:t>
            </a:r>
            <a:r>
              <a:rPr lang="en-US" dirty="0">
                <a:sym typeface="Symbol"/>
              </a:rPr>
              <a:t></a:t>
            </a:r>
            <a:r>
              <a:rPr lang="en-US" dirty="0"/>
              <a:t> 6) = 42 </a:t>
            </a:r>
          </a:p>
          <a:p>
            <a:r>
              <a:rPr lang="en-US" dirty="0"/>
              <a:t>	As far as delocalized electron cloud and aromatic character is concerned, its structure shows formal similarity with benzene, leading to its reference as “Inorganic Benzene”. Refer Fig. 3.6.</a:t>
            </a: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475168"/>
            <a:ext cx="7696200" cy="2925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8784062"/>
      </p:ext>
    </p:extLst>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533400"/>
            <a:ext cx="762000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586038"/>
            <a:ext cx="8153400" cy="3433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4964902"/>
      </p:ext>
    </p:extLst>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4523" y="304800"/>
            <a:ext cx="8763000" cy="1754326"/>
          </a:xfrm>
          <a:prstGeom prst="rect">
            <a:avLst/>
          </a:prstGeom>
        </p:spPr>
        <p:txBody>
          <a:bodyPr wrap="square">
            <a:spAutoFit/>
          </a:bodyPr>
          <a:lstStyle/>
          <a:p>
            <a:r>
              <a:rPr lang="en-US" b="1" dirty="0">
                <a:solidFill>
                  <a:srgbClr val="FF0066"/>
                </a:solidFill>
              </a:rPr>
              <a:t>Structure and Properties: </a:t>
            </a:r>
            <a:endParaRPr lang="en-US" dirty="0">
              <a:solidFill>
                <a:srgbClr val="FF0066"/>
              </a:solidFill>
            </a:endParaRPr>
          </a:p>
          <a:p>
            <a:r>
              <a:rPr lang="en-US" dirty="0"/>
              <a:t>	As far as physical properties are concerned, </a:t>
            </a:r>
            <a:r>
              <a:rPr lang="en-US" dirty="0" err="1"/>
              <a:t>borazine</a:t>
            </a:r>
            <a:r>
              <a:rPr lang="en-US" dirty="0"/>
              <a:t> is indeed a close analogue of benzene. This similarity of </a:t>
            </a:r>
            <a:r>
              <a:rPr lang="en-US" i="1" dirty="0"/>
              <a:t>physical properties </a:t>
            </a:r>
            <a:r>
              <a:rPr lang="en-US" dirty="0"/>
              <a:t>has been overemphasized and led E. </a:t>
            </a:r>
            <a:r>
              <a:rPr lang="en-US" dirty="0" err="1"/>
              <a:t>Wiberg</a:t>
            </a:r>
            <a:r>
              <a:rPr lang="en-US" dirty="0"/>
              <a:t> to describe it as “</a:t>
            </a:r>
            <a:r>
              <a:rPr lang="en-US" i="1" dirty="0"/>
              <a:t>inorganic benzene.” </a:t>
            </a:r>
            <a:endParaRPr lang="en-US" dirty="0"/>
          </a:p>
          <a:p>
            <a:r>
              <a:rPr lang="en-US" i="1" dirty="0"/>
              <a:t>	</a:t>
            </a:r>
            <a:r>
              <a:rPr lang="en-US" dirty="0"/>
              <a:t>From ring structures shows in fig., it appears that </a:t>
            </a:r>
            <a:r>
              <a:rPr lang="en-US" dirty="0" err="1"/>
              <a:t>borazine</a:t>
            </a:r>
            <a:r>
              <a:rPr lang="en-US" dirty="0"/>
              <a:t> is an </a:t>
            </a:r>
            <a:r>
              <a:rPr lang="en-US" i="1" dirty="0"/>
              <a:t>imperfect analogue </a:t>
            </a:r>
            <a:r>
              <a:rPr lang="en-US" dirty="0"/>
              <a:t>of benzene. This is evident from the fact that the </a:t>
            </a:r>
          </a:p>
        </p:txBody>
      </p:sp>
      <p:sp>
        <p:nvSpPr>
          <p:cNvPr id="5" name="Rectangle 4"/>
          <p:cNvSpPr/>
          <p:nvPr/>
        </p:nvSpPr>
        <p:spPr>
          <a:xfrm>
            <a:off x="140110" y="2059126"/>
            <a:ext cx="8937522" cy="3139321"/>
          </a:xfrm>
          <a:prstGeom prst="rect">
            <a:avLst/>
          </a:prstGeom>
        </p:spPr>
        <p:txBody>
          <a:bodyPr wrap="square">
            <a:spAutoFit/>
          </a:bodyPr>
          <a:lstStyle/>
          <a:p>
            <a:r>
              <a:rPr lang="en-US" i="1" dirty="0">
                <a:solidFill>
                  <a:srgbClr val="FF0000"/>
                </a:solidFill>
              </a:rPr>
              <a:t>chemical properties </a:t>
            </a:r>
            <a:r>
              <a:rPr lang="en-US" dirty="0">
                <a:solidFill>
                  <a:srgbClr val="FF0000"/>
                </a:solidFill>
              </a:rPr>
              <a:t>of </a:t>
            </a:r>
            <a:r>
              <a:rPr lang="en-US" dirty="0" err="1">
                <a:solidFill>
                  <a:srgbClr val="FF0000"/>
                </a:solidFill>
              </a:rPr>
              <a:t>borazine</a:t>
            </a:r>
            <a:r>
              <a:rPr lang="en-US" dirty="0">
                <a:solidFill>
                  <a:srgbClr val="FF0000"/>
                </a:solidFill>
              </a:rPr>
              <a:t> and benzene are quite different. This may be accounted from structure and bonding as follows :</a:t>
            </a:r>
          </a:p>
          <a:p>
            <a:r>
              <a:rPr lang="en-US" i="1" dirty="0"/>
              <a:t>	</a:t>
            </a:r>
            <a:r>
              <a:rPr lang="en-US" dirty="0"/>
              <a:t>In </a:t>
            </a:r>
            <a:r>
              <a:rPr lang="en-US" dirty="0" err="1"/>
              <a:t>borazine</a:t>
            </a:r>
            <a:r>
              <a:rPr lang="en-US" dirty="0"/>
              <a:t> aromatic pi electron cloud is delocalized over all the ring atoms, no doubt. But there is a difference in electronegativity between Boron (2) and Nitrogen (3). Hence the pi cloud in </a:t>
            </a:r>
            <a:r>
              <a:rPr lang="en-US" dirty="0" err="1"/>
              <a:t>borazine</a:t>
            </a:r>
            <a:r>
              <a:rPr lang="en-US" dirty="0"/>
              <a:t> is “lumpy” (uneven) ; it is localized more on nitrogen and less on boron. This partial </a:t>
            </a:r>
            <a:r>
              <a:rPr lang="en-US" dirty="0" err="1"/>
              <a:t>localisation</a:t>
            </a:r>
            <a:r>
              <a:rPr lang="en-US" dirty="0"/>
              <a:t> weakens the pi bonding in the ring. In addition , nitrogen retains some of its basicity (donor character). When polar species such as HCl attack the “double bond” the different </a:t>
            </a:r>
            <a:r>
              <a:rPr lang="en-US" dirty="0" err="1"/>
              <a:t>electronegativities</a:t>
            </a:r>
            <a:r>
              <a:rPr lang="en-US" dirty="0"/>
              <a:t> of B and N cause bonding to boron by </a:t>
            </a:r>
            <a:r>
              <a:rPr lang="en-US" i="1" dirty="0"/>
              <a:t>electronegative substituent </a:t>
            </a:r>
            <a:r>
              <a:rPr lang="en-US" dirty="0"/>
              <a:t>and to nitrogen by </a:t>
            </a:r>
            <a:r>
              <a:rPr lang="en-US" i="1" dirty="0"/>
              <a:t>electropositive substituent.</a:t>
            </a:r>
            <a:r>
              <a:rPr lang="en-US" dirty="0"/>
              <a:t> Thus in contrast to benzene, </a:t>
            </a:r>
            <a:r>
              <a:rPr lang="en-US" dirty="0" err="1"/>
              <a:t>borazine</a:t>
            </a:r>
            <a:r>
              <a:rPr lang="en-US" dirty="0"/>
              <a:t> readily undergoes addition reaction, showing a high degree of unsaturation</a:t>
            </a: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5029200"/>
            <a:ext cx="57912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1620528"/>
      </p:ext>
    </p:extLst>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81000"/>
            <a:ext cx="7772400" cy="1790700"/>
          </a:xfrm>
          <a:prstGeom prst="rect">
            <a:avLst/>
          </a:prstGeom>
          <a:noFill/>
          <a:extLst>
            <a:ext uri="{909E8E84-426E-40DD-AFC4-6F175D3DCCD1}">
              <a14:hiddenFill xmlns:a14="http://schemas.microsoft.com/office/drawing/2010/main">
                <a:solidFill>
                  <a:srgbClr val="FFFFFF"/>
                </a:solidFill>
              </a14:hiddenFill>
            </a:ext>
          </a:extLst>
        </p:spPr>
      </p:pic>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071002"/>
            <a:ext cx="7924800" cy="168116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81000" y="3962400"/>
            <a:ext cx="8534400" cy="2031325"/>
          </a:xfrm>
          <a:prstGeom prst="rect">
            <a:avLst/>
          </a:prstGeom>
        </p:spPr>
        <p:txBody>
          <a:bodyPr wrap="square">
            <a:spAutoFit/>
          </a:bodyPr>
          <a:lstStyle/>
          <a:p>
            <a:r>
              <a:rPr lang="en-US" dirty="0"/>
              <a:t>The polarity of B−N bond is a combined effect of an electron drift from B to N associated with the σ bond and from N to B associated with the </a:t>
            </a:r>
            <a:r>
              <a:rPr lang="en-US" dirty="0">
                <a:sym typeface="Symbol"/>
              </a:rPr>
              <a:t></a:t>
            </a:r>
            <a:r>
              <a:rPr lang="en-US" dirty="0"/>
              <a:t> bond. This leads to the structural representation of </a:t>
            </a:r>
            <a:r>
              <a:rPr lang="en-US" dirty="0" err="1"/>
              <a:t>borazine</a:t>
            </a:r>
            <a:r>
              <a:rPr lang="en-US" dirty="0"/>
              <a:t> as the </a:t>
            </a:r>
            <a:r>
              <a:rPr lang="en-US" i="1" dirty="0" err="1"/>
              <a:t>Kekule</a:t>
            </a:r>
            <a:r>
              <a:rPr lang="en-US" i="1" dirty="0"/>
              <a:t> </a:t>
            </a:r>
            <a:r>
              <a:rPr lang="en-US" dirty="0"/>
              <a:t>type resonance hybrid as shown in fig below.</a:t>
            </a:r>
          </a:p>
          <a:p>
            <a:r>
              <a:rPr lang="en-US" dirty="0"/>
              <a:t>	The further support to very structure of </a:t>
            </a:r>
            <a:r>
              <a:rPr lang="en-US" dirty="0" err="1"/>
              <a:t>borazine</a:t>
            </a:r>
            <a:r>
              <a:rPr lang="en-US" dirty="0"/>
              <a:t> may be collected from the structural study of substituted </a:t>
            </a:r>
            <a:r>
              <a:rPr lang="en-US" dirty="0" err="1"/>
              <a:t>borazine</a:t>
            </a:r>
            <a:r>
              <a:rPr lang="en-US" dirty="0"/>
              <a:t> and </a:t>
            </a:r>
            <a:r>
              <a:rPr lang="en-US" dirty="0" err="1"/>
              <a:t>borazine</a:t>
            </a:r>
            <a:r>
              <a:rPr lang="en-US" dirty="0"/>
              <a:t> analogues of naphthalene, biphenyl, cyclohexane, etc. </a:t>
            </a:r>
          </a:p>
        </p:txBody>
      </p:sp>
    </p:spTree>
    <p:extLst>
      <p:ext uri="{BB962C8B-B14F-4D97-AF65-F5344CB8AC3E}">
        <p14:creationId xmlns:p14="http://schemas.microsoft.com/office/powerpoint/2010/main" val="364811702"/>
      </p:ext>
    </p:extLst>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23917"/>
            <a:ext cx="6400800" cy="322888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57200" y="196334"/>
            <a:ext cx="3048463" cy="369332"/>
          </a:xfrm>
          <a:prstGeom prst="rect">
            <a:avLst/>
          </a:prstGeom>
        </p:spPr>
        <p:txBody>
          <a:bodyPr wrap="none">
            <a:spAutoFit/>
          </a:bodyPr>
          <a:lstStyle/>
          <a:p>
            <a:r>
              <a:rPr lang="en-US" dirty="0"/>
              <a:t>Some of these are as follows: </a:t>
            </a:r>
          </a:p>
        </p:txBody>
      </p:sp>
      <p:sp>
        <p:nvSpPr>
          <p:cNvPr id="5" name="Rectangle 4"/>
          <p:cNvSpPr/>
          <p:nvPr/>
        </p:nvSpPr>
        <p:spPr>
          <a:xfrm>
            <a:off x="76200" y="3164681"/>
            <a:ext cx="9067800" cy="3693319"/>
          </a:xfrm>
          <a:prstGeom prst="rect">
            <a:avLst/>
          </a:prstGeom>
        </p:spPr>
        <p:txBody>
          <a:bodyPr wrap="square">
            <a:spAutoFit/>
          </a:bodyPr>
          <a:lstStyle/>
          <a:p>
            <a:r>
              <a:rPr lang="en-US" b="1" dirty="0">
                <a:solidFill>
                  <a:srgbClr val="FF0000"/>
                </a:solidFill>
              </a:rPr>
              <a:t>3.3.3 Allotropes of Carbon and Phosphorus</a:t>
            </a:r>
          </a:p>
          <a:p>
            <a:r>
              <a:rPr lang="en-US" dirty="0"/>
              <a:t>	The elements having same chemical composition but having different physical forms, such a different forms of elements are called as allotropes. These allotropes are having </a:t>
            </a:r>
            <a:r>
              <a:rPr lang="en-US" dirty="0" err="1"/>
              <a:t>differents</a:t>
            </a:r>
            <a:r>
              <a:rPr lang="en-US" dirty="0"/>
              <a:t> properties.</a:t>
            </a:r>
          </a:p>
          <a:p>
            <a:r>
              <a:rPr lang="en-US" b="1" dirty="0">
                <a:solidFill>
                  <a:srgbClr val="00CC00"/>
                </a:solidFill>
              </a:rPr>
              <a:t>(</a:t>
            </a:r>
            <a:r>
              <a:rPr lang="en-US" b="1" dirty="0" smtClean="0">
                <a:solidFill>
                  <a:srgbClr val="00CC00"/>
                </a:solidFill>
              </a:rPr>
              <a:t>A) Allotropes </a:t>
            </a:r>
            <a:r>
              <a:rPr lang="en-US" b="1" dirty="0">
                <a:solidFill>
                  <a:srgbClr val="00CC00"/>
                </a:solidFill>
              </a:rPr>
              <a:t>of Carbon:</a:t>
            </a:r>
            <a:endParaRPr lang="en-US" dirty="0">
              <a:solidFill>
                <a:srgbClr val="00CC00"/>
              </a:solidFill>
            </a:endParaRPr>
          </a:p>
          <a:p>
            <a:r>
              <a:rPr lang="en-US" dirty="0"/>
              <a:t>	Carbon has several allotropes, or different forms in which it exists. Interestingly, carbon allotropes span a wide range of physical properties: diamond is the hardest naturally occurring substance, and graphite is one of the softest known substances. Diamond is transparent, the ultimate abrasive, and can be an electrical insulator and thermal conductor. Conversely, graphite is opaque, a very good lubricant, a good conductor of electricity, and a thermal insulator. Allotropes of carbon are not limited to diamond and graphite, but also include </a:t>
            </a:r>
            <a:r>
              <a:rPr lang="en-US" dirty="0" err="1"/>
              <a:t>buckyballs</a:t>
            </a:r>
            <a:r>
              <a:rPr lang="en-US" dirty="0"/>
              <a:t> (fullerenes), amorphous carbon, glassy carbon, carbon </a:t>
            </a:r>
            <a:r>
              <a:rPr lang="en-US" dirty="0" err="1"/>
              <a:t>nanofoam</a:t>
            </a:r>
            <a:r>
              <a:rPr lang="en-US" dirty="0"/>
              <a:t>, nanotubes, and others.</a:t>
            </a:r>
          </a:p>
        </p:txBody>
      </p:sp>
    </p:spTree>
    <p:extLst>
      <p:ext uri="{BB962C8B-B14F-4D97-AF65-F5344CB8AC3E}">
        <p14:creationId xmlns:p14="http://schemas.microsoft.com/office/powerpoint/2010/main" val="2450578094"/>
      </p:ext>
    </p:extLst>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 y="1447800"/>
            <a:ext cx="8115300" cy="54102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52400" y="228600"/>
            <a:ext cx="8686800" cy="923330"/>
          </a:xfrm>
          <a:prstGeom prst="rect">
            <a:avLst/>
          </a:prstGeom>
        </p:spPr>
        <p:txBody>
          <a:bodyPr wrap="square">
            <a:spAutoFit/>
          </a:bodyPr>
          <a:lstStyle/>
          <a:p>
            <a:r>
              <a:rPr lang="en-US" b="1" dirty="0">
                <a:solidFill>
                  <a:srgbClr val="FF0066"/>
                </a:solidFill>
              </a:rPr>
              <a:t>Fig. 3.7: Allotropes of Carbon: Some allotropes of carbon: (a) Diamond,           (b) Graphite, (c) </a:t>
            </a:r>
            <a:r>
              <a:rPr lang="en-US" b="1" dirty="0" err="1">
                <a:solidFill>
                  <a:srgbClr val="FF0066"/>
                </a:solidFill>
              </a:rPr>
              <a:t>Lonsdaleite</a:t>
            </a:r>
            <a:r>
              <a:rPr lang="en-US" b="1" dirty="0">
                <a:solidFill>
                  <a:srgbClr val="FF0066"/>
                </a:solidFill>
              </a:rPr>
              <a:t>, (d–f) fullerenes (C</a:t>
            </a:r>
            <a:r>
              <a:rPr lang="en-US" b="1" baseline="-25000" dirty="0">
                <a:solidFill>
                  <a:srgbClr val="FF0066"/>
                </a:solidFill>
              </a:rPr>
              <a:t>60</a:t>
            </a:r>
            <a:r>
              <a:rPr lang="en-US" b="1" dirty="0">
                <a:solidFill>
                  <a:srgbClr val="FF0066"/>
                </a:solidFill>
              </a:rPr>
              <a:t>, C</a:t>
            </a:r>
            <a:r>
              <a:rPr lang="en-US" b="1" baseline="-25000" dirty="0">
                <a:solidFill>
                  <a:srgbClr val="FF0066"/>
                </a:solidFill>
              </a:rPr>
              <a:t>540</a:t>
            </a:r>
            <a:r>
              <a:rPr lang="en-US" b="1" dirty="0">
                <a:solidFill>
                  <a:srgbClr val="FF0066"/>
                </a:solidFill>
              </a:rPr>
              <a:t>, C</a:t>
            </a:r>
            <a:r>
              <a:rPr lang="en-US" b="1" baseline="-25000" dirty="0">
                <a:solidFill>
                  <a:srgbClr val="FF0066"/>
                </a:solidFill>
              </a:rPr>
              <a:t>70</a:t>
            </a:r>
            <a:r>
              <a:rPr lang="en-US" b="1" dirty="0">
                <a:solidFill>
                  <a:srgbClr val="FF0066"/>
                </a:solidFill>
              </a:rPr>
              <a:t>);                          (g) Amorphous carbon, (h) Carbon nanotube</a:t>
            </a:r>
            <a:endParaRPr lang="en-US" dirty="0">
              <a:solidFill>
                <a:srgbClr val="FF0066"/>
              </a:solidFill>
            </a:endParaRPr>
          </a:p>
        </p:txBody>
      </p:sp>
    </p:spTree>
    <p:extLst>
      <p:ext uri="{BB962C8B-B14F-4D97-AF65-F5344CB8AC3E}">
        <p14:creationId xmlns:p14="http://schemas.microsoft.com/office/powerpoint/2010/main" val="2244111616"/>
      </p:ext>
    </p:extLst>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581" y="152400"/>
            <a:ext cx="8839200" cy="954107"/>
          </a:xfrm>
          <a:prstGeom prst="rect">
            <a:avLst/>
          </a:prstGeom>
        </p:spPr>
        <p:txBody>
          <a:bodyPr wrap="square">
            <a:spAutoFit/>
          </a:bodyPr>
          <a:lstStyle/>
          <a:p>
            <a:r>
              <a:rPr lang="en-US" sz="2000" b="1" dirty="0" smtClean="0">
                <a:solidFill>
                  <a:srgbClr val="FF0066"/>
                </a:solidFill>
              </a:rPr>
              <a:t>1.Diamond</a:t>
            </a:r>
            <a:r>
              <a:rPr lang="en-US" sz="2000" b="1" dirty="0">
                <a:solidFill>
                  <a:srgbClr val="FF0066"/>
                </a:solidFill>
              </a:rPr>
              <a:t>: </a:t>
            </a:r>
            <a:endParaRPr lang="en-US" sz="2000" dirty="0">
              <a:solidFill>
                <a:srgbClr val="FF0066"/>
              </a:solidFill>
            </a:endParaRPr>
          </a:p>
          <a:p>
            <a:r>
              <a:rPr lang="en-US" b="1" dirty="0"/>
              <a:t>	</a:t>
            </a:r>
            <a:r>
              <a:rPr lang="en-US" dirty="0"/>
              <a:t>The structure of diamond produces by sp</a:t>
            </a:r>
            <a:r>
              <a:rPr lang="en-US" baseline="30000" dirty="0"/>
              <a:t>3</a:t>
            </a:r>
            <a:r>
              <a:rPr lang="en-US" dirty="0"/>
              <a:t> </a:t>
            </a:r>
            <a:r>
              <a:rPr lang="en-US" dirty="0" err="1"/>
              <a:t>hybridisation</a:t>
            </a:r>
            <a:r>
              <a:rPr lang="en-US" dirty="0"/>
              <a:t> of carbon. </a:t>
            </a:r>
            <a:r>
              <a:rPr lang="en-US" dirty="0" err="1"/>
              <a:t>Planty</a:t>
            </a:r>
            <a:r>
              <a:rPr lang="en-US" dirty="0"/>
              <a:t> of </a:t>
            </a:r>
            <a:r>
              <a:rPr lang="en-US" dirty="0" err="1"/>
              <a:t>tetrahydron</a:t>
            </a:r>
            <a:r>
              <a:rPr lang="en-US" dirty="0"/>
              <a:t> units combine together and give a joint crystal of diamond.</a:t>
            </a: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286000"/>
            <a:ext cx="4419600" cy="29813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52400" y="1752600"/>
            <a:ext cx="8839199" cy="4801314"/>
          </a:xfrm>
          <a:prstGeom prst="rect">
            <a:avLst/>
          </a:prstGeom>
        </p:spPr>
        <p:txBody>
          <a:bodyPr wrap="square">
            <a:spAutoFit/>
          </a:bodyPr>
          <a:lstStyle/>
          <a:p>
            <a:r>
              <a:rPr lang="en-US" dirty="0"/>
              <a:t>Diamond is probably the most well known carbon allotrope. The carbon atoms are arranged in a lattice, which is a variation of the face-centered cubic crystal structure. It has superlative physical qualities, most of which originate from the strong covalent bonding between its atoms. Each carbon atom in a diamond is covalently bonded to four other carbons in a tetrahedron. These tetrahedrons together form a three-dimensional network of six-member carbon rings in the chair conformation, allowing for zero bond-angle strain. This stable network of covalent bonds and hexagonal rings is the reason that diamond is so incredibly strong as a substance.</a:t>
            </a:r>
          </a:p>
          <a:p>
            <a:r>
              <a:rPr lang="en-US" dirty="0"/>
              <a:t>	As a result, diamond exhibits the highest hardness and thermal conductivity of any bulk material. In addition, its rigid lattice prevents contamination by many elements. The surface of diamond is </a:t>
            </a:r>
            <a:r>
              <a:rPr lang="en-US" dirty="0" err="1"/>
              <a:t>lipophillic</a:t>
            </a:r>
            <a:r>
              <a:rPr lang="en-US" dirty="0"/>
              <a:t> and hydrophobic, which means it cannot get wet by water but can be in oil. Diamonds do not generally react with any chemical reagents, including strong acids and bases. Uses of diamond include cutting, drilling, and grinding, </a:t>
            </a:r>
            <a:r>
              <a:rPr lang="en-US" dirty="0" err="1"/>
              <a:t>jewellery</a:t>
            </a:r>
            <a:r>
              <a:rPr lang="en-US" dirty="0"/>
              <a:t>, and in the semi-conductor industry.</a:t>
            </a:r>
          </a:p>
          <a:p>
            <a:r>
              <a:rPr lang="en-US" dirty="0"/>
              <a:t>	Carbon has an electronic arrangement of 2, 4. In diamond, each carbon shares electrons with four other carbon atoms - forming four single bonds.</a:t>
            </a:r>
          </a:p>
          <a:p>
            <a:r>
              <a:rPr lang="en-US" dirty="0"/>
              <a:t>	</a:t>
            </a:r>
          </a:p>
        </p:txBody>
      </p:sp>
    </p:spTree>
    <p:extLst>
      <p:ext uri="{BB962C8B-B14F-4D97-AF65-F5344CB8AC3E}">
        <p14:creationId xmlns:p14="http://schemas.microsoft.com/office/powerpoint/2010/main" val="1926665100"/>
      </p:ext>
    </p:extLst>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4247317"/>
          </a:xfrm>
          <a:prstGeom prst="rect">
            <a:avLst/>
          </a:prstGeom>
        </p:spPr>
        <p:txBody>
          <a:bodyPr wrap="square">
            <a:spAutoFit/>
          </a:bodyPr>
          <a:lstStyle/>
          <a:p>
            <a:r>
              <a:rPr lang="en-US" b="1" dirty="0"/>
              <a:t>Physical Properties of Diamond:</a:t>
            </a:r>
            <a:endParaRPr lang="en-US" dirty="0"/>
          </a:p>
          <a:p>
            <a:pPr lvl="0"/>
            <a:r>
              <a:rPr lang="en-US" dirty="0"/>
              <a:t>It has a very high melting point (almost 4000°C). Very strong carbon-carbon covalent bonds have to be broken throughout the structure before melting occurs.</a:t>
            </a:r>
          </a:p>
          <a:p>
            <a:pPr lvl="0"/>
            <a:r>
              <a:rPr lang="en-US" dirty="0"/>
              <a:t>It is very hard. This is again due to the need to break very strong covalent bonds operating in 3-dimensions.</a:t>
            </a:r>
          </a:p>
          <a:p>
            <a:pPr lvl="0"/>
            <a:r>
              <a:rPr lang="en-US" dirty="0"/>
              <a:t>It does not conduct electricity. All the electrons are held tightly between the atoms, and aren't free to move.</a:t>
            </a:r>
          </a:p>
          <a:p>
            <a:pPr lvl="0"/>
            <a:r>
              <a:rPr lang="en-US" dirty="0"/>
              <a:t>It is insoluble in water and organic solvents. There are no possible attractions which could occur between solvent molecules and carbon atoms which could outweigh the attractions between the covalently bound carbon atoms.</a:t>
            </a:r>
          </a:p>
          <a:p>
            <a:r>
              <a:rPr lang="en-US" b="1" dirty="0"/>
              <a:t>2.	Graphite: </a:t>
            </a:r>
            <a:endParaRPr lang="en-US" dirty="0"/>
          </a:p>
          <a:p>
            <a:r>
              <a:rPr lang="en-US" b="1" dirty="0"/>
              <a:t>	</a:t>
            </a:r>
            <a:r>
              <a:rPr lang="en-US" dirty="0"/>
              <a:t>The structure of graphite is produced by union of infinite number of hexagonal rings. Each hexagonal ring is produced by sp</a:t>
            </a:r>
            <a:r>
              <a:rPr lang="en-US" baseline="30000" dirty="0"/>
              <a:t>2</a:t>
            </a:r>
            <a:r>
              <a:rPr lang="en-US" dirty="0"/>
              <a:t> </a:t>
            </a:r>
            <a:r>
              <a:rPr lang="en-US" dirty="0" err="1"/>
              <a:t>hybridisation</a:t>
            </a:r>
            <a:r>
              <a:rPr lang="en-US" dirty="0"/>
              <a:t> in carbon. Plenty of hexagon units combine together and give a continuous sheet of graphite. Several such sheets unit together and give a flaky graphite crystal.</a:t>
            </a: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810000"/>
            <a:ext cx="533400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2207213"/>
      </p:ext>
    </p:extLst>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296399" cy="6740307"/>
          </a:xfrm>
          <a:prstGeom prst="rect">
            <a:avLst/>
          </a:prstGeom>
        </p:spPr>
        <p:txBody>
          <a:bodyPr wrap="square">
            <a:spAutoFit/>
          </a:bodyPr>
          <a:lstStyle/>
          <a:p>
            <a:r>
              <a:rPr lang="en-US" sz="2000" b="1" dirty="0">
                <a:solidFill>
                  <a:srgbClr val="FF0000"/>
                </a:solidFill>
              </a:rPr>
              <a:t>There are three types of natural graphite:</a:t>
            </a:r>
          </a:p>
          <a:p>
            <a:pPr lvl="0"/>
            <a:r>
              <a:rPr lang="en-US" dirty="0"/>
              <a:t>Crystalline flake graphite: isolated, flat, plate-like particles with hexagonal edges</a:t>
            </a:r>
          </a:p>
          <a:p>
            <a:pPr lvl="0"/>
            <a:r>
              <a:rPr lang="en-US" dirty="0"/>
              <a:t>Amorphous graphite: fine particles, the result of thermal metamorphism of coal; sometimes called meta-anthracite</a:t>
            </a:r>
          </a:p>
          <a:p>
            <a:pPr lvl="0"/>
            <a:r>
              <a:rPr lang="en-US" dirty="0"/>
              <a:t>Lump or vein graphite: occurs in fissure veins or fractures, appears as growths of fibrous or acicular crystalline aggregates</a:t>
            </a:r>
          </a:p>
          <a:p>
            <a:r>
              <a:rPr lang="en-US" dirty="0"/>
              <a:t>	Graphite has a layered, planar structure. In each layer, the carbon atoms are arranged in a hexagonal lattice with separation of                      0.142 nm, and the distance between planes (layers) is 0.335 nm. The two known forms of graphite, </a:t>
            </a:r>
            <a:r>
              <a:rPr lang="en-US" i="1" dirty="0"/>
              <a:t>alpha</a:t>
            </a:r>
            <a:r>
              <a:rPr lang="en-US" dirty="0"/>
              <a:t> (hexagonal) and </a:t>
            </a:r>
            <a:r>
              <a:rPr lang="en-US" i="1" dirty="0"/>
              <a:t>beta</a:t>
            </a:r>
            <a:r>
              <a:rPr lang="en-US" dirty="0"/>
              <a:t> (</a:t>
            </a:r>
            <a:r>
              <a:rPr lang="en-US" dirty="0" err="1"/>
              <a:t>rhombohedral</a:t>
            </a:r>
            <a:r>
              <a:rPr lang="en-US" dirty="0"/>
              <a:t>), have very similar physical properties (except that the layers stack slightly differently). The hexagonal graphite may be either flat or buckled. The alpha form can be converted to the beta form through mechanical treatment, and the beta form reverts to the alpha form when it is heated above 1300°C. Graphite can conduct electricity due to the vast electron delocalization within the carbon layers; as the electrons are free to move, electricity moves through the plane of the layers. Graphite also has self-lubricating and dry lubricating properties. Graphite has applications in prosthetic blood-containing materials and heat-resistant materials as it can resist temperatures up to 3000°C.</a:t>
            </a:r>
          </a:p>
          <a:p>
            <a:r>
              <a:rPr lang="en-US" dirty="0"/>
              <a:t>	A single layer of graphite is called </a:t>
            </a:r>
            <a:r>
              <a:rPr lang="en-US" dirty="0" err="1"/>
              <a:t>graphene</a:t>
            </a:r>
            <a:r>
              <a:rPr lang="en-US" dirty="0"/>
              <a:t>. This material displays extraordinary electrical, thermal, and physical properties. It is an allotrope of carbon whose structure is a single planar sheet of sp</a:t>
            </a:r>
            <a:r>
              <a:rPr lang="en-US" baseline="30000" dirty="0"/>
              <a:t>2</a:t>
            </a:r>
            <a:r>
              <a:rPr lang="en-US" dirty="0"/>
              <a:t> bonded carbon atoms that are densely packed in a honeycomb crystal lattice. The carbon-carbon bond length in </a:t>
            </a:r>
            <a:r>
              <a:rPr lang="en-US" dirty="0" err="1"/>
              <a:t>graphene</a:t>
            </a:r>
            <a:r>
              <a:rPr lang="en-US" dirty="0"/>
              <a:t> is               ~0.142 nm, and these sheets stack to form graphite with an </a:t>
            </a:r>
            <a:r>
              <a:rPr lang="en-US" dirty="0" err="1"/>
              <a:t>interplanar</a:t>
            </a:r>
            <a:r>
              <a:rPr lang="en-US" dirty="0"/>
              <a:t> spacing of 0.335 nm. </a:t>
            </a:r>
            <a:r>
              <a:rPr lang="en-US" dirty="0" err="1"/>
              <a:t>Graphene</a:t>
            </a:r>
            <a:r>
              <a:rPr lang="en-US" dirty="0"/>
              <a:t> is the basic structural element of carbon allotropes such as graphite, charcoal, carbon nanotubes, and fullerenes. </a:t>
            </a:r>
          </a:p>
        </p:txBody>
      </p:sp>
    </p:spTree>
    <p:extLst>
      <p:ext uri="{BB962C8B-B14F-4D97-AF65-F5344CB8AC3E}">
        <p14:creationId xmlns:p14="http://schemas.microsoft.com/office/powerpoint/2010/main" val="665283733"/>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52400"/>
            <a:ext cx="8229600" cy="6172200"/>
          </a:xfrm>
        </p:spPr>
        <p:txBody>
          <a:bodyPr>
            <a:noAutofit/>
          </a:bodyPr>
          <a:lstStyle/>
          <a:p>
            <a:r>
              <a:rPr lang="en-US" sz="2400" dirty="0">
                <a:solidFill>
                  <a:srgbClr val="C00000"/>
                </a:solidFill>
              </a:rPr>
              <a:t>Introduction </a:t>
            </a:r>
            <a:r>
              <a:rPr lang="en-US" sz="2400" dirty="0" smtClean="0">
                <a:solidFill>
                  <a:srgbClr val="C00000"/>
                </a:solidFill>
              </a:rPr>
              <a:t>:</a:t>
            </a:r>
            <a:endParaRPr lang="en-US" sz="2400" dirty="0">
              <a:solidFill>
                <a:srgbClr val="C00000"/>
              </a:solidFill>
            </a:endParaRPr>
          </a:p>
          <a:p>
            <a:r>
              <a:rPr lang="en-US" sz="2400" dirty="0"/>
              <a:t>	</a:t>
            </a:r>
            <a:r>
              <a:rPr lang="en-US" sz="2400" dirty="0">
                <a:solidFill>
                  <a:srgbClr val="FF00FF"/>
                </a:solidFill>
              </a:rPr>
              <a:t>The elements of Group IIIA to Group VIIA including Group zero elements of the periodic table are known as p-block elements. These elements are also known as post-transitional elements as most of them follow the transition elements in the periodic table. These elements lie on the extreme right of the periodic table. The p-block consists of metals, non-metals, metalloids and </a:t>
            </a:r>
            <a:r>
              <a:rPr lang="en-US" sz="2400" dirty="0" err="1">
                <a:solidFill>
                  <a:srgbClr val="FF00FF"/>
                </a:solidFill>
              </a:rPr>
              <a:t>nobel</a:t>
            </a:r>
            <a:r>
              <a:rPr lang="en-US" sz="2400" dirty="0">
                <a:solidFill>
                  <a:srgbClr val="FF00FF"/>
                </a:solidFill>
              </a:rPr>
              <a:t> gases.</a:t>
            </a:r>
          </a:p>
          <a:p>
            <a:r>
              <a:rPr lang="en-US" sz="2400" dirty="0">
                <a:solidFill>
                  <a:srgbClr val="C00000"/>
                </a:solidFill>
              </a:rPr>
              <a:t>3.1 General Electronic Configuration </a:t>
            </a:r>
            <a:r>
              <a:rPr lang="en-US" sz="2400" dirty="0" smtClean="0">
                <a:solidFill>
                  <a:srgbClr val="C00000"/>
                </a:solidFill>
              </a:rPr>
              <a:t>:</a:t>
            </a:r>
            <a:endParaRPr lang="en-US" sz="2400" dirty="0">
              <a:solidFill>
                <a:srgbClr val="C00000"/>
              </a:solidFill>
            </a:endParaRPr>
          </a:p>
          <a:p>
            <a:r>
              <a:rPr lang="en-US" sz="2400" b="1" dirty="0"/>
              <a:t>	</a:t>
            </a:r>
            <a:r>
              <a:rPr lang="en-US" sz="2400" dirty="0">
                <a:solidFill>
                  <a:srgbClr val="008000"/>
                </a:solidFill>
              </a:rPr>
              <a:t>The general electronic configuration for Group IIIA to group VIIA and zero group (13 to 18) is ns</a:t>
            </a:r>
            <a:r>
              <a:rPr lang="en-US" sz="2400" baseline="30000" dirty="0">
                <a:solidFill>
                  <a:srgbClr val="008000"/>
                </a:solidFill>
              </a:rPr>
              <a:t>2</a:t>
            </a:r>
            <a:r>
              <a:rPr lang="en-US" sz="2400" dirty="0">
                <a:solidFill>
                  <a:srgbClr val="008000"/>
                </a:solidFill>
              </a:rPr>
              <a:t>np</a:t>
            </a:r>
            <a:r>
              <a:rPr lang="en-US" sz="2400" baseline="30000" dirty="0">
                <a:solidFill>
                  <a:srgbClr val="008000"/>
                </a:solidFill>
              </a:rPr>
              <a:t>1 </a:t>
            </a:r>
            <a:r>
              <a:rPr lang="en-US" sz="2400" dirty="0">
                <a:solidFill>
                  <a:srgbClr val="008000"/>
                </a:solidFill>
              </a:rPr>
              <a:t>to ns</a:t>
            </a:r>
            <a:r>
              <a:rPr lang="en-US" sz="2400" baseline="30000" dirty="0">
                <a:solidFill>
                  <a:srgbClr val="008000"/>
                </a:solidFill>
              </a:rPr>
              <a:t>2</a:t>
            </a:r>
            <a:r>
              <a:rPr lang="en-US" sz="2400" dirty="0">
                <a:solidFill>
                  <a:srgbClr val="008000"/>
                </a:solidFill>
              </a:rPr>
              <a:t> np</a:t>
            </a:r>
            <a:r>
              <a:rPr lang="en-US" sz="2400" baseline="30000" dirty="0">
                <a:solidFill>
                  <a:srgbClr val="008000"/>
                </a:solidFill>
              </a:rPr>
              <a:t>5</a:t>
            </a:r>
            <a:r>
              <a:rPr lang="en-US" sz="2400" dirty="0">
                <a:solidFill>
                  <a:srgbClr val="008000"/>
                </a:solidFill>
              </a:rPr>
              <a:t> and ns</a:t>
            </a:r>
            <a:r>
              <a:rPr lang="en-US" sz="2400" baseline="30000" dirty="0">
                <a:solidFill>
                  <a:srgbClr val="008000"/>
                </a:solidFill>
              </a:rPr>
              <a:t>2</a:t>
            </a:r>
            <a:r>
              <a:rPr lang="en-US" sz="2400" dirty="0">
                <a:solidFill>
                  <a:srgbClr val="008000"/>
                </a:solidFill>
              </a:rPr>
              <a:t> np</a:t>
            </a:r>
            <a:r>
              <a:rPr lang="en-US" sz="2400" baseline="30000" dirty="0">
                <a:solidFill>
                  <a:srgbClr val="008000"/>
                </a:solidFill>
              </a:rPr>
              <a:t>6</a:t>
            </a:r>
            <a:r>
              <a:rPr lang="en-US" sz="2400" dirty="0">
                <a:solidFill>
                  <a:srgbClr val="008000"/>
                </a:solidFill>
              </a:rPr>
              <a:t>; where n is the principal quantum number. With the exception of “He” whose configuration is 1s</a:t>
            </a:r>
            <a:r>
              <a:rPr lang="en-US" sz="2400" baseline="30000" dirty="0">
                <a:solidFill>
                  <a:srgbClr val="008000"/>
                </a:solidFill>
              </a:rPr>
              <a:t>2</a:t>
            </a:r>
            <a:r>
              <a:rPr lang="en-US" sz="2400" dirty="0">
                <a:solidFill>
                  <a:srgbClr val="008000"/>
                </a:solidFill>
              </a:rPr>
              <a:t>. For the member of p-block elements, the differentiating electron enters 2p-, 3p-, 4p-, 5p- and 6p orbitals respectively.</a:t>
            </a:r>
          </a:p>
          <a:p>
            <a:r>
              <a:rPr lang="en-US" sz="2000" dirty="0" smtClean="0"/>
              <a:t> </a:t>
            </a:r>
            <a:endParaRPr lang="en-US" sz="2000" dirty="0"/>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72065"/>
            <a:ext cx="9144000" cy="3170099"/>
          </a:xfrm>
          <a:prstGeom prst="rect">
            <a:avLst/>
          </a:prstGeom>
        </p:spPr>
        <p:txBody>
          <a:bodyPr wrap="square">
            <a:spAutoFit/>
          </a:bodyPr>
          <a:lstStyle/>
          <a:p>
            <a:r>
              <a:rPr lang="en-US" b="1" dirty="0" smtClean="0"/>
              <a:t>3.</a:t>
            </a:r>
            <a:r>
              <a:rPr lang="en-US" sz="2000" b="1" dirty="0" smtClean="0">
                <a:solidFill>
                  <a:srgbClr val="FF0066"/>
                </a:solidFill>
              </a:rPr>
              <a:t>Fullerenes </a:t>
            </a:r>
            <a:r>
              <a:rPr lang="en-US" sz="2000" b="1" dirty="0">
                <a:solidFill>
                  <a:srgbClr val="FF0066"/>
                </a:solidFill>
              </a:rPr>
              <a:t>and Nanotubes: </a:t>
            </a:r>
            <a:endParaRPr lang="en-US" sz="2000" dirty="0">
              <a:solidFill>
                <a:srgbClr val="FF0066"/>
              </a:solidFill>
            </a:endParaRPr>
          </a:p>
          <a:p>
            <a:r>
              <a:rPr lang="en-US" b="1" dirty="0"/>
              <a:t>	</a:t>
            </a:r>
            <a:r>
              <a:rPr lang="en-US" dirty="0"/>
              <a:t>Carbon </a:t>
            </a:r>
            <a:r>
              <a:rPr lang="en-US" dirty="0" err="1"/>
              <a:t>nanomaterials</a:t>
            </a:r>
            <a:r>
              <a:rPr lang="en-US" dirty="0"/>
              <a:t> make up another class of carbon allotropes. Fullerenes (also called </a:t>
            </a:r>
            <a:r>
              <a:rPr lang="en-US" dirty="0" err="1"/>
              <a:t>buckyballs</a:t>
            </a:r>
            <a:r>
              <a:rPr lang="en-US" dirty="0"/>
              <a:t>) are molecules of varying sizes composed entirely of carbon that take on the form of hollow spheres, ellipsoids, or tubes. Bucky balls and </a:t>
            </a:r>
            <a:r>
              <a:rPr lang="en-US" dirty="0" err="1"/>
              <a:t>bucky</a:t>
            </a:r>
            <a:r>
              <a:rPr lang="en-US" dirty="0"/>
              <a:t> tubes have been the subject of intense research, both because of their unique chemistry and for their technological applications, especially in material science, electronics, and nanotechnology. Carbon nanotubes are cylindrical carbon molecules that exhibit extraordinary strength and unique electrical properties and are efficient conductors of heat. Carbon </a:t>
            </a:r>
            <a:r>
              <a:rPr lang="en-US" dirty="0" err="1"/>
              <a:t>nanobuds</a:t>
            </a:r>
            <a:r>
              <a:rPr lang="en-US" dirty="0"/>
              <a:t> are newly discovered allotropes in which fullerene-like “buds” are covalently attached to the outer side walls of a carbon nanotube. </a:t>
            </a:r>
            <a:r>
              <a:rPr lang="en-US" dirty="0" err="1"/>
              <a:t>Nanobuds</a:t>
            </a:r>
            <a:r>
              <a:rPr lang="en-US" dirty="0"/>
              <a:t> therefore exhibit properties of both nanotubes and fullerenes.</a:t>
            </a: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42164"/>
            <a:ext cx="8686800" cy="2830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1115819"/>
      </p:ext>
    </p:extLst>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1" y="304800"/>
            <a:ext cx="6629399" cy="5324475"/>
          </a:xfrm>
          <a:prstGeom prst="rect">
            <a:avLst/>
          </a:prstGeom>
          <a:noFill/>
          <a:extLst>
            <a:ext uri="{909E8E84-426E-40DD-AFC4-6F175D3DCCD1}">
              <a14:hiddenFill xmlns:a14="http://schemas.microsoft.com/office/drawing/2010/main">
                <a:solidFill>
                  <a:srgbClr val="FFFFFF"/>
                </a:solidFill>
              </a14:hiddenFill>
            </a:ext>
          </a:extLst>
        </p:spPr>
      </p:pic>
      <p:pic>
        <p:nvPicPr>
          <p:cNvPr id="225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402240"/>
            <a:ext cx="2085975" cy="199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649854"/>
      </p:ext>
    </p:extLst>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463308"/>
          </a:xfrm>
          <a:prstGeom prst="rect">
            <a:avLst/>
          </a:prstGeom>
        </p:spPr>
        <p:txBody>
          <a:bodyPr wrap="square">
            <a:spAutoFit/>
          </a:bodyPr>
          <a:lstStyle/>
          <a:p>
            <a:r>
              <a:rPr lang="en-US" dirty="0" smtClean="0"/>
              <a:t>6. In </a:t>
            </a:r>
            <a:r>
              <a:rPr lang="en-US" dirty="0"/>
              <a:t>the tetrahedral structure the bond angle (P – P – P ) is 60</a:t>
            </a:r>
            <a:r>
              <a:rPr lang="en-US" baseline="30000" dirty="0"/>
              <a:t>o</a:t>
            </a:r>
            <a:r>
              <a:rPr lang="en-US" dirty="0"/>
              <a:t> instead of 109</a:t>
            </a:r>
            <a:r>
              <a:rPr lang="en-US" baseline="30000" dirty="0"/>
              <a:t>o</a:t>
            </a:r>
            <a:r>
              <a:rPr lang="en-US" dirty="0"/>
              <a:t>28’ White P – P – P bond length is 2.21 </a:t>
            </a:r>
            <a:r>
              <a:rPr lang="en-US" dirty="0" err="1"/>
              <a:t>A</a:t>
            </a:r>
            <a:r>
              <a:rPr lang="en-US" baseline="30000" dirty="0" err="1"/>
              <a:t>o</a:t>
            </a:r>
            <a:r>
              <a:rPr lang="en-US" dirty="0"/>
              <a:t>.</a:t>
            </a:r>
          </a:p>
          <a:p>
            <a:r>
              <a:rPr lang="en-US" dirty="0" smtClean="0"/>
              <a:t>7. As </a:t>
            </a:r>
            <a:r>
              <a:rPr lang="en-US" dirty="0"/>
              <a:t>the P – P – P bond angle is 60</a:t>
            </a:r>
            <a:r>
              <a:rPr lang="en-US" baseline="30000" dirty="0"/>
              <a:t>o</a:t>
            </a:r>
            <a:r>
              <a:rPr lang="en-US" dirty="0"/>
              <a:t> which is very less than 109</a:t>
            </a:r>
            <a:r>
              <a:rPr lang="en-US" baseline="30000" dirty="0"/>
              <a:t>o</a:t>
            </a:r>
            <a:r>
              <a:rPr lang="en-US" dirty="0"/>
              <a:t> 28’ hence the structure is distorted structure having strain on the ring hence the white phosphorus is highly reactive.</a:t>
            </a:r>
          </a:p>
          <a:p>
            <a:r>
              <a:rPr lang="en-US" b="1" dirty="0">
                <a:solidFill>
                  <a:srgbClr val="FF0000"/>
                </a:solidFill>
              </a:rPr>
              <a:t>Properties: </a:t>
            </a:r>
            <a:endParaRPr lang="en-US" dirty="0">
              <a:solidFill>
                <a:srgbClr val="FF0000"/>
              </a:solidFill>
            </a:endParaRPr>
          </a:p>
          <a:p>
            <a:r>
              <a:rPr lang="en-US" dirty="0" smtClean="0"/>
              <a:t>1.Waxy </a:t>
            </a:r>
            <a:r>
              <a:rPr lang="en-US" dirty="0"/>
              <a:t>phosphorescent (glows in dark) is solid.</a:t>
            </a:r>
          </a:p>
          <a:p>
            <a:r>
              <a:rPr lang="en-US" dirty="0" smtClean="0"/>
              <a:t>2.Melting </a:t>
            </a:r>
            <a:r>
              <a:rPr lang="en-US" dirty="0"/>
              <a:t>point of white phosphorus is 44.1°C. </a:t>
            </a:r>
          </a:p>
          <a:p>
            <a:r>
              <a:rPr lang="en-US" dirty="0" smtClean="0"/>
              <a:t>3.Boiling </a:t>
            </a:r>
            <a:r>
              <a:rPr lang="en-US" dirty="0"/>
              <a:t>point of white phosphorus is 280°.</a:t>
            </a:r>
          </a:p>
          <a:p>
            <a:r>
              <a:rPr lang="en-US" dirty="0" smtClean="0"/>
              <a:t>4.It </a:t>
            </a:r>
            <a:r>
              <a:rPr lang="en-US" dirty="0"/>
              <a:t>is soft in nature due to this it can be easily cut by the knife.</a:t>
            </a:r>
          </a:p>
          <a:p>
            <a:r>
              <a:rPr lang="en-US" dirty="0" smtClean="0"/>
              <a:t>5.The </a:t>
            </a:r>
            <a:r>
              <a:rPr lang="en-US" dirty="0"/>
              <a:t>white phosphorus is bad conductor of electricity.</a:t>
            </a:r>
          </a:p>
          <a:p>
            <a:r>
              <a:rPr lang="en-US" dirty="0" smtClean="0"/>
              <a:t>6.It </a:t>
            </a:r>
            <a:r>
              <a:rPr lang="en-US" dirty="0"/>
              <a:t>burns in air so it is always stored under water.</a:t>
            </a:r>
          </a:p>
          <a:p>
            <a:r>
              <a:rPr lang="en-US" dirty="0" smtClean="0"/>
              <a:t>7.It </a:t>
            </a:r>
            <a:r>
              <a:rPr lang="en-US" dirty="0"/>
              <a:t>is insoluble in water but soluble in CS</a:t>
            </a:r>
            <a:r>
              <a:rPr lang="en-US" baseline="-25000" dirty="0"/>
              <a:t>2</a:t>
            </a:r>
            <a:r>
              <a:rPr lang="en-US" dirty="0"/>
              <a:t>, turpentine oil and in ether.</a:t>
            </a:r>
          </a:p>
          <a:p>
            <a:r>
              <a:rPr lang="en-US" dirty="0" smtClean="0"/>
              <a:t>8.If </a:t>
            </a:r>
            <a:r>
              <a:rPr lang="en-US" dirty="0"/>
              <a:t>it continuously inhales then it is poisonous. It causes necrosis of bones of jaws and nose.</a:t>
            </a:r>
          </a:p>
          <a:p>
            <a:r>
              <a:rPr lang="en-US" b="1" dirty="0">
                <a:solidFill>
                  <a:srgbClr val="FF0000"/>
                </a:solidFill>
              </a:rPr>
              <a:t>(</a:t>
            </a:r>
            <a:r>
              <a:rPr lang="en-US" b="1" dirty="0" smtClean="0">
                <a:solidFill>
                  <a:srgbClr val="FF0000"/>
                </a:solidFill>
              </a:rPr>
              <a:t>b)Red </a:t>
            </a:r>
            <a:r>
              <a:rPr lang="en-US" b="1" dirty="0">
                <a:solidFill>
                  <a:srgbClr val="FF0000"/>
                </a:solidFill>
              </a:rPr>
              <a:t>Phosphorus:</a:t>
            </a:r>
            <a:endParaRPr lang="en-US" dirty="0">
              <a:solidFill>
                <a:srgbClr val="FF0000"/>
              </a:solidFill>
            </a:endParaRPr>
          </a:p>
          <a:p>
            <a:r>
              <a:rPr lang="en-US" b="1" dirty="0"/>
              <a:t>Method of Preparation:</a:t>
            </a:r>
            <a:endParaRPr lang="en-US" dirty="0"/>
          </a:p>
          <a:p>
            <a:r>
              <a:rPr lang="en-US" b="1" dirty="0"/>
              <a:t>	</a:t>
            </a:r>
            <a:r>
              <a:rPr lang="en-US" dirty="0"/>
              <a:t>It can be produced by heating white phosphorus at 253°C in the absence of air.</a:t>
            </a:r>
          </a:p>
          <a:p>
            <a:r>
              <a:rPr lang="en-US" dirty="0"/>
              <a:t>			nP</a:t>
            </a:r>
            <a:r>
              <a:rPr lang="en-US" baseline="-25000" dirty="0"/>
              <a:t>4</a:t>
            </a:r>
            <a:r>
              <a:rPr lang="en-US" dirty="0"/>
              <a:t>	</a:t>
            </a:r>
            <a:r>
              <a:rPr lang="en-US" baseline="30000" dirty="0"/>
              <a:t> </a:t>
            </a:r>
            <a:r>
              <a:rPr lang="en-US" dirty="0"/>
              <a:t>(P</a:t>
            </a:r>
            <a:r>
              <a:rPr lang="en-US" baseline="-25000" dirty="0"/>
              <a:t>4</a:t>
            </a:r>
            <a:r>
              <a:rPr lang="en-US" dirty="0"/>
              <a:t> – P</a:t>
            </a:r>
            <a:r>
              <a:rPr lang="en-US" baseline="-25000" dirty="0"/>
              <a:t>4</a:t>
            </a:r>
            <a:r>
              <a:rPr lang="en-US" dirty="0"/>
              <a:t> – P</a:t>
            </a:r>
            <a:r>
              <a:rPr lang="en-US" baseline="-25000" dirty="0"/>
              <a:t>4</a:t>
            </a:r>
            <a:r>
              <a:rPr lang="en-US" dirty="0"/>
              <a:t>  </a:t>
            </a:r>
            <a:r>
              <a:rPr lang="en-US" dirty="0">
                <a:sym typeface="Symbol"/>
              </a:rPr>
              <a:t></a:t>
            </a:r>
            <a:r>
              <a:rPr lang="en-US" dirty="0"/>
              <a:t> </a:t>
            </a:r>
            <a:r>
              <a:rPr lang="en-US" dirty="0" err="1"/>
              <a:t>P</a:t>
            </a:r>
            <a:r>
              <a:rPr lang="en-US" baseline="-25000" dirty="0" err="1"/>
              <a:t>n</a:t>
            </a:r>
            <a:r>
              <a:rPr lang="en-US" dirty="0"/>
              <a:t>)</a:t>
            </a:r>
          </a:p>
          <a:p>
            <a:r>
              <a:rPr lang="en-US" b="1" dirty="0">
                <a:solidFill>
                  <a:srgbClr val="FF0066"/>
                </a:solidFill>
              </a:rPr>
              <a:t>Structure:</a:t>
            </a:r>
            <a:endParaRPr lang="en-US" dirty="0">
              <a:solidFill>
                <a:srgbClr val="FF0066"/>
              </a:solidFill>
            </a:endParaRPr>
          </a:p>
          <a:p>
            <a:r>
              <a:rPr lang="en-US" dirty="0" smtClean="0"/>
              <a:t>1.It </a:t>
            </a:r>
            <a:r>
              <a:rPr lang="en-US" dirty="0"/>
              <a:t>is long chain polymeric allotrope of P</a:t>
            </a:r>
            <a:r>
              <a:rPr lang="en-US" baseline="-25000" dirty="0"/>
              <a:t>4</a:t>
            </a:r>
            <a:r>
              <a:rPr lang="en-US" dirty="0"/>
              <a:t> unit.</a:t>
            </a:r>
          </a:p>
          <a:p>
            <a:r>
              <a:rPr lang="en-US" dirty="0" smtClean="0"/>
              <a:t>2.It </a:t>
            </a:r>
            <a:r>
              <a:rPr lang="en-US" dirty="0"/>
              <a:t>is produced by the formation of P–P bond from one P of each P</a:t>
            </a:r>
            <a:r>
              <a:rPr lang="en-US" baseline="-25000" dirty="0"/>
              <a:t>4</a:t>
            </a:r>
            <a:r>
              <a:rPr lang="en-US" dirty="0"/>
              <a:t> unit.</a:t>
            </a:r>
          </a:p>
          <a:p>
            <a:r>
              <a:rPr lang="en-US" dirty="0" smtClean="0"/>
              <a:t>3.The </a:t>
            </a:r>
            <a:r>
              <a:rPr lang="en-US" dirty="0"/>
              <a:t>bonding between P atoms in red phosphorus is covalent </a:t>
            </a:r>
            <a:r>
              <a:rPr lang="en-US" dirty="0" smtClean="0"/>
              <a:t>bonding.4</a:t>
            </a:r>
            <a:r>
              <a:rPr lang="en-US" dirty="0"/>
              <a:t>.	The long chain polymeric structure of red phosphorus is as follows. </a:t>
            </a:r>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3733800"/>
            <a:ext cx="2667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83748"/>
      </p:ext>
    </p:extLst>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419" y="0"/>
            <a:ext cx="8787581"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3095460"/>
      </p:ext>
    </p:extLst>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206" y="0"/>
            <a:ext cx="9144000" cy="3416320"/>
          </a:xfrm>
          <a:prstGeom prst="rect">
            <a:avLst/>
          </a:prstGeom>
        </p:spPr>
        <p:txBody>
          <a:bodyPr wrap="square">
            <a:spAutoFit/>
          </a:bodyPr>
          <a:lstStyle/>
          <a:p>
            <a:r>
              <a:rPr lang="en-US" dirty="0"/>
              <a:t>2.	It is insoluble and non-flammable material.</a:t>
            </a:r>
          </a:p>
          <a:p>
            <a:r>
              <a:rPr lang="en-US" dirty="0"/>
              <a:t>	3.	It is used as an insulator.</a:t>
            </a:r>
          </a:p>
          <a:p>
            <a:r>
              <a:rPr lang="en-US" dirty="0"/>
              <a:t>	4.	It is chemically unreactive compound.</a:t>
            </a:r>
          </a:p>
          <a:p>
            <a:r>
              <a:rPr lang="en-US" b="1" dirty="0">
                <a:solidFill>
                  <a:srgbClr val="FF0000"/>
                </a:solidFill>
              </a:rPr>
              <a:t>(ii</a:t>
            </a:r>
            <a:r>
              <a:rPr lang="en-US" b="1" dirty="0" smtClean="0">
                <a:solidFill>
                  <a:srgbClr val="FF0000"/>
                </a:solidFill>
              </a:rPr>
              <a:t>)</a:t>
            </a:r>
            <a:r>
              <a:rPr lang="en-US" b="1" dirty="0" smtClean="0">
                <a:solidFill>
                  <a:srgbClr val="FF0000"/>
                </a:solidFill>
                <a:sym typeface="Symbol"/>
              </a:rPr>
              <a:t></a:t>
            </a:r>
            <a:r>
              <a:rPr lang="en-US" b="1" dirty="0">
                <a:solidFill>
                  <a:srgbClr val="FF0000"/>
                </a:solidFill>
              </a:rPr>
              <a:t>-black Phosphorus: </a:t>
            </a:r>
            <a:endParaRPr lang="en-US" dirty="0">
              <a:solidFill>
                <a:srgbClr val="FF0000"/>
              </a:solidFill>
            </a:endParaRPr>
          </a:p>
          <a:p>
            <a:r>
              <a:rPr lang="en-US" b="1" dirty="0">
                <a:solidFill>
                  <a:srgbClr val="FF0000"/>
                </a:solidFill>
              </a:rPr>
              <a:t>Methods of Preparation:</a:t>
            </a:r>
            <a:endParaRPr lang="en-US" dirty="0">
              <a:solidFill>
                <a:srgbClr val="FF0000"/>
              </a:solidFill>
            </a:endParaRPr>
          </a:p>
          <a:p>
            <a:r>
              <a:rPr lang="en-US" dirty="0"/>
              <a:t>	It is produced by heating white phosphorus at 220 to 230°C for 8 days in the presence of Hg as catalyst.</a:t>
            </a:r>
          </a:p>
          <a:p>
            <a:r>
              <a:rPr lang="en-US" b="1" dirty="0">
                <a:solidFill>
                  <a:srgbClr val="FF0000"/>
                </a:solidFill>
              </a:rPr>
              <a:t>Structure:</a:t>
            </a:r>
            <a:endParaRPr lang="en-US" dirty="0">
              <a:solidFill>
                <a:srgbClr val="FF0000"/>
              </a:solidFill>
            </a:endParaRPr>
          </a:p>
          <a:p>
            <a:r>
              <a:rPr lang="en-US" dirty="0"/>
              <a:t>	1.	Plenty of hexagonal rings of phosphorus unite together and gives a hexagonal sheets.</a:t>
            </a:r>
          </a:p>
          <a:p>
            <a:r>
              <a:rPr lang="en-US" dirty="0"/>
              <a:t>	2.	Two hexagonal layers binds with each other and gives a layered structure.</a:t>
            </a:r>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971800"/>
            <a:ext cx="3505200" cy="24193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6367" y="5103674"/>
            <a:ext cx="9126794" cy="1477328"/>
          </a:xfrm>
          <a:prstGeom prst="rect">
            <a:avLst/>
          </a:prstGeom>
        </p:spPr>
        <p:txBody>
          <a:bodyPr wrap="square">
            <a:spAutoFit/>
          </a:bodyPr>
          <a:lstStyle/>
          <a:p>
            <a:r>
              <a:rPr lang="en-US" dirty="0"/>
              <a:t>	1.	It is crystalline in nature.</a:t>
            </a:r>
          </a:p>
          <a:p>
            <a:r>
              <a:rPr lang="en-US" dirty="0"/>
              <a:t>	2.	The melting point of this is about 587°C.</a:t>
            </a:r>
          </a:p>
          <a:p>
            <a:r>
              <a:rPr lang="en-US" dirty="0"/>
              <a:t>	3.	It is good conductor of heat and electricity.</a:t>
            </a:r>
          </a:p>
          <a:p>
            <a:r>
              <a:rPr lang="en-US" dirty="0"/>
              <a:t>	4.	The distance between two layers is 3.68 A°.</a:t>
            </a:r>
          </a:p>
          <a:p>
            <a:r>
              <a:rPr lang="en-US" dirty="0"/>
              <a:t>	5.	In hexagonal ring P – P – P &lt; 99° and P – P bond length = 2.18 A</a:t>
            </a:r>
            <a:r>
              <a:rPr lang="en-US" dirty="0" smtClean="0"/>
              <a:t>°.</a:t>
            </a:r>
            <a:endParaRPr lang="en-US" dirty="0"/>
          </a:p>
        </p:txBody>
      </p:sp>
    </p:spTree>
    <p:extLst>
      <p:ext uri="{BB962C8B-B14F-4D97-AF65-F5344CB8AC3E}">
        <p14:creationId xmlns:p14="http://schemas.microsoft.com/office/powerpoint/2010/main" val="3819422939"/>
      </p:ext>
    </p:extLst>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161"/>
            <a:ext cx="9144000" cy="4247317"/>
          </a:xfrm>
          <a:prstGeom prst="rect">
            <a:avLst/>
          </a:prstGeom>
        </p:spPr>
        <p:txBody>
          <a:bodyPr wrap="square">
            <a:spAutoFit/>
          </a:bodyPr>
          <a:lstStyle/>
          <a:p>
            <a:r>
              <a:rPr lang="en-US" b="1" dirty="0">
                <a:solidFill>
                  <a:srgbClr val="FF0000"/>
                </a:solidFill>
              </a:rPr>
              <a:t>(d) 	Scarlet Phosphorus:</a:t>
            </a:r>
            <a:endParaRPr lang="en-US" dirty="0">
              <a:solidFill>
                <a:srgbClr val="FF0000"/>
              </a:solidFill>
            </a:endParaRPr>
          </a:p>
          <a:p>
            <a:r>
              <a:rPr lang="en-US" b="1" dirty="0" smtClean="0"/>
              <a:t>Method </a:t>
            </a:r>
            <a:r>
              <a:rPr lang="en-US" b="1" dirty="0"/>
              <a:t>of Preparation: </a:t>
            </a:r>
            <a:endParaRPr lang="en-US" dirty="0"/>
          </a:p>
          <a:p>
            <a:r>
              <a:rPr lang="en-US" b="1" dirty="0"/>
              <a:t>	</a:t>
            </a:r>
            <a:r>
              <a:rPr lang="en-US" dirty="0"/>
              <a:t>It is produced by heating PBr</a:t>
            </a:r>
            <a:r>
              <a:rPr lang="en-US" baseline="-25000" dirty="0"/>
              <a:t>3</a:t>
            </a:r>
            <a:r>
              <a:rPr lang="en-US" dirty="0"/>
              <a:t> with Hg at 240°C. </a:t>
            </a:r>
          </a:p>
          <a:p>
            <a:r>
              <a:rPr lang="en-US" b="1" dirty="0"/>
              <a:t>Structure:</a:t>
            </a:r>
            <a:endParaRPr lang="en-US" dirty="0"/>
          </a:p>
          <a:p>
            <a:r>
              <a:rPr lang="en-US" b="1" dirty="0"/>
              <a:t>Properties: </a:t>
            </a:r>
            <a:endParaRPr lang="en-US" dirty="0"/>
          </a:p>
          <a:p>
            <a:r>
              <a:rPr lang="en-US" dirty="0"/>
              <a:t>	1.	The physical properties of scarlet phosphorus are similar with red phosphorus while chemical properties are similar with  white phosphorus.</a:t>
            </a:r>
          </a:p>
          <a:p>
            <a:r>
              <a:rPr lang="en-US" dirty="0"/>
              <a:t>	2.	It is slowly oxidized in air.</a:t>
            </a:r>
          </a:p>
          <a:p>
            <a:r>
              <a:rPr lang="en-US" b="1" dirty="0"/>
              <a:t>(e) 	Violet Phosphorus:</a:t>
            </a:r>
            <a:endParaRPr lang="en-US" dirty="0"/>
          </a:p>
          <a:p>
            <a:r>
              <a:rPr lang="en-US" b="1" dirty="0"/>
              <a:t>Method of Preparation:</a:t>
            </a:r>
            <a:endParaRPr lang="en-US" dirty="0"/>
          </a:p>
          <a:p>
            <a:r>
              <a:rPr lang="en-US" b="1" dirty="0"/>
              <a:t>	</a:t>
            </a:r>
            <a:r>
              <a:rPr lang="en-US" dirty="0"/>
              <a:t>It is produced by heating white phosphorus with trace sodium metal at 230°C under high pressure.</a:t>
            </a:r>
          </a:p>
          <a:p>
            <a:r>
              <a:rPr lang="en-US" b="1" dirty="0"/>
              <a:t>Structure:</a:t>
            </a:r>
            <a:endParaRPr lang="en-US" dirty="0"/>
          </a:p>
          <a:p>
            <a:r>
              <a:rPr lang="en-US" dirty="0"/>
              <a:t>	1.	Three dimensional pyramidal P polymeric structure.</a:t>
            </a:r>
          </a:p>
          <a:p>
            <a:r>
              <a:rPr lang="en-US" dirty="0"/>
              <a:t>	2.	Each P atom binds with adjacent 3P atoms by covalent bonds.</a:t>
            </a: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572000"/>
            <a:ext cx="7445644" cy="2041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0202604"/>
      </p:ext>
    </p:extLst>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33400"/>
            <a:ext cx="8534400" cy="1508105"/>
          </a:xfrm>
          <a:prstGeom prst="rect">
            <a:avLst/>
          </a:prstGeom>
        </p:spPr>
        <p:txBody>
          <a:bodyPr wrap="square">
            <a:spAutoFit/>
          </a:bodyPr>
          <a:lstStyle/>
          <a:p>
            <a:r>
              <a:rPr lang="en-US" sz="2000" dirty="0">
                <a:solidFill>
                  <a:srgbClr val="FF00FF"/>
                </a:solidFill>
              </a:rPr>
              <a:t>3.3.4 </a:t>
            </a:r>
            <a:r>
              <a:rPr lang="en-US" sz="2000" dirty="0" err="1">
                <a:solidFill>
                  <a:srgbClr val="FF00FF"/>
                </a:solidFill>
              </a:rPr>
              <a:t>Oxyacids</a:t>
            </a:r>
            <a:r>
              <a:rPr lang="en-US" sz="2000" dirty="0">
                <a:solidFill>
                  <a:srgbClr val="FF00FF"/>
                </a:solidFill>
              </a:rPr>
              <a:t> of Nitrogen – HNO</a:t>
            </a:r>
            <a:r>
              <a:rPr lang="en-US" sz="2000" baseline="-25000" dirty="0">
                <a:solidFill>
                  <a:srgbClr val="FF00FF"/>
                </a:solidFill>
              </a:rPr>
              <a:t>2</a:t>
            </a:r>
            <a:r>
              <a:rPr lang="en-US" sz="2000" dirty="0">
                <a:solidFill>
                  <a:srgbClr val="FF00FF"/>
                </a:solidFill>
              </a:rPr>
              <a:t>, HNO</a:t>
            </a:r>
            <a:r>
              <a:rPr lang="en-US" sz="2000" baseline="-25000" dirty="0">
                <a:solidFill>
                  <a:srgbClr val="FF00FF"/>
                </a:solidFill>
              </a:rPr>
              <a:t>3</a:t>
            </a:r>
            <a:endParaRPr lang="en-US" sz="2000" dirty="0">
              <a:solidFill>
                <a:srgbClr val="FF00FF"/>
              </a:solidFill>
            </a:endParaRPr>
          </a:p>
          <a:p>
            <a:r>
              <a:rPr lang="en-US" b="1" dirty="0">
                <a:solidFill>
                  <a:srgbClr val="00CC00"/>
                </a:solidFill>
              </a:rPr>
              <a:t>(</a:t>
            </a:r>
            <a:r>
              <a:rPr lang="en-US" b="1" dirty="0" smtClean="0">
                <a:solidFill>
                  <a:srgbClr val="00CC00"/>
                </a:solidFill>
              </a:rPr>
              <a:t>A)Nitrous </a:t>
            </a:r>
            <a:r>
              <a:rPr lang="en-US" b="1" dirty="0">
                <a:solidFill>
                  <a:srgbClr val="00CC00"/>
                </a:solidFill>
              </a:rPr>
              <a:t>Acid (HNO</a:t>
            </a:r>
            <a:r>
              <a:rPr lang="en-US" b="1" baseline="-25000" dirty="0">
                <a:solidFill>
                  <a:srgbClr val="00CC00"/>
                </a:solidFill>
              </a:rPr>
              <a:t>2</a:t>
            </a:r>
            <a:r>
              <a:rPr lang="en-US" b="1" dirty="0">
                <a:solidFill>
                  <a:srgbClr val="00CC00"/>
                </a:solidFill>
              </a:rPr>
              <a:t>):</a:t>
            </a:r>
            <a:endParaRPr lang="en-US" dirty="0">
              <a:solidFill>
                <a:srgbClr val="00CC00"/>
              </a:solidFill>
            </a:endParaRPr>
          </a:p>
          <a:p>
            <a:r>
              <a:rPr lang="en-US" b="1" dirty="0"/>
              <a:t>	Nitrous acid</a:t>
            </a:r>
            <a:r>
              <a:rPr lang="en-US" dirty="0"/>
              <a:t> (molecular formula </a:t>
            </a:r>
            <a:r>
              <a:rPr lang="en-US" u="sng" dirty="0">
                <a:hlinkClick r:id="rId2" tooltip="Hydrogen"/>
              </a:rPr>
              <a:t>H</a:t>
            </a:r>
            <a:r>
              <a:rPr lang="en-US" u="sng" dirty="0">
                <a:hlinkClick r:id="rId3" tooltip="Nitrogen"/>
              </a:rPr>
              <a:t>N</a:t>
            </a:r>
            <a:r>
              <a:rPr lang="en-US" u="sng" dirty="0">
                <a:hlinkClick r:id="rId4" tooltip="Oxygen"/>
              </a:rPr>
              <a:t>O</a:t>
            </a:r>
            <a:r>
              <a:rPr lang="en-US" baseline="-25000" dirty="0"/>
              <a:t>2</a:t>
            </a:r>
            <a:r>
              <a:rPr lang="en-US" dirty="0"/>
              <a:t>) is a weak and </a:t>
            </a:r>
            <a:r>
              <a:rPr lang="en-US" u="sng" dirty="0">
                <a:hlinkClick r:id="rId5" tooltip="Monobasic acid"/>
              </a:rPr>
              <a:t>monobasic acid</a:t>
            </a:r>
            <a:r>
              <a:rPr lang="en-US" dirty="0"/>
              <a:t> known only in </a:t>
            </a:r>
            <a:r>
              <a:rPr lang="en-US" u="sng" dirty="0">
                <a:hlinkClick r:id="rId6" tooltip="Solution"/>
              </a:rPr>
              <a:t>solution</a:t>
            </a:r>
            <a:r>
              <a:rPr lang="en-US" dirty="0"/>
              <a:t> and in the form of </a:t>
            </a:r>
            <a:r>
              <a:rPr lang="en-US" u="sng" dirty="0">
                <a:hlinkClick r:id="rId7" tooltip="Nitrite"/>
              </a:rPr>
              <a:t>nitrite</a:t>
            </a:r>
            <a:r>
              <a:rPr lang="en-US" dirty="0"/>
              <a:t> (NO) salts. Nitrous acid is used to make </a:t>
            </a:r>
            <a:r>
              <a:rPr lang="en-US" u="sng" dirty="0" err="1">
                <a:hlinkClick r:id="rId8" tooltip="Diazonium salt"/>
              </a:rPr>
              <a:t>diazonium</a:t>
            </a:r>
            <a:r>
              <a:rPr lang="en-US" u="sng" dirty="0">
                <a:hlinkClick r:id="rId8" tooltip="Diazonium salt"/>
              </a:rPr>
              <a:t> salts</a:t>
            </a:r>
            <a:r>
              <a:rPr lang="en-US" dirty="0"/>
              <a:t> from amines. The </a:t>
            </a:r>
            <a:endParaRPr lang="en-US" dirty="0"/>
          </a:p>
        </p:txBody>
      </p:sp>
      <p:sp>
        <p:nvSpPr>
          <p:cNvPr id="5" name="Rectangle 4"/>
          <p:cNvSpPr/>
          <p:nvPr/>
        </p:nvSpPr>
        <p:spPr>
          <a:xfrm>
            <a:off x="457200" y="2010728"/>
            <a:ext cx="8305800" cy="2308324"/>
          </a:xfrm>
          <a:prstGeom prst="rect">
            <a:avLst/>
          </a:prstGeom>
        </p:spPr>
        <p:txBody>
          <a:bodyPr wrap="square">
            <a:spAutoFit/>
          </a:bodyPr>
          <a:lstStyle/>
          <a:p>
            <a:r>
              <a:rPr lang="en-US" dirty="0"/>
              <a:t>resulting </a:t>
            </a:r>
            <a:r>
              <a:rPr lang="en-US" dirty="0" err="1"/>
              <a:t>diazonium</a:t>
            </a:r>
            <a:r>
              <a:rPr lang="en-US" dirty="0"/>
              <a:t> salts are reagents in </a:t>
            </a:r>
            <a:r>
              <a:rPr lang="en-US" u="sng" dirty="0" err="1">
                <a:hlinkClick r:id="rId9" tooltip="Azo coupling"/>
              </a:rPr>
              <a:t>azo</a:t>
            </a:r>
            <a:r>
              <a:rPr lang="en-US" u="sng" dirty="0">
                <a:hlinkClick r:id="rId9" tooltip="Azo coupling"/>
              </a:rPr>
              <a:t> coupling</a:t>
            </a:r>
            <a:r>
              <a:rPr lang="en-US" dirty="0"/>
              <a:t> reactions to give </a:t>
            </a:r>
            <a:r>
              <a:rPr lang="en-US" u="sng" dirty="0" err="1">
                <a:hlinkClick r:id="rId10" tooltip="Azo dye"/>
              </a:rPr>
              <a:t>azo</a:t>
            </a:r>
            <a:r>
              <a:rPr lang="en-US" u="sng" dirty="0">
                <a:hlinkClick r:id="rId10" tooltip="Azo dye"/>
              </a:rPr>
              <a:t> dyes</a:t>
            </a:r>
            <a:r>
              <a:rPr lang="en-US" dirty="0"/>
              <a:t>.</a:t>
            </a:r>
          </a:p>
          <a:p>
            <a:r>
              <a:rPr lang="en-US" b="1" dirty="0">
                <a:solidFill>
                  <a:srgbClr val="00CC00"/>
                </a:solidFill>
              </a:rPr>
              <a:t>Formula and Structure:</a:t>
            </a:r>
            <a:r>
              <a:rPr lang="en-US" dirty="0"/>
              <a:t> </a:t>
            </a:r>
          </a:p>
          <a:p>
            <a:r>
              <a:rPr lang="en-US" dirty="0"/>
              <a:t>	The chemical formula of nitrous acid is HNO</a:t>
            </a:r>
            <a:r>
              <a:rPr lang="en-US" baseline="-25000" dirty="0"/>
              <a:t>2</a:t>
            </a:r>
            <a:r>
              <a:rPr lang="en-US" dirty="0"/>
              <a:t> and its molar mass is 47.013 g/mol. The structure of HNO</a:t>
            </a:r>
            <a:r>
              <a:rPr lang="en-US" baseline="-25000" dirty="0"/>
              <a:t>2</a:t>
            </a:r>
            <a:r>
              <a:rPr lang="en-US" dirty="0"/>
              <a:t> is shown below. It is a planar molecule with the nitrogen atom attached to two electronegative oxygen atoms through a single bond and a double bond (in resonance, depending on the solution). One of the oxygen atoms is attached to the hydrogen atom, and holds it quite strongly, thus making HNO</a:t>
            </a:r>
            <a:r>
              <a:rPr lang="en-US" baseline="-25000" dirty="0"/>
              <a:t>2</a:t>
            </a:r>
            <a:r>
              <a:rPr lang="en-US" dirty="0"/>
              <a:t>a weak acid.</a:t>
            </a:r>
          </a:p>
        </p:txBody>
      </p:sp>
      <p:pic>
        <p:nvPicPr>
          <p:cNvPr id="12290"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10000" y="4114800"/>
            <a:ext cx="1914525" cy="9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381000" y="5019675"/>
            <a:ext cx="8229600" cy="1754326"/>
          </a:xfrm>
          <a:prstGeom prst="rect">
            <a:avLst/>
          </a:prstGeom>
        </p:spPr>
        <p:txBody>
          <a:bodyPr wrap="square">
            <a:spAutoFit/>
          </a:bodyPr>
          <a:lstStyle/>
          <a:p>
            <a:r>
              <a:rPr lang="en-US" dirty="0"/>
              <a:t>Also, due to the presence of a double bond, nitrous acid can exist as </a:t>
            </a:r>
            <a:r>
              <a:rPr lang="en-US" dirty="0" err="1"/>
              <a:t>cis</a:t>
            </a:r>
            <a:r>
              <a:rPr lang="en-US" dirty="0"/>
              <a:t> and trans isomers in the gas phase, with the stable trans-isomer being predominant at room temperature.</a:t>
            </a:r>
          </a:p>
          <a:p>
            <a:r>
              <a:rPr lang="en-US" dirty="0"/>
              <a:t>	In the gas phase, the planar nitrous acid molecule can adopt both a </a:t>
            </a:r>
            <a:r>
              <a:rPr lang="en-US" i="1" dirty="0" err="1"/>
              <a:t>cis</a:t>
            </a:r>
            <a:r>
              <a:rPr lang="en-US" dirty="0"/>
              <a:t> and a </a:t>
            </a:r>
            <a:r>
              <a:rPr lang="en-US" i="1" dirty="0"/>
              <a:t>trans</a:t>
            </a:r>
            <a:r>
              <a:rPr lang="en-US" dirty="0"/>
              <a:t> form. The </a:t>
            </a:r>
            <a:r>
              <a:rPr lang="en-US" i="1" dirty="0"/>
              <a:t>trans</a:t>
            </a:r>
            <a:r>
              <a:rPr lang="en-US" dirty="0"/>
              <a:t> form predominates at room temperature, and </a:t>
            </a:r>
            <a:r>
              <a:rPr lang="en-US" u="sng" dirty="0">
                <a:hlinkClick r:id="rId12" tooltip="Infrared spectroscopy"/>
              </a:rPr>
              <a:t>IR measurements</a:t>
            </a:r>
            <a:r>
              <a:rPr lang="en-US" dirty="0"/>
              <a:t> indicate it is </a:t>
            </a:r>
            <a:r>
              <a:rPr lang="en-US" u="sng" dirty="0">
                <a:hlinkClick r:id="rId13" tooltip="Gibbs free energy"/>
              </a:rPr>
              <a:t>more stable</a:t>
            </a:r>
            <a:r>
              <a:rPr lang="en-US" dirty="0"/>
              <a:t> by around 2.3 kJ </a:t>
            </a:r>
            <a:r>
              <a:rPr lang="en-US" dirty="0" err="1"/>
              <a:t>mol</a:t>
            </a:r>
            <a:r>
              <a:rPr lang="en-US" baseline="30000" dirty="0"/>
              <a:t>−</a:t>
            </a:r>
            <a:endParaRPr lang="en-US" dirty="0"/>
          </a:p>
        </p:txBody>
      </p:sp>
    </p:spTree>
    <p:extLst>
      <p:ext uri="{BB962C8B-B14F-4D97-AF65-F5344CB8AC3E}">
        <p14:creationId xmlns:p14="http://schemas.microsoft.com/office/powerpoint/2010/main" val="3662388734"/>
      </p:ext>
    </p:extLst>
  </p:cSld>
  <p:clrMapOvr>
    <a:masterClrMapping/>
  </p:clrMapOvr>
  <p:transition>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0161" y="304800"/>
            <a:ext cx="8458200" cy="416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e 3"/>
          <p:cNvGraphicFramePr>
            <a:graphicFrameLocks noGrp="1"/>
          </p:cNvGraphicFramePr>
          <p:nvPr>
            <p:extLst>
              <p:ext uri="{D42A27DB-BD31-4B8C-83A1-F6EECF244321}">
                <p14:modId xmlns:p14="http://schemas.microsoft.com/office/powerpoint/2010/main" val="2362137391"/>
              </p:ext>
            </p:extLst>
          </p:nvPr>
        </p:nvGraphicFramePr>
        <p:xfrm>
          <a:off x="1066799" y="3705225"/>
          <a:ext cx="7833852" cy="766382"/>
        </p:xfrm>
        <a:graphic>
          <a:graphicData uri="http://schemas.openxmlformats.org/drawingml/2006/table">
            <a:tbl>
              <a:tblPr firstRow="1" firstCol="1" lastRow="1" lastCol="1" bandRow="1" bandCol="1">
                <a:tableStyleId>{5C22544A-7EE6-4342-B048-85BDC9FD1C3A}</a:tableStyleId>
              </a:tblPr>
              <a:tblGrid>
                <a:gridCol w="2611284"/>
                <a:gridCol w="2611284"/>
                <a:gridCol w="2611284"/>
              </a:tblGrid>
              <a:tr h="561975">
                <a:tc>
                  <a:txBody>
                    <a:bodyPr/>
                    <a:lstStyle/>
                    <a:p>
                      <a:pPr marL="0" marR="0" algn="ctr">
                        <a:lnSpc>
                          <a:spcPts val="1500"/>
                        </a:lnSpc>
                        <a:spcBef>
                          <a:spcPts val="200"/>
                        </a:spcBef>
                        <a:spcAft>
                          <a:spcPts val="200"/>
                        </a:spcAft>
                        <a:tabLst>
                          <a:tab pos="228600" algn="l"/>
                          <a:tab pos="485775" algn="l"/>
                          <a:tab pos="1485900" algn="r"/>
                          <a:tab pos="1543050" algn="l"/>
                          <a:tab pos="1668780" algn="l"/>
                          <a:tab pos="4114800" algn="r"/>
                        </a:tabLst>
                      </a:pPr>
                      <a:r>
                        <a:rPr lang="en-US" sz="1600" dirty="0">
                          <a:effectLst/>
                        </a:rPr>
                        <a:t>Dimensions of the trans form</a:t>
                      </a:r>
                      <a:br>
                        <a:rPr lang="en-US" sz="1600" dirty="0">
                          <a:effectLst/>
                        </a:rPr>
                      </a:br>
                      <a:r>
                        <a:rPr lang="en-US" sz="1600" dirty="0">
                          <a:effectLst/>
                        </a:rPr>
                        <a:t>(from the </a:t>
                      </a:r>
                      <a:r>
                        <a:rPr lang="en-US" sz="1600" u="sng" dirty="0">
                          <a:effectLst/>
                          <a:hlinkClick r:id="rId3" tooltip="Rotational spectroscopy"/>
                        </a:rPr>
                        <a:t>microwave spectrum</a:t>
                      </a:r>
                      <a:r>
                        <a:rPr lang="en-US" sz="1600" dirty="0">
                          <a:effectLst/>
                        </a:rPr>
                        <a:t>)</a:t>
                      </a:r>
                      <a:endParaRPr lang="en-US" sz="1600" dirty="0">
                        <a:effectLst/>
                        <a:latin typeface="Segoe UI"/>
                        <a:ea typeface="Times New Roman"/>
                        <a:cs typeface="Times New Roman"/>
                      </a:endParaRPr>
                    </a:p>
                  </a:txBody>
                  <a:tcPr marL="68580" marR="68580" marT="0" marB="0"/>
                </a:tc>
                <a:tc>
                  <a:txBody>
                    <a:bodyPr/>
                    <a:lstStyle/>
                    <a:p>
                      <a:pPr marL="0" marR="0" algn="ctr">
                        <a:lnSpc>
                          <a:spcPts val="1500"/>
                        </a:lnSpc>
                        <a:spcBef>
                          <a:spcPts val="200"/>
                        </a:spcBef>
                        <a:spcAft>
                          <a:spcPts val="200"/>
                        </a:spcAft>
                        <a:tabLst>
                          <a:tab pos="228600" algn="l"/>
                          <a:tab pos="485775" algn="l"/>
                          <a:tab pos="1485900" algn="r"/>
                          <a:tab pos="1543050" algn="l"/>
                          <a:tab pos="1668780" algn="l"/>
                          <a:tab pos="4114800" algn="r"/>
                        </a:tabLst>
                      </a:pPr>
                      <a:r>
                        <a:rPr lang="en-US" sz="1600" u="sng" dirty="0">
                          <a:effectLst/>
                          <a:hlinkClick r:id="rId4" tooltip="Ball-and-stick model"/>
                        </a:rPr>
                        <a:t>Model</a:t>
                      </a:r>
                      <a:r>
                        <a:rPr lang="en-US" sz="1600" dirty="0">
                          <a:effectLst/>
                        </a:rPr>
                        <a:t> of the trans form</a:t>
                      </a:r>
                      <a:endParaRPr lang="en-US" sz="1600" dirty="0">
                        <a:effectLst/>
                        <a:latin typeface="Segoe UI"/>
                        <a:ea typeface="Times New Roman"/>
                        <a:cs typeface="Times New Roman"/>
                      </a:endParaRPr>
                    </a:p>
                  </a:txBody>
                  <a:tcPr marL="68580" marR="68580" marT="0" marB="0"/>
                </a:tc>
                <a:tc>
                  <a:txBody>
                    <a:bodyPr/>
                    <a:lstStyle/>
                    <a:p>
                      <a:pPr marL="0" marR="0" algn="ctr">
                        <a:lnSpc>
                          <a:spcPts val="1500"/>
                        </a:lnSpc>
                        <a:spcBef>
                          <a:spcPts val="200"/>
                        </a:spcBef>
                        <a:spcAft>
                          <a:spcPts val="200"/>
                        </a:spcAft>
                        <a:tabLst>
                          <a:tab pos="228600" algn="l"/>
                          <a:tab pos="485775" algn="l"/>
                          <a:tab pos="1485900" algn="r"/>
                          <a:tab pos="1543050" algn="l"/>
                          <a:tab pos="1668780" algn="l"/>
                          <a:tab pos="4114800" algn="r"/>
                        </a:tabLst>
                      </a:pPr>
                      <a:r>
                        <a:rPr lang="en-US" sz="1600" dirty="0" err="1">
                          <a:effectLst/>
                        </a:rPr>
                        <a:t>cis</a:t>
                      </a:r>
                      <a:r>
                        <a:rPr lang="en-US" sz="1600" dirty="0">
                          <a:effectLst/>
                        </a:rPr>
                        <a:t> form</a:t>
                      </a:r>
                      <a:endParaRPr lang="en-US" sz="1600" dirty="0">
                        <a:effectLst/>
                        <a:latin typeface="Segoe UI"/>
                        <a:ea typeface="Times New Roman"/>
                        <a:cs typeface="Times New Roman"/>
                      </a:endParaRPr>
                    </a:p>
                  </a:txBody>
                  <a:tcPr marL="68580" marR="68580" marT="0" marB="0"/>
                </a:tc>
              </a:tr>
            </a:tbl>
          </a:graphicData>
        </a:graphic>
      </p:graphicFrame>
      <p:sp>
        <p:nvSpPr>
          <p:cNvPr id="5" name="Rectangle 4"/>
          <p:cNvSpPr/>
          <p:nvPr/>
        </p:nvSpPr>
        <p:spPr>
          <a:xfrm>
            <a:off x="430161" y="4953000"/>
            <a:ext cx="8458199" cy="1200329"/>
          </a:xfrm>
          <a:prstGeom prst="rect">
            <a:avLst/>
          </a:prstGeom>
        </p:spPr>
        <p:txBody>
          <a:bodyPr wrap="square">
            <a:spAutoFit/>
          </a:bodyPr>
          <a:lstStyle/>
          <a:p>
            <a:r>
              <a:rPr lang="en-US" b="1" dirty="0">
                <a:solidFill>
                  <a:srgbClr val="FF0000"/>
                </a:solidFill>
              </a:rPr>
              <a:t>Occurrence:</a:t>
            </a:r>
            <a:r>
              <a:rPr lang="en-US" dirty="0">
                <a:solidFill>
                  <a:srgbClr val="FF0000"/>
                </a:solidFill>
              </a:rPr>
              <a:t> </a:t>
            </a:r>
          </a:p>
          <a:p>
            <a:r>
              <a:rPr lang="en-US" dirty="0"/>
              <a:t>	Nitrous acid is produced naturally in the earth's atmosphere by the reaction of nitric oxide (NO) and water, and helps in regulating the ozone content in the atmosphere.</a:t>
            </a:r>
          </a:p>
        </p:txBody>
      </p:sp>
    </p:spTree>
    <p:extLst>
      <p:ext uri="{BB962C8B-B14F-4D97-AF65-F5344CB8AC3E}">
        <p14:creationId xmlns:p14="http://schemas.microsoft.com/office/powerpoint/2010/main" val="3226510371"/>
      </p:ext>
    </p:extLst>
  </p:cSld>
  <p:clrMapOvr>
    <a:masterClrMapping/>
  </p:clrMapOvr>
  <p:transition>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04800"/>
            <a:ext cx="8991600" cy="6463308"/>
          </a:xfrm>
          <a:prstGeom prst="rect">
            <a:avLst/>
          </a:prstGeom>
        </p:spPr>
        <p:txBody>
          <a:bodyPr wrap="square">
            <a:spAutoFit/>
          </a:bodyPr>
          <a:lstStyle/>
          <a:p>
            <a:r>
              <a:rPr lang="en-US" b="1" dirty="0">
                <a:solidFill>
                  <a:srgbClr val="FF0000"/>
                </a:solidFill>
              </a:rPr>
              <a:t>Preparation:</a:t>
            </a:r>
            <a:r>
              <a:rPr lang="en-US" dirty="0">
                <a:solidFill>
                  <a:srgbClr val="FF0000"/>
                </a:solidFill>
              </a:rPr>
              <a:t> </a:t>
            </a:r>
          </a:p>
          <a:p>
            <a:r>
              <a:rPr lang="en-US" dirty="0"/>
              <a:t>	HNO</a:t>
            </a:r>
            <a:r>
              <a:rPr lang="en-US" baseline="-25000" dirty="0"/>
              <a:t>2</a:t>
            </a:r>
            <a:r>
              <a:rPr lang="en-US" dirty="0"/>
              <a:t> can be produced by dissolving </a:t>
            </a:r>
            <a:r>
              <a:rPr lang="en-US" dirty="0" err="1"/>
              <a:t>dinitrogen</a:t>
            </a:r>
            <a:r>
              <a:rPr lang="en-US" dirty="0"/>
              <a:t> trioxide (N</a:t>
            </a:r>
            <a:r>
              <a:rPr lang="en-US" baseline="-25000" dirty="0"/>
              <a:t>2</a:t>
            </a:r>
            <a:r>
              <a:rPr lang="en-US" dirty="0"/>
              <a:t>O</a:t>
            </a:r>
            <a:r>
              <a:rPr lang="en-US" baseline="-25000" dirty="0"/>
              <a:t>3</a:t>
            </a:r>
            <a:r>
              <a:rPr lang="en-US" dirty="0"/>
              <a:t>) in water as shown below:</a:t>
            </a:r>
          </a:p>
          <a:p>
            <a:r>
              <a:rPr lang="en-US" dirty="0"/>
              <a:t>			N</a:t>
            </a:r>
            <a:r>
              <a:rPr lang="en-US" baseline="-25000" dirty="0"/>
              <a:t>2</a:t>
            </a:r>
            <a:r>
              <a:rPr lang="en-US" dirty="0"/>
              <a:t>O</a:t>
            </a:r>
            <a:r>
              <a:rPr lang="en-US" baseline="-25000" dirty="0"/>
              <a:t>3</a:t>
            </a:r>
            <a:r>
              <a:rPr lang="en-US" dirty="0"/>
              <a:t> + H</a:t>
            </a:r>
            <a:r>
              <a:rPr lang="en-US" baseline="-25000" dirty="0"/>
              <a:t>2</a:t>
            </a:r>
            <a:r>
              <a:rPr lang="en-US" dirty="0"/>
              <a:t>O 	</a:t>
            </a:r>
            <a:r>
              <a:rPr lang="en-US" dirty="0">
                <a:sym typeface="Symbol"/>
              </a:rPr>
              <a:t></a:t>
            </a:r>
            <a:r>
              <a:rPr lang="en-US" dirty="0"/>
              <a:t> 2 HNO</a:t>
            </a:r>
            <a:r>
              <a:rPr lang="en-US" baseline="-25000" dirty="0"/>
              <a:t>2</a:t>
            </a:r>
            <a:endParaRPr lang="en-US" dirty="0"/>
          </a:p>
          <a:p>
            <a:r>
              <a:rPr lang="en-US" dirty="0"/>
              <a:t>	Another common method of preparing nitrous acid is by reacting sodium nitrite (NaNO</a:t>
            </a:r>
            <a:r>
              <a:rPr lang="en-US" baseline="-25000" dirty="0"/>
              <a:t>2</a:t>
            </a:r>
            <a:r>
              <a:rPr lang="en-US" dirty="0"/>
              <a:t>) with mineral acids (such as HCl, </a:t>
            </a:r>
            <a:r>
              <a:rPr lang="en-US" dirty="0" err="1"/>
              <a:t>HBr</a:t>
            </a:r>
            <a:r>
              <a:rPr lang="en-US" dirty="0"/>
              <a:t>, etc.).</a:t>
            </a:r>
          </a:p>
          <a:p>
            <a:r>
              <a:rPr lang="en-US" dirty="0"/>
              <a:t>			NaNO</a:t>
            </a:r>
            <a:r>
              <a:rPr lang="en-US" baseline="-25000" dirty="0"/>
              <a:t>2</a:t>
            </a:r>
            <a:r>
              <a:rPr lang="en-US" dirty="0"/>
              <a:t> + H</a:t>
            </a:r>
            <a:r>
              <a:rPr lang="en-US" baseline="30000" dirty="0"/>
              <a:t>+</a:t>
            </a:r>
            <a:r>
              <a:rPr lang="en-US" dirty="0"/>
              <a:t> 	</a:t>
            </a:r>
            <a:r>
              <a:rPr lang="en-US" dirty="0">
                <a:sym typeface="Symbol"/>
              </a:rPr>
              <a:t></a:t>
            </a:r>
            <a:r>
              <a:rPr lang="en-US" dirty="0"/>
              <a:t> HNO</a:t>
            </a:r>
            <a:r>
              <a:rPr lang="en-US" baseline="-25000" dirty="0"/>
              <a:t>2</a:t>
            </a:r>
            <a:r>
              <a:rPr lang="en-US" dirty="0"/>
              <a:t> + Na</a:t>
            </a:r>
            <a:r>
              <a:rPr lang="en-US" baseline="30000" dirty="0"/>
              <a:t>+</a:t>
            </a:r>
            <a:endParaRPr lang="en-US" dirty="0"/>
          </a:p>
          <a:p>
            <a:r>
              <a:rPr lang="en-US" b="1" dirty="0"/>
              <a:t>Ph</a:t>
            </a:r>
            <a:r>
              <a:rPr lang="en-US" b="1" dirty="0">
                <a:solidFill>
                  <a:srgbClr val="FF0000"/>
                </a:solidFill>
              </a:rPr>
              <a:t>ysical Properties:</a:t>
            </a:r>
            <a:r>
              <a:rPr lang="en-US" dirty="0">
                <a:solidFill>
                  <a:srgbClr val="FF0000"/>
                </a:solidFill>
              </a:rPr>
              <a:t> </a:t>
            </a:r>
          </a:p>
          <a:p>
            <a:r>
              <a:rPr lang="en-US" dirty="0"/>
              <a:t>	Nitrous acid is typically a pale blue solution, with a density of about 1 g/</a:t>
            </a:r>
            <a:r>
              <a:rPr lang="en-US" dirty="0" err="1"/>
              <a:t>mL.</a:t>
            </a:r>
            <a:r>
              <a:rPr lang="en-US" dirty="0"/>
              <a:t> It is only present as a solution in water or as nitrite salts.</a:t>
            </a:r>
          </a:p>
          <a:p>
            <a:r>
              <a:rPr lang="en-US" b="1" dirty="0">
                <a:solidFill>
                  <a:srgbClr val="FF0000"/>
                </a:solidFill>
              </a:rPr>
              <a:t>Chemical Properties:</a:t>
            </a:r>
            <a:r>
              <a:rPr lang="en-US" dirty="0">
                <a:solidFill>
                  <a:srgbClr val="FF0000"/>
                </a:solidFill>
              </a:rPr>
              <a:t> </a:t>
            </a:r>
          </a:p>
          <a:p>
            <a:r>
              <a:rPr lang="en-US" dirty="0"/>
              <a:t>	Nitrous acid is a monobasic acid, so it releases only one proton (H</a:t>
            </a:r>
            <a:r>
              <a:rPr lang="en-US" baseline="30000" dirty="0"/>
              <a:t>+</a:t>
            </a:r>
            <a:r>
              <a:rPr lang="en-US" dirty="0"/>
              <a:t>) in solution. Moreover, it is a weak acid, so it does not dissociate fully in water and remains in equilibrium with the dissociated molecules. Also, like other acids, nitrous acid reacts with bases to form salts.</a:t>
            </a:r>
          </a:p>
          <a:p>
            <a:r>
              <a:rPr lang="en-US" dirty="0"/>
              <a:t>	Nitrous acid is an unstable molecule and decomposes readily in solution by either one of these pathways.</a:t>
            </a:r>
          </a:p>
          <a:p>
            <a:r>
              <a:rPr lang="en-US" dirty="0"/>
              <a:t>			2HNO</a:t>
            </a:r>
            <a:r>
              <a:rPr lang="en-US" baseline="-25000" dirty="0"/>
              <a:t>2</a:t>
            </a:r>
            <a:r>
              <a:rPr lang="en-US" dirty="0"/>
              <a:t>	</a:t>
            </a:r>
            <a:r>
              <a:rPr lang="en-US" dirty="0">
                <a:sym typeface="Symbol"/>
              </a:rPr>
              <a:t></a:t>
            </a:r>
            <a:r>
              <a:rPr lang="en-US" dirty="0"/>
              <a:t> NO</a:t>
            </a:r>
            <a:r>
              <a:rPr lang="en-US" baseline="-25000" dirty="0"/>
              <a:t>2</a:t>
            </a:r>
            <a:r>
              <a:rPr lang="en-US" dirty="0"/>
              <a:t> + NO + H</a:t>
            </a:r>
            <a:r>
              <a:rPr lang="en-US" baseline="-25000" dirty="0"/>
              <a:t>2</a:t>
            </a:r>
            <a:r>
              <a:rPr lang="en-US" dirty="0"/>
              <a:t>O</a:t>
            </a:r>
          </a:p>
          <a:p>
            <a:r>
              <a:rPr lang="en-US" dirty="0"/>
              <a:t>			4HNO</a:t>
            </a:r>
            <a:r>
              <a:rPr lang="en-US" baseline="-25000" dirty="0"/>
              <a:t>2	</a:t>
            </a:r>
            <a:r>
              <a:rPr lang="en-US" dirty="0">
                <a:sym typeface="Symbol"/>
              </a:rPr>
              <a:t></a:t>
            </a:r>
            <a:r>
              <a:rPr lang="en-US" dirty="0"/>
              <a:t> 2HNO</a:t>
            </a:r>
            <a:r>
              <a:rPr lang="en-US" baseline="-25000" dirty="0"/>
              <a:t>3</a:t>
            </a:r>
            <a:r>
              <a:rPr lang="en-US" dirty="0"/>
              <a:t> + N</a:t>
            </a:r>
            <a:r>
              <a:rPr lang="en-US" baseline="-25000" dirty="0"/>
              <a:t>2</a:t>
            </a:r>
            <a:r>
              <a:rPr lang="en-US" dirty="0"/>
              <a:t>O + H</a:t>
            </a:r>
            <a:r>
              <a:rPr lang="en-US" baseline="-25000" dirty="0"/>
              <a:t>2</a:t>
            </a:r>
            <a:r>
              <a:rPr lang="en-US" dirty="0"/>
              <a:t>O</a:t>
            </a:r>
          </a:p>
          <a:p>
            <a:r>
              <a:rPr lang="en-US" b="1" dirty="0">
                <a:solidFill>
                  <a:srgbClr val="FF00FF"/>
                </a:solidFill>
              </a:rPr>
              <a:t>Uses:</a:t>
            </a:r>
            <a:r>
              <a:rPr lang="en-US" dirty="0">
                <a:solidFill>
                  <a:srgbClr val="FF00FF"/>
                </a:solidFill>
              </a:rPr>
              <a:t> </a:t>
            </a:r>
          </a:p>
          <a:p>
            <a:r>
              <a:rPr lang="en-US" dirty="0"/>
              <a:t>	Nitrous acid has several uses in industry. It is widely used in the preparation of </a:t>
            </a:r>
            <a:r>
              <a:rPr lang="en-US" dirty="0" err="1"/>
              <a:t>diazonium</a:t>
            </a:r>
            <a:r>
              <a:rPr lang="en-US" dirty="0"/>
              <a:t> salts, which then react with aromatic amines and phenols to form </a:t>
            </a:r>
            <a:r>
              <a:rPr lang="en-US" dirty="0" err="1"/>
              <a:t>azo</a:t>
            </a:r>
            <a:r>
              <a:rPr lang="en-US" dirty="0"/>
              <a:t>-dyes.</a:t>
            </a:r>
          </a:p>
          <a:p>
            <a:r>
              <a:rPr lang="en-US" dirty="0"/>
              <a:t>	HNO</a:t>
            </a:r>
            <a:r>
              <a:rPr lang="en-US" baseline="-25000" dirty="0"/>
              <a:t>2</a:t>
            </a:r>
            <a:r>
              <a:rPr lang="en-US" dirty="0"/>
              <a:t> + ArNH</a:t>
            </a:r>
            <a:r>
              <a:rPr lang="en-US" baseline="-25000" dirty="0"/>
              <a:t>2</a:t>
            </a:r>
            <a:r>
              <a:rPr lang="en-US" dirty="0"/>
              <a:t> + H</a:t>
            </a:r>
            <a:r>
              <a:rPr lang="en-US" baseline="30000" dirty="0"/>
              <a:t>+</a:t>
            </a:r>
            <a:r>
              <a:rPr lang="en-US" dirty="0"/>
              <a:t> </a:t>
            </a:r>
            <a:r>
              <a:rPr lang="en-US" dirty="0">
                <a:sym typeface="Symbol"/>
              </a:rPr>
              <a:t></a:t>
            </a:r>
            <a:r>
              <a:rPr lang="en-US" dirty="0"/>
              <a:t> </a:t>
            </a:r>
            <a:r>
              <a:rPr lang="en-US" dirty="0" err="1"/>
              <a:t>ArN</a:t>
            </a:r>
            <a:r>
              <a:rPr lang="en-US" dirty="0"/>
              <a:t> = </a:t>
            </a:r>
            <a:r>
              <a:rPr lang="en-US" dirty="0" err="1"/>
              <a:t>NAr</a:t>
            </a:r>
            <a:r>
              <a:rPr lang="en-US" dirty="0"/>
              <a:t> + 2 H</a:t>
            </a:r>
            <a:r>
              <a:rPr lang="en-US" baseline="-25000" dirty="0"/>
              <a:t>2</a:t>
            </a:r>
            <a:r>
              <a:rPr lang="en-US" dirty="0"/>
              <a:t>O (</a:t>
            </a:r>
            <a:r>
              <a:rPr lang="en-US" dirty="0" err="1"/>
              <a:t>Ar</a:t>
            </a:r>
            <a:r>
              <a:rPr lang="en-US" dirty="0"/>
              <a:t> is an aryl group)</a:t>
            </a:r>
          </a:p>
        </p:txBody>
      </p:sp>
    </p:spTree>
    <p:extLst>
      <p:ext uri="{BB962C8B-B14F-4D97-AF65-F5344CB8AC3E}">
        <p14:creationId xmlns:p14="http://schemas.microsoft.com/office/powerpoint/2010/main" val="3986597020"/>
      </p:ext>
    </p:extLst>
  </p:cSld>
  <p:clrMapOvr>
    <a:masterClrMapping/>
  </p:clrMapOvr>
  <p:transition>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5453"/>
            <a:ext cx="8991600" cy="3139321"/>
          </a:xfrm>
          <a:prstGeom prst="rect">
            <a:avLst/>
          </a:prstGeom>
        </p:spPr>
        <p:txBody>
          <a:bodyPr wrap="square">
            <a:spAutoFit/>
          </a:bodyPr>
          <a:lstStyle/>
          <a:p>
            <a:r>
              <a:rPr lang="en-US" b="1" dirty="0">
                <a:solidFill>
                  <a:srgbClr val="FF0000"/>
                </a:solidFill>
              </a:rPr>
              <a:t>Safety Hazards/Health Effects:</a:t>
            </a:r>
            <a:r>
              <a:rPr lang="en-US" dirty="0">
                <a:solidFill>
                  <a:srgbClr val="FF0000"/>
                </a:solidFill>
              </a:rPr>
              <a:t> </a:t>
            </a:r>
          </a:p>
          <a:p>
            <a:r>
              <a:rPr lang="en-US" dirty="0"/>
              <a:t>	Nitrous acid is a powerful oxidizer, and explodes when it comes in contact with phosphorus </a:t>
            </a:r>
            <a:r>
              <a:rPr lang="en-US" dirty="0" err="1"/>
              <a:t>trichloride</a:t>
            </a:r>
            <a:r>
              <a:rPr lang="en-US" dirty="0"/>
              <a:t> (PCl</a:t>
            </a:r>
            <a:r>
              <a:rPr lang="en-US" baseline="-25000" dirty="0"/>
              <a:t>3</a:t>
            </a:r>
            <a:r>
              <a:rPr lang="en-US" dirty="0"/>
              <a:t>). It is not severely toxic, however, it affects respiratory health and causes some irritation symptoms in asthmatics.</a:t>
            </a:r>
          </a:p>
          <a:p>
            <a:r>
              <a:rPr lang="en-US" b="1" dirty="0">
                <a:solidFill>
                  <a:srgbClr val="00B0F0"/>
                </a:solidFill>
              </a:rPr>
              <a:t>(B) </a:t>
            </a:r>
            <a:r>
              <a:rPr lang="en-US" b="1" dirty="0" smtClean="0">
                <a:solidFill>
                  <a:srgbClr val="00B0F0"/>
                </a:solidFill>
              </a:rPr>
              <a:t>Nitric </a:t>
            </a:r>
            <a:r>
              <a:rPr lang="en-US" b="1" dirty="0">
                <a:solidFill>
                  <a:srgbClr val="00B0F0"/>
                </a:solidFill>
              </a:rPr>
              <a:t>Acid (HNO</a:t>
            </a:r>
            <a:r>
              <a:rPr lang="en-US" b="1" baseline="-25000" dirty="0">
                <a:solidFill>
                  <a:srgbClr val="00B0F0"/>
                </a:solidFill>
              </a:rPr>
              <a:t>3</a:t>
            </a:r>
            <a:r>
              <a:rPr lang="en-US" b="1" dirty="0">
                <a:solidFill>
                  <a:srgbClr val="00B0F0"/>
                </a:solidFill>
              </a:rPr>
              <a:t>):</a:t>
            </a:r>
            <a:endParaRPr lang="en-US" dirty="0">
              <a:solidFill>
                <a:srgbClr val="00B0F0"/>
              </a:solidFill>
            </a:endParaRPr>
          </a:p>
          <a:p>
            <a:r>
              <a:rPr lang="en-US" dirty="0"/>
              <a:t>	Nitric acid is a very strong and corrosive mineral acid, also called aqua </a:t>
            </a:r>
            <a:r>
              <a:rPr lang="en-US" dirty="0" err="1"/>
              <a:t>fortis</a:t>
            </a:r>
            <a:r>
              <a:rPr lang="en-US" dirty="0"/>
              <a:t> or spirit of niter.</a:t>
            </a:r>
          </a:p>
          <a:p>
            <a:r>
              <a:rPr lang="en-US" b="1" dirty="0">
                <a:solidFill>
                  <a:srgbClr val="FFC000"/>
                </a:solidFill>
              </a:rPr>
              <a:t>Formula and Structure:</a:t>
            </a:r>
            <a:r>
              <a:rPr lang="en-US" dirty="0">
                <a:solidFill>
                  <a:srgbClr val="FFC000"/>
                </a:solidFill>
              </a:rPr>
              <a:t> </a:t>
            </a:r>
          </a:p>
          <a:p>
            <a:r>
              <a:rPr lang="en-US" dirty="0"/>
              <a:t>	The chemical formula of nitric acid is HNO</a:t>
            </a:r>
            <a:r>
              <a:rPr lang="en-US" baseline="-25000" dirty="0"/>
              <a:t>3</a:t>
            </a:r>
            <a:r>
              <a:rPr lang="en-US" dirty="0"/>
              <a:t>. Its molecular formula is written as NHO</a:t>
            </a:r>
            <a:r>
              <a:rPr lang="en-US" baseline="-25000" dirty="0"/>
              <a:t>3</a:t>
            </a:r>
            <a:r>
              <a:rPr lang="en-US" dirty="0"/>
              <a:t> and its molar mass is 63.01 g/mol. The chemical structure of nitric acid is shown below, with its resonance forms:</a:t>
            </a: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8038" y="2743200"/>
            <a:ext cx="2976562"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52400" y="3688875"/>
            <a:ext cx="8839200" cy="3139321"/>
          </a:xfrm>
          <a:prstGeom prst="rect">
            <a:avLst/>
          </a:prstGeom>
        </p:spPr>
        <p:txBody>
          <a:bodyPr wrap="square">
            <a:spAutoFit/>
          </a:bodyPr>
          <a:lstStyle/>
          <a:p>
            <a:r>
              <a:rPr lang="en-US" dirty="0"/>
              <a:t>The HNO</a:t>
            </a:r>
            <a:r>
              <a:rPr lang="en-US" baseline="-25000" dirty="0"/>
              <a:t>3</a:t>
            </a:r>
            <a:r>
              <a:rPr lang="en-US" dirty="0"/>
              <a:t> molecule is planar with the nitrogen attached to three oxygen atoms, one of which holds the proton. Two of the N-O bonds are equivalent and show resonance with double bond character.</a:t>
            </a:r>
          </a:p>
          <a:p>
            <a:r>
              <a:rPr lang="en-US" b="1" dirty="0">
                <a:solidFill>
                  <a:srgbClr val="FFC000"/>
                </a:solidFill>
              </a:rPr>
              <a:t>Preparation:</a:t>
            </a:r>
            <a:endParaRPr lang="en-US" dirty="0">
              <a:solidFill>
                <a:srgbClr val="FFC000"/>
              </a:solidFill>
            </a:endParaRPr>
          </a:p>
          <a:p>
            <a:r>
              <a:rPr lang="en-US" dirty="0"/>
              <a:t> 	Nitric acid is prepared by reaction of nitrogen dioxide (NO</a:t>
            </a:r>
            <a:r>
              <a:rPr lang="en-US" baseline="-25000" dirty="0"/>
              <a:t>2</a:t>
            </a:r>
            <a:r>
              <a:rPr lang="en-US" dirty="0"/>
              <a:t>) with water.</a:t>
            </a:r>
          </a:p>
          <a:p>
            <a:r>
              <a:rPr lang="en-US" dirty="0"/>
              <a:t>			3 NO</a:t>
            </a:r>
            <a:r>
              <a:rPr lang="en-US" baseline="-25000" dirty="0"/>
              <a:t>2</a:t>
            </a:r>
            <a:r>
              <a:rPr lang="en-US" dirty="0"/>
              <a:t> + H</a:t>
            </a:r>
            <a:r>
              <a:rPr lang="en-US" baseline="-25000" dirty="0"/>
              <a:t>2</a:t>
            </a:r>
            <a:r>
              <a:rPr lang="en-US" dirty="0"/>
              <a:t>O	</a:t>
            </a:r>
            <a:r>
              <a:rPr lang="en-US" dirty="0">
                <a:sym typeface="Symbol"/>
              </a:rPr>
              <a:t></a:t>
            </a:r>
            <a:r>
              <a:rPr lang="en-US" dirty="0"/>
              <a:t> 2 HNO</a:t>
            </a:r>
            <a:r>
              <a:rPr lang="en-US" baseline="-25000" dirty="0"/>
              <a:t>3</a:t>
            </a:r>
            <a:r>
              <a:rPr lang="en-US" dirty="0"/>
              <a:t> + NO</a:t>
            </a:r>
          </a:p>
          <a:p>
            <a:r>
              <a:rPr lang="en-US" dirty="0"/>
              <a:t>	The nitric oxide (NO) by-product usually gets oxidized again by the oxygen in air to produce additional nitrogen dioxide starting material.</a:t>
            </a:r>
          </a:p>
          <a:p>
            <a:r>
              <a:rPr lang="en-US" dirty="0"/>
              <a:t>	The commercial production of nitric acid is by oxidizing anhydrous ammonia to nitric oxide, in the presence of platinum catalyst at a high temperature (Ostwald process).</a:t>
            </a:r>
          </a:p>
        </p:txBody>
      </p:sp>
    </p:spTree>
    <p:extLst>
      <p:ext uri="{BB962C8B-B14F-4D97-AF65-F5344CB8AC3E}">
        <p14:creationId xmlns:p14="http://schemas.microsoft.com/office/powerpoint/2010/main" val="3154712698"/>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52400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r>
            <a:br>
              <a:rPr lang="en-US" dirty="0" smtClean="0"/>
            </a:br>
            <a:r>
              <a:rPr lang="en-US" sz="2400" b="1" dirty="0" smtClean="0"/>
              <a:t/>
            </a:r>
            <a:br>
              <a:rPr lang="en-US" sz="2400" b="1" dirty="0" smtClean="0"/>
            </a:br>
            <a:r>
              <a:rPr lang="en-US" sz="2400" b="1" dirty="0" smtClean="0"/>
              <a:t> </a:t>
            </a:r>
            <a:r>
              <a:rPr lang="en-US" sz="2800" dirty="0" smtClean="0"/>
              <a:t/>
            </a:r>
            <a:br>
              <a:rPr lang="en-US" sz="2800" dirty="0" smtClean="0"/>
            </a:br>
            <a:endParaRPr lang="en-US" sz="3100" dirty="0"/>
          </a:p>
        </p:txBody>
      </p:sp>
      <p:sp>
        <p:nvSpPr>
          <p:cNvPr id="3" name="Rectangle 2"/>
          <p:cNvSpPr/>
          <p:nvPr/>
        </p:nvSpPr>
        <p:spPr>
          <a:xfrm>
            <a:off x="0" y="152400"/>
            <a:ext cx="9144000" cy="954107"/>
          </a:xfrm>
          <a:prstGeom prst="rect">
            <a:avLst/>
          </a:prstGeom>
        </p:spPr>
        <p:txBody>
          <a:bodyPr wrap="square">
            <a:spAutoFit/>
          </a:bodyPr>
          <a:lstStyle/>
          <a:p>
            <a:r>
              <a:rPr lang="en-US" dirty="0"/>
              <a:t>The characteristic general electronic configuration for these elements may be tabulated as in Table 3.1 given below. </a:t>
            </a:r>
          </a:p>
          <a:p>
            <a:r>
              <a:rPr lang="en-US" sz="2000" b="1" dirty="0"/>
              <a:t>Table 3.1 : </a:t>
            </a:r>
            <a:r>
              <a:rPr lang="en-US" sz="2000" b="1" dirty="0">
                <a:solidFill>
                  <a:srgbClr val="FF0000"/>
                </a:solidFill>
              </a:rPr>
              <a:t>General Electronic Configuration of p-Block </a:t>
            </a:r>
            <a:r>
              <a:rPr lang="en-US" sz="2000" b="1" dirty="0" smtClean="0">
                <a:solidFill>
                  <a:srgbClr val="FF0000"/>
                </a:solidFill>
              </a:rPr>
              <a:t>Elements:</a:t>
            </a:r>
            <a:endParaRPr lang="en-US" sz="2000" dirty="0">
              <a:solidFill>
                <a:srgbClr val="FF0000"/>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219200"/>
            <a:ext cx="83058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533400" y="5181600"/>
            <a:ext cx="8001000" cy="646331"/>
          </a:xfrm>
          <a:prstGeom prst="rect">
            <a:avLst/>
          </a:prstGeom>
        </p:spPr>
        <p:txBody>
          <a:bodyPr wrap="square">
            <a:spAutoFit/>
          </a:bodyPr>
          <a:lstStyle/>
          <a:p>
            <a:r>
              <a:rPr lang="en-US" dirty="0"/>
              <a:t>Because of similarities in the electronic configurations, the similarities in chemical behavior of each group is expected</a:t>
            </a:r>
          </a:p>
        </p:txBody>
      </p:sp>
    </p:spTree>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497" y="457200"/>
            <a:ext cx="9144000" cy="6186309"/>
          </a:xfrm>
          <a:prstGeom prst="rect">
            <a:avLst/>
          </a:prstGeom>
        </p:spPr>
        <p:txBody>
          <a:bodyPr wrap="square">
            <a:spAutoFit/>
          </a:bodyPr>
          <a:lstStyle/>
          <a:p>
            <a:r>
              <a:rPr lang="en-US" b="1" dirty="0">
                <a:solidFill>
                  <a:srgbClr val="FF0000"/>
                </a:solidFill>
              </a:rPr>
              <a:t>Physical Properties:</a:t>
            </a:r>
            <a:r>
              <a:rPr lang="en-US" dirty="0">
                <a:solidFill>
                  <a:srgbClr val="FF0000"/>
                </a:solidFill>
              </a:rPr>
              <a:t> </a:t>
            </a:r>
          </a:p>
          <a:p>
            <a:r>
              <a:rPr lang="en-US" dirty="0"/>
              <a:t>	Nitric acid is a liquid with an acrid, pungent and suffocating odor. There are different concentrations of nitric acid available, and they are colorless, yellow or red accordingly. The industrial grade is about 68% in water, commercial grade is between 52% and 68%, fuming nitric acid is 86% or higher, while concentrations above 95% are called white fuming or red fuming nitric acid.</a:t>
            </a:r>
          </a:p>
          <a:p>
            <a:r>
              <a:rPr lang="en-US" b="1" dirty="0">
                <a:solidFill>
                  <a:srgbClr val="FF0000"/>
                </a:solidFill>
              </a:rPr>
              <a:t>Chemical Properties:</a:t>
            </a:r>
            <a:r>
              <a:rPr lang="en-US" dirty="0"/>
              <a:t> </a:t>
            </a:r>
          </a:p>
          <a:p>
            <a:r>
              <a:rPr lang="en-US" dirty="0"/>
              <a:t>	Nitric acid is a strong, </a:t>
            </a:r>
            <a:r>
              <a:rPr lang="en-US" dirty="0" err="1"/>
              <a:t>monoprotic</a:t>
            </a:r>
            <a:r>
              <a:rPr lang="en-US" dirty="0"/>
              <a:t> acid. It readily forms solid hydrates such as the monohydrate (HNO</a:t>
            </a:r>
            <a:r>
              <a:rPr lang="en-US" baseline="-25000" dirty="0"/>
              <a:t>3</a:t>
            </a:r>
            <a:r>
              <a:rPr lang="en-US" dirty="0"/>
              <a:t>·H</a:t>
            </a:r>
            <a:r>
              <a:rPr lang="en-US" baseline="-25000" dirty="0"/>
              <a:t>2</a:t>
            </a:r>
            <a:r>
              <a:rPr lang="en-US" dirty="0"/>
              <a:t>O) and the </a:t>
            </a:r>
            <a:r>
              <a:rPr lang="en-US" dirty="0" err="1"/>
              <a:t>trihydrate</a:t>
            </a:r>
            <a:r>
              <a:rPr lang="en-US" dirty="0"/>
              <a:t> (HNO</a:t>
            </a:r>
            <a:r>
              <a:rPr lang="en-US" baseline="-25000" dirty="0"/>
              <a:t>3</a:t>
            </a:r>
            <a:r>
              <a:rPr lang="en-US" dirty="0"/>
              <a:t>·3H</a:t>
            </a:r>
            <a:r>
              <a:rPr lang="en-US" baseline="-25000" dirty="0"/>
              <a:t>2</a:t>
            </a:r>
            <a:r>
              <a:rPr lang="en-US" dirty="0"/>
              <a:t>O). Nitric acid can be decomposed by heat or light as shown below:</a:t>
            </a:r>
          </a:p>
          <a:p>
            <a:r>
              <a:rPr lang="en-US" dirty="0"/>
              <a:t>			4 HNO</a:t>
            </a:r>
            <a:r>
              <a:rPr lang="en-US" baseline="-25000" dirty="0"/>
              <a:t>3</a:t>
            </a:r>
            <a:r>
              <a:rPr lang="en-US" dirty="0"/>
              <a:t>	</a:t>
            </a:r>
            <a:r>
              <a:rPr lang="en-US" dirty="0">
                <a:sym typeface="Symbol"/>
              </a:rPr>
              <a:t></a:t>
            </a:r>
            <a:r>
              <a:rPr lang="en-US" dirty="0"/>
              <a:t> 2 H</a:t>
            </a:r>
            <a:r>
              <a:rPr lang="en-US" baseline="-25000" dirty="0"/>
              <a:t>2</a:t>
            </a:r>
            <a:r>
              <a:rPr lang="en-US" dirty="0"/>
              <a:t>O + 4 NO</a:t>
            </a:r>
            <a:r>
              <a:rPr lang="en-US" baseline="-25000" dirty="0"/>
              <a:t>2</a:t>
            </a:r>
            <a:r>
              <a:rPr lang="en-US" dirty="0"/>
              <a:t> + O</a:t>
            </a:r>
            <a:r>
              <a:rPr lang="en-US" baseline="-25000" dirty="0"/>
              <a:t>2</a:t>
            </a:r>
            <a:endParaRPr lang="en-US" dirty="0"/>
          </a:p>
          <a:p>
            <a:r>
              <a:rPr lang="en-US" dirty="0"/>
              <a:t>	It is a powerful oxidizing agent, and reacts violently with many non-metallic compounds. It also reacts with metals to dissolve them, form metal oxides, etc.</a:t>
            </a:r>
          </a:p>
          <a:p>
            <a:r>
              <a:rPr lang="en-US" b="1" dirty="0">
                <a:solidFill>
                  <a:srgbClr val="FF0000"/>
                </a:solidFill>
              </a:rPr>
              <a:t>Uses:</a:t>
            </a:r>
            <a:r>
              <a:rPr lang="en-US" dirty="0">
                <a:solidFill>
                  <a:srgbClr val="FF0000"/>
                </a:solidFill>
              </a:rPr>
              <a:t> </a:t>
            </a:r>
          </a:p>
          <a:p>
            <a:r>
              <a:rPr lang="en-US" dirty="0"/>
              <a:t>	Nitric acid is widely used for the production of fertilizers, such as ammonium nitrate, and polymers (e.g. Nylon). It is an excellent nitrating agent (introduces a nitro group), in combination with sulfuric acid. It is also used as oxidizer in liquid-fueled rockets.</a:t>
            </a:r>
          </a:p>
          <a:p>
            <a:r>
              <a:rPr lang="en-US" b="1" dirty="0">
                <a:solidFill>
                  <a:srgbClr val="FF0000"/>
                </a:solidFill>
              </a:rPr>
              <a:t>Health Hazards/Health Effects:</a:t>
            </a:r>
            <a:r>
              <a:rPr lang="en-US" dirty="0">
                <a:solidFill>
                  <a:srgbClr val="FF0000"/>
                </a:solidFill>
              </a:rPr>
              <a:t> </a:t>
            </a:r>
          </a:p>
          <a:p>
            <a:r>
              <a:rPr lang="en-US" dirty="0"/>
              <a:t>	Nitric acid is a corrosive acid which can cause severe skin burns. Being a strong acid and oxidizer, it can completely decompose tissues. Even dilute forms can cause burns and stain the skin yellow by reacting with the skin's proteins. The pungent fumes are also very irritating and damaging to eyes, throat and mucous membranes.</a:t>
            </a:r>
          </a:p>
        </p:txBody>
      </p:sp>
    </p:spTree>
    <p:extLst>
      <p:ext uri="{BB962C8B-B14F-4D97-AF65-F5344CB8AC3E}">
        <p14:creationId xmlns:p14="http://schemas.microsoft.com/office/powerpoint/2010/main" val="41114148"/>
      </p:ext>
    </p:extLst>
  </p:cSld>
  <p:clrMapOvr>
    <a:masterClrMapping/>
  </p:clrMapOvr>
  <p:transition>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0"/>
            <a:ext cx="86867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6430844"/>
      </p:ext>
    </p:extLst>
  </p:cSld>
  <p:clrMapOvr>
    <a:masterClrMapping/>
  </p:clrMapOvr>
  <p:transition>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581" y="825579"/>
            <a:ext cx="9144000" cy="6032421"/>
          </a:xfrm>
          <a:prstGeom prst="rect">
            <a:avLst/>
          </a:prstGeom>
        </p:spPr>
        <p:txBody>
          <a:bodyPr wrap="square">
            <a:spAutoFit/>
          </a:bodyPr>
          <a:lstStyle/>
          <a:p>
            <a:r>
              <a:rPr lang="en-US" sz="1600" dirty="0"/>
              <a:t>pair of electrons. The lone pair of electrons repel more strongly than bond pairs, therefore the bond angle is not 109.5°, as expected for a regular tetrahedral arrangement, but 106.7°. The nitrogen atom in the molecule has a </a:t>
            </a:r>
            <a:r>
              <a:rPr lang="en-US" sz="1600" u="sng" dirty="0">
                <a:hlinkClick r:id="rId2" tooltip="Lone pair"/>
              </a:rPr>
              <a:t>lone electron pair</a:t>
            </a:r>
            <a:r>
              <a:rPr lang="en-US" sz="1600" dirty="0"/>
              <a:t>, which makes ammonia a </a:t>
            </a:r>
            <a:r>
              <a:rPr lang="en-US" sz="1600" u="sng" dirty="0">
                <a:hlinkClick r:id="rId3" tooltip="Base (chemistry)"/>
              </a:rPr>
              <a:t>base</a:t>
            </a:r>
            <a:r>
              <a:rPr lang="en-US" sz="1600" dirty="0"/>
              <a:t>, a proton acceptor. This shape gives the molecule a </a:t>
            </a:r>
            <a:r>
              <a:rPr lang="en-US" sz="1600" u="sng" dirty="0">
                <a:hlinkClick r:id="rId4" tooltip="Dipole"/>
              </a:rPr>
              <a:t>dipole</a:t>
            </a:r>
            <a:r>
              <a:rPr lang="en-US" sz="1600" dirty="0"/>
              <a:t> moment and makes it </a:t>
            </a:r>
            <a:r>
              <a:rPr lang="en-US" sz="1600" u="sng" dirty="0">
                <a:hlinkClick r:id="rId5" tooltip="Polar molecule"/>
              </a:rPr>
              <a:t>polar</a:t>
            </a:r>
            <a:r>
              <a:rPr lang="en-US" sz="1600" dirty="0"/>
              <a:t>. The molecule's polarity, and especially, its ability to form </a:t>
            </a:r>
            <a:r>
              <a:rPr lang="en-US" sz="1600" u="sng" dirty="0">
                <a:hlinkClick r:id="rId6" tooltip="Hydrogen bond"/>
              </a:rPr>
              <a:t>hydrogen bonds</a:t>
            </a:r>
            <a:r>
              <a:rPr lang="en-US" sz="1600" dirty="0"/>
              <a:t>, makes ammonia highly miscible with water. Ammonia is moderately basic, a 1.0 M aqueous solution has a pH of 11.6 and if a strong acid is added to such a solution until the solution is neutral (pH = 7), 99.4% of the ammonia molecules are </a:t>
            </a:r>
            <a:r>
              <a:rPr lang="en-US" sz="1600" u="sng" dirty="0">
                <a:hlinkClick r:id="rId7" tooltip="Protonation"/>
              </a:rPr>
              <a:t>protonated</a:t>
            </a:r>
            <a:r>
              <a:rPr lang="en-US" sz="1600" dirty="0"/>
              <a:t>. Temperature and </a:t>
            </a:r>
            <a:r>
              <a:rPr lang="en-US" sz="1600" u="sng" dirty="0">
                <a:hlinkClick r:id="rId8" tooltip="Salinity"/>
              </a:rPr>
              <a:t>salinity</a:t>
            </a:r>
            <a:r>
              <a:rPr lang="en-US" sz="1600" dirty="0"/>
              <a:t> also affect the proportion of NH. The latter has the shape of a regular </a:t>
            </a:r>
            <a:r>
              <a:rPr lang="en-US" sz="1600" u="sng" dirty="0">
                <a:hlinkClick r:id="rId9" tooltip="Tetrahedron"/>
              </a:rPr>
              <a:t>tetrahedron</a:t>
            </a:r>
            <a:r>
              <a:rPr lang="en-US" sz="1600" dirty="0"/>
              <a:t> and is </a:t>
            </a:r>
            <a:r>
              <a:rPr lang="en-US" sz="1600" u="sng" dirty="0">
                <a:hlinkClick r:id="rId10" tooltip="Isoelectronic"/>
              </a:rPr>
              <a:t>isoelectronic</a:t>
            </a:r>
            <a:r>
              <a:rPr lang="en-US" sz="1600" dirty="0"/>
              <a:t> with </a:t>
            </a:r>
            <a:r>
              <a:rPr lang="en-US" sz="1600" u="sng" dirty="0">
                <a:hlinkClick r:id="rId11" tooltip="Methane"/>
              </a:rPr>
              <a:t>methane</a:t>
            </a:r>
            <a:r>
              <a:rPr lang="en-US" sz="1600" dirty="0"/>
              <a:t>.</a:t>
            </a:r>
          </a:p>
          <a:p>
            <a:r>
              <a:rPr lang="en-US" sz="1600" dirty="0"/>
              <a:t>	The ammonia molecule readily undergoes </a:t>
            </a:r>
            <a:r>
              <a:rPr lang="en-US" sz="1600" u="sng" dirty="0">
                <a:hlinkClick r:id="rId12" tooltip="Nitrogen inversion"/>
              </a:rPr>
              <a:t>nitrogen inversion</a:t>
            </a:r>
            <a:r>
              <a:rPr lang="en-US" sz="1600" dirty="0"/>
              <a:t> at room temperature; a useful analogy is an </a:t>
            </a:r>
            <a:r>
              <a:rPr lang="en-US" sz="1600" u="sng" dirty="0">
                <a:hlinkClick r:id="rId13" tooltip="Umbrella"/>
              </a:rPr>
              <a:t>umbrella</a:t>
            </a:r>
            <a:r>
              <a:rPr lang="en-US" sz="1600" dirty="0"/>
              <a:t> turning itself inside out in a strong wind. The energy barrier to this inversion is 24.7kJ/</a:t>
            </a:r>
            <a:r>
              <a:rPr lang="en-US" sz="1600" dirty="0" err="1"/>
              <a:t>mol</a:t>
            </a:r>
            <a:r>
              <a:rPr lang="en-US" sz="1600" dirty="0"/>
              <a:t>, and the </a:t>
            </a:r>
            <a:r>
              <a:rPr lang="en-US" sz="1600" u="sng" dirty="0">
                <a:hlinkClick r:id="rId14" tooltip="Resonance frequency"/>
              </a:rPr>
              <a:t>resonance frequency</a:t>
            </a:r>
            <a:r>
              <a:rPr lang="en-US" sz="1600" dirty="0"/>
              <a:t> is 23.79 </a:t>
            </a:r>
            <a:r>
              <a:rPr lang="en-US" sz="1600" u="sng" dirty="0">
                <a:hlinkClick r:id="rId15" tooltip="Hertz"/>
              </a:rPr>
              <a:t>GHz</a:t>
            </a:r>
            <a:r>
              <a:rPr lang="en-US" sz="1600" dirty="0"/>
              <a:t>, corresponding to </a:t>
            </a:r>
            <a:r>
              <a:rPr lang="en-US" sz="1600" u="sng" dirty="0">
                <a:hlinkClick r:id="rId16" tooltip="Microwave"/>
              </a:rPr>
              <a:t>microwave</a:t>
            </a:r>
            <a:r>
              <a:rPr lang="en-US" sz="1600" dirty="0"/>
              <a:t> radiation of a </a:t>
            </a:r>
            <a:r>
              <a:rPr lang="en-US" sz="1600" u="sng" dirty="0">
                <a:hlinkClick r:id="rId17" tooltip="Wavelength"/>
              </a:rPr>
              <a:t>wavelength</a:t>
            </a:r>
            <a:r>
              <a:rPr lang="en-US" sz="1600" dirty="0"/>
              <a:t> of 1.260 cm. The absorption at this frequency was the first </a:t>
            </a:r>
            <a:r>
              <a:rPr lang="en-US" sz="1600" u="sng" dirty="0">
                <a:hlinkClick r:id="rId18" tooltip="Microwave spectroscopy"/>
              </a:rPr>
              <a:t>microwave spectrum</a:t>
            </a:r>
            <a:r>
              <a:rPr lang="en-US" sz="1600" dirty="0"/>
              <a:t> to be observed.</a:t>
            </a:r>
          </a:p>
          <a:p>
            <a:r>
              <a:rPr lang="en-US" sz="1600" dirty="0"/>
              <a:t>	The structure and geometry of the ammonia molecule arise from the bonds between the outermost, or valence, electrons of the nitrogen and hydrogen atoms. The bonds between the three hydrogen atoms and central nitrogen atom are covalent bonds that are characterized by the sharing of valence electrons between atoms. The single, unpaired valence electron of each hydrogen is shared with one of the three unpaired valence electrons of nitrogen.</a:t>
            </a:r>
          </a:p>
          <a:p>
            <a:r>
              <a:rPr lang="en-US" sz="1600" dirty="0"/>
              <a:t>	You might think that nitrogen might possess a flat, or planar geometry, but the nitrogen atom possesses a pair of electrons that are not bonded to another atom. These paired electrons, called lone pair electrons, repel the electrons within the covalent bonds, pushing them out of a planar geometry. The resulting pyramid shape gives an example of what is known as a trigonal pyramidal geometry</a:t>
            </a:r>
            <a:r>
              <a:rPr lang="en-US" dirty="0"/>
              <a:t>.</a:t>
            </a:r>
          </a:p>
        </p:txBody>
      </p:sp>
    </p:spTree>
    <p:extLst>
      <p:ext uri="{BB962C8B-B14F-4D97-AF65-F5344CB8AC3E}">
        <p14:creationId xmlns:p14="http://schemas.microsoft.com/office/powerpoint/2010/main" val="3363881335"/>
      </p:ext>
    </p:extLst>
  </p:cSld>
  <p:clrMapOvr>
    <a:masterClrMapping/>
  </p:clrMapOvr>
  <p:transition>
    <p:wipe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94692"/>
            <a:ext cx="8991600" cy="6463308"/>
          </a:xfrm>
          <a:prstGeom prst="rect">
            <a:avLst/>
          </a:prstGeom>
        </p:spPr>
        <p:txBody>
          <a:bodyPr wrap="square">
            <a:spAutoFit/>
          </a:bodyPr>
          <a:lstStyle/>
          <a:p>
            <a:r>
              <a:rPr lang="en-US" b="1" dirty="0">
                <a:solidFill>
                  <a:srgbClr val="FF0000"/>
                </a:solidFill>
              </a:rPr>
              <a:t>Occurrence:</a:t>
            </a:r>
            <a:endParaRPr lang="en-US" dirty="0">
              <a:solidFill>
                <a:srgbClr val="FF0000"/>
              </a:solidFill>
            </a:endParaRPr>
          </a:p>
          <a:p>
            <a:r>
              <a:rPr lang="en-US" b="1" dirty="0"/>
              <a:t>	</a:t>
            </a:r>
            <a:r>
              <a:rPr lang="en-US" dirty="0"/>
              <a:t> Ammonia occurs naturally in the body, and is secreted by kidneys to neutralize excess acid. It is also found in small amounts in rainwater, volcanic areas, and even the atmosphere.</a:t>
            </a:r>
          </a:p>
          <a:p>
            <a:r>
              <a:rPr lang="en-US" b="1" dirty="0">
                <a:solidFill>
                  <a:srgbClr val="FF0000"/>
                </a:solidFill>
              </a:rPr>
              <a:t>Preparation:</a:t>
            </a:r>
            <a:r>
              <a:rPr lang="en-US" dirty="0">
                <a:solidFill>
                  <a:srgbClr val="FF0000"/>
                </a:solidFill>
              </a:rPr>
              <a:t> </a:t>
            </a:r>
          </a:p>
          <a:p>
            <a:r>
              <a:rPr lang="en-US" dirty="0"/>
              <a:t>	Ammonia is produced commercially by the Haber-Bosch process, in which elemental hydrogen and elemental nitrogen are reacted in the presence of a metal catalyst to give ammonia gas. The reaction is performed at high pressures and high temperature (400–550°C).</a:t>
            </a:r>
          </a:p>
          <a:p>
            <a:r>
              <a:rPr lang="en-US" dirty="0"/>
              <a:t>			N</a:t>
            </a:r>
            <a:r>
              <a:rPr lang="en-US" baseline="-25000" dirty="0"/>
              <a:t>2</a:t>
            </a:r>
            <a:r>
              <a:rPr lang="en-US" dirty="0"/>
              <a:t> + 3H</a:t>
            </a:r>
            <a:r>
              <a:rPr lang="en-US" baseline="-25000" dirty="0"/>
              <a:t>2</a:t>
            </a:r>
            <a:r>
              <a:rPr lang="en-US" dirty="0"/>
              <a:t>	</a:t>
            </a:r>
            <a:r>
              <a:rPr lang="en-US" dirty="0">
                <a:sym typeface="Symbol"/>
              </a:rPr>
              <a:t></a:t>
            </a:r>
            <a:r>
              <a:rPr lang="en-US" dirty="0"/>
              <a:t> 2NH</a:t>
            </a:r>
            <a:r>
              <a:rPr lang="en-US" baseline="-25000" dirty="0"/>
              <a:t>3</a:t>
            </a:r>
            <a:endParaRPr lang="en-US" dirty="0"/>
          </a:p>
          <a:p>
            <a:r>
              <a:rPr lang="en-US" b="1" dirty="0">
                <a:solidFill>
                  <a:srgbClr val="FF0000"/>
                </a:solidFill>
              </a:rPr>
              <a:t>Physical Properties:</a:t>
            </a:r>
            <a:r>
              <a:rPr lang="en-US" dirty="0">
                <a:solidFill>
                  <a:srgbClr val="FF0000"/>
                </a:solidFill>
              </a:rPr>
              <a:t> </a:t>
            </a:r>
          </a:p>
          <a:p>
            <a:r>
              <a:rPr lang="en-US" dirty="0"/>
              <a:t>	Ammonia is a colorless gas with a sharp, penetrating </a:t>
            </a:r>
            <a:r>
              <a:rPr lang="en-US" dirty="0" err="1"/>
              <a:t>odour</a:t>
            </a:r>
            <a:r>
              <a:rPr lang="en-US" dirty="0"/>
              <a:t>. Its boiling point is −33.35°C, and its freezing point is −77.7°C. NH</a:t>
            </a:r>
            <a:r>
              <a:rPr lang="en-US" baseline="-25000" dirty="0"/>
              <a:t>3</a:t>
            </a:r>
            <a:r>
              <a:rPr lang="en-US" dirty="0"/>
              <a:t> gas can be liquefied, however, due to its extremely low boiling point, liquid ammonia must be stored at low temperature and high pressure.</a:t>
            </a:r>
          </a:p>
          <a:p>
            <a:r>
              <a:rPr lang="en-US" b="1" dirty="0">
                <a:solidFill>
                  <a:srgbClr val="FF0000"/>
                </a:solidFill>
              </a:rPr>
              <a:t>Chemical Properties:</a:t>
            </a:r>
            <a:r>
              <a:rPr lang="en-US" dirty="0">
                <a:solidFill>
                  <a:srgbClr val="FF0000"/>
                </a:solidFill>
              </a:rPr>
              <a:t> </a:t>
            </a:r>
          </a:p>
          <a:p>
            <a:r>
              <a:rPr lang="en-US" dirty="0"/>
              <a:t>	Ammonia is a weak base. It combines with various acids to form ammonium salts, which are important chemicals in many industries. Ammonia readily dissolves in water in an exothermic reaction, to form aqueous ammonia solution, also called as ammonium hydroxide (NH</a:t>
            </a:r>
            <a:r>
              <a:rPr lang="en-US" baseline="-25000" dirty="0"/>
              <a:t>4</a:t>
            </a:r>
            <a:r>
              <a:rPr lang="en-US" dirty="0"/>
              <a:t>OH).</a:t>
            </a:r>
          </a:p>
          <a:p>
            <a:r>
              <a:rPr lang="en-US" dirty="0"/>
              <a:t>			NH</a:t>
            </a:r>
            <a:r>
              <a:rPr lang="en-US" baseline="-25000" dirty="0"/>
              <a:t>3</a:t>
            </a:r>
            <a:r>
              <a:rPr lang="en-US" dirty="0"/>
              <a:t> + H</a:t>
            </a:r>
            <a:r>
              <a:rPr lang="en-US" baseline="-25000" dirty="0"/>
              <a:t>2</a:t>
            </a:r>
            <a:r>
              <a:rPr lang="en-US" dirty="0"/>
              <a:t>O	</a:t>
            </a:r>
            <a:r>
              <a:rPr lang="en-US" dirty="0">
                <a:sym typeface="Symbol"/>
              </a:rPr>
              <a:t></a:t>
            </a:r>
            <a:r>
              <a:rPr lang="en-US" dirty="0"/>
              <a:t> NH</a:t>
            </a:r>
            <a:r>
              <a:rPr lang="en-US" baseline="-25000" dirty="0"/>
              <a:t>4</a:t>
            </a:r>
            <a:r>
              <a:rPr lang="en-US" dirty="0"/>
              <a:t>OH</a:t>
            </a:r>
          </a:p>
          <a:p>
            <a:r>
              <a:rPr lang="en-US" dirty="0"/>
              <a:t>	Liquid ammonia is an important non-aqueous solvent, which can dissolve many alkali and alkaline-earth metals to produce blue-colored conductive solutions.</a:t>
            </a:r>
          </a:p>
        </p:txBody>
      </p:sp>
    </p:spTree>
    <p:extLst>
      <p:ext uri="{BB962C8B-B14F-4D97-AF65-F5344CB8AC3E}">
        <p14:creationId xmlns:p14="http://schemas.microsoft.com/office/powerpoint/2010/main" val="2851690842"/>
      </p:ext>
    </p:extLst>
  </p:cSld>
  <p:clrMapOvr>
    <a:masterClrMapping/>
  </p:clrMapOvr>
  <p:transition>
    <p:wipe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80963"/>
            <a:ext cx="8915399" cy="669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8364593"/>
      </p:ext>
    </p:extLst>
  </p:cSld>
  <p:clrMapOvr>
    <a:masterClrMapping/>
  </p:clrMapOvr>
  <p:transition>
    <p:wipe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871" y="152400"/>
            <a:ext cx="9144000" cy="6278642"/>
          </a:xfrm>
          <a:prstGeom prst="rect">
            <a:avLst/>
          </a:prstGeom>
        </p:spPr>
        <p:txBody>
          <a:bodyPr wrap="square">
            <a:spAutoFit/>
          </a:bodyPr>
          <a:lstStyle/>
          <a:p>
            <a:r>
              <a:rPr lang="en-US" sz="1600" dirty="0">
                <a:hlinkClick r:id="rId2" tooltip="Hydrogen peroxide"/>
              </a:rPr>
              <a:t>hydrogen peroxide</a:t>
            </a:r>
            <a:r>
              <a:rPr lang="en-US" sz="1600" dirty="0"/>
              <a:t>, which adopts a "skewed" anticlinal conformation, and also experiences a strong rotational barrier.</a:t>
            </a:r>
          </a:p>
          <a:p>
            <a:r>
              <a:rPr lang="en-US" sz="1600" dirty="0"/>
              <a:t>	Like ammonia, hydrazine is a chemical </a:t>
            </a:r>
            <a:r>
              <a:rPr lang="en-US" sz="1600" dirty="0">
                <a:hlinkClick r:id="rId3" tooltip="Base (chemistry)"/>
              </a:rPr>
              <a:t>base</a:t>
            </a:r>
            <a:r>
              <a:rPr lang="en-US" sz="1600" dirty="0"/>
              <a:t>, but it is 15 times weaker than ammonia. It can receive a proton (H</a:t>
            </a:r>
            <a:r>
              <a:rPr lang="en-US" sz="1600" baseline="30000" dirty="0"/>
              <a:t>+</a:t>
            </a:r>
            <a:r>
              <a:rPr lang="en-US" sz="1600" dirty="0"/>
              <a:t>) as follows:</a:t>
            </a:r>
            <a:endParaRPr lang="en-US" sz="1600" dirty="0">
              <a:solidFill>
                <a:srgbClr val="00B0F0"/>
              </a:solidFill>
            </a:endParaRPr>
          </a:p>
          <a:p>
            <a:r>
              <a:rPr lang="en-US" sz="1600" dirty="0">
                <a:solidFill>
                  <a:srgbClr val="00B0F0"/>
                </a:solidFill>
              </a:rPr>
              <a:t>			N</a:t>
            </a:r>
            <a:r>
              <a:rPr lang="en-US" sz="1600" baseline="-25000" dirty="0">
                <a:solidFill>
                  <a:srgbClr val="00B0F0"/>
                </a:solidFill>
              </a:rPr>
              <a:t>2</a:t>
            </a:r>
            <a:r>
              <a:rPr lang="en-US" sz="1600" dirty="0">
                <a:solidFill>
                  <a:srgbClr val="00B0F0"/>
                </a:solidFill>
              </a:rPr>
              <a:t>H</a:t>
            </a:r>
            <a:r>
              <a:rPr lang="en-US" sz="1600" baseline="-25000" dirty="0">
                <a:solidFill>
                  <a:srgbClr val="00B0F0"/>
                </a:solidFill>
              </a:rPr>
              <a:t>4</a:t>
            </a:r>
            <a:r>
              <a:rPr lang="en-US" sz="1600" dirty="0">
                <a:solidFill>
                  <a:srgbClr val="00B0F0"/>
                </a:solidFill>
              </a:rPr>
              <a:t> + H</a:t>
            </a:r>
            <a:r>
              <a:rPr lang="en-US" sz="1600" baseline="30000" dirty="0">
                <a:solidFill>
                  <a:srgbClr val="00B0F0"/>
                </a:solidFill>
              </a:rPr>
              <a:t>	</a:t>
            </a:r>
            <a:r>
              <a:rPr lang="en-US" sz="1600" dirty="0">
                <a:solidFill>
                  <a:srgbClr val="00B0F0"/>
                </a:solidFill>
                <a:sym typeface="Symbol"/>
              </a:rPr>
              <a:t></a:t>
            </a:r>
            <a:r>
              <a:rPr lang="en-US" sz="1600" dirty="0">
                <a:solidFill>
                  <a:srgbClr val="00B0F0"/>
                </a:solidFill>
              </a:rPr>
              <a:t> [N</a:t>
            </a:r>
            <a:r>
              <a:rPr lang="en-US" sz="1600" baseline="-25000" dirty="0">
                <a:solidFill>
                  <a:srgbClr val="00B0F0"/>
                </a:solidFill>
              </a:rPr>
              <a:t>2</a:t>
            </a:r>
            <a:r>
              <a:rPr lang="en-US" sz="1600" dirty="0">
                <a:solidFill>
                  <a:srgbClr val="00B0F0"/>
                </a:solidFill>
              </a:rPr>
              <a:t>H</a:t>
            </a:r>
            <a:r>
              <a:rPr lang="en-US" sz="1600" baseline="-25000" dirty="0">
                <a:solidFill>
                  <a:srgbClr val="00B0F0"/>
                </a:solidFill>
              </a:rPr>
              <a:t>5</a:t>
            </a:r>
            <a:r>
              <a:rPr lang="en-US" sz="1600" dirty="0">
                <a:solidFill>
                  <a:srgbClr val="00B0F0"/>
                </a:solidFill>
              </a:rPr>
              <a:t>]</a:t>
            </a:r>
            <a:r>
              <a:rPr lang="en-US" sz="1600" baseline="30000" dirty="0">
                <a:solidFill>
                  <a:srgbClr val="00B0F0"/>
                </a:solidFill>
              </a:rPr>
              <a:t>+</a:t>
            </a:r>
            <a:r>
              <a:rPr lang="en-US" sz="1600" dirty="0">
                <a:solidFill>
                  <a:srgbClr val="00B0F0"/>
                </a:solidFill>
              </a:rPr>
              <a:t> (K = 8.5 </a:t>
            </a:r>
            <a:r>
              <a:rPr lang="en-US" sz="1600" dirty="0">
                <a:solidFill>
                  <a:srgbClr val="00B0F0"/>
                </a:solidFill>
                <a:sym typeface="Symbol"/>
              </a:rPr>
              <a:t></a:t>
            </a:r>
            <a:r>
              <a:rPr lang="en-US" sz="1600" dirty="0">
                <a:solidFill>
                  <a:srgbClr val="00B0F0"/>
                </a:solidFill>
              </a:rPr>
              <a:t> 10</a:t>
            </a:r>
            <a:r>
              <a:rPr lang="en-US" sz="1600" baseline="30000" dirty="0">
                <a:solidFill>
                  <a:srgbClr val="00B0F0"/>
                </a:solidFill>
              </a:rPr>
              <a:t>−7</a:t>
            </a:r>
            <a:r>
              <a:rPr lang="en-US" sz="1600" dirty="0">
                <a:solidFill>
                  <a:srgbClr val="00B0F0"/>
                </a:solidFill>
              </a:rPr>
              <a:t>)</a:t>
            </a:r>
          </a:p>
          <a:p>
            <a:r>
              <a:rPr lang="en-US" sz="1600" b="1" dirty="0">
                <a:solidFill>
                  <a:srgbClr val="FF0000"/>
                </a:solidFill>
              </a:rPr>
              <a:t>Occurrence:</a:t>
            </a:r>
            <a:r>
              <a:rPr lang="en-US" sz="1600" dirty="0">
                <a:solidFill>
                  <a:srgbClr val="FF0000"/>
                </a:solidFill>
              </a:rPr>
              <a:t> </a:t>
            </a:r>
          </a:p>
          <a:p>
            <a:r>
              <a:rPr lang="en-US" sz="1600" dirty="0"/>
              <a:t>	Hydrazine is produced naturally by some microorganisms such as yeast, bacteria and fungi, as it is an intermediate in the anaerobic oxidation of ammonia.</a:t>
            </a:r>
          </a:p>
          <a:p>
            <a:r>
              <a:rPr lang="en-US" sz="1600" b="1" dirty="0">
                <a:solidFill>
                  <a:srgbClr val="FF0000"/>
                </a:solidFill>
              </a:rPr>
              <a:t>Preparation:</a:t>
            </a:r>
            <a:r>
              <a:rPr lang="en-US" sz="1600" dirty="0">
                <a:solidFill>
                  <a:srgbClr val="FF0000"/>
                </a:solidFill>
              </a:rPr>
              <a:t> </a:t>
            </a:r>
          </a:p>
          <a:p>
            <a:r>
              <a:rPr lang="en-US" sz="1600" dirty="0"/>
              <a:t>	</a:t>
            </a:r>
            <a:r>
              <a:rPr lang="en-US" sz="1600" dirty="0">
                <a:solidFill>
                  <a:srgbClr val="00B050"/>
                </a:solidFill>
              </a:rPr>
              <a:t>The commercial production of hydrazine is by the </a:t>
            </a:r>
            <a:r>
              <a:rPr lang="en-US" sz="1600" dirty="0" err="1">
                <a:solidFill>
                  <a:srgbClr val="00B050"/>
                </a:solidFill>
              </a:rPr>
              <a:t>Raschig</a:t>
            </a:r>
            <a:r>
              <a:rPr lang="en-US" sz="1600" dirty="0">
                <a:solidFill>
                  <a:srgbClr val="00B050"/>
                </a:solidFill>
              </a:rPr>
              <a:t> process, in which sodium hypochlorite solution is treated with excess ammonia to form a chloramine intermediate, which then gives the final hydrazine product along with hydrochloric acid.</a:t>
            </a:r>
          </a:p>
          <a:p>
            <a:r>
              <a:rPr lang="en-US" sz="1600" dirty="0">
                <a:solidFill>
                  <a:srgbClr val="00B050"/>
                </a:solidFill>
              </a:rPr>
              <a:t>			</a:t>
            </a:r>
            <a:r>
              <a:rPr lang="en-US" sz="1600" dirty="0" err="1">
                <a:solidFill>
                  <a:srgbClr val="00B050"/>
                </a:solidFill>
              </a:rPr>
              <a:t>NaOCl</a:t>
            </a:r>
            <a:r>
              <a:rPr lang="en-US" sz="1600" dirty="0">
                <a:solidFill>
                  <a:srgbClr val="00B050"/>
                </a:solidFill>
              </a:rPr>
              <a:t> + NH</a:t>
            </a:r>
            <a:r>
              <a:rPr lang="en-US" sz="1600" baseline="-25000" dirty="0">
                <a:solidFill>
                  <a:srgbClr val="00B050"/>
                </a:solidFill>
              </a:rPr>
              <a:t>3</a:t>
            </a:r>
            <a:r>
              <a:rPr lang="en-US" sz="1600" dirty="0">
                <a:solidFill>
                  <a:srgbClr val="00B050"/>
                </a:solidFill>
              </a:rPr>
              <a:t>	</a:t>
            </a:r>
            <a:r>
              <a:rPr lang="en-US" sz="1600" dirty="0">
                <a:solidFill>
                  <a:srgbClr val="00B050"/>
                </a:solidFill>
                <a:sym typeface="Symbol"/>
              </a:rPr>
              <a:t></a:t>
            </a:r>
            <a:r>
              <a:rPr lang="en-US" sz="1600" dirty="0">
                <a:solidFill>
                  <a:srgbClr val="00B050"/>
                </a:solidFill>
              </a:rPr>
              <a:t> H</a:t>
            </a:r>
            <a:r>
              <a:rPr lang="en-US" sz="1600" baseline="-25000" dirty="0">
                <a:solidFill>
                  <a:srgbClr val="00B050"/>
                </a:solidFill>
              </a:rPr>
              <a:t>2</a:t>
            </a:r>
            <a:r>
              <a:rPr lang="en-US" sz="1600" dirty="0">
                <a:solidFill>
                  <a:srgbClr val="00B050"/>
                </a:solidFill>
              </a:rPr>
              <a:t>N-NH</a:t>
            </a:r>
            <a:r>
              <a:rPr lang="en-US" sz="1600" baseline="-25000" dirty="0">
                <a:solidFill>
                  <a:srgbClr val="00B050"/>
                </a:solidFill>
              </a:rPr>
              <a:t>2</a:t>
            </a:r>
            <a:r>
              <a:rPr lang="en-US" sz="1600" dirty="0">
                <a:solidFill>
                  <a:srgbClr val="00B050"/>
                </a:solidFill>
              </a:rPr>
              <a:t> + HCl</a:t>
            </a:r>
          </a:p>
          <a:p>
            <a:r>
              <a:rPr lang="en-US" sz="1600" dirty="0">
                <a:solidFill>
                  <a:srgbClr val="00B050"/>
                </a:solidFill>
              </a:rPr>
              <a:t>	It can also be prepared in a related process by using urea                     (H</a:t>
            </a:r>
            <a:r>
              <a:rPr lang="en-US" sz="1600" baseline="-25000" dirty="0">
                <a:solidFill>
                  <a:srgbClr val="00B050"/>
                </a:solidFill>
              </a:rPr>
              <a:t>2</a:t>
            </a:r>
            <a:r>
              <a:rPr lang="en-US" sz="1600" dirty="0">
                <a:solidFill>
                  <a:srgbClr val="00B050"/>
                </a:solidFill>
              </a:rPr>
              <a:t>N-CO-NH</a:t>
            </a:r>
            <a:r>
              <a:rPr lang="en-US" sz="1600" baseline="-25000" dirty="0">
                <a:solidFill>
                  <a:srgbClr val="00B050"/>
                </a:solidFill>
              </a:rPr>
              <a:t>2</a:t>
            </a:r>
            <a:r>
              <a:rPr lang="en-US" sz="1600" dirty="0">
                <a:solidFill>
                  <a:srgbClr val="00B050"/>
                </a:solidFill>
              </a:rPr>
              <a:t>) instead of ammonia:</a:t>
            </a:r>
          </a:p>
          <a:p>
            <a:r>
              <a:rPr lang="en-US" sz="1600" dirty="0" smtClean="0">
                <a:solidFill>
                  <a:srgbClr val="00B050"/>
                </a:solidFill>
              </a:rPr>
              <a:t>                              H</a:t>
            </a:r>
            <a:r>
              <a:rPr lang="en-US" sz="1600" baseline="-25000" dirty="0" smtClean="0">
                <a:solidFill>
                  <a:srgbClr val="00B050"/>
                </a:solidFill>
              </a:rPr>
              <a:t>2</a:t>
            </a:r>
            <a:r>
              <a:rPr lang="en-US" sz="1600" dirty="0" smtClean="0">
                <a:solidFill>
                  <a:srgbClr val="00B050"/>
                </a:solidFill>
              </a:rPr>
              <a:t>N-CO-NH</a:t>
            </a:r>
            <a:r>
              <a:rPr lang="en-US" sz="1600" baseline="-25000" dirty="0" smtClean="0">
                <a:solidFill>
                  <a:srgbClr val="00B050"/>
                </a:solidFill>
              </a:rPr>
              <a:t>2</a:t>
            </a:r>
            <a:r>
              <a:rPr lang="en-US" sz="1600" dirty="0">
                <a:solidFill>
                  <a:srgbClr val="00B050"/>
                </a:solidFill>
              </a:rPr>
              <a:t> + </a:t>
            </a:r>
            <a:r>
              <a:rPr lang="en-US" sz="1600" dirty="0" err="1">
                <a:solidFill>
                  <a:srgbClr val="00B050"/>
                </a:solidFill>
              </a:rPr>
              <a:t>NaOCl</a:t>
            </a:r>
            <a:r>
              <a:rPr lang="en-US" sz="1600" dirty="0">
                <a:solidFill>
                  <a:srgbClr val="00B050"/>
                </a:solidFill>
              </a:rPr>
              <a:t> + 2 NaOH </a:t>
            </a:r>
            <a:r>
              <a:rPr lang="en-US" sz="1600" dirty="0">
                <a:solidFill>
                  <a:srgbClr val="00B050"/>
                </a:solidFill>
                <a:sym typeface="Symbol"/>
              </a:rPr>
              <a:t></a:t>
            </a:r>
            <a:r>
              <a:rPr lang="en-US" sz="1600" dirty="0">
                <a:solidFill>
                  <a:srgbClr val="00B050"/>
                </a:solidFill>
              </a:rPr>
              <a:t> N</a:t>
            </a:r>
            <a:r>
              <a:rPr lang="en-US" sz="1600" baseline="-25000" dirty="0">
                <a:solidFill>
                  <a:srgbClr val="00B050"/>
                </a:solidFill>
              </a:rPr>
              <a:t>2</a:t>
            </a:r>
            <a:r>
              <a:rPr lang="en-US" sz="1600" dirty="0">
                <a:solidFill>
                  <a:srgbClr val="00B050"/>
                </a:solidFill>
              </a:rPr>
              <a:t>H</a:t>
            </a:r>
            <a:r>
              <a:rPr lang="en-US" sz="1600" baseline="-25000" dirty="0">
                <a:solidFill>
                  <a:srgbClr val="00B050"/>
                </a:solidFill>
              </a:rPr>
              <a:t>4</a:t>
            </a:r>
            <a:r>
              <a:rPr lang="en-US" sz="1600" dirty="0">
                <a:solidFill>
                  <a:srgbClr val="00B050"/>
                </a:solidFill>
              </a:rPr>
              <a:t> + H</a:t>
            </a:r>
            <a:r>
              <a:rPr lang="en-US" sz="1600" baseline="-25000" dirty="0">
                <a:solidFill>
                  <a:srgbClr val="00B050"/>
                </a:solidFill>
              </a:rPr>
              <a:t>2</a:t>
            </a:r>
            <a:r>
              <a:rPr lang="en-US" sz="1600" dirty="0">
                <a:solidFill>
                  <a:srgbClr val="00B050"/>
                </a:solidFill>
              </a:rPr>
              <a:t>O + </a:t>
            </a:r>
            <a:r>
              <a:rPr lang="en-US" sz="1600" dirty="0" err="1">
                <a:solidFill>
                  <a:srgbClr val="00B050"/>
                </a:solidFill>
              </a:rPr>
              <a:t>NaCl</a:t>
            </a:r>
            <a:r>
              <a:rPr lang="en-US" sz="1600" dirty="0">
                <a:solidFill>
                  <a:srgbClr val="00B050"/>
                </a:solidFill>
              </a:rPr>
              <a:t> + Na</a:t>
            </a:r>
            <a:r>
              <a:rPr lang="en-US" sz="1600" baseline="-25000" dirty="0">
                <a:solidFill>
                  <a:srgbClr val="00B050"/>
                </a:solidFill>
              </a:rPr>
              <a:t>2</a:t>
            </a:r>
            <a:r>
              <a:rPr lang="en-US" sz="1600" dirty="0">
                <a:solidFill>
                  <a:srgbClr val="00B050"/>
                </a:solidFill>
              </a:rPr>
              <a:t>CO</a:t>
            </a:r>
            <a:r>
              <a:rPr lang="en-US" sz="1600" baseline="-25000" dirty="0">
                <a:solidFill>
                  <a:srgbClr val="00B050"/>
                </a:solidFill>
              </a:rPr>
              <a:t>3</a:t>
            </a:r>
            <a:endParaRPr lang="en-US" sz="1600" dirty="0">
              <a:solidFill>
                <a:srgbClr val="00B050"/>
              </a:solidFill>
            </a:endParaRPr>
          </a:p>
          <a:p>
            <a:r>
              <a:rPr lang="en-US" sz="1600" b="1" dirty="0">
                <a:solidFill>
                  <a:srgbClr val="FF0000"/>
                </a:solidFill>
              </a:rPr>
              <a:t>Physical Properties:</a:t>
            </a:r>
            <a:endParaRPr lang="en-US" sz="1600" dirty="0">
              <a:solidFill>
                <a:srgbClr val="FF0000"/>
              </a:solidFill>
            </a:endParaRPr>
          </a:p>
          <a:p>
            <a:r>
              <a:rPr lang="en-US" sz="1600" b="1" dirty="0"/>
              <a:t>	</a:t>
            </a:r>
            <a:r>
              <a:rPr lang="en-US" sz="1600" dirty="0"/>
              <a:t> Hydrazine is a colorless and dense liquid with a strong odor of ammonia. It has a density of 1.02 g/mL and a boiling point of 114°C. It is highly flammable and soluble in water.</a:t>
            </a:r>
          </a:p>
          <a:p>
            <a:r>
              <a:rPr lang="en-US" sz="1600" b="1" dirty="0">
                <a:solidFill>
                  <a:srgbClr val="FF0000"/>
                </a:solidFill>
              </a:rPr>
              <a:t>Chemical Properties:</a:t>
            </a:r>
            <a:r>
              <a:rPr lang="en-US" sz="1600" dirty="0">
                <a:solidFill>
                  <a:srgbClr val="FF0000"/>
                </a:solidFill>
              </a:rPr>
              <a:t> </a:t>
            </a:r>
          </a:p>
          <a:p>
            <a:r>
              <a:rPr lang="en-US" sz="1600" dirty="0"/>
              <a:t>	</a:t>
            </a:r>
            <a:r>
              <a:rPr lang="en-US" sz="1600" dirty="0">
                <a:solidFill>
                  <a:srgbClr val="00B0F0"/>
                </a:solidFill>
              </a:rPr>
              <a:t>Hydrazine is a highly reactive base and reducing agent, and is widely used in organic synthesis. Hydrazine is a moderate base, while its aqueous solutions are highly alkaline. It reacts violently with oxidants, acids, metals and metal oxides, creating a potential fire and explosion hazard. When heated to decomposition, it emits toxic fumes of nitrogen oxide, ammonia and hydrogen, which can also lead to fires and explosions</a:t>
            </a:r>
            <a:r>
              <a:rPr lang="en-US" dirty="0">
                <a:solidFill>
                  <a:srgbClr val="00B0F0"/>
                </a:solidFill>
              </a:rPr>
              <a:t>.</a:t>
            </a:r>
          </a:p>
        </p:txBody>
      </p:sp>
    </p:spTree>
    <p:extLst>
      <p:ext uri="{BB962C8B-B14F-4D97-AF65-F5344CB8AC3E}">
        <p14:creationId xmlns:p14="http://schemas.microsoft.com/office/powerpoint/2010/main" val="1385947770"/>
      </p:ext>
    </p:extLst>
  </p:cSld>
  <p:clrMapOvr>
    <a:masterClrMapping/>
  </p:clrMapOvr>
  <p:transition>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97346"/>
            <a:ext cx="8915400" cy="6001643"/>
          </a:xfrm>
          <a:prstGeom prst="rect">
            <a:avLst/>
          </a:prstGeom>
        </p:spPr>
        <p:txBody>
          <a:bodyPr wrap="square">
            <a:spAutoFit/>
          </a:bodyPr>
          <a:lstStyle/>
          <a:p>
            <a:r>
              <a:rPr lang="en-US" sz="2400" b="1" dirty="0">
                <a:solidFill>
                  <a:srgbClr val="FF33CC"/>
                </a:solidFill>
              </a:rPr>
              <a:t>Uses:</a:t>
            </a:r>
            <a:r>
              <a:rPr lang="en-US" sz="2400" dirty="0">
                <a:solidFill>
                  <a:srgbClr val="FF33CC"/>
                </a:solidFill>
              </a:rPr>
              <a:t> </a:t>
            </a:r>
          </a:p>
          <a:p>
            <a:r>
              <a:rPr lang="en-US" sz="2400" dirty="0"/>
              <a:t>	</a:t>
            </a:r>
            <a:r>
              <a:rPr lang="en-US" sz="2400" dirty="0">
                <a:solidFill>
                  <a:srgbClr val="00B0F0"/>
                </a:solidFill>
              </a:rPr>
              <a:t>Hydrazine is used for many industrial applications including preparation of polymer foams, polymerization catalysts, pesticides and the gas used in air bags. Several important pharmaceuticals are based on hydrazine and its derivatives. Hydrazine is also used in various rocket fuels, in power plants, in organic synthesis and in fuel cells as a safer alternative to hydrogen.</a:t>
            </a:r>
          </a:p>
          <a:p>
            <a:r>
              <a:rPr lang="en-US" sz="2400" b="1" dirty="0">
                <a:solidFill>
                  <a:srgbClr val="FF33CC"/>
                </a:solidFill>
              </a:rPr>
              <a:t>Health Effects/Safety Hazards:</a:t>
            </a:r>
            <a:r>
              <a:rPr lang="en-US" sz="2400" dirty="0">
                <a:solidFill>
                  <a:srgbClr val="FF33CC"/>
                </a:solidFill>
              </a:rPr>
              <a:t> </a:t>
            </a:r>
          </a:p>
          <a:p>
            <a:r>
              <a:rPr lang="en-US" sz="2400" dirty="0"/>
              <a:t>	</a:t>
            </a:r>
            <a:r>
              <a:rPr lang="en-US" sz="2400" dirty="0">
                <a:solidFill>
                  <a:srgbClr val="008000"/>
                </a:solidFill>
              </a:rPr>
              <a:t>Hydrazine is a highly toxic compound despite its pharmaceutical applications. Exposure to hydrazine at high concentrations can cause irritation of the eyes, nose and throat, and also affect the liver, kidneys, and central nervous system. Severe exposure symptoms include headache, nausea, pulmonary edema, seizures, and even coma. Hydrazine solutions are corrosive and can cause skin burns.</a:t>
            </a:r>
          </a:p>
        </p:txBody>
      </p:sp>
    </p:spTree>
    <p:extLst>
      <p:ext uri="{BB962C8B-B14F-4D97-AF65-F5344CB8AC3E}">
        <p14:creationId xmlns:p14="http://schemas.microsoft.com/office/powerpoint/2010/main" val="4025889523"/>
      </p:ext>
    </p:extLst>
  </p:cSld>
  <p:clrMapOvr>
    <a:masterClrMapping/>
  </p:clrMapOvr>
  <p:transition>
    <p:wipe di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               </a:t>
            </a:r>
            <a:endParaRPr lang="en-US" dirty="0"/>
          </a:p>
        </p:txBody>
      </p:sp>
      <p:sp>
        <p:nvSpPr>
          <p:cNvPr id="3" name="Content Placeholder 2"/>
          <p:cNvSpPr>
            <a:spLocks noGrp="1"/>
          </p:cNvSpPr>
          <p:nvPr>
            <p:ph idx="1"/>
          </p:nvPr>
        </p:nvSpPr>
        <p:spPr>
          <a:xfrm>
            <a:off x="0" y="0"/>
            <a:ext cx="9144000" cy="2209800"/>
          </a:xfrm>
          <a:gradFill flip="none" rotWithShape="1">
            <a:gsLst>
              <a:gs pos="13000">
                <a:srgbClr val="FFEFD1">
                  <a:alpha val="51000"/>
                </a:srgbClr>
              </a:gs>
              <a:gs pos="64999">
                <a:srgbClr val="F0EBD5"/>
              </a:gs>
              <a:gs pos="100000">
                <a:srgbClr val="D1C39F"/>
              </a:gs>
            </a:gsLst>
            <a:lin ang="5400000" scaled="0"/>
            <a:tileRect t="-100000" r="-100000"/>
          </a:gradFill>
        </p:spPr>
        <p:style>
          <a:lnRef idx="1">
            <a:schemeClr val="accent4"/>
          </a:lnRef>
          <a:fillRef idx="2">
            <a:schemeClr val="accent4"/>
          </a:fillRef>
          <a:effectRef idx="1">
            <a:schemeClr val="accent4"/>
          </a:effectRef>
          <a:fontRef idx="minor">
            <a:schemeClr val="dk1"/>
          </a:fontRef>
        </p:style>
        <p:txBody>
          <a:bodyPr>
            <a:normAutofit/>
          </a:bodyPr>
          <a:lstStyle/>
          <a:p>
            <a:pPr algn="ctr">
              <a:buNone/>
            </a:pP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sz="9600" b="1" i="1" dirty="0" smtClean="0">
                <a:ln w="12700">
                  <a:solidFill>
                    <a:schemeClr val="tx2">
                      <a:satMod val="155000"/>
                    </a:schemeClr>
                  </a:solidFill>
                  <a:prstDash val="solid"/>
                </a:ln>
                <a:solidFill>
                  <a:srgbClr val="FF00FF"/>
                </a:solidFill>
                <a:effectLst>
                  <a:outerShdw blurRad="41275" dist="20320" dir="1800000" algn="tl" rotWithShape="0">
                    <a:srgbClr val="000000">
                      <a:alpha val="40000"/>
                    </a:srgbClr>
                  </a:outerShdw>
                </a:effectLst>
              </a:rPr>
              <a:t>THANK YOU</a:t>
            </a:r>
            <a:endParaRPr lang="en-US" sz="9600" b="1" i="1" dirty="0">
              <a:ln w="18000">
                <a:solidFill>
                  <a:schemeClr val="accent2">
                    <a:satMod val="140000"/>
                  </a:schemeClr>
                </a:solidFill>
                <a:prstDash val="solid"/>
                <a:miter lim="800000"/>
              </a:ln>
              <a:solidFill>
                <a:srgbClr val="FF00FF"/>
              </a:solidFill>
              <a:effectLst>
                <a:outerShdw blurRad="25500" dist="23000" dir="7020000" algn="tl">
                  <a:srgbClr val="000000">
                    <a:alpha val="50000"/>
                  </a:srgbClr>
                </a:outerShdw>
              </a:effectLst>
            </a:endParaRPr>
          </a:p>
        </p:txBody>
      </p:sp>
      <p:pic>
        <p:nvPicPr>
          <p:cNvPr id="8" name="Picture 7" descr="bangkok6.jpg"/>
          <p:cNvPicPr>
            <a:picLocks noChangeAspect="1"/>
          </p:cNvPicPr>
          <p:nvPr/>
        </p:nvPicPr>
        <p:blipFill>
          <a:blip r:embed="rId2"/>
          <a:stretch>
            <a:fillRect/>
          </a:stretch>
        </p:blipFill>
        <p:spPr>
          <a:xfrm rot="888380">
            <a:off x="1898474" y="2526047"/>
            <a:ext cx="4564944" cy="3939375"/>
          </a:xfrm>
          <a:prstGeom prst="rect">
            <a:avLst/>
          </a:prstGeo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strVal val="#ppt_w*0.70"/>
                                          </p:val>
                                        </p:tav>
                                        <p:tav tm="100000">
                                          <p:val>
                                            <p:strVal val="#ppt_w"/>
                                          </p:val>
                                        </p:tav>
                                      </p:tavLst>
                                    </p:anim>
                                    <p:anim calcmode="lin" valueType="num">
                                      <p:cBhvr>
                                        <p:cTn id="8" dur="1000" fill="hold"/>
                                        <p:tgtEl>
                                          <p:spTgt spid="3">
                                            <p:bg/>
                                          </p:spTgt>
                                        </p:tgtEl>
                                        <p:attrNameLst>
                                          <p:attrName>ppt_h</p:attrName>
                                        </p:attrNameLst>
                                      </p:cBhvr>
                                      <p:tavLst>
                                        <p:tav tm="0">
                                          <p:val>
                                            <p:strVal val="#ppt_h"/>
                                          </p:val>
                                        </p:tav>
                                        <p:tav tm="100000">
                                          <p:val>
                                            <p:strVal val="#ppt_h"/>
                                          </p:val>
                                        </p:tav>
                                      </p:tavLst>
                                    </p:anim>
                                    <p:animEffect transition="in" filter="fade">
                                      <p:cBhvr>
                                        <p:cTn id="9" dur="10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900" decel="100000" fill="hold"/>
                                        <p:tgtEl>
                                          <p:spTgt spid="8"/>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400800"/>
          </a:xfrm>
        </p:spPr>
        <p:txBody>
          <a:bodyPr>
            <a:normAutofit/>
          </a:bodyPr>
          <a:lstStyle/>
          <a:p>
            <a:r>
              <a:rPr lang="en-US" sz="1800" dirty="0">
                <a:solidFill>
                  <a:srgbClr val="FF0000"/>
                </a:solidFill>
              </a:rPr>
              <a:t>3.2 Comparative Study of Groups </a:t>
            </a:r>
          </a:p>
          <a:p>
            <a:r>
              <a:rPr lang="en-US" sz="1400" b="1" dirty="0">
                <a:solidFill>
                  <a:srgbClr val="33CC33"/>
                </a:solidFill>
              </a:rPr>
              <a:t>	</a:t>
            </a:r>
            <a:r>
              <a:rPr lang="en-US" sz="1400" dirty="0">
                <a:solidFill>
                  <a:srgbClr val="33CC33"/>
                </a:solidFill>
              </a:rPr>
              <a:t>The comparative study of groups (Group IIIA to Group VII A elements) is to be done w. r. t.</a:t>
            </a:r>
          </a:p>
          <a:p>
            <a:r>
              <a:rPr lang="en-US" sz="1400" dirty="0">
                <a:solidFill>
                  <a:srgbClr val="33CC33"/>
                </a:solidFill>
              </a:rPr>
              <a:t>	(a) </a:t>
            </a:r>
            <a:r>
              <a:rPr lang="en-US" sz="1400" dirty="0" smtClean="0">
                <a:solidFill>
                  <a:srgbClr val="33CC33"/>
                </a:solidFill>
              </a:rPr>
              <a:t>Atomic </a:t>
            </a:r>
            <a:r>
              <a:rPr lang="en-US" sz="1400" dirty="0">
                <a:solidFill>
                  <a:srgbClr val="33CC33"/>
                </a:solidFill>
              </a:rPr>
              <a:t>and Ionic radii,</a:t>
            </a:r>
          </a:p>
          <a:p>
            <a:r>
              <a:rPr lang="en-US" sz="1400" dirty="0">
                <a:solidFill>
                  <a:srgbClr val="33CC33"/>
                </a:solidFill>
              </a:rPr>
              <a:t>	(b) </a:t>
            </a:r>
            <a:r>
              <a:rPr lang="en-US" sz="1400" dirty="0" smtClean="0">
                <a:solidFill>
                  <a:srgbClr val="33CC33"/>
                </a:solidFill>
              </a:rPr>
              <a:t>Oxidation </a:t>
            </a:r>
            <a:r>
              <a:rPr lang="en-US" sz="1400" dirty="0">
                <a:solidFill>
                  <a:srgbClr val="33CC33"/>
                </a:solidFill>
              </a:rPr>
              <a:t>states,</a:t>
            </a:r>
          </a:p>
          <a:p>
            <a:r>
              <a:rPr lang="en-US" sz="1400" dirty="0">
                <a:solidFill>
                  <a:srgbClr val="33CC33"/>
                </a:solidFill>
              </a:rPr>
              <a:t>	(c) </a:t>
            </a:r>
            <a:r>
              <a:rPr lang="en-US" sz="1400" dirty="0" smtClean="0">
                <a:solidFill>
                  <a:srgbClr val="33CC33"/>
                </a:solidFill>
              </a:rPr>
              <a:t>Ionization </a:t>
            </a:r>
            <a:r>
              <a:rPr lang="en-US" sz="1400" dirty="0">
                <a:solidFill>
                  <a:srgbClr val="33CC33"/>
                </a:solidFill>
              </a:rPr>
              <a:t>potential/ Ionization energy </a:t>
            </a:r>
          </a:p>
          <a:p>
            <a:r>
              <a:rPr lang="en-US" sz="1400" dirty="0">
                <a:solidFill>
                  <a:srgbClr val="33CC33"/>
                </a:solidFill>
              </a:rPr>
              <a:t>	(d) </a:t>
            </a:r>
            <a:r>
              <a:rPr lang="en-US" sz="1400" dirty="0" smtClean="0">
                <a:solidFill>
                  <a:srgbClr val="33CC33"/>
                </a:solidFill>
              </a:rPr>
              <a:t>Electronegativity</a:t>
            </a:r>
            <a:endParaRPr lang="en-US" sz="1400" dirty="0">
              <a:solidFill>
                <a:srgbClr val="33CC33"/>
              </a:solidFill>
            </a:endParaRPr>
          </a:p>
          <a:p>
            <a:r>
              <a:rPr lang="en-US" sz="1400" dirty="0">
                <a:solidFill>
                  <a:srgbClr val="33CC33"/>
                </a:solidFill>
              </a:rPr>
              <a:t>	(e) </a:t>
            </a:r>
            <a:r>
              <a:rPr lang="en-US" sz="1400" dirty="0" smtClean="0">
                <a:solidFill>
                  <a:srgbClr val="33CC33"/>
                </a:solidFill>
              </a:rPr>
              <a:t>Reactivity </a:t>
            </a:r>
            <a:endParaRPr lang="en-US" sz="1400" dirty="0">
              <a:solidFill>
                <a:srgbClr val="33CC33"/>
              </a:solidFill>
            </a:endParaRPr>
          </a:p>
          <a:p>
            <a:r>
              <a:rPr lang="en-US" sz="1400" dirty="0">
                <a:solidFill>
                  <a:srgbClr val="33CC33"/>
                </a:solidFill>
              </a:rPr>
              <a:t>	Let us study each group one by one.</a:t>
            </a:r>
          </a:p>
          <a:p>
            <a:r>
              <a:rPr lang="en-US" sz="1600" dirty="0">
                <a:solidFill>
                  <a:srgbClr val="FF0000"/>
                </a:solidFill>
              </a:rPr>
              <a:t>3.2.1 Group III A Elements </a:t>
            </a:r>
          </a:p>
          <a:p>
            <a:r>
              <a:rPr lang="en-US" sz="1400" b="1" dirty="0">
                <a:solidFill>
                  <a:srgbClr val="33CC33"/>
                </a:solidFill>
              </a:rPr>
              <a:t>	</a:t>
            </a:r>
            <a:r>
              <a:rPr lang="en-US" sz="1400" dirty="0">
                <a:solidFill>
                  <a:srgbClr val="33CC33"/>
                </a:solidFill>
              </a:rPr>
              <a:t>The Group III A contains five elements, namely boron (B), </a:t>
            </a:r>
            <a:r>
              <a:rPr lang="en-US" sz="1400" dirty="0" err="1">
                <a:solidFill>
                  <a:srgbClr val="33CC33"/>
                </a:solidFill>
              </a:rPr>
              <a:t>aluminium</a:t>
            </a:r>
            <a:r>
              <a:rPr lang="en-US" sz="1400" dirty="0">
                <a:solidFill>
                  <a:srgbClr val="33CC33"/>
                </a:solidFill>
              </a:rPr>
              <a:t> (Al), gallium (</a:t>
            </a:r>
            <a:r>
              <a:rPr lang="en-US" sz="1400" dirty="0" err="1">
                <a:solidFill>
                  <a:srgbClr val="33CC33"/>
                </a:solidFill>
              </a:rPr>
              <a:t>Ga</a:t>
            </a:r>
            <a:r>
              <a:rPr lang="en-US" sz="1400" dirty="0">
                <a:solidFill>
                  <a:srgbClr val="33CC33"/>
                </a:solidFill>
              </a:rPr>
              <a:t>), indium (In) and thallium (Ti). See        Table 3.2.</a:t>
            </a:r>
          </a:p>
          <a:p>
            <a:r>
              <a:rPr lang="en-US" sz="2000" dirty="0" smtClean="0"/>
              <a:t> </a:t>
            </a:r>
            <a:endParaRPr lang="en-US" sz="2000" dirty="0"/>
          </a:p>
          <a:p>
            <a:pPr marL="0" indent="0">
              <a:buNone/>
            </a:pPr>
            <a:endParaRPr lang="en-US" sz="2400" dirty="0" smtClean="0">
              <a:latin typeface="Calibri" pitchFamily="34" charset="0"/>
              <a:cs typeface="Calibri"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200400"/>
            <a:ext cx="7848600" cy="3574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0" y="0"/>
            <a:ext cx="9144000" cy="6705600"/>
          </a:xfrm>
        </p:spPr>
        <p:txBody>
          <a:bodyPr>
            <a:normAutofit fontScale="92500" lnSpcReduction="20000"/>
          </a:bodyPr>
          <a:lstStyle/>
          <a:p>
            <a:r>
              <a:rPr lang="en-US" sz="1800" b="1" dirty="0">
                <a:solidFill>
                  <a:srgbClr val="FF0000"/>
                </a:solidFill>
              </a:rPr>
              <a:t>(i) 	Atomic and Ionic Radii: </a:t>
            </a:r>
            <a:endParaRPr lang="en-US" sz="1800" dirty="0">
              <a:solidFill>
                <a:srgbClr val="FF0000"/>
              </a:solidFill>
            </a:endParaRPr>
          </a:p>
          <a:p>
            <a:r>
              <a:rPr lang="en-US" sz="1600" dirty="0"/>
              <a:t>	</a:t>
            </a:r>
            <a:r>
              <a:rPr lang="en-US" sz="1800" dirty="0">
                <a:solidFill>
                  <a:srgbClr val="FF6600"/>
                </a:solidFill>
              </a:rPr>
              <a:t>The atomic number and number of energy shell increase from B to </a:t>
            </a:r>
            <a:r>
              <a:rPr lang="en-US" sz="1800" dirty="0" err="1">
                <a:solidFill>
                  <a:srgbClr val="FF6600"/>
                </a:solidFill>
              </a:rPr>
              <a:t>Tl</a:t>
            </a:r>
            <a:r>
              <a:rPr lang="en-US" sz="1800" dirty="0">
                <a:solidFill>
                  <a:srgbClr val="FF6600"/>
                </a:solidFill>
              </a:rPr>
              <a:t>, hence the atomic and ionic radii increase down the group. The increase in size from B to Al is more as compared to increase in size from </a:t>
            </a:r>
            <a:r>
              <a:rPr lang="en-US" sz="1800" dirty="0" err="1">
                <a:solidFill>
                  <a:srgbClr val="FF6600"/>
                </a:solidFill>
              </a:rPr>
              <a:t>Ga</a:t>
            </a:r>
            <a:r>
              <a:rPr lang="en-US" sz="1800" dirty="0">
                <a:solidFill>
                  <a:srgbClr val="FF6600"/>
                </a:solidFill>
              </a:rPr>
              <a:t> to </a:t>
            </a:r>
            <a:r>
              <a:rPr lang="en-US" sz="1800" dirty="0" err="1">
                <a:solidFill>
                  <a:srgbClr val="FF6600"/>
                </a:solidFill>
              </a:rPr>
              <a:t>Tl</a:t>
            </a:r>
            <a:r>
              <a:rPr lang="en-US" sz="1800" dirty="0">
                <a:solidFill>
                  <a:srgbClr val="FF6600"/>
                </a:solidFill>
              </a:rPr>
              <a:t>. It is because of following reasons.</a:t>
            </a:r>
          </a:p>
          <a:p>
            <a:r>
              <a:rPr lang="en-US" sz="1800" dirty="0">
                <a:solidFill>
                  <a:srgbClr val="FF6600"/>
                </a:solidFill>
              </a:rPr>
              <a:t>	1. 	Shielding ability of electrons in the order of s &gt; p &gt; d &gt; f.</a:t>
            </a:r>
          </a:p>
          <a:p>
            <a:r>
              <a:rPr lang="en-US" sz="1800" dirty="0">
                <a:solidFill>
                  <a:srgbClr val="FF6600"/>
                </a:solidFill>
              </a:rPr>
              <a:t>	2. 	There is an absence of d</a:t>
            </a:r>
            <a:r>
              <a:rPr lang="en-US" sz="1800" baseline="30000" dirty="0">
                <a:solidFill>
                  <a:srgbClr val="FF6600"/>
                </a:solidFill>
              </a:rPr>
              <a:t>10</a:t>
            </a:r>
            <a:r>
              <a:rPr lang="en-US" sz="1800" dirty="0">
                <a:solidFill>
                  <a:srgbClr val="FF6600"/>
                </a:solidFill>
              </a:rPr>
              <a:t> core of electrons in the penultimate shell of B and Al while the penultimate shell of rest of the elements contain d</a:t>
            </a:r>
            <a:r>
              <a:rPr lang="en-US" sz="1800" baseline="30000" dirty="0">
                <a:solidFill>
                  <a:srgbClr val="FF6600"/>
                </a:solidFill>
              </a:rPr>
              <a:t>10</a:t>
            </a:r>
            <a:r>
              <a:rPr lang="en-US" sz="1800" dirty="0">
                <a:solidFill>
                  <a:srgbClr val="FF6600"/>
                </a:solidFill>
              </a:rPr>
              <a:t> electrons.</a:t>
            </a:r>
          </a:p>
          <a:p>
            <a:r>
              <a:rPr lang="en-US" sz="1800" dirty="0">
                <a:solidFill>
                  <a:srgbClr val="FF6600"/>
                </a:solidFill>
              </a:rPr>
              <a:t>	Hence in </a:t>
            </a:r>
            <a:r>
              <a:rPr lang="en-US" sz="1800" dirty="0" err="1">
                <a:solidFill>
                  <a:srgbClr val="FF6600"/>
                </a:solidFill>
              </a:rPr>
              <a:t>Ga</a:t>
            </a:r>
            <a:r>
              <a:rPr lang="en-US" sz="1800" dirty="0">
                <a:solidFill>
                  <a:srgbClr val="FF6600"/>
                </a:solidFill>
              </a:rPr>
              <a:t>, In and </a:t>
            </a:r>
            <a:r>
              <a:rPr lang="en-US" sz="1800" dirty="0" err="1">
                <a:solidFill>
                  <a:srgbClr val="FF6600"/>
                </a:solidFill>
              </a:rPr>
              <a:t>Tl</a:t>
            </a:r>
            <a:r>
              <a:rPr lang="en-US" sz="1800" dirty="0">
                <a:solidFill>
                  <a:srgbClr val="FF6600"/>
                </a:solidFill>
              </a:rPr>
              <a:t>, the outermost </a:t>
            </a:r>
            <a:r>
              <a:rPr lang="en-US" sz="1800" dirty="0" err="1">
                <a:solidFill>
                  <a:srgbClr val="FF6600"/>
                </a:solidFill>
              </a:rPr>
              <a:t>valency</a:t>
            </a:r>
            <a:r>
              <a:rPr lang="en-US" sz="1800" dirty="0">
                <a:solidFill>
                  <a:srgbClr val="FF6600"/>
                </a:solidFill>
              </a:rPr>
              <a:t> electrons are more firmly held by the nuclei. Thus the d</a:t>
            </a:r>
            <a:r>
              <a:rPr lang="en-US" sz="1800" baseline="30000" dirty="0">
                <a:solidFill>
                  <a:srgbClr val="FF6600"/>
                </a:solidFill>
              </a:rPr>
              <a:t>10</a:t>
            </a:r>
            <a:r>
              <a:rPr lang="en-US" sz="1800" dirty="0">
                <a:solidFill>
                  <a:srgbClr val="FF6600"/>
                </a:solidFill>
              </a:rPr>
              <a:t> electrons containing elements are smaller in size. In other words, the atomic and ionic radii of Group IIIA elements do not increase in a regular pattern. Refer Table 3.2.</a:t>
            </a:r>
          </a:p>
          <a:p>
            <a:r>
              <a:rPr lang="en-US" sz="1800" b="1" dirty="0">
                <a:solidFill>
                  <a:srgbClr val="FF0000"/>
                </a:solidFill>
              </a:rPr>
              <a:t>(ii) Oxidation States: </a:t>
            </a:r>
            <a:endParaRPr lang="en-US" sz="1800" dirty="0">
              <a:solidFill>
                <a:srgbClr val="FF0000"/>
              </a:solidFill>
            </a:endParaRPr>
          </a:p>
          <a:p>
            <a:r>
              <a:rPr lang="en-US" sz="1600" b="1" dirty="0"/>
              <a:t>	</a:t>
            </a:r>
            <a:r>
              <a:rPr lang="en-US" sz="1900" dirty="0">
                <a:solidFill>
                  <a:srgbClr val="FF00FF"/>
                </a:solidFill>
              </a:rPr>
              <a:t>When all the three electrons of the valence shell (i.e. ns</a:t>
            </a:r>
            <a:r>
              <a:rPr lang="en-US" sz="1900" baseline="30000" dirty="0">
                <a:solidFill>
                  <a:srgbClr val="FF00FF"/>
                </a:solidFill>
              </a:rPr>
              <a:t>2</a:t>
            </a:r>
            <a:r>
              <a:rPr lang="en-US" sz="1900" dirty="0">
                <a:solidFill>
                  <a:srgbClr val="FF00FF"/>
                </a:solidFill>
              </a:rPr>
              <a:t> np</a:t>
            </a:r>
            <a:r>
              <a:rPr lang="en-US" sz="1900" baseline="30000" dirty="0">
                <a:solidFill>
                  <a:srgbClr val="FF00FF"/>
                </a:solidFill>
              </a:rPr>
              <a:t>1</a:t>
            </a:r>
            <a:r>
              <a:rPr lang="en-US" sz="1900" dirty="0">
                <a:solidFill>
                  <a:srgbClr val="FF00FF"/>
                </a:solidFill>
              </a:rPr>
              <a:t>) are removed, we get +3 oxidation state. This is the most common and stable oxidation state shown by Group IIIA elements. The boron atom </a:t>
            </a:r>
            <a:r>
              <a:rPr lang="en-US" sz="1900" dirty="0" smtClean="0">
                <a:solidFill>
                  <a:srgbClr val="FF00FF"/>
                </a:solidFill>
              </a:rPr>
              <a:t> </a:t>
            </a:r>
            <a:r>
              <a:rPr lang="en-US" sz="1900" dirty="0">
                <a:solidFill>
                  <a:srgbClr val="FF00FF"/>
                </a:solidFill>
              </a:rPr>
              <a:t>has small size and high ionization energy. Hence, it does not lose all its </a:t>
            </a:r>
            <a:r>
              <a:rPr lang="en-US" sz="1900" dirty="0" err="1">
                <a:solidFill>
                  <a:srgbClr val="FF00FF"/>
                </a:solidFill>
              </a:rPr>
              <a:t>valency</a:t>
            </a:r>
            <a:r>
              <a:rPr lang="en-US" sz="1900" dirty="0">
                <a:solidFill>
                  <a:srgbClr val="FF00FF"/>
                </a:solidFill>
              </a:rPr>
              <a:t> electrons (ns</a:t>
            </a:r>
            <a:r>
              <a:rPr lang="en-US" sz="1900" baseline="30000" dirty="0">
                <a:solidFill>
                  <a:srgbClr val="FF00FF"/>
                </a:solidFill>
              </a:rPr>
              <a:t>2</a:t>
            </a:r>
            <a:r>
              <a:rPr lang="en-US" sz="1900" dirty="0">
                <a:solidFill>
                  <a:srgbClr val="FF00FF"/>
                </a:solidFill>
              </a:rPr>
              <a:t>np</a:t>
            </a:r>
            <a:r>
              <a:rPr lang="en-US" sz="1900" baseline="30000" dirty="0">
                <a:solidFill>
                  <a:srgbClr val="FF00FF"/>
                </a:solidFill>
              </a:rPr>
              <a:t>1</a:t>
            </a:r>
            <a:r>
              <a:rPr lang="en-US" sz="1900" dirty="0">
                <a:solidFill>
                  <a:srgbClr val="FF00FF"/>
                </a:solidFill>
              </a:rPr>
              <a:t>). It does not show +3 oxidation state. For this reason boron combines with other elements through covalent </a:t>
            </a:r>
            <a:r>
              <a:rPr lang="en-US" sz="1900" dirty="0" smtClean="0">
                <a:solidFill>
                  <a:srgbClr val="FF00FF"/>
                </a:solidFill>
              </a:rPr>
              <a:t>bonds </a:t>
            </a:r>
            <a:r>
              <a:rPr lang="en-US" sz="1900" dirty="0">
                <a:solidFill>
                  <a:srgbClr val="FF00FF"/>
                </a:solidFill>
              </a:rPr>
              <a:t>The heavy elements </a:t>
            </a:r>
            <a:r>
              <a:rPr lang="en-US" sz="1900" dirty="0" err="1">
                <a:solidFill>
                  <a:srgbClr val="FF00FF"/>
                </a:solidFill>
              </a:rPr>
              <a:t>Ga</a:t>
            </a:r>
            <a:r>
              <a:rPr lang="en-US" sz="1900" dirty="0">
                <a:solidFill>
                  <a:srgbClr val="FF00FF"/>
                </a:solidFill>
              </a:rPr>
              <a:t>, In, </a:t>
            </a:r>
            <a:r>
              <a:rPr lang="en-US" sz="1900" dirty="0" err="1">
                <a:solidFill>
                  <a:srgbClr val="FF00FF"/>
                </a:solidFill>
              </a:rPr>
              <a:t>Tl</a:t>
            </a:r>
            <a:r>
              <a:rPr lang="en-US" sz="1900" dirty="0">
                <a:solidFill>
                  <a:srgbClr val="FF00FF"/>
                </a:solidFill>
              </a:rPr>
              <a:t> show +1 as well as +3 oxidation states. Hence these elements form M</a:t>
            </a:r>
            <a:r>
              <a:rPr lang="en-US" sz="1900" baseline="30000" dirty="0">
                <a:solidFill>
                  <a:srgbClr val="FF00FF"/>
                </a:solidFill>
              </a:rPr>
              <a:t>+</a:t>
            </a:r>
            <a:r>
              <a:rPr lang="en-US" sz="1900" dirty="0">
                <a:solidFill>
                  <a:srgbClr val="FF00FF"/>
                </a:solidFill>
              </a:rPr>
              <a:t> as well as M</a:t>
            </a:r>
            <a:r>
              <a:rPr lang="en-US" sz="1900" baseline="30000" dirty="0">
                <a:solidFill>
                  <a:srgbClr val="FF00FF"/>
                </a:solidFill>
              </a:rPr>
              <a:t>3+</a:t>
            </a:r>
            <a:r>
              <a:rPr lang="en-US" sz="1900" dirty="0">
                <a:solidFill>
                  <a:srgbClr val="FF00FF"/>
                </a:solidFill>
              </a:rPr>
              <a:t> cations. </a:t>
            </a:r>
          </a:p>
          <a:p>
            <a:r>
              <a:rPr lang="en-US" sz="1900" dirty="0">
                <a:solidFill>
                  <a:srgbClr val="FF00FF"/>
                </a:solidFill>
              </a:rPr>
              <a:t>	The M</a:t>
            </a:r>
            <a:r>
              <a:rPr lang="en-US" sz="1900" baseline="30000" dirty="0">
                <a:solidFill>
                  <a:srgbClr val="FF00FF"/>
                </a:solidFill>
              </a:rPr>
              <a:t>+</a:t>
            </a:r>
            <a:r>
              <a:rPr lang="en-US" sz="1900" dirty="0">
                <a:solidFill>
                  <a:srgbClr val="FF00FF"/>
                </a:solidFill>
              </a:rPr>
              <a:t> cations are formed by the loss of np</a:t>
            </a:r>
            <a:r>
              <a:rPr lang="en-US" sz="1900" baseline="30000" dirty="0">
                <a:solidFill>
                  <a:srgbClr val="FF00FF"/>
                </a:solidFill>
              </a:rPr>
              <a:t>1</a:t>
            </a:r>
            <a:r>
              <a:rPr lang="en-US" sz="1900" dirty="0">
                <a:solidFill>
                  <a:srgbClr val="FF00FF"/>
                </a:solidFill>
              </a:rPr>
              <a:t> electron while the electron pair in ns orbital remains inert. This is known as </a:t>
            </a:r>
            <a:r>
              <a:rPr lang="en-US" sz="1900" i="1" dirty="0">
                <a:solidFill>
                  <a:srgbClr val="FF00FF"/>
                </a:solidFill>
              </a:rPr>
              <a:t>inert pair effect.</a:t>
            </a:r>
            <a:r>
              <a:rPr lang="en-US" sz="1900" dirty="0">
                <a:solidFill>
                  <a:srgbClr val="FF00FF"/>
                </a:solidFill>
              </a:rPr>
              <a:t> B and Al atoms do not show inert pair effect and hence do not form M</a:t>
            </a:r>
            <a:r>
              <a:rPr lang="en-US" sz="1900" baseline="30000" dirty="0">
                <a:solidFill>
                  <a:srgbClr val="FF00FF"/>
                </a:solidFill>
              </a:rPr>
              <a:t>+</a:t>
            </a:r>
            <a:r>
              <a:rPr lang="en-US" sz="1900" dirty="0">
                <a:solidFill>
                  <a:srgbClr val="FF00FF"/>
                </a:solidFill>
              </a:rPr>
              <a:t> cations. This effect increases from </a:t>
            </a:r>
            <a:r>
              <a:rPr lang="en-US" sz="1900" dirty="0" err="1">
                <a:solidFill>
                  <a:srgbClr val="FF00FF"/>
                </a:solidFill>
              </a:rPr>
              <a:t>Ga</a:t>
            </a:r>
            <a:r>
              <a:rPr lang="en-US" sz="1900" dirty="0">
                <a:solidFill>
                  <a:srgbClr val="FF00FF"/>
                </a:solidFill>
              </a:rPr>
              <a:t> to </a:t>
            </a:r>
            <a:r>
              <a:rPr lang="en-US" sz="1900" dirty="0" err="1">
                <a:solidFill>
                  <a:srgbClr val="FF00FF"/>
                </a:solidFill>
              </a:rPr>
              <a:t>Tl</a:t>
            </a:r>
            <a:r>
              <a:rPr lang="en-US" sz="1900" dirty="0">
                <a:solidFill>
                  <a:srgbClr val="FF00FF"/>
                </a:solidFill>
              </a:rPr>
              <a:t>. From B to </a:t>
            </a:r>
            <a:r>
              <a:rPr lang="en-US" sz="1900" dirty="0" err="1">
                <a:solidFill>
                  <a:srgbClr val="FF00FF"/>
                </a:solidFill>
              </a:rPr>
              <a:t>Tl</a:t>
            </a:r>
            <a:r>
              <a:rPr lang="en-US" sz="1900" dirty="0">
                <a:solidFill>
                  <a:srgbClr val="FF00FF"/>
                </a:solidFill>
              </a:rPr>
              <a:t>, the stability of +3 oxidation state decreases while that of +1 oxidation state increases.</a:t>
            </a:r>
          </a:p>
          <a:p>
            <a:r>
              <a:rPr lang="en-US" sz="1900" dirty="0">
                <a:solidFill>
                  <a:srgbClr val="FF00FF"/>
                </a:solidFill>
              </a:rPr>
              <a:t>	B</a:t>
            </a:r>
            <a:r>
              <a:rPr lang="en-US" sz="1900" baseline="30000" dirty="0">
                <a:solidFill>
                  <a:srgbClr val="FF00FF"/>
                </a:solidFill>
              </a:rPr>
              <a:t>+3</a:t>
            </a:r>
            <a:r>
              <a:rPr lang="en-US" sz="1900" dirty="0">
                <a:solidFill>
                  <a:srgbClr val="FF00FF"/>
                </a:solidFill>
              </a:rPr>
              <a:t> &gt; Al</a:t>
            </a:r>
            <a:r>
              <a:rPr lang="en-US" sz="1900" baseline="30000" dirty="0">
                <a:solidFill>
                  <a:srgbClr val="FF00FF"/>
                </a:solidFill>
              </a:rPr>
              <a:t>+3</a:t>
            </a:r>
            <a:r>
              <a:rPr lang="en-US" sz="1900" dirty="0">
                <a:solidFill>
                  <a:srgbClr val="FF00FF"/>
                </a:solidFill>
              </a:rPr>
              <a:t> &gt; Ga</a:t>
            </a:r>
            <a:r>
              <a:rPr lang="en-US" sz="1900" baseline="30000" dirty="0">
                <a:solidFill>
                  <a:srgbClr val="FF00FF"/>
                </a:solidFill>
              </a:rPr>
              <a:t>+3</a:t>
            </a:r>
            <a:r>
              <a:rPr lang="en-US" sz="1900" dirty="0">
                <a:solidFill>
                  <a:srgbClr val="FF00FF"/>
                </a:solidFill>
              </a:rPr>
              <a:t> &gt; In</a:t>
            </a:r>
            <a:r>
              <a:rPr lang="en-US" sz="1900" baseline="30000" dirty="0">
                <a:solidFill>
                  <a:srgbClr val="FF00FF"/>
                </a:solidFill>
              </a:rPr>
              <a:t>+3</a:t>
            </a:r>
            <a:r>
              <a:rPr lang="en-US" sz="1900" dirty="0">
                <a:solidFill>
                  <a:srgbClr val="FF00FF"/>
                </a:solidFill>
              </a:rPr>
              <a:t> &gt; Tl</a:t>
            </a:r>
            <a:r>
              <a:rPr lang="en-US" sz="1900" baseline="30000" dirty="0">
                <a:solidFill>
                  <a:srgbClr val="FF00FF"/>
                </a:solidFill>
              </a:rPr>
              <a:t>+3</a:t>
            </a:r>
            <a:r>
              <a:rPr lang="en-US" sz="1900" dirty="0">
                <a:solidFill>
                  <a:srgbClr val="FF00FF"/>
                </a:solidFill>
              </a:rPr>
              <a:t> – stability decreases </a:t>
            </a:r>
            <a:r>
              <a:rPr lang="en-US" sz="1900" dirty="0">
                <a:solidFill>
                  <a:srgbClr val="FF00FF"/>
                </a:solidFill>
                <a:sym typeface="Symbol"/>
              </a:rPr>
              <a:t></a:t>
            </a:r>
            <a:endParaRPr lang="en-US" sz="1900" dirty="0">
              <a:solidFill>
                <a:srgbClr val="FF00FF"/>
              </a:solidFill>
            </a:endParaRPr>
          </a:p>
          <a:p>
            <a:r>
              <a:rPr lang="en-US" sz="1900" dirty="0">
                <a:solidFill>
                  <a:srgbClr val="FF00FF"/>
                </a:solidFill>
              </a:rPr>
              <a:t>	B</a:t>
            </a:r>
            <a:r>
              <a:rPr lang="en-US" sz="1900" baseline="30000" dirty="0">
                <a:solidFill>
                  <a:srgbClr val="FF00FF"/>
                </a:solidFill>
              </a:rPr>
              <a:t>+</a:t>
            </a:r>
            <a:r>
              <a:rPr lang="en-US" sz="1900" dirty="0">
                <a:solidFill>
                  <a:srgbClr val="FF00FF"/>
                </a:solidFill>
              </a:rPr>
              <a:t> &lt; Al</a:t>
            </a:r>
            <a:r>
              <a:rPr lang="en-US" sz="1900" baseline="30000" dirty="0">
                <a:solidFill>
                  <a:srgbClr val="FF00FF"/>
                </a:solidFill>
              </a:rPr>
              <a:t>+</a:t>
            </a:r>
            <a:r>
              <a:rPr lang="en-US" sz="1900" dirty="0">
                <a:solidFill>
                  <a:srgbClr val="FF00FF"/>
                </a:solidFill>
              </a:rPr>
              <a:t> &lt; </a:t>
            </a:r>
            <a:r>
              <a:rPr lang="en-US" sz="1900" dirty="0" err="1">
                <a:solidFill>
                  <a:srgbClr val="FF00FF"/>
                </a:solidFill>
              </a:rPr>
              <a:t>Ga</a:t>
            </a:r>
            <a:r>
              <a:rPr lang="en-US" sz="1900" baseline="30000" dirty="0">
                <a:solidFill>
                  <a:srgbClr val="FF00FF"/>
                </a:solidFill>
              </a:rPr>
              <a:t>+</a:t>
            </a:r>
            <a:r>
              <a:rPr lang="en-US" sz="1900" dirty="0">
                <a:solidFill>
                  <a:srgbClr val="FF00FF"/>
                </a:solidFill>
              </a:rPr>
              <a:t> &lt; In</a:t>
            </a:r>
            <a:r>
              <a:rPr lang="en-US" sz="1900" baseline="30000" dirty="0">
                <a:solidFill>
                  <a:srgbClr val="FF00FF"/>
                </a:solidFill>
              </a:rPr>
              <a:t>+</a:t>
            </a:r>
            <a:r>
              <a:rPr lang="en-US" sz="1900" dirty="0">
                <a:solidFill>
                  <a:srgbClr val="FF00FF"/>
                </a:solidFill>
              </a:rPr>
              <a:t> &lt; </a:t>
            </a:r>
            <a:r>
              <a:rPr lang="en-US" sz="1900" dirty="0" err="1">
                <a:solidFill>
                  <a:srgbClr val="FF00FF"/>
                </a:solidFill>
              </a:rPr>
              <a:t>Tl</a:t>
            </a:r>
            <a:r>
              <a:rPr lang="en-US" sz="1900" baseline="30000" dirty="0">
                <a:solidFill>
                  <a:srgbClr val="FF00FF"/>
                </a:solidFill>
              </a:rPr>
              <a:t>+</a:t>
            </a:r>
            <a:r>
              <a:rPr lang="en-US" sz="1900" dirty="0">
                <a:solidFill>
                  <a:srgbClr val="FF00FF"/>
                </a:solidFill>
              </a:rPr>
              <a:t> – stability increases </a:t>
            </a:r>
            <a:r>
              <a:rPr lang="en-US" sz="1900" dirty="0">
                <a:solidFill>
                  <a:srgbClr val="FF00FF"/>
                </a:solidFill>
                <a:sym typeface="Symbol"/>
              </a:rPr>
              <a:t></a:t>
            </a:r>
            <a:endParaRPr lang="en-US" sz="1900" dirty="0">
              <a:solidFill>
                <a:srgbClr val="FF00FF"/>
              </a:solidFill>
            </a:endParaRPr>
          </a:p>
          <a:p>
            <a:r>
              <a:rPr lang="en-US" sz="1900" dirty="0" smtClean="0">
                <a:solidFill>
                  <a:srgbClr val="FF00FF"/>
                </a:solidFill>
              </a:rPr>
              <a:t> </a:t>
            </a:r>
            <a:endParaRPr lang="en-US" sz="1900" dirty="0">
              <a:solidFill>
                <a:srgbClr val="FF00FF"/>
              </a:solidFill>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357" y="1371600"/>
            <a:ext cx="8291286" cy="5715000"/>
          </a:xfrm>
        </p:spPr>
        <p:txBody>
          <a:bodyPr>
            <a:normAutofit fontScale="92500" lnSpcReduction="20000"/>
          </a:bodyPr>
          <a:lstStyle/>
          <a:p>
            <a:pPr marL="0" marR="0" algn="just">
              <a:spcBef>
                <a:spcPts val="0"/>
              </a:spcBef>
              <a:spcAft>
                <a:spcPts val="0"/>
              </a:spcAft>
              <a:tabLst>
                <a:tab pos="228600" algn="l"/>
                <a:tab pos="485775" algn="l"/>
                <a:tab pos="4114800" algn="r"/>
              </a:tabLst>
            </a:pPr>
            <a:r>
              <a:rPr lang="en-US" sz="2000" dirty="0" smtClean="0">
                <a:latin typeface="Segoe UI"/>
                <a:ea typeface="Calibri"/>
                <a:cs typeface="Segoe UI"/>
              </a:rPr>
              <a:t>	</a:t>
            </a:r>
            <a:endParaRPr lang="en-US" sz="2000" dirty="0" smtClean="0">
              <a:latin typeface="Segoe UI"/>
              <a:ea typeface="Calibri"/>
              <a:cs typeface="Times New Roman"/>
            </a:endParaRPr>
          </a:p>
          <a:p>
            <a:r>
              <a:rPr lang="en-US" dirty="0" smtClean="0"/>
              <a:t> </a:t>
            </a:r>
            <a:r>
              <a:rPr lang="en-US" dirty="0"/>
              <a:t>Hence p-electrons are held less tightly then s-electrons. The first ionization potentials of these elements are therefore low. The second and third ionization potential are however considerably higher because successive electrons have to be pulled out of the stable                  s-orbitals.</a:t>
            </a:r>
          </a:p>
          <a:p>
            <a:r>
              <a:rPr lang="en-US" dirty="0"/>
              <a:t>	In Group IIIA, ionization potential gradually decreases from B to </a:t>
            </a:r>
            <a:r>
              <a:rPr lang="en-US" dirty="0" err="1"/>
              <a:t>Tl</a:t>
            </a:r>
            <a:r>
              <a:rPr lang="en-US" dirty="0"/>
              <a:t> because of effect of increasing atomic size is more than that of nuclear charge. The ionization potential remains practically same in spite of increase in atomic size as we move from Al to Ga. The last element </a:t>
            </a:r>
            <a:r>
              <a:rPr lang="en-US" dirty="0" err="1"/>
              <a:t>Tl</a:t>
            </a:r>
            <a:r>
              <a:rPr lang="en-US" dirty="0"/>
              <a:t>, has 14 f-electrons in its inner electronic configuration. Since the shielding effect of f-electrons is much smaller than that of d-electrons and also since there is only a marginal increase in atomic size as we move from In to </a:t>
            </a:r>
            <a:r>
              <a:rPr lang="en-US" dirty="0" err="1"/>
              <a:t>Tl</a:t>
            </a:r>
            <a:r>
              <a:rPr lang="en-US" dirty="0"/>
              <a:t>, the outer electron in </a:t>
            </a:r>
            <a:r>
              <a:rPr lang="en-US" dirty="0" err="1"/>
              <a:t>Tl</a:t>
            </a:r>
            <a:r>
              <a:rPr lang="en-US" dirty="0"/>
              <a:t> is held quite firmly. Hence, there is a considerable increase in its ionization potential. Refer Table 3.2. </a:t>
            </a:r>
          </a:p>
          <a:p>
            <a:pPr>
              <a:buNone/>
            </a:pPr>
            <a:endParaRPr lang="en-US" dirty="0"/>
          </a:p>
        </p:txBody>
      </p:sp>
      <p:sp>
        <p:nvSpPr>
          <p:cNvPr id="5" name="Rectangle 4"/>
          <p:cNvSpPr/>
          <p:nvPr/>
        </p:nvSpPr>
        <p:spPr>
          <a:xfrm>
            <a:off x="152400" y="152400"/>
            <a:ext cx="8839200" cy="1600438"/>
          </a:xfrm>
          <a:prstGeom prst="rect">
            <a:avLst/>
          </a:prstGeom>
        </p:spPr>
        <p:txBody>
          <a:bodyPr wrap="square">
            <a:spAutoFit/>
          </a:bodyPr>
          <a:lstStyle/>
          <a:p>
            <a:r>
              <a:rPr lang="en-US" sz="2000" b="1" dirty="0">
                <a:solidFill>
                  <a:srgbClr val="FF0000"/>
                </a:solidFill>
              </a:rPr>
              <a:t>(iii) Ionization Potential/Ionization Energy:</a:t>
            </a:r>
            <a:endParaRPr lang="en-US" sz="2000" dirty="0">
              <a:solidFill>
                <a:srgbClr val="FF0000"/>
              </a:solidFill>
            </a:endParaRPr>
          </a:p>
          <a:p>
            <a:r>
              <a:rPr lang="en-US" b="1" dirty="0"/>
              <a:t>	</a:t>
            </a:r>
            <a:r>
              <a:rPr lang="en-US" sz="2000" dirty="0">
                <a:solidFill>
                  <a:srgbClr val="7030A0"/>
                </a:solidFill>
              </a:rPr>
              <a:t>The Group IIIA elements have two s-electrons and one p-electron in their outermost shells. The p-electrons are less penetrating as compared to s-electrons. They are farther away from</a:t>
            </a:r>
            <a:r>
              <a:rPr lang="en-US" sz="2000" b="1" dirty="0">
                <a:solidFill>
                  <a:srgbClr val="7030A0"/>
                </a:solidFill>
              </a:rPr>
              <a:t> </a:t>
            </a:r>
            <a:r>
              <a:rPr lang="en-US" sz="2000" dirty="0">
                <a:solidFill>
                  <a:srgbClr val="7030A0"/>
                </a:solidFill>
              </a:rPr>
              <a:t>the nucleus. </a:t>
            </a:r>
            <a:endParaRPr lang="en-US" sz="2000" dirty="0" smtClean="0">
              <a:solidFill>
                <a:srgbClr val="7030A0"/>
              </a:solidFill>
            </a:endParaRPr>
          </a:p>
          <a:p>
            <a:endParaRPr lang="en-US" dirty="0">
              <a:solidFill>
                <a:srgbClr val="7030A0"/>
              </a:solidFill>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86" y="394692"/>
            <a:ext cx="9296400" cy="6463308"/>
          </a:xfrm>
          <a:prstGeom prst="rect">
            <a:avLst/>
          </a:prstGeom>
        </p:spPr>
        <p:txBody>
          <a:bodyPr wrap="square">
            <a:spAutoFit/>
          </a:bodyPr>
          <a:lstStyle/>
          <a:p>
            <a:r>
              <a:rPr lang="en-US" sz="2000" b="1" dirty="0"/>
              <a:t>(</a:t>
            </a:r>
            <a:r>
              <a:rPr lang="en-US" sz="2000" b="1" dirty="0" smtClean="0">
                <a:solidFill>
                  <a:srgbClr val="FF00FF"/>
                </a:solidFill>
              </a:rPr>
              <a:t>iv)Electronegativity</a:t>
            </a:r>
            <a:r>
              <a:rPr lang="en-US" sz="2000" b="1" dirty="0">
                <a:solidFill>
                  <a:srgbClr val="FF00FF"/>
                </a:solidFill>
              </a:rPr>
              <a:t>: </a:t>
            </a:r>
            <a:endParaRPr lang="en-US" sz="2000" dirty="0">
              <a:solidFill>
                <a:srgbClr val="FF00FF"/>
              </a:solidFill>
            </a:endParaRPr>
          </a:p>
          <a:p>
            <a:r>
              <a:rPr lang="en-US" b="1" dirty="0"/>
              <a:t>	</a:t>
            </a:r>
            <a:r>
              <a:rPr lang="en-US" dirty="0">
                <a:solidFill>
                  <a:srgbClr val="008000"/>
                </a:solidFill>
              </a:rPr>
              <a:t>Electronegativity decreases from B (2.0) to Al (1.5) because of increase in size. Gallium which is next to </a:t>
            </a:r>
            <a:r>
              <a:rPr lang="en-US" dirty="0" err="1">
                <a:solidFill>
                  <a:srgbClr val="008000"/>
                </a:solidFill>
              </a:rPr>
              <a:t>aluminium</a:t>
            </a:r>
            <a:r>
              <a:rPr lang="en-US" dirty="0">
                <a:solidFill>
                  <a:srgbClr val="008000"/>
                </a:solidFill>
              </a:rPr>
              <a:t> shows slight increase (1.6) in electronegativity. This is rather unexpected. The remaining two elements show slight fall in these values. Thus the electronegativity value does not fall as expected. This is due to the presence of extra d</a:t>
            </a:r>
            <a:r>
              <a:rPr lang="en-US" baseline="30000" dirty="0">
                <a:solidFill>
                  <a:srgbClr val="008000"/>
                </a:solidFill>
              </a:rPr>
              <a:t>10 </a:t>
            </a:r>
            <a:r>
              <a:rPr lang="en-US" dirty="0">
                <a:solidFill>
                  <a:srgbClr val="008000"/>
                </a:solidFill>
              </a:rPr>
              <a:t>or f</a:t>
            </a:r>
            <a:r>
              <a:rPr lang="en-US" baseline="30000" dirty="0">
                <a:solidFill>
                  <a:srgbClr val="008000"/>
                </a:solidFill>
              </a:rPr>
              <a:t>14 </a:t>
            </a:r>
            <a:r>
              <a:rPr lang="en-US" dirty="0">
                <a:solidFill>
                  <a:srgbClr val="008000"/>
                </a:solidFill>
              </a:rPr>
              <a:t>electrons, which screen the nuclear charge effectively. </a:t>
            </a:r>
          </a:p>
          <a:p>
            <a:r>
              <a:rPr lang="en-US" dirty="0">
                <a:solidFill>
                  <a:srgbClr val="008000"/>
                </a:solidFill>
              </a:rPr>
              <a:t>	Boron having high electronegativity when combines with other non-metals, bonds are covalent with less polarity as the electronegativity difference between the combining atoms is not very great. From boron to thallium, the bonds with non-metals are less covalent and more polar as the electronegativity difference between the combining atoms goes on increasing.</a:t>
            </a:r>
          </a:p>
          <a:p>
            <a:r>
              <a:rPr lang="en-US" sz="2000" b="1" dirty="0">
                <a:solidFill>
                  <a:srgbClr val="FF00FF"/>
                </a:solidFill>
              </a:rPr>
              <a:t>(</a:t>
            </a:r>
            <a:r>
              <a:rPr lang="en-US" sz="2000" b="1" dirty="0" smtClean="0">
                <a:solidFill>
                  <a:srgbClr val="FF00FF"/>
                </a:solidFill>
              </a:rPr>
              <a:t>v)</a:t>
            </a:r>
            <a:r>
              <a:rPr lang="en-US" sz="2000" b="1" dirty="0" err="1" smtClean="0">
                <a:solidFill>
                  <a:srgbClr val="FF00FF"/>
                </a:solidFill>
              </a:rPr>
              <a:t>Reactivi</a:t>
            </a:r>
            <a:r>
              <a:rPr lang="en-US" sz="2000" b="1" dirty="0" smtClean="0">
                <a:solidFill>
                  <a:srgbClr val="FF00FF"/>
                </a:solidFill>
              </a:rPr>
              <a:t> </a:t>
            </a:r>
            <a:r>
              <a:rPr lang="en-US" sz="2000" b="1" dirty="0" err="1" smtClean="0">
                <a:solidFill>
                  <a:srgbClr val="FF00FF"/>
                </a:solidFill>
              </a:rPr>
              <a:t>ty</a:t>
            </a:r>
            <a:r>
              <a:rPr lang="en-US" sz="2000" b="1" dirty="0">
                <a:solidFill>
                  <a:srgbClr val="FF00FF"/>
                </a:solidFill>
              </a:rPr>
              <a:t>: </a:t>
            </a:r>
            <a:endParaRPr lang="en-US" sz="2000" dirty="0">
              <a:solidFill>
                <a:srgbClr val="FF00FF"/>
              </a:solidFill>
            </a:endParaRPr>
          </a:p>
          <a:p>
            <a:r>
              <a:rPr lang="en-US" dirty="0"/>
              <a:t>	</a:t>
            </a:r>
            <a:r>
              <a:rPr lang="en-US" dirty="0">
                <a:solidFill>
                  <a:srgbClr val="FF0000"/>
                </a:solidFill>
              </a:rPr>
              <a:t>These elements are less electropositive (i.e. less basic), hence are less reactive. They are chemically reactive at high temperature. Though the size of atoms increases regularly from </a:t>
            </a:r>
            <a:r>
              <a:rPr lang="en-US" dirty="0" err="1">
                <a:solidFill>
                  <a:srgbClr val="FF0000"/>
                </a:solidFill>
              </a:rPr>
              <a:t>aluminium</a:t>
            </a:r>
            <a:r>
              <a:rPr lang="en-US" dirty="0">
                <a:solidFill>
                  <a:srgbClr val="FF0000"/>
                </a:solidFill>
              </a:rPr>
              <a:t> to thallium, the ionization potential values do not show regular decrease. Hence the reactivity of Group IIIA elements does not increase regularly from </a:t>
            </a:r>
            <a:r>
              <a:rPr lang="en-US" dirty="0" err="1">
                <a:solidFill>
                  <a:srgbClr val="FF0000"/>
                </a:solidFill>
              </a:rPr>
              <a:t>aluminium</a:t>
            </a:r>
            <a:r>
              <a:rPr lang="en-US" dirty="0">
                <a:solidFill>
                  <a:srgbClr val="FF0000"/>
                </a:solidFill>
              </a:rPr>
              <a:t> to thallium. These elements show greater tendency for the formation of covalent complex compounds. </a:t>
            </a:r>
            <a:r>
              <a:rPr lang="en-US" dirty="0" err="1">
                <a:solidFill>
                  <a:srgbClr val="FF0000"/>
                </a:solidFill>
              </a:rPr>
              <a:t>Aluminium</a:t>
            </a:r>
            <a:r>
              <a:rPr lang="en-US" dirty="0">
                <a:solidFill>
                  <a:srgbClr val="FF0000"/>
                </a:solidFill>
              </a:rPr>
              <a:t> is stable in air because it develops an oxide film which protects the metal from further attack. But amalgamated </a:t>
            </a:r>
            <a:r>
              <a:rPr lang="en-US" dirty="0" err="1">
                <a:solidFill>
                  <a:srgbClr val="FF0000"/>
                </a:solidFill>
              </a:rPr>
              <a:t>aluminium</a:t>
            </a:r>
            <a:r>
              <a:rPr lang="en-US" dirty="0">
                <a:solidFill>
                  <a:srgbClr val="FF0000"/>
                </a:solidFill>
              </a:rPr>
              <a:t> is rapidly oxidized and decomposes cold water. Gallium and indium are stable in air and are not attacked by water except when free oxygen is present.</a:t>
            </a:r>
          </a:p>
          <a:p>
            <a:r>
              <a:rPr lang="en-US" dirty="0">
                <a:solidFill>
                  <a:srgbClr val="FF0000"/>
                </a:solidFill>
              </a:rPr>
              <a:t>	These elements, especially boron and </a:t>
            </a:r>
            <a:r>
              <a:rPr lang="en-US" dirty="0" err="1">
                <a:solidFill>
                  <a:srgbClr val="FF0000"/>
                </a:solidFill>
              </a:rPr>
              <a:t>aluminium</a:t>
            </a:r>
            <a:r>
              <a:rPr lang="en-US" dirty="0">
                <a:solidFill>
                  <a:srgbClr val="FF0000"/>
                </a:solidFill>
              </a:rPr>
              <a:t> form electron deficient molecules by forming sextet of electrons. Such compounds can readily form co-ordinate compounds.</a:t>
            </a:r>
          </a:p>
        </p:txBody>
      </p:sp>
    </p:spTree>
    <p:extLst>
      <p:ext uri="{BB962C8B-B14F-4D97-AF65-F5344CB8AC3E}">
        <p14:creationId xmlns:p14="http://schemas.microsoft.com/office/powerpoint/2010/main" val="3772266494"/>
      </p:ext>
    </p:extLst>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81000"/>
            <a:ext cx="8610600" cy="1231106"/>
          </a:xfrm>
          <a:prstGeom prst="rect">
            <a:avLst/>
          </a:prstGeom>
        </p:spPr>
        <p:txBody>
          <a:bodyPr wrap="square">
            <a:spAutoFit/>
          </a:bodyPr>
          <a:lstStyle/>
          <a:p>
            <a:r>
              <a:rPr lang="en-US" sz="2000" dirty="0">
                <a:solidFill>
                  <a:srgbClr val="C00000"/>
                </a:solidFill>
              </a:rPr>
              <a:t>3.2.2 Group IVA Elements </a:t>
            </a:r>
          </a:p>
          <a:p>
            <a:r>
              <a:rPr lang="en-US" dirty="0"/>
              <a:t>	</a:t>
            </a:r>
            <a:r>
              <a:rPr lang="en-US" dirty="0">
                <a:solidFill>
                  <a:srgbClr val="FF00FF"/>
                </a:solidFill>
              </a:rPr>
              <a:t>The Group IVA consists of five elements namely carbon (C), silicon (Si), germanium (</a:t>
            </a:r>
            <a:r>
              <a:rPr lang="en-US" dirty="0" err="1">
                <a:solidFill>
                  <a:srgbClr val="FF00FF"/>
                </a:solidFill>
              </a:rPr>
              <a:t>Ge</a:t>
            </a:r>
            <a:r>
              <a:rPr lang="en-US" dirty="0">
                <a:solidFill>
                  <a:srgbClr val="FF00FF"/>
                </a:solidFill>
              </a:rPr>
              <a:t>), tin (</a:t>
            </a:r>
            <a:r>
              <a:rPr lang="en-US" dirty="0" err="1">
                <a:solidFill>
                  <a:srgbClr val="FF00FF"/>
                </a:solidFill>
              </a:rPr>
              <a:t>Sn</a:t>
            </a:r>
            <a:r>
              <a:rPr lang="en-US" dirty="0">
                <a:solidFill>
                  <a:srgbClr val="FF00FF"/>
                </a:solidFill>
              </a:rPr>
              <a:t>) and lead (</a:t>
            </a:r>
            <a:r>
              <a:rPr lang="en-US" dirty="0" err="1">
                <a:solidFill>
                  <a:srgbClr val="FF00FF"/>
                </a:solidFill>
              </a:rPr>
              <a:t>Pb</a:t>
            </a:r>
            <a:r>
              <a:rPr lang="en-US" dirty="0">
                <a:solidFill>
                  <a:srgbClr val="FF00FF"/>
                </a:solidFill>
              </a:rPr>
              <a:t>). For details, Refer        Table 3.3.</a:t>
            </a:r>
          </a:p>
          <a:p>
            <a:r>
              <a:rPr lang="en-US" b="1" dirty="0">
                <a:solidFill>
                  <a:srgbClr val="FF00FF"/>
                </a:solidFill>
              </a:rPr>
              <a:t>Table 3.3: Group IV A Elements</a:t>
            </a:r>
            <a:endParaRPr lang="en-US" dirty="0">
              <a:solidFill>
                <a:srgbClr val="FF00FF"/>
              </a:solidFill>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8114" y="1581328"/>
            <a:ext cx="7848600" cy="6010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5953598"/>
      </p:ext>
    </p:extLst>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3593</TotalTime>
  <Words>1442</Words>
  <Application>Microsoft Office PowerPoint</Application>
  <PresentationFormat>On-screen Show (4:3)</PresentationFormat>
  <Paragraphs>307</Paragraphs>
  <Slides>47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49" baseType="lpstr">
      <vt:lpstr>Flow</vt:lpstr>
      <vt:lpstr>ChemDraw.Document.6.0</vt:lpstr>
      <vt:lpstr>   </vt:lpstr>
      <vt:lpstr>Chapter 3…p-block Elements </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 PRESENTATION</dc:title>
  <dc:creator>Neeraj</dc:creator>
  <cp:lastModifiedBy>ADMIN</cp:lastModifiedBy>
  <cp:revision>736</cp:revision>
  <dcterms:created xsi:type="dcterms:W3CDTF">2014-01-14T16:16:45Z</dcterms:created>
  <dcterms:modified xsi:type="dcterms:W3CDTF">2021-07-03T00:51:28Z</dcterms:modified>
</cp:coreProperties>
</file>