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6"/>
  </p:notesMasterIdLst>
  <p:sldIdLst>
    <p:sldId id="360" r:id="rId2"/>
    <p:sldId id="384" r:id="rId3"/>
    <p:sldId id="332" r:id="rId4"/>
    <p:sldId id="361" r:id="rId5"/>
    <p:sldId id="402" r:id="rId6"/>
    <p:sldId id="403" r:id="rId7"/>
    <p:sldId id="404" r:id="rId8"/>
    <p:sldId id="405" r:id="rId9"/>
    <p:sldId id="406" r:id="rId10"/>
    <p:sldId id="407" r:id="rId11"/>
    <p:sldId id="408" r:id="rId12"/>
    <p:sldId id="409" r:id="rId13"/>
    <p:sldId id="410" r:id="rId14"/>
    <p:sldId id="411" r:id="rId15"/>
    <p:sldId id="412" r:id="rId16"/>
    <p:sldId id="413" r:id="rId17"/>
    <p:sldId id="414" r:id="rId18"/>
    <p:sldId id="415" r:id="rId19"/>
    <p:sldId id="416" r:id="rId20"/>
    <p:sldId id="417" r:id="rId21"/>
    <p:sldId id="418" r:id="rId22"/>
    <p:sldId id="419" r:id="rId23"/>
    <p:sldId id="420" r:id="rId24"/>
    <p:sldId id="421" r:id="rId25"/>
    <p:sldId id="422" r:id="rId26"/>
    <p:sldId id="423" r:id="rId27"/>
    <p:sldId id="424" r:id="rId28"/>
    <p:sldId id="425" r:id="rId29"/>
    <p:sldId id="426" r:id="rId30"/>
    <p:sldId id="430" r:id="rId31"/>
    <p:sldId id="428" r:id="rId32"/>
    <p:sldId id="429" r:id="rId33"/>
    <p:sldId id="431" r:id="rId34"/>
    <p:sldId id="314"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00FF"/>
    <a:srgbClr val="008000"/>
    <a:srgbClr val="00FF00"/>
    <a:srgbClr val="FF33CC"/>
    <a:srgbClr val="FF6600"/>
    <a:srgbClr val="FF0000"/>
    <a:srgbClr val="719FFB"/>
    <a:srgbClr val="33CC33"/>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52" autoAdjust="0"/>
    <p:restoredTop sz="90409" autoAdjust="0"/>
  </p:normalViewPr>
  <p:slideViewPr>
    <p:cSldViewPr>
      <p:cViewPr varScale="1">
        <p:scale>
          <a:sx n="66" d="100"/>
          <a:sy n="66" d="100"/>
        </p:scale>
        <p:origin x="-1350"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A5C80A-7363-4DF2-A90B-0114DFECDD20}" type="datetimeFigureOut">
              <a:rPr lang="en-US" smtClean="0"/>
              <a:pPr/>
              <a:t>07/07/2021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674D8E-EEA0-45D0-8606-191BC4D42CA7}" type="slidenum">
              <a:rPr lang="en-US" smtClean="0"/>
              <a:pPr/>
              <a:t>‹#›</a:t>
            </a:fld>
            <a:endParaRPr lang="en-US"/>
          </a:p>
        </p:txBody>
      </p:sp>
    </p:spTree>
    <p:extLst>
      <p:ext uri="{BB962C8B-B14F-4D97-AF65-F5344CB8AC3E}">
        <p14:creationId xmlns:p14="http://schemas.microsoft.com/office/powerpoint/2010/main" val="536953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44F3DB8-ED2D-4F9D-93B3-0080632C020B}" type="datetimeFigureOut">
              <a:rPr lang="en-US" smtClean="0"/>
              <a:pPr/>
              <a:t>07/07/2021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4C2ECB4-B99C-4A3F-A2AD-087ADAF28DE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wipe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44F3DB8-ED2D-4F9D-93B3-0080632C020B}" type="datetimeFigureOut">
              <a:rPr lang="en-US" smtClean="0"/>
              <a:pPr/>
              <a:t>07/07/2021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2ECB4-B99C-4A3F-A2AD-087ADAF28DE9}" type="slidenum">
              <a:rPr lang="en-US" smtClean="0"/>
              <a:pPr/>
              <a:t>‹#›</a:t>
            </a:fld>
            <a:endParaRPr lang="en-US"/>
          </a:p>
        </p:txBody>
      </p:sp>
    </p:spTree>
  </p:cSld>
  <p:clrMapOvr>
    <a:masterClrMapping/>
  </p:clrMapOvr>
  <p:transition>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44F3DB8-ED2D-4F9D-93B3-0080632C020B}" type="datetimeFigureOut">
              <a:rPr lang="en-US" smtClean="0"/>
              <a:pPr/>
              <a:t>07/07/2021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2ECB4-B99C-4A3F-A2AD-087ADAF28DE9}" type="slidenum">
              <a:rPr lang="en-US" smtClean="0"/>
              <a:pPr/>
              <a:t>‹#›</a:t>
            </a:fld>
            <a:endParaRPr lang="en-US"/>
          </a:p>
        </p:txBody>
      </p:sp>
    </p:spTree>
  </p:cSld>
  <p:clrMapOvr>
    <a:masterClrMapping/>
  </p:clrMapOvr>
  <p:transition>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44F3DB8-ED2D-4F9D-93B3-0080632C020B}" type="datetimeFigureOut">
              <a:rPr lang="en-US" smtClean="0"/>
              <a:pPr/>
              <a:t>07/07/2021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2ECB4-B99C-4A3F-A2AD-087ADAF28DE9}" type="slidenum">
              <a:rPr lang="en-US" smtClean="0"/>
              <a:pPr/>
              <a:t>‹#›</a:t>
            </a:fld>
            <a:endParaRPr lang="en-US"/>
          </a:p>
        </p:txBody>
      </p:sp>
    </p:spTree>
  </p:cSld>
  <p:clrMapOvr>
    <a:masterClrMapping/>
  </p:clrMapOvr>
  <p:transition>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44F3DB8-ED2D-4F9D-93B3-0080632C020B}" type="datetimeFigureOut">
              <a:rPr lang="en-US" smtClean="0"/>
              <a:pPr/>
              <a:t>07/07/2021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2ECB4-B99C-4A3F-A2AD-087ADAF28DE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44F3DB8-ED2D-4F9D-93B3-0080632C020B}" type="datetimeFigureOut">
              <a:rPr lang="en-US" smtClean="0"/>
              <a:pPr/>
              <a:t>07/07/2021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C2ECB4-B99C-4A3F-A2AD-087ADAF28DE9}" type="slidenum">
              <a:rPr lang="en-US" smtClean="0"/>
              <a:pPr/>
              <a:t>‹#›</a:t>
            </a:fld>
            <a:endParaRPr lang="en-US"/>
          </a:p>
        </p:txBody>
      </p:sp>
    </p:spTree>
  </p:cSld>
  <p:clrMapOvr>
    <a:masterClrMapping/>
  </p:clrMapOvr>
  <p:transition>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44F3DB8-ED2D-4F9D-93B3-0080632C020B}" type="datetimeFigureOut">
              <a:rPr lang="en-US" smtClean="0"/>
              <a:pPr/>
              <a:t>07/07/2021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C2ECB4-B99C-4A3F-A2AD-087ADAF28DE9}" type="slidenum">
              <a:rPr lang="en-US" smtClean="0"/>
              <a:pPr/>
              <a:t>‹#›</a:t>
            </a:fld>
            <a:endParaRPr lang="en-US"/>
          </a:p>
        </p:txBody>
      </p:sp>
    </p:spTree>
  </p:cSld>
  <p:clrMapOvr>
    <a:masterClrMapping/>
  </p:clrMapOvr>
  <p:transition>
    <p:wipe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44F3DB8-ED2D-4F9D-93B3-0080632C020B}" type="datetimeFigureOut">
              <a:rPr lang="en-US" smtClean="0"/>
              <a:pPr/>
              <a:t>07/07/2021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C2ECB4-B99C-4A3F-A2AD-087ADAF28DE9}" type="slidenum">
              <a:rPr lang="en-US" smtClean="0"/>
              <a:pPr/>
              <a:t>‹#›</a:t>
            </a:fld>
            <a:endParaRPr lang="en-US"/>
          </a:p>
        </p:txBody>
      </p:sp>
    </p:spTree>
  </p:cSld>
  <p:clrMapOvr>
    <a:masterClrMapping/>
  </p:clrMapOvr>
  <p:transition>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4F3DB8-ED2D-4F9D-93B3-0080632C020B}" type="datetimeFigureOut">
              <a:rPr lang="en-US" smtClean="0"/>
              <a:pPr/>
              <a:t>07/07/2021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C2ECB4-B99C-4A3F-A2AD-087ADAF28DE9}" type="slidenum">
              <a:rPr lang="en-US" smtClean="0"/>
              <a:pPr/>
              <a:t>‹#›</a:t>
            </a:fld>
            <a:endParaRPr lang="en-US"/>
          </a:p>
        </p:txBody>
      </p:sp>
    </p:spTree>
  </p:cSld>
  <p:clrMapOvr>
    <a:masterClrMapping/>
  </p:clrMapOvr>
  <p:transition>
    <p:wipe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44F3DB8-ED2D-4F9D-93B3-0080632C020B}" type="datetimeFigureOut">
              <a:rPr lang="en-US" smtClean="0"/>
              <a:pPr/>
              <a:t>07/07/2021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C2ECB4-B99C-4A3F-A2AD-087ADAF28DE9}" type="slidenum">
              <a:rPr lang="en-US" smtClean="0"/>
              <a:pPr/>
              <a:t>‹#›</a:t>
            </a:fld>
            <a:endParaRPr lang="en-US"/>
          </a:p>
        </p:txBody>
      </p:sp>
    </p:spTree>
  </p:cSld>
  <p:clrMapOvr>
    <a:masterClrMapping/>
  </p:clrMapOvr>
  <p:transition>
    <p:wipe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44F3DB8-ED2D-4F9D-93B3-0080632C020B}" type="datetimeFigureOut">
              <a:rPr lang="en-US" smtClean="0"/>
              <a:pPr/>
              <a:t>07/07/2021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64C2ECB4-B99C-4A3F-A2AD-087ADAF28DE9}"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wipe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44F3DB8-ED2D-4F9D-93B3-0080632C020B}" type="datetimeFigureOut">
              <a:rPr lang="en-US" smtClean="0"/>
              <a:pPr/>
              <a:t>07/07/2021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4C2ECB4-B99C-4A3F-A2AD-087ADAF28DE9}"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wipe dir="d"/>
  </p:transition>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447800"/>
          </a:xfrm>
        </p:spPr>
        <p:txBody>
          <a:bodyPr>
            <a:normAutofit fontScale="90000"/>
          </a:bodyPr>
          <a:lstStyle/>
          <a:p>
            <a:pPr algn="ctr"/>
            <a:r>
              <a:rPr lang="en-US" dirty="0" smtClean="0"/>
              <a:t/>
            </a:r>
            <a:br>
              <a:rPr lang="en-US" dirty="0" smtClean="0"/>
            </a:br>
            <a:r>
              <a:rPr lang="en-US" dirty="0" smtClean="0"/>
              <a:t> </a:t>
            </a:r>
            <a:br>
              <a:rPr lang="en-US" dirty="0" smtClean="0"/>
            </a:br>
            <a:endParaRPr lang="en-US" b="1" dirty="0">
              <a:solidFill>
                <a:srgbClr val="FF00FF"/>
              </a:solidFill>
            </a:endParaRPr>
          </a:p>
        </p:txBody>
      </p:sp>
      <p:pic>
        <p:nvPicPr>
          <p:cNvPr id="6" name="Picture 5" descr="000_0809.JPG"/>
          <p:cNvPicPr>
            <a:picLocks noChangeAspect="1"/>
          </p:cNvPicPr>
          <p:nvPr/>
        </p:nvPicPr>
        <p:blipFill>
          <a:blip r:embed="rId2"/>
          <a:stretch>
            <a:fillRect/>
          </a:stretch>
        </p:blipFill>
        <p:spPr>
          <a:xfrm>
            <a:off x="76200" y="2133600"/>
            <a:ext cx="8915400"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p:cNvSpPr/>
          <p:nvPr/>
        </p:nvSpPr>
        <p:spPr>
          <a:xfrm>
            <a:off x="76200" y="457200"/>
            <a:ext cx="9067800" cy="2308324"/>
          </a:xfrm>
          <a:prstGeom prst="rect">
            <a:avLst/>
          </a:prstGeom>
        </p:spPr>
        <p:txBody>
          <a:bodyPr wrap="square">
            <a:spAutoFit/>
          </a:bodyPr>
          <a:lstStyle/>
          <a:p>
            <a:pPr algn="ctr"/>
            <a:r>
              <a:rPr lang="en-US" sz="3600" i="1" dirty="0" smtClean="0">
                <a:solidFill>
                  <a:schemeClr val="accent1"/>
                </a:solidFill>
                <a:latin typeface="Bernard MT Condensed" pitchFamily="18" charset="0"/>
              </a:rPr>
              <a:t>WEL-COME</a:t>
            </a:r>
            <a:r>
              <a:rPr lang="en-US" sz="3600" dirty="0" smtClean="0"/>
              <a:t/>
            </a:r>
            <a:br>
              <a:rPr lang="en-US" sz="3600" dirty="0" smtClean="0"/>
            </a:br>
            <a:r>
              <a:rPr lang="en-US" sz="3600" dirty="0" smtClean="0">
                <a:ln w="19050">
                  <a:solidFill>
                    <a:schemeClr val="tx1"/>
                  </a:solidFill>
                </a:ln>
                <a:solidFill>
                  <a:srgbClr val="FF0000"/>
                </a:solidFill>
                <a:latin typeface="Impact" pitchFamily="34" charset="0"/>
              </a:rPr>
              <a:t>Dr. D . N. Zambare </a:t>
            </a:r>
            <a:r>
              <a:rPr lang="en-US" sz="3600" dirty="0" smtClean="0">
                <a:ln w="19050">
                  <a:solidFill>
                    <a:schemeClr val="tx1"/>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7200000" scaled="0"/>
                </a:gradFill>
                <a:latin typeface="Impact" pitchFamily="34" charset="0"/>
              </a:rPr>
              <a:t/>
            </a:r>
            <a:br>
              <a:rPr lang="en-US" sz="3600" dirty="0" smtClean="0">
                <a:ln w="19050">
                  <a:solidFill>
                    <a:schemeClr val="tx1"/>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7200000" scaled="0"/>
                </a:gradFill>
                <a:latin typeface="Impact" pitchFamily="34" charset="0"/>
              </a:rPr>
            </a:br>
            <a:r>
              <a:rPr lang="en-US" sz="3600" i="1" dirty="0" smtClean="0">
                <a:ln w="19050">
                  <a:solidFill>
                    <a:schemeClr val="tx1"/>
                  </a:solidFill>
                </a:ln>
                <a:solidFill>
                  <a:srgbClr val="002060"/>
                </a:solidFill>
                <a:latin typeface="Book Antiqua" pitchFamily="18" charset="0"/>
              </a:rPr>
              <a:t>Department of Chemistry , </a:t>
            </a:r>
          </a:p>
          <a:p>
            <a:pPr algn="ctr"/>
            <a:r>
              <a:rPr lang="en-US" sz="3600" i="1" dirty="0" smtClean="0">
                <a:ln w="19050">
                  <a:solidFill>
                    <a:schemeClr val="tx1"/>
                  </a:solidFill>
                </a:ln>
                <a:solidFill>
                  <a:srgbClr val="002060"/>
                </a:solidFill>
                <a:latin typeface="Book Antiqua" pitchFamily="18" charset="0"/>
              </a:rPr>
              <a:t>Kisan Veer Mahavidyalaya, Wai (Satara)</a:t>
            </a:r>
            <a:endParaRPr lang="en-US" sz="3600" i="1" dirty="0">
              <a:solidFill>
                <a:srgbClr val="002060"/>
              </a:solidFill>
              <a:latin typeface="Book Antiqua"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5" name="Picture 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713" y="152400"/>
            <a:ext cx="8650287"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0454767"/>
      </p:ext>
    </p:extLst>
  </p:cSld>
  <p:clrMapOvr>
    <a:masterClrMapping/>
  </p:clrMapOvr>
  <p:transition>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81000"/>
            <a:ext cx="76962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6722309"/>
      </p:ext>
    </p:extLst>
  </p:cSld>
  <p:clrMapOvr>
    <a:masterClrMapping/>
  </p:clrMapOvr>
  <p:transition>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8762999"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9808970"/>
      </p:ext>
    </p:extLst>
  </p:cSld>
  <p:clrMapOvr>
    <a:masterClrMapping/>
  </p:clrMapOvr>
  <p:transition>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457200"/>
            <a:ext cx="5486400" cy="3322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3779838"/>
            <a:ext cx="7696200" cy="254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7105364"/>
      </p:ext>
    </p:extLst>
  </p:cSld>
  <p:clrMapOvr>
    <a:masterClrMapping/>
  </p:clrMapOvr>
  <p:transition>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304800"/>
            <a:ext cx="81534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9711206"/>
      </p:ext>
    </p:extLst>
  </p:cSld>
  <p:clrMapOvr>
    <a:masterClrMapping/>
  </p:clrMapOvr>
  <p:transition>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60338"/>
            <a:ext cx="8763000" cy="654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8144488"/>
      </p:ext>
    </p:extLst>
  </p:cSld>
  <p:clrMapOvr>
    <a:masterClrMapping/>
  </p:clrMapOvr>
  <p:transition>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65100"/>
            <a:ext cx="8610599" cy="653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2824453"/>
      </p:ext>
    </p:extLst>
  </p:cSld>
  <p:clrMapOvr>
    <a:masterClrMapping/>
  </p:clrMapOvr>
  <p:transition>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74345"/>
            <a:ext cx="8686800" cy="3139321"/>
          </a:xfrm>
          <a:prstGeom prst="rect">
            <a:avLst/>
          </a:prstGeom>
        </p:spPr>
        <p:txBody>
          <a:bodyPr wrap="square">
            <a:spAutoFit/>
          </a:bodyPr>
          <a:lstStyle/>
          <a:p>
            <a:r>
              <a:rPr lang="en-US" b="1" dirty="0"/>
              <a:t>(3</a:t>
            </a:r>
            <a:r>
              <a:rPr lang="en-US" b="1" dirty="0">
                <a:solidFill>
                  <a:srgbClr val="FF0066"/>
                </a:solidFill>
              </a:rPr>
              <a:t>) </a:t>
            </a:r>
            <a:r>
              <a:rPr lang="en-US" b="1" dirty="0" smtClean="0">
                <a:solidFill>
                  <a:srgbClr val="FF0066"/>
                </a:solidFill>
              </a:rPr>
              <a:t>Magnetic </a:t>
            </a:r>
            <a:r>
              <a:rPr lang="en-US" b="1" dirty="0">
                <a:solidFill>
                  <a:srgbClr val="FF0066"/>
                </a:solidFill>
              </a:rPr>
              <a:t>properties (Character):</a:t>
            </a:r>
            <a:endParaRPr lang="en-US" dirty="0">
              <a:solidFill>
                <a:srgbClr val="FF0066"/>
              </a:solidFill>
            </a:endParaRPr>
          </a:p>
          <a:p>
            <a:r>
              <a:rPr lang="en-US" b="1" dirty="0">
                <a:solidFill>
                  <a:srgbClr val="FF0066"/>
                </a:solidFill>
              </a:rPr>
              <a:t>Magnetic </a:t>
            </a:r>
            <a:r>
              <a:rPr lang="en-US" b="1" dirty="0" err="1">
                <a:solidFill>
                  <a:srgbClr val="FF0066"/>
                </a:solidFill>
              </a:rPr>
              <a:t>Behaviour</a:t>
            </a:r>
            <a:r>
              <a:rPr lang="en-US" b="1" dirty="0">
                <a:solidFill>
                  <a:srgbClr val="FF0066"/>
                </a:solidFill>
              </a:rPr>
              <a:t>: </a:t>
            </a:r>
            <a:endParaRPr lang="en-US" dirty="0">
              <a:solidFill>
                <a:srgbClr val="FF0066"/>
              </a:solidFill>
            </a:endParaRPr>
          </a:p>
          <a:p>
            <a:r>
              <a:rPr lang="en-US" dirty="0"/>
              <a:t>•	Different substances exhibit different </a:t>
            </a:r>
            <a:r>
              <a:rPr lang="en-US" dirty="0" err="1"/>
              <a:t>behaviour</a:t>
            </a:r>
            <a:r>
              <a:rPr lang="en-US" dirty="0"/>
              <a:t> when placed in the external magnetic field. Most of the substances are repelled by a strong magnetic field, while some are attracted by it. In a few cases, the force of attraction is found to be very large (e.g., iron, cobalt, nickel, magnetite (Fe</a:t>
            </a:r>
            <a:r>
              <a:rPr lang="en-US" baseline="-25000" dirty="0"/>
              <a:t>3</a:t>
            </a:r>
            <a:r>
              <a:rPr lang="en-US" dirty="0"/>
              <a:t>O</a:t>
            </a:r>
            <a:r>
              <a:rPr lang="en-US" baseline="-25000" dirty="0"/>
              <a:t>4</a:t>
            </a:r>
            <a:r>
              <a:rPr lang="en-US" dirty="0"/>
              <a:t>) and some </a:t>
            </a:r>
            <a:r>
              <a:rPr lang="en-US" dirty="0" err="1"/>
              <a:t>Mn</a:t>
            </a:r>
            <a:r>
              <a:rPr lang="en-US" dirty="0"/>
              <a:t> alloys). Such tendencies are called magnetic characters, or magnetic properties and the materials exhibiting these characters are called magnetic materials. The various kinds of magnetisms are Diamagnetism, Paramagnetism, Ferromagnetism and </a:t>
            </a:r>
            <a:r>
              <a:rPr lang="en-US" dirty="0" err="1"/>
              <a:t>Antiferromagnetism</a:t>
            </a:r>
            <a:r>
              <a:rPr lang="en-US" dirty="0"/>
              <a:t>. Substances showing these characters are called Diamagnetic, Paramagnetic, Ferromagnetic and Antiferromagnetic respectively (See Fig. 4.6)</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1" y="3429000"/>
            <a:ext cx="79248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8838591"/>
      </p:ext>
    </p:extLst>
  </p:cSld>
  <p:clrMapOvr>
    <a:masterClrMapping/>
  </p:clrMapOvr>
  <p:transition>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8610600" cy="342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81429" y="3752166"/>
            <a:ext cx="8610600" cy="2585323"/>
          </a:xfrm>
          <a:prstGeom prst="rect">
            <a:avLst/>
          </a:prstGeom>
        </p:spPr>
        <p:txBody>
          <a:bodyPr wrap="square">
            <a:spAutoFit/>
          </a:bodyPr>
          <a:lstStyle/>
          <a:p>
            <a:r>
              <a:rPr lang="en-US" b="1" dirty="0">
                <a:solidFill>
                  <a:srgbClr val="FF0000"/>
                </a:solidFill>
              </a:rPr>
              <a:t>Paramagnetism: </a:t>
            </a:r>
            <a:endParaRPr lang="en-US" dirty="0">
              <a:solidFill>
                <a:srgbClr val="FF0000"/>
              </a:solidFill>
            </a:endParaRPr>
          </a:p>
          <a:p>
            <a:r>
              <a:rPr lang="en-US" dirty="0"/>
              <a:t>	Because of electron spin, unpaired electrons give rise to paramagnetism. For the transition metals, where ‘d’ orbitals are partially filled, paramagnetism is more likely. Transition metals in atomic, ionic and molecular states exhibit paramagnetism resulting from the presence of one or more unpaired electron spins. In few cases, special reinforcement of paramagnetism occurs as an effect of extensive co-operative electron-spin alignment; and this gives rise to Ferromagnetism, e.g. Fe, Co, Ni, Fe</a:t>
            </a:r>
            <a:r>
              <a:rPr lang="en-US" baseline="-25000" dirty="0"/>
              <a:t>3</a:t>
            </a:r>
            <a:r>
              <a:rPr lang="en-US" dirty="0"/>
              <a:t>O</a:t>
            </a:r>
            <a:r>
              <a:rPr lang="en-US" baseline="-25000" dirty="0"/>
              <a:t>4</a:t>
            </a:r>
            <a:r>
              <a:rPr lang="en-US" dirty="0"/>
              <a:t>, some alloys of </a:t>
            </a:r>
            <a:r>
              <a:rPr lang="en-US" dirty="0" err="1"/>
              <a:t>Mn</a:t>
            </a:r>
            <a:r>
              <a:rPr lang="en-US" dirty="0"/>
              <a:t> are ferromagnetism, can be, therefore, converted into permanent magnets. </a:t>
            </a:r>
          </a:p>
        </p:txBody>
      </p:sp>
    </p:spTree>
    <p:extLst>
      <p:ext uri="{BB962C8B-B14F-4D97-AF65-F5344CB8AC3E}">
        <p14:creationId xmlns:p14="http://schemas.microsoft.com/office/powerpoint/2010/main" val="1014194198"/>
      </p:ext>
    </p:extLst>
  </p:cSld>
  <p:clrMapOvr>
    <a:masterClrMapping/>
  </p:clrMapOvr>
  <p:transition>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0"/>
            <a:ext cx="8458199"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679816"/>
      </p:ext>
    </p:extLst>
  </p:cSld>
  <p:clrMapOvr>
    <a:masterClrMapping/>
  </p:clrMapOvr>
  <p:transition>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normAutofit/>
          </a:bodyPr>
          <a:lstStyle/>
          <a:p>
            <a:pPr algn="ctr"/>
            <a:r>
              <a:rPr lang="en-US" sz="4400" b="1" i="1" dirty="0">
                <a:solidFill>
                  <a:srgbClr val="00FF00"/>
                </a:solidFill>
              </a:rPr>
              <a:t>4.Chemistry of Elements of 3d series elements</a:t>
            </a:r>
            <a:endParaRPr lang="en-US" sz="4400" dirty="0">
              <a:solidFill>
                <a:srgbClr val="00FF00"/>
              </a:solidFill>
            </a:endParaRPr>
          </a:p>
        </p:txBody>
      </p:sp>
      <p:sp>
        <p:nvSpPr>
          <p:cNvPr id="3" name="Content Placeholder 2"/>
          <p:cNvSpPr>
            <a:spLocks noGrp="1"/>
          </p:cNvSpPr>
          <p:nvPr>
            <p:ph idx="1"/>
          </p:nvPr>
        </p:nvSpPr>
        <p:spPr>
          <a:xfrm>
            <a:off x="457200" y="1371600"/>
            <a:ext cx="8229600" cy="4953000"/>
          </a:xfrm>
        </p:spPr>
        <p:txBody>
          <a:bodyPr>
            <a:normAutofit/>
          </a:bodyPr>
          <a:lstStyle/>
          <a:p>
            <a:r>
              <a:rPr lang="en-US" sz="2400" dirty="0"/>
              <a:t> </a:t>
            </a:r>
            <a:r>
              <a:rPr lang="en-US" sz="2400" b="1" i="1" dirty="0"/>
              <a:t>Contents …</a:t>
            </a:r>
            <a:endParaRPr lang="en-US" sz="2400" dirty="0"/>
          </a:p>
          <a:p>
            <a:pPr marL="0" indent="0">
              <a:buNone/>
            </a:pPr>
            <a:r>
              <a:rPr lang="en-US" sz="2400" dirty="0" smtClean="0">
                <a:solidFill>
                  <a:srgbClr val="00B050"/>
                </a:solidFill>
              </a:rPr>
              <a:t>4.1 </a:t>
            </a:r>
            <a:r>
              <a:rPr lang="en-US" sz="2400" dirty="0">
                <a:solidFill>
                  <a:srgbClr val="00B050"/>
                </a:solidFill>
              </a:rPr>
              <a:t>	Introduction of d-Block Elements</a:t>
            </a:r>
          </a:p>
          <a:p>
            <a:pPr marL="0" indent="0">
              <a:buNone/>
            </a:pPr>
            <a:r>
              <a:rPr lang="en-US" sz="2400" dirty="0" smtClean="0">
                <a:solidFill>
                  <a:srgbClr val="00B050"/>
                </a:solidFill>
              </a:rPr>
              <a:t>4.2</a:t>
            </a:r>
            <a:r>
              <a:rPr lang="en-US" sz="2400" dirty="0">
                <a:solidFill>
                  <a:srgbClr val="00B050"/>
                </a:solidFill>
              </a:rPr>
              <a:t>	Study of Transition Elements with respect to Electronic Structure, Coloured Ions, Magnetic Properties, Character, Oxidation States, and Complex Formation.</a:t>
            </a:r>
          </a:p>
          <a:p>
            <a:pPr marL="0" indent="0">
              <a:buNone/>
            </a:pPr>
            <a:r>
              <a:rPr lang="en-US" sz="2400" dirty="0">
                <a:solidFill>
                  <a:srgbClr val="00B050"/>
                </a:solidFill>
              </a:rPr>
              <a:t> </a:t>
            </a:r>
          </a:p>
          <a:p>
            <a:pPr marL="0" indent="0">
              <a:buNone/>
            </a:pPr>
            <a:r>
              <a:rPr lang="en-US" sz="2400" dirty="0"/>
              <a:t> </a:t>
            </a:r>
            <a:r>
              <a:rPr lang="en-US" sz="2400" dirty="0" smtClean="0"/>
              <a:t>---------------------------------------------------------------------</a:t>
            </a:r>
            <a:endParaRPr lang="en-US" sz="2400" dirty="0"/>
          </a:p>
          <a:p>
            <a:pPr marL="0" indent="0">
              <a:buNone/>
            </a:pPr>
            <a:r>
              <a:rPr lang="en-US" sz="2400" i="1" dirty="0"/>
              <a:t>	“Those who aspire not to guess and Devine, but discover and know, who propose not to devise mimic and fabulous world of their own, but to examine and dissect the nature of this very world itself, must go to facts themselves for everything.	</a:t>
            </a:r>
            <a:r>
              <a:rPr lang="en-US" sz="2400" b="1" dirty="0"/>
              <a:t>F. Bacon (1620)</a:t>
            </a:r>
            <a:endParaRPr lang="en-US" sz="2400" dirty="0"/>
          </a:p>
          <a:p>
            <a:pPr marL="0" indent="0">
              <a:buNone/>
            </a:pPr>
            <a:endParaRPr lang="en-US" sz="2400" dirty="0"/>
          </a:p>
          <a:p>
            <a:pPr>
              <a:buNone/>
            </a:pPr>
            <a:endParaRPr lang="en-US" dirty="0">
              <a:solidFill>
                <a:schemeClr val="accent1">
                  <a:lumMod val="75000"/>
                </a:schemeClr>
              </a:solidFill>
            </a:endParaRPr>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47638"/>
            <a:ext cx="8458200" cy="656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5852722"/>
      </p:ext>
    </p:extLst>
  </p:cSld>
  <p:clrMapOvr>
    <a:masterClrMapping/>
  </p:clrMapOvr>
  <p:transition>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04800"/>
            <a:ext cx="83820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0975510"/>
      </p:ext>
    </p:extLst>
  </p:cSld>
  <p:clrMapOvr>
    <a:masterClrMapping/>
  </p:clrMapOvr>
  <p:transition>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12845"/>
            <a:ext cx="9067800" cy="4893647"/>
          </a:xfrm>
          <a:prstGeom prst="rect">
            <a:avLst/>
          </a:prstGeom>
        </p:spPr>
        <p:txBody>
          <a:bodyPr wrap="square">
            <a:spAutoFit/>
          </a:bodyPr>
          <a:lstStyle/>
          <a:p>
            <a:r>
              <a:rPr lang="en-US" sz="2400" b="1" dirty="0">
                <a:solidFill>
                  <a:srgbClr val="FF0000"/>
                </a:solidFill>
              </a:rPr>
              <a:t>Calculations: </a:t>
            </a:r>
            <a:endParaRPr lang="en-US" sz="2400" dirty="0">
              <a:solidFill>
                <a:srgbClr val="FF0000"/>
              </a:solidFill>
            </a:endParaRPr>
          </a:p>
          <a:p>
            <a:r>
              <a:rPr lang="en-US" sz="2400" dirty="0"/>
              <a:t>	The oxidation number can be calculated for both ionic and covalent compounds and without the knowledge of multiplicity of the bonds. </a:t>
            </a:r>
          </a:p>
          <a:p>
            <a:r>
              <a:rPr lang="en-US" sz="2400" b="1" dirty="0">
                <a:solidFill>
                  <a:srgbClr val="FF0066"/>
                </a:solidFill>
              </a:rPr>
              <a:t>For example</a:t>
            </a:r>
            <a:r>
              <a:rPr lang="en-US" sz="2400" b="1" dirty="0"/>
              <a:t>,</a:t>
            </a:r>
            <a:endParaRPr lang="en-US" sz="2400" dirty="0"/>
          </a:p>
          <a:p>
            <a:r>
              <a:rPr lang="en-US" sz="2400" dirty="0"/>
              <a:t>	1. </a:t>
            </a:r>
            <a:r>
              <a:rPr lang="en-US" sz="2400" dirty="0" smtClean="0"/>
              <a:t>The </a:t>
            </a:r>
            <a:r>
              <a:rPr lang="en-US" sz="2400" dirty="0"/>
              <a:t>oxidation number of Cr in K</a:t>
            </a:r>
            <a:r>
              <a:rPr lang="en-US" sz="2400" baseline="-25000" dirty="0"/>
              <a:t>2</a:t>
            </a:r>
            <a:r>
              <a:rPr lang="en-US" sz="2400" dirty="0"/>
              <a:t>CrO</a:t>
            </a:r>
            <a:r>
              <a:rPr lang="en-US" sz="2400" baseline="-25000" dirty="0"/>
              <a:t>4</a:t>
            </a:r>
            <a:r>
              <a:rPr lang="en-US" sz="2400" dirty="0"/>
              <a:t> can be calculated as follows: Remove 2K</a:t>
            </a:r>
            <a:r>
              <a:rPr lang="en-US" sz="2400" baseline="30000" dirty="0"/>
              <a:t>+</a:t>
            </a:r>
            <a:r>
              <a:rPr lang="en-US" sz="2400" dirty="0"/>
              <a:t> ions (which will leave two negative charges behind) and remove four O</a:t>
            </a:r>
            <a:r>
              <a:rPr lang="en-US" sz="2400" baseline="30000" dirty="0"/>
              <a:t>2−</a:t>
            </a:r>
            <a:r>
              <a:rPr lang="en-US" sz="2400" dirty="0"/>
              <a:t> ions (leaving eight positive charges behind), so that the charge left on Cr is      (−2 + 8) = (+6). </a:t>
            </a:r>
          </a:p>
          <a:p>
            <a:r>
              <a:rPr lang="en-US" sz="2400" dirty="0"/>
              <a:t>	2. 	Similarly, we can account (+7) and (+6) oxidation states of </a:t>
            </a:r>
            <a:r>
              <a:rPr lang="en-US" sz="2400" dirty="0" err="1"/>
              <a:t>Mn</a:t>
            </a:r>
            <a:r>
              <a:rPr lang="en-US" sz="2400" dirty="0"/>
              <a:t> respectively in KMnO</a:t>
            </a:r>
            <a:r>
              <a:rPr lang="en-US" sz="2400" baseline="-25000" dirty="0"/>
              <a:t>4</a:t>
            </a:r>
            <a:r>
              <a:rPr lang="en-US" sz="2400" dirty="0"/>
              <a:t> and K</a:t>
            </a:r>
            <a:r>
              <a:rPr lang="en-US" sz="2400" baseline="-25000" dirty="0"/>
              <a:t>2</a:t>
            </a:r>
            <a:r>
              <a:rPr lang="en-US" sz="2400" dirty="0"/>
              <a:t>MnO</a:t>
            </a:r>
            <a:r>
              <a:rPr lang="en-US" sz="2400" baseline="-25000" dirty="0"/>
              <a:t>4</a:t>
            </a:r>
            <a:r>
              <a:rPr lang="en-US" sz="2400" dirty="0"/>
              <a:t>. It should be noted that the oxidation number is not essentially the charge on the ion. For example, Mn</a:t>
            </a:r>
            <a:r>
              <a:rPr lang="en-US" sz="2400" baseline="30000" dirty="0"/>
              <a:t>2+</a:t>
            </a:r>
            <a:r>
              <a:rPr lang="en-US" sz="2400" dirty="0"/>
              <a:t> can exist but Mn</a:t>
            </a:r>
            <a:r>
              <a:rPr lang="en-US" sz="2400" baseline="30000" dirty="0"/>
              <a:t>7+</a:t>
            </a:r>
            <a:r>
              <a:rPr lang="en-US" sz="2400" dirty="0"/>
              <a:t> or Mn</a:t>
            </a:r>
            <a:r>
              <a:rPr lang="en-US" sz="2400" baseline="30000" dirty="0"/>
              <a:t>6+</a:t>
            </a:r>
            <a:r>
              <a:rPr lang="en-US" sz="2400" dirty="0"/>
              <a:t> do </a:t>
            </a:r>
            <a:endParaRPr lang="en-US" sz="2400" dirty="0"/>
          </a:p>
        </p:txBody>
      </p:sp>
    </p:spTree>
    <p:extLst>
      <p:ext uri="{BB962C8B-B14F-4D97-AF65-F5344CB8AC3E}">
        <p14:creationId xmlns:p14="http://schemas.microsoft.com/office/powerpoint/2010/main" val="127990924"/>
      </p:ext>
    </p:extLst>
  </p:cSld>
  <p:clrMapOvr>
    <a:masterClrMapping/>
  </p:clrMapOvr>
  <p:transition>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257299" y="-1104899"/>
            <a:ext cx="6781802" cy="899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4167086"/>
      </p:ext>
    </p:extLst>
  </p:cSld>
  <p:clrMapOvr>
    <a:masterClrMapping/>
  </p:clrMapOvr>
  <p:transition>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304800"/>
            <a:ext cx="8686800" cy="5909310"/>
          </a:xfrm>
          <a:prstGeom prst="rect">
            <a:avLst/>
          </a:prstGeom>
        </p:spPr>
        <p:txBody>
          <a:bodyPr wrap="square">
            <a:spAutoFit/>
          </a:bodyPr>
          <a:lstStyle/>
          <a:p>
            <a:r>
              <a:rPr lang="en-US" b="1" dirty="0">
                <a:solidFill>
                  <a:srgbClr val="FF0000"/>
                </a:solidFill>
              </a:rPr>
              <a:t>Trends:</a:t>
            </a:r>
            <a:endParaRPr lang="en-US" dirty="0">
              <a:solidFill>
                <a:srgbClr val="FF0000"/>
              </a:solidFill>
            </a:endParaRPr>
          </a:p>
          <a:p>
            <a:r>
              <a:rPr lang="en-US" b="1" dirty="0">
                <a:solidFill>
                  <a:srgbClr val="FF0000"/>
                </a:solidFill>
              </a:rPr>
              <a:t>(a) 	Range of oxidation states</a:t>
            </a:r>
            <a:endParaRPr lang="en-US" dirty="0">
              <a:solidFill>
                <a:srgbClr val="FF0000"/>
              </a:solidFill>
            </a:endParaRPr>
          </a:p>
          <a:p>
            <a:r>
              <a:rPr lang="en-US" dirty="0"/>
              <a:t>	There is a general trend between a minimum number of oxidation states at both extremes (Sc</a:t>
            </a:r>
            <a:r>
              <a:rPr lang="en-US" baseline="30000" dirty="0"/>
              <a:t>3+</a:t>
            </a:r>
            <a:r>
              <a:rPr lang="en-US" dirty="0"/>
              <a:t> and Zn</a:t>
            </a:r>
            <a:r>
              <a:rPr lang="en-US" baseline="30000" dirty="0"/>
              <a:t>2+</a:t>
            </a:r>
            <a:r>
              <a:rPr lang="en-US" dirty="0"/>
              <a:t>) to a maximum number of states in the middle (</a:t>
            </a:r>
            <a:r>
              <a:rPr lang="en-US" dirty="0" err="1"/>
              <a:t>Mn</a:t>
            </a:r>
            <a:r>
              <a:rPr lang="en-US" dirty="0"/>
              <a:t> </a:t>
            </a:r>
            <a:r>
              <a:rPr lang="en-US" dirty="0">
                <a:sym typeface="Symbol"/>
              </a:rPr>
              <a:t></a:t>
            </a:r>
            <a:r>
              <a:rPr lang="en-US" dirty="0"/>
              <a:t> −3 to +7). The details are as follows:</a:t>
            </a:r>
          </a:p>
          <a:p>
            <a:r>
              <a:rPr lang="en-US" dirty="0" smtClean="0"/>
              <a:t>(</a:t>
            </a:r>
            <a:r>
              <a:rPr lang="en-US" dirty="0"/>
              <a:t>i) </a:t>
            </a:r>
            <a:r>
              <a:rPr lang="en-US" dirty="0" smtClean="0"/>
              <a:t>Scandium </a:t>
            </a:r>
            <a:r>
              <a:rPr lang="en-US" dirty="0"/>
              <a:t>could have an oxidation state of (+2) if it’s both 4s electrons are used for bonding. It shows (+3) state when two s and d electrons are involved in bonding. </a:t>
            </a:r>
          </a:p>
          <a:p>
            <a:r>
              <a:rPr lang="en-US" dirty="0" smtClean="0"/>
              <a:t>(</a:t>
            </a:r>
            <a:r>
              <a:rPr lang="en-US" dirty="0"/>
              <a:t>ii) </a:t>
            </a:r>
            <a:r>
              <a:rPr lang="en-US" dirty="0" smtClean="0"/>
              <a:t>Titanium </a:t>
            </a:r>
            <a:r>
              <a:rPr lang="en-US" dirty="0"/>
              <a:t>can have (+2) oxidation state when both s electrons are used for bonding, (+3) when two s and one d electrons are used and (+4) when all the four electrons, 3d</a:t>
            </a:r>
            <a:r>
              <a:rPr lang="en-US" baseline="30000" dirty="0"/>
              <a:t>2</a:t>
            </a:r>
            <a:r>
              <a:rPr lang="en-US" dirty="0"/>
              <a:t> 4s</a:t>
            </a:r>
            <a:r>
              <a:rPr lang="en-US" baseline="30000" dirty="0"/>
              <a:t>2</a:t>
            </a:r>
            <a:r>
              <a:rPr lang="en-US" dirty="0"/>
              <a:t> from outer orbitals, are used for bonding. </a:t>
            </a:r>
          </a:p>
          <a:p>
            <a:r>
              <a:rPr lang="en-US" dirty="0" smtClean="0"/>
              <a:t>(</a:t>
            </a:r>
            <a:r>
              <a:rPr lang="en-US" dirty="0"/>
              <a:t>iii) </a:t>
            </a:r>
            <a:r>
              <a:rPr lang="en-US" dirty="0" smtClean="0"/>
              <a:t>Similarly</a:t>
            </a:r>
            <a:r>
              <a:rPr lang="en-US" dirty="0"/>
              <a:t>, vanadium exhibits (+2) to (+5) oxidation states. </a:t>
            </a:r>
          </a:p>
          <a:p>
            <a:r>
              <a:rPr lang="en-US" dirty="0" smtClean="0"/>
              <a:t>(</a:t>
            </a:r>
            <a:r>
              <a:rPr lang="en-US" dirty="0"/>
              <a:t>iv) </a:t>
            </a:r>
            <a:r>
              <a:rPr lang="en-US" dirty="0" smtClean="0"/>
              <a:t>In </a:t>
            </a:r>
            <a:r>
              <a:rPr lang="en-US" dirty="0"/>
              <a:t>the case of chromium, use of single electron from 4s gives us oxidation state of (+1) and then by using different numbers of d electrons, it can show oxidation states of (+2), (+3), (+4), (+5) and (+6).</a:t>
            </a:r>
          </a:p>
          <a:p>
            <a:r>
              <a:rPr lang="en-US" dirty="0" smtClean="0"/>
              <a:t>(</a:t>
            </a:r>
            <a:r>
              <a:rPr lang="en-US" dirty="0"/>
              <a:t>v) </a:t>
            </a:r>
            <a:r>
              <a:rPr lang="en-US" dirty="0" smtClean="0"/>
              <a:t>Manganese </a:t>
            </a:r>
            <a:r>
              <a:rPr lang="en-US" dirty="0"/>
              <a:t>can be accounted similarly and we may have its oxidation states (+2) to (+7). </a:t>
            </a:r>
          </a:p>
          <a:p>
            <a:r>
              <a:rPr lang="en-US" dirty="0"/>
              <a:t>		Thus, in all these cases, there is a perfect correlation between the electronic configuration and minimum and maximum oxidation states, especially in simple compounds. Consequently, the transition metals can show some similarities with elements of the main groups in oxidation states, to certain extent. For example, SO and </a:t>
            </a:r>
            <a:r>
              <a:rPr lang="en-US" dirty="0" err="1"/>
              <a:t>CrO</a:t>
            </a:r>
            <a:r>
              <a:rPr lang="en-US" dirty="0"/>
              <a:t> are </a:t>
            </a:r>
            <a:r>
              <a:rPr lang="en-US" dirty="0" err="1"/>
              <a:t>isostructural</a:t>
            </a:r>
            <a:r>
              <a:rPr lang="en-US" dirty="0"/>
              <a:t>, as are SiCl</a:t>
            </a:r>
            <a:r>
              <a:rPr lang="en-US" baseline="-25000" dirty="0"/>
              <a:t>4</a:t>
            </a:r>
            <a:r>
              <a:rPr lang="en-US" dirty="0"/>
              <a:t> to and TiCl</a:t>
            </a:r>
            <a:r>
              <a:rPr lang="en-US" baseline="-25000" dirty="0"/>
              <a:t>4</a:t>
            </a:r>
            <a:r>
              <a:rPr lang="en-US" dirty="0"/>
              <a:t> etc.  </a:t>
            </a:r>
          </a:p>
        </p:txBody>
      </p:sp>
    </p:spTree>
    <p:extLst>
      <p:ext uri="{BB962C8B-B14F-4D97-AF65-F5344CB8AC3E}">
        <p14:creationId xmlns:p14="http://schemas.microsoft.com/office/powerpoint/2010/main" val="1082758485"/>
      </p:ext>
    </p:extLst>
  </p:cSld>
  <p:clrMapOvr>
    <a:masterClrMapping/>
  </p:clrMapOvr>
  <p:transition>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0813"/>
            <a:ext cx="8763000" cy="6564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320217"/>
      </p:ext>
    </p:extLst>
  </p:cSld>
  <p:clrMapOvr>
    <a:masterClrMapping/>
  </p:clrMapOvr>
  <p:transition>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76200"/>
            <a:ext cx="8381999" cy="6629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900190"/>
      </p:ext>
    </p:extLst>
  </p:cSld>
  <p:clrMapOvr>
    <a:masterClrMapping/>
  </p:clrMapOvr>
  <p:transition>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23241"/>
            <a:ext cx="9144000" cy="6524863"/>
          </a:xfrm>
          <a:prstGeom prst="rect">
            <a:avLst/>
          </a:prstGeom>
        </p:spPr>
        <p:txBody>
          <a:bodyPr wrap="square">
            <a:spAutoFit/>
          </a:bodyPr>
          <a:lstStyle/>
          <a:p>
            <a:r>
              <a:rPr lang="en-US" b="1" dirty="0"/>
              <a:t>(e) 	</a:t>
            </a:r>
            <a:r>
              <a:rPr lang="en-US" b="1" dirty="0">
                <a:solidFill>
                  <a:srgbClr val="FF0000"/>
                </a:solidFill>
              </a:rPr>
              <a:t>Complex Formation:</a:t>
            </a:r>
            <a:endParaRPr lang="en-US" dirty="0">
              <a:solidFill>
                <a:srgbClr val="FF0000"/>
              </a:solidFill>
            </a:endParaRPr>
          </a:p>
          <a:p>
            <a:r>
              <a:rPr lang="en-US" sz="1600" b="1" dirty="0"/>
              <a:t>Review </a:t>
            </a:r>
            <a:endParaRPr lang="en-US" sz="1600" dirty="0"/>
          </a:p>
          <a:p>
            <a:r>
              <a:rPr lang="en-US" sz="1600" dirty="0"/>
              <a:t>•	The transition metals have a much more diverse and interesting chemistry than those of the normal elements.  Formation of complex ions is one such striking property of transition metals. This is in sharp contrast to the s and p block elements.</a:t>
            </a:r>
          </a:p>
          <a:p>
            <a:r>
              <a:rPr lang="en-US" sz="1600" b="1" dirty="0"/>
              <a:t>Definition </a:t>
            </a:r>
            <a:endParaRPr lang="en-US" sz="1600" dirty="0"/>
          </a:p>
          <a:p>
            <a:r>
              <a:rPr lang="en-US" sz="1600" dirty="0"/>
              <a:t>•	"A complex ion is one that contains a central ion (of transition metal) linked to other atoms, ions or molecules, called ligands". The ligands contain at least one lone-pair of electrons which is donated to the central metal ion during the formation of a complex. </a:t>
            </a:r>
          </a:p>
          <a:p>
            <a:r>
              <a:rPr lang="en-US" sz="1600" dirty="0"/>
              <a:t>•	Thus, a complex is a combination of a Lewis acid (the transition metal) with a number of Lewis bases (the ligands). A ligand may be a neutral molecule such as NH</a:t>
            </a:r>
            <a:r>
              <a:rPr lang="en-US" sz="1600" baseline="-25000" dirty="0"/>
              <a:t>3</a:t>
            </a:r>
            <a:r>
              <a:rPr lang="en-US" sz="1600" dirty="0"/>
              <a:t> or an ion such as CN− or </a:t>
            </a:r>
            <a:r>
              <a:rPr lang="en-US" sz="1600" dirty="0" err="1"/>
              <a:t>Cl</a:t>
            </a:r>
            <a:r>
              <a:rPr lang="en-US" sz="1600" dirty="0"/>
              <a:t>−. Cobalt forms more complexes than any other element. </a:t>
            </a:r>
          </a:p>
          <a:p>
            <a:r>
              <a:rPr lang="en-US" sz="1600" dirty="0"/>
              <a:t>	For example:</a:t>
            </a:r>
          </a:p>
          <a:p>
            <a:r>
              <a:rPr lang="en-US" sz="1600" dirty="0"/>
              <a:t>                    </a:t>
            </a:r>
            <a:r>
              <a:rPr lang="en-US" sz="1600" dirty="0" smtClean="0"/>
              <a:t>       </a:t>
            </a:r>
            <a:r>
              <a:rPr lang="en-US" sz="1600" dirty="0"/>
              <a:t>Fe</a:t>
            </a:r>
            <a:r>
              <a:rPr lang="en-US" sz="1600" baseline="30000" dirty="0"/>
              <a:t>3+</a:t>
            </a:r>
            <a:r>
              <a:rPr lang="en-US" sz="1600" dirty="0"/>
              <a:t> + 6CN−	</a:t>
            </a:r>
            <a:r>
              <a:rPr lang="en-US" sz="1600" dirty="0">
                <a:sym typeface="Symbol"/>
              </a:rPr>
              <a:t></a:t>
            </a:r>
            <a:r>
              <a:rPr lang="en-US" sz="1600" baseline="30000" dirty="0"/>
              <a:t> </a:t>
            </a:r>
            <a:r>
              <a:rPr lang="en-US" sz="1600" dirty="0"/>
              <a:t>[</a:t>
            </a:r>
            <a:r>
              <a:rPr lang="en-US" sz="1600" dirty="0" smtClean="0"/>
              <a:t>Fe(CN)</a:t>
            </a:r>
            <a:r>
              <a:rPr lang="en-US" sz="1600" baseline="-25000" dirty="0" smtClean="0"/>
              <a:t>6</a:t>
            </a:r>
            <a:r>
              <a:rPr lang="en-US" sz="1600" dirty="0" smtClean="0"/>
              <a:t>]</a:t>
            </a:r>
            <a:r>
              <a:rPr lang="en-US" sz="1600" baseline="30000" dirty="0" smtClean="0"/>
              <a:t>3−</a:t>
            </a:r>
            <a:r>
              <a:rPr lang="en-US" sz="1600" dirty="0"/>
              <a:t> </a:t>
            </a:r>
            <a:r>
              <a:rPr lang="en-US" sz="1600" dirty="0" smtClean="0"/>
              <a:t> ,             Co</a:t>
            </a:r>
            <a:r>
              <a:rPr lang="en-US" sz="1600" baseline="30000" dirty="0" smtClean="0"/>
              <a:t>3+</a:t>
            </a:r>
            <a:r>
              <a:rPr lang="en-US" sz="1600" dirty="0" smtClean="0"/>
              <a:t> + 6NH</a:t>
            </a:r>
            <a:r>
              <a:rPr lang="en-US" sz="1600" baseline="-25000" dirty="0" smtClean="0"/>
              <a:t>3</a:t>
            </a:r>
            <a:r>
              <a:rPr lang="en-US" sz="1600" dirty="0" smtClean="0">
                <a:sym typeface="Symbol"/>
              </a:rPr>
              <a:t></a:t>
            </a:r>
            <a:r>
              <a:rPr lang="en-US" sz="1600" dirty="0" smtClean="0"/>
              <a:t>[Co(NH</a:t>
            </a:r>
            <a:r>
              <a:rPr lang="en-US" sz="1600" baseline="-25000" dirty="0" smtClean="0"/>
              <a:t>3</a:t>
            </a:r>
            <a:r>
              <a:rPr lang="en-US" sz="1600" dirty="0" smtClean="0"/>
              <a:t>)</a:t>
            </a:r>
            <a:r>
              <a:rPr lang="en-US" sz="1600" baseline="-25000" dirty="0" smtClean="0"/>
              <a:t>6</a:t>
            </a:r>
            <a:r>
              <a:rPr lang="en-US" sz="1600" dirty="0" smtClean="0"/>
              <a:t>]</a:t>
            </a:r>
            <a:r>
              <a:rPr lang="en-US" sz="1600" baseline="30000" dirty="0" smtClean="0"/>
              <a:t>3+</a:t>
            </a:r>
            <a:endParaRPr lang="en-US" sz="1600" dirty="0" smtClean="0"/>
          </a:p>
          <a:p>
            <a:r>
              <a:rPr lang="en-US" sz="1600" b="1" dirty="0" smtClean="0"/>
              <a:t>Fundamental </a:t>
            </a:r>
            <a:r>
              <a:rPr lang="en-US" sz="1600" b="1" dirty="0"/>
              <a:t>Characteristics </a:t>
            </a:r>
            <a:endParaRPr lang="en-US" sz="1600" dirty="0"/>
          </a:p>
          <a:p>
            <a:r>
              <a:rPr lang="en-US" sz="1600" dirty="0"/>
              <a:t>	The chemistry of transition elements may be regarded as the chemistry of co-ordination compounds or the chemistry of complexes. The profuse ability to form complexes arises on account of the special properties associated with the transition metals. These properties are: </a:t>
            </a:r>
          </a:p>
          <a:p>
            <a:r>
              <a:rPr lang="en-US" sz="1600" dirty="0"/>
              <a:t>	1. 	Transition metal ions have small ionic size. </a:t>
            </a:r>
          </a:p>
          <a:p>
            <a:r>
              <a:rPr lang="en-US" sz="1600" dirty="0"/>
              <a:t>	2. 	They have comparatively high nuclear charge. </a:t>
            </a:r>
          </a:p>
          <a:p>
            <a:r>
              <a:rPr lang="en-US" sz="1600" dirty="0"/>
              <a:t>	3. 	They are moderately basic. </a:t>
            </a:r>
          </a:p>
          <a:p>
            <a:r>
              <a:rPr lang="en-US" sz="1600" dirty="0"/>
              <a:t>	4. 	They exhibit variable oxidation states. </a:t>
            </a:r>
          </a:p>
          <a:p>
            <a:r>
              <a:rPr lang="en-US" sz="1600" dirty="0"/>
              <a:t>	5. 	Their electronic structure is rather suitable for bonding. </a:t>
            </a:r>
          </a:p>
          <a:p>
            <a:r>
              <a:rPr lang="en-US" sz="1600" dirty="0"/>
              <a:t>	6. 	They are able to form σ and </a:t>
            </a:r>
            <a:r>
              <a:rPr lang="en-US" sz="1600" dirty="0">
                <a:sym typeface="Symbol"/>
              </a:rPr>
              <a:t></a:t>
            </a:r>
            <a:r>
              <a:rPr lang="en-US" sz="1600" dirty="0"/>
              <a:t> bonds with the ligands.</a:t>
            </a:r>
          </a:p>
          <a:p>
            <a:r>
              <a:rPr lang="en-US" sz="1600" dirty="0"/>
              <a:t>	7.	They have vacant or partially filled [n − 1] d orbitals of suitable energy to accept lone pairs of electrons from the ligands to establish co-ordinate covalent bonds with them. </a:t>
            </a:r>
          </a:p>
        </p:txBody>
      </p:sp>
    </p:spTree>
    <p:extLst>
      <p:ext uri="{BB962C8B-B14F-4D97-AF65-F5344CB8AC3E}">
        <p14:creationId xmlns:p14="http://schemas.microsoft.com/office/powerpoint/2010/main" val="1435446903"/>
      </p:ext>
    </p:extLst>
  </p:cSld>
  <p:clrMapOvr>
    <a:masterClrMapping/>
  </p:clrMapOvr>
  <p:transition>
    <p:wipe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04800"/>
            <a:ext cx="86106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1017438"/>
      </p:ext>
    </p:extLst>
  </p:cSld>
  <p:clrMapOvr>
    <a:masterClrMapping/>
  </p:clrMapOvr>
  <p:transition>
    <p:wipe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304800"/>
            <a:ext cx="8534399"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648756"/>
      </p:ext>
    </p:extLst>
  </p:cSld>
  <p:clrMapOvr>
    <a:masterClrMapping/>
  </p:clrMapOvr>
  <p:transition>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7630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81000"/>
            <a:ext cx="89916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2342230"/>
      </p:ext>
    </p:extLst>
  </p:cSld>
  <p:clrMapOvr>
    <a:masterClrMapping/>
  </p:clrMapOvr>
  <p:transition>
    <p:wipe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5857" y="1066800"/>
            <a:ext cx="8915400" cy="5324535"/>
          </a:xfrm>
          <a:prstGeom prst="rect">
            <a:avLst/>
          </a:prstGeom>
        </p:spPr>
        <p:txBody>
          <a:bodyPr wrap="square">
            <a:spAutoFit/>
          </a:bodyPr>
          <a:lstStyle/>
          <a:p>
            <a:r>
              <a:rPr lang="en-US" sz="2000" b="1" dirty="0">
                <a:solidFill>
                  <a:srgbClr val="FF0066"/>
                </a:solidFill>
              </a:rPr>
              <a:t>Catalytic Properties </a:t>
            </a:r>
            <a:endParaRPr lang="en-US" sz="2000" dirty="0">
              <a:solidFill>
                <a:srgbClr val="FF0066"/>
              </a:solidFill>
            </a:endParaRPr>
          </a:p>
          <a:p>
            <a:r>
              <a:rPr lang="en-US" sz="2000" dirty="0"/>
              <a:t>	Most of the transition elements and their compounds exhibit catalytic properties. Some of the important ones are: </a:t>
            </a:r>
          </a:p>
          <a:p>
            <a:r>
              <a:rPr lang="en-US" sz="2000" dirty="0"/>
              <a:t>TiCl</a:t>
            </a:r>
            <a:r>
              <a:rPr lang="en-US" sz="2000" baseline="-25000" dirty="0"/>
              <a:t>4</a:t>
            </a:r>
            <a:r>
              <a:rPr lang="en-US" sz="2000" dirty="0"/>
              <a:t>   	</a:t>
            </a:r>
            <a:r>
              <a:rPr lang="en-US" sz="2000" dirty="0">
                <a:sym typeface="Symbol"/>
              </a:rPr>
              <a:t></a:t>
            </a:r>
            <a:r>
              <a:rPr lang="en-US" sz="2000" dirty="0"/>
              <a:t>	Used as the Ziegler-Natta catalyst in the production of polythene.</a:t>
            </a:r>
          </a:p>
          <a:p>
            <a:r>
              <a:rPr lang="en-US" sz="2000" dirty="0"/>
              <a:t>V</a:t>
            </a:r>
            <a:r>
              <a:rPr lang="en-US" sz="2000" baseline="-25000" dirty="0"/>
              <a:t>2</a:t>
            </a:r>
            <a:r>
              <a:rPr lang="en-US" sz="2000" dirty="0"/>
              <a:t>O</a:t>
            </a:r>
            <a:r>
              <a:rPr lang="en-US" sz="2000" baseline="-25000" dirty="0"/>
              <a:t>5</a:t>
            </a:r>
            <a:r>
              <a:rPr lang="en-US" sz="2000" dirty="0"/>
              <a:t> 	</a:t>
            </a:r>
            <a:r>
              <a:rPr lang="en-US" sz="2000" dirty="0">
                <a:sym typeface="Symbol"/>
              </a:rPr>
              <a:t></a:t>
            </a:r>
            <a:r>
              <a:rPr lang="en-US" sz="2000" dirty="0"/>
              <a:t>	For conversion of SO</a:t>
            </a:r>
            <a:r>
              <a:rPr lang="en-US" sz="2000" baseline="-25000" dirty="0"/>
              <a:t>2</a:t>
            </a:r>
            <a:r>
              <a:rPr lang="en-US" sz="2000" dirty="0"/>
              <a:t> to SO</a:t>
            </a:r>
            <a:r>
              <a:rPr lang="en-US" sz="2000" baseline="-25000" dirty="0"/>
              <a:t>2</a:t>
            </a:r>
            <a:r>
              <a:rPr lang="en-US" sz="2000" dirty="0"/>
              <a:t> in the manufacture of H</a:t>
            </a:r>
            <a:r>
              <a:rPr lang="en-US" sz="2000" baseline="-25000" dirty="0"/>
              <a:t>2</a:t>
            </a:r>
            <a:r>
              <a:rPr lang="en-US" sz="2000" dirty="0"/>
              <a:t>SO</a:t>
            </a:r>
            <a:r>
              <a:rPr lang="en-US" sz="2000" baseline="-25000" dirty="0"/>
              <a:t>4</a:t>
            </a:r>
            <a:r>
              <a:rPr lang="en-US" sz="2000" dirty="0"/>
              <a:t> by contact process. </a:t>
            </a:r>
          </a:p>
          <a:p>
            <a:r>
              <a:rPr lang="en-US" sz="2000" dirty="0"/>
              <a:t>MnO</a:t>
            </a:r>
            <a:r>
              <a:rPr lang="en-US" sz="2000" baseline="-25000" dirty="0"/>
              <a:t>2</a:t>
            </a:r>
            <a:r>
              <a:rPr lang="en-US" sz="2000" dirty="0"/>
              <a:t> 	</a:t>
            </a:r>
            <a:r>
              <a:rPr lang="en-US" sz="2000" dirty="0">
                <a:sym typeface="Symbol"/>
              </a:rPr>
              <a:t></a:t>
            </a:r>
            <a:r>
              <a:rPr lang="en-US" sz="2000" dirty="0"/>
              <a:t>	Catalyst for decomposition of KClO</a:t>
            </a:r>
            <a:r>
              <a:rPr lang="en-US" sz="2000" baseline="-25000" dirty="0"/>
              <a:t>3</a:t>
            </a:r>
            <a:r>
              <a:rPr lang="en-US" sz="2000" dirty="0"/>
              <a:t> to manufacture O</a:t>
            </a:r>
            <a:r>
              <a:rPr lang="en-US" sz="2000" baseline="-25000" dirty="0"/>
              <a:t>2</a:t>
            </a:r>
            <a:r>
              <a:rPr lang="en-US" sz="2000" dirty="0"/>
              <a:t>. </a:t>
            </a:r>
          </a:p>
          <a:p>
            <a:r>
              <a:rPr lang="en-US" sz="2000" dirty="0"/>
              <a:t>Fe   	</a:t>
            </a:r>
            <a:r>
              <a:rPr lang="en-US" sz="2000" dirty="0">
                <a:sym typeface="Symbol"/>
              </a:rPr>
              <a:t></a:t>
            </a:r>
            <a:r>
              <a:rPr lang="en-US" sz="2000" dirty="0"/>
              <a:t>	Promoted iron is used in Haber process for the manufacture of NH</a:t>
            </a:r>
            <a:r>
              <a:rPr lang="en-US" sz="2000" baseline="-25000" dirty="0"/>
              <a:t>3</a:t>
            </a:r>
            <a:r>
              <a:rPr lang="en-US" sz="2000" dirty="0"/>
              <a:t>. </a:t>
            </a:r>
          </a:p>
          <a:p>
            <a:r>
              <a:rPr lang="en-US" sz="2000" dirty="0"/>
              <a:t> FeCl</a:t>
            </a:r>
            <a:r>
              <a:rPr lang="en-US" sz="2000" baseline="-25000" dirty="0"/>
              <a:t>3 </a:t>
            </a:r>
            <a:r>
              <a:rPr lang="en-US" sz="2000" dirty="0"/>
              <a:t> 	</a:t>
            </a:r>
            <a:r>
              <a:rPr lang="en-US" sz="2000" dirty="0">
                <a:sym typeface="Symbol"/>
              </a:rPr>
              <a:t></a:t>
            </a:r>
            <a:r>
              <a:rPr lang="en-US" sz="2000" dirty="0"/>
              <a:t>	Used in the production of CCl</a:t>
            </a:r>
            <a:r>
              <a:rPr lang="en-US" sz="2000" baseline="-25000" dirty="0"/>
              <a:t>4</a:t>
            </a:r>
            <a:r>
              <a:rPr lang="en-US" sz="2000" dirty="0"/>
              <a:t> from CS</a:t>
            </a:r>
            <a:r>
              <a:rPr lang="en-US" sz="2000" baseline="-25000" dirty="0"/>
              <a:t>2</a:t>
            </a:r>
            <a:r>
              <a:rPr lang="en-US" sz="2000" dirty="0"/>
              <a:t> and Cl</a:t>
            </a:r>
            <a:r>
              <a:rPr lang="en-US" sz="2000" baseline="-25000" dirty="0"/>
              <a:t>2</a:t>
            </a:r>
            <a:r>
              <a:rPr lang="en-US" sz="2000" dirty="0"/>
              <a:t>. </a:t>
            </a:r>
          </a:p>
          <a:p>
            <a:r>
              <a:rPr lang="en-US" sz="2000" dirty="0"/>
              <a:t> Ni  	</a:t>
            </a:r>
            <a:r>
              <a:rPr lang="en-US" sz="2000" dirty="0">
                <a:sym typeface="Symbol"/>
              </a:rPr>
              <a:t></a:t>
            </a:r>
            <a:r>
              <a:rPr lang="en-US" sz="2000" dirty="0"/>
              <a:t>	Raney nickel for number of reduction processes. </a:t>
            </a:r>
            <a:r>
              <a:rPr lang="en-US" sz="2000" dirty="0" err="1"/>
              <a:t>Rappe</a:t>
            </a:r>
            <a:r>
              <a:rPr lang="en-US" sz="2000" dirty="0"/>
              <a:t> synthesis (Polymerization of alkynes). </a:t>
            </a:r>
          </a:p>
          <a:p>
            <a:r>
              <a:rPr lang="en-US" sz="2000" b="1" dirty="0"/>
              <a:t>(Complexes)</a:t>
            </a:r>
            <a:endParaRPr lang="en-US" sz="2000" dirty="0"/>
          </a:p>
          <a:p>
            <a:r>
              <a:rPr lang="en-US" sz="2000" dirty="0"/>
              <a:t>Cu    	</a:t>
            </a:r>
            <a:r>
              <a:rPr lang="en-US" sz="2000" dirty="0">
                <a:sym typeface="Symbol"/>
              </a:rPr>
              <a:t></a:t>
            </a:r>
            <a:r>
              <a:rPr lang="en-US" sz="2000" dirty="0"/>
              <a:t>	Manufacture of (CH</a:t>
            </a:r>
            <a:r>
              <a:rPr lang="en-US" sz="2000" baseline="-25000" dirty="0"/>
              <a:t>3</a:t>
            </a:r>
            <a:r>
              <a:rPr lang="en-US" sz="2000" dirty="0"/>
              <a:t>)</a:t>
            </a:r>
            <a:r>
              <a:rPr lang="en-US" sz="2000" baseline="-25000" dirty="0"/>
              <a:t>2</a:t>
            </a:r>
            <a:r>
              <a:rPr lang="en-US" sz="2000" dirty="0"/>
              <a:t>SiCl</a:t>
            </a:r>
            <a:r>
              <a:rPr lang="en-US" sz="2000" baseline="-25000" dirty="0"/>
              <a:t>2</a:t>
            </a:r>
            <a:r>
              <a:rPr lang="en-US" sz="2000" dirty="0"/>
              <a:t> to get silicones. </a:t>
            </a:r>
          </a:p>
          <a:p>
            <a:r>
              <a:rPr lang="en-US" sz="2000" dirty="0"/>
              <a:t>Cu/V  	</a:t>
            </a:r>
            <a:r>
              <a:rPr lang="en-US" sz="2000" dirty="0">
                <a:sym typeface="Symbol"/>
              </a:rPr>
              <a:t></a:t>
            </a:r>
            <a:r>
              <a:rPr lang="en-US" sz="2000" dirty="0"/>
              <a:t>	Manufacture of Nylon-66. </a:t>
            </a:r>
          </a:p>
          <a:p>
            <a:r>
              <a:rPr lang="en-US" sz="2000" dirty="0"/>
              <a:t>CuCl</a:t>
            </a:r>
            <a:r>
              <a:rPr lang="en-US" sz="2000" baseline="-25000" dirty="0"/>
              <a:t>2</a:t>
            </a:r>
            <a:r>
              <a:rPr lang="en-US" sz="2000" dirty="0"/>
              <a:t> 	</a:t>
            </a:r>
            <a:r>
              <a:rPr lang="en-US" sz="2000" dirty="0">
                <a:sym typeface="Symbol"/>
              </a:rPr>
              <a:t></a:t>
            </a:r>
            <a:r>
              <a:rPr lang="en-US" sz="2000" dirty="0"/>
              <a:t>	Deacon process to get Cl</a:t>
            </a:r>
            <a:r>
              <a:rPr lang="en-US" sz="2000" baseline="-25000" dirty="0"/>
              <a:t>2</a:t>
            </a:r>
            <a:r>
              <a:rPr lang="en-US" sz="2000" dirty="0"/>
              <a:t> from HCl.   </a:t>
            </a:r>
          </a:p>
        </p:txBody>
      </p:sp>
    </p:spTree>
    <p:extLst>
      <p:ext uri="{BB962C8B-B14F-4D97-AF65-F5344CB8AC3E}">
        <p14:creationId xmlns:p14="http://schemas.microsoft.com/office/powerpoint/2010/main" val="887420994"/>
      </p:ext>
    </p:extLst>
  </p:cSld>
  <p:clrMapOvr>
    <a:masterClrMapping/>
  </p:clrMapOvr>
  <p:transition>
    <p:wipe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1" y="685800"/>
            <a:ext cx="76962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1" y="3910466"/>
            <a:ext cx="7924800" cy="2337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4499271"/>
      </p:ext>
    </p:extLst>
  </p:cSld>
  <p:clrMapOvr>
    <a:masterClrMapping/>
  </p:clrMapOvr>
  <p:transition>
    <p:wipe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225"/>
            <a:ext cx="8686799" cy="682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1132583"/>
      </p:ext>
    </p:extLst>
  </p:cSld>
  <p:clrMapOvr>
    <a:masterClrMapping/>
  </p:clrMapOvr>
  <p:transition>
    <p:wipe di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               </a:t>
            </a:r>
            <a:endParaRPr lang="en-US" dirty="0"/>
          </a:p>
        </p:txBody>
      </p:sp>
      <p:sp>
        <p:nvSpPr>
          <p:cNvPr id="3" name="Content Placeholder 2"/>
          <p:cNvSpPr>
            <a:spLocks noGrp="1"/>
          </p:cNvSpPr>
          <p:nvPr>
            <p:ph idx="1"/>
          </p:nvPr>
        </p:nvSpPr>
        <p:spPr>
          <a:xfrm>
            <a:off x="0" y="0"/>
            <a:ext cx="9144000" cy="2209800"/>
          </a:xfrm>
          <a:gradFill flip="none" rotWithShape="1">
            <a:gsLst>
              <a:gs pos="13000">
                <a:srgbClr val="FFEFD1">
                  <a:alpha val="51000"/>
                </a:srgbClr>
              </a:gs>
              <a:gs pos="64999">
                <a:srgbClr val="F0EBD5"/>
              </a:gs>
              <a:gs pos="100000">
                <a:srgbClr val="D1C39F"/>
              </a:gs>
            </a:gsLst>
            <a:lin ang="5400000" scaled="0"/>
            <a:tileRect t="-100000" r="-100000"/>
          </a:gradFill>
        </p:spPr>
        <p:style>
          <a:lnRef idx="1">
            <a:schemeClr val="accent4"/>
          </a:lnRef>
          <a:fillRef idx="2">
            <a:schemeClr val="accent4"/>
          </a:fillRef>
          <a:effectRef idx="1">
            <a:schemeClr val="accent4"/>
          </a:effectRef>
          <a:fontRef idx="minor">
            <a:schemeClr val="dk1"/>
          </a:fontRef>
        </p:style>
        <p:txBody>
          <a:bodyPr>
            <a:normAutofit/>
          </a:bodyPr>
          <a:lstStyle/>
          <a:p>
            <a:pPr algn="ctr">
              <a:buNone/>
            </a:pPr>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sz="9600" b="1" i="1" dirty="0" smtClean="0">
                <a:ln w="12700">
                  <a:solidFill>
                    <a:schemeClr val="tx2">
                      <a:satMod val="155000"/>
                    </a:schemeClr>
                  </a:solidFill>
                  <a:prstDash val="solid"/>
                </a:ln>
                <a:solidFill>
                  <a:srgbClr val="FF00FF"/>
                </a:solidFill>
                <a:effectLst>
                  <a:outerShdw blurRad="41275" dist="20320" dir="1800000" algn="tl" rotWithShape="0">
                    <a:srgbClr val="000000">
                      <a:alpha val="40000"/>
                    </a:srgbClr>
                  </a:outerShdw>
                </a:effectLst>
              </a:rPr>
              <a:t>THANK YOU</a:t>
            </a:r>
            <a:endParaRPr lang="en-US" sz="9600" b="1" i="1" dirty="0">
              <a:ln w="18000">
                <a:solidFill>
                  <a:schemeClr val="accent2">
                    <a:satMod val="140000"/>
                  </a:schemeClr>
                </a:solidFill>
                <a:prstDash val="solid"/>
                <a:miter lim="800000"/>
              </a:ln>
              <a:solidFill>
                <a:srgbClr val="FF00FF"/>
              </a:solidFill>
              <a:effectLst>
                <a:outerShdw blurRad="25500" dist="23000" dir="7020000" algn="tl">
                  <a:srgbClr val="000000">
                    <a:alpha val="50000"/>
                  </a:srgbClr>
                </a:outerShdw>
              </a:effectLst>
            </a:endParaRPr>
          </a:p>
        </p:txBody>
      </p:sp>
      <p:pic>
        <p:nvPicPr>
          <p:cNvPr id="8" name="Picture 7" descr="bangkok6.jpg"/>
          <p:cNvPicPr>
            <a:picLocks noChangeAspect="1"/>
          </p:cNvPicPr>
          <p:nvPr/>
        </p:nvPicPr>
        <p:blipFill>
          <a:blip r:embed="rId2"/>
          <a:stretch>
            <a:fillRect/>
          </a:stretch>
        </p:blipFill>
        <p:spPr>
          <a:xfrm rot="888380">
            <a:off x="1898474" y="2526047"/>
            <a:ext cx="4564944" cy="3939375"/>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strVal val="#ppt_w*0.70"/>
                                          </p:val>
                                        </p:tav>
                                        <p:tav tm="100000">
                                          <p:val>
                                            <p:strVal val="#ppt_w"/>
                                          </p:val>
                                        </p:tav>
                                      </p:tavLst>
                                    </p:anim>
                                    <p:anim calcmode="lin" valueType="num">
                                      <p:cBhvr>
                                        <p:cTn id="8" dur="1000" fill="hold"/>
                                        <p:tgtEl>
                                          <p:spTgt spid="3">
                                            <p:bg/>
                                          </p:spTgt>
                                        </p:tgtEl>
                                        <p:attrNameLst>
                                          <p:attrName>ppt_h</p:attrName>
                                        </p:attrNameLst>
                                      </p:cBhvr>
                                      <p:tavLst>
                                        <p:tav tm="0">
                                          <p:val>
                                            <p:strVal val="#ppt_h"/>
                                          </p:val>
                                        </p:tav>
                                        <p:tav tm="100000">
                                          <p:val>
                                            <p:strVal val="#ppt_h"/>
                                          </p:val>
                                        </p:tav>
                                      </p:tavLst>
                                    </p:anim>
                                    <p:animEffect transition="in" filter="fade">
                                      <p:cBhvr>
                                        <p:cTn id="9" dur="10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900" decel="100000" fill="hold"/>
                                        <p:tgtEl>
                                          <p:spTgt spid="8"/>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400" y="457200"/>
            <a:ext cx="9144000" cy="5940088"/>
          </a:xfrm>
          <a:prstGeom prst="rect">
            <a:avLst/>
          </a:prstGeom>
        </p:spPr>
        <p:txBody>
          <a:bodyPr wrap="square">
            <a:spAutoFit/>
          </a:bodyPr>
          <a:lstStyle/>
          <a:p>
            <a:r>
              <a:rPr lang="en-US" sz="2000" dirty="0"/>
              <a:t>4.1 Introduction to ‘d’ Block Elements</a:t>
            </a:r>
          </a:p>
          <a:p>
            <a:r>
              <a:rPr lang="en-US" sz="2000" dirty="0"/>
              <a:t>•	The series of elements lying in between IIA and IIIA of the periodic table are collectively known as the d-block elements. They belong to groups 3 to 12 (the 1984 IUPAC recommendation) and are often called “transition elements” as they are positioned between the s and p block elements, in the middle of the periodic table. Their properties exhibit transition between highly reactive metallic elements of the s-block (which typically form ionic compounds) and the least metallic elements of the p-block (which form largely covalent compounds).</a:t>
            </a:r>
          </a:p>
          <a:p>
            <a:r>
              <a:rPr lang="en-US" sz="2000" dirty="0"/>
              <a:t>•	The term ‘transition elements’ was introduced originally by </a:t>
            </a:r>
            <a:r>
              <a:rPr lang="en-US" sz="2000" dirty="0" err="1"/>
              <a:t>Mendeleeff</a:t>
            </a:r>
            <a:r>
              <a:rPr lang="en-US" sz="2000" dirty="0"/>
              <a:t> to describe the three triads of elements belonging to VIII group of the periodic table viz. Fe, Co, Ni; </a:t>
            </a:r>
            <a:r>
              <a:rPr lang="en-US" sz="2000" dirty="0" err="1"/>
              <a:t>Ru</a:t>
            </a:r>
            <a:r>
              <a:rPr lang="en-US" sz="2000" dirty="0"/>
              <a:t>, Rh, </a:t>
            </a:r>
            <a:r>
              <a:rPr lang="en-US" sz="2000" dirty="0" err="1"/>
              <a:t>Pd</a:t>
            </a:r>
            <a:r>
              <a:rPr lang="en-US" sz="2000" dirty="0"/>
              <a:t>; </a:t>
            </a:r>
            <a:r>
              <a:rPr lang="en-US" sz="2000" dirty="0" err="1"/>
              <a:t>Os</a:t>
            </a:r>
            <a:r>
              <a:rPr lang="en-US" sz="2000" dirty="0"/>
              <a:t>, </a:t>
            </a:r>
            <a:r>
              <a:rPr lang="en-US" sz="2000" dirty="0" err="1"/>
              <a:t>Ir</a:t>
            </a:r>
            <a:r>
              <a:rPr lang="en-US" sz="2000" dirty="0"/>
              <a:t> and Pt.</a:t>
            </a:r>
          </a:p>
          <a:p>
            <a:r>
              <a:rPr lang="en-US" sz="2000" dirty="0"/>
              <a:t>•	And today, the term transition elements has logically turned to be the useful means to designate these elements in the middle of the Long form of the Periodic Table (the Bohr’s Periodic Table).</a:t>
            </a:r>
          </a:p>
          <a:p>
            <a:r>
              <a:rPr lang="en-US" sz="2000" dirty="0"/>
              <a:t>•	For these elements, the penultimate shell of electrons is expanded from eight to eighteen i.e. (n-1) d</a:t>
            </a:r>
            <a:r>
              <a:rPr lang="en-US" sz="2000" baseline="30000" dirty="0"/>
              <a:t>1 </a:t>
            </a:r>
            <a:r>
              <a:rPr lang="en-US" sz="2000" dirty="0"/>
              <a:t>ns</a:t>
            </a:r>
            <a:r>
              <a:rPr lang="en-US" sz="2000" baseline="30000" dirty="0"/>
              <a:t>2</a:t>
            </a:r>
            <a:r>
              <a:rPr lang="en-US" sz="2000" dirty="0"/>
              <a:t> to (n-1) d</a:t>
            </a:r>
            <a:r>
              <a:rPr lang="en-US" sz="2000" baseline="30000" dirty="0"/>
              <a:t>10 </a:t>
            </a:r>
            <a:r>
              <a:rPr lang="en-US" sz="2000" dirty="0"/>
              <a:t>ns</a:t>
            </a:r>
            <a:r>
              <a:rPr lang="en-US" sz="2000" baseline="30000" dirty="0"/>
              <a:t>2</a:t>
            </a:r>
            <a:r>
              <a:rPr lang="en-US" sz="2000" dirty="0"/>
              <a:t> by the addition to the differentiating (last incoming) electron in the         (n − 1) d level, which is typically incompletely filled. Therefore, these elements are called </a:t>
            </a:r>
            <a:r>
              <a:rPr lang="en-US" sz="2000" i="1" dirty="0"/>
              <a:t>d-block, d-type or simply d-elements</a:t>
            </a:r>
            <a:r>
              <a:rPr lang="en-US" sz="2000" dirty="0"/>
              <a:t>.</a:t>
            </a:r>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800" y="304800"/>
            <a:ext cx="8991600" cy="2644314"/>
          </a:xfrm>
          <a:prstGeom prst="rect">
            <a:avLst/>
          </a:prstGeom>
        </p:spPr>
        <p:txBody>
          <a:bodyPr wrap="square">
            <a:spAutoFit/>
          </a:bodyPr>
          <a:lstStyle/>
          <a:p>
            <a:pPr algn="just">
              <a:lnSpc>
                <a:spcPts val="1500"/>
              </a:lnSpc>
              <a:spcBef>
                <a:spcPts val="100"/>
              </a:spcBef>
              <a:spcAft>
                <a:spcPts val="100"/>
              </a:spcAft>
              <a:tabLst>
                <a:tab pos="228600" algn="l"/>
                <a:tab pos="514350" algn="l"/>
                <a:tab pos="4114800" algn="r"/>
              </a:tabLst>
            </a:pPr>
            <a:r>
              <a:rPr lang="en-US" b="1" dirty="0">
                <a:solidFill>
                  <a:srgbClr val="FF0000"/>
                </a:solidFill>
                <a:latin typeface="Segoe UI"/>
                <a:ea typeface="Calibri"/>
                <a:cs typeface="Segoe UI"/>
              </a:rPr>
              <a:t>Definition</a:t>
            </a:r>
            <a:endParaRPr lang="en-US" dirty="0">
              <a:solidFill>
                <a:srgbClr val="FF0000"/>
              </a:solidFill>
              <a:latin typeface="Segoe UI"/>
              <a:ea typeface="Calibri"/>
              <a:cs typeface="Times New Roman"/>
            </a:endParaRPr>
          </a:p>
          <a:p>
            <a:pPr marL="228600" marR="0" indent="-228600" algn="just">
              <a:lnSpc>
                <a:spcPts val="1500"/>
              </a:lnSpc>
              <a:spcBef>
                <a:spcPts val="100"/>
              </a:spcBef>
              <a:spcAft>
                <a:spcPts val="100"/>
              </a:spcAft>
              <a:tabLst>
                <a:tab pos="228600" algn="l"/>
                <a:tab pos="514350" algn="l"/>
                <a:tab pos="4114800" algn="r"/>
              </a:tabLst>
            </a:pPr>
            <a:r>
              <a:rPr lang="en-US" dirty="0">
                <a:latin typeface="Segoe UI"/>
                <a:ea typeface="Calibri"/>
                <a:cs typeface="Times New Roman"/>
              </a:rPr>
              <a:t>•	</a:t>
            </a:r>
            <a:r>
              <a:rPr lang="en-US" dirty="0">
                <a:latin typeface="Segoe UI"/>
                <a:ea typeface="Calibri"/>
                <a:cs typeface="Segoe UI"/>
              </a:rPr>
              <a:t>“</a:t>
            </a:r>
            <a:r>
              <a:rPr lang="en-US" dirty="0">
                <a:solidFill>
                  <a:schemeClr val="accent1"/>
                </a:solidFill>
                <a:latin typeface="Segoe UI"/>
                <a:ea typeface="Calibri"/>
                <a:cs typeface="Segoe UI"/>
              </a:rPr>
              <a:t>The elements which have partly filled d orbitals, in their atoms or ions, in any of their commonly occurring oxidation states are called the transition elements.”</a:t>
            </a:r>
            <a:endParaRPr lang="en-US" dirty="0">
              <a:solidFill>
                <a:schemeClr val="accent1"/>
              </a:solidFill>
              <a:latin typeface="Segoe UI"/>
              <a:ea typeface="Calibri"/>
              <a:cs typeface="Times New Roman"/>
            </a:endParaRPr>
          </a:p>
          <a:p>
            <a:pPr marL="228600" marR="0" indent="-228600" algn="just">
              <a:lnSpc>
                <a:spcPts val="1500"/>
              </a:lnSpc>
              <a:spcBef>
                <a:spcPts val="100"/>
              </a:spcBef>
              <a:spcAft>
                <a:spcPts val="100"/>
              </a:spcAft>
              <a:tabLst>
                <a:tab pos="228600" algn="l"/>
                <a:tab pos="514350" algn="l"/>
                <a:tab pos="4114800" algn="r"/>
              </a:tabLst>
            </a:pPr>
            <a:r>
              <a:rPr lang="en-US" dirty="0">
                <a:solidFill>
                  <a:schemeClr val="accent1"/>
                </a:solidFill>
                <a:latin typeface="Segoe UI"/>
                <a:ea typeface="Calibri"/>
                <a:cs typeface="Times New Roman"/>
              </a:rPr>
              <a:t>•	</a:t>
            </a:r>
            <a:r>
              <a:rPr lang="en-US" dirty="0">
                <a:solidFill>
                  <a:schemeClr val="accent1"/>
                </a:solidFill>
                <a:latin typeface="Segoe UI"/>
                <a:ea typeface="Calibri"/>
                <a:cs typeface="Segoe UI"/>
              </a:rPr>
              <a:t>Thus we treat the coinage metals Cu, Ag and Au as the transition metals since Cu</a:t>
            </a:r>
            <a:r>
              <a:rPr lang="en-US" baseline="30000" dirty="0">
                <a:solidFill>
                  <a:schemeClr val="accent1"/>
                </a:solidFill>
                <a:latin typeface="Segoe UI"/>
                <a:ea typeface="Calibri"/>
                <a:cs typeface="Segoe UI"/>
              </a:rPr>
              <a:t>2+</a:t>
            </a:r>
            <a:r>
              <a:rPr lang="en-US" dirty="0">
                <a:solidFill>
                  <a:schemeClr val="accent1"/>
                </a:solidFill>
                <a:latin typeface="Segoe UI"/>
                <a:ea typeface="Calibri"/>
                <a:cs typeface="Segoe UI"/>
              </a:rPr>
              <a:t>, Ag</a:t>
            </a:r>
            <a:r>
              <a:rPr lang="en-US" baseline="30000" dirty="0">
                <a:solidFill>
                  <a:schemeClr val="accent1"/>
                </a:solidFill>
                <a:latin typeface="Segoe UI"/>
                <a:ea typeface="Calibri"/>
                <a:cs typeface="Segoe UI"/>
              </a:rPr>
              <a:t>2+</a:t>
            </a:r>
            <a:r>
              <a:rPr lang="en-US" dirty="0">
                <a:solidFill>
                  <a:schemeClr val="accent1"/>
                </a:solidFill>
                <a:latin typeface="Segoe UI"/>
                <a:ea typeface="Calibri"/>
                <a:cs typeface="Segoe UI"/>
              </a:rPr>
              <a:t> and Au</a:t>
            </a:r>
            <a:r>
              <a:rPr lang="en-US" baseline="30000" dirty="0">
                <a:solidFill>
                  <a:schemeClr val="accent1"/>
                </a:solidFill>
                <a:latin typeface="Segoe UI"/>
                <a:ea typeface="Calibri"/>
                <a:cs typeface="Segoe UI"/>
              </a:rPr>
              <a:t>2+</a:t>
            </a:r>
            <a:r>
              <a:rPr lang="en-US" dirty="0">
                <a:solidFill>
                  <a:schemeClr val="accent1"/>
                </a:solidFill>
                <a:latin typeface="Segoe UI"/>
                <a:ea typeface="Calibri"/>
                <a:cs typeface="Segoe UI"/>
              </a:rPr>
              <a:t> have 3d</a:t>
            </a:r>
            <a:r>
              <a:rPr lang="en-US" baseline="30000" dirty="0">
                <a:solidFill>
                  <a:schemeClr val="accent1"/>
                </a:solidFill>
                <a:latin typeface="Segoe UI"/>
                <a:ea typeface="Calibri"/>
                <a:cs typeface="Segoe UI"/>
              </a:rPr>
              <a:t>9</a:t>
            </a:r>
            <a:r>
              <a:rPr lang="en-US" dirty="0">
                <a:solidFill>
                  <a:schemeClr val="accent1"/>
                </a:solidFill>
                <a:latin typeface="Segoe UI"/>
                <a:ea typeface="Calibri"/>
                <a:cs typeface="Segoe UI"/>
              </a:rPr>
              <a:t>, 4d</a:t>
            </a:r>
            <a:r>
              <a:rPr lang="en-US" baseline="30000" dirty="0">
                <a:solidFill>
                  <a:schemeClr val="accent1"/>
                </a:solidFill>
                <a:latin typeface="Segoe UI"/>
                <a:ea typeface="Calibri"/>
                <a:cs typeface="Segoe UI"/>
              </a:rPr>
              <a:t>9</a:t>
            </a:r>
            <a:r>
              <a:rPr lang="en-US" dirty="0">
                <a:solidFill>
                  <a:schemeClr val="accent1"/>
                </a:solidFill>
                <a:latin typeface="Segoe UI"/>
                <a:ea typeface="Calibri"/>
                <a:cs typeface="Segoe UI"/>
              </a:rPr>
              <a:t> and 5d</a:t>
            </a:r>
            <a:r>
              <a:rPr lang="en-US" baseline="30000" dirty="0">
                <a:solidFill>
                  <a:schemeClr val="accent1"/>
                </a:solidFill>
                <a:latin typeface="Segoe UI"/>
                <a:ea typeface="Calibri"/>
                <a:cs typeface="Segoe UI"/>
              </a:rPr>
              <a:t>8</a:t>
            </a:r>
            <a:r>
              <a:rPr lang="en-US" dirty="0">
                <a:solidFill>
                  <a:schemeClr val="accent1"/>
                </a:solidFill>
                <a:latin typeface="Segoe UI"/>
                <a:ea typeface="Calibri"/>
                <a:cs typeface="Segoe UI"/>
              </a:rPr>
              <a:t> configurations respectively.</a:t>
            </a:r>
            <a:endParaRPr lang="en-US" dirty="0">
              <a:solidFill>
                <a:schemeClr val="accent1"/>
              </a:solidFill>
              <a:latin typeface="Segoe UI"/>
              <a:ea typeface="Calibri"/>
              <a:cs typeface="Times New Roman"/>
            </a:endParaRPr>
          </a:p>
          <a:p>
            <a:pPr marL="228600" marR="0" indent="-228600" algn="just">
              <a:lnSpc>
                <a:spcPts val="1500"/>
              </a:lnSpc>
              <a:spcBef>
                <a:spcPts val="100"/>
              </a:spcBef>
              <a:spcAft>
                <a:spcPts val="100"/>
              </a:spcAft>
              <a:tabLst>
                <a:tab pos="228600" algn="l"/>
                <a:tab pos="514350" algn="l"/>
                <a:tab pos="4114800" algn="r"/>
              </a:tabLst>
            </a:pPr>
            <a:r>
              <a:rPr lang="en-US" dirty="0">
                <a:solidFill>
                  <a:schemeClr val="accent1"/>
                </a:solidFill>
                <a:latin typeface="Segoe UI"/>
                <a:ea typeface="Calibri"/>
                <a:cs typeface="Times New Roman"/>
              </a:rPr>
              <a:t>•	</a:t>
            </a:r>
            <a:r>
              <a:rPr lang="en-US" dirty="0">
                <a:solidFill>
                  <a:schemeClr val="accent1"/>
                </a:solidFill>
                <a:latin typeface="Segoe UI"/>
                <a:ea typeface="Calibri"/>
                <a:cs typeface="Segoe UI"/>
              </a:rPr>
              <a:t>The terminal members in the d-block viz. Zn, Cd and Hg are characterized by the presence of completely filled d-orbitals      (i.e. 3d</a:t>
            </a:r>
            <a:r>
              <a:rPr lang="en-US" baseline="30000" dirty="0">
                <a:solidFill>
                  <a:schemeClr val="accent1"/>
                </a:solidFill>
                <a:latin typeface="Segoe UI"/>
                <a:ea typeface="Calibri"/>
                <a:cs typeface="Segoe UI"/>
              </a:rPr>
              <a:t>10</a:t>
            </a:r>
            <a:r>
              <a:rPr lang="en-US" dirty="0">
                <a:solidFill>
                  <a:schemeClr val="accent1"/>
                </a:solidFill>
                <a:latin typeface="Segoe UI"/>
                <a:ea typeface="Calibri"/>
                <a:cs typeface="Segoe UI"/>
              </a:rPr>
              <a:t>, 4d</a:t>
            </a:r>
            <a:r>
              <a:rPr lang="en-US" baseline="30000" dirty="0">
                <a:solidFill>
                  <a:schemeClr val="accent1"/>
                </a:solidFill>
                <a:latin typeface="Segoe UI"/>
                <a:ea typeface="Calibri"/>
                <a:cs typeface="Segoe UI"/>
              </a:rPr>
              <a:t>10</a:t>
            </a:r>
            <a:r>
              <a:rPr lang="en-US" dirty="0">
                <a:solidFill>
                  <a:schemeClr val="accent1"/>
                </a:solidFill>
                <a:latin typeface="Segoe UI"/>
                <a:ea typeface="Calibri"/>
                <a:cs typeface="Segoe UI"/>
              </a:rPr>
              <a:t> and 5d</a:t>
            </a:r>
            <a:r>
              <a:rPr lang="en-US" baseline="30000" dirty="0">
                <a:solidFill>
                  <a:schemeClr val="accent1"/>
                </a:solidFill>
                <a:latin typeface="Segoe UI"/>
                <a:ea typeface="Calibri"/>
                <a:cs typeface="Segoe UI"/>
              </a:rPr>
              <a:t>10</a:t>
            </a:r>
            <a:r>
              <a:rPr lang="en-US" dirty="0">
                <a:solidFill>
                  <a:schemeClr val="accent1"/>
                </a:solidFill>
                <a:latin typeface="Segoe UI"/>
                <a:ea typeface="Calibri"/>
                <a:cs typeface="Segoe UI"/>
              </a:rPr>
              <a:t> respectively). According to definition, these three elements are not to be regarded as the true transition elements.</a:t>
            </a:r>
            <a:endParaRPr lang="en-US" dirty="0">
              <a:solidFill>
                <a:schemeClr val="accent1"/>
              </a:solidFill>
              <a:latin typeface="Segoe UI"/>
              <a:ea typeface="Calibri"/>
              <a:cs typeface="Times New Roman"/>
            </a:endParaRPr>
          </a:p>
          <a:p>
            <a:pPr marL="228600" marR="0" indent="-228600" algn="just">
              <a:lnSpc>
                <a:spcPts val="1500"/>
              </a:lnSpc>
              <a:spcBef>
                <a:spcPts val="100"/>
              </a:spcBef>
              <a:spcAft>
                <a:spcPts val="100"/>
              </a:spcAft>
              <a:tabLst>
                <a:tab pos="228600" algn="l"/>
                <a:tab pos="514350" algn="l"/>
                <a:tab pos="4114800" algn="r"/>
              </a:tabLst>
            </a:pPr>
            <a:r>
              <a:rPr lang="en-US" dirty="0">
                <a:solidFill>
                  <a:schemeClr val="accent1"/>
                </a:solidFill>
                <a:latin typeface="Segoe UI"/>
                <a:ea typeface="Calibri"/>
                <a:cs typeface="Times New Roman"/>
              </a:rPr>
              <a:t>•	</a:t>
            </a:r>
            <a:r>
              <a:rPr lang="en-US" dirty="0">
                <a:solidFill>
                  <a:schemeClr val="accent1"/>
                </a:solidFill>
                <a:latin typeface="Segoe UI"/>
                <a:ea typeface="Calibri"/>
                <a:cs typeface="Segoe UI"/>
              </a:rPr>
              <a:t>Due to this difference in their electronic configurations, Zn, Cd and Hg differ from rest of the transition elements in many physical and chemical properties.</a:t>
            </a:r>
            <a:endParaRPr lang="en-US" dirty="0">
              <a:solidFill>
                <a:schemeClr val="accent1"/>
              </a:solidFill>
              <a:latin typeface="Segoe UI"/>
              <a:ea typeface="Calibri"/>
              <a:cs typeface="Times New Roman"/>
            </a:endParaRPr>
          </a:p>
          <a:p>
            <a:pPr marL="228600" marR="0" indent="-228600" algn="just">
              <a:lnSpc>
                <a:spcPts val="1200"/>
              </a:lnSpc>
              <a:spcBef>
                <a:spcPts val="100"/>
              </a:spcBef>
              <a:spcAft>
                <a:spcPts val="100"/>
              </a:spcAft>
              <a:tabLst>
                <a:tab pos="228600" algn="l"/>
                <a:tab pos="514350" algn="l"/>
                <a:tab pos="4114800" algn="r"/>
              </a:tabLst>
            </a:pPr>
            <a:r>
              <a:rPr lang="en-US" dirty="0">
                <a:solidFill>
                  <a:schemeClr val="accent1"/>
                </a:solidFill>
                <a:latin typeface="Segoe UI"/>
                <a:ea typeface="Calibri"/>
                <a:cs typeface="Times New Roman"/>
              </a:rPr>
              <a:t>•	</a:t>
            </a:r>
            <a:r>
              <a:rPr lang="en-US" dirty="0">
                <a:solidFill>
                  <a:schemeClr val="accent1"/>
                </a:solidFill>
                <a:latin typeface="Segoe UI"/>
                <a:ea typeface="Calibri"/>
                <a:cs typeface="Segoe UI"/>
              </a:rPr>
              <a:t>In general, based on the electronic structure, all the transition elements are classified into two broad classes. These are:</a:t>
            </a:r>
            <a:endParaRPr lang="en-US" dirty="0">
              <a:solidFill>
                <a:schemeClr val="accent1"/>
              </a:solidFill>
              <a:effectLst/>
              <a:latin typeface="Segoe UI"/>
              <a:ea typeface="Calibri"/>
              <a:cs typeface="Times New Roman"/>
            </a:endParaRPr>
          </a:p>
        </p:txBody>
      </p:sp>
      <p:sp>
        <p:nvSpPr>
          <p:cNvPr id="6" name="Rectangle 5"/>
          <p:cNvSpPr/>
          <p:nvPr/>
        </p:nvSpPr>
        <p:spPr>
          <a:xfrm>
            <a:off x="228600" y="2970885"/>
            <a:ext cx="8890000" cy="3139321"/>
          </a:xfrm>
          <a:prstGeom prst="rect">
            <a:avLst/>
          </a:prstGeom>
        </p:spPr>
        <p:txBody>
          <a:bodyPr wrap="square">
            <a:spAutoFit/>
          </a:bodyPr>
          <a:lstStyle/>
          <a:p>
            <a:r>
              <a:rPr lang="en-US" b="1" dirty="0">
                <a:solidFill>
                  <a:srgbClr val="FF0000"/>
                </a:solidFill>
              </a:rPr>
              <a:t>1. </a:t>
            </a:r>
            <a:r>
              <a:rPr lang="en-US" b="1" dirty="0" smtClean="0">
                <a:solidFill>
                  <a:srgbClr val="FF0000"/>
                </a:solidFill>
              </a:rPr>
              <a:t>Main </a:t>
            </a:r>
            <a:r>
              <a:rPr lang="en-US" b="1" dirty="0">
                <a:solidFill>
                  <a:srgbClr val="FF0000"/>
                </a:solidFill>
              </a:rPr>
              <a:t>Transition Elements</a:t>
            </a:r>
            <a:endParaRPr lang="en-US" dirty="0">
              <a:solidFill>
                <a:srgbClr val="FF0000"/>
              </a:solidFill>
            </a:endParaRPr>
          </a:p>
          <a:p>
            <a:r>
              <a:rPr lang="en-US" dirty="0"/>
              <a:t>	There are four series of main transition elements corresponding to the filling in 3d, 4d, 5d and 6d sub-levels. (See Fig. 4.1).</a:t>
            </a:r>
            <a:endParaRPr lang="en-US" dirty="0"/>
          </a:p>
          <a:p>
            <a:r>
              <a:rPr lang="en-US" b="1" dirty="0">
                <a:solidFill>
                  <a:srgbClr val="FF0000"/>
                </a:solidFill>
              </a:rPr>
              <a:t>2. </a:t>
            </a:r>
            <a:r>
              <a:rPr lang="en-US" b="1" dirty="0" smtClean="0">
                <a:solidFill>
                  <a:srgbClr val="FF0000"/>
                </a:solidFill>
              </a:rPr>
              <a:t>Inner </a:t>
            </a:r>
            <a:r>
              <a:rPr lang="en-US" b="1" dirty="0">
                <a:solidFill>
                  <a:srgbClr val="FF0000"/>
                </a:solidFill>
              </a:rPr>
              <a:t>(Sub) Transition Elements</a:t>
            </a:r>
            <a:endParaRPr lang="en-US" dirty="0">
              <a:solidFill>
                <a:srgbClr val="FF0000"/>
              </a:solidFill>
            </a:endParaRPr>
          </a:p>
          <a:p>
            <a:r>
              <a:rPr lang="en-US" dirty="0"/>
              <a:t>•	There are two series of sub or inner transition elements having partly filled d and ‘f’ orbitals. For detailed information, refer       Fig. 4.1.</a:t>
            </a:r>
            <a:endParaRPr lang="en-US" dirty="0"/>
          </a:p>
          <a:p>
            <a:r>
              <a:rPr lang="en-US" dirty="0"/>
              <a:t>•	At present, out of the total number of elements known so far, about 60% are transition elements in the periodic table.</a:t>
            </a:r>
            <a:endParaRPr lang="en-US" dirty="0"/>
          </a:p>
          <a:p>
            <a:r>
              <a:rPr lang="en-US" dirty="0"/>
              <a:t>•	In this chapter, we shall consider the characteristic properties of transition elements scandium to zinc belonging to the groups: (IIIB, IVB, VB VIB, VIIB, VIII, IB and IIB) i.e. 3 to 12 groups of the long form of the periodic table</a:t>
            </a:r>
            <a:endParaRPr lang="en-US" dirty="0"/>
          </a:p>
        </p:txBody>
      </p:sp>
    </p:spTree>
    <p:extLst>
      <p:ext uri="{BB962C8B-B14F-4D97-AF65-F5344CB8AC3E}">
        <p14:creationId xmlns:p14="http://schemas.microsoft.com/office/powerpoint/2010/main" val="2597142999"/>
      </p:ext>
    </p:extLst>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04800"/>
            <a:ext cx="8534399" cy="632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9806667"/>
      </p:ext>
    </p:extLst>
  </p:cSld>
  <p:clrMapOvr>
    <a:masterClrMapping/>
  </p:clrMapOvr>
  <p:transition>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5857" y="64087"/>
            <a:ext cx="8991600" cy="6740307"/>
          </a:xfrm>
          <a:prstGeom prst="rect">
            <a:avLst/>
          </a:prstGeom>
        </p:spPr>
        <p:txBody>
          <a:bodyPr wrap="square">
            <a:spAutoFit/>
          </a:bodyPr>
          <a:lstStyle/>
          <a:p>
            <a:r>
              <a:rPr lang="en-US" dirty="0">
                <a:solidFill>
                  <a:srgbClr val="008000"/>
                </a:solidFill>
              </a:rPr>
              <a:t>1.2 Study of First Transition Series </a:t>
            </a:r>
          </a:p>
          <a:p>
            <a:r>
              <a:rPr lang="en-US" b="1" dirty="0"/>
              <a:t>(1) </a:t>
            </a:r>
            <a:r>
              <a:rPr lang="en-US" b="1" dirty="0" smtClean="0">
                <a:solidFill>
                  <a:srgbClr val="FF00FF"/>
                </a:solidFill>
              </a:rPr>
              <a:t>Electronic </a:t>
            </a:r>
            <a:r>
              <a:rPr lang="en-US" b="1" dirty="0">
                <a:solidFill>
                  <a:srgbClr val="FF00FF"/>
                </a:solidFill>
              </a:rPr>
              <a:t>Structure</a:t>
            </a:r>
            <a:r>
              <a:rPr lang="en-US" b="1" dirty="0" smtClean="0">
                <a:solidFill>
                  <a:srgbClr val="FF00FF"/>
                </a:solidFill>
              </a:rPr>
              <a:t>:</a:t>
            </a:r>
            <a:endParaRPr lang="en-US" dirty="0">
              <a:solidFill>
                <a:srgbClr val="FF00FF"/>
              </a:solidFill>
            </a:endParaRPr>
          </a:p>
          <a:p>
            <a:r>
              <a:rPr lang="en-US" dirty="0"/>
              <a:t>	Electronic structure is the fundamental basis of study of elemental chemistry. It may be regarded as a sketch-work of an element. Study of electronic configuration enables us to narrate the entire chemistry of the element. </a:t>
            </a:r>
            <a:endParaRPr lang="en-US" dirty="0"/>
          </a:p>
          <a:p>
            <a:r>
              <a:rPr lang="en-US" b="1" dirty="0">
                <a:solidFill>
                  <a:srgbClr val="FF00FF"/>
                </a:solidFill>
              </a:rPr>
              <a:t>Meaning: </a:t>
            </a:r>
            <a:endParaRPr lang="en-US" dirty="0">
              <a:solidFill>
                <a:srgbClr val="FF00FF"/>
              </a:solidFill>
            </a:endParaRPr>
          </a:p>
          <a:p>
            <a:r>
              <a:rPr lang="en-US" dirty="0"/>
              <a:t>	By the term electronic structure we mean the study of distribution of electrons about the nucleus, in the available number of orbitals in accordance with the </a:t>
            </a:r>
            <a:r>
              <a:rPr lang="en-US" dirty="0" err="1"/>
              <a:t>Aufbau</a:t>
            </a:r>
            <a:r>
              <a:rPr lang="en-US" dirty="0"/>
              <a:t> principle. </a:t>
            </a:r>
            <a:endParaRPr lang="en-US" dirty="0"/>
          </a:p>
          <a:p>
            <a:r>
              <a:rPr lang="en-US" b="1" dirty="0" err="1">
                <a:solidFill>
                  <a:srgbClr val="FF00FF"/>
                </a:solidFill>
              </a:rPr>
              <a:t>Aufbau</a:t>
            </a:r>
            <a:r>
              <a:rPr lang="en-US" b="1" dirty="0">
                <a:solidFill>
                  <a:srgbClr val="FF00FF"/>
                </a:solidFill>
              </a:rPr>
              <a:t> order: </a:t>
            </a:r>
            <a:r>
              <a:rPr lang="en-US" dirty="0" smtClean="0"/>
              <a:t>In </a:t>
            </a:r>
            <a:r>
              <a:rPr lang="en-US" dirty="0"/>
              <a:t>multi-electron atoms, the sequence of energy levels depends on the electron nuclear attraction, and also on electron-electron repulsion. Therefore the </a:t>
            </a:r>
            <a:r>
              <a:rPr lang="en-US" dirty="0" err="1"/>
              <a:t>Aufbau</a:t>
            </a:r>
            <a:r>
              <a:rPr lang="en-US" dirty="0"/>
              <a:t> order for elements from scandium     (Z = 21) onwards would be </a:t>
            </a:r>
            <a:endParaRPr lang="en-US" dirty="0"/>
          </a:p>
          <a:p>
            <a:r>
              <a:rPr lang="en-US" dirty="0"/>
              <a:t>1s &lt; 2s &lt; 2p &lt;3s &lt;3p &lt;4s &lt;3d &lt;4p &lt;5s etc.</a:t>
            </a:r>
            <a:endParaRPr lang="en-US" dirty="0"/>
          </a:p>
          <a:p>
            <a:r>
              <a:rPr lang="en-US" b="1" dirty="0">
                <a:solidFill>
                  <a:srgbClr val="FF00FF"/>
                </a:solidFill>
              </a:rPr>
              <a:t>General structure: </a:t>
            </a:r>
            <a:r>
              <a:rPr lang="en-US" dirty="0" smtClean="0"/>
              <a:t>The </a:t>
            </a:r>
            <a:r>
              <a:rPr lang="en-US" dirty="0"/>
              <a:t>3d-metals belong to the 4</a:t>
            </a:r>
            <a:r>
              <a:rPr lang="en-US" baseline="30000" dirty="0"/>
              <a:t>th</a:t>
            </a:r>
            <a:r>
              <a:rPr lang="en-US" dirty="0"/>
              <a:t> period of the periodic table. The first member of this period is potassium K (Z = 19). Its electronic configuration is [</a:t>
            </a:r>
            <a:r>
              <a:rPr lang="en-US" dirty="0" err="1"/>
              <a:t>Ar</a:t>
            </a:r>
            <a:r>
              <a:rPr lang="en-US" dirty="0"/>
              <a:t>] 4s</a:t>
            </a:r>
            <a:r>
              <a:rPr lang="en-US" baseline="30000" dirty="0"/>
              <a:t>1</a:t>
            </a:r>
            <a:r>
              <a:rPr lang="en-US" dirty="0"/>
              <a:t>, where argon, </a:t>
            </a:r>
            <a:r>
              <a:rPr lang="en-US" dirty="0" err="1"/>
              <a:t>Ar</a:t>
            </a:r>
            <a:r>
              <a:rPr lang="en-US" dirty="0"/>
              <a:t> (Z = 18) has electronic configuration 1s</a:t>
            </a:r>
            <a:r>
              <a:rPr lang="en-US" baseline="30000" dirty="0"/>
              <a:t>2</a:t>
            </a:r>
            <a:r>
              <a:rPr lang="en-US" dirty="0"/>
              <a:t>, 2s</a:t>
            </a:r>
            <a:r>
              <a:rPr lang="en-US" baseline="30000" dirty="0"/>
              <a:t>2</a:t>
            </a:r>
            <a:r>
              <a:rPr lang="en-US" dirty="0"/>
              <a:t>, 2p</a:t>
            </a:r>
            <a:r>
              <a:rPr lang="en-US" baseline="30000" dirty="0"/>
              <a:t>6</a:t>
            </a:r>
            <a:r>
              <a:rPr lang="en-US" dirty="0"/>
              <a:t>, 3s</a:t>
            </a:r>
            <a:r>
              <a:rPr lang="en-US" baseline="30000" dirty="0"/>
              <a:t>2</a:t>
            </a:r>
            <a:r>
              <a:rPr lang="en-US" dirty="0"/>
              <a:t>, 3p</a:t>
            </a:r>
            <a:r>
              <a:rPr lang="en-US" baseline="30000" dirty="0"/>
              <a:t>6</a:t>
            </a:r>
            <a:r>
              <a:rPr lang="en-US" dirty="0"/>
              <a:t>. The next element, calcium,                 </a:t>
            </a:r>
            <a:r>
              <a:rPr lang="en-US" dirty="0" err="1"/>
              <a:t>Ca</a:t>
            </a:r>
            <a:r>
              <a:rPr lang="en-US" dirty="0"/>
              <a:t> (Z = 20) has configuration [</a:t>
            </a:r>
            <a:r>
              <a:rPr lang="en-US" dirty="0" err="1"/>
              <a:t>Ar</a:t>
            </a:r>
            <a:r>
              <a:rPr lang="en-US" dirty="0"/>
              <a:t>] 4s</a:t>
            </a:r>
            <a:r>
              <a:rPr lang="en-US" baseline="30000" dirty="0"/>
              <a:t>2</a:t>
            </a:r>
            <a:r>
              <a:rPr lang="en-US" dirty="0"/>
              <a:t> and from </a:t>
            </a:r>
            <a:r>
              <a:rPr lang="en-US" dirty="0" err="1"/>
              <a:t>scadium</a:t>
            </a:r>
            <a:r>
              <a:rPr lang="en-US" dirty="0"/>
              <a:t>, </a:t>
            </a:r>
            <a:r>
              <a:rPr lang="en-US" dirty="0" err="1"/>
              <a:t>Sc</a:t>
            </a:r>
            <a:r>
              <a:rPr lang="en-US" dirty="0"/>
              <a:t> (Z = 21) onwards, the addition of electrons should take place in 3d-level, in a regular way 3d</a:t>
            </a:r>
            <a:r>
              <a:rPr lang="en-US" baseline="30000" dirty="0"/>
              <a:t>1</a:t>
            </a:r>
            <a:r>
              <a:rPr lang="en-US" dirty="0"/>
              <a:t>, 3d</a:t>
            </a:r>
            <a:r>
              <a:rPr lang="en-US" baseline="30000" dirty="0"/>
              <a:t>2</a:t>
            </a:r>
            <a:r>
              <a:rPr lang="en-US" dirty="0"/>
              <a:t>, 3d</a:t>
            </a:r>
            <a:r>
              <a:rPr lang="en-US" baseline="30000" dirty="0"/>
              <a:t>3</a:t>
            </a:r>
            <a:r>
              <a:rPr lang="en-US" dirty="0"/>
              <a:t> </a:t>
            </a:r>
            <a:r>
              <a:rPr lang="en-US" dirty="0">
                <a:sym typeface="Symbol"/>
              </a:rPr>
              <a:t></a:t>
            </a:r>
            <a:r>
              <a:rPr lang="en-US" dirty="0"/>
              <a:t> 3d</a:t>
            </a:r>
            <a:r>
              <a:rPr lang="en-US" baseline="30000" dirty="0"/>
              <a:t>10</a:t>
            </a:r>
            <a:r>
              <a:rPr lang="en-US" dirty="0"/>
              <a:t> with the exceptions of Cr and Cu. </a:t>
            </a:r>
            <a:endParaRPr lang="en-US" dirty="0"/>
          </a:p>
          <a:p>
            <a:r>
              <a:rPr lang="en-US" dirty="0"/>
              <a:t>	The general electronic configuration: for 3d series may be given as: (2), (8), (2, 6, x), (2) OR 1s</a:t>
            </a:r>
            <a:r>
              <a:rPr lang="en-US" baseline="30000" dirty="0"/>
              <a:t>2</a:t>
            </a:r>
            <a:r>
              <a:rPr lang="en-US" dirty="0"/>
              <a:t>, 2s</a:t>
            </a:r>
            <a:r>
              <a:rPr lang="en-US" baseline="30000" dirty="0"/>
              <a:t>2</a:t>
            </a:r>
            <a:r>
              <a:rPr lang="en-US" dirty="0"/>
              <a:t>, 2p</a:t>
            </a:r>
            <a:r>
              <a:rPr lang="en-US" baseline="30000" dirty="0"/>
              <a:t>6</a:t>
            </a:r>
            <a:r>
              <a:rPr lang="en-US" dirty="0"/>
              <a:t>, 3s</a:t>
            </a:r>
            <a:r>
              <a:rPr lang="en-US" baseline="30000" dirty="0"/>
              <a:t>2</a:t>
            </a:r>
            <a:r>
              <a:rPr lang="en-US" dirty="0"/>
              <a:t>, 3p</a:t>
            </a:r>
            <a:r>
              <a:rPr lang="en-US" baseline="30000" dirty="0"/>
              <a:t>6</a:t>
            </a:r>
            <a:r>
              <a:rPr lang="en-US" dirty="0"/>
              <a:t>, 3d</a:t>
            </a:r>
            <a:r>
              <a:rPr lang="en-US" baseline="30000" dirty="0"/>
              <a:t>x</a:t>
            </a:r>
            <a:r>
              <a:rPr lang="en-US" dirty="0"/>
              <a:t> 4s</a:t>
            </a:r>
            <a:r>
              <a:rPr lang="en-US" baseline="30000" dirty="0"/>
              <a:t>2</a:t>
            </a:r>
            <a:r>
              <a:rPr lang="en-US" dirty="0"/>
              <a:t> where x = 1, 2, 3, 4……… 10 OR [</a:t>
            </a:r>
            <a:r>
              <a:rPr lang="en-US" dirty="0" err="1"/>
              <a:t>Ar</a:t>
            </a:r>
            <a:r>
              <a:rPr lang="en-US" dirty="0"/>
              <a:t>], 3d</a:t>
            </a:r>
            <a:r>
              <a:rPr lang="en-US" baseline="30000" dirty="0"/>
              <a:t>x</a:t>
            </a:r>
            <a:r>
              <a:rPr lang="en-US" dirty="0"/>
              <a:t> 4s</a:t>
            </a:r>
            <a:r>
              <a:rPr lang="en-US" baseline="30000" dirty="0"/>
              <a:t>2</a:t>
            </a:r>
            <a:r>
              <a:rPr lang="en-US" dirty="0"/>
              <a:t>, where x = 1, 2, 3… 10.</a:t>
            </a:r>
            <a:endParaRPr lang="en-US" dirty="0"/>
          </a:p>
          <a:p>
            <a:r>
              <a:rPr lang="en-US" dirty="0"/>
              <a:t>	Table 4.1 gives the detailed electronic configurations of the first-row transition elements. </a:t>
            </a:r>
            <a:endParaRPr lang="en-US" dirty="0">
              <a:effectLst/>
            </a:endParaRPr>
          </a:p>
        </p:txBody>
      </p:sp>
    </p:spTree>
    <p:extLst>
      <p:ext uri="{BB962C8B-B14F-4D97-AF65-F5344CB8AC3E}">
        <p14:creationId xmlns:p14="http://schemas.microsoft.com/office/powerpoint/2010/main" val="2400847717"/>
      </p:ext>
    </p:extLst>
  </p:cSld>
  <p:clrMapOvr>
    <a:masterClrMapping/>
  </p:clrMapOvr>
  <p:transition>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762001"/>
            <a:ext cx="84582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26911"/>
      </p:ext>
    </p:extLst>
  </p:cSld>
  <p:clrMapOvr>
    <a:masterClrMapping/>
  </p:clrMapOvr>
  <p:transition>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381000"/>
            <a:ext cx="8077199" cy="6172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9211858"/>
      </p:ext>
    </p:extLst>
  </p:cSld>
  <p:clrMapOvr>
    <a:masterClrMapping/>
  </p:clrMapOvr>
  <p:transition>
    <p:wipe dir="d"/>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3420</TotalTime>
  <Words>66</Words>
  <Application>Microsoft Office PowerPoint</Application>
  <PresentationFormat>On-screen Show (4:3)</PresentationFormat>
  <Paragraphs>87</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Flow</vt:lpstr>
      <vt:lpstr>   </vt:lpstr>
      <vt:lpstr>4.Chemistry of Elements of 3d series elements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PRESENTATION</dc:title>
  <dc:creator>Neeraj</dc:creator>
  <cp:lastModifiedBy>ADMIN</cp:lastModifiedBy>
  <cp:revision>688</cp:revision>
  <dcterms:created xsi:type="dcterms:W3CDTF">2014-01-14T16:16:45Z</dcterms:created>
  <dcterms:modified xsi:type="dcterms:W3CDTF">2021-07-07T16:59:16Z</dcterms:modified>
</cp:coreProperties>
</file>