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4"/>
  </p:notesMasterIdLst>
  <p:sldIdLst>
    <p:sldId id="277"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8" r:id="rId22"/>
    <p:sldId id="279" r:id="rId23"/>
    <p:sldId id="281" r:id="rId24"/>
    <p:sldId id="282" r:id="rId25"/>
    <p:sldId id="283" r:id="rId26"/>
    <p:sldId id="284" r:id="rId27"/>
    <p:sldId id="285" r:id="rId28"/>
    <p:sldId id="286" r:id="rId29"/>
    <p:sldId id="287" r:id="rId30"/>
    <p:sldId id="288" r:id="rId31"/>
    <p:sldId id="290" r:id="rId32"/>
    <p:sldId id="291" r:id="rId33"/>
    <p:sldId id="292" r:id="rId34"/>
    <p:sldId id="293" r:id="rId35"/>
    <p:sldId id="294" r:id="rId36"/>
    <p:sldId id="295" r:id="rId37"/>
    <p:sldId id="296" r:id="rId38"/>
    <p:sldId id="297" r:id="rId39"/>
    <p:sldId id="298" r:id="rId40"/>
    <p:sldId id="299" r:id="rId41"/>
    <p:sldId id="300" r:id="rId42"/>
    <p:sldId id="276"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0099"/>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2" autoAdjust="0"/>
    <p:restoredTop sz="89876" autoAdjust="0"/>
  </p:normalViewPr>
  <p:slideViewPr>
    <p:cSldViewPr>
      <p:cViewPr varScale="1">
        <p:scale>
          <a:sx n="77" d="100"/>
          <a:sy n="77" d="100"/>
        </p:scale>
        <p:origin x="-116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38C628-ABD8-4779-8CCB-2467A449316E}" type="datetimeFigureOut">
              <a:rPr lang="en-US" smtClean="0"/>
              <a:t>04/20/2020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C3BEF7-1CE1-44F7-8A65-73639310F87C}" type="slidenum">
              <a:rPr lang="en-US" smtClean="0"/>
              <a:t>‹#›</a:t>
            </a:fld>
            <a:endParaRPr lang="en-US"/>
          </a:p>
        </p:txBody>
      </p:sp>
    </p:spTree>
    <p:extLst>
      <p:ext uri="{BB962C8B-B14F-4D97-AF65-F5344CB8AC3E}">
        <p14:creationId xmlns:p14="http://schemas.microsoft.com/office/powerpoint/2010/main" val="2968079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3BEF7-1CE1-44F7-8A65-73639310F87C}" type="slidenum">
              <a:rPr lang="en-US" smtClean="0"/>
              <a:t>11</a:t>
            </a:fld>
            <a:endParaRPr lang="en-US"/>
          </a:p>
        </p:txBody>
      </p:sp>
    </p:spTree>
    <p:extLst>
      <p:ext uri="{BB962C8B-B14F-4D97-AF65-F5344CB8AC3E}">
        <p14:creationId xmlns:p14="http://schemas.microsoft.com/office/powerpoint/2010/main" val="498018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49A1585-814E-40BF-92B6-5B4B2EE97EE9}" type="datetimeFigureOut">
              <a:rPr lang="en-US" smtClean="0"/>
              <a:pPr/>
              <a:t>04/20/2020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A9872A6-959E-4930-8A0D-9A1F67DF571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dissolv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49A1585-814E-40BF-92B6-5B4B2EE97EE9}" type="datetimeFigureOut">
              <a:rPr lang="en-US" smtClean="0"/>
              <a:pPr/>
              <a:t>04/20/2020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9872A6-959E-4930-8A0D-9A1F67DF571A}"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49A1585-814E-40BF-92B6-5B4B2EE97EE9}" type="datetimeFigureOut">
              <a:rPr lang="en-US" smtClean="0"/>
              <a:pPr/>
              <a:t>04/20/2020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9872A6-959E-4930-8A0D-9A1F67DF571A}"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49A1585-814E-40BF-92B6-5B4B2EE97EE9}" type="datetimeFigureOut">
              <a:rPr lang="en-US" smtClean="0"/>
              <a:pPr/>
              <a:t>04/20/2020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9872A6-959E-4930-8A0D-9A1F67DF571A}"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49A1585-814E-40BF-92B6-5B4B2EE97EE9}" type="datetimeFigureOut">
              <a:rPr lang="en-US" smtClean="0"/>
              <a:pPr/>
              <a:t>04/20/2020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9872A6-959E-4930-8A0D-9A1F67DF571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dissolv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49A1585-814E-40BF-92B6-5B4B2EE97EE9}" type="datetimeFigureOut">
              <a:rPr lang="en-US" smtClean="0"/>
              <a:pPr/>
              <a:t>04/20/2020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9872A6-959E-4930-8A0D-9A1F67DF571A}"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49A1585-814E-40BF-92B6-5B4B2EE97EE9}" type="datetimeFigureOut">
              <a:rPr lang="en-US" smtClean="0"/>
              <a:pPr/>
              <a:t>04/20/2020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9872A6-959E-4930-8A0D-9A1F67DF571A}"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49A1585-814E-40BF-92B6-5B4B2EE97EE9}" type="datetimeFigureOut">
              <a:rPr lang="en-US" smtClean="0"/>
              <a:pPr/>
              <a:t>04/20/2020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9872A6-959E-4930-8A0D-9A1F67DF571A}"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9A1585-814E-40BF-92B6-5B4B2EE97EE9}" type="datetimeFigureOut">
              <a:rPr lang="en-US" smtClean="0"/>
              <a:pPr/>
              <a:t>04/20/2020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9872A6-959E-4930-8A0D-9A1F67DF571A}"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49A1585-814E-40BF-92B6-5B4B2EE97EE9}" type="datetimeFigureOut">
              <a:rPr lang="en-US" smtClean="0"/>
              <a:pPr/>
              <a:t>04/20/2020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9872A6-959E-4930-8A0D-9A1F67DF571A}"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49A1585-814E-40BF-92B6-5B4B2EE97EE9}" type="datetimeFigureOut">
              <a:rPr lang="en-US" smtClean="0"/>
              <a:pPr/>
              <a:t>04/20/2020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5A9872A6-959E-4930-8A0D-9A1F67DF571A}"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dissolv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49A1585-814E-40BF-92B6-5B4B2EE97EE9}" type="datetimeFigureOut">
              <a:rPr lang="en-US" smtClean="0"/>
              <a:pPr/>
              <a:t>04/20/2020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A9872A6-959E-4930-8A0D-9A1F67DF571A}"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dissolve/>
  </p:transition>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itlepagea.png"/>
          <p:cNvPicPr>
            <a:picLocks noGrp="1" noChangeAspect="1"/>
          </p:cNvPicPr>
          <p:nvPr>
            <p:ph idx="1"/>
          </p:nvPr>
        </p:nvPicPr>
        <p:blipFill>
          <a:blip r:embed="rId2"/>
          <a:stretch>
            <a:fillRect/>
          </a:stretch>
        </p:blipFill>
        <p:spPr>
          <a:xfrm>
            <a:off x="0" y="609600"/>
            <a:ext cx="9144000" cy="5505450"/>
          </a:xfrm>
        </p:spPr>
      </p:pic>
      <p:pic>
        <p:nvPicPr>
          <p:cNvPr id="6" name="Picture 5" descr="ROSE image.jpg"/>
          <p:cNvPicPr>
            <a:picLocks noChangeAspect="1"/>
          </p:cNvPicPr>
          <p:nvPr/>
        </p:nvPicPr>
        <p:blipFill>
          <a:blip r:embed="rId3"/>
          <a:stretch>
            <a:fillRect/>
          </a:stretch>
        </p:blipFill>
        <p:spPr>
          <a:xfrm>
            <a:off x="3276600" y="3733800"/>
            <a:ext cx="2209800" cy="1372822"/>
          </a:xfrm>
          <a:prstGeom prst="rect">
            <a:avLst/>
          </a:prstGeom>
        </p:spPr>
      </p:pic>
      <p:sp>
        <p:nvSpPr>
          <p:cNvPr id="4" name="Rectangle 3"/>
          <p:cNvSpPr/>
          <p:nvPr/>
        </p:nvSpPr>
        <p:spPr>
          <a:xfrm>
            <a:off x="1447800" y="2438400"/>
            <a:ext cx="6248400" cy="1323439"/>
          </a:xfrm>
          <a:prstGeom prst="rect">
            <a:avLst/>
          </a:prstGeom>
          <a:noFill/>
        </p:spPr>
        <p:txBody>
          <a:bodyPr wrap="square" lIns="91440" tIns="45720" rIns="91440" bIns="45720">
            <a:spAutoFit/>
          </a:bodyPr>
          <a:lstStyle/>
          <a:p>
            <a:pPr algn="ctr"/>
            <a:r>
              <a:rPr lang="en-US" sz="80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enguiat Bk BT" pitchFamily="18" charset="0"/>
              </a:rPr>
              <a:t> Wel-Come</a:t>
            </a:r>
            <a:endParaRPr lang="en-US" sz="80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enguiat Bk BT"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xit" presetSubtype="16" fill="hold" grpId="0" nodeType="clickEffect">
                                  <p:stCondLst>
                                    <p:cond delay="0"/>
                                  </p:stCondLst>
                                  <p:childTnLst>
                                    <p:animEffect transition="out" filter="diamond(in)">
                                      <p:cBhvr>
                                        <p:cTn id="13" dur="2000"/>
                                        <p:tgtEl>
                                          <p:spTgt spid="4"/>
                                        </p:tgtEl>
                                      </p:cBhvr>
                                    </p:animEffect>
                                    <p:set>
                                      <p:cBhvr>
                                        <p:cTn id="14" dur="1" fill="hold">
                                          <p:stCondLst>
                                            <p:cond delay="19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9" presetClass="exit" presetSubtype="0" accel="100000" fill="hold" nodeType="clickEffect">
                                  <p:stCondLst>
                                    <p:cond delay="0"/>
                                  </p:stCondLst>
                                  <p:childTnLst>
                                    <p:anim calcmode="lin" valueType="num">
                                      <p:cBhvr>
                                        <p:cTn id="18" dur="500"/>
                                        <p:tgtEl>
                                          <p:spTgt spid="6"/>
                                        </p:tgtEl>
                                        <p:attrNameLst>
                                          <p:attrName>ppt_w</p:attrName>
                                        </p:attrNameLst>
                                      </p:cBhvr>
                                      <p:tavLst>
                                        <p:tav tm="0">
                                          <p:val>
                                            <p:strVal val="ppt_w"/>
                                          </p:val>
                                        </p:tav>
                                        <p:tav tm="100000">
                                          <p:val>
                                            <p:fltVal val="0"/>
                                          </p:val>
                                        </p:tav>
                                      </p:tavLst>
                                    </p:anim>
                                    <p:anim calcmode="lin" valueType="num">
                                      <p:cBhvr>
                                        <p:cTn id="19" dur="500"/>
                                        <p:tgtEl>
                                          <p:spTgt spid="6"/>
                                        </p:tgtEl>
                                        <p:attrNameLst>
                                          <p:attrName>ppt_h</p:attrName>
                                        </p:attrNameLst>
                                      </p:cBhvr>
                                      <p:tavLst>
                                        <p:tav tm="0">
                                          <p:val>
                                            <p:strVal val="ppt_h"/>
                                          </p:val>
                                        </p:tav>
                                        <p:tav tm="100000">
                                          <p:val>
                                            <p:fltVal val="0"/>
                                          </p:val>
                                        </p:tav>
                                      </p:tavLst>
                                    </p:anim>
                                    <p:anim calcmode="lin" valueType="num">
                                      <p:cBhvr>
                                        <p:cTn id="20" dur="500"/>
                                        <p:tgtEl>
                                          <p:spTgt spid="6"/>
                                        </p:tgtEl>
                                        <p:attrNameLst>
                                          <p:attrName>style.rotation</p:attrName>
                                        </p:attrNameLst>
                                      </p:cBhvr>
                                      <p:tavLst>
                                        <p:tav tm="0">
                                          <p:val>
                                            <p:fltVal val="0"/>
                                          </p:val>
                                        </p:tav>
                                        <p:tav tm="100000">
                                          <p:val>
                                            <p:fltVal val="360"/>
                                          </p:val>
                                        </p:tav>
                                      </p:tavLst>
                                    </p:anim>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096000"/>
          </a:xfrm>
        </p:spPr>
        <p:txBody>
          <a:bodyPr>
            <a:normAutofit/>
          </a:bodyPr>
          <a:lstStyle/>
          <a:p>
            <a:pPr marL="342900" marR="0" lvl="0" indent="-342900" algn="just">
              <a:lnSpc>
                <a:spcPts val="1930"/>
              </a:lnSpc>
              <a:spcBef>
                <a:spcPts val="0"/>
              </a:spcBef>
              <a:spcAft>
                <a:spcPts val="0"/>
              </a:spcAft>
              <a:buFont typeface="+mj-lt"/>
              <a:buAutoNum type="arabicPeriod"/>
            </a:pPr>
            <a:r>
              <a:rPr lang="en-US" sz="2800" b="1" dirty="0">
                <a:solidFill>
                  <a:srgbClr val="000000"/>
                </a:solidFill>
                <a:latin typeface="Times New Roman"/>
                <a:ea typeface="Calibri"/>
                <a:cs typeface="Mangal"/>
              </a:rPr>
              <a:t>Crystal Structure </a:t>
            </a:r>
            <a:endParaRPr lang="en-US" sz="2800" dirty="0">
              <a:latin typeface="Calibri"/>
              <a:ea typeface="Calibri"/>
              <a:cs typeface="Mangal"/>
            </a:endParaRPr>
          </a:p>
          <a:p>
            <a:pPr marL="0" marR="0" indent="457200" algn="just">
              <a:lnSpc>
                <a:spcPts val="1930"/>
              </a:lnSpc>
              <a:spcBef>
                <a:spcPts val="0"/>
              </a:spcBef>
              <a:spcAft>
                <a:spcPts val="0"/>
              </a:spcAft>
            </a:pPr>
            <a:r>
              <a:rPr lang="en-US" sz="2800" dirty="0">
                <a:solidFill>
                  <a:srgbClr val="000000"/>
                </a:solidFill>
                <a:latin typeface="Times New Roman"/>
                <a:ea typeface="Calibri"/>
                <a:cs typeface="Mangal"/>
              </a:rPr>
              <a:t> The distinctive properties of metals depend on their crystal structure .Metals have comparatively high melting points ,high boiling points and high densities .These indicate a close-packing of atoms .X-ray analyses have revealed that the metallic atoms give closest packed structures namely face centered cubic, body centered cubic and hexagonal close-packed .See Fig 4.1</a:t>
            </a:r>
            <a:endParaRPr lang="en-US" sz="2800" dirty="0">
              <a:latin typeface="Calibri"/>
              <a:ea typeface="Calibri"/>
              <a:cs typeface="Mangal"/>
            </a:endParaRPr>
          </a:p>
          <a:p>
            <a:endParaRPr lang="en-US" dirty="0" smtClean="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225345467"/>
              </p:ext>
            </p:extLst>
          </p:nvPr>
        </p:nvGraphicFramePr>
        <p:xfrm>
          <a:off x="304800" y="3392033"/>
          <a:ext cx="8610600" cy="2832875"/>
        </p:xfrm>
        <a:graphic>
          <a:graphicData uri="http://schemas.openxmlformats.org/drawingml/2006/table">
            <a:tbl>
              <a:tblPr firstRow="1" firstCol="1" bandRow="1"/>
              <a:tblGrid>
                <a:gridCol w="2771228"/>
                <a:gridCol w="2166975"/>
                <a:gridCol w="3672397"/>
              </a:tblGrid>
              <a:tr h="1020089">
                <a:tc>
                  <a:txBody>
                    <a:bodyPr/>
                    <a:lstStyle/>
                    <a:p>
                      <a:pPr marL="0" marR="0">
                        <a:lnSpc>
                          <a:spcPts val="1930"/>
                        </a:lnSpc>
                        <a:spcBef>
                          <a:spcPts val="0"/>
                        </a:spcBef>
                        <a:spcAft>
                          <a:spcPts val="0"/>
                        </a:spcAft>
                        <a:tabLst>
                          <a:tab pos="361950" algn="l"/>
                          <a:tab pos="944880" algn="ctr"/>
                        </a:tabLst>
                      </a:pPr>
                      <a:r>
                        <a:rPr lang="en-US" sz="1100" dirty="0">
                          <a:solidFill>
                            <a:srgbClr val="000000"/>
                          </a:solidFill>
                          <a:effectLst/>
                          <a:latin typeface="Times New Roman"/>
                          <a:ea typeface="Calibri"/>
                          <a:cs typeface="Mangal"/>
                        </a:rPr>
                        <a:t>		Types of Lattice</a:t>
                      </a:r>
                      <a:endParaRPr lang="en-US" sz="1100" dirty="0">
                        <a:effectLst/>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930"/>
                        </a:lnSpc>
                        <a:spcBef>
                          <a:spcPts val="0"/>
                        </a:spcBef>
                        <a:spcAft>
                          <a:spcPts val="0"/>
                        </a:spcAft>
                      </a:pPr>
                      <a:r>
                        <a:rPr lang="en-US" sz="1100" dirty="0">
                          <a:solidFill>
                            <a:srgbClr val="000000"/>
                          </a:solidFill>
                          <a:effectLst/>
                          <a:latin typeface="Times New Roman"/>
                          <a:ea typeface="Calibri"/>
                          <a:cs typeface="Mangal"/>
                        </a:rPr>
                        <a:t>Co-ordination number</a:t>
                      </a:r>
                      <a:endParaRPr lang="en-US" sz="1100" dirty="0">
                        <a:effectLst/>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930"/>
                        </a:lnSpc>
                        <a:spcBef>
                          <a:spcPts val="0"/>
                        </a:spcBef>
                        <a:spcAft>
                          <a:spcPts val="0"/>
                        </a:spcAft>
                      </a:pPr>
                      <a:r>
                        <a:rPr lang="en-US" sz="1100">
                          <a:solidFill>
                            <a:srgbClr val="000000"/>
                          </a:solidFill>
                          <a:effectLst/>
                          <a:latin typeface="Times New Roman"/>
                          <a:ea typeface="Calibri"/>
                          <a:cs typeface="Mangal"/>
                        </a:rPr>
                        <a:t>Metals</a:t>
                      </a:r>
                      <a:endParaRPr lang="en-US" sz="1100">
                        <a:effectLst/>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4262">
                <a:tc>
                  <a:txBody>
                    <a:bodyPr/>
                    <a:lstStyle/>
                    <a:p>
                      <a:pPr marL="0" marR="0">
                        <a:lnSpc>
                          <a:spcPts val="1930"/>
                        </a:lnSpc>
                        <a:spcBef>
                          <a:spcPts val="0"/>
                        </a:spcBef>
                        <a:spcAft>
                          <a:spcPts val="0"/>
                        </a:spcAft>
                      </a:pPr>
                      <a:r>
                        <a:rPr lang="en-US" sz="1100" dirty="0">
                          <a:solidFill>
                            <a:srgbClr val="000000"/>
                          </a:solidFill>
                          <a:effectLst/>
                          <a:latin typeface="Times New Roman"/>
                          <a:ea typeface="Calibri"/>
                          <a:cs typeface="Mangal"/>
                        </a:rPr>
                        <a:t>1. Cubic closed packed (</a:t>
                      </a:r>
                      <a:r>
                        <a:rPr lang="en-US" sz="1100" dirty="0" err="1">
                          <a:solidFill>
                            <a:srgbClr val="000000"/>
                          </a:solidFill>
                          <a:effectLst/>
                          <a:latin typeface="Times New Roman"/>
                          <a:ea typeface="Calibri"/>
                          <a:cs typeface="Mangal"/>
                        </a:rPr>
                        <a:t>ccp</a:t>
                      </a:r>
                      <a:r>
                        <a:rPr lang="en-US" sz="1100" dirty="0">
                          <a:solidFill>
                            <a:srgbClr val="000000"/>
                          </a:solidFill>
                          <a:effectLst/>
                          <a:latin typeface="Times New Roman"/>
                          <a:ea typeface="Calibri"/>
                          <a:cs typeface="Mangal"/>
                        </a:rPr>
                        <a:t>) or (</a:t>
                      </a:r>
                      <a:r>
                        <a:rPr lang="en-US" sz="1100" dirty="0" err="1">
                          <a:solidFill>
                            <a:srgbClr val="000000"/>
                          </a:solidFill>
                          <a:effectLst/>
                          <a:latin typeface="Times New Roman"/>
                          <a:ea typeface="Calibri"/>
                          <a:cs typeface="Mangal"/>
                        </a:rPr>
                        <a:t>fcc</a:t>
                      </a:r>
                      <a:r>
                        <a:rPr lang="en-US" sz="1100" dirty="0">
                          <a:solidFill>
                            <a:srgbClr val="000000"/>
                          </a:solidFill>
                          <a:effectLst/>
                          <a:latin typeface="Times New Roman"/>
                          <a:ea typeface="Calibri"/>
                          <a:cs typeface="Mangal"/>
                        </a:rPr>
                        <a:t>)</a:t>
                      </a:r>
                      <a:endParaRPr lang="en-US" sz="1100" dirty="0">
                        <a:effectLst/>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930"/>
                        </a:lnSpc>
                        <a:spcBef>
                          <a:spcPts val="0"/>
                        </a:spcBef>
                        <a:spcAft>
                          <a:spcPts val="0"/>
                        </a:spcAft>
                      </a:pPr>
                      <a:r>
                        <a:rPr lang="en-US" sz="1100" dirty="0">
                          <a:solidFill>
                            <a:srgbClr val="000000"/>
                          </a:solidFill>
                          <a:effectLst/>
                          <a:latin typeface="Times New Roman"/>
                          <a:ea typeface="Calibri"/>
                          <a:cs typeface="Mangal"/>
                        </a:rPr>
                        <a:t>12</a:t>
                      </a:r>
                      <a:endParaRPr lang="en-US" sz="1100" dirty="0">
                        <a:effectLst/>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930"/>
                        </a:lnSpc>
                        <a:spcBef>
                          <a:spcPts val="0"/>
                        </a:spcBef>
                        <a:spcAft>
                          <a:spcPts val="0"/>
                        </a:spcAft>
                      </a:pPr>
                      <a:r>
                        <a:rPr lang="en-US" sz="1100">
                          <a:solidFill>
                            <a:srgbClr val="000000"/>
                          </a:solidFill>
                          <a:effectLst/>
                          <a:latin typeface="Times New Roman"/>
                          <a:ea typeface="Calibri"/>
                          <a:cs typeface="Mangal"/>
                        </a:rPr>
                        <a:t>Cu, Ag, Au, Ca, Sr, Fe, Co, Ni, Ru, Rh, Rd, Os, Ir, Pt, Sc, Y, La etc.</a:t>
                      </a:r>
                      <a:endParaRPr lang="en-US" sz="1100">
                        <a:effectLst/>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131">
                <a:tc>
                  <a:txBody>
                    <a:bodyPr/>
                    <a:lstStyle/>
                    <a:p>
                      <a:pPr marL="0" marR="0">
                        <a:lnSpc>
                          <a:spcPts val="1930"/>
                        </a:lnSpc>
                        <a:spcBef>
                          <a:spcPts val="0"/>
                        </a:spcBef>
                        <a:spcAft>
                          <a:spcPts val="0"/>
                        </a:spcAft>
                      </a:pPr>
                      <a:r>
                        <a:rPr lang="en-US" sz="1100">
                          <a:solidFill>
                            <a:srgbClr val="000000"/>
                          </a:solidFill>
                          <a:effectLst/>
                          <a:latin typeface="Times New Roman"/>
                          <a:ea typeface="Calibri"/>
                          <a:cs typeface="Mangal"/>
                        </a:rPr>
                        <a:t>2. Body-centered cubic (bcc) </a:t>
                      </a:r>
                      <a:endParaRPr lang="en-US" sz="1100">
                        <a:effectLst/>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930"/>
                        </a:lnSpc>
                        <a:spcBef>
                          <a:spcPts val="0"/>
                        </a:spcBef>
                        <a:spcAft>
                          <a:spcPts val="0"/>
                        </a:spcAft>
                      </a:pPr>
                      <a:r>
                        <a:rPr lang="en-US" sz="1100">
                          <a:solidFill>
                            <a:srgbClr val="000000"/>
                          </a:solidFill>
                          <a:effectLst/>
                          <a:latin typeface="Times New Roman"/>
                          <a:ea typeface="Calibri"/>
                          <a:cs typeface="Mangal"/>
                        </a:rPr>
                        <a:t>8</a:t>
                      </a:r>
                      <a:endParaRPr lang="en-US" sz="1100">
                        <a:effectLst/>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930"/>
                        </a:lnSpc>
                        <a:spcBef>
                          <a:spcPts val="0"/>
                        </a:spcBef>
                        <a:spcAft>
                          <a:spcPts val="0"/>
                        </a:spcAft>
                      </a:pPr>
                      <a:r>
                        <a:rPr lang="en-US" sz="1100" dirty="0">
                          <a:solidFill>
                            <a:srgbClr val="000000"/>
                          </a:solidFill>
                          <a:effectLst/>
                          <a:latin typeface="Times New Roman"/>
                          <a:ea typeface="Calibri"/>
                          <a:cs typeface="Mangal"/>
                        </a:rPr>
                        <a:t>Li, Na, K, </a:t>
                      </a:r>
                      <a:r>
                        <a:rPr lang="en-US" sz="1100" dirty="0" err="1">
                          <a:solidFill>
                            <a:srgbClr val="000000"/>
                          </a:solidFill>
                          <a:effectLst/>
                          <a:latin typeface="Times New Roman"/>
                          <a:ea typeface="Calibri"/>
                          <a:cs typeface="Mangal"/>
                        </a:rPr>
                        <a:t>Rb</a:t>
                      </a:r>
                      <a:r>
                        <a:rPr lang="en-US" sz="1100" dirty="0">
                          <a:solidFill>
                            <a:srgbClr val="000000"/>
                          </a:solidFill>
                          <a:effectLst/>
                          <a:latin typeface="Times New Roman"/>
                          <a:ea typeface="Calibri"/>
                          <a:cs typeface="Mangal"/>
                        </a:rPr>
                        <a:t>, Cs, Ti, </a:t>
                      </a:r>
                      <a:r>
                        <a:rPr lang="en-US" sz="1100" dirty="0" err="1">
                          <a:solidFill>
                            <a:srgbClr val="000000"/>
                          </a:solidFill>
                          <a:effectLst/>
                          <a:latin typeface="Times New Roman"/>
                          <a:ea typeface="Calibri"/>
                          <a:cs typeface="Mangal"/>
                        </a:rPr>
                        <a:t>Zr</a:t>
                      </a:r>
                      <a:r>
                        <a:rPr lang="en-US" sz="1100" dirty="0">
                          <a:solidFill>
                            <a:srgbClr val="000000"/>
                          </a:solidFill>
                          <a:effectLst/>
                          <a:latin typeface="Times New Roman"/>
                          <a:ea typeface="Calibri"/>
                          <a:cs typeface="Mangal"/>
                        </a:rPr>
                        <a:t>, </a:t>
                      </a:r>
                      <a:r>
                        <a:rPr lang="en-US" sz="1100" dirty="0" err="1">
                          <a:solidFill>
                            <a:srgbClr val="000000"/>
                          </a:solidFill>
                          <a:effectLst/>
                          <a:latin typeface="Times New Roman"/>
                          <a:ea typeface="Calibri"/>
                          <a:cs typeface="Mangal"/>
                        </a:rPr>
                        <a:t>Hf</a:t>
                      </a:r>
                      <a:r>
                        <a:rPr lang="en-US" sz="1100" dirty="0">
                          <a:solidFill>
                            <a:srgbClr val="000000"/>
                          </a:solidFill>
                          <a:effectLst/>
                          <a:latin typeface="Times New Roman"/>
                          <a:ea typeface="Calibri"/>
                          <a:cs typeface="Mangal"/>
                        </a:rPr>
                        <a:t>, V, </a:t>
                      </a:r>
                      <a:r>
                        <a:rPr lang="en-US" sz="1100" dirty="0" err="1">
                          <a:solidFill>
                            <a:srgbClr val="000000"/>
                          </a:solidFill>
                          <a:effectLst/>
                          <a:latin typeface="Times New Roman"/>
                          <a:ea typeface="Calibri"/>
                          <a:cs typeface="Mangal"/>
                        </a:rPr>
                        <a:t>Nb</a:t>
                      </a:r>
                      <a:r>
                        <a:rPr lang="en-US" sz="1100" dirty="0">
                          <a:solidFill>
                            <a:srgbClr val="000000"/>
                          </a:solidFill>
                          <a:effectLst/>
                          <a:latin typeface="Times New Roman"/>
                          <a:ea typeface="Calibri"/>
                          <a:cs typeface="Mangal"/>
                        </a:rPr>
                        <a:t>, Ta, Cr, Mo, W etc.</a:t>
                      </a:r>
                      <a:endParaRPr lang="en-US" sz="1100" dirty="0">
                        <a:effectLst/>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4262">
                <a:tc>
                  <a:txBody>
                    <a:bodyPr/>
                    <a:lstStyle/>
                    <a:p>
                      <a:pPr marL="0" marR="0">
                        <a:lnSpc>
                          <a:spcPts val="1930"/>
                        </a:lnSpc>
                        <a:spcBef>
                          <a:spcPts val="0"/>
                        </a:spcBef>
                        <a:spcAft>
                          <a:spcPts val="0"/>
                        </a:spcAft>
                      </a:pPr>
                      <a:r>
                        <a:rPr lang="en-US" sz="1100">
                          <a:solidFill>
                            <a:srgbClr val="000000"/>
                          </a:solidFill>
                          <a:effectLst/>
                          <a:latin typeface="Times New Roman"/>
                          <a:ea typeface="Calibri"/>
                          <a:cs typeface="Mangal"/>
                        </a:rPr>
                        <a:t>3. Hexagonal close- packed</a:t>
                      </a:r>
                      <a:endParaRPr lang="en-US" sz="1100">
                        <a:effectLst/>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930"/>
                        </a:lnSpc>
                        <a:spcBef>
                          <a:spcPts val="0"/>
                        </a:spcBef>
                        <a:spcAft>
                          <a:spcPts val="0"/>
                        </a:spcAft>
                      </a:pPr>
                      <a:r>
                        <a:rPr lang="en-US" sz="1100">
                          <a:solidFill>
                            <a:srgbClr val="000000"/>
                          </a:solidFill>
                          <a:effectLst/>
                          <a:latin typeface="Times New Roman"/>
                          <a:ea typeface="Calibri"/>
                          <a:cs typeface="Mangal"/>
                        </a:rPr>
                        <a:t>12</a:t>
                      </a:r>
                      <a:endParaRPr lang="en-US" sz="1100">
                        <a:effectLst/>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930"/>
                        </a:lnSpc>
                        <a:spcBef>
                          <a:spcPts val="0"/>
                        </a:spcBef>
                        <a:spcAft>
                          <a:spcPts val="0"/>
                        </a:spcAft>
                      </a:pPr>
                      <a:r>
                        <a:rPr lang="en-US" sz="1100">
                          <a:solidFill>
                            <a:srgbClr val="000000"/>
                          </a:solidFill>
                          <a:effectLst/>
                          <a:latin typeface="Times New Roman"/>
                          <a:ea typeface="Calibri"/>
                          <a:cs typeface="Mangal"/>
                        </a:rPr>
                        <a:t>Be, Mg, Ca, Sc, Y, La, Ti, Zr, Hf, Co, Ni, Ru, Os, Zn, Cd etc</a:t>
                      </a:r>
                      <a:endParaRPr lang="en-US" sz="1100">
                        <a:effectLst/>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131">
                <a:tc>
                  <a:txBody>
                    <a:bodyPr/>
                    <a:lstStyle/>
                    <a:p>
                      <a:pPr marL="0" marR="0">
                        <a:lnSpc>
                          <a:spcPts val="1930"/>
                        </a:lnSpc>
                        <a:spcBef>
                          <a:spcPts val="0"/>
                        </a:spcBef>
                        <a:spcAft>
                          <a:spcPts val="0"/>
                        </a:spcAft>
                      </a:pPr>
                      <a:r>
                        <a:rPr lang="en-US" sz="1100">
                          <a:solidFill>
                            <a:srgbClr val="000000"/>
                          </a:solidFill>
                          <a:effectLst/>
                          <a:latin typeface="Times New Roman"/>
                          <a:ea typeface="Calibri"/>
                          <a:cs typeface="Mangal"/>
                        </a:rPr>
                        <a:t>4. Complex structure</a:t>
                      </a:r>
                      <a:endParaRPr lang="en-US" sz="1100">
                        <a:effectLst/>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930"/>
                        </a:lnSpc>
                        <a:spcBef>
                          <a:spcPts val="0"/>
                        </a:spcBef>
                        <a:spcAft>
                          <a:spcPts val="0"/>
                        </a:spcAft>
                      </a:pPr>
                      <a:r>
                        <a:rPr lang="en-US" sz="1100">
                          <a:solidFill>
                            <a:srgbClr val="000000"/>
                          </a:solidFill>
                          <a:effectLst/>
                          <a:latin typeface="Times New Roman"/>
                          <a:ea typeface="Calibri"/>
                          <a:cs typeface="Mangal"/>
                        </a:rPr>
                        <a:t>12</a:t>
                      </a:r>
                      <a:endParaRPr lang="en-US" sz="1100">
                        <a:effectLst/>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930"/>
                        </a:lnSpc>
                        <a:spcBef>
                          <a:spcPts val="0"/>
                        </a:spcBef>
                        <a:spcAft>
                          <a:spcPts val="0"/>
                        </a:spcAft>
                      </a:pPr>
                      <a:r>
                        <a:rPr lang="en-US" sz="1100" dirty="0">
                          <a:solidFill>
                            <a:srgbClr val="000000"/>
                          </a:solidFill>
                          <a:effectLst/>
                          <a:latin typeface="Times New Roman"/>
                          <a:ea typeface="Calibri"/>
                          <a:cs typeface="Mangal"/>
                        </a:rPr>
                        <a:t>As, </a:t>
                      </a:r>
                      <a:r>
                        <a:rPr lang="en-US" sz="1100" dirty="0" err="1">
                          <a:solidFill>
                            <a:srgbClr val="000000"/>
                          </a:solidFill>
                          <a:effectLst/>
                          <a:latin typeface="Times New Roman"/>
                          <a:ea typeface="Calibri"/>
                          <a:cs typeface="Mangal"/>
                        </a:rPr>
                        <a:t>Sb</a:t>
                      </a:r>
                      <a:r>
                        <a:rPr lang="en-US" sz="1100" dirty="0">
                          <a:solidFill>
                            <a:srgbClr val="000000"/>
                          </a:solidFill>
                          <a:effectLst/>
                          <a:latin typeface="Times New Roman"/>
                          <a:ea typeface="Calibri"/>
                          <a:cs typeface="Mangal"/>
                        </a:rPr>
                        <a:t>, Bi, Se, </a:t>
                      </a:r>
                      <a:r>
                        <a:rPr lang="en-US" sz="1100" dirty="0" err="1">
                          <a:solidFill>
                            <a:srgbClr val="000000"/>
                          </a:solidFill>
                          <a:effectLst/>
                          <a:latin typeface="Times New Roman"/>
                          <a:ea typeface="Calibri"/>
                          <a:cs typeface="Mangal"/>
                        </a:rPr>
                        <a:t>Te</a:t>
                      </a:r>
                      <a:r>
                        <a:rPr lang="en-US" sz="1100" dirty="0">
                          <a:solidFill>
                            <a:srgbClr val="000000"/>
                          </a:solidFill>
                          <a:effectLst/>
                          <a:latin typeface="Times New Roman"/>
                          <a:ea typeface="Calibri"/>
                          <a:cs typeface="Mangal"/>
                        </a:rPr>
                        <a:t>, Po, Pa, U, </a:t>
                      </a:r>
                      <a:r>
                        <a:rPr lang="en-US" sz="1100" dirty="0" err="1">
                          <a:solidFill>
                            <a:srgbClr val="000000"/>
                          </a:solidFill>
                          <a:effectLst/>
                          <a:latin typeface="Times New Roman"/>
                          <a:ea typeface="Calibri"/>
                          <a:cs typeface="Mangal"/>
                        </a:rPr>
                        <a:t>Np</a:t>
                      </a:r>
                      <a:r>
                        <a:rPr lang="en-US" sz="1100" dirty="0">
                          <a:solidFill>
                            <a:srgbClr val="000000"/>
                          </a:solidFill>
                          <a:effectLst/>
                          <a:latin typeface="Times New Roman"/>
                          <a:ea typeface="Calibri"/>
                          <a:cs typeface="Mangal"/>
                        </a:rPr>
                        <a:t>, </a:t>
                      </a:r>
                      <a:r>
                        <a:rPr lang="en-US" sz="1100" dirty="0" err="1">
                          <a:solidFill>
                            <a:srgbClr val="000000"/>
                          </a:solidFill>
                          <a:effectLst/>
                          <a:latin typeface="Times New Roman"/>
                          <a:ea typeface="Calibri"/>
                          <a:cs typeface="Mangal"/>
                        </a:rPr>
                        <a:t>Pu</a:t>
                      </a:r>
                      <a:r>
                        <a:rPr lang="en-US" sz="1100" dirty="0">
                          <a:solidFill>
                            <a:srgbClr val="000000"/>
                          </a:solidFill>
                          <a:effectLst/>
                          <a:latin typeface="Times New Roman"/>
                          <a:ea typeface="Calibri"/>
                          <a:cs typeface="Mangal"/>
                        </a:rPr>
                        <a:t>, </a:t>
                      </a:r>
                      <a:r>
                        <a:rPr lang="en-US" sz="1100" dirty="0" err="1">
                          <a:solidFill>
                            <a:srgbClr val="000000"/>
                          </a:solidFill>
                          <a:effectLst/>
                          <a:latin typeface="Times New Roman"/>
                          <a:ea typeface="Calibri"/>
                          <a:cs typeface="Mangal"/>
                        </a:rPr>
                        <a:t>Ga</a:t>
                      </a:r>
                      <a:r>
                        <a:rPr lang="en-US" sz="1100" dirty="0">
                          <a:solidFill>
                            <a:srgbClr val="000000"/>
                          </a:solidFill>
                          <a:effectLst/>
                          <a:latin typeface="Times New Roman"/>
                          <a:ea typeface="Calibri"/>
                          <a:cs typeface="Mangal"/>
                        </a:rPr>
                        <a:t>, In, </a:t>
                      </a:r>
                      <a:r>
                        <a:rPr lang="en-US" sz="1100" dirty="0" err="1">
                          <a:solidFill>
                            <a:srgbClr val="000000"/>
                          </a:solidFill>
                          <a:effectLst/>
                          <a:latin typeface="Times New Roman"/>
                          <a:ea typeface="Calibri"/>
                          <a:cs typeface="Mangal"/>
                        </a:rPr>
                        <a:t>Ge</a:t>
                      </a:r>
                      <a:r>
                        <a:rPr lang="en-US" sz="1100" dirty="0">
                          <a:solidFill>
                            <a:srgbClr val="000000"/>
                          </a:solidFill>
                          <a:effectLst/>
                          <a:latin typeface="Times New Roman"/>
                          <a:ea typeface="Calibri"/>
                          <a:cs typeface="Mangal"/>
                        </a:rPr>
                        <a:t>, </a:t>
                      </a:r>
                      <a:r>
                        <a:rPr lang="en-US" sz="1100" dirty="0" err="1">
                          <a:solidFill>
                            <a:srgbClr val="000000"/>
                          </a:solidFill>
                          <a:effectLst/>
                          <a:latin typeface="Times New Roman"/>
                          <a:ea typeface="Calibri"/>
                          <a:cs typeface="Mangal"/>
                        </a:rPr>
                        <a:t>Sn</a:t>
                      </a:r>
                      <a:r>
                        <a:rPr lang="en-US" sz="1100" dirty="0">
                          <a:solidFill>
                            <a:srgbClr val="000000"/>
                          </a:solidFill>
                          <a:effectLst/>
                          <a:latin typeface="Times New Roman"/>
                          <a:ea typeface="Calibri"/>
                          <a:cs typeface="Mangal"/>
                        </a:rPr>
                        <a:t> </a:t>
                      </a:r>
                      <a:r>
                        <a:rPr lang="en-US" sz="1100" dirty="0" err="1">
                          <a:solidFill>
                            <a:srgbClr val="000000"/>
                          </a:solidFill>
                          <a:effectLst/>
                          <a:latin typeface="Times New Roman"/>
                          <a:ea typeface="Calibri"/>
                          <a:cs typeface="Mangal"/>
                        </a:rPr>
                        <a:t>etc</a:t>
                      </a:r>
                      <a:endParaRPr lang="en-US" sz="1100" dirty="0">
                        <a:effectLst/>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1524000" y="2961144"/>
            <a:ext cx="60198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361950" algn="l"/>
                <a:tab pos="944563" algn="ctr"/>
              </a:tabLst>
            </a:pPr>
            <a:r>
              <a:rPr kumimoji="0" lang="en-US" sz="11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Some examples of metallic crystals have been given in Table 4.1</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61950" algn="l"/>
                <a:tab pos="944563" algn="ctr"/>
              </a:tabLst>
            </a:pPr>
            <a:r>
              <a:rPr kumimoji="0" lang="en-US" sz="11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Table 4.1: Crystal structure of Metals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a:t>
            </a:r>
            <a:endParaRPr lang="en-US" dirty="0"/>
          </a:p>
        </p:txBody>
      </p:sp>
      <p:sp>
        <p:nvSpPr>
          <p:cNvPr id="5" name="Title 1"/>
          <p:cNvSpPr>
            <a:spLocks noGrp="1"/>
          </p:cNvSpPr>
          <p:nvPr>
            <p:ph idx="1"/>
          </p:nvPr>
        </p:nvSpPr>
        <p:spPr>
          <a:xfrm>
            <a:off x="0" y="0"/>
            <a:ext cx="9144000" cy="6705600"/>
          </a:xfrm>
        </p:spPr>
        <p:txBody>
          <a:bodyPr>
            <a:normAutofit/>
          </a:bodyPr>
          <a:lstStyle/>
          <a:p>
            <a:pPr marL="342900" marR="0" lvl="0" indent="-342900" algn="just">
              <a:lnSpc>
                <a:spcPts val="1930"/>
              </a:lnSpc>
              <a:spcBef>
                <a:spcPts val="0"/>
              </a:spcBef>
              <a:spcAft>
                <a:spcPts val="0"/>
              </a:spcAft>
              <a:buFont typeface="+mj-lt"/>
              <a:buAutoNum type="arabicPeriod"/>
            </a:pPr>
            <a:r>
              <a:rPr lang="en-US" dirty="0" smtClean="0"/>
              <a:t/>
            </a:r>
            <a:br>
              <a:rPr lang="en-US" dirty="0" smtClean="0"/>
            </a:br>
            <a:r>
              <a:rPr lang="en-US" sz="1800" b="1" dirty="0">
                <a:solidFill>
                  <a:srgbClr val="000000"/>
                </a:solidFill>
                <a:latin typeface="Times New Roman"/>
                <a:ea typeface="Calibri"/>
                <a:cs typeface="Mangal"/>
              </a:rPr>
              <a:t>High Electrical Conductivity :</a:t>
            </a:r>
            <a:endParaRPr lang="en-US" sz="1800" dirty="0">
              <a:latin typeface="Calibri"/>
              <a:ea typeface="Calibri"/>
              <a:cs typeface="Mangal"/>
            </a:endParaRPr>
          </a:p>
          <a:p>
            <a:pPr marL="0" marR="0" indent="457200" algn="just">
              <a:lnSpc>
                <a:spcPts val="1930"/>
              </a:lnSpc>
              <a:spcBef>
                <a:spcPts val="0"/>
              </a:spcBef>
              <a:spcAft>
                <a:spcPts val="0"/>
              </a:spcAft>
            </a:pPr>
            <a:r>
              <a:rPr lang="en-US" sz="1800" dirty="0">
                <a:solidFill>
                  <a:srgbClr val="000000"/>
                </a:solidFill>
                <a:latin typeface="Times New Roman"/>
                <a:ea typeface="Calibri"/>
                <a:cs typeface="Mangal"/>
              </a:rPr>
              <a:t>Conduction is mechanism of transmission of energy without transfer of mass. Electrical conduction arises due to the flow of mobile electrons through the vacant space between the metal ions. Conduction is effected by displacement mechanism. When an electric field is applied across a metal electrons enter at one end and kicked out form the other as shown in Fig 4.2 Conductivity is a periodic property. With increase of mobile electrons, conductivity increases.</a:t>
            </a:r>
            <a:endParaRPr lang="en-US" sz="1800" dirty="0">
              <a:latin typeface="Calibri"/>
              <a:ea typeface="Calibri"/>
              <a:cs typeface="Mangal"/>
            </a:endParaRPr>
          </a:p>
          <a:p>
            <a:pPr marL="0" marR="0" algn="just">
              <a:lnSpc>
                <a:spcPts val="1930"/>
              </a:lnSpc>
              <a:spcBef>
                <a:spcPts val="0"/>
              </a:spcBef>
              <a:spcAft>
                <a:spcPts val="1000"/>
              </a:spcAft>
            </a:pPr>
            <a:r>
              <a:rPr lang="en-US" sz="1800" dirty="0">
                <a:solidFill>
                  <a:srgbClr val="000000"/>
                </a:solidFill>
                <a:latin typeface="Times New Roman"/>
                <a:ea typeface="Calibri"/>
                <a:cs typeface="Mangal"/>
              </a:rPr>
              <a:t>e.g. Na &lt;  Mg &lt;   Al . Thus </a:t>
            </a:r>
            <a:r>
              <a:rPr lang="en-US" sz="1800" dirty="0" err="1">
                <a:solidFill>
                  <a:srgbClr val="000000"/>
                </a:solidFill>
                <a:latin typeface="Times New Roman"/>
                <a:ea typeface="Calibri"/>
                <a:cs typeface="Mangal"/>
              </a:rPr>
              <a:t>aluminium</a:t>
            </a:r>
            <a:r>
              <a:rPr lang="en-US" sz="1800" dirty="0">
                <a:solidFill>
                  <a:srgbClr val="000000"/>
                </a:solidFill>
                <a:latin typeface="Times New Roman"/>
                <a:ea typeface="Calibri"/>
                <a:cs typeface="Mangal"/>
              </a:rPr>
              <a:t> which contributes three valence electrons is the best conductor of electricity. With increase of temperature, atomic vibrations increase</a:t>
            </a:r>
            <a:endParaRPr lang="en-US" sz="1800" dirty="0">
              <a:latin typeface="Calibri"/>
              <a:ea typeface="Calibri"/>
              <a:cs typeface="Mangal"/>
            </a:endParaRPr>
          </a:p>
          <a:p>
            <a:endParaRPr lang="en-US" sz="1800" dirty="0"/>
          </a:p>
        </p:txBody>
      </p:sp>
      <p:pic>
        <p:nvPicPr>
          <p:cNvPr id="6" name="Picture 5" descr="I:\germany2\20150517_072234.jpg"/>
          <p:cNvPicPr/>
          <p:nvPr/>
        </p:nvPicPr>
        <p:blipFill>
          <a:blip r:embed="rId3" cstate="print"/>
          <a:srcRect/>
          <a:stretch>
            <a:fillRect/>
          </a:stretch>
        </p:blipFill>
        <p:spPr bwMode="auto">
          <a:xfrm>
            <a:off x="152400" y="2362201"/>
            <a:ext cx="4384963" cy="1676400"/>
          </a:xfrm>
          <a:prstGeom prst="rect">
            <a:avLst/>
          </a:prstGeom>
          <a:noFill/>
          <a:ln w="9525">
            <a:noFill/>
            <a:miter lim="800000"/>
            <a:headEnd/>
            <a:tailEnd/>
          </a:ln>
        </p:spPr>
      </p:pic>
      <p:graphicFrame>
        <p:nvGraphicFramePr>
          <p:cNvPr id="7" name="Table 6"/>
          <p:cNvGraphicFramePr>
            <a:graphicFrameLocks noGrp="1"/>
          </p:cNvGraphicFramePr>
          <p:nvPr>
            <p:extLst>
              <p:ext uri="{D42A27DB-BD31-4B8C-83A1-F6EECF244321}">
                <p14:modId xmlns:p14="http://schemas.microsoft.com/office/powerpoint/2010/main" val="3555359026"/>
              </p:ext>
            </p:extLst>
          </p:nvPr>
        </p:nvGraphicFramePr>
        <p:xfrm>
          <a:off x="3200400" y="3810000"/>
          <a:ext cx="5714999" cy="2378743"/>
        </p:xfrm>
        <a:graphic>
          <a:graphicData uri="http://schemas.openxmlformats.org/drawingml/2006/table">
            <a:tbl>
              <a:tblPr firstRow="1" firstCol="1" bandRow="1"/>
              <a:tblGrid>
                <a:gridCol w="1895737"/>
                <a:gridCol w="1968763"/>
                <a:gridCol w="1850499"/>
              </a:tblGrid>
              <a:tr h="224757">
                <a:tc>
                  <a:txBody>
                    <a:bodyPr/>
                    <a:lstStyle/>
                    <a:p>
                      <a:pPr marL="0" marR="0">
                        <a:lnSpc>
                          <a:spcPts val="1930"/>
                        </a:lnSpc>
                        <a:spcBef>
                          <a:spcPts val="0"/>
                        </a:spcBef>
                        <a:spcAft>
                          <a:spcPts val="0"/>
                        </a:spcAft>
                      </a:pPr>
                      <a:r>
                        <a:rPr lang="en-US" sz="1100" b="1" dirty="0">
                          <a:solidFill>
                            <a:srgbClr val="000000"/>
                          </a:solidFill>
                          <a:effectLst/>
                          <a:latin typeface="Times New Roman"/>
                          <a:ea typeface="Calibri"/>
                          <a:cs typeface="Mangal"/>
                        </a:rPr>
                        <a:t>Solid matter</a:t>
                      </a:r>
                      <a:endParaRPr lang="en-US" sz="1100" dirty="0">
                        <a:effectLst/>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930"/>
                        </a:lnSpc>
                        <a:spcBef>
                          <a:spcPts val="0"/>
                        </a:spcBef>
                        <a:spcAft>
                          <a:spcPts val="0"/>
                        </a:spcAft>
                      </a:pPr>
                      <a:r>
                        <a:rPr lang="en-US" sz="1100" b="1" dirty="0">
                          <a:solidFill>
                            <a:srgbClr val="000000"/>
                          </a:solidFill>
                          <a:effectLst/>
                          <a:latin typeface="Times New Roman"/>
                          <a:ea typeface="Calibri"/>
                          <a:cs typeface="Mangal"/>
                        </a:rPr>
                        <a:t>Bond type</a:t>
                      </a:r>
                      <a:endParaRPr lang="en-US" sz="1100" dirty="0">
                        <a:effectLst/>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930"/>
                        </a:lnSpc>
                        <a:spcBef>
                          <a:spcPts val="0"/>
                        </a:spcBef>
                        <a:spcAft>
                          <a:spcPts val="0"/>
                        </a:spcAft>
                      </a:pPr>
                      <a:r>
                        <a:rPr lang="en-US" sz="1100" b="1">
                          <a:solidFill>
                            <a:srgbClr val="000000"/>
                          </a:solidFill>
                          <a:effectLst/>
                          <a:latin typeface="Times New Roman"/>
                          <a:ea typeface="Calibri"/>
                          <a:cs typeface="Mangal"/>
                        </a:rPr>
                        <a:t>Electrical conductivity</a:t>
                      </a:r>
                      <a:endParaRPr lang="en-US" sz="1100">
                        <a:effectLst/>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7389">
                <a:tc>
                  <a:txBody>
                    <a:bodyPr/>
                    <a:lstStyle/>
                    <a:p>
                      <a:pPr marL="0" marR="0">
                        <a:lnSpc>
                          <a:spcPts val="1930"/>
                        </a:lnSpc>
                        <a:spcBef>
                          <a:spcPts val="0"/>
                        </a:spcBef>
                        <a:spcAft>
                          <a:spcPts val="0"/>
                        </a:spcAft>
                      </a:pPr>
                      <a:r>
                        <a:rPr lang="en-US" sz="1100">
                          <a:solidFill>
                            <a:srgbClr val="000000"/>
                          </a:solidFill>
                          <a:effectLst/>
                          <a:latin typeface="Times New Roman"/>
                          <a:ea typeface="Calibri"/>
                          <a:cs typeface="Mangal"/>
                        </a:rPr>
                        <a:t>Silver</a:t>
                      </a:r>
                      <a:endParaRPr lang="en-US" sz="1100">
                        <a:effectLst/>
                        <a:latin typeface="Calibri"/>
                        <a:ea typeface="Calibri"/>
                        <a:cs typeface="Mangal"/>
                      </a:endParaRPr>
                    </a:p>
                    <a:p>
                      <a:pPr marL="0" marR="0">
                        <a:lnSpc>
                          <a:spcPts val="1930"/>
                        </a:lnSpc>
                        <a:spcBef>
                          <a:spcPts val="0"/>
                        </a:spcBef>
                        <a:spcAft>
                          <a:spcPts val="0"/>
                        </a:spcAft>
                      </a:pPr>
                      <a:r>
                        <a:rPr lang="en-US" sz="1100">
                          <a:solidFill>
                            <a:srgbClr val="000000"/>
                          </a:solidFill>
                          <a:effectLst/>
                          <a:latin typeface="Times New Roman"/>
                          <a:ea typeface="Calibri"/>
                          <a:cs typeface="Mangal"/>
                        </a:rPr>
                        <a:t>Copper </a:t>
                      </a:r>
                      <a:endParaRPr lang="en-US" sz="1100">
                        <a:effectLst/>
                        <a:latin typeface="Calibri"/>
                        <a:ea typeface="Calibri"/>
                        <a:cs typeface="Mangal"/>
                      </a:endParaRPr>
                    </a:p>
                    <a:p>
                      <a:pPr marL="0" marR="0">
                        <a:lnSpc>
                          <a:spcPts val="1930"/>
                        </a:lnSpc>
                        <a:spcBef>
                          <a:spcPts val="0"/>
                        </a:spcBef>
                        <a:spcAft>
                          <a:spcPts val="0"/>
                        </a:spcAft>
                      </a:pPr>
                      <a:r>
                        <a:rPr lang="en-US" sz="1100">
                          <a:solidFill>
                            <a:srgbClr val="000000"/>
                          </a:solidFill>
                          <a:effectLst/>
                          <a:latin typeface="Times New Roman"/>
                          <a:ea typeface="Calibri"/>
                          <a:cs typeface="Mangal"/>
                        </a:rPr>
                        <a:t>Sodium </a:t>
                      </a:r>
                      <a:endParaRPr lang="en-US" sz="1100">
                        <a:effectLst/>
                        <a:latin typeface="Calibri"/>
                        <a:ea typeface="Calibri"/>
                        <a:cs typeface="Mangal"/>
                      </a:endParaRPr>
                    </a:p>
                    <a:p>
                      <a:pPr marL="0" marR="0">
                        <a:lnSpc>
                          <a:spcPts val="1930"/>
                        </a:lnSpc>
                        <a:spcBef>
                          <a:spcPts val="0"/>
                        </a:spcBef>
                        <a:spcAft>
                          <a:spcPts val="0"/>
                        </a:spcAft>
                      </a:pPr>
                      <a:r>
                        <a:rPr lang="en-US" sz="1100">
                          <a:solidFill>
                            <a:srgbClr val="000000"/>
                          </a:solidFill>
                          <a:effectLst/>
                          <a:latin typeface="Times New Roman"/>
                          <a:ea typeface="Calibri"/>
                          <a:cs typeface="Mangal"/>
                        </a:rPr>
                        <a:t>Zinc</a:t>
                      </a:r>
                      <a:endParaRPr lang="en-US" sz="1100">
                        <a:effectLst/>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930"/>
                        </a:lnSpc>
                        <a:spcBef>
                          <a:spcPts val="0"/>
                        </a:spcBef>
                        <a:spcAft>
                          <a:spcPts val="0"/>
                        </a:spcAft>
                      </a:pPr>
                      <a:r>
                        <a:rPr lang="en-US" sz="1100" dirty="0">
                          <a:solidFill>
                            <a:srgbClr val="000000"/>
                          </a:solidFill>
                          <a:effectLst/>
                          <a:latin typeface="Times New Roman"/>
                          <a:ea typeface="Calibri"/>
                          <a:cs typeface="Mangal"/>
                        </a:rPr>
                        <a:t>Metallic</a:t>
                      </a:r>
                      <a:endParaRPr lang="en-US" sz="1100" dirty="0">
                        <a:effectLst/>
                        <a:latin typeface="Calibri"/>
                        <a:ea typeface="Calibri"/>
                        <a:cs typeface="Mangal"/>
                      </a:endParaRPr>
                    </a:p>
                    <a:p>
                      <a:pPr marL="0" marR="0">
                        <a:lnSpc>
                          <a:spcPts val="1930"/>
                        </a:lnSpc>
                        <a:spcBef>
                          <a:spcPts val="0"/>
                        </a:spcBef>
                        <a:spcAft>
                          <a:spcPts val="0"/>
                        </a:spcAft>
                      </a:pPr>
                      <a:r>
                        <a:rPr lang="en-US" sz="1100" dirty="0">
                          <a:solidFill>
                            <a:srgbClr val="000000"/>
                          </a:solidFill>
                          <a:effectLst/>
                          <a:latin typeface="Times New Roman"/>
                          <a:ea typeface="Calibri"/>
                          <a:cs typeface="Mangal"/>
                        </a:rPr>
                        <a:t>Metallic</a:t>
                      </a:r>
                      <a:endParaRPr lang="en-US" sz="1100" dirty="0">
                        <a:effectLst/>
                        <a:latin typeface="Calibri"/>
                        <a:ea typeface="Calibri"/>
                        <a:cs typeface="Mangal"/>
                      </a:endParaRPr>
                    </a:p>
                    <a:p>
                      <a:pPr marL="0" marR="0">
                        <a:lnSpc>
                          <a:spcPts val="1930"/>
                        </a:lnSpc>
                        <a:spcBef>
                          <a:spcPts val="0"/>
                        </a:spcBef>
                        <a:spcAft>
                          <a:spcPts val="0"/>
                        </a:spcAft>
                      </a:pPr>
                      <a:r>
                        <a:rPr lang="en-US" sz="1100" dirty="0">
                          <a:solidFill>
                            <a:srgbClr val="000000"/>
                          </a:solidFill>
                          <a:effectLst/>
                          <a:latin typeface="Times New Roman"/>
                          <a:ea typeface="Calibri"/>
                          <a:cs typeface="Mangal"/>
                        </a:rPr>
                        <a:t>Metallic</a:t>
                      </a:r>
                      <a:endParaRPr lang="en-US" sz="1100" dirty="0">
                        <a:effectLst/>
                        <a:latin typeface="Calibri"/>
                        <a:ea typeface="Calibri"/>
                        <a:cs typeface="Mangal"/>
                      </a:endParaRPr>
                    </a:p>
                    <a:p>
                      <a:pPr marL="0" marR="0">
                        <a:lnSpc>
                          <a:spcPts val="1930"/>
                        </a:lnSpc>
                        <a:spcBef>
                          <a:spcPts val="0"/>
                        </a:spcBef>
                        <a:spcAft>
                          <a:spcPts val="0"/>
                        </a:spcAft>
                      </a:pPr>
                      <a:r>
                        <a:rPr lang="en-US" sz="1100" dirty="0">
                          <a:solidFill>
                            <a:srgbClr val="000000"/>
                          </a:solidFill>
                          <a:effectLst/>
                          <a:latin typeface="Times New Roman"/>
                          <a:ea typeface="Calibri"/>
                          <a:cs typeface="Mangal"/>
                        </a:rPr>
                        <a:t>Metallic</a:t>
                      </a:r>
                      <a:endParaRPr lang="en-US" sz="1100" dirty="0">
                        <a:effectLst/>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930"/>
                        </a:lnSpc>
                        <a:spcBef>
                          <a:spcPts val="0"/>
                        </a:spcBef>
                        <a:spcAft>
                          <a:spcPts val="0"/>
                        </a:spcAft>
                      </a:pPr>
                      <a:r>
                        <a:rPr lang="en-US" sz="1100">
                          <a:solidFill>
                            <a:srgbClr val="000000"/>
                          </a:solidFill>
                          <a:effectLst/>
                          <a:latin typeface="Times New Roman"/>
                          <a:ea typeface="Calibri"/>
                          <a:cs typeface="Mangal"/>
                        </a:rPr>
                        <a:t>6.3 × 10</a:t>
                      </a:r>
                      <a:r>
                        <a:rPr lang="en-US" sz="1100" baseline="30000">
                          <a:solidFill>
                            <a:srgbClr val="000000"/>
                          </a:solidFill>
                          <a:effectLst/>
                          <a:latin typeface="Times New Roman"/>
                          <a:ea typeface="Calibri"/>
                          <a:cs typeface="Mangal"/>
                        </a:rPr>
                        <a:t>5</a:t>
                      </a:r>
                      <a:endParaRPr lang="en-US" sz="1100">
                        <a:effectLst/>
                        <a:latin typeface="Calibri"/>
                        <a:ea typeface="Calibri"/>
                        <a:cs typeface="Mangal"/>
                      </a:endParaRPr>
                    </a:p>
                    <a:p>
                      <a:pPr marL="0" marR="0">
                        <a:lnSpc>
                          <a:spcPts val="1930"/>
                        </a:lnSpc>
                        <a:spcBef>
                          <a:spcPts val="0"/>
                        </a:spcBef>
                        <a:spcAft>
                          <a:spcPts val="0"/>
                        </a:spcAft>
                      </a:pPr>
                      <a:r>
                        <a:rPr lang="en-US" sz="1100">
                          <a:solidFill>
                            <a:srgbClr val="000000"/>
                          </a:solidFill>
                          <a:effectLst/>
                          <a:latin typeface="Times New Roman"/>
                          <a:ea typeface="Calibri"/>
                          <a:cs typeface="Mangal"/>
                        </a:rPr>
                        <a:t>6.0 × 10</a:t>
                      </a:r>
                      <a:r>
                        <a:rPr lang="en-US" sz="1100" baseline="30000">
                          <a:solidFill>
                            <a:srgbClr val="000000"/>
                          </a:solidFill>
                          <a:effectLst/>
                          <a:latin typeface="Times New Roman"/>
                          <a:ea typeface="Calibri"/>
                          <a:cs typeface="Mangal"/>
                        </a:rPr>
                        <a:t>5</a:t>
                      </a:r>
                      <a:endParaRPr lang="en-US" sz="1100">
                        <a:effectLst/>
                        <a:latin typeface="Calibri"/>
                        <a:ea typeface="Calibri"/>
                        <a:cs typeface="Mangal"/>
                      </a:endParaRPr>
                    </a:p>
                    <a:p>
                      <a:pPr marL="0" marR="0">
                        <a:lnSpc>
                          <a:spcPts val="1930"/>
                        </a:lnSpc>
                        <a:spcBef>
                          <a:spcPts val="0"/>
                        </a:spcBef>
                        <a:spcAft>
                          <a:spcPts val="0"/>
                        </a:spcAft>
                      </a:pPr>
                      <a:r>
                        <a:rPr lang="en-US" sz="1100">
                          <a:solidFill>
                            <a:srgbClr val="000000"/>
                          </a:solidFill>
                          <a:effectLst/>
                          <a:latin typeface="Times New Roman"/>
                          <a:ea typeface="Calibri"/>
                          <a:cs typeface="Mangal"/>
                        </a:rPr>
                        <a:t>2.4 × 10</a:t>
                      </a:r>
                      <a:r>
                        <a:rPr lang="en-US" sz="1100" baseline="30000">
                          <a:solidFill>
                            <a:srgbClr val="000000"/>
                          </a:solidFill>
                          <a:effectLst/>
                          <a:latin typeface="Times New Roman"/>
                          <a:ea typeface="Calibri"/>
                          <a:cs typeface="Mangal"/>
                        </a:rPr>
                        <a:t>5</a:t>
                      </a:r>
                      <a:endParaRPr lang="en-US" sz="1100">
                        <a:effectLst/>
                        <a:latin typeface="Calibri"/>
                        <a:ea typeface="Calibri"/>
                        <a:cs typeface="Mangal"/>
                      </a:endParaRPr>
                    </a:p>
                    <a:p>
                      <a:pPr marL="0" marR="0">
                        <a:lnSpc>
                          <a:spcPts val="1930"/>
                        </a:lnSpc>
                        <a:spcBef>
                          <a:spcPts val="0"/>
                        </a:spcBef>
                        <a:spcAft>
                          <a:spcPts val="0"/>
                        </a:spcAft>
                      </a:pPr>
                      <a:r>
                        <a:rPr lang="en-US" sz="1100">
                          <a:solidFill>
                            <a:srgbClr val="000000"/>
                          </a:solidFill>
                          <a:effectLst/>
                          <a:latin typeface="Times New Roman"/>
                          <a:ea typeface="Calibri"/>
                          <a:cs typeface="Mangal"/>
                        </a:rPr>
                        <a:t>1.7 × 10</a:t>
                      </a:r>
                      <a:r>
                        <a:rPr lang="en-US" sz="1100" baseline="30000">
                          <a:solidFill>
                            <a:srgbClr val="000000"/>
                          </a:solidFill>
                          <a:effectLst/>
                          <a:latin typeface="Times New Roman"/>
                          <a:ea typeface="Calibri"/>
                          <a:cs typeface="Mangal"/>
                        </a:rPr>
                        <a:t>5</a:t>
                      </a:r>
                      <a:endParaRPr lang="en-US" sz="1100">
                        <a:effectLst/>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347">
                <a:tc>
                  <a:txBody>
                    <a:bodyPr/>
                    <a:lstStyle/>
                    <a:p>
                      <a:pPr marL="0" marR="0">
                        <a:lnSpc>
                          <a:spcPts val="1930"/>
                        </a:lnSpc>
                        <a:spcBef>
                          <a:spcPts val="0"/>
                        </a:spcBef>
                        <a:spcAft>
                          <a:spcPts val="0"/>
                        </a:spcAft>
                      </a:pPr>
                      <a:r>
                        <a:rPr lang="en-US" sz="1100">
                          <a:solidFill>
                            <a:srgbClr val="000000"/>
                          </a:solidFill>
                          <a:effectLst/>
                          <a:latin typeface="Times New Roman"/>
                          <a:ea typeface="Calibri"/>
                          <a:cs typeface="Mangal"/>
                        </a:rPr>
                        <a:t>Sodium chloride</a:t>
                      </a:r>
                      <a:endParaRPr lang="en-US" sz="1100">
                        <a:effectLst/>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930"/>
                        </a:lnSpc>
                        <a:spcBef>
                          <a:spcPts val="0"/>
                        </a:spcBef>
                        <a:spcAft>
                          <a:spcPts val="0"/>
                        </a:spcAft>
                      </a:pPr>
                      <a:r>
                        <a:rPr lang="en-US" sz="1100" dirty="0">
                          <a:solidFill>
                            <a:srgbClr val="000000"/>
                          </a:solidFill>
                          <a:effectLst/>
                          <a:latin typeface="Times New Roman"/>
                          <a:ea typeface="Calibri"/>
                          <a:cs typeface="Mangal"/>
                        </a:rPr>
                        <a:t>Ionic</a:t>
                      </a:r>
                      <a:endParaRPr lang="en-US" sz="1100" dirty="0">
                        <a:effectLst/>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930"/>
                        </a:lnSpc>
                        <a:spcBef>
                          <a:spcPts val="0"/>
                        </a:spcBef>
                        <a:spcAft>
                          <a:spcPts val="0"/>
                        </a:spcAft>
                      </a:pPr>
                      <a:r>
                        <a:rPr lang="en-US" sz="1100">
                          <a:solidFill>
                            <a:srgbClr val="000000"/>
                          </a:solidFill>
                          <a:effectLst/>
                          <a:latin typeface="Times New Roman"/>
                          <a:ea typeface="Calibri"/>
                          <a:cs typeface="Mangal"/>
                        </a:rPr>
                        <a:t>1 × 10</a:t>
                      </a:r>
                      <a:r>
                        <a:rPr lang="en-US" sz="1100" baseline="30000">
                          <a:solidFill>
                            <a:srgbClr val="000000"/>
                          </a:solidFill>
                          <a:effectLst/>
                          <a:latin typeface="Times New Roman"/>
                          <a:ea typeface="Calibri"/>
                          <a:cs typeface="Mangal"/>
                        </a:rPr>
                        <a:t>-7</a:t>
                      </a:r>
                      <a:endParaRPr lang="en-US" sz="1100">
                        <a:effectLst/>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0943">
                <a:tc>
                  <a:txBody>
                    <a:bodyPr/>
                    <a:lstStyle/>
                    <a:p>
                      <a:pPr marL="0" marR="0">
                        <a:lnSpc>
                          <a:spcPts val="1930"/>
                        </a:lnSpc>
                        <a:spcBef>
                          <a:spcPts val="0"/>
                        </a:spcBef>
                        <a:spcAft>
                          <a:spcPts val="0"/>
                        </a:spcAft>
                      </a:pPr>
                      <a:r>
                        <a:rPr lang="en-US" sz="1100">
                          <a:solidFill>
                            <a:srgbClr val="000000"/>
                          </a:solidFill>
                          <a:effectLst/>
                          <a:latin typeface="Times New Roman"/>
                          <a:ea typeface="Calibri"/>
                          <a:cs typeface="Mangal"/>
                        </a:rPr>
                        <a:t>Diamond</a:t>
                      </a:r>
                      <a:endParaRPr lang="en-US" sz="1100">
                        <a:effectLst/>
                        <a:latin typeface="Calibri"/>
                        <a:ea typeface="Calibri"/>
                        <a:cs typeface="Mangal"/>
                      </a:endParaRPr>
                    </a:p>
                    <a:p>
                      <a:pPr marL="0" marR="0">
                        <a:lnSpc>
                          <a:spcPts val="1930"/>
                        </a:lnSpc>
                        <a:spcBef>
                          <a:spcPts val="0"/>
                        </a:spcBef>
                        <a:spcAft>
                          <a:spcPts val="0"/>
                        </a:spcAft>
                      </a:pPr>
                      <a:r>
                        <a:rPr lang="en-US" sz="1100">
                          <a:solidFill>
                            <a:srgbClr val="000000"/>
                          </a:solidFill>
                          <a:effectLst/>
                          <a:latin typeface="Times New Roman"/>
                          <a:ea typeface="Calibri"/>
                          <a:cs typeface="Mangal"/>
                        </a:rPr>
                        <a:t>Quartz</a:t>
                      </a:r>
                      <a:endParaRPr lang="en-US" sz="1100">
                        <a:effectLst/>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930"/>
                        </a:lnSpc>
                        <a:spcBef>
                          <a:spcPts val="0"/>
                        </a:spcBef>
                        <a:spcAft>
                          <a:spcPts val="0"/>
                        </a:spcAft>
                      </a:pPr>
                      <a:r>
                        <a:rPr lang="en-US" sz="1100" dirty="0">
                          <a:solidFill>
                            <a:srgbClr val="000000"/>
                          </a:solidFill>
                          <a:effectLst/>
                          <a:latin typeface="Times New Roman"/>
                          <a:ea typeface="Calibri"/>
                          <a:cs typeface="Mangal"/>
                        </a:rPr>
                        <a:t>Covalent</a:t>
                      </a:r>
                      <a:endParaRPr lang="en-US" sz="1100" dirty="0">
                        <a:effectLst/>
                        <a:latin typeface="Calibri"/>
                        <a:ea typeface="Calibri"/>
                        <a:cs typeface="Mangal"/>
                      </a:endParaRPr>
                    </a:p>
                    <a:p>
                      <a:pPr marL="0" marR="0">
                        <a:lnSpc>
                          <a:spcPts val="1930"/>
                        </a:lnSpc>
                        <a:spcBef>
                          <a:spcPts val="0"/>
                        </a:spcBef>
                        <a:spcAft>
                          <a:spcPts val="0"/>
                        </a:spcAft>
                      </a:pPr>
                      <a:r>
                        <a:rPr lang="en-US" sz="1100" dirty="0">
                          <a:solidFill>
                            <a:srgbClr val="000000"/>
                          </a:solidFill>
                          <a:effectLst/>
                          <a:latin typeface="Times New Roman"/>
                          <a:ea typeface="Calibri"/>
                          <a:cs typeface="Mangal"/>
                        </a:rPr>
                        <a:t>Covalent</a:t>
                      </a:r>
                      <a:endParaRPr lang="en-US" sz="1100" dirty="0">
                        <a:effectLst/>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930"/>
                        </a:lnSpc>
                        <a:spcBef>
                          <a:spcPts val="0"/>
                        </a:spcBef>
                        <a:spcAft>
                          <a:spcPts val="0"/>
                        </a:spcAft>
                      </a:pPr>
                      <a:r>
                        <a:rPr lang="en-US" sz="1100" dirty="0">
                          <a:solidFill>
                            <a:srgbClr val="000000"/>
                          </a:solidFill>
                          <a:effectLst/>
                          <a:latin typeface="Times New Roman"/>
                          <a:ea typeface="Calibri"/>
                          <a:cs typeface="Mangal"/>
                        </a:rPr>
                        <a:t>1 × 10</a:t>
                      </a:r>
                      <a:r>
                        <a:rPr lang="en-US" sz="1100" baseline="30000" dirty="0">
                          <a:solidFill>
                            <a:srgbClr val="000000"/>
                          </a:solidFill>
                          <a:effectLst/>
                          <a:latin typeface="Times New Roman"/>
                          <a:ea typeface="Calibri"/>
                          <a:cs typeface="Mangal"/>
                        </a:rPr>
                        <a:t>-14</a:t>
                      </a:r>
                      <a:endParaRPr lang="en-US" sz="1100" dirty="0">
                        <a:effectLst/>
                        <a:latin typeface="Calibri"/>
                        <a:ea typeface="Calibri"/>
                        <a:cs typeface="Mangal"/>
                      </a:endParaRPr>
                    </a:p>
                    <a:p>
                      <a:pPr marL="0" marR="0">
                        <a:lnSpc>
                          <a:spcPts val="1930"/>
                        </a:lnSpc>
                        <a:spcBef>
                          <a:spcPts val="0"/>
                        </a:spcBef>
                        <a:spcAft>
                          <a:spcPts val="0"/>
                        </a:spcAft>
                      </a:pPr>
                      <a:r>
                        <a:rPr lang="en-US" sz="1100" dirty="0">
                          <a:solidFill>
                            <a:srgbClr val="000000"/>
                          </a:solidFill>
                          <a:effectLst/>
                          <a:latin typeface="Times New Roman"/>
                          <a:ea typeface="Calibri"/>
                          <a:cs typeface="Mangal"/>
                        </a:rPr>
                        <a:t>1 × 10</a:t>
                      </a:r>
                      <a:r>
                        <a:rPr lang="en-US" sz="1100" baseline="30000" dirty="0">
                          <a:solidFill>
                            <a:srgbClr val="000000"/>
                          </a:solidFill>
                          <a:effectLst/>
                          <a:latin typeface="Times New Roman"/>
                          <a:ea typeface="Calibri"/>
                          <a:cs typeface="Mangal"/>
                        </a:rPr>
                        <a:t>-14</a:t>
                      </a:r>
                      <a:endParaRPr lang="en-US" sz="1100" dirty="0">
                        <a:effectLst/>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Rectangle 1"/>
          <p:cNvSpPr>
            <a:spLocks noChangeArrowheads="1"/>
          </p:cNvSpPr>
          <p:nvPr/>
        </p:nvSpPr>
        <p:spPr bwMode="auto">
          <a:xfrm>
            <a:off x="1531938" y="3261683"/>
            <a:ext cx="765362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Table 4.2 Electrical Conductivity of Solids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76200"/>
            <a:ext cx="8229600" cy="6781800"/>
          </a:xfrm>
        </p:spPr>
        <p:txBody>
          <a:bodyPr>
            <a:normAutofit/>
          </a:bodyPr>
          <a:lstStyle/>
          <a:p>
            <a:r>
              <a:rPr lang="en-US" dirty="0" smtClean="0"/>
              <a:t>	</a:t>
            </a:r>
            <a:endParaRPr lang="en-US" dirty="0"/>
          </a:p>
        </p:txBody>
      </p:sp>
      <p:sp>
        <p:nvSpPr>
          <p:cNvPr id="7" name="Rectangle 6"/>
          <p:cNvSpPr/>
          <p:nvPr/>
        </p:nvSpPr>
        <p:spPr>
          <a:xfrm>
            <a:off x="685800" y="0"/>
            <a:ext cx="8229600" cy="3990836"/>
          </a:xfrm>
          <a:prstGeom prst="rect">
            <a:avLst/>
          </a:prstGeom>
        </p:spPr>
        <p:txBody>
          <a:bodyPr wrap="square">
            <a:spAutoFit/>
          </a:bodyPr>
          <a:lstStyle/>
          <a:p>
            <a:pPr marL="342900" marR="0" lvl="0" indent="-342900" algn="just">
              <a:lnSpc>
                <a:spcPts val="1930"/>
              </a:lnSpc>
              <a:spcBef>
                <a:spcPts val="0"/>
              </a:spcBef>
              <a:spcAft>
                <a:spcPts val="0"/>
              </a:spcAft>
              <a:buFont typeface="+mj-lt"/>
              <a:buAutoNum type="arabicPeriod"/>
            </a:pPr>
            <a:r>
              <a:rPr lang="en-US" b="1" dirty="0">
                <a:solidFill>
                  <a:srgbClr val="000000"/>
                </a:solidFill>
                <a:latin typeface="Times New Roman"/>
                <a:ea typeface="Calibri"/>
                <a:cs typeface="Mangal"/>
              </a:rPr>
              <a:t>High Thermal Conductivity</a:t>
            </a:r>
            <a:endParaRPr lang="en-US" dirty="0">
              <a:latin typeface="Calibri"/>
              <a:ea typeface="Calibri"/>
              <a:cs typeface="Mangal"/>
            </a:endParaRPr>
          </a:p>
          <a:p>
            <a:pPr indent="457200" algn="just">
              <a:lnSpc>
                <a:spcPts val="1930"/>
              </a:lnSpc>
            </a:pPr>
            <a:endParaRPr lang="en-US" dirty="0" smtClean="0">
              <a:solidFill>
                <a:srgbClr val="000000"/>
              </a:solidFill>
              <a:latin typeface="Times New Roman"/>
              <a:ea typeface="Calibri"/>
              <a:cs typeface="Mangal"/>
            </a:endParaRPr>
          </a:p>
          <a:p>
            <a:pPr indent="457200" algn="just">
              <a:lnSpc>
                <a:spcPts val="1930"/>
              </a:lnSpc>
            </a:pPr>
            <a:endParaRPr lang="en-US" dirty="0">
              <a:solidFill>
                <a:srgbClr val="000000"/>
              </a:solidFill>
              <a:latin typeface="Times New Roman"/>
              <a:ea typeface="Calibri"/>
              <a:cs typeface="Mangal"/>
            </a:endParaRPr>
          </a:p>
          <a:p>
            <a:pPr indent="457200" algn="just">
              <a:lnSpc>
                <a:spcPts val="1930"/>
              </a:lnSpc>
            </a:pPr>
            <a:r>
              <a:rPr lang="en-US" dirty="0" smtClean="0">
                <a:solidFill>
                  <a:srgbClr val="000000"/>
                </a:solidFill>
                <a:latin typeface="Times New Roman"/>
                <a:ea typeface="Calibri"/>
                <a:cs typeface="Mangal"/>
              </a:rPr>
              <a:t>Among </a:t>
            </a:r>
            <a:r>
              <a:rPr lang="en-US" dirty="0">
                <a:solidFill>
                  <a:srgbClr val="000000"/>
                </a:solidFill>
                <a:latin typeface="Times New Roman"/>
                <a:ea typeface="Calibri"/>
                <a:cs typeface="Mangal"/>
              </a:rPr>
              <a:t>solid substances metals are by far the best conductors of heat. If metal is heated at one end, the heat is carried to the other end. Mobile electrons absorb energy, become more mobile, collide on adjacent electrons and heat is transported to the other end .See Fig 4.3 similar to the electrical conductivity, the metals are characterized by high thermal conductivity</a:t>
            </a:r>
            <a:r>
              <a:rPr lang="en-US" dirty="0" smtClean="0">
                <a:solidFill>
                  <a:srgbClr val="000000"/>
                </a:solidFill>
                <a:latin typeface="Times New Roman"/>
                <a:ea typeface="Calibri"/>
                <a:cs typeface="Mangal"/>
              </a:rPr>
              <a:t>.</a:t>
            </a:r>
            <a:r>
              <a:rPr lang="en-US" dirty="0">
                <a:solidFill>
                  <a:srgbClr val="000000"/>
                </a:solidFill>
                <a:latin typeface="Times New Roman"/>
                <a:ea typeface="Calibri"/>
                <a:cs typeface="Mangal"/>
              </a:rPr>
              <a:t> Thermal conduction increases if number of mobile electrons increases e.g. Na &lt;   Mg &lt; Al. With rise in temperature, heat conductivity decreases as the vibrational motion of metal ions increases</a:t>
            </a:r>
            <a:endParaRPr lang="en-US" dirty="0" smtClean="0">
              <a:solidFill>
                <a:srgbClr val="000000"/>
              </a:solidFill>
              <a:latin typeface="Times New Roman"/>
              <a:ea typeface="Calibri"/>
              <a:cs typeface="Mangal"/>
            </a:endParaRPr>
          </a:p>
          <a:p>
            <a:pPr indent="457200" algn="just">
              <a:lnSpc>
                <a:spcPts val="1930"/>
              </a:lnSpc>
            </a:pPr>
            <a:endParaRPr lang="en-US" dirty="0" smtClean="0">
              <a:solidFill>
                <a:srgbClr val="000000"/>
              </a:solidFill>
              <a:latin typeface="Times New Roman"/>
              <a:ea typeface="Calibri"/>
              <a:cs typeface="Mangal"/>
            </a:endParaRPr>
          </a:p>
          <a:p>
            <a:pPr indent="457200" algn="just">
              <a:lnSpc>
                <a:spcPts val="1930"/>
              </a:lnSpc>
            </a:pPr>
            <a:endParaRPr lang="en-US" dirty="0">
              <a:solidFill>
                <a:srgbClr val="000000"/>
              </a:solidFill>
              <a:latin typeface="Times New Roman"/>
              <a:ea typeface="Calibri"/>
              <a:cs typeface="Mangal"/>
            </a:endParaRPr>
          </a:p>
          <a:p>
            <a:pPr indent="457200" algn="just">
              <a:lnSpc>
                <a:spcPts val="1930"/>
              </a:lnSpc>
            </a:pPr>
            <a:endParaRPr lang="en-US" dirty="0" smtClean="0">
              <a:solidFill>
                <a:srgbClr val="000000"/>
              </a:solidFill>
              <a:latin typeface="Times New Roman"/>
              <a:ea typeface="Calibri"/>
              <a:cs typeface="Mangal"/>
            </a:endParaRPr>
          </a:p>
          <a:p>
            <a:pPr indent="457200" algn="just">
              <a:lnSpc>
                <a:spcPts val="1930"/>
              </a:lnSpc>
            </a:pPr>
            <a:endParaRPr lang="en-US" dirty="0">
              <a:solidFill>
                <a:srgbClr val="000000"/>
              </a:solidFill>
              <a:latin typeface="Times New Roman"/>
              <a:ea typeface="Calibri"/>
              <a:cs typeface="Mangal"/>
            </a:endParaRPr>
          </a:p>
          <a:p>
            <a:pPr indent="457200" algn="just">
              <a:lnSpc>
                <a:spcPts val="1930"/>
              </a:lnSpc>
            </a:pPr>
            <a:endParaRPr lang="en-US" dirty="0" smtClean="0">
              <a:solidFill>
                <a:srgbClr val="000000"/>
              </a:solidFill>
              <a:latin typeface="Times New Roman"/>
              <a:ea typeface="Calibri"/>
              <a:cs typeface="Mangal"/>
            </a:endParaRPr>
          </a:p>
          <a:p>
            <a:pPr indent="457200" algn="just">
              <a:lnSpc>
                <a:spcPts val="1930"/>
              </a:lnSpc>
            </a:pPr>
            <a:r>
              <a:rPr lang="en-US" dirty="0" smtClean="0">
                <a:solidFill>
                  <a:srgbClr val="000000"/>
                </a:solidFill>
                <a:latin typeface="Times New Roman"/>
                <a:ea typeface="Calibri"/>
                <a:cs typeface="Mangal"/>
              </a:rPr>
              <a:t>Fig.4.3</a:t>
            </a:r>
            <a:r>
              <a:rPr lang="en-US" dirty="0">
                <a:solidFill>
                  <a:srgbClr val="000000"/>
                </a:solidFill>
                <a:latin typeface="Times New Roman"/>
                <a:ea typeface="Calibri"/>
                <a:cs typeface="Mangal"/>
              </a:rPr>
              <a:t>: Thermal conductivity in metal crystal</a:t>
            </a:r>
            <a:endParaRPr lang="en-US" dirty="0">
              <a:effectLst/>
              <a:latin typeface="Calibri"/>
              <a:ea typeface="Calibri"/>
              <a:cs typeface="Mangal"/>
            </a:endParaRPr>
          </a:p>
        </p:txBody>
      </p:sp>
      <p:pic>
        <p:nvPicPr>
          <p:cNvPr id="8" name="Picture 7" descr="I:\germany2\20150517_072241.jpg"/>
          <p:cNvPicPr/>
          <p:nvPr/>
        </p:nvPicPr>
        <p:blipFill>
          <a:blip r:embed="rId2" cstate="print"/>
          <a:srcRect/>
          <a:stretch>
            <a:fillRect/>
          </a:stretch>
        </p:blipFill>
        <p:spPr bwMode="auto">
          <a:xfrm>
            <a:off x="2838450" y="4225743"/>
            <a:ext cx="3314700" cy="1933575"/>
          </a:xfrm>
          <a:prstGeom prst="rect">
            <a:avLst/>
          </a:prstGeom>
          <a:noFill/>
          <a:ln w="9525">
            <a:noFill/>
            <a:miter lim="800000"/>
            <a:headEnd/>
            <a:tailEnd/>
          </a:ln>
        </p:spPr>
      </p:pic>
      <p:sp>
        <p:nvSpPr>
          <p:cNvPr id="9" name="Rectangle 8"/>
          <p:cNvSpPr/>
          <p:nvPr/>
        </p:nvSpPr>
        <p:spPr>
          <a:xfrm>
            <a:off x="1447800" y="2701637"/>
            <a:ext cx="6096000" cy="335989"/>
          </a:xfrm>
          <a:prstGeom prst="rect">
            <a:avLst/>
          </a:prstGeom>
        </p:spPr>
        <p:txBody>
          <a:bodyPr wrap="square">
            <a:spAutoFit/>
          </a:bodyPr>
          <a:lstStyle/>
          <a:p>
            <a:pPr algn="just">
              <a:lnSpc>
                <a:spcPts val="1930"/>
              </a:lnSpc>
              <a:spcAft>
                <a:spcPts val="1000"/>
              </a:spcAft>
              <a:tabLst>
                <a:tab pos="1981200" algn="l"/>
              </a:tabLst>
            </a:pPr>
            <a:r>
              <a:rPr lang="en-US" dirty="0" smtClean="0">
                <a:solidFill>
                  <a:srgbClr val="000000"/>
                </a:solidFill>
                <a:latin typeface="Times New Roman"/>
                <a:ea typeface="Calibri"/>
                <a:cs typeface="Mangal"/>
              </a:rPr>
              <a:t>.</a:t>
            </a:r>
            <a:endParaRPr lang="en-US" dirty="0">
              <a:effectLst/>
              <a:latin typeface="Calibri"/>
              <a:ea typeface="Calibri"/>
              <a:cs typeface="Mangal"/>
            </a:endParaRPr>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228600" y="152400"/>
            <a:ext cx="8915400" cy="6705600"/>
          </a:xfrm>
        </p:spPr>
        <p:txBody>
          <a:bodyPr>
            <a:noAutofit/>
          </a:bodyPr>
          <a:lstStyle/>
          <a:p>
            <a:pPr marL="0" marR="0" indent="457200" algn="just">
              <a:lnSpc>
                <a:spcPts val="1930"/>
              </a:lnSpc>
              <a:spcBef>
                <a:spcPts val="0"/>
              </a:spcBef>
              <a:spcAft>
                <a:spcPts val="1000"/>
              </a:spcAft>
            </a:pPr>
            <a:r>
              <a:rPr lang="en-US" sz="1600" b="1" dirty="0">
                <a:solidFill>
                  <a:srgbClr val="FF0000"/>
                </a:solidFill>
                <a:latin typeface="Times New Roman"/>
                <a:ea typeface="Calibri"/>
                <a:cs typeface="Mangal"/>
              </a:rPr>
              <a:t>4. Metallic </a:t>
            </a:r>
            <a:r>
              <a:rPr lang="en-US" sz="1600" b="1" dirty="0" err="1">
                <a:solidFill>
                  <a:srgbClr val="FF0000"/>
                </a:solidFill>
                <a:latin typeface="Times New Roman"/>
                <a:ea typeface="Calibri"/>
                <a:cs typeface="Mangal"/>
              </a:rPr>
              <a:t>Lustre</a:t>
            </a:r>
            <a:r>
              <a:rPr lang="en-US" sz="1600" b="1" dirty="0">
                <a:solidFill>
                  <a:srgbClr val="FF0000"/>
                </a:solidFill>
                <a:latin typeface="Times New Roman"/>
                <a:ea typeface="Calibri"/>
                <a:cs typeface="Mangal"/>
              </a:rPr>
              <a:t>: (Reflectivity)</a:t>
            </a:r>
            <a:endParaRPr lang="en-US" sz="1600" dirty="0">
              <a:solidFill>
                <a:srgbClr val="FF0000"/>
              </a:solidFill>
              <a:latin typeface="Calibri"/>
              <a:ea typeface="Calibri"/>
              <a:cs typeface="Mangal"/>
            </a:endParaRPr>
          </a:p>
          <a:p>
            <a:pPr marL="0" marR="0" indent="457200" algn="just">
              <a:lnSpc>
                <a:spcPts val="1930"/>
              </a:lnSpc>
              <a:spcBef>
                <a:spcPts val="0"/>
              </a:spcBef>
              <a:spcAft>
                <a:spcPts val="0"/>
              </a:spcAft>
            </a:pPr>
            <a:r>
              <a:rPr lang="en-US" sz="1600" dirty="0">
                <a:solidFill>
                  <a:srgbClr val="000000"/>
                </a:solidFill>
                <a:latin typeface="Times New Roman"/>
                <a:ea typeface="Calibri"/>
                <a:cs typeface="Mangal"/>
              </a:rPr>
              <a:t>All metals typically have a lustrous shiny appearance .When a beam of light (i.e. electromagnetic radiations) falls on the surface of metal its electric field sets the mobile electrons in the surface of the metal into to and fro oscillations. We know that any m </a:t>
            </a:r>
            <a:r>
              <a:rPr lang="en-US" sz="1600" dirty="0" err="1">
                <a:solidFill>
                  <a:srgbClr val="000000"/>
                </a:solidFill>
                <a:latin typeface="Times New Roman"/>
                <a:ea typeface="Calibri"/>
                <a:cs typeface="Mangal"/>
              </a:rPr>
              <a:t>oving</a:t>
            </a:r>
            <a:r>
              <a:rPr lang="en-US" sz="1600" dirty="0">
                <a:solidFill>
                  <a:srgbClr val="000000"/>
                </a:solidFill>
                <a:latin typeface="Times New Roman"/>
                <a:ea typeface="Calibri"/>
                <a:cs typeface="Mangal"/>
              </a:rPr>
              <a:t> charge always emits electromagnetic energy. Hence, these oscillating electrons emits electromagnetic energy  in the form of light .Thus when light falls on the surface of the metal it seems as if light is being reflected .This reflectivity is known as metallic luster.</a:t>
            </a:r>
            <a:endParaRPr lang="en-US" sz="1600" dirty="0">
              <a:latin typeface="Calibri"/>
              <a:ea typeface="Calibri"/>
              <a:cs typeface="Mangal"/>
            </a:endParaRPr>
          </a:p>
          <a:p>
            <a:pPr marL="0" marR="0" algn="just">
              <a:lnSpc>
                <a:spcPts val="1930"/>
              </a:lnSpc>
              <a:spcBef>
                <a:spcPts val="0"/>
              </a:spcBef>
              <a:spcAft>
                <a:spcPts val="0"/>
              </a:spcAft>
            </a:pPr>
            <a:r>
              <a:rPr lang="en-US" sz="1600" dirty="0">
                <a:solidFill>
                  <a:srgbClr val="000000"/>
                </a:solidFill>
                <a:latin typeface="Times New Roman"/>
                <a:ea typeface="Calibri"/>
                <a:cs typeface="Mangal"/>
              </a:rPr>
              <a:t>	In other words it may be commented that when a beam of light falls on a clean surface the mobile electrons move to some excited state. When these electrons jump back to ground state, light of all wave lengths is re-emitted. Hence show luster.</a:t>
            </a:r>
            <a:endParaRPr lang="en-US" sz="1600" dirty="0">
              <a:latin typeface="Calibri"/>
              <a:ea typeface="Calibri"/>
              <a:cs typeface="Mangal"/>
            </a:endParaRPr>
          </a:p>
          <a:p>
            <a:pPr marL="0" marR="0" algn="just">
              <a:lnSpc>
                <a:spcPts val="1930"/>
              </a:lnSpc>
              <a:spcBef>
                <a:spcPts val="0"/>
              </a:spcBef>
              <a:spcAft>
                <a:spcPts val="0"/>
              </a:spcAft>
            </a:pPr>
            <a:r>
              <a:rPr lang="en-US" sz="1600" dirty="0">
                <a:solidFill>
                  <a:srgbClr val="000000"/>
                </a:solidFill>
                <a:latin typeface="Times New Roman"/>
                <a:ea typeface="Calibri"/>
                <a:cs typeface="Mangal"/>
              </a:rPr>
              <a:t>	</a:t>
            </a:r>
            <a:r>
              <a:rPr lang="en-US" sz="1600" b="1" dirty="0">
                <a:solidFill>
                  <a:srgbClr val="000000"/>
                </a:solidFill>
                <a:latin typeface="Times New Roman"/>
                <a:ea typeface="Calibri"/>
                <a:cs typeface="Mangal"/>
              </a:rPr>
              <a:t>Note:</a:t>
            </a:r>
            <a:r>
              <a:rPr lang="en-US" sz="1600" dirty="0">
                <a:solidFill>
                  <a:srgbClr val="000000"/>
                </a:solidFill>
                <a:latin typeface="Times New Roman"/>
                <a:ea typeface="Calibri"/>
                <a:cs typeface="Mangal"/>
              </a:rPr>
              <a:t> Sodium, magnesium and aluminum being more reactive they react with atmospheric oxygen and form oxide layer on their surface. Under these conditions the mobile valence electrons are blocked by ionic bonds. Hence these metals do not show metallic luster when tarnished.</a:t>
            </a:r>
            <a:endParaRPr lang="en-US" sz="1600" dirty="0">
              <a:latin typeface="Calibri"/>
              <a:ea typeface="Calibri"/>
              <a:cs typeface="Mangal"/>
            </a:endParaRPr>
          </a:p>
          <a:p>
            <a:pPr marL="228600" marR="0" algn="just">
              <a:lnSpc>
                <a:spcPts val="1930"/>
              </a:lnSpc>
              <a:spcBef>
                <a:spcPts val="0"/>
              </a:spcBef>
              <a:spcAft>
                <a:spcPts val="0"/>
              </a:spcAft>
            </a:pPr>
            <a:r>
              <a:rPr lang="en-US" sz="1600" b="1" dirty="0">
                <a:solidFill>
                  <a:srgbClr val="FF0000"/>
                </a:solidFill>
                <a:latin typeface="Times New Roman"/>
                <a:ea typeface="Calibri"/>
                <a:cs typeface="Mangal"/>
              </a:rPr>
              <a:t>5. Emissivity: (Emission of Electrons)</a:t>
            </a:r>
            <a:endParaRPr lang="en-US" sz="1600" dirty="0">
              <a:solidFill>
                <a:srgbClr val="FF0000"/>
              </a:solidFill>
              <a:latin typeface="Calibri"/>
              <a:ea typeface="Calibri"/>
              <a:cs typeface="Mangal"/>
            </a:endParaRPr>
          </a:p>
          <a:p>
            <a:pPr marL="0" marR="0" algn="just">
              <a:lnSpc>
                <a:spcPts val="1930"/>
              </a:lnSpc>
              <a:spcBef>
                <a:spcPts val="0"/>
              </a:spcBef>
              <a:spcAft>
                <a:spcPts val="0"/>
              </a:spcAft>
            </a:pPr>
            <a:r>
              <a:rPr lang="en-US" sz="1600" dirty="0">
                <a:solidFill>
                  <a:srgbClr val="000000"/>
                </a:solidFill>
                <a:latin typeface="Times New Roman"/>
                <a:ea typeface="Calibri"/>
                <a:cs typeface="Mangal"/>
              </a:rPr>
              <a:t>	Under the conditions of excitation emission of electrons is called emissivity. When a metal is heated strongly it emits electrons. e.g. W at (28000C) 3073 K and </a:t>
            </a:r>
            <a:r>
              <a:rPr lang="en-US" sz="1600" dirty="0" err="1">
                <a:solidFill>
                  <a:srgbClr val="000000"/>
                </a:solidFill>
                <a:latin typeface="Times New Roman"/>
                <a:ea typeface="Calibri"/>
                <a:cs typeface="Mangal"/>
              </a:rPr>
              <a:t>Th</a:t>
            </a:r>
            <a:r>
              <a:rPr lang="en-US" sz="1600" dirty="0">
                <a:solidFill>
                  <a:srgbClr val="000000"/>
                </a:solidFill>
                <a:latin typeface="Times New Roman"/>
                <a:ea typeface="Calibri"/>
                <a:cs typeface="Mangal"/>
              </a:rPr>
              <a:t> at (18000C) 2073 K. On heating the mobile electrons acquire kinetic energy and get boiled off the electron sea. This is known as thermionic emission. This property is used in thermionic valves.</a:t>
            </a:r>
            <a:endParaRPr lang="en-US" sz="1600" dirty="0">
              <a:latin typeface="Calibri"/>
              <a:ea typeface="Calibri"/>
              <a:cs typeface="Mangal"/>
            </a:endParaRPr>
          </a:p>
          <a:p>
            <a:pPr marL="0" marR="0" algn="just">
              <a:lnSpc>
                <a:spcPts val="1930"/>
              </a:lnSpc>
              <a:spcBef>
                <a:spcPts val="0"/>
              </a:spcBef>
              <a:spcAft>
                <a:spcPts val="0"/>
              </a:spcAft>
            </a:pPr>
            <a:r>
              <a:rPr lang="en-US" sz="1600" dirty="0">
                <a:solidFill>
                  <a:srgbClr val="000000"/>
                </a:solidFill>
                <a:latin typeface="Times New Roman"/>
                <a:ea typeface="Calibri"/>
                <a:cs typeface="Mangal"/>
              </a:rPr>
              <a:t>	On the other hand, the metals like sodium, potassium, selenium etc. emit electrons when irradiated with UV light. This is known as photo emissivity. This principle is exploited in photoelectric cells</a:t>
            </a:r>
            <a:r>
              <a:rPr lang="en-US" sz="1600" dirty="0" smtClean="0">
                <a:solidFill>
                  <a:srgbClr val="000000"/>
                </a:solidFill>
                <a:latin typeface="Times New Roman"/>
                <a:ea typeface="Calibri"/>
                <a:cs typeface="Mangal"/>
              </a:rPr>
              <a:t>.</a:t>
            </a:r>
            <a:endParaRPr lang="en-US" sz="1600" dirty="0">
              <a:latin typeface="Calibri"/>
              <a:ea typeface="Calibri"/>
              <a:cs typeface="Mangal"/>
            </a:endParaRPr>
          </a:p>
          <a:p>
            <a:pPr marL="0" marR="0" algn="just">
              <a:lnSpc>
                <a:spcPts val="1930"/>
              </a:lnSpc>
              <a:spcBef>
                <a:spcPts val="0"/>
              </a:spcBef>
              <a:spcAft>
                <a:spcPts val="0"/>
              </a:spcAft>
            </a:pPr>
            <a:r>
              <a:rPr lang="en-US" sz="1600" b="1" dirty="0">
                <a:solidFill>
                  <a:srgbClr val="FF0000"/>
                </a:solidFill>
                <a:latin typeface="Times New Roman"/>
                <a:ea typeface="Calibri"/>
                <a:cs typeface="Mangal"/>
              </a:rPr>
              <a:t>6. Melting and Boiling Points:</a:t>
            </a:r>
            <a:endParaRPr lang="en-US" sz="1600" dirty="0">
              <a:solidFill>
                <a:srgbClr val="FF0000"/>
              </a:solidFill>
              <a:latin typeface="Calibri"/>
              <a:ea typeface="Calibri"/>
              <a:cs typeface="Mangal"/>
            </a:endParaRPr>
          </a:p>
          <a:p>
            <a:pPr marL="0" marR="0" indent="457200" algn="just">
              <a:lnSpc>
                <a:spcPts val="1930"/>
              </a:lnSpc>
              <a:spcBef>
                <a:spcPts val="0"/>
              </a:spcBef>
              <a:spcAft>
                <a:spcPts val="0"/>
              </a:spcAft>
            </a:pPr>
            <a:r>
              <a:rPr lang="en-US" sz="1600" dirty="0">
                <a:solidFill>
                  <a:srgbClr val="000000"/>
                </a:solidFill>
                <a:latin typeface="Times New Roman"/>
                <a:ea typeface="Calibri"/>
                <a:cs typeface="Mangal"/>
              </a:rPr>
              <a:t>In metallic crystals the force of bonding between metal and metal is the strong electrostatic force of attraction between the positively charged metal ions and the negatively charged sea of mobile electrons. This force is essentially non-rigid and non-directional. Therefore metals have very high melting points and high boiling points.</a:t>
            </a:r>
            <a:endParaRPr lang="en-US" sz="1600" dirty="0">
              <a:latin typeface="Calibri"/>
              <a:ea typeface="Calibri"/>
              <a:cs typeface="Mangal"/>
            </a:endParaRPr>
          </a:p>
          <a:p>
            <a:endParaRPr lang="en-US" sz="1600" dirty="0"/>
          </a:p>
        </p:txBody>
      </p:sp>
    </p:spTree>
  </p:cSld>
  <p:clrMapOvr>
    <a:masterClrMapping/>
  </p:clrMapOvr>
  <p:transition>
    <p:wipe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0"/>
            <a:ext cx="8229600" cy="6324600"/>
          </a:xfrm>
        </p:spPr>
        <p:txBody>
          <a:bodyPr>
            <a:normAutofit/>
          </a:bodyPr>
          <a:lstStyle/>
          <a:p>
            <a:pPr marL="0" marR="0" algn="just">
              <a:lnSpc>
                <a:spcPts val="1930"/>
              </a:lnSpc>
              <a:spcBef>
                <a:spcPts val="1200"/>
              </a:spcBef>
              <a:spcAft>
                <a:spcPts val="1000"/>
              </a:spcAft>
            </a:pPr>
            <a:r>
              <a:rPr lang="en-US" sz="1600" b="1" dirty="0">
                <a:solidFill>
                  <a:schemeClr val="accent2"/>
                </a:solidFill>
                <a:latin typeface="Times New Roman"/>
                <a:ea typeface="Calibri"/>
                <a:cs typeface="Mangal"/>
              </a:rPr>
              <a:t>7. Magnetism: </a:t>
            </a:r>
            <a:endParaRPr lang="en-US" sz="1600" dirty="0" smtClean="0">
              <a:solidFill>
                <a:schemeClr val="accent2"/>
              </a:solidFill>
              <a:latin typeface="Calibri"/>
              <a:ea typeface="Calibri"/>
              <a:cs typeface="Mangal"/>
            </a:endParaRPr>
          </a:p>
          <a:p>
            <a:pPr marL="0" marR="0" indent="0" algn="just">
              <a:lnSpc>
                <a:spcPts val="1930"/>
              </a:lnSpc>
              <a:spcBef>
                <a:spcPts val="1200"/>
              </a:spcBef>
              <a:spcAft>
                <a:spcPts val="1000"/>
              </a:spcAft>
              <a:buNone/>
            </a:pPr>
            <a:r>
              <a:rPr lang="en-US" sz="1600" dirty="0">
                <a:solidFill>
                  <a:schemeClr val="accent2"/>
                </a:solidFill>
                <a:latin typeface="Calibri"/>
                <a:ea typeface="Calibri"/>
                <a:cs typeface="Mangal"/>
              </a:rPr>
              <a:t> </a:t>
            </a:r>
            <a:r>
              <a:rPr lang="en-US" sz="1600" dirty="0" smtClean="0">
                <a:solidFill>
                  <a:schemeClr val="accent2"/>
                </a:solidFill>
                <a:latin typeface="Calibri"/>
                <a:ea typeface="Calibri"/>
                <a:cs typeface="Mangal"/>
              </a:rPr>
              <a:t>       </a:t>
            </a:r>
            <a:r>
              <a:rPr lang="en-US" sz="1600" dirty="0" smtClean="0">
                <a:solidFill>
                  <a:srgbClr val="000000"/>
                </a:solidFill>
                <a:latin typeface="Times New Roman"/>
                <a:ea typeface="Calibri"/>
                <a:cs typeface="Mangal"/>
              </a:rPr>
              <a:t>Many </a:t>
            </a:r>
            <a:r>
              <a:rPr lang="en-US" sz="1600" dirty="0">
                <a:solidFill>
                  <a:srgbClr val="000000"/>
                </a:solidFill>
                <a:latin typeface="Times New Roman"/>
                <a:ea typeface="Calibri"/>
                <a:cs typeface="Mangal"/>
              </a:rPr>
              <a:t>metals possessing one or more unpaired electrons especially the d-and f-block elements, shows considerable degree of </a:t>
            </a:r>
            <a:r>
              <a:rPr lang="en-US" sz="1600" dirty="0" smtClean="0">
                <a:solidFill>
                  <a:srgbClr val="000000"/>
                </a:solidFill>
                <a:latin typeface="Times New Roman"/>
                <a:ea typeface="Calibri"/>
                <a:cs typeface="Mangal"/>
              </a:rPr>
              <a:t>paramagnetism</a:t>
            </a:r>
            <a:endParaRPr lang="en-US" sz="1600" dirty="0">
              <a:latin typeface="Calibri"/>
              <a:ea typeface="Calibri"/>
              <a:cs typeface="Mangal"/>
            </a:endParaRPr>
          </a:p>
          <a:p>
            <a:pPr marL="228600" marR="0" algn="just">
              <a:lnSpc>
                <a:spcPts val="1930"/>
              </a:lnSpc>
              <a:spcBef>
                <a:spcPts val="1200"/>
              </a:spcBef>
              <a:spcAft>
                <a:spcPts val="1000"/>
              </a:spcAft>
            </a:pPr>
            <a:r>
              <a:rPr lang="en-US" sz="1600" b="1" dirty="0">
                <a:solidFill>
                  <a:schemeClr val="accent2"/>
                </a:solidFill>
                <a:latin typeface="Times New Roman"/>
                <a:ea typeface="Calibri"/>
                <a:cs typeface="Mangal"/>
              </a:rPr>
              <a:t>8. Malleability, Ductility and softness</a:t>
            </a:r>
            <a:r>
              <a:rPr lang="en-US" sz="1600" b="1" dirty="0">
                <a:solidFill>
                  <a:srgbClr val="000000"/>
                </a:solidFill>
                <a:latin typeface="Times New Roman"/>
                <a:ea typeface="Calibri"/>
                <a:cs typeface="Mangal"/>
              </a:rPr>
              <a:t> </a:t>
            </a:r>
            <a:endParaRPr lang="en-US" sz="1600" dirty="0">
              <a:latin typeface="Calibri"/>
              <a:ea typeface="Calibri"/>
              <a:cs typeface="Mangal"/>
            </a:endParaRPr>
          </a:p>
          <a:p>
            <a:pPr marL="0" marR="0" indent="0" algn="just">
              <a:lnSpc>
                <a:spcPts val="1930"/>
              </a:lnSpc>
              <a:spcBef>
                <a:spcPts val="0"/>
              </a:spcBef>
              <a:spcAft>
                <a:spcPts val="0"/>
              </a:spcAft>
              <a:buNone/>
            </a:pPr>
            <a:r>
              <a:rPr lang="en-US" sz="1600" dirty="0">
                <a:solidFill>
                  <a:srgbClr val="000000"/>
                </a:solidFill>
                <a:latin typeface="Times New Roman"/>
                <a:ea typeface="Calibri"/>
                <a:cs typeface="Mangal"/>
              </a:rPr>
              <a:t>Metals are malleable i.e. easily flattened into thin sheet and are ductile i.e. easily drawn into wire .These properties make the metals the most useful materials of construction.</a:t>
            </a:r>
            <a:endParaRPr lang="en-US" sz="1600" dirty="0">
              <a:latin typeface="Calibri"/>
              <a:ea typeface="Calibri"/>
              <a:cs typeface="Mangal"/>
            </a:endParaRPr>
          </a:p>
          <a:p>
            <a:pPr marL="0" marR="0" indent="0" algn="just">
              <a:lnSpc>
                <a:spcPts val="1930"/>
              </a:lnSpc>
              <a:spcBef>
                <a:spcPts val="0"/>
              </a:spcBef>
              <a:spcAft>
                <a:spcPts val="0"/>
              </a:spcAft>
              <a:buNone/>
            </a:pPr>
            <a:r>
              <a:rPr lang="en-US" sz="1600" dirty="0">
                <a:solidFill>
                  <a:srgbClr val="000000"/>
                </a:solidFill>
                <a:latin typeface="Times New Roman"/>
                <a:ea typeface="Calibri"/>
                <a:cs typeface="Mangal"/>
              </a:rPr>
              <a:t>	Metallic elements have a close-packed structure with high coordination number say 8 to 12. The bonding in metallic crystals is the attraction between positively charged metal ions and the mobile electrons. These forces holding the metal ions together are therefore, non rigid and non-directional. On applying mechanical force one layer of ions slips over the other. As a result metal ions move easily from on e lattice site to the other. But in terms of crystal lattice, nothing is changed. The environment of every metal ion remains the same as before since the delocalized electrons are available everywhere which adjust the positions rapidly and the crystal lattice is restored See Fig 4.4</a:t>
            </a:r>
            <a:endParaRPr lang="en-US" sz="1600" dirty="0">
              <a:latin typeface="Calibri"/>
              <a:ea typeface="Calibri"/>
              <a:cs typeface="Mangal"/>
            </a:endParaRPr>
          </a:p>
          <a:p>
            <a:endParaRPr lang="en-US" sz="1600" dirty="0"/>
          </a:p>
        </p:txBody>
      </p:sp>
      <p:pic>
        <p:nvPicPr>
          <p:cNvPr id="6" name="Picture 5" descr="I:\germany2\20150517_072251.jpg"/>
          <p:cNvPicPr/>
          <p:nvPr/>
        </p:nvPicPr>
        <p:blipFill>
          <a:blip r:embed="rId2" cstate="print"/>
          <a:srcRect/>
          <a:stretch>
            <a:fillRect/>
          </a:stretch>
        </p:blipFill>
        <p:spPr bwMode="auto">
          <a:xfrm>
            <a:off x="1889846" y="4343400"/>
            <a:ext cx="6415954" cy="1905000"/>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
            <a:ext cx="8229600" cy="6248400"/>
          </a:xfrm>
        </p:spPr>
        <p:txBody>
          <a:bodyPr>
            <a:normAutofit/>
          </a:bodyPr>
          <a:lstStyle/>
          <a:p>
            <a:endParaRPr lang="en-US" dirty="0" smtClean="0"/>
          </a:p>
          <a:p>
            <a:pPr marL="228600" marR="0" algn="just">
              <a:lnSpc>
                <a:spcPts val="1930"/>
              </a:lnSpc>
              <a:spcBef>
                <a:spcPts val="0"/>
              </a:spcBef>
              <a:spcAft>
                <a:spcPts val="0"/>
              </a:spcAft>
            </a:pPr>
            <a:r>
              <a:rPr lang="en-US" sz="1800" b="1" dirty="0">
                <a:solidFill>
                  <a:srgbClr val="000000"/>
                </a:solidFill>
                <a:latin typeface="Times New Roman"/>
                <a:ea typeface="Calibri"/>
                <a:cs typeface="Mangal"/>
              </a:rPr>
              <a:t>9. High Tensile Strength:</a:t>
            </a:r>
            <a:endParaRPr lang="en-US" sz="1800" dirty="0">
              <a:latin typeface="Calibri"/>
              <a:ea typeface="Calibri"/>
              <a:cs typeface="Mangal"/>
            </a:endParaRPr>
          </a:p>
          <a:p>
            <a:pPr marL="0" marR="0" indent="457200" algn="just">
              <a:lnSpc>
                <a:spcPts val="1930"/>
              </a:lnSpc>
              <a:spcBef>
                <a:spcPts val="0"/>
              </a:spcBef>
              <a:spcAft>
                <a:spcPts val="0"/>
              </a:spcAft>
            </a:pPr>
            <a:r>
              <a:rPr lang="en-US" sz="1800" dirty="0">
                <a:solidFill>
                  <a:srgbClr val="000000"/>
                </a:solidFill>
                <a:latin typeface="Times New Roman"/>
                <a:ea typeface="Calibri"/>
                <a:cs typeface="Mangal"/>
              </a:rPr>
              <a:t>Metals have high tensile strength i.e. metals can resist stretching without breaking. This is attributed to the strong electrostatic force of attraction between the positively charged metal ions and the negatively charged mobile electrons surrounding to them. Thus metallic crystals differ from the covalent crystals or ionic crystals.</a:t>
            </a:r>
            <a:endParaRPr lang="en-US" sz="1800" dirty="0">
              <a:latin typeface="Calibri"/>
              <a:ea typeface="Calibri"/>
              <a:cs typeface="Mangal"/>
            </a:endParaRPr>
          </a:p>
          <a:p>
            <a:pPr marL="228600" marR="0" algn="just">
              <a:lnSpc>
                <a:spcPts val="1930"/>
              </a:lnSpc>
              <a:spcBef>
                <a:spcPts val="0"/>
              </a:spcBef>
              <a:spcAft>
                <a:spcPts val="0"/>
              </a:spcAft>
            </a:pPr>
            <a:r>
              <a:rPr lang="en-US" sz="1800" b="1" dirty="0">
                <a:solidFill>
                  <a:srgbClr val="000000"/>
                </a:solidFill>
                <a:latin typeface="Times New Roman"/>
                <a:ea typeface="Calibri"/>
                <a:cs typeface="Mangal"/>
              </a:rPr>
              <a:t>10. Elasticity </a:t>
            </a:r>
            <a:endParaRPr lang="en-US" sz="1800" dirty="0">
              <a:latin typeface="Calibri"/>
              <a:ea typeface="Calibri"/>
              <a:cs typeface="Mangal"/>
            </a:endParaRPr>
          </a:p>
          <a:p>
            <a:pPr marL="0" marR="0" indent="457200" algn="just">
              <a:lnSpc>
                <a:spcPts val="1930"/>
              </a:lnSpc>
              <a:spcBef>
                <a:spcPts val="0"/>
              </a:spcBef>
              <a:spcAft>
                <a:spcPts val="0"/>
              </a:spcAft>
            </a:pPr>
            <a:r>
              <a:rPr lang="en-US" sz="1800" dirty="0">
                <a:solidFill>
                  <a:srgbClr val="000000"/>
                </a:solidFill>
                <a:latin typeface="Times New Roman"/>
                <a:ea typeface="Calibri"/>
                <a:cs typeface="Mangal"/>
              </a:rPr>
              <a:t>Elasticity is a property by virtue of which a substance can regain its original form as soon as the deforming force is removed .This property is attributed to the ease with which the metal ions can move from one lattice site to another.</a:t>
            </a:r>
            <a:endParaRPr lang="en-US" sz="1800" dirty="0">
              <a:latin typeface="Calibri"/>
              <a:ea typeface="Calibri"/>
              <a:cs typeface="Mangal"/>
            </a:endParaRPr>
          </a:p>
          <a:p>
            <a:pPr marL="0" marR="0" algn="just">
              <a:lnSpc>
                <a:spcPts val="1930"/>
              </a:lnSpc>
              <a:spcBef>
                <a:spcPts val="0"/>
              </a:spcBef>
              <a:spcAft>
                <a:spcPts val="0"/>
              </a:spcAft>
            </a:pPr>
            <a:r>
              <a:rPr lang="en-US" sz="1800" b="1" dirty="0">
                <a:solidFill>
                  <a:srgbClr val="000000"/>
                </a:solidFill>
                <a:latin typeface="Times New Roman"/>
                <a:ea typeface="Calibri"/>
                <a:cs typeface="Mangal"/>
              </a:rPr>
              <a:t>4.3 THEORIES OF BONDING IN METALS</a:t>
            </a:r>
            <a:endParaRPr lang="en-US" sz="1800" dirty="0">
              <a:latin typeface="Calibri"/>
              <a:ea typeface="Calibri"/>
              <a:cs typeface="Mangal"/>
            </a:endParaRPr>
          </a:p>
          <a:p>
            <a:pPr marL="0" marR="0" algn="just">
              <a:lnSpc>
                <a:spcPts val="1930"/>
              </a:lnSpc>
              <a:spcBef>
                <a:spcPts val="0"/>
              </a:spcBef>
              <a:spcAft>
                <a:spcPts val="0"/>
              </a:spcAft>
            </a:pPr>
            <a:r>
              <a:rPr lang="en-US" sz="1800" b="1" dirty="0">
                <a:solidFill>
                  <a:srgbClr val="000000"/>
                </a:solidFill>
                <a:latin typeface="Times New Roman"/>
                <a:ea typeface="Calibri"/>
                <a:cs typeface="Mangal"/>
              </a:rPr>
              <a:t>Review:</a:t>
            </a:r>
            <a:r>
              <a:rPr lang="en-US" sz="1800" dirty="0">
                <a:solidFill>
                  <a:srgbClr val="000000"/>
                </a:solidFill>
                <a:latin typeface="Times New Roman"/>
                <a:ea typeface="Calibri"/>
                <a:cs typeface="Mangal"/>
              </a:rPr>
              <a:t> </a:t>
            </a:r>
            <a:endParaRPr lang="en-US" sz="1800" dirty="0">
              <a:latin typeface="Calibri"/>
              <a:ea typeface="Calibri"/>
              <a:cs typeface="Mangal"/>
            </a:endParaRPr>
          </a:p>
          <a:p>
            <a:pPr marL="0" marR="0" indent="457200" algn="just">
              <a:lnSpc>
                <a:spcPts val="1930"/>
              </a:lnSpc>
              <a:spcBef>
                <a:spcPts val="0"/>
              </a:spcBef>
              <a:spcAft>
                <a:spcPts val="0"/>
              </a:spcAft>
            </a:pPr>
            <a:r>
              <a:rPr lang="en-US" sz="1800" i="1" dirty="0">
                <a:solidFill>
                  <a:srgbClr val="000000"/>
                </a:solidFill>
                <a:latin typeface="Times New Roman"/>
                <a:ea typeface="Calibri"/>
                <a:cs typeface="Mangal"/>
              </a:rPr>
              <a:t>The metallic bond is a type of binding or linkage or attraction or force that holds the atoms of two or more metals together in an alloy or it is the force that links atoms of the pure metal together in a metallic crystal.</a:t>
            </a:r>
            <a:endParaRPr lang="en-US" sz="1800" dirty="0">
              <a:latin typeface="Calibri"/>
              <a:ea typeface="Calibri"/>
              <a:cs typeface="Mangal"/>
            </a:endParaRPr>
          </a:p>
          <a:p>
            <a:pPr marL="0" marR="0" indent="323850" algn="just">
              <a:lnSpc>
                <a:spcPts val="1930"/>
              </a:lnSpc>
              <a:spcBef>
                <a:spcPts val="0"/>
              </a:spcBef>
              <a:spcAft>
                <a:spcPts val="0"/>
              </a:spcAft>
            </a:pPr>
            <a:r>
              <a:rPr lang="en-US" sz="1800" dirty="0">
                <a:solidFill>
                  <a:srgbClr val="000000"/>
                </a:solidFill>
                <a:latin typeface="Times New Roman"/>
                <a:ea typeface="Calibri"/>
                <a:cs typeface="Mangal"/>
              </a:rPr>
              <a:t>Fig.4.5: Bonding between atoms</a:t>
            </a:r>
            <a:endParaRPr lang="en-US" sz="1800" dirty="0">
              <a:latin typeface="Calibri"/>
              <a:ea typeface="Calibri"/>
              <a:cs typeface="Mangal"/>
            </a:endParaRPr>
          </a:p>
          <a:p>
            <a:endParaRPr lang="en-US" sz="1800" dirty="0"/>
          </a:p>
        </p:txBody>
      </p:sp>
      <p:pic>
        <p:nvPicPr>
          <p:cNvPr id="4" name="Picture 3" descr="I:\germany2\20150517_072308.jpg"/>
          <p:cNvPicPr/>
          <p:nvPr/>
        </p:nvPicPr>
        <p:blipFill>
          <a:blip r:embed="rId2" cstate="print"/>
          <a:srcRect/>
          <a:stretch>
            <a:fillRect/>
          </a:stretch>
        </p:blipFill>
        <p:spPr bwMode="auto">
          <a:xfrm>
            <a:off x="2514600" y="3886200"/>
            <a:ext cx="4267200" cy="29718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6" descr="Description: I:\germany2\20150517_07232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4692985"/>
            <a:ext cx="4724400" cy="195546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50800" y="2990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Fig.4.6: Metallic Bonding by Electron Gas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7"/>
          <p:cNvSpPr/>
          <p:nvPr/>
        </p:nvSpPr>
        <p:spPr>
          <a:xfrm>
            <a:off x="106218" y="-14065"/>
            <a:ext cx="9093200" cy="5229637"/>
          </a:xfrm>
          <a:prstGeom prst="rect">
            <a:avLst/>
          </a:prstGeom>
        </p:spPr>
        <p:txBody>
          <a:bodyPr wrap="square">
            <a:spAutoFit/>
          </a:bodyPr>
          <a:lstStyle/>
          <a:p>
            <a:pPr marL="50800" marR="0" algn="just">
              <a:lnSpc>
                <a:spcPts val="1930"/>
              </a:lnSpc>
              <a:spcBef>
                <a:spcPts val="0"/>
              </a:spcBef>
              <a:spcAft>
                <a:spcPts val="0"/>
              </a:spcAft>
            </a:pPr>
            <a:r>
              <a:rPr lang="en-US" b="1" dirty="0">
                <a:solidFill>
                  <a:srgbClr val="000000"/>
                </a:solidFill>
                <a:latin typeface="Times New Roman"/>
                <a:ea typeface="Calibri"/>
                <a:cs typeface="Mangal"/>
              </a:rPr>
              <a:t>1. The Free Electron Theory of Metals:</a:t>
            </a:r>
            <a:endParaRPr lang="en-US" dirty="0">
              <a:latin typeface="Calibri"/>
              <a:ea typeface="Calibri"/>
              <a:cs typeface="Mangal"/>
            </a:endParaRPr>
          </a:p>
          <a:p>
            <a:pPr marL="50800" marR="0" indent="406400" algn="just">
              <a:spcBef>
                <a:spcPts val="0"/>
              </a:spcBef>
              <a:spcAft>
                <a:spcPts val="0"/>
              </a:spcAft>
            </a:pPr>
            <a:r>
              <a:rPr lang="en-US" dirty="0">
                <a:solidFill>
                  <a:srgbClr val="000000"/>
                </a:solidFill>
                <a:latin typeface="Times New Roman"/>
                <a:ea typeface="Calibri"/>
                <a:cs typeface="Mangal"/>
              </a:rPr>
              <a:t>As early as 1900 the free electron theory was first proposed by </a:t>
            </a:r>
            <a:r>
              <a:rPr lang="en-US" dirty="0" err="1">
                <a:solidFill>
                  <a:srgbClr val="000000"/>
                </a:solidFill>
                <a:latin typeface="Times New Roman"/>
                <a:ea typeface="Calibri"/>
                <a:cs typeface="Mangal"/>
              </a:rPr>
              <a:t>Drude</a:t>
            </a:r>
            <a:r>
              <a:rPr lang="en-US" dirty="0">
                <a:solidFill>
                  <a:srgbClr val="000000"/>
                </a:solidFill>
                <a:latin typeface="Times New Roman"/>
                <a:ea typeface="Calibri"/>
                <a:cs typeface="Mangal"/>
              </a:rPr>
              <a:t> and was further refined by Lorentz in 1932. The theory is based upon two assumptions </a:t>
            </a:r>
            <a:endParaRPr lang="en-US" dirty="0">
              <a:latin typeface="Calibri"/>
              <a:ea typeface="Calibri"/>
              <a:cs typeface="Mangal"/>
            </a:endParaRPr>
          </a:p>
          <a:p>
            <a:pPr marL="50800" marR="0" indent="-228600" algn="just">
              <a:spcBef>
                <a:spcPts val="1200"/>
              </a:spcBef>
              <a:spcAft>
                <a:spcPts val="0"/>
              </a:spcAft>
            </a:pPr>
            <a:r>
              <a:rPr lang="en-US" dirty="0">
                <a:solidFill>
                  <a:srgbClr val="000000"/>
                </a:solidFill>
                <a:latin typeface="Times New Roman"/>
                <a:ea typeface="Calibri"/>
                <a:cs typeface="Mangal"/>
              </a:rPr>
              <a:t>(a)	 Mutual repulsion between the negative electrons in absent.</a:t>
            </a:r>
            <a:endParaRPr lang="en-US" dirty="0">
              <a:latin typeface="Calibri"/>
              <a:ea typeface="Calibri"/>
              <a:cs typeface="Mangal"/>
            </a:endParaRPr>
          </a:p>
          <a:p>
            <a:pPr marL="50800" marR="0" indent="-228600" algn="just">
              <a:spcBef>
                <a:spcPts val="1200"/>
              </a:spcBef>
              <a:spcAft>
                <a:spcPts val="0"/>
              </a:spcAft>
            </a:pPr>
            <a:r>
              <a:rPr lang="en-US" dirty="0">
                <a:solidFill>
                  <a:srgbClr val="000000"/>
                </a:solidFill>
                <a:latin typeface="Times New Roman"/>
                <a:ea typeface="Calibri"/>
                <a:cs typeface="Mangal"/>
              </a:rPr>
              <a:t>(b)	The potential field due to the positive ions is completely uniform throughout the metallic </a:t>
            </a:r>
            <a:r>
              <a:rPr lang="en-US" dirty="0" smtClean="0">
                <a:solidFill>
                  <a:srgbClr val="000000"/>
                </a:solidFill>
                <a:latin typeface="Times New Roman"/>
                <a:ea typeface="Calibri"/>
                <a:cs typeface="Mangal"/>
              </a:rPr>
              <a:t>crystal. According </a:t>
            </a:r>
            <a:r>
              <a:rPr lang="en-US" dirty="0">
                <a:solidFill>
                  <a:srgbClr val="000000"/>
                </a:solidFill>
                <a:latin typeface="Times New Roman"/>
                <a:ea typeface="Calibri"/>
                <a:cs typeface="Mangal"/>
              </a:rPr>
              <a:t>to </a:t>
            </a:r>
            <a:r>
              <a:rPr lang="en-US" dirty="0" err="1">
                <a:solidFill>
                  <a:srgbClr val="000000"/>
                </a:solidFill>
                <a:latin typeface="Times New Roman"/>
                <a:ea typeface="Calibri"/>
                <a:cs typeface="Mangal"/>
              </a:rPr>
              <a:t>Drude</a:t>
            </a:r>
            <a:r>
              <a:rPr lang="en-US" dirty="0">
                <a:solidFill>
                  <a:srgbClr val="000000"/>
                </a:solidFill>
                <a:latin typeface="Times New Roman"/>
                <a:ea typeface="Calibri"/>
                <a:cs typeface="Mangal"/>
              </a:rPr>
              <a:t> metal is a lattice through which electrons move as freely as molecules of a gas .This idea was used primarily to account electrical conductivity of metals.</a:t>
            </a:r>
            <a:endParaRPr lang="en-US" dirty="0">
              <a:latin typeface="Calibri"/>
              <a:ea typeface="Calibri"/>
              <a:cs typeface="Mangal"/>
            </a:endParaRPr>
          </a:p>
          <a:p>
            <a:pPr marL="457200" marR="0" indent="406400" algn="just">
              <a:lnSpc>
                <a:spcPts val="1930"/>
              </a:lnSpc>
              <a:spcBef>
                <a:spcPts val="0"/>
              </a:spcBef>
              <a:spcAft>
                <a:spcPts val="0"/>
              </a:spcAft>
            </a:pPr>
            <a:r>
              <a:rPr lang="en-US" dirty="0">
                <a:solidFill>
                  <a:srgbClr val="000000"/>
                </a:solidFill>
                <a:latin typeface="Times New Roman"/>
                <a:ea typeface="Calibri"/>
                <a:cs typeface="Mangal"/>
              </a:rPr>
              <a:t>According to Lorentz metal is a lattice of rigid spheres (i.e. positive metal ions) embedded (fixed) in a gas of valence electrons which could move freely in the interstices of metal throughout the crystal.</a:t>
            </a:r>
            <a:endParaRPr lang="en-US" dirty="0">
              <a:latin typeface="Calibri"/>
              <a:ea typeface="Calibri"/>
              <a:cs typeface="Mangal"/>
            </a:endParaRPr>
          </a:p>
          <a:p>
            <a:pPr algn="just">
              <a:lnSpc>
                <a:spcPts val="1930"/>
              </a:lnSpc>
              <a:tabLst>
                <a:tab pos="3352800" algn="l"/>
              </a:tabLst>
            </a:pPr>
            <a:r>
              <a:rPr lang="en-US" b="1" dirty="0">
                <a:solidFill>
                  <a:srgbClr val="000000"/>
                </a:solidFill>
                <a:latin typeface="Times New Roman"/>
                <a:ea typeface="Calibri"/>
                <a:cs typeface="Mangal"/>
              </a:rPr>
              <a:t>Explanation:	</a:t>
            </a:r>
            <a:endParaRPr lang="en-US" dirty="0">
              <a:latin typeface="Calibri"/>
              <a:ea typeface="Calibri"/>
              <a:cs typeface="Mangal"/>
            </a:endParaRPr>
          </a:p>
          <a:p>
            <a:pPr marL="50800" marR="0" algn="just">
              <a:lnSpc>
                <a:spcPts val="1930"/>
              </a:lnSpc>
              <a:spcBef>
                <a:spcPts val="0"/>
              </a:spcBef>
              <a:spcAft>
                <a:spcPts val="0"/>
              </a:spcAft>
            </a:pPr>
            <a:r>
              <a:rPr lang="en-US" dirty="0">
                <a:solidFill>
                  <a:srgbClr val="000000"/>
                </a:solidFill>
                <a:latin typeface="Times New Roman"/>
                <a:ea typeface="Calibri"/>
                <a:cs typeface="Mangal"/>
              </a:rPr>
              <a:t>     We know that metals are poor in valence electrons and have low ionization energies. Hence metals lose some of their valence electrons and tend to be electropositive. The electrons so freed are not bound to any single nucleus but spread out around several nuclei. Such free electrons are referred to as non localized or delocalized or mobile electrons and their some total collection is appropriately termed as electron pool or electron cloud or electron gas according to the classical electromagnetic theory. For clear understanding take into consideration Fig 4.6</a:t>
            </a:r>
            <a:endParaRPr lang="en-US" dirty="0">
              <a:latin typeface="Calibri"/>
              <a:ea typeface="Calibri"/>
              <a:cs typeface="Mangal"/>
            </a:endParaRPr>
          </a:p>
          <a:p>
            <a:pPr marL="50800" marR="0" algn="just">
              <a:lnSpc>
                <a:spcPts val="1930"/>
              </a:lnSpc>
              <a:spcBef>
                <a:spcPts val="0"/>
              </a:spcBef>
              <a:spcAft>
                <a:spcPts val="0"/>
              </a:spcAft>
            </a:pPr>
            <a:r>
              <a:rPr lang="en-US" dirty="0">
                <a:solidFill>
                  <a:srgbClr val="000000"/>
                </a:solidFill>
                <a:latin typeface="Times New Roman"/>
                <a:ea typeface="Calibri"/>
                <a:cs typeface="Mangal"/>
              </a:rPr>
              <a:t> </a:t>
            </a:r>
            <a:endParaRPr lang="en-US" dirty="0">
              <a:latin typeface="Calibri"/>
              <a:ea typeface="Calibri"/>
              <a:cs typeface="Mangal"/>
            </a:endParaRPr>
          </a:p>
          <a:p>
            <a:pPr marL="50800" marR="0" algn="just">
              <a:lnSpc>
                <a:spcPts val="1930"/>
              </a:lnSpc>
              <a:spcBef>
                <a:spcPts val="0"/>
              </a:spcBef>
              <a:spcAft>
                <a:spcPts val="0"/>
              </a:spcAft>
            </a:pPr>
            <a:r>
              <a:rPr lang="en-US" dirty="0">
                <a:solidFill>
                  <a:srgbClr val="000000"/>
                </a:solidFill>
                <a:latin typeface="Times New Roman"/>
                <a:ea typeface="Calibri"/>
                <a:cs typeface="Mangal"/>
              </a:rPr>
              <a:t> </a:t>
            </a:r>
            <a:endParaRPr lang="en-US" dirty="0">
              <a:effectLst/>
              <a:latin typeface="Calibri"/>
              <a:ea typeface="Calibri"/>
              <a:cs typeface="Mangal"/>
            </a:endParaRPr>
          </a:p>
        </p:txBody>
      </p:sp>
    </p:spTree>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52400"/>
            <a:ext cx="8915400" cy="6311984"/>
          </a:xfrm>
          <a:prstGeom prst="rect">
            <a:avLst/>
          </a:prstGeom>
        </p:spPr>
        <p:txBody>
          <a:bodyPr wrap="square">
            <a:spAutoFit/>
          </a:bodyPr>
          <a:lstStyle/>
          <a:p>
            <a:pPr marL="50800" marR="0" indent="50800" algn="just">
              <a:lnSpc>
                <a:spcPts val="1930"/>
              </a:lnSpc>
              <a:spcBef>
                <a:spcPts val="0"/>
              </a:spcBef>
              <a:spcAft>
                <a:spcPts val="0"/>
              </a:spcAft>
            </a:pPr>
            <a:r>
              <a:rPr lang="en-US" b="1" dirty="0">
                <a:solidFill>
                  <a:srgbClr val="000000"/>
                </a:solidFill>
                <a:latin typeface="Times New Roman"/>
                <a:ea typeface="Calibri"/>
                <a:cs typeface="Mangal"/>
              </a:rPr>
              <a:t>2. The Band Theory (Molecular Orbital Theory)</a:t>
            </a:r>
            <a:endParaRPr lang="en-US" dirty="0">
              <a:latin typeface="Calibri"/>
              <a:ea typeface="Calibri"/>
              <a:cs typeface="Mangal"/>
            </a:endParaRPr>
          </a:p>
          <a:p>
            <a:pPr marL="50800" marR="0" indent="406400" algn="just">
              <a:lnSpc>
                <a:spcPts val="1930"/>
              </a:lnSpc>
              <a:spcBef>
                <a:spcPts val="0"/>
              </a:spcBef>
              <a:spcAft>
                <a:spcPts val="0"/>
              </a:spcAft>
            </a:pPr>
            <a:r>
              <a:rPr lang="en-US" dirty="0">
                <a:solidFill>
                  <a:srgbClr val="000000"/>
                </a:solidFill>
                <a:latin typeface="Times New Roman"/>
                <a:ea typeface="Calibri"/>
                <a:cs typeface="Mangal"/>
              </a:rPr>
              <a:t>The characteristic physical properties as well as the high co-ordination number (either 8 or 1) suggest that the bonding in metals is quite different from those in other substances. There is ionic contribution and it is also not possible to have 2c ─2e covalent bonding between all the adjacent pairs of atoms since there are neither sufficient electrons nor sufficient orbitals. A satisfactory explanation has been provided for metallic bonding by the so-called band theory or molecular orbital theory.</a:t>
            </a:r>
            <a:endParaRPr lang="en-US" dirty="0">
              <a:latin typeface="Calibri"/>
              <a:ea typeface="Calibri"/>
              <a:cs typeface="Mangal"/>
            </a:endParaRPr>
          </a:p>
          <a:p>
            <a:pPr marL="50800" marR="0" indent="406400" algn="just">
              <a:lnSpc>
                <a:spcPts val="1930"/>
              </a:lnSpc>
              <a:spcBef>
                <a:spcPts val="0"/>
              </a:spcBef>
              <a:spcAft>
                <a:spcPts val="1000"/>
              </a:spcAft>
            </a:pPr>
            <a:r>
              <a:rPr lang="en-US" dirty="0">
                <a:solidFill>
                  <a:srgbClr val="000000"/>
                </a:solidFill>
                <a:latin typeface="Times New Roman"/>
                <a:ea typeface="Calibri"/>
                <a:cs typeface="Mangal"/>
              </a:rPr>
              <a:t>The configurationally study of elements reveals that the presence of empty AOs in the valence shell is a prerequisite for metallic properties. The elements which lack in empty AOs in their valence shell are all non-metals. For example, carbon in excited state and N, O, F, Ne, etc. lack in empty AOs and are therefore non metals.</a:t>
            </a:r>
            <a:endParaRPr lang="en-US" dirty="0">
              <a:latin typeface="Calibri"/>
              <a:ea typeface="Calibri"/>
              <a:cs typeface="Mangal"/>
            </a:endParaRPr>
          </a:p>
          <a:p>
            <a:pPr algn="just">
              <a:lnSpc>
                <a:spcPts val="1930"/>
              </a:lnSpc>
            </a:pPr>
            <a:r>
              <a:rPr lang="en-US" b="1" dirty="0">
                <a:solidFill>
                  <a:srgbClr val="000000"/>
                </a:solidFill>
                <a:latin typeface="Times New Roman"/>
                <a:ea typeface="Calibri"/>
                <a:cs typeface="Mangal"/>
              </a:rPr>
              <a:t>Formation of Energy Bands: </a:t>
            </a:r>
            <a:endParaRPr lang="en-US" dirty="0">
              <a:latin typeface="Calibri"/>
              <a:ea typeface="Calibri"/>
              <a:cs typeface="Mangal"/>
            </a:endParaRPr>
          </a:p>
          <a:p>
            <a:pPr marL="50800" marR="0" indent="406400" algn="just">
              <a:lnSpc>
                <a:spcPts val="1930"/>
              </a:lnSpc>
              <a:spcBef>
                <a:spcPts val="0"/>
              </a:spcBef>
              <a:spcAft>
                <a:spcPts val="0"/>
              </a:spcAft>
            </a:pPr>
            <a:r>
              <a:rPr lang="en-US" b="1" dirty="0">
                <a:solidFill>
                  <a:srgbClr val="000000"/>
                </a:solidFill>
                <a:latin typeface="Times New Roman"/>
                <a:ea typeface="Calibri"/>
                <a:cs typeface="Mangal"/>
              </a:rPr>
              <a:t>Basis</a:t>
            </a:r>
            <a:r>
              <a:rPr lang="en-US" dirty="0">
                <a:solidFill>
                  <a:srgbClr val="000000"/>
                </a:solidFill>
                <a:latin typeface="Times New Roman"/>
                <a:ea typeface="Calibri"/>
                <a:cs typeface="Mangal"/>
              </a:rPr>
              <a:t>: The band theory is put forward by Bloch in 1928. This theory is an extension of MOT to metallic structure. According to MOT formation of energy band may be outlined as follows:</a:t>
            </a:r>
            <a:endParaRPr lang="en-US" dirty="0">
              <a:latin typeface="Calibri"/>
              <a:ea typeface="Calibri"/>
              <a:cs typeface="Mangal"/>
            </a:endParaRPr>
          </a:p>
          <a:p>
            <a:pPr marL="50800" marR="0" indent="406400" algn="just">
              <a:lnSpc>
                <a:spcPts val="1930"/>
              </a:lnSpc>
              <a:spcBef>
                <a:spcPts val="0"/>
              </a:spcBef>
              <a:spcAft>
                <a:spcPts val="0"/>
              </a:spcAft>
            </a:pPr>
            <a:r>
              <a:rPr lang="en-US" dirty="0">
                <a:solidFill>
                  <a:srgbClr val="000000"/>
                </a:solidFill>
                <a:latin typeface="Times New Roman"/>
                <a:ea typeface="Calibri"/>
                <a:cs typeface="Mangal"/>
              </a:rPr>
              <a:t>We may recall that AOs combine to form  MOs of which one half will be bonding type and the other half will be of the anti-bonding type .This mechanism results in the splitting of the original atomic orbital energy levels into different energy </a:t>
            </a:r>
            <a:r>
              <a:rPr lang="en-US" dirty="0" err="1">
                <a:solidFill>
                  <a:srgbClr val="000000"/>
                </a:solidFill>
                <a:latin typeface="Times New Roman"/>
                <a:ea typeface="Calibri"/>
                <a:cs typeface="Mangal"/>
              </a:rPr>
              <a:t>MOs.</a:t>
            </a:r>
            <a:endParaRPr lang="en-US" dirty="0">
              <a:latin typeface="Calibri"/>
              <a:ea typeface="Calibri"/>
              <a:cs typeface="Mangal"/>
            </a:endParaRPr>
          </a:p>
          <a:p>
            <a:pPr marL="50800" marR="0" indent="406400" algn="just">
              <a:lnSpc>
                <a:spcPts val="1930"/>
              </a:lnSpc>
              <a:spcBef>
                <a:spcPts val="0"/>
              </a:spcBef>
              <a:spcAft>
                <a:spcPts val="0"/>
              </a:spcAft>
            </a:pPr>
            <a:r>
              <a:rPr lang="en-US" b="1" dirty="0">
                <a:solidFill>
                  <a:srgbClr val="000000"/>
                </a:solidFill>
                <a:latin typeface="Times New Roman"/>
                <a:ea typeface="Calibri"/>
                <a:cs typeface="Mangal"/>
              </a:rPr>
              <a:t>Clue:</a:t>
            </a:r>
            <a:r>
              <a:rPr lang="en-US" dirty="0">
                <a:solidFill>
                  <a:srgbClr val="000000"/>
                </a:solidFill>
                <a:latin typeface="Times New Roman"/>
                <a:ea typeface="Calibri"/>
                <a:cs typeface="Mangal"/>
              </a:rPr>
              <a:t> In metal crystal there are numerous atoms which involve several combinations between their different types of atomic orbitals. Suppose in a metal crystal there are combinations between n orbitals where n may be considered to be 6x1023 (Avogadro Number)  So that there will be 3x1023 bonding and 3x1023  anti-bonding </a:t>
            </a:r>
            <a:r>
              <a:rPr lang="en-US" dirty="0" err="1">
                <a:solidFill>
                  <a:srgbClr val="000000"/>
                </a:solidFill>
                <a:latin typeface="Times New Roman"/>
                <a:ea typeface="Calibri"/>
                <a:cs typeface="Mangal"/>
              </a:rPr>
              <a:t>MOs.</a:t>
            </a:r>
            <a:r>
              <a:rPr lang="en-US" dirty="0">
                <a:solidFill>
                  <a:srgbClr val="000000"/>
                </a:solidFill>
                <a:latin typeface="Times New Roman"/>
                <a:ea typeface="Calibri"/>
                <a:cs typeface="Mangal"/>
              </a:rPr>
              <a:t> If the starting AOs are all of similar energy (say 2s AOs in lithium crystal), the resulting boding and anti-bonding MOs give rise to series of very closely spaced energy levels that constitute an energy band .The building up to such MOs may be represented as in Fig 4.7</a:t>
            </a:r>
            <a:endParaRPr lang="en-US" dirty="0">
              <a:effectLst/>
              <a:latin typeface="Calibri"/>
              <a:ea typeface="Calibri"/>
              <a:cs typeface="Mangal"/>
            </a:endParaRP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277112"/>
          </a:xfrm>
        </p:spPr>
        <p:txBody>
          <a:bodyPr>
            <a:normAutofit/>
          </a:bodyPr>
          <a:lstStyle/>
          <a:p>
            <a:endParaRPr lang="en-US" dirty="0">
              <a:solidFill>
                <a:schemeClr val="accent1">
                  <a:lumMod val="75000"/>
                </a:schemeClr>
              </a:solidFill>
            </a:endParaRPr>
          </a:p>
        </p:txBody>
      </p:sp>
      <p:sp>
        <p:nvSpPr>
          <p:cNvPr id="3" name="Content Placeholder 2"/>
          <p:cNvSpPr>
            <a:spLocks noGrp="1"/>
          </p:cNvSpPr>
          <p:nvPr>
            <p:ph idx="1"/>
          </p:nvPr>
        </p:nvSpPr>
        <p:spPr/>
        <p:txBody>
          <a:bodyPr>
            <a:normAutofit/>
          </a:bodyPr>
          <a:lstStyle/>
          <a:p>
            <a:pPr>
              <a:buNone/>
            </a:pPr>
            <a:endParaRPr lang="en-US" dirty="0" smtClean="0">
              <a:solidFill>
                <a:srgbClr val="00B050"/>
              </a:solidFill>
            </a:endParaRPr>
          </a:p>
          <a:p>
            <a:pPr>
              <a:buNone/>
            </a:pPr>
            <a:r>
              <a:rPr lang="en-US" dirty="0" smtClean="0"/>
              <a:t>	</a:t>
            </a:r>
            <a:endParaRPr lang="en-US" dirty="0"/>
          </a:p>
        </p:txBody>
      </p:sp>
      <p:pic>
        <p:nvPicPr>
          <p:cNvPr id="4" name="Picture 3" descr="I:\germany2\20150517_072419.jpg"/>
          <p:cNvPicPr/>
          <p:nvPr/>
        </p:nvPicPr>
        <p:blipFill>
          <a:blip r:embed="rId2" cstate="print"/>
          <a:srcRect/>
          <a:stretch>
            <a:fillRect/>
          </a:stretch>
        </p:blipFill>
        <p:spPr bwMode="auto">
          <a:xfrm>
            <a:off x="0" y="76200"/>
            <a:ext cx="9144000" cy="2057400"/>
          </a:xfrm>
          <a:prstGeom prst="rect">
            <a:avLst/>
          </a:prstGeom>
          <a:noFill/>
          <a:ln w="9525">
            <a:noFill/>
            <a:miter lim="800000"/>
            <a:headEnd/>
            <a:tailEnd/>
          </a:ln>
        </p:spPr>
      </p:pic>
      <p:sp>
        <p:nvSpPr>
          <p:cNvPr id="5" name="Rectangle 4"/>
          <p:cNvSpPr/>
          <p:nvPr/>
        </p:nvSpPr>
        <p:spPr>
          <a:xfrm>
            <a:off x="27709" y="2072219"/>
            <a:ext cx="9067800" cy="823302"/>
          </a:xfrm>
          <a:prstGeom prst="rect">
            <a:avLst/>
          </a:prstGeom>
        </p:spPr>
        <p:txBody>
          <a:bodyPr wrap="square">
            <a:spAutoFit/>
          </a:bodyPr>
          <a:lstStyle/>
          <a:p>
            <a:pPr marL="50800" marR="0" algn="just">
              <a:lnSpc>
                <a:spcPts val="1930"/>
              </a:lnSpc>
              <a:spcBef>
                <a:spcPts val="0"/>
              </a:spcBef>
              <a:spcAft>
                <a:spcPts val="0"/>
              </a:spcAft>
            </a:pPr>
            <a:r>
              <a:rPr lang="en-US" b="1" dirty="0">
                <a:solidFill>
                  <a:srgbClr val="000000"/>
                </a:solidFill>
                <a:latin typeface="Times New Roman"/>
                <a:ea typeface="Calibri"/>
                <a:cs typeface="Mangal"/>
              </a:rPr>
              <a:t>Fig. 4.7: The combination of </a:t>
            </a:r>
            <a:r>
              <a:rPr lang="en-US" b="1" i="1" dirty="0">
                <a:solidFill>
                  <a:srgbClr val="000000"/>
                </a:solidFill>
                <a:latin typeface="Times New Roman"/>
                <a:ea typeface="Calibri"/>
                <a:cs typeface="Mangal"/>
              </a:rPr>
              <a:t>n</a:t>
            </a:r>
            <a:r>
              <a:rPr lang="en-US" b="1" dirty="0">
                <a:solidFill>
                  <a:srgbClr val="000000"/>
                </a:solidFill>
                <a:latin typeface="Times New Roman"/>
                <a:ea typeface="Calibri"/>
                <a:cs typeface="Mangal"/>
              </a:rPr>
              <a:t> atomic orbitals to form </a:t>
            </a:r>
            <a:r>
              <a:rPr lang="en-US" b="1" i="1" dirty="0">
                <a:solidFill>
                  <a:srgbClr val="000000"/>
                </a:solidFill>
                <a:latin typeface="Times New Roman"/>
                <a:ea typeface="Calibri"/>
                <a:cs typeface="Mangal"/>
              </a:rPr>
              <a:t>n</a:t>
            </a:r>
            <a:r>
              <a:rPr lang="en-US" b="1" dirty="0">
                <a:solidFill>
                  <a:srgbClr val="000000"/>
                </a:solidFill>
                <a:latin typeface="Times New Roman"/>
                <a:ea typeface="Calibri"/>
                <a:cs typeface="Mangal"/>
              </a:rPr>
              <a:t> molecular orbitals of     an energy band</a:t>
            </a:r>
            <a:endParaRPr lang="en-US" dirty="0">
              <a:latin typeface="Calibri"/>
              <a:ea typeface="Calibri"/>
              <a:cs typeface="Mangal"/>
            </a:endParaRPr>
          </a:p>
          <a:p>
            <a:pPr marL="50800" marR="0" algn="just">
              <a:lnSpc>
                <a:spcPts val="1930"/>
              </a:lnSpc>
              <a:spcBef>
                <a:spcPts val="0"/>
              </a:spcBef>
              <a:spcAft>
                <a:spcPts val="0"/>
              </a:spcAft>
            </a:pPr>
            <a:r>
              <a:rPr lang="en-US" dirty="0">
                <a:solidFill>
                  <a:srgbClr val="000000"/>
                </a:solidFill>
                <a:latin typeface="Times New Roman"/>
                <a:ea typeface="Calibri"/>
                <a:cs typeface="Mangal"/>
              </a:rPr>
              <a:t> </a:t>
            </a:r>
            <a:endParaRPr lang="en-US" dirty="0">
              <a:effectLst/>
              <a:latin typeface="Calibri"/>
              <a:ea typeface="Calibri"/>
              <a:cs typeface="Mangal"/>
            </a:endParaRPr>
          </a:p>
        </p:txBody>
      </p:sp>
      <p:pic>
        <p:nvPicPr>
          <p:cNvPr id="6" name="Picture 5" descr="I:\germany2\20150517_072449.jpg"/>
          <p:cNvPicPr/>
          <p:nvPr/>
        </p:nvPicPr>
        <p:blipFill>
          <a:blip r:embed="rId3" cstate="print"/>
          <a:srcRect/>
          <a:stretch>
            <a:fillRect/>
          </a:stretch>
        </p:blipFill>
        <p:spPr bwMode="auto">
          <a:xfrm>
            <a:off x="1143000" y="2514600"/>
            <a:ext cx="7315200" cy="1905000"/>
          </a:xfrm>
          <a:prstGeom prst="rect">
            <a:avLst/>
          </a:prstGeom>
          <a:noFill/>
          <a:ln w="9525">
            <a:noFill/>
            <a:miter lim="800000"/>
            <a:headEnd/>
            <a:tailEnd/>
          </a:ln>
        </p:spPr>
      </p:pic>
      <p:sp>
        <p:nvSpPr>
          <p:cNvPr id="7" name="Rectangle 6"/>
          <p:cNvSpPr/>
          <p:nvPr/>
        </p:nvSpPr>
        <p:spPr>
          <a:xfrm>
            <a:off x="152400" y="4572000"/>
            <a:ext cx="8763000" cy="579646"/>
          </a:xfrm>
          <a:prstGeom prst="rect">
            <a:avLst/>
          </a:prstGeom>
        </p:spPr>
        <p:txBody>
          <a:bodyPr wrap="square">
            <a:spAutoFit/>
          </a:bodyPr>
          <a:lstStyle/>
          <a:p>
            <a:pPr indent="457200" algn="just">
              <a:lnSpc>
                <a:spcPts val="1930"/>
              </a:lnSpc>
              <a:spcBef>
                <a:spcPts val="1200"/>
              </a:spcBef>
              <a:spcAft>
                <a:spcPts val="1000"/>
              </a:spcAft>
            </a:pPr>
            <a:r>
              <a:rPr lang="en-US" dirty="0">
                <a:solidFill>
                  <a:srgbClr val="000000"/>
                </a:solidFill>
                <a:latin typeface="Times New Roman"/>
                <a:ea typeface="Calibri"/>
                <a:cs typeface="Mangal"/>
              </a:rPr>
              <a:t>Now suppose four Li atoms join to form Li</a:t>
            </a:r>
            <a:r>
              <a:rPr lang="en-US" baseline="-25000" dirty="0">
                <a:solidFill>
                  <a:srgbClr val="000000"/>
                </a:solidFill>
                <a:latin typeface="Times New Roman"/>
                <a:ea typeface="Calibri"/>
                <a:cs typeface="Mangal"/>
              </a:rPr>
              <a:t>4</a:t>
            </a:r>
            <a:r>
              <a:rPr lang="en-US" dirty="0">
                <a:solidFill>
                  <a:srgbClr val="000000"/>
                </a:solidFill>
                <a:latin typeface="Times New Roman"/>
                <a:ea typeface="Calibri"/>
                <a:cs typeface="Mangal"/>
              </a:rPr>
              <a:t> molecule. In Li</a:t>
            </a:r>
            <a:r>
              <a:rPr lang="en-US" baseline="-25000" dirty="0">
                <a:solidFill>
                  <a:srgbClr val="000000"/>
                </a:solidFill>
                <a:latin typeface="Times New Roman"/>
                <a:ea typeface="Calibri"/>
                <a:cs typeface="Mangal"/>
              </a:rPr>
              <a:t>4</a:t>
            </a:r>
            <a:r>
              <a:rPr lang="en-US" dirty="0">
                <a:solidFill>
                  <a:srgbClr val="000000"/>
                </a:solidFill>
                <a:latin typeface="Times New Roman"/>
                <a:ea typeface="Calibri"/>
                <a:cs typeface="Mangal"/>
              </a:rPr>
              <a:t> four AOs would form MOs –two boning and two anti-bonding.  The bonding type as shown in Fig 4.9</a:t>
            </a:r>
            <a:endParaRPr lang="en-US" dirty="0">
              <a:effectLst/>
              <a:latin typeface="Calibri"/>
              <a:ea typeface="Calibri"/>
              <a:cs typeface="Mangal"/>
            </a:endParaRPr>
          </a:p>
        </p:txBody>
      </p:sp>
    </p:spTree>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0"/>
            <a:ext cx="8229600" cy="6324600"/>
          </a:xfrm>
        </p:spPr>
        <p:txBody>
          <a:bodyPr/>
          <a:lstStyle/>
          <a:p>
            <a:pPr marL="50800" marR="0" indent="406400" algn="just">
              <a:lnSpc>
                <a:spcPts val="1930"/>
              </a:lnSpc>
              <a:spcBef>
                <a:spcPts val="1200"/>
              </a:spcBef>
              <a:spcAft>
                <a:spcPts val="1000"/>
              </a:spcAft>
            </a:pPr>
            <a:r>
              <a:rPr lang="en-US" sz="2000" dirty="0">
                <a:solidFill>
                  <a:srgbClr val="000000"/>
                </a:solidFill>
                <a:latin typeface="Times New Roman"/>
                <a:ea typeface="Calibri"/>
                <a:cs typeface="Mangal"/>
              </a:rPr>
              <a:t>As the number of atoms is the cluster increases the spacing between the various orbitals decreases. And thus with a large number of atoms the energy levels of the orbitals are so close together that the virtually form a continuum i.e. band as shown in Fig 4.10</a:t>
            </a:r>
            <a:endParaRPr lang="en-US" sz="2000" dirty="0">
              <a:latin typeface="Calibri"/>
              <a:ea typeface="Calibri"/>
              <a:cs typeface="Mangal"/>
            </a:endParaRPr>
          </a:p>
          <a:p>
            <a:endParaRPr lang="en-US" dirty="0"/>
          </a:p>
        </p:txBody>
      </p:sp>
      <p:pic>
        <p:nvPicPr>
          <p:cNvPr id="6" name="Picture 5" descr="I:\germany2\20150517_072455.jpg"/>
          <p:cNvPicPr/>
          <p:nvPr/>
        </p:nvPicPr>
        <p:blipFill>
          <a:blip r:embed="rId2" cstate="print"/>
          <a:srcRect/>
          <a:stretch>
            <a:fillRect/>
          </a:stretch>
        </p:blipFill>
        <p:spPr bwMode="auto">
          <a:xfrm>
            <a:off x="838200" y="1143000"/>
            <a:ext cx="7391400" cy="2133600"/>
          </a:xfrm>
          <a:prstGeom prst="rect">
            <a:avLst/>
          </a:prstGeom>
          <a:noFill/>
          <a:ln w="9525">
            <a:noFill/>
            <a:miter lim="800000"/>
            <a:headEnd/>
            <a:tailEnd/>
          </a:ln>
        </p:spPr>
      </p:pic>
      <p:sp>
        <p:nvSpPr>
          <p:cNvPr id="7" name="Rectangle 6"/>
          <p:cNvSpPr/>
          <p:nvPr/>
        </p:nvSpPr>
        <p:spPr>
          <a:xfrm>
            <a:off x="228600" y="3276600"/>
            <a:ext cx="8915400" cy="579646"/>
          </a:xfrm>
          <a:prstGeom prst="rect">
            <a:avLst/>
          </a:prstGeom>
        </p:spPr>
        <p:txBody>
          <a:bodyPr wrap="square">
            <a:spAutoFit/>
          </a:bodyPr>
          <a:lstStyle/>
          <a:p>
            <a:pPr marL="50800" marR="0" algn="just">
              <a:lnSpc>
                <a:spcPts val="1930"/>
              </a:lnSpc>
              <a:spcBef>
                <a:spcPts val="1200"/>
              </a:spcBef>
              <a:spcAft>
                <a:spcPts val="1000"/>
              </a:spcAft>
            </a:pPr>
            <a:r>
              <a:rPr lang="en-US" b="1" dirty="0">
                <a:solidFill>
                  <a:srgbClr val="000000"/>
                </a:solidFill>
                <a:latin typeface="Times New Roman"/>
                <a:ea typeface="Calibri"/>
                <a:cs typeface="Mangal"/>
              </a:rPr>
              <a:t>Fig.4.10: Many closely spaced MO levels constituting a well defined energy band in Li metal</a:t>
            </a:r>
            <a:endParaRPr lang="en-US" dirty="0">
              <a:effectLst/>
              <a:latin typeface="Calibri"/>
              <a:ea typeface="Calibri"/>
              <a:cs typeface="Mangal"/>
            </a:endParaRPr>
          </a:p>
        </p:txBody>
      </p:sp>
      <p:sp>
        <p:nvSpPr>
          <p:cNvPr id="8" name="Rectangle 7"/>
          <p:cNvSpPr/>
          <p:nvPr/>
        </p:nvSpPr>
        <p:spPr>
          <a:xfrm>
            <a:off x="76200" y="4038600"/>
            <a:ext cx="9067800" cy="1066959"/>
          </a:xfrm>
          <a:prstGeom prst="rect">
            <a:avLst/>
          </a:prstGeom>
        </p:spPr>
        <p:txBody>
          <a:bodyPr wrap="square">
            <a:spAutoFit/>
          </a:bodyPr>
          <a:lstStyle/>
          <a:p>
            <a:pPr indent="457200" algn="just">
              <a:lnSpc>
                <a:spcPts val="1930"/>
              </a:lnSpc>
            </a:pPr>
            <a:r>
              <a:rPr lang="en-US" dirty="0">
                <a:solidFill>
                  <a:srgbClr val="000000"/>
                </a:solidFill>
                <a:latin typeface="Times New Roman"/>
                <a:ea typeface="Calibri"/>
                <a:cs typeface="Mangal"/>
              </a:rPr>
              <a:t>The numbers of MOs are always equal to the number of AOs involved in bonding. Since there is only one valence electron per atom in lithium and a MO can hold two electrons it follows that only half the </a:t>
            </a:r>
            <a:r>
              <a:rPr lang="en-US" dirty="0" err="1">
                <a:solidFill>
                  <a:srgbClr val="000000"/>
                </a:solidFill>
                <a:latin typeface="Times New Roman"/>
                <a:ea typeface="Calibri"/>
                <a:cs typeface="Mangal"/>
              </a:rPr>
              <a:t>MOs.</a:t>
            </a:r>
            <a:r>
              <a:rPr lang="en-US" dirty="0">
                <a:solidFill>
                  <a:srgbClr val="000000"/>
                </a:solidFill>
                <a:latin typeface="Times New Roman"/>
                <a:ea typeface="Calibri"/>
                <a:cs typeface="Mangal"/>
              </a:rPr>
              <a:t>  in the 2s valence band are filled i.e. the binding MOs are only filled while the anti-bonding MOs are completely empty.</a:t>
            </a:r>
            <a:endParaRPr lang="en-US" dirty="0">
              <a:effectLst/>
              <a:latin typeface="Calibri"/>
              <a:ea typeface="Calibri"/>
              <a:cs typeface="Mangal"/>
            </a:endParaRPr>
          </a:p>
        </p:txBody>
      </p:sp>
      <p:sp>
        <p:nvSpPr>
          <p:cNvPr id="9" name="Rectangle 8"/>
          <p:cNvSpPr/>
          <p:nvPr/>
        </p:nvSpPr>
        <p:spPr>
          <a:xfrm>
            <a:off x="228600" y="5125059"/>
            <a:ext cx="8915400" cy="823302"/>
          </a:xfrm>
          <a:prstGeom prst="rect">
            <a:avLst/>
          </a:prstGeom>
        </p:spPr>
        <p:txBody>
          <a:bodyPr wrap="square">
            <a:spAutoFit/>
          </a:bodyPr>
          <a:lstStyle/>
          <a:p>
            <a:pPr marL="50800" marR="0" indent="279400" algn="just">
              <a:lnSpc>
                <a:spcPts val="1930"/>
              </a:lnSpc>
              <a:spcBef>
                <a:spcPts val="0"/>
              </a:spcBef>
              <a:spcAft>
                <a:spcPts val="0"/>
              </a:spcAft>
            </a:pPr>
            <a:r>
              <a:rPr lang="en-US" dirty="0">
                <a:solidFill>
                  <a:srgbClr val="000000"/>
                </a:solidFill>
                <a:latin typeface="Times New Roman"/>
                <a:ea typeface="Calibri"/>
                <a:cs typeface="Mangal"/>
              </a:rPr>
              <a:t>In metals conduction occurs because MO extend over the whole crystal and because there is effectively no energy gap between the filled and lithium is because only half the MO band is filled with electrons. See Fig 4.10 and Fig 4.14 (a)</a:t>
            </a:r>
            <a:endParaRPr lang="en-US" dirty="0">
              <a:effectLst/>
              <a:latin typeface="Calibri"/>
              <a:ea typeface="Calibri"/>
              <a:cs typeface="Mangal"/>
            </a:endParaRPr>
          </a:p>
        </p:txBody>
      </p:sp>
    </p:spTree>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914400"/>
            <a:ext cx="8375718" cy="1631216"/>
          </a:xfrm>
          <a:prstGeom prst="rect">
            <a:avLst/>
          </a:prstGeom>
          <a:solidFill>
            <a:schemeClr val="accent1">
              <a:lumMod val="20000"/>
              <a:lumOff val="80000"/>
              <a:alpha val="94000"/>
            </a:schemeClr>
          </a:solidFill>
          <a:ln w="3175">
            <a:solidFill>
              <a:schemeClr val="tx1"/>
            </a:solidFill>
          </a:ln>
        </p:spPr>
        <p:txBody>
          <a:bodyPr wrap="square" lIns="91440" tIns="45720" rIns="91440" bIns="45720" anchor="ctr">
            <a:spAutoFit/>
          </a:bodyPr>
          <a:lstStyle/>
          <a:p>
            <a:pPr algn="ctr"/>
            <a:r>
              <a:rPr lang="en-US" sz="50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7030A0"/>
                </a:solidFill>
                <a:effectLst>
                  <a:outerShdw blurRad="50800" dist="40000" dir="5400000" algn="tl" rotWithShape="0">
                    <a:srgbClr val="000000">
                      <a:shade val="5000"/>
                      <a:satMod val="120000"/>
                      <a:alpha val="33000"/>
                    </a:srgbClr>
                  </a:outerShdw>
                </a:effectLst>
              </a:rPr>
              <a:t>Dr. Dnyandev. N. Zambare</a:t>
            </a:r>
            <a:br>
              <a:rPr lang="en-US" sz="50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7030A0"/>
                </a:solidFill>
                <a:effectLst>
                  <a:outerShdw blurRad="50800" dist="40000" dir="5400000" algn="tl" rotWithShape="0">
                    <a:srgbClr val="000000">
                      <a:shade val="5000"/>
                      <a:satMod val="120000"/>
                      <a:alpha val="33000"/>
                    </a:srgbClr>
                  </a:outerShdw>
                </a:effectLst>
              </a:rPr>
            </a:br>
            <a:r>
              <a:rPr lang="en-US" sz="50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7030A0"/>
                </a:solidFill>
                <a:effectLst>
                  <a:outerShdw blurRad="50800" dist="40000" dir="5400000" algn="tl" rotWithShape="0">
                    <a:srgbClr val="000000">
                      <a:shade val="5000"/>
                      <a:satMod val="120000"/>
                      <a:alpha val="33000"/>
                    </a:srgbClr>
                  </a:outerShdw>
                </a:effectLst>
              </a:rPr>
              <a:t> M. Sc. Ph. D</a:t>
            </a:r>
            <a:endParaRPr lang="en-US" sz="5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7030A0"/>
              </a:solidFill>
              <a:effectLst>
                <a:outerShdw blurRad="50800" dist="40000" dir="5400000" algn="tl" rotWithShape="0">
                  <a:srgbClr val="000000">
                    <a:shade val="5000"/>
                    <a:satMod val="120000"/>
                    <a:alpha val="33000"/>
                  </a:srgbClr>
                </a:outerShdw>
              </a:effectLst>
            </a:endParaRPr>
          </a:p>
        </p:txBody>
      </p:sp>
      <p:sp>
        <p:nvSpPr>
          <p:cNvPr id="5" name="Content Placeholder 4"/>
          <p:cNvSpPr>
            <a:spLocks noGrp="1"/>
          </p:cNvSpPr>
          <p:nvPr>
            <p:ph idx="1"/>
          </p:nvPr>
        </p:nvSpPr>
        <p:spPr>
          <a:xfrm>
            <a:off x="3733800" y="2743200"/>
            <a:ext cx="5638800" cy="3276600"/>
          </a:xfrm>
        </p:spPr>
        <p:txBody>
          <a:bodyPr/>
          <a:lstStyle/>
          <a:p>
            <a:pPr>
              <a:buNone/>
            </a:pPr>
            <a:r>
              <a:rPr lang="en-US" dirty="0" smtClean="0">
                <a:solidFill>
                  <a:srgbClr val="FF0000"/>
                </a:solidFill>
                <a:latin typeface="BernhardMod BT" pitchFamily="18" charset="0"/>
              </a:rPr>
              <a:t>            Professor</a:t>
            </a:r>
          </a:p>
          <a:p>
            <a:pPr>
              <a:buNone/>
            </a:pPr>
            <a:r>
              <a:rPr lang="en-US" dirty="0" smtClean="0"/>
              <a:t>        </a:t>
            </a:r>
            <a:r>
              <a:rPr lang="en-US" dirty="0" smtClean="0">
                <a:solidFill>
                  <a:srgbClr val="00B050"/>
                </a:solidFill>
              </a:rPr>
              <a:t> Department of chemistry</a:t>
            </a:r>
          </a:p>
          <a:p>
            <a:pPr>
              <a:buNone/>
            </a:pPr>
            <a:r>
              <a:rPr lang="en-US" sz="2800" b="1" dirty="0" smtClean="0">
                <a:solidFill>
                  <a:srgbClr val="7030A0"/>
                </a:solidFill>
                <a:latin typeface="Baskerville Old Face" pitchFamily="18" charset="0"/>
              </a:rPr>
              <a:t>        Kisan Veer Mahavidyalaya, Wai.</a:t>
            </a:r>
          </a:p>
          <a:p>
            <a:pPr>
              <a:buNone/>
            </a:pPr>
            <a:r>
              <a:rPr lang="en-US" dirty="0" smtClean="0"/>
              <a:t>          </a:t>
            </a:r>
            <a:r>
              <a:rPr lang="en-US" dirty="0" smtClean="0">
                <a:solidFill>
                  <a:srgbClr val="00B050"/>
                </a:solidFill>
              </a:rPr>
              <a:t>Dist- Satara pin- 412803</a:t>
            </a:r>
          </a:p>
          <a:p>
            <a:pPr>
              <a:buNone/>
            </a:pPr>
            <a:r>
              <a:rPr lang="en-US" dirty="0" smtClean="0"/>
              <a:t>            </a:t>
            </a:r>
            <a:r>
              <a:rPr lang="en-US" dirty="0" smtClean="0">
                <a:solidFill>
                  <a:srgbClr val="00B0F0"/>
                </a:solidFill>
              </a:rPr>
              <a:t>Mob. no.-9890891947</a:t>
            </a:r>
          </a:p>
          <a:p>
            <a:endParaRPr lang="en-US" dirty="0"/>
          </a:p>
        </p:txBody>
      </p:sp>
      <p:pic>
        <p:nvPicPr>
          <p:cNvPr id="7" name="Picture 6" descr="000_0809.JPG"/>
          <p:cNvPicPr>
            <a:picLocks noChangeAspect="1"/>
          </p:cNvPicPr>
          <p:nvPr/>
        </p:nvPicPr>
        <p:blipFill>
          <a:blip r:embed="rId2"/>
          <a:stretch>
            <a:fillRect/>
          </a:stretch>
        </p:blipFill>
        <p:spPr>
          <a:xfrm>
            <a:off x="228600" y="2743200"/>
            <a:ext cx="3886201" cy="3581400"/>
          </a:xfrm>
          <a:prstGeom prst="rect">
            <a:avLst/>
          </a:prstGeom>
          <a:ln w="3175">
            <a:solidFill>
              <a:schemeClr val="tx1"/>
            </a:solidFill>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 calcmode="lin" valueType="num">
                                      <p:cBhvr additive="base">
                                        <p:cTn id="30"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 calcmode="lin" valueType="num">
                                      <p:cBhvr additive="base">
                                        <p:cTn id="36"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8" presetClass="exit" presetSubtype="16" fill="hold" grpId="0" nodeType="clickEffect">
                                  <p:stCondLst>
                                    <p:cond delay="0"/>
                                  </p:stCondLst>
                                  <p:childTnLst>
                                    <p:animEffect transition="out" filter="diamond(in)">
                                      <p:cBhvr>
                                        <p:cTn id="41" dur="2000"/>
                                        <p:tgtEl>
                                          <p:spTgt spid="4"/>
                                        </p:tgtEl>
                                      </p:cBhvr>
                                    </p:animEffect>
                                    <p:set>
                                      <p:cBhvr>
                                        <p:cTn id="42"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0"/>
            <a:ext cx="8229600" cy="6858000"/>
          </a:xfrm>
        </p:spPr>
        <p:txBody>
          <a:bodyPr/>
          <a:lstStyle/>
          <a:p>
            <a:pPr marL="342900" marR="0" lvl="0" indent="-342900" algn="just">
              <a:lnSpc>
                <a:spcPts val="1930"/>
              </a:lnSpc>
              <a:spcBef>
                <a:spcPts val="0"/>
              </a:spcBef>
              <a:spcAft>
                <a:spcPts val="0"/>
              </a:spcAft>
              <a:buFont typeface="+mj-lt"/>
              <a:buAutoNum type="arabicPeriod"/>
            </a:pPr>
            <a:r>
              <a:rPr lang="en-US" sz="1800" b="1" dirty="0">
                <a:solidFill>
                  <a:srgbClr val="000000"/>
                </a:solidFill>
                <a:latin typeface="Times New Roman"/>
                <a:ea typeface="Calibri"/>
                <a:cs typeface="Mangal"/>
              </a:rPr>
              <a:t>Beryllium Metal:</a:t>
            </a:r>
            <a:endParaRPr lang="en-US" sz="1800" dirty="0">
              <a:latin typeface="Calibri"/>
              <a:ea typeface="Calibri"/>
              <a:cs typeface="Mangal"/>
            </a:endParaRPr>
          </a:p>
          <a:p>
            <a:pPr marL="101600" marR="0" algn="just">
              <a:lnSpc>
                <a:spcPts val="1930"/>
              </a:lnSpc>
              <a:spcBef>
                <a:spcPts val="0"/>
              </a:spcBef>
              <a:spcAft>
                <a:spcPts val="0"/>
              </a:spcAft>
            </a:pPr>
            <a:r>
              <a:rPr lang="en-US" sz="1800" dirty="0">
                <a:solidFill>
                  <a:srgbClr val="000000"/>
                </a:solidFill>
                <a:latin typeface="Times New Roman"/>
                <a:ea typeface="Calibri"/>
                <a:cs typeface="Mangal"/>
              </a:rPr>
              <a:t> Be (Z = 4): 1s2 2s1 2p0</a:t>
            </a:r>
            <a:endParaRPr lang="en-US" sz="1800" dirty="0">
              <a:latin typeface="Calibri"/>
              <a:ea typeface="Calibri"/>
              <a:cs typeface="Mangal"/>
            </a:endParaRPr>
          </a:p>
          <a:p>
            <a:pPr marL="101600" marR="0" indent="355600" algn="just">
              <a:lnSpc>
                <a:spcPts val="1930"/>
              </a:lnSpc>
              <a:spcBef>
                <a:spcPts val="0"/>
              </a:spcBef>
              <a:spcAft>
                <a:spcPts val="0"/>
              </a:spcAft>
            </a:pPr>
            <a:r>
              <a:rPr lang="en-US" sz="1800" dirty="0">
                <a:solidFill>
                  <a:srgbClr val="000000"/>
                </a:solidFill>
                <a:latin typeface="Times New Roman"/>
                <a:ea typeface="Calibri"/>
                <a:cs typeface="Mangal"/>
              </a:rPr>
              <a:t>In the valence shell of beryllium atom there are two valence electrons which would just fill the 2 s valence band of </a:t>
            </a:r>
            <a:r>
              <a:rPr lang="en-US" sz="1800" dirty="0" err="1">
                <a:solidFill>
                  <a:srgbClr val="000000"/>
                </a:solidFill>
                <a:latin typeface="Times New Roman"/>
                <a:ea typeface="Calibri"/>
                <a:cs typeface="Mangal"/>
              </a:rPr>
              <a:t>MOs.</a:t>
            </a:r>
            <a:r>
              <a:rPr lang="en-US" sz="1800" dirty="0">
                <a:solidFill>
                  <a:srgbClr val="000000"/>
                </a:solidFill>
                <a:latin typeface="Times New Roman"/>
                <a:ea typeface="Calibri"/>
                <a:cs typeface="Mangal"/>
              </a:rPr>
              <a:t> In the isolated beryllium atom, the 2s and 2p AOs are some 160 kJ mol-1 different in energy. But in beryllium metal (say Ben) the 2p AOs form a 2p band of MOs just similar to the 2s band of MOs formed from the 2s AOs. The striking aspect is that the upper part of the 2s band overlaps with the lower part of 2p band See Fig 4.11</a:t>
            </a:r>
            <a:endParaRPr lang="en-US" sz="1800" dirty="0">
              <a:latin typeface="Calibri"/>
              <a:ea typeface="Calibri"/>
              <a:cs typeface="Mangal"/>
            </a:endParaRPr>
          </a:p>
          <a:p>
            <a:pPr marL="101600" marR="0" indent="406400" algn="just">
              <a:lnSpc>
                <a:spcPts val="1930"/>
              </a:lnSpc>
              <a:spcBef>
                <a:spcPts val="1200"/>
              </a:spcBef>
              <a:spcAft>
                <a:spcPts val="1000"/>
              </a:spcAft>
            </a:pPr>
            <a:r>
              <a:rPr lang="en-US" sz="1800" dirty="0">
                <a:solidFill>
                  <a:srgbClr val="000000"/>
                </a:solidFill>
                <a:latin typeface="Times New Roman"/>
                <a:ea typeface="Calibri"/>
                <a:cs typeface="Mangal"/>
              </a:rPr>
              <a:t>This overlap causes some of the 2p band occupied while some of the 2s band to be empty. Thus in metallic crystal the energy gap is absent so easy perturbation of electrons from the filled valence band to the empty conduction band. Hence beryllium behaves as a metal.</a:t>
            </a:r>
            <a:r>
              <a:rPr lang="en-US" sz="1800" dirty="0">
                <a:solidFill>
                  <a:srgbClr val="000000"/>
                </a:solidFill>
                <a:latin typeface="Times New Roman"/>
                <a:ea typeface="Times New Roman"/>
                <a:cs typeface="Mangal"/>
              </a:rPr>
              <a:t> </a:t>
            </a:r>
            <a:endParaRPr lang="en-US" sz="1800" dirty="0">
              <a:latin typeface="Calibri"/>
              <a:ea typeface="Calibri"/>
              <a:cs typeface="Mangal"/>
            </a:endParaRPr>
          </a:p>
          <a:p>
            <a:endParaRPr lang="en-US" dirty="0"/>
          </a:p>
        </p:txBody>
      </p:sp>
      <p:pic>
        <p:nvPicPr>
          <p:cNvPr id="6" name="Picture 5" descr="I:\germany2\20150517_072512.jpg"/>
          <p:cNvPicPr/>
          <p:nvPr/>
        </p:nvPicPr>
        <p:blipFill>
          <a:blip r:embed="rId2" cstate="print"/>
          <a:srcRect/>
          <a:stretch>
            <a:fillRect/>
          </a:stretch>
        </p:blipFill>
        <p:spPr bwMode="auto">
          <a:xfrm>
            <a:off x="1447800" y="2971800"/>
            <a:ext cx="6096000" cy="2895600"/>
          </a:xfrm>
          <a:prstGeom prst="rect">
            <a:avLst/>
          </a:prstGeom>
          <a:noFill/>
          <a:ln w="9525">
            <a:noFill/>
            <a:miter lim="800000"/>
            <a:headEnd/>
            <a:tailEnd/>
          </a:ln>
        </p:spPr>
      </p:pic>
      <p:sp>
        <p:nvSpPr>
          <p:cNvPr id="7" name="Rectangle 6"/>
          <p:cNvSpPr/>
          <p:nvPr/>
        </p:nvSpPr>
        <p:spPr>
          <a:xfrm>
            <a:off x="762000" y="5867399"/>
            <a:ext cx="6629400" cy="335989"/>
          </a:xfrm>
          <a:prstGeom prst="rect">
            <a:avLst/>
          </a:prstGeom>
        </p:spPr>
        <p:txBody>
          <a:bodyPr wrap="square">
            <a:spAutoFit/>
          </a:bodyPr>
          <a:lstStyle/>
          <a:p>
            <a:pPr algn="just">
              <a:lnSpc>
                <a:spcPts val="1930"/>
              </a:lnSpc>
            </a:pPr>
            <a:r>
              <a:rPr lang="en-US" b="1" dirty="0">
                <a:solidFill>
                  <a:srgbClr val="000000"/>
                </a:solidFill>
                <a:latin typeface="Times New Roman"/>
                <a:ea typeface="Calibri"/>
                <a:cs typeface="Mangal"/>
              </a:rPr>
              <a:t>Fig.4.11: Metallic MOs of Be showing overlap of different bands</a:t>
            </a:r>
            <a:endParaRPr lang="en-US" dirty="0">
              <a:effectLst/>
              <a:latin typeface="Calibri"/>
              <a:ea typeface="Calibri"/>
              <a:cs typeface="Mangal"/>
            </a:endParaRPr>
          </a:p>
        </p:txBody>
      </p:sp>
    </p:spTree>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458956"/>
            <a:ext cx="8915400" cy="3259867"/>
          </a:xfrm>
          <a:prstGeom prst="rect">
            <a:avLst/>
          </a:prstGeom>
        </p:spPr>
        <p:txBody>
          <a:bodyPr wrap="square">
            <a:spAutoFit/>
          </a:bodyPr>
          <a:lstStyle/>
          <a:p>
            <a:pPr indent="457200" algn="just">
              <a:lnSpc>
                <a:spcPts val="1930"/>
              </a:lnSpc>
            </a:pPr>
            <a:r>
              <a:rPr lang="en-US" dirty="0">
                <a:solidFill>
                  <a:srgbClr val="000000"/>
                </a:solidFill>
                <a:latin typeface="Times New Roman"/>
                <a:ea typeface="Calibri"/>
                <a:cs typeface="Mangal"/>
              </a:rPr>
              <a:t>It should be noted that the energy bands thus produced belong to the crystal as a whole and act as a measure of the complete delocalization of electron cloud. This fact will naturally account all the properties of metals that we encounter.</a:t>
            </a:r>
            <a:endParaRPr lang="en-US" dirty="0">
              <a:latin typeface="Calibri"/>
              <a:ea typeface="Calibri"/>
              <a:cs typeface="Mangal"/>
            </a:endParaRPr>
          </a:p>
          <a:p>
            <a:pPr marL="50800" marR="0" indent="406400" algn="just">
              <a:lnSpc>
                <a:spcPts val="1930"/>
              </a:lnSpc>
              <a:spcBef>
                <a:spcPts val="0"/>
              </a:spcBef>
              <a:spcAft>
                <a:spcPts val="0"/>
              </a:spcAft>
            </a:pPr>
            <a:r>
              <a:rPr lang="en-US" dirty="0">
                <a:solidFill>
                  <a:srgbClr val="000000"/>
                </a:solidFill>
                <a:latin typeface="Times New Roman"/>
                <a:ea typeface="Calibri"/>
                <a:cs typeface="Mangal"/>
              </a:rPr>
              <a:t>For further understanding of formation of energy bands, another pictorial presentation may be shown where energy may be plotted horizontally and the number of electrons that may be accommodated at each value of the energy may then appear as an envelope on the vertical as shown in Fig 4.12. Here the shading represents the filling up of the bands with the available number of electrons .These are called N (E) curves which show the complete distribution of electrons between the various possible energy states and in turn the distribution of various possible energy states and in turn the distribution of various energy states over the energy range within a band.</a:t>
            </a:r>
            <a:endParaRPr lang="en-US" dirty="0">
              <a:latin typeface="Calibri"/>
              <a:ea typeface="Calibri"/>
              <a:cs typeface="Mangal"/>
            </a:endParaRPr>
          </a:p>
          <a:p>
            <a:pPr marL="50800" marR="0" indent="406400" algn="just">
              <a:lnSpc>
                <a:spcPts val="1930"/>
              </a:lnSpc>
              <a:spcBef>
                <a:spcPts val="0"/>
              </a:spcBef>
              <a:spcAft>
                <a:spcPts val="0"/>
              </a:spcAft>
            </a:pPr>
            <a:r>
              <a:rPr lang="en-US" dirty="0">
                <a:solidFill>
                  <a:srgbClr val="000000"/>
                </a:solidFill>
                <a:latin typeface="Times New Roman"/>
                <a:ea typeface="Calibri"/>
                <a:cs typeface="Mangal"/>
              </a:rPr>
              <a:t>As an illustration, N (E) curves have been given for Lithium and Beryllium metals as shown in Fig 4.12</a:t>
            </a:r>
            <a:endParaRPr lang="en-US" dirty="0">
              <a:effectLst/>
              <a:latin typeface="Calibri"/>
              <a:ea typeface="Calibri"/>
              <a:cs typeface="Mangal"/>
            </a:endParaRPr>
          </a:p>
        </p:txBody>
      </p:sp>
      <p:pic>
        <p:nvPicPr>
          <p:cNvPr id="3" name="Picture 2" descr="E:\dad\germany2\20150517_072559.jpg"/>
          <p:cNvPicPr/>
          <p:nvPr/>
        </p:nvPicPr>
        <p:blipFill>
          <a:blip r:embed="rId2" cstate="print"/>
          <a:srcRect/>
          <a:stretch>
            <a:fillRect/>
          </a:stretch>
        </p:blipFill>
        <p:spPr bwMode="auto">
          <a:xfrm>
            <a:off x="2362200" y="3505200"/>
            <a:ext cx="5939790" cy="2733675"/>
          </a:xfrm>
          <a:prstGeom prst="rect">
            <a:avLst/>
          </a:prstGeom>
          <a:noFill/>
          <a:ln w="9525">
            <a:noFill/>
            <a:miter lim="800000"/>
            <a:headEnd/>
            <a:tailEnd/>
          </a:ln>
        </p:spPr>
      </p:pic>
      <p:sp>
        <p:nvSpPr>
          <p:cNvPr id="4" name="Rectangle 3"/>
          <p:cNvSpPr/>
          <p:nvPr/>
        </p:nvSpPr>
        <p:spPr>
          <a:xfrm>
            <a:off x="2895600" y="6238875"/>
            <a:ext cx="3758401" cy="369332"/>
          </a:xfrm>
          <a:prstGeom prst="rect">
            <a:avLst/>
          </a:prstGeom>
        </p:spPr>
        <p:txBody>
          <a:bodyPr wrap="none">
            <a:spAutoFit/>
          </a:bodyPr>
          <a:lstStyle/>
          <a:p>
            <a:r>
              <a:rPr lang="en-US" b="1" dirty="0">
                <a:solidFill>
                  <a:srgbClr val="000000"/>
                </a:solidFill>
                <a:latin typeface="Times New Roman"/>
                <a:ea typeface="Calibri"/>
                <a:cs typeface="Mangal"/>
              </a:rPr>
              <a:t> Fig.4.12: N (E) curves for Li and Be</a:t>
            </a:r>
            <a:endParaRPr lang="en-US" dirty="0"/>
          </a:p>
        </p:txBody>
      </p:sp>
    </p:spTree>
    <p:extLst>
      <p:ext uri="{BB962C8B-B14F-4D97-AF65-F5344CB8AC3E}">
        <p14:creationId xmlns:p14="http://schemas.microsoft.com/office/powerpoint/2010/main" val="84999055"/>
      </p:ext>
    </p:extLst>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15300"/>
            <a:ext cx="8839200" cy="3259867"/>
          </a:xfrm>
          <a:prstGeom prst="rect">
            <a:avLst/>
          </a:prstGeom>
        </p:spPr>
        <p:txBody>
          <a:bodyPr wrap="square">
            <a:spAutoFit/>
          </a:bodyPr>
          <a:lstStyle/>
          <a:p>
            <a:pPr marL="50800" marR="0" algn="just">
              <a:lnSpc>
                <a:spcPts val="1930"/>
              </a:lnSpc>
              <a:spcBef>
                <a:spcPts val="0"/>
              </a:spcBef>
              <a:spcAft>
                <a:spcPts val="0"/>
              </a:spcAft>
            </a:pPr>
            <a:r>
              <a:rPr lang="en-US" b="1" dirty="0">
                <a:solidFill>
                  <a:srgbClr val="000000"/>
                </a:solidFill>
                <a:latin typeface="Times New Roman"/>
                <a:ea typeface="Calibri"/>
                <a:cs typeface="Mangal"/>
              </a:rPr>
              <a:t>Band Theory and High Conductivity of Metals </a:t>
            </a:r>
            <a:endParaRPr lang="en-US" dirty="0">
              <a:latin typeface="Calibri"/>
              <a:ea typeface="Calibri"/>
              <a:cs typeface="Mangal"/>
            </a:endParaRPr>
          </a:p>
          <a:p>
            <a:pPr indent="165100" algn="just">
              <a:lnSpc>
                <a:spcPts val="1930"/>
              </a:lnSpc>
            </a:pPr>
            <a:r>
              <a:rPr lang="en-US" dirty="0">
                <a:solidFill>
                  <a:srgbClr val="000000"/>
                </a:solidFill>
                <a:latin typeface="Times New Roman"/>
                <a:ea typeface="Calibri"/>
                <a:cs typeface="Mangal"/>
              </a:rPr>
              <a:t>According to MOT, energy states extend in 3D over the entire crystal lattice. It provides a great mobility to electrons under suitable circumstances and imparts high conductivity to metals.</a:t>
            </a:r>
            <a:endParaRPr lang="en-US" dirty="0">
              <a:latin typeface="Calibri"/>
              <a:ea typeface="Calibri"/>
              <a:cs typeface="Mangal"/>
            </a:endParaRPr>
          </a:p>
          <a:p>
            <a:pPr indent="457200" algn="just">
              <a:lnSpc>
                <a:spcPts val="1930"/>
              </a:lnSpc>
            </a:pPr>
            <a:r>
              <a:rPr lang="en-US" dirty="0">
                <a:solidFill>
                  <a:srgbClr val="000000"/>
                </a:solidFill>
                <a:latin typeface="Times New Roman"/>
                <a:ea typeface="Calibri"/>
                <a:cs typeface="Mangal"/>
              </a:rPr>
              <a:t>For alkali metals (ns1), Li, Na, K etc. the lower half of ns band in filled while the upper half if completely empty to serve as a conduction band See Fig 4.10 and Fig 4.12(a) For alkaline earth metals (ns2) such as Be, Mg etc. the ns band is completely full while </a:t>
            </a:r>
            <a:r>
              <a:rPr lang="en-US" dirty="0" err="1">
                <a:solidFill>
                  <a:srgbClr val="000000"/>
                </a:solidFill>
                <a:latin typeface="Times New Roman"/>
                <a:ea typeface="Calibri"/>
                <a:cs typeface="Mangal"/>
              </a:rPr>
              <a:t>np</a:t>
            </a:r>
            <a:r>
              <a:rPr lang="en-US" dirty="0">
                <a:solidFill>
                  <a:srgbClr val="000000"/>
                </a:solidFill>
                <a:latin typeface="Times New Roman"/>
                <a:ea typeface="Calibri"/>
                <a:cs typeface="Mangal"/>
              </a:rPr>
              <a:t> band is completely empty where the upper </a:t>
            </a:r>
            <a:r>
              <a:rPr lang="en-US" dirty="0" err="1">
                <a:solidFill>
                  <a:srgbClr val="000000"/>
                </a:solidFill>
                <a:latin typeface="Times New Roman"/>
                <a:ea typeface="Calibri"/>
                <a:cs typeface="Mangal"/>
              </a:rPr>
              <a:t>np</a:t>
            </a:r>
            <a:r>
              <a:rPr lang="en-US" dirty="0">
                <a:solidFill>
                  <a:srgbClr val="000000"/>
                </a:solidFill>
                <a:latin typeface="Times New Roman"/>
                <a:ea typeface="Calibri"/>
                <a:cs typeface="Mangal"/>
              </a:rPr>
              <a:t> hand overlaps the lower ns band and as a result there remains no energy gap between the filled valence band and the empty conduction band. See Fig 4.11 and Fig 4.12 (b). This is the situation especially at absolute zero. Consequently at any other temperature the available thermal energy is just sufficient to excite a large number of electrons form the valence band to the conduction band where they can move very freely. Hence the metals exhibit electrical and thermal conductivities. See Fig 4.2 and Fig.4.3.</a:t>
            </a:r>
            <a:endParaRPr lang="en-US" dirty="0">
              <a:effectLst/>
              <a:latin typeface="Calibri"/>
              <a:ea typeface="Calibri"/>
              <a:cs typeface="Mangal"/>
            </a:endParaRPr>
          </a:p>
        </p:txBody>
      </p:sp>
      <p:sp>
        <p:nvSpPr>
          <p:cNvPr id="3" name="Rectangle 2"/>
          <p:cNvSpPr/>
          <p:nvPr/>
        </p:nvSpPr>
        <p:spPr>
          <a:xfrm>
            <a:off x="152400" y="3429000"/>
            <a:ext cx="8991600" cy="335989"/>
          </a:xfrm>
          <a:prstGeom prst="rect">
            <a:avLst/>
          </a:prstGeom>
        </p:spPr>
        <p:txBody>
          <a:bodyPr wrap="square">
            <a:spAutoFit/>
          </a:bodyPr>
          <a:lstStyle/>
          <a:p>
            <a:pPr indent="50800" algn="just">
              <a:lnSpc>
                <a:spcPts val="1930"/>
              </a:lnSpc>
            </a:pPr>
            <a:r>
              <a:rPr lang="en-US" b="1" dirty="0">
                <a:solidFill>
                  <a:srgbClr val="FF0000"/>
                </a:solidFill>
                <a:latin typeface="Times New Roman"/>
                <a:ea typeface="Calibri"/>
                <a:cs typeface="Mangal"/>
              </a:rPr>
              <a:t>4.4 CLASSIFICATION OF SOLIDS </a:t>
            </a:r>
            <a:r>
              <a:rPr lang="en-US" b="1" dirty="0" smtClean="0">
                <a:solidFill>
                  <a:srgbClr val="FF0000"/>
                </a:solidFill>
                <a:latin typeface="Times New Roman"/>
                <a:ea typeface="Calibri"/>
                <a:cs typeface="Mangal"/>
              </a:rPr>
              <a:t> (</a:t>
            </a:r>
            <a:r>
              <a:rPr lang="en-US" b="1" dirty="0">
                <a:solidFill>
                  <a:srgbClr val="FF0000"/>
                </a:solidFill>
                <a:latin typeface="Times New Roman"/>
                <a:ea typeface="Calibri"/>
                <a:cs typeface="Mangal"/>
              </a:rPr>
              <a:t>TYPES OF SOLIDS</a:t>
            </a:r>
            <a:r>
              <a:rPr lang="en-US" b="1" dirty="0" smtClean="0">
                <a:solidFill>
                  <a:srgbClr val="FF0000"/>
                </a:solidFill>
                <a:latin typeface="Times New Roman"/>
                <a:ea typeface="Calibri"/>
                <a:cs typeface="Mangal"/>
              </a:rPr>
              <a:t>) :</a:t>
            </a:r>
            <a:endParaRPr lang="en-US" dirty="0">
              <a:solidFill>
                <a:srgbClr val="FF0000"/>
              </a:solidFill>
              <a:effectLst/>
              <a:latin typeface="Calibri"/>
              <a:ea typeface="Calibri"/>
              <a:cs typeface="Mangal"/>
            </a:endParaRPr>
          </a:p>
        </p:txBody>
      </p:sp>
      <p:sp>
        <p:nvSpPr>
          <p:cNvPr id="4" name="Rectangle 3"/>
          <p:cNvSpPr/>
          <p:nvPr/>
        </p:nvSpPr>
        <p:spPr>
          <a:xfrm>
            <a:off x="270164" y="3596994"/>
            <a:ext cx="8873836" cy="3147015"/>
          </a:xfrm>
          <a:prstGeom prst="rect">
            <a:avLst/>
          </a:prstGeom>
        </p:spPr>
        <p:txBody>
          <a:bodyPr wrap="square">
            <a:spAutoFit/>
          </a:bodyPr>
          <a:lstStyle/>
          <a:p>
            <a:pPr indent="50800" algn="just">
              <a:lnSpc>
                <a:spcPct val="115000"/>
              </a:lnSpc>
            </a:pPr>
            <a:r>
              <a:rPr lang="en-US" b="1" dirty="0">
                <a:solidFill>
                  <a:srgbClr val="000000"/>
                </a:solidFill>
                <a:latin typeface="Times New Roman"/>
                <a:ea typeface="Calibri"/>
                <a:cs typeface="Mangal"/>
              </a:rPr>
              <a:t>1. Conductors (Metals)</a:t>
            </a:r>
            <a:endParaRPr lang="en-US" dirty="0">
              <a:latin typeface="Calibri"/>
              <a:ea typeface="Calibri"/>
              <a:cs typeface="Mangal"/>
            </a:endParaRPr>
          </a:p>
          <a:p>
            <a:pPr indent="457200" algn="just">
              <a:lnSpc>
                <a:spcPts val="1930"/>
              </a:lnSpc>
            </a:pPr>
            <a:r>
              <a:rPr lang="en-US" dirty="0">
                <a:solidFill>
                  <a:srgbClr val="000000"/>
                </a:solidFill>
                <a:latin typeface="Times New Roman"/>
                <a:ea typeface="Calibri"/>
                <a:cs typeface="Mangal"/>
              </a:rPr>
              <a:t>The substances known as metals are classified as (electrical conductors)</a:t>
            </a:r>
            <a:endParaRPr lang="en-US" dirty="0">
              <a:latin typeface="Calibri"/>
              <a:ea typeface="Calibri"/>
              <a:cs typeface="Mangal"/>
            </a:endParaRPr>
          </a:p>
          <a:p>
            <a:pPr indent="50800" algn="just">
              <a:lnSpc>
                <a:spcPts val="1930"/>
              </a:lnSpc>
            </a:pPr>
            <a:r>
              <a:rPr lang="en-US" dirty="0">
                <a:solidFill>
                  <a:srgbClr val="000000"/>
                </a:solidFill>
                <a:latin typeface="Times New Roman"/>
                <a:ea typeface="Calibri"/>
                <a:cs typeface="Mangal"/>
              </a:rPr>
              <a:t>Conductors are the metallic solids in which either (a) the valence band is only partially filled or (b) the valence and conduction bands overlap See Fig 4.11 Fig 4.12 and Fig. 4.13 (A) and (B). Thus there is practically no energy gap between the filled and unfilled MOs and perturbation of electrons can occur readily hence high thermal and electrical conductivities.</a:t>
            </a:r>
            <a:endParaRPr lang="en-US" dirty="0">
              <a:latin typeface="Calibri"/>
              <a:ea typeface="Calibri"/>
              <a:cs typeface="Mangal"/>
            </a:endParaRPr>
          </a:p>
          <a:p>
            <a:pPr indent="50800" algn="just">
              <a:lnSpc>
                <a:spcPts val="1930"/>
              </a:lnSpc>
            </a:pPr>
            <a:r>
              <a:rPr lang="en-US" b="1" dirty="0">
                <a:solidFill>
                  <a:srgbClr val="000000"/>
                </a:solidFill>
                <a:latin typeface="Times New Roman"/>
                <a:ea typeface="Calibri"/>
                <a:cs typeface="Mangal"/>
              </a:rPr>
              <a:t>For example:</a:t>
            </a:r>
            <a:endParaRPr lang="en-US" dirty="0">
              <a:latin typeface="Calibri"/>
              <a:ea typeface="Calibri"/>
              <a:cs typeface="Mangal"/>
            </a:endParaRPr>
          </a:p>
          <a:p>
            <a:pPr marL="279400" marR="0" indent="-228600" algn="just">
              <a:lnSpc>
                <a:spcPct val="115000"/>
              </a:lnSpc>
              <a:spcBef>
                <a:spcPts val="0"/>
              </a:spcBef>
              <a:spcAft>
                <a:spcPts val="0"/>
              </a:spcAft>
            </a:pPr>
            <a:r>
              <a:rPr lang="en-US" dirty="0">
                <a:solidFill>
                  <a:srgbClr val="000000"/>
                </a:solidFill>
                <a:latin typeface="Times New Roman"/>
                <a:ea typeface="Calibri"/>
                <a:cs typeface="Mangal"/>
              </a:rPr>
              <a:t>(a)	Sodium and copper are the typical examples in which 3s and 4s bands respectively are only half filled.</a:t>
            </a:r>
            <a:endParaRPr lang="en-US" dirty="0">
              <a:latin typeface="Calibri"/>
              <a:ea typeface="Calibri"/>
              <a:cs typeface="Mangal"/>
            </a:endParaRPr>
          </a:p>
          <a:p>
            <a:pPr marL="279400" marR="0" indent="-228600" algn="just">
              <a:lnSpc>
                <a:spcPct val="115000"/>
              </a:lnSpc>
              <a:spcBef>
                <a:spcPts val="0"/>
              </a:spcBef>
              <a:spcAft>
                <a:spcPts val="0"/>
              </a:spcAft>
            </a:pPr>
            <a:r>
              <a:rPr lang="en-US" dirty="0">
                <a:solidFill>
                  <a:srgbClr val="000000"/>
                </a:solidFill>
                <a:latin typeface="Times New Roman"/>
                <a:ea typeface="Calibri"/>
                <a:cs typeface="Mangal"/>
              </a:rPr>
              <a:t>(b)	In magnesium the filled 3s band overlaps the 3p band whereas in nickel the 3d and 4s bands overlap </a:t>
            </a:r>
            <a:endParaRPr lang="en-US" dirty="0">
              <a:effectLst/>
              <a:latin typeface="Calibri"/>
              <a:ea typeface="Calibri"/>
              <a:cs typeface="Mangal"/>
            </a:endParaRPr>
          </a:p>
        </p:txBody>
      </p:sp>
    </p:spTree>
    <p:extLst>
      <p:ext uri="{BB962C8B-B14F-4D97-AF65-F5344CB8AC3E}">
        <p14:creationId xmlns:p14="http://schemas.microsoft.com/office/powerpoint/2010/main" val="2410878052"/>
      </p:ext>
    </p:extLst>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324600"/>
          </a:xfrm>
        </p:spPr>
        <p:txBody>
          <a:bodyPr>
            <a:normAutofit fontScale="70000" lnSpcReduction="20000"/>
          </a:bodyPr>
          <a:lstStyle/>
          <a:p>
            <a:pPr marL="342900" marR="0" lvl="0" indent="-342900" algn="just">
              <a:lnSpc>
                <a:spcPct val="115000"/>
              </a:lnSpc>
              <a:spcBef>
                <a:spcPts val="0"/>
              </a:spcBef>
              <a:spcAft>
                <a:spcPts val="0"/>
              </a:spcAft>
              <a:buFont typeface="+mj-lt"/>
              <a:buAutoNum type="arabicPeriod"/>
            </a:pPr>
            <a:r>
              <a:rPr lang="en-US" sz="2800" b="1" dirty="0">
                <a:solidFill>
                  <a:srgbClr val="000000"/>
                </a:solidFill>
                <a:latin typeface="Times New Roman"/>
                <a:ea typeface="Calibri"/>
                <a:cs typeface="Mangal"/>
              </a:rPr>
              <a:t>Semi conductors (Metalloids )</a:t>
            </a:r>
            <a:endParaRPr lang="en-US" sz="2800" dirty="0">
              <a:latin typeface="Calibri"/>
              <a:ea typeface="Calibri"/>
              <a:cs typeface="Mangal"/>
            </a:endParaRPr>
          </a:p>
          <a:p>
            <a:pPr marL="0" marR="0" algn="just">
              <a:lnSpc>
                <a:spcPct val="115000"/>
              </a:lnSpc>
              <a:spcBef>
                <a:spcPts val="0"/>
              </a:spcBef>
              <a:spcAft>
                <a:spcPts val="0"/>
              </a:spcAft>
            </a:pPr>
            <a:r>
              <a:rPr lang="en-US" sz="2800" dirty="0">
                <a:latin typeface="Times New Roman"/>
                <a:ea typeface="Calibri"/>
                <a:cs typeface="Mangal"/>
              </a:rPr>
              <a:t>   	The solids which are basically insulators at absolute zero but which can conduct electricity to certain extent by migration of electrons at room temperature are called as the semi-conductors. The conductivity of a semiconductor lies between those of metallic good conductor and non metallic insulator.</a:t>
            </a:r>
            <a:endParaRPr lang="en-US" sz="2800" dirty="0">
              <a:latin typeface="Calibri"/>
              <a:ea typeface="Calibri"/>
              <a:cs typeface="Mangal"/>
            </a:endParaRPr>
          </a:p>
          <a:p>
            <a:pPr marL="0" marR="0" indent="457200" algn="just">
              <a:lnSpc>
                <a:spcPct val="115000"/>
              </a:lnSpc>
              <a:spcBef>
                <a:spcPts val="0"/>
              </a:spcBef>
              <a:spcAft>
                <a:spcPts val="0"/>
              </a:spcAft>
            </a:pPr>
            <a:r>
              <a:rPr lang="en-US" sz="2800" dirty="0">
                <a:latin typeface="Times New Roman"/>
                <a:ea typeface="Calibri"/>
                <a:cs typeface="Mangal"/>
              </a:rPr>
              <a:t>Commercially, the best known semi –conductors are silicon and germanium 	   Semi conductors are the solids in which there is only a small energy gap between the valence band and conduction band. See Fig 4.13 (d) and Fig (c). At absolute zero in such solids, all the electrons occupy the lowest possible energy levels (i.e. valence band) and thus the conduction band is devoid of electrons. At absolute zero the substance therefore acts as a perfect insulator. However as the temperature of the solid is increased a finite number of electrons do get promoted thermally from the full valence band to the empty conduction band. Both the promoted electrons in the conduction band the unpaired electrons left in the valence band can conduct electricity .The conductivity of semiconductors increases with temperature as the number of electrons promoted to the conduction band increases. This electrical conductivity of a semiconductor is termed as intrinsic conductivity and the pure semiconductor as intrinsic semiconductor </a:t>
            </a:r>
            <a:endParaRPr lang="en-US" sz="2800" dirty="0">
              <a:latin typeface="Calibri"/>
              <a:ea typeface="Calibri"/>
              <a:cs typeface="Mangal"/>
            </a:endParaRPr>
          </a:p>
          <a:p>
            <a:pPr marL="0" marR="0" indent="457200" algn="just">
              <a:lnSpc>
                <a:spcPct val="115000"/>
              </a:lnSpc>
              <a:spcBef>
                <a:spcPts val="0"/>
              </a:spcBef>
              <a:spcAft>
                <a:spcPts val="0"/>
              </a:spcAft>
            </a:pPr>
            <a:r>
              <a:rPr lang="en-US" sz="2800" b="1" dirty="0">
                <a:latin typeface="Times New Roman"/>
                <a:ea typeface="Calibri"/>
                <a:cs typeface="Mangal"/>
              </a:rPr>
              <a:t>For example:</a:t>
            </a:r>
            <a:r>
              <a:rPr lang="en-US" sz="2800" dirty="0">
                <a:latin typeface="Times New Roman"/>
                <a:ea typeface="Calibri"/>
                <a:cs typeface="Mangal"/>
              </a:rPr>
              <a:t> Silicon and Germanium </a:t>
            </a:r>
            <a:endParaRPr lang="en-US" sz="2800" dirty="0">
              <a:latin typeface="Calibri"/>
              <a:ea typeface="Calibri"/>
              <a:cs typeface="Mangal"/>
            </a:endParaRPr>
          </a:p>
          <a:p>
            <a:endParaRPr lang="en-US" dirty="0"/>
          </a:p>
        </p:txBody>
      </p:sp>
    </p:spTree>
    <p:extLst>
      <p:ext uri="{BB962C8B-B14F-4D97-AF65-F5344CB8AC3E}">
        <p14:creationId xmlns:p14="http://schemas.microsoft.com/office/powerpoint/2010/main" val="436018666"/>
      </p:ext>
    </p:extLst>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germany2\20150517_072623.jpg"/>
          <p:cNvPicPr>
            <a:picLocks noGrp="1"/>
          </p:cNvPicPr>
          <p:nvPr>
            <p:ph idx="1"/>
          </p:nvPr>
        </p:nvPicPr>
        <p:blipFill>
          <a:blip r:embed="rId2" cstate="print"/>
          <a:srcRect/>
          <a:stretch>
            <a:fillRect/>
          </a:stretch>
        </p:blipFill>
        <p:spPr bwMode="auto">
          <a:xfrm>
            <a:off x="3233057" y="2322591"/>
            <a:ext cx="5910943" cy="2065713"/>
          </a:xfrm>
          <a:prstGeom prst="rect">
            <a:avLst/>
          </a:prstGeom>
          <a:noFill/>
          <a:ln w="9525">
            <a:noFill/>
            <a:miter lim="800000"/>
            <a:headEnd/>
            <a:tailEnd/>
          </a:ln>
        </p:spPr>
      </p:pic>
      <p:sp>
        <p:nvSpPr>
          <p:cNvPr id="5" name="Rectangle 4"/>
          <p:cNvSpPr/>
          <p:nvPr/>
        </p:nvSpPr>
        <p:spPr>
          <a:xfrm>
            <a:off x="0" y="304800"/>
            <a:ext cx="8915400" cy="2308324"/>
          </a:xfrm>
          <a:prstGeom prst="rect">
            <a:avLst/>
          </a:prstGeom>
        </p:spPr>
        <p:txBody>
          <a:bodyPr wrap="square">
            <a:spAutoFit/>
          </a:bodyPr>
          <a:lstStyle/>
          <a:p>
            <a:r>
              <a:rPr lang="en-US" dirty="0">
                <a:latin typeface="Times New Roman"/>
                <a:ea typeface="Calibri"/>
              </a:rPr>
              <a:t>increased by adding small amounts of impurity atoms which can act as charge carriers between valence band so that electrons may be excited from the insulator bands to the impurity bands of vice-versa. Such electrical conductivity produced by doping with a suitable impurity is called extrinsic conductivity and such doped intrinsic semiconductors are turned to be extrinsic semiconductors. See Fig 4.13 (E). Both n type and p-type semiconductors are produced by doping an insulator with a suitable impurity. (The detailed discussion of semiconductors is given in the following section). The three types of solids are shown differently in Fig 4.13 and Fig 4.14 for comparison</a:t>
            </a:r>
            <a:endParaRPr lang="en-US" dirty="0"/>
          </a:p>
        </p:txBody>
      </p:sp>
      <p:pic>
        <p:nvPicPr>
          <p:cNvPr id="6" name="Picture 5" descr="I:\germany2\20150517_072631.jpg"/>
          <p:cNvPicPr/>
          <p:nvPr/>
        </p:nvPicPr>
        <p:blipFill>
          <a:blip r:embed="rId3" cstate="print"/>
          <a:srcRect/>
          <a:stretch>
            <a:fillRect/>
          </a:stretch>
        </p:blipFill>
        <p:spPr bwMode="auto">
          <a:xfrm>
            <a:off x="990600" y="4388304"/>
            <a:ext cx="7162800" cy="2447925"/>
          </a:xfrm>
          <a:prstGeom prst="rect">
            <a:avLst/>
          </a:prstGeom>
          <a:noFill/>
          <a:ln w="9525">
            <a:noFill/>
            <a:miter lim="800000"/>
            <a:headEnd/>
            <a:tailEnd/>
          </a:ln>
        </p:spPr>
      </p:pic>
      <p:sp>
        <p:nvSpPr>
          <p:cNvPr id="7" name="Rectangle 6"/>
          <p:cNvSpPr/>
          <p:nvPr/>
        </p:nvSpPr>
        <p:spPr>
          <a:xfrm>
            <a:off x="2057400" y="2289958"/>
            <a:ext cx="6781800" cy="369332"/>
          </a:xfrm>
          <a:prstGeom prst="rect">
            <a:avLst/>
          </a:prstGeom>
        </p:spPr>
        <p:txBody>
          <a:bodyPr wrap="square">
            <a:spAutoFit/>
          </a:bodyPr>
          <a:lstStyle/>
          <a:p>
            <a:r>
              <a:rPr lang="en-US" b="1" dirty="0">
                <a:latin typeface="Times New Roman"/>
                <a:ea typeface="Calibri"/>
                <a:cs typeface="Mangal"/>
              </a:rPr>
              <a:t> Fig 4.13: Conductors, Insulators and Semiconductors</a:t>
            </a:r>
            <a:endParaRPr lang="en-US" dirty="0"/>
          </a:p>
        </p:txBody>
      </p:sp>
    </p:spTree>
    <p:extLst>
      <p:ext uri="{BB962C8B-B14F-4D97-AF65-F5344CB8AC3E}">
        <p14:creationId xmlns:p14="http://schemas.microsoft.com/office/powerpoint/2010/main" val="528174339"/>
      </p:ext>
    </p:extLst>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germany2\20150517_072656.jpg"/>
          <p:cNvPicPr>
            <a:picLocks noGrp="1"/>
          </p:cNvPicPr>
          <p:nvPr>
            <p:ph idx="1"/>
          </p:nvPr>
        </p:nvPicPr>
        <p:blipFill>
          <a:blip r:embed="rId2" cstate="print"/>
          <a:srcRect/>
          <a:stretch>
            <a:fillRect/>
          </a:stretch>
        </p:blipFill>
        <p:spPr bwMode="auto">
          <a:xfrm>
            <a:off x="1371600" y="609600"/>
            <a:ext cx="5781502" cy="2128058"/>
          </a:xfrm>
          <a:prstGeom prst="rect">
            <a:avLst/>
          </a:prstGeom>
          <a:noFill/>
          <a:ln w="9525">
            <a:noFill/>
            <a:miter lim="800000"/>
            <a:headEnd/>
            <a:tailEnd/>
          </a:ln>
        </p:spPr>
      </p:pic>
      <p:pic>
        <p:nvPicPr>
          <p:cNvPr id="5" name="Picture 4" descr="I:\germany2\20150517_072710.jpg"/>
          <p:cNvPicPr/>
          <p:nvPr/>
        </p:nvPicPr>
        <p:blipFill>
          <a:blip r:embed="rId3" cstate="print"/>
          <a:srcRect/>
          <a:stretch>
            <a:fillRect/>
          </a:stretch>
        </p:blipFill>
        <p:spPr bwMode="auto">
          <a:xfrm>
            <a:off x="1447800" y="2219325"/>
            <a:ext cx="5919787" cy="2419350"/>
          </a:xfrm>
          <a:prstGeom prst="rect">
            <a:avLst/>
          </a:prstGeom>
          <a:noFill/>
          <a:ln w="9525">
            <a:noFill/>
            <a:miter lim="800000"/>
            <a:headEnd/>
            <a:tailEnd/>
          </a:ln>
        </p:spPr>
      </p:pic>
      <p:pic>
        <p:nvPicPr>
          <p:cNvPr id="6" name="Picture 5" descr="I:\germany2\20150517_072736.jpg"/>
          <p:cNvPicPr/>
          <p:nvPr/>
        </p:nvPicPr>
        <p:blipFill>
          <a:blip r:embed="rId4" cstate="print"/>
          <a:srcRect/>
          <a:stretch>
            <a:fillRect/>
          </a:stretch>
        </p:blipFill>
        <p:spPr bwMode="auto">
          <a:xfrm>
            <a:off x="1219200" y="4419600"/>
            <a:ext cx="6705599" cy="2247900"/>
          </a:xfrm>
          <a:prstGeom prst="rect">
            <a:avLst/>
          </a:prstGeom>
          <a:noFill/>
          <a:ln w="9525">
            <a:noFill/>
            <a:miter lim="800000"/>
            <a:headEnd/>
            <a:tailEnd/>
          </a:ln>
        </p:spPr>
      </p:pic>
      <p:sp>
        <p:nvSpPr>
          <p:cNvPr id="7" name="Rectangle 6"/>
          <p:cNvSpPr/>
          <p:nvPr/>
        </p:nvSpPr>
        <p:spPr>
          <a:xfrm>
            <a:off x="29028" y="152400"/>
            <a:ext cx="8962572" cy="369332"/>
          </a:xfrm>
          <a:prstGeom prst="rect">
            <a:avLst/>
          </a:prstGeom>
        </p:spPr>
        <p:txBody>
          <a:bodyPr wrap="square">
            <a:spAutoFit/>
          </a:bodyPr>
          <a:lstStyle/>
          <a:p>
            <a:r>
              <a:rPr lang="en-US" b="1" dirty="0">
                <a:latin typeface="Times New Roman"/>
                <a:ea typeface="Calibri"/>
                <a:cs typeface="Mangal"/>
              </a:rPr>
              <a:t> Fig. 4.14: N (E) Curves for Insulators and Semiconductors </a:t>
            </a:r>
            <a:endParaRPr lang="en-US" dirty="0"/>
          </a:p>
        </p:txBody>
      </p:sp>
    </p:spTree>
    <p:extLst>
      <p:ext uri="{BB962C8B-B14F-4D97-AF65-F5344CB8AC3E}">
        <p14:creationId xmlns:p14="http://schemas.microsoft.com/office/powerpoint/2010/main" val="1536936995"/>
      </p:ext>
    </p:extLst>
  </p:cSld>
  <p:clrMapOvr>
    <a:masterClrMapping/>
  </p:clrMapOvr>
  <p:transition>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858000"/>
          </a:xfrm>
        </p:spPr>
        <p:txBody>
          <a:bodyPr>
            <a:normAutofit/>
          </a:bodyPr>
          <a:lstStyle/>
          <a:p>
            <a:r>
              <a:rPr lang="en-US" sz="2000" b="1" dirty="0">
                <a:latin typeface="Times New Roman"/>
                <a:ea typeface="Calibri"/>
              </a:rPr>
              <a:t>4.5 SEMICONDUCTORS: TYPES OF SEMICONDOCTORS</a:t>
            </a:r>
            <a:endParaRPr lang="en-US" sz="2000" dirty="0"/>
          </a:p>
        </p:txBody>
      </p:sp>
      <p:sp>
        <p:nvSpPr>
          <p:cNvPr id="4" name="Rectangle 3"/>
          <p:cNvSpPr/>
          <p:nvPr/>
        </p:nvSpPr>
        <p:spPr>
          <a:xfrm>
            <a:off x="0" y="381000"/>
            <a:ext cx="9144000" cy="2727413"/>
          </a:xfrm>
          <a:prstGeom prst="rect">
            <a:avLst/>
          </a:prstGeom>
        </p:spPr>
        <p:txBody>
          <a:bodyPr wrap="square">
            <a:spAutoFit/>
          </a:bodyPr>
          <a:lstStyle/>
          <a:p>
            <a:pPr marL="342900" marR="0" lvl="0" indent="-342900" algn="just">
              <a:lnSpc>
                <a:spcPct val="115000"/>
              </a:lnSpc>
              <a:spcBef>
                <a:spcPts val="1200"/>
              </a:spcBef>
              <a:spcAft>
                <a:spcPts val="1000"/>
              </a:spcAft>
              <a:buFont typeface="+mj-lt"/>
              <a:buAutoNum type="arabicPeriod"/>
            </a:pPr>
            <a:r>
              <a:rPr lang="en-US" b="1" dirty="0">
                <a:latin typeface="Times New Roman"/>
                <a:ea typeface="Calibri"/>
                <a:cs typeface="Mangal"/>
              </a:rPr>
              <a:t>Intrinsic semiconductors:</a:t>
            </a:r>
            <a:endParaRPr lang="en-US" dirty="0">
              <a:latin typeface="Calibri"/>
              <a:ea typeface="Calibri"/>
              <a:cs typeface="Mangal"/>
            </a:endParaRPr>
          </a:p>
          <a:p>
            <a:pPr marL="457200" marR="0" algn="just">
              <a:lnSpc>
                <a:spcPct val="115000"/>
              </a:lnSpc>
              <a:spcBef>
                <a:spcPts val="0"/>
              </a:spcBef>
              <a:spcAft>
                <a:spcPts val="0"/>
              </a:spcAft>
            </a:pPr>
            <a:r>
              <a:rPr lang="en-US" b="1" dirty="0">
                <a:latin typeface="Times New Roman"/>
                <a:ea typeface="Calibri"/>
                <a:cs typeface="Mangal"/>
              </a:rPr>
              <a:t>(Photo-excited Semiconductors and Thermal Defects in solids)</a:t>
            </a:r>
            <a:endParaRPr lang="en-US" dirty="0">
              <a:latin typeface="Calibri"/>
              <a:ea typeface="Calibri"/>
              <a:cs typeface="Mangal"/>
            </a:endParaRPr>
          </a:p>
          <a:p>
            <a:pPr algn="just">
              <a:lnSpc>
                <a:spcPct val="115000"/>
              </a:lnSpc>
            </a:pPr>
            <a:r>
              <a:rPr lang="en-US" dirty="0">
                <a:latin typeface="Times New Roman"/>
                <a:ea typeface="Calibri"/>
              </a:rPr>
              <a:t>    Silicon and germanium both belong to group 14</a:t>
            </a:r>
            <a:r>
              <a:rPr lang="en-US" baseline="30000" dirty="0">
                <a:latin typeface="Times New Roman"/>
                <a:ea typeface="Calibri"/>
              </a:rPr>
              <a:t>th</a:t>
            </a:r>
            <a:r>
              <a:rPr lang="en-US" dirty="0">
                <a:latin typeface="Times New Roman"/>
                <a:ea typeface="Calibri"/>
              </a:rPr>
              <a:t> (Gr. IVA) of the periodic table. The crystal structures of both are like diamond. In the outermost shell of atoms of Si and </a:t>
            </a:r>
            <a:r>
              <a:rPr lang="en-US" dirty="0" err="1">
                <a:latin typeface="Times New Roman"/>
                <a:ea typeface="Calibri"/>
              </a:rPr>
              <a:t>Ge</a:t>
            </a:r>
            <a:r>
              <a:rPr lang="en-US" dirty="0">
                <a:latin typeface="Times New Roman"/>
                <a:ea typeface="Calibri"/>
              </a:rPr>
              <a:t>, there are four electrons, which form four covalent bonds to the surrounding atoms, giving rise to a highly stable tetrahedral structure, as shown in Fig. </a:t>
            </a:r>
            <a:r>
              <a:rPr lang="en-US" dirty="0" smtClean="0">
                <a:latin typeface="Times New Roman"/>
                <a:ea typeface="Calibri"/>
              </a:rPr>
              <a:t>4.15</a:t>
            </a:r>
          </a:p>
          <a:p>
            <a:pPr algn="just">
              <a:lnSpc>
                <a:spcPct val="115000"/>
              </a:lnSpc>
            </a:pPr>
            <a:r>
              <a:rPr lang="en-US" b="1" dirty="0" smtClean="0">
                <a:latin typeface="Times New Roman"/>
                <a:ea typeface="Calibri"/>
                <a:cs typeface="Mangal"/>
              </a:rPr>
              <a:t>Fig</a:t>
            </a:r>
            <a:r>
              <a:rPr lang="en-US" b="1" dirty="0">
                <a:latin typeface="Times New Roman"/>
                <a:ea typeface="Calibri"/>
                <a:cs typeface="Mangal"/>
              </a:rPr>
              <a:t>. 4.15: (Pure) Silicon Crystal Structure with Tetrahedral Covalent Bonding</a:t>
            </a:r>
            <a:endParaRPr lang="en-US" dirty="0">
              <a:latin typeface="Calibri"/>
              <a:ea typeface="Calibri"/>
              <a:cs typeface="Mangal"/>
            </a:endParaRPr>
          </a:p>
          <a:p>
            <a:endParaRPr lang="en-US" dirty="0"/>
          </a:p>
        </p:txBody>
      </p:sp>
      <p:pic>
        <p:nvPicPr>
          <p:cNvPr id="5" name="Picture 4" descr="I:\germany2\20150517_072752.jpg"/>
          <p:cNvPicPr/>
          <p:nvPr/>
        </p:nvPicPr>
        <p:blipFill>
          <a:blip r:embed="rId2" cstate="print"/>
          <a:srcRect/>
          <a:stretch>
            <a:fillRect/>
          </a:stretch>
        </p:blipFill>
        <p:spPr bwMode="auto">
          <a:xfrm>
            <a:off x="304800" y="2971800"/>
            <a:ext cx="5029200" cy="3940628"/>
          </a:xfrm>
          <a:prstGeom prst="rect">
            <a:avLst/>
          </a:prstGeom>
          <a:noFill/>
          <a:ln w="9525">
            <a:noFill/>
            <a:miter lim="800000"/>
            <a:headEnd/>
            <a:tailEnd/>
          </a:ln>
        </p:spPr>
      </p:pic>
      <p:pic>
        <p:nvPicPr>
          <p:cNvPr id="6" name="Picture 5" descr="I:\germany2\20150517_072757.jpg"/>
          <p:cNvPicPr/>
          <p:nvPr/>
        </p:nvPicPr>
        <p:blipFill>
          <a:blip r:embed="rId3" cstate="print"/>
          <a:srcRect/>
          <a:stretch>
            <a:fillRect/>
          </a:stretch>
        </p:blipFill>
        <p:spPr bwMode="auto">
          <a:xfrm>
            <a:off x="4953000" y="3086642"/>
            <a:ext cx="3924300" cy="3657600"/>
          </a:xfrm>
          <a:prstGeom prst="rect">
            <a:avLst/>
          </a:prstGeom>
          <a:noFill/>
          <a:ln w="9525">
            <a:noFill/>
            <a:miter lim="800000"/>
            <a:headEnd/>
            <a:tailEnd/>
          </a:ln>
        </p:spPr>
      </p:pic>
    </p:spTree>
    <p:extLst>
      <p:ext uri="{BB962C8B-B14F-4D97-AF65-F5344CB8AC3E}">
        <p14:creationId xmlns:p14="http://schemas.microsoft.com/office/powerpoint/2010/main" val="4083331267"/>
      </p:ext>
    </p:extLst>
  </p:cSld>
  <p:clrMapOvr>
    <a:masterClrMapping/>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530532"/>
          </a:xfrm>
        </p:spPr>
        <p:txBody>
          <a:bodyPr>
            <a:normAutofit fontScale="85000" lnSpcReduction="20000"/>
          </a:bodyPr>
          <a:lstStyle/>
          <a:p>
            <a:pPr marL="0" marR="0" indent="457200" algn="just">
              <a:lnSpc>
                <a:spcPct val="115000"/>
              </a:lnSpc>
              <a:spcBef>
                <a:spcPts val="0"/>
              </a:spcBef>
              <a:spcAft>
                <a:spcPts val="0"/>
              </a:spcAft>
            </a:pPr>
            <a:r>
              <a:rPr lang="en-US" sz="2800" dirty="0">
                <a:latin typeface="Times New Roman"/>
                <a:ea typeface="Calibri"/>
                <a:cs typeface="Mangal"/>
              </a:rPr>
              <a:t>As the temperature is increased more and more electrons are promoted to the conduction band, and </a:t>
            </a:r>
            <a:r>
              <a:rPr lang="en-US" sz="2800" dirty="0" err="1">
                <a:latin typeface="Times New Roman"/>
                <a:ea typeface="Calibri"/>
                <a:cs typeface="Mangal"/>
              </a:rPr>
              <a:t>semiconductivity</a:t>
            </a:r>
            <a:r>
              <a:rPr lang="en-US" sz="2800" dirty="0">
                <a:latin typeface="Times New Roman"/>
                <a:ea typeface="Calibri"/>
                <a:cs typeface="Mangal"/>
              </a:rPr>
              <a:t> increases that is the electric resistance decreases (Not This is an opposite behavior as compared to those of metals) Above 423 K (150</a:t>
            </a:r>
            <a:r>
              <a:rPr lang="en-US" sz="2800" baseline="30000" dirty="0">
                <a:latin typeface="Times New Roman"/>
                <a:ea typeface="Calibri"/>
                <a:cs typeface="Mangal"/>
              </a:rPr>
              <a:t>0</a:t>
            </a:r>
            <a:r>
              <a:rPr lang="en-US" sz="2800" dirty="0">
                <a:latin typeface="Times New Roman"/>
                <a:ea typeface="Calibri"/>
                <a:cs typeface="Mangal"/>
              </a:rPr>
              <a:t>C), too many electrons are promoted to the conduction band in silicon that the crystal lattice itself disintegrates as the valence band is devoid of bonding electrons. Similar is the case of </a:t>
            </a:r>
            <a:r>
              <a:rPr lang="en-US" sz="2800" dirty="0" err="1">
                <a:latin typeface="Times New Roman"/>
                <a:ea typeface="Calibri"/>
                <a:cs typeface="Mangal"/>
              </a:rPr>
              <a:t>Ge</a:t>
            </a:r>
            <a:r>
              <a:rPr lang="en-US" sz="2800" dirty="0">
                <a:latin typeface="Times New Roman"/>
                <a:ea typeface="Calibri"/>
                <a:cs typeface="Mangal"/>
              </a:rPr>
              <a:t> crystal above 373 K (100</a:t>
            </a:r>
            <a:r>
              <a:rPr lang="en-US" sz="2800" baseline="30000" dirty="0">
                <a:latin typeface="Times New Roman"/>
                <a:ea typeface="Calibri"/>
                <a:cs typeface="Mangal"/>
              </a:rPr>
              <a:t>0</a:t>
            </a:r>
            <a:r>
              <a:rPr lang="en-US" sz="2800" dirty="0">
                <a:latin typeface="Times New Roman"/>
                <a:ea typeface="Calibri"/>
                <a:cs typeface="Mangal"/>
              </a:rPr>
              <a:t>C).  Naturally, such intrinsic </a:t>
            </a:r>
            <a:r>
              <a:rPr lang="en-US" sz="2800" dirty="0" err="1">
                <a:latin typeface="Times New Roman"/>
                <a:ea typeface="Calibri"/>
                <a:cs typeface="Mangal"/>
              </a:rPr>
              <a:t>semiconduction</a:t>
            </a:r>
            <a:r>
              <a:rPr lang="en-US" sz="2800" dirty="0">
                <a:latin typeface="Times New Roman"/>
                <a:ea typeface="Calibri"/>
                <a:cs typeface="Mangal"/>
              </a:rPr>
              <a:t> is undesirable and one has to take precautions to limit the working temperature of semiconductors.</a:t>
            </a:r>
            <a:endParaRPr lang="en-US" sz="2800" dirty="0">
              <a:latin typeface="Calibri"/>
              <a:ea typeface="Calibri"/>
              <a:cs typeface="Mangal"/>
            </a:endParaRPr>
          </a:p>
          <a:p>
            <a:pPr marL="0" marR="0" algn="just">
              <a:lnSpc>
                <a:spcPct val="115000"/>
              </a:lnSpc>
              <a:spcBef>
                <a:spcPts val="0"/>
              </a:spcBef>
              <a:spcAft>
                <a:spcPts val="1000"/>
              </a:spcAft>
            </a:pPr>
            <a:r>
              <a:rPr lang="en-US" sz="2800" dirty="0">
                <a:latin typeface="Times New Roman"/>
                <a:ea typeface="Calibri"/>
                <a:cs typeface="Mangal"/>
              </a:rPr>
              <a:t>    	 Instead of thermal energy if light energy causes excitation of electrons form valence band to conduction band the phenomenon may be termed as intrinsic </a:t>
            </a:r>
            <a:r>
              <a:rPr lang="en-US" sz="2800" dirty="0" err="1">
                <a:latin typeface="Times New Roman"/>
                <a:ea typeface="Calibri"/>
                <a:cs typeface="Mangal"/>
              </a:rPr>
              <a:t>photosemiconductivity</a:t>
            </a:r>
            <a:r>
              <a:rPr lang="en-US" sz="2800" dirty="0">
                <a:latin typeface="Times New Roman"/>
                <a:ea typeface="Calibri"/>
                <a:cs typeface="Mangal"/>
              </a:rPr>
              <a:t>. Intrinsic </a:t>
            </a:r>
            <a:r>
              <a:rPr lang="en-US" sz="2800" dirty="0" err="1">
                <a:latin typeface="Times New Roman"/>
                <a:ea typeface="Calibri"/>
                <a:cs typeface="Mangal"/>
              </a:rPr>
              <a:t>semiconduction</a:t>
            </a:r>
            <a:r>
              <a:rPr lang="en-US" sz="2800" dirty="0">
                <a:latin typeface="Times New Roman"/>
                <a:ea typeface="Calibri"/>
                <a:cs typeface="Mangal"/>
              </a:rPr>
              <a:t> may be shown as in Fig 4.13 (D) and a little crudely in Fig 4.16</a:t>
            </a:r>
            <a:endParaRPr lang="en-US" sz="2800" dirty="0">
              <a:latin typeface="Calibri"/>
              <a:ea typeface="Calibri"/>
              <a:cs typeface="Mangal"/>
            </a:endParaRPr>
          </a:p>
          <a:p>
            <a:pPr marL="0" marR="0" algn="just">
              <a:lnSpc>
                <a:spcPct val="115000"/>
              </a:lnSpc>
              <a:spcBef>
                <a:spcPts val="1200"/>
              </a:spcBef>
              <a:spcAft>
                <a:spcPts val="1000"/>
              </a:spcAft>
            </a:pPr>
            <a:r>
              <a:rPr lang="en-US" sz="2800" dirty="0">
                <a:latin typeface="Times New Roman"/>
                <a:ea typeface="Calibri"/>
                <a:cs typeface="Mangal"/>
              </a:rPr>
              <a:t> </a:t>
            </a:r>
            <a:r>
              <a:rPr lang="en-US" b="1" dirty="0">
                <a:solidFill>
                  <a:prstClr val="black"/>
                </a:solidFill>
                <a:latin typeface="Times New Roman"/>
                <a:ea typeface="Calibri"/>
                <a:cs typeface="Mangal"/>
              </a:rPr>
              <a:t>Fig.4.16: Intrinsic </a:t>
            </a:r>
            <a:r>
              <a:rPr lang="en-US" b="1" dirty="0" err="1">
                <a:solidFill>
                  <a:prstClr val="black"/>
                </a:solidFill>
                <a:latin typeface="Times New Roman"/>
                <a:ea typeface="Calibri"/>
                <a:cs typeface="Mangal"/>
              </a:rPr>
              <a:t>semiconduction</a:t>
            </a:r>
            <a:endParaRPr lang="en-US" dirty="0"/>
          </a:p>
        </p:txBody>
      </p:sp>
      <p:pic>
        <p:nvPicPr>
          <p:cNvPr id="4" name="Picture 3" descr="I:\germany2\20150517_072809.jpg"/>
          <p:cNvPicPr/>
          <p:nvPr/>
        </p:nvPicPr>
        <p:blipFill>
          <a:blip r:embed="rId2" cstate="print"/>
          <a:srcRect/>
          <a:stretch>
            <a:fillRect/>
          </a:stretch>
        </p:blipFill>
        <p:spPr bwMode="auto">
          <a:xfrm>
            <a:off x="4495800" y="4724400"/>
            <a:ext cx="3962400" cy="1993265"/>
          </a:xfrm>
          <a:prstGeom prst="rect">
            <a:avLst/>
          </a:prstGeom>
          <a:noFill/>
          <a:ln w="9525">
            <a:noFill/>
            <a:miter lim="800000"/>
            <a:headEnd/>
            <a:tailEnd/>
          </a:ln>
        </p:spPr>
      </p:pic>
    </p:spTree>
    <p:extLst>
      <p:ext uri="{BB962C8B-B14F-4D97-AF65-F5344CB8AC3E}">
        <p14:creationId xmlns:p14="http://schemas.microsoft.com/office/powerpoint/2010/main" val="2592631562"/>
      </p:ext>
    </p:extLst>
  </p:cSld>
  <p:clrMapOvr>
    <a:masterClrMapping/>
  </p:clrMapOvr>
  <p:transition>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0"/>
            <a:ext cx="8229600" cy="6324600"/>
          </a:xfrm>
        </p:spPr>
        <p:txBody>
          <a:bodyPr>
            <a:normAutofit fontScale="62500" lnSpcReduction="20000"/>
          </a:bodyPr>
          <a:lstStyle/>
          <a:p>
            <a:pPr marL="342900" marR="0" lvl="0" indent="-342900" algn="just">
              <a:lnSpc>
                <a:spcPct val="115000"/>
              </a:lnSpc>
              <a:spcBef>
                <a:spcPts val="0"/>
              </a:spcBef>
              <a:spcAft>
                <a:spcPts val="0"/>
              </a:spcAft>
              <a:buFont typeface="+mj-lt"/>
              <a:buAutoNum type="arabicPeriod"/>
            </a:pPr>
            <a:r>
              <a:rPr lang="en-US" sz="4500" b="1" dirty="0">
                <a:solidFill>
                  <a:schemeClr val="accent5"/>
                </a:solidFill>
                <a:latin typeface="Times New Roman"/>
                <a:ea typeface="Calibri"/>
                <a:cs typeface="Mangal"/>
              </a:rPr>
              <a:t>Extrinsic Semiconductors </a:t>
            </a:r>
            <a:endParaRPr lang="en-US" sz="4500" dirty="0">
              <a:solidFill>
                <a:schemeClr val="accent5"/>
              </a:solidFill>
              <a:latin typeface="Calibri"/>
              <a:ea typeface="Calibri"/>
              <a:cs typeface="Mangal"/>
            </a:endParaRPr>
          </a:p>
          <a:p>
            <a:pPr marL="0" marR="0" indent="0" algn="just">
              <a:lnSpc>
                <a:spcPct val="115000"/>
              </a:lnSpc>
              <a:spcBef>
                <a:spcPts val="0"/>
              </a:spcBef>
              <a:spcAft>
                <a:spcPts val="0"/>
              </a:spcAft>
              <a:buNone/>
            </a:pPr>
            <a:endParaRPr lang="en-US" sz="2800" dirty="0">
              <a:latin typeface="Calibri"/>
              <a:ea typeface="Calibri"/>
              <a:cs typeface="Mangal"/>
            </a:endParaRPr>
          </a:p>
          <a:p>
            <a:pPr marL="0" marR="0" indent="457200" algn="just">
              <a:lnSpc>
                <a:spcPct val="115000"/>
              </a:lnSpc>
              <a:spcBef>
                <a:spcPts val="0"/>
              </a:spcBef>
              <a:spcAft>
                <a:spcPts val="0"/>
              </a:spcAft>
            </a:pPr>
            <a:r>
              <a:rPr lang="en-US" sz="2800" dirty="0">
                <a:latin typeface="Times New Roman"/>
                <a:ea typeface="Calibri"/>
                <a:cs typeface="Mangal"/>
              </a:rPr>
              <a:t>The semiconducting characteristics of pure Si and </a:t>
            </a:r>
            <a:r>
              <a:rPr lang="en-US" sz="2800" dirty="0" err="1">
                <a:latin typeface="Times New Roman"/>
                <a:ea typeface="Calibri"/>
                <a:cs typeface="Mangal"/>
              </a:rPr>
              <a:t>Ge</a:t>
            </a:r>
            <a:r>
              <a:rPr lang="en-US" sz="2800" dirty="0">
                <a:latin typeface="Times New Roman"/>
                <a:ea typeface="Calibri"/>
                <a:cs typeface="Mangal"/>
              </a:rPr>
              <a:t> can be improved by adding small amounts of either trivalent (Group 13) or </a:t>
            </a:r>
            <a:r>
              <a:rPr lang="en-US" sz="2800" dirty="0" err="1">
                <a:latin typeface="Times New Roman"/>
                <a:ea typeface="Calibri"/>
                <a:cs typeface="Mangal"/>
              </a:rPr>
              <a:t>pentavalent</a:t>
            </a:r>
            <a:r>
              <a:rPr lang="en-US" sz="2800" dirty="0">
                <a:latin typeface="Times New Roman"/>
                <a:ea typeface="Calibri"/>
                <a:cs typeface="Mangal"/>
              </a:rPr>
              <a:t> (Group 15) impurity atoms which act as charge carriers. Such electrical conductivity is called extrinsic </a:t>
            </a:r>
            <a:r>
              <a:rPr lang="en-US" sz="2800" dirty="0" err="1">
                <a:latin typeface="Times New Roman"/>
                <a:ea typeface="Calibri"/>
                <a:cs typeface="Mangal"/>
              </a:rPr>
              <a:t>semiconductivity</a:t>
            </a:r>
            <a:r>
              <a:rPr lang="en-US" sz="2800" dirty="0">
                <a:latin typeface="Times New Roman"/>
                <a:ea typeface="Calibri"/>
                <a:cs typeface="Mangal"/>
              </a:rPr>
              <a:t> and such doped intrinsic semi-conductors are called as extrinsic semiconductors or sometimes as impurity semiconductors or defect semiconductors.</a:t>
            </a:r>
            <a:endParaRPr lang="en-US" sz="2800" dirty="0">
              <a:latin typeface="Calibri"/>
              <a:ea typeface="Calibri"/>
              <a:cs typeface="Mangal"/>
            </a:endParaRPr>
          </a:p>
          <a:p>
            <a:pPr marL="0" marR="0" indent="457200" algn="just">
              <a:lnSpc>
                <a:spcPct val="115000"/>
              </a:lnSpc>
              <a:spcBef>
                <a:spcPts val="0"/>
              </a:spcBef>
              <a:spcAft>
                <a:spcPts val="0"/>
              </a:spcAft>
            </a:pPr>
            <a:r>
              <a:rPr lang="en-US" sz="2800" dirty="0">
                <a:latin typeface="Times New Roman"/>
                <a:ea typeface="Calibri"/>
                <a:cs typeface="Mangal"/>
              </a:rPr>
              <a:t>The deliberate addition of impurity atoms to a sample of pure crystal is called doping. Based on nature of dopant, the semi-conductors can be classified into two categories as follows:</a:t>
            </a:r>
            <a:endParaRPr lang="en-US" sz="2800" dirty="0">
              <a:latin typeface="Calibri"/>
              <a:ea typeface="Calibri"/>
              <a:cs typeface="Mangal"/>
            </a:endParaRPr>
          </a:p>
          <a:p>
            <a:pPr marL="342900" marR="0" lvl="0" indent="-342900" algn="just">
              <a:lnSpc>
                <a:spcPct val="115000"/>
              </a:lnSpc>
              <a:spcBef>
                <a:spcPts val="1200"/>
              </a:spcBef>
              <a:spcAft>
                <a:spcPts val="1000"/>
              </a:spcAft>
              <a:buFont typeface="+mj-lt"/>
              <a:buAutoNum type="alphaLcParenBoth"/>
            </a:pPr>
            <a:r>
              <a:rPr lang="en-US" sz="2800" b="1" dirty="0">
                <a:solidFill>
                  <a:schemeClr val="accent5"/>
                </a:solidFill>
                <a:latin typeface="Times New Roman"/>
                <a:ea typeface="Calibri"/>
                <a:cs typeface="Mangal"/>
              </a:rPr>
              <a:t> n-type semiconductors</a:t>
            </a:r>
            <a:r>
              <a:rPr lang="en-US" sz="2800" dirty="0">
                <a:solidFill>
                  <a:schemeClr val="accent5"/>
                </a:solidFill>
                <a:latin typeface="Times New Roman"/>
                <a:ea typeface="Calibri"/>
                <a:cs typeface="Mangal"/>
              </a:rPr>
              <a:t>:</a:t>
            </a:r>
            <a:endParaRPr lang="en-US" sz="2800" dirty="0">
              <a:solidFill>
                <a:schemeClr val="accent5"/>
              </a:solidFill>
              <a:latin typeface="Calibri"/>
              <a:ea typeface="Calibri"/>
              <a:cs typeface="Mangal"/>
            </a:endParaRPr>
          </a:p>
          <a:p>
            <a:pPr marL="114300" marR="0" algn="just">
              <a:lnSpc>
                <a:spcPct val="115000"/>
              </a:lnSpc>
              <a:spcBef>
                <a:spcPts val="1200"/>
              </a:spcBef>
              <a:spcAft>
                <a:spcPts val="1000"/>
              </a:spcAft>
            </a:pPr>
            <a:r>
              <a:rPr lang="en-US" sz="2800" b="1" dirty="0">
                <a:latin typeface="Times New Roman"/>
                <a:ea typeface="Calibri"/>
                <a:cs typeface="Mangal"/>
              </a:rPr>
              <a:t>	</a:t>
            </a:r>
            <a:r>
              <a:rPr lang="en-US" sz="2800" dirty="0">
                <a:latin typeface="Times New Roman"/>
                <a:ea typeface="Calibri"/>
                <a:cs typeface="Mangal"/>
              </a:rPr>
              <a:t>The intrinsic </a:t>
            </a:r>
            <a:r>
              <a:rPr lang="en-US" sz="2800" dirty="0" smtClean="0">
                <a:latin typeface="Times New Roman"/>
                <a:ea typeface="Calibri"/>
                <a:cs typeface="Mangal"/>
              </a:rPr>
              <a:t>semiconductors(Si) </a:t>
            </a:r>
            <a:r>
              <a:rPr lang="en-US" sz="2800" dirty="0">
                <a:latin typeface="Times New Roman"/>
                <a:ea typeface="Calibri"/>
                <a:cs typeface="Mangal"/>
              </a:rPr>
              <a:t>containing </a:t>
            </a:r>
            <a:r>
              <a:rPr lang="en-US" sz="2800" dirty="0" err="1">
                <a:latin typeface="Times New Roman"/>
                <a:ea typeface="Calibri"/>
                <a:cs typeface="Mangal"/>
              </a:rPr>
              <a:t>pentavalent</a:t>
            </a:r>
            <a:r>
              <a:rPr lang="en-US" sz="2800" dirty="0">
                <a:latin typeface="Times New Roman"/>
                <a:ea typeface="Calibri"/>
                <a:cs typeface="Mangal"/>
              </a:rPr>
              <a:t> (donor) impurity atoms like P, As or </a:t>
            </a:r>
            <a:r>
              <a:rPr lang="en-US" sz="2800" dirty="0" err="1">
                <a:latin typeface="Times New Roman"/>
                <a:ea typeface="Calibri"/>
                <a:cs typeface="Mangal"/>
              </a:rPr>
              <a:t>Sb</a:t>
            </a:r>
            <a:r>
              <a:rPr lang="en-US" sz="2800" dirty="0">
                <a:latin typeface="Times New Roman"/>
                <a:ea typeface="Calibri"/>
                <a:cs typeface="Mangal"/>
              </a:rPr>
              <a:t> (of Group VA or Group 15) having 5 valence electrons are termed as p-type semiconductors.</a:t>
            </a:r>
            <a:endParaRPr lang="en-US" sz="2800" dirty="0">
              <a:latin typeface="Calibri"/>
              <a:ea typeface="Calibri"/>
              <a:cs typeface="Mangal"/>
            </a:endParaRPr>
          </a:p>
          <a:p>
            <a:pPr marL="342900" marR="0" lvl="0" indent="-342900" algn="just">
              <a:lnSpc>
                <a:spcPct val="115000"/>
              </a:lnSpc>
              <a:spcBef>
                <a:spcPts val="0"/>
              </a:spcBef>
              <a:spcAft>
                <a:spcPts val="0"/>
              </a:spcAft>
              <a:buFont typeface="+mj-lt"/>
              <a:buAutoNum type="alphaLcParenBoth"/>
            </a:pPr>
            <a:r>
              <a:rPr lang="en-US" sz="2800" dirty="0">
                <a:solidFill>
                  <a:schemeClr val="accent6"/>
                </a:solidFill>
                <a:latin typeface="Times New Roman"/>
                <a:ea typeface="Calibri"/>
                <a:cs typeface="Mangal"/>
              </a:rPr>
              <a:t> </a:t>
            </a:r>
            <a:r>
              <a:rPr lang="en-US" sz="2800" b="1" dirty="0">
                <a:solidFill>
                  <a:schemeClr val="accent6"/>
                </a:solidFill>
                <a:latin typeface="Times New Roman"/>
                <a:ea typeface="Calibri"/>
                <a:cs typeface="Mangal"/>
              </a:rPr>
              <a:t>p-type semiconductors:</a:t>
            </a:r>
            <a:r>
              <a:rPr lang="en-US" sz="2800" dirty="0">
                <a:solidFill>
                  <a:schemeClr val="accent6"/>
                </a:solidFill>
                <a:latin typeface="Times New Roman"/>
                <a:ea typeface="Calibri"/>
                <a:cs typeface="Mangal"/>
              </a:rPr>
              <a:t> </a:t>
            </a:r>
            <a:endParaRPr lang="en-US" sz="2800" dirty="0">
              <a:solidFill>
                <a:schemeClr val="accent6"/>
              </a:solidFill>
              <a:latin typeface="Calibri"/>
              <a:ea typeface="Calibri"/>
              <a:cs typeface="Mangal"/>
            </a:endParaRPr>
          </a:p>
          <a:p>
            <a:pPr marL="171450" marR="0" algn="just">
              <a:lnSpc>
                <a:spcPct val="115000"/>
              </a:lnSpc>
              <a:spcBef>
                <a:spcPts val="0"/>
              </a:spcBef>
              <a:spcAft>
                <a:spcPts val="0"/>
              </a:spcAft>
            </a:pPr>
            <a:r>
              <a:rPr lang="en-US" sz="2800" dirty="0">
                <a:latin typeface="Times New Roman"/>
                <a:ea typeface="Calibri"/>
                <a:cs typeface="Mangal"/>
              </a:rPr>
              <a:t>	The intrinsic </a:t>
            </a:r>
            <a:r>
              <a:rPr lang="en-US" sz="2800" dirty="0" smtClean="0">
                <a:latin typeface="Times New Roman"/>
                <a:ea typeface="Calibri"/>
                <a:cs typeface="Mangal"/>
              </a:rPr>
              <a:t>semiconductors</a:t>
            </a:r>
            <a:r>
              <a:rPr lang="en-US" sz="2900" dirty="0">
                <a:solidFill>
                  <a:prstClr val="black"/>
                </a:solidFill>
                <a:latin typeface="Times New Roman"/>
                <a:ea typeface="Calibri"/>
                <a:cs typeface="Mangal"/>
              </a:rPr>
              <a:t>(Si) </a:t>
            </a:r>
            <a:r>
              <a:rPr lang="en-US" sz="2900" dirty="0" smtClean="0">
                <a:solidFill>
                  <a:prstClr val="black"/>
                </a:solidFill>
                <a:latin typeface="Times New Roman"/>
                <a:ea typeface="Calibri"/>
                <a:cs typeface="Mangal"/>
              </a:rPr>
              <a:t> </a:t>
            </a:r>
            <a:r>
              <a:rPr lang="en-US" sz="2800" dirty="0" smtClean="0">
                <a:latin typeface="Times New Roman"/>
                <a:ea typeface="Calibri"/>
                <a:cs typeface="Mangal"/>
              </a:rPr>
              <a:t> </a:t>
            </a:r>
            <a:r>
              <a:rPr lang="en-US" sz="2800" dirty="0">
                <a:latin typeface="Times New Roman"/>
                <a:ea typeface="Calibri"/>
                <a:cs typeface="Mangal"/>
              </a:rPr>
              <a:t>containing trivalent (acceptor) impurity atoms like B, </a:t>
            </a:r>
            <a:r>
              <a:rPr lang="en-US" sz="2800" dirty="0" err="1">
                <a:latin typeface="Times New Roman"/>
                <a:ea typeface="Calibri"/>
                <a:cs typeface="Mangal"/>
              </a:rPr>
              <a:t>Ga</a:t>
            </a:r>
            <a:r>
              <a:rPr lang="en-US" sz="2800" dirty="0">
                <a:latin typeface="Times New Roman"/>
                <a:ea typeface="Calibri"/>
                <a:cs typeface="Mangal"/>
              </a:rPr>
              <a:t> or In (of Group III </a:t>
            </a:r>
            <a:r>
              <a:rPr lang="en-US" sz="2800" baseline="-25000" dirty="0">
                <a:latin typeface="Times New Roman"/>
                <a:ea typeface="Calibri"/>
                <a:cs typeface="Mangal"/>
              </a:rPr>
              <a:t>A</a:t>
            </a:r>
            <a:r>
              <a:rPr lang="en-US" sz="2800" dirty="0">
                <a:latin typeface="Times New Roman"/>
                <a:ea typeface="Calibri"/>
                <a:cs typeface="Mangal"/>
              </a:rPr>
              <a:t> of 13) having 3 valence electrons are terms as p-type semiconductors</a:t>
            </a:r>
            <a:r>
              <a:rPr lang="en-US" sz="2800" dirty="0" smtClean="0">
                <a:latin typeface="Times New Roman"/>
                <a:ea typeface="Calibri"/>
                <a:cs typeface="Mangal"/>
              </a:rPr>
              <a:t>.</a:t>
            </a:r>
            <a:endParaRPr lang="en-US" sz="2800" dirty="0">
              <a:latin typeface="Calibri"/>
              <a:ea typeface="Calibri"/>
              <a:cs typeface="Mangal"/>
            </a:endParaRPr>
          </a:p>
          <a:p>
            <a:r>
              <a:rPr lang="en-US" dirty="0" smtClean="0"/>
              <a:t> </a:t>
            </a:r>
            <a:endParaRPr lang="en-US" dirty="0"/>
          </a:p>
        </p:txBody>
      </p:sp>
    </p:spTree>
    <p:extLst>
      <p:ext uri="{BB962C8B-B14F-4D97-AF65-F5344CB8AC3E}">
        <p14:creationId xmlns:p14="http://schemas.microsoft.com/office/powerpoint/2010/main" val="2199564276"/>
      </p:ext>
    </p:extLst>
  </p:cSld>
  <p:clrMapOvr>
    <a:masterClrMapping/>
  </p:clrMapOvr>
  <p:transition>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324600"/>
          </a:xfrm>
        </p:spPr>
        <p:txBody>
          <a:bodyPr>
            <a:normAutofit fontScale="70000" lnSpcReduction="20000"/>
          </a:bodyPr>
          <a:lstStyle/>
          <a:p>
            <a:pPr marL="342900" marR="0" lvl="0" indent="-342900" algn="just">
              <a:lnSpc>
                <a:spcPct val="115000"/>
              </a:lnSpc>
              <a:spcBef>
                <a:spcPts val="0"/>
              </a:spcBef>
              <a:spcAft>
                <a:spcPts val="0"/>
              </a:spcAft>
              <a:buFont typeface="+mj-lt"/>
              <a:buAutoNum type="alphaLcParenBoth"/>
            </a:pPr>
            <a:r>
              <a:rPr lang="en-US" sz="2800" dirty="0">
                <a:latin typeface="Times New Roman"/>
                <a:ea typeface="Calibri"/>
                <a:cs typeface="Mangal"/>
              </a:rPr>
              <a:t> </a:t>
            </a:r>
            <a:r>
              <a:rPr lang="en-US" sz="2800" b="1" dirty="0">
                <a:latin typeface="Times New Roman"/>
                <a:ea typeface="Calibri"/>
                <a:cs typeface="Mangal"/>
              </a:rPr>
              <a:t>n-type semiconductors: </a:t>
            </a:r>
            <a:endParaRPr lang="en-US" sz="2800" dirty="0">
              <a:latin typeface="Calibri"/>
              <a:ea typeface="Calibri"/>
              <a:cs typeface="Mangal"/>
            </a:endParaRPr>
          </a:p>
          <a:p>
            <a:pPr marL="114300" marR="0" indent="342900" algn="just">
              <a:lnSpc>
                <a:spcPct val="115000"/>
              </a:lnSpc>
              <a:spcBef>
                <a:spcPts val="0"/>
              </a:spcBef>
              <a:spcAft>
                <a:spcPts val="0"/>
              </a:spcAft>
            </a:pPr>
            <a:r>
              <a:rPr lang="en-US" sz="2800" dirty="0">
                <a:latin typeface="Times New Roman"/>
                <a:ea typeface="Calibri"/>
                <a:cs typeface="Mangal"/>
              </a:rPr>
              <a:t>Suppose an impurity of Group V</a:t>
            </a:r>
            <a:r>
              <a:rPr lang="en-US" sz="2800" baseline="-25000" dirty="0">
                <a:latin typeface="Times New Roman"/>
                <a:ea typeface="Calibri"/>
                <a:cs typeface="Mangal"/>
              </a:rPr>
              <a:t>A</a:t>
            </a:r>
            <a:r>
              <a:rPr lang="en-US" sz="2800" dirty="0">
                <a:latin typeface="Times New Roman"/>
                <a:ea typeface="Calibri"/>
                <a:cs typeface="Mangal"/>
              </a:rPr>
              <a:t> (or 15 ) like P As or </a:t>
            </a:r>
            <a:r>
              <a:rPr lang="en-US" sz="2800" dirty="0" err="1">
                <a:latin typeface="Times New Roman"/>
                <a:ea typeface="Calibri"/>
                <a:cs typeface="Mangal"/>
              </a:rPr>
              <a:t>Sb</a:t>
            </a:r>
            <a:r>
              <a:rPr lang="en-US" sz="2800" dirty="0">
                <a:latin typeface="Times New Roman"/>
                <a:ea typeface="Calibri"/>
                <a:cs typeface="Mangal"/>
              </a:rPr>
              <a:t> having five valence electrons (ns</a:t>
            </a:r>
            <a:r>
              <a:rPr lang="en-US" sz="2800" baseline="30000" dirty="0">
                <a:latin typeface="Times New Roman"/>
                <a:ea typeface="Calibri"/>
                <a:cs typeface="Mangal"/>
              </a:rPr>
              <a:t>2</a:t>
            </a:r>
            <a:r>
              <a:rPr lang="en-US" sz="2800" dirty="0">
                <a:latin typeface="Times New Roman"/>
                <a:ea typeface="Calibri"/>
                <a:cs typeface="Mangal"/>
              </a:rPr>
              <a:t> np</a:t>
            </a:r>
            <a:r>
              <a:rPr lang="en-US" sz="2800" baseline="30000" dirty="0">
                <a:latin typeface="Times New Roman"/>
                <a:ea typeface="Calibri"/>
                <a:cs typeface="Mangal"/>
              </a:rPr>
              <a:t>3</a:t>
            </a:r>
            <a:r>
              <a:rPr lang="en-US" sz="2800" dirty="0">
                <a:latin typeface="Times New Roman"/>
                <a:ea typeface="Calibri"/>
                <a:cs typeface="Mangal"/>
              </a:rPr>
              <a:t> ) is added to the crystal lattice of silicon, some of the Si atoms are replaced by </a:t>
            </a:r>
            <a:r>
              <a:rPr lang="en-US" sz="2800" dirty="0" err="1">
                <a:latin typeface="Times New Roman"/>
                <a:ea typeface="Calibri"/>
                <a:cs typeface="Mangal"/>
              </a:rPr>
              <a:t>pentavalent</a:t>
            </a:r>
            <a:r>
              <a:rPr lang="en-US" sz="2800" dirty="0">
                <a:latin typeface="Times New Roman"/>
                <a:ea typeface="Calibri"/>
                <a:cs typeface="Mangal"/>
              </a:rPr>
              <a:t> impurity atoms .This process is called ‘doping’ the crystal. Each doped atom forms four covalent bonds with the surrounding four Si atoms by using its four valence electrons, and its fifth electron remains unused. See Fig 4.17.  In this way an extra electron over and above the number required for symmetrical structure remains loosely bond in the silicon crystal. Such extra electrons occupy an energy level called donor (impurity) level just below the vacant conduction band of silicon crystal .At absolute zero or at low temperature, the extra electrons remain localized on parent atoms .However at room temperature, electrons from donor level can be easily excited to the vacant conduction band (by the application of electrical field or thermal energy) where they can carry current quite readily. Since the current is carried by negatively charged electrons it is n-type </a:t>
            </a:r>
            <a:r>
              <a:rPr lang="en-US" sz="2800" dirty="0" err="1">
                <a:latin typeface="Times New Roman"/>
                <a:ea typeface="Calibri"/>
                <a:cs typeface="Mangal"/>
              </a:rPr>
              <a:t>semiconduction</a:t>
            </a:r>
            <a:r>
              <a:rPr lang="en-US" sz="2800" dirty="0">
                <a:latin typeface="Times New Roman"/>
                <a:ea typeface="Calibri"/>
                <a:cs typeface="Mangal"/>
              </a:rPr>
              <a:t> and the silicon (or germanium) crystal doped with P/As/</a:t>
            </a:r>
            <a:r>
              <a:rPr lang="en-US" sz="2800" dirty="0" err="1">
                <a:latin typeface="Times New Roman"/>
                <a:ea typeface="Calibri"/>
                <a:cs typeface="Mangal"/>
              </a:rPr>
              <a:t>Sb</a:t>
            </a:r>
            <a:r>
              <a:rPr lang="en-US" sz="2800" dirty="0">
                <a:latin typeface="Times New Roman"/>
                <a:ea typeface="Calibri"/>
                <a:cs typeface="Mangal"/>
              </a:rPr>
              <a:t> is called n-type (extrinsic) semiconductor</a:t>
            </a:r>
            <a:r>
              <a:rPr lang="en-US" sz="2800" dirty="0" smtClean="0">
                <a:latin typeface="Times New Roman"/>
                <a:ea typeface="Calibri"/>
                <a:cs typeface="Mangal"/>
              </a:rPr>
              <a:t>. The structure for n-type silicon may be depicted as in Fig 4.17 (A) (B) (C) or (D).</a:t>
            </a:r>
            <a:endParaRPr lang="en-US" sz="2800" dirty="0">
              <a:latin typeface="Calibri"/>
              <a:ea typeface="Calibri"/>
              <a:cs typeface="Mangal"/>
            </a:endParaRPr>
          </a:p>
          <a:p>
            <a:pPr marL="0" indent="0">
              <a:buNone/>
            </a:pPr>
            <a:endParaRPr lang="en-US" dirty="0"/>
          </a:p>
        </p:txBody>
      </p:sp>
    </p:spTree>
    <p:extLst>
      <p:ext uri="{BB962C8B-B14F-4D97-AF65-F5344CB8AC3E}">
        <p14:creationId xmlns:p14="http://schemas.microsoft.com/office/powerpoint/2010/main" val="694349662"/>
      </p:ext>
    </p:extLst>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95400"/>
            <a:ext cx="9144000" cy="2971800"/>
          </a:xfrm>
        </p:spPr>
        <p:txBody>
          <a:bodyPr>
            <a:normAutofit fontScale="90000"/>
          </a:bodyPr>
          <a:lstStyle/>
          <a:p>
            <a:pPr marL="0" marR="0" algn="ctr">
              <a:lnSpc>
                <a:spcPct val="115000"/>
              </a:lnSpc>
              <a:spcBef>
                <a:spcPts val="0"/>
              </a:spcBef>
              <a:spcAft>
                <a:spcPts val="0"/>
              </a:spcAft>
              <a:tabLst>
                <a:tab pos="4114800" algn="r"/>
              </a:tabLst>
            </a:pPr>
            <a:r>
              <a:rPr lang="en-US" sz="5400" b="1" dirty="0">
                <a:latin typeface="Times New Roman"/>
                <a:ea typeface="Calibri"/>
                <a:cs typeface="Mangal"/>
              </a:rPr>
              <a:t>Chapter </a:t>
            </a:r>
            <a:r>
              <a:rPr lang="en-US" sz="5400" dirty="0">
                <a:latin typeface="Times New Roman"/>
                <a:ea typeface="Calibri"/>
                <a:cs typeface="Mangal"/>
              </a:rPr>
              <a:t>4…</a:t>
            </a:r>
            <a:r>
              <a:rPr lang="en-US" sz="5400" dirty="0">
                <a:ea typeface="Calibri"/>
                <a:cs typeface="Mangal"/>
              </a:rPr>
              <a:t/>
            </a:r>
            <a:br>
              <a:rPr lang="en-US" sz="5400" dirty="0">
                <a:ea typeface="Calibri"/>
                <a:cs typeface="Mangal"/>
              </a:rPr>
            </a:br>
            <a:r>
              <a:rPr lang="en-US" sz="5400" dirty="0">
                <a:latin typeface="Times New Roman"/>
                <a:ea typeface="Calibri"/>
                <a:cs typeface="Mangal"/>
              </a:rPr>
              <a:t> </a:t>
            </a:r>
            <a:r>
              <a:rPr lang="en-US" sz="5400" dirty="0">
                <a:ea typeface="Calibri"/>
                <a:cs typeface="Mangal"/>
              </a:rPr>
              <a:t/>
            </a:r>
            <a:br>
              <a:rPr lang="en-US" sz="5400" dirty="0">
                <a:ea typeface="Calibri"/>
                <a:cs typeface="Mangal"/>
              </a:rPr>
            </a:br>
            <a:r>
              <a:rPr lang="en-US" sz="5400" dirty="0" smtClean="0">
                <a:ea typeface="Calibri"/>
                <a:cs typeface="Mangal"/>
              </a:rPr>
              <a:t>4.</a:t>
            </a:r>
            <a:r>
              <a:rPr lang="en-US" sz="5400" b="1" dirty="0">
                <a:latin typeface="Times New Roman"/>
                <a:ea typeface="Times New Roman"/>
              </a:rPr>
              <a:t>	</a:t>
            </a:r>
            <a:r>
              <a:rPr lang="en-US" sz="3100" b="1" dirty="0">
                <a:solidFill>
                  <a:srgbClr val="000000"/>
                </a:solidFill>
                <a:latin typeface="Times New Roman"/>
                <a:ea typeface="Calibri"/>
              </a:rPr>
              <a:t>METALS AND SEMICONDUCTORS</a:t>
            </a:r>
            <a:r>
              <a:rPr lang="en-US" dirty="0" smtClean="0"/>
              <a:t/>
            </a:r>
            <a:br>
              <a:rPr lang="en-US" dirty="0" smtClean="0"/>
            </a:br>
            <a:endParaRPr lang="en-US" dirty="0"/>
          </a:p>
        </p:txBody>
      </p:sp>
      <p:sp>
        <p:nvSpPr>
          <p:cNvPr id="3" name="Content Placeholder 2"/>
          <p:cNvSpPr>
            <a:spLocks noGrp="1"/>
          </p:cNvSpPr>
          <p:nvPr>
            <p:ph idx="1"/>
          </p:nvPr>
        </p:nvSpPr>
        <p:spPr>
          <a:xfrm>
            <a:off x="457200" y="914400"/>
            <a:ext cx="8229600" cy="5410200"/>
          </a:xfrm>
          <a:ln>
            <a:solidFill>
              <a:schemeClr val="accent2">
                <a:lumMod val="60000"/>
                <a:lumOff val="40000"/>
              </a:schemeClr>
            </a:solidFill>
          </a:ln>
        </p:spPr>
        <p:txBody>
          <a:bodyPr>
            <a:normAutofit fontScale="85000" lnSpcReduction="20000"/>
          </a:bodyPr>
          <a:lstStyle/>
          <a:p>
            <a:pPr marL="0" marR="0" algn="just">
              <a:lnSpc>
                <a:spcPct val="115000"/>
              </a:lnSpc>
              <a:spcBef>
                <a:spcPts val="0"/>
              </a:spcBef>
              <a:spcAft>
                <a:spcPts val="0"/>
              </a:spcAft>
            </a:pPr>
            <a:r>
              <a:rPr lang="en-US" b="1" i="1" dirty="0" smtClean="0"/>
              <a:t> </a:t>
            </a:r>
            <a:r>
              <a:rPr lang="en-US" sz="2800" dirty="0">
                <a:latin typeface="Times New Roman"/>
                <a:ea typeface="Calibri"/>
                <a:cs typeface="Mangal"/>
              </a:rPr>
              <a:t>4.1 Introduction.</a:t>
            </a:r>
            <a:endParaRPr lang="en-US" sz="2800" dirty="0">
              <a:latin typeface="Calibri"/>
              <a:ea typeface="Calibri"/>
              <a:cs typeface="Mangal"/>
            </a:endParaRPr>
          </a:p>
          <a:p>
            <a:pPr marL="0" marR="0" algn="just">
              <a:lnSpc>
                <a:spcPct val="115000"/>
              </a:lnSpc>
              <a:spcBef>
                <a:spcPts val="0"/>
              </a:spcBef>
              <a:spcAft>
                <a:spcPts val="0"/>
              </a:spcAft>
            </a:pPr>
            <a:r>
              <a:rPr lang="en-US" sz="2800" dirty="0">
                <a:latin typeface="Times New Roman"/>
                <a:ea typeface="Calibri"/>
                <a:cs typeface="Mangal"/>
              </a:rPr>
              <a:t>4.2 Properties of metallic solids.</a:t>
            </a:r>
            <a:endParaRPr lang="en-US" sz="2800" dirty="0">
              <a:latin typeface="Calibri"/>
              <a:ea typeface="Calibri"/>
              <a:cs typeface="Mangal"/>
            </a:endParaRPr>
          </a:p>
          <a:p>
            <a:pPr marL="0" marR="0" algn="just">
              <a:lnSpc>
                <a:spcPct val="115000"/>
              </a:lnSpc>
              <a:spcBef>
                <a:spcPts val="0"/>
              </a:spcBef>
              <a:spcAft>
                <a:spcPts val="0"/>
              </a:spcAft>
            </a:pPr>
            <a:r>
              <a:rPr lang="en-US" sz="2800" dirty="0">
                <a:latin typeface="Times New Roman"/>
                <a:ea typeface="Calibri"/>
                <a:cs typeface="Mangal"/>
              </a:rPr>
              <a:t>4.3 Theories of bonding in metal.</a:t>
            </a:r>
            <a:endParaRPr lang="en-US" sz="2800" dirty="0">
              <a:latin typeface="Calibri"/>
              <a:ea typeface="Calibri"/>
              <a:cs typeface="Mangal"/>
            </a:endParaRPr>
          </a:p>
          <a:p>
            <a:pPr marL="0" marR="0" algn="just">
              <a:lnSpc>
                <a:spcPct val="115000"/>
              </a:lnSpc>
              <a:spcBef>
                <a:spcPts val="0"/>
              </a:spcBef>
              <a:spcAft>
                <a:spcPts val="0"/>
              </a:spcAft>
            </a:pPr>
            <a:r>
              <a:rPr lang="en-US" sz="2800" dirty="0">
                <a:latin typeface="Times New Roman"/>
                <a:ea typeface="Calibri"/>
                <a:cs typeface="Mangal"/>
              </a:rPr>
              <a:t>i) Free electron theory.</a:t>
            </a:r>
            <a:endParaRPr lang="en-US" sz="2800" dirty="0">
              <a:latin typeface="Calibri"/>
              <a:ea typeface="Calibri"/>
              <a:cs typeface="Mangal"/>
            </a:endParaRPr>
          </a:p>
          <a:p>
            <a:pPr marL="0" marR="0" algn="just">
              <a:lnSpc>
                <a:spcPct val="115000"/>
              </a:lnSpc>
              <a:spcBef>
                <a:spcPts val="0"/>
              </a:spcBef>
              <a:spcAft>
                <a:spcPts val="0"/>
              </a:spcAft>
            </a:pPr>
            <a:r>
              <a:rPr lang="en-US" sz="2800" dirty="0">
                <a:latin typeface="Times New Roman"/>
                <a:ea typeface="Calibri"/>
                <a:cs typeface="Mangal"/>
              </a:rPr>
              <a:t>ii) Molecular orbital theory (Band theory).</a:t>
            </a:r>
            <a:endParaRPr lang="en-US" sz="2800" dirty="0">
              <a:latin typeface="Calibri"/>
              <a:ea typeface="Calibri"/>
              <a:cs typeface="Mangal"/>
            </a:endParaRPr>
          </a:p>
          <a:p>
            <a:pPr marL="0" marR="0" algn="just">
              <a:lnSpc>
                <a:spcPct val="115000"/>
              </a:lnSpc>
              <a:spcBef>
                <a:spcPts val="0"/>
              </a:spcBef>
              <a:spcAft>
                <a:spcPts val="0"/>
              </a:spcAft>
            </a:pPr>
            <a:r>
              <a:rPr lang="en-US" sz="2800" dirty="0">
                <a:latin typeface="Times New Roman"/>
                <a:ea typeface="Calibri"/>
                <a:cs typeface="Mangal"/>
              </a:rPr>
              <a:t>4.4 Classification of solids as conductor, insulators and semiconductors on the basis of band theory.</a:t>
            </a:r>
            <a:endParaRPr lang="en-US" sz="2800" dirty="0">
              <a:latin typeface="Calibri"/>
              <a:ea typeface="Calibri"/>
              <a:cs typeface="Mangal"/>
            </a:endParaRPr>
          </a:p>
          <a:p>
            <a:pPr marL="0" marR="0" algn="just">
              <a:lnSpc>
                <a:spcPct val="115000"/>
              </a:lnSpc>
              <a:spcBef>
                <a:spcPts val="0"/>
              </a:spcBef>
              <a:spcAft>
                <a:spcPts val="0"/>
              </a:spcAft>
            </a:pPr>
            <a:r>
              <a:rPr lang="en-US" sz="2800" dirty="0">
                <a:latin typeface="Times New Roman"/>
                <a:ea typeface="Calibri"/>
                <a:cs typeface="Mangal"/>
              </a:rPr>
              <a:t>4.5 Semiconductors. </a:t>
            </a:r>
            <a:endParaRPr lang="en-US" sz="2800" dirty="0">
              <a:latin typeface="Calibri"/>
              <a:ea typeface="Calibri"/>
              <a:cs typeface="Mangal"/>
            </a:endParaRPr>
          </a:p>
          <a:p>
            <a:pPr marL="0" marR="0" algn="just">
              <a:lnSpc>
                <a:spcPct val="115000"/>
              </a:lnSpc>
              <a:spcBef>
                <a:spcPts val="0"/>
              </a:spcBef>
              <a:spcAft>
                <a:spcPts val="0"/>
              </a:spcAft>
            </a:pPr>
            <a:r>
              <a:rPr lang="en-US" sz="2800" dirty="0">
                <a:latin typeface="Times New Roman"/>
                <a:ea typeface="Calibri"/>
                <a:cs typeface="Mangal"/>
              </a:rPr>
              <a:t>Types of semiconductors - intrinsic and extrinsic semiconductors.</a:t>
            </a:r>
            <a:endParaRPr lang="en-US" sz="2800" dirty="0">
              <a:latin typeface="Calibri"/>
              <a:ea typeface="Calibri"/>
              <a:cs typeface="Mangal"/>
            </a:endParaRPr>
          </a:p>
          <a:p>
            <a:pPr marL="0" marR="0" algn="just">
              <a:lnSpc>
                <a:spcPct val="115000"/>
              </a:lnSpc>
              <a:spcBef>
                <a:spcPts val="0"/>
              </a:spcBef>
              <a:spcAft>
                <a:spcPts val="0"/>
              </a:spcAft>
            </a:pPr>
            <a:r>
              <a:rPr lang="en-US" sz="2800" dirty="0">
                <a:latin typeface="Times New Roman"/>
                <a:ea typeface="Calibri"/>
                <a:cs typeface="Mangal"/>
              </a:rPr>
              <a:t> Applications of semiconductors.</a:t>
            </a:r>
            <a:endParaRPr lang="en-US" sz="2800" dirty="0">
              <a:latin typeface="Calibri"/>
              <a:ea typeface="Calibri"/>
              <a:cs typeface="Mangal"/>
            </a:endParaRPr>
          </a:p>
          <a:p>
            <a:pPr marL="0" marR="0" algn="just">
              <a:lnSpc>
                <a:spcPct val="115000"/>
              </a:lnSpc>
              <a:spcBef>
                <a:spcPts val="0"/>
              </a:spcBef>
              <a:spcAft>
                <a:spcPts val="0"/>
              </a:spcAft>
            </a:pPr>
            <a:r>
              <a:rPr lang="en-US" sz="2800" dirty="0">
                <a:latin typeface="Times New Roman"/>
                <a:ea typeface="Calibri"/>
                <a:cs typeface="Mangal"/>
              </a:rPr>
              <a:t>4.6 Superconductors:</a:t>
            </a:r>
            <a:endParaRPr lang="en-US" sz="2800" dirty="0">
              <a:latin typeface="Calibri"/>
              <a:ea typeface="Calibri"/>
              <a:cs typeface="Mangal"/>
            </a:endParaRPr>
          </a:p>
          <a:p>
            <a:pPr marL="0" marR="0" algn="just">
              <a:lnSpc>
                <a:spcPct val="115000"/>
              </a:lnSpc>
              <a:spcBef>
                <a:spcPts val="0"/>
              </a:spcBef>
              <a:spcAft>
                <a:spcPts val="0"/>
              </a:spcAft>
            </a:pPr>
            <a:r>
              <a:rPr lang="en-US" sz="2800" dirty="0">
                <a:latin typeface="Times New Roman"/>
                <a:ea typeface="Calibri"/>
                <a:cs typeface="Mangal"/>
              </a:rPr>
              <a:t>Ceramic superconductors - Preparation and structures of mixed oxide YBa2Cu3O7 – </a:t>
            </a:r>
            <a:r>
              <a:rPr lang="en-US" sz="2800" i="1" dirty="0">
                <a:latin typeface="Times New Roman"/>
                <a:ea typeface="Calibri"/>
                <a:cs typeface="Mangal"/>
              </a:rPr>
              <a:t>x</a:t>
            </a:r>
            <a:endParaRPr lang="en-US" sz="2800" dirty="0">
              <a:latin typeface="Calibri"/>
              <a:ea typeface="Calibri"/>
              <a:cs typeface="Mangal"/>
            </a:endParaRPr>
          </a:p>
          <a:p>
            <a:r>
              <a:rPr lang="en-US" sz="2800" dirty="0">
                <a:latin typeface="Times New Roman"/>
                <a:ea typeface="Calibri"/>
              </a:rPr>
              <a:t>4.7 Applications of superconductors</a:t>
            </a:r>
            <a:r>
              <a:rPr lang="en-US" b="1" i="1" dirty="0" smtClean="0"/>
              <a:t> </a:t>
            </a:r>
            <a:endParaRPr lang="en-US" dirty="0"/>
          </a:p>
        </p:txBody>
      </p:sp>
    </p:spTree>
  </p:cSld>
  <p:clrMapOvr>
    <a:masterClrMapping/>
  </p:clrMapOvr>
  <p:transition>
    <p:newsfla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germany2\20150517_072831.jpg"/>
          <p:cNvPicPr>
            <a:picLocks noGrp="1"/>
          </p:cNvPicPr>
          <p:nvPr>
            <p:ph idx="1"/>
          </p:nvPr>
        </p:nvPicPr>
        <p:blipFill>
          <a:blip r:embed="rId2" cstate="print"/>
          <a:srcRect/>
          <a:stretch>
            <a:fillRect/>
          </a:stretch>
        </p:blipFill>
        <p:spPr bwMode="auto">
          <a:xfrm>
            <a:off x="152400" y="990600"/>
            <a:ext cx="4548414" cy="2478578"/>
          </a:xfrm>
          <a:prstGeom prst="rect">
            <a:avLst/>
          </a:prstGeom>
          <a:noFill/>
          <a:ln w="9525">
            <a:noFill/>
            <a:miter lim="800000"/>
            <a:headEnd/>
            <a:tailEnd/>
          </a:ln>
        </p:spPr>
      </p:pic>
      <p:pic>
        <p:nvPicPr>
          <p:cNvPr id="5" name="Picture 4" descr="I:\germany2\20150517_072836.jpg"/>
          <p:cNvPicPr/>
          <p:nvPr/>
        </p:nvPicPr>
        <p:blipFill>
          <a:blip r:embed="rId3" cstate="print"/>
          <a:srcRect/>
          <a:stretch>
            <a:fillRect/>
          </a:stretch>
        </p:blipFill>
        <p:spPr bwMode="auto">
          <a:xfrm>
            <a:off x="14514" y="3733800"/>
            <a:ext cx="5143500" cy="3000375"/>
          </a:xfrm>
          <a:prstGeom prst="rect">
            <a:avLst/>
          </a:prstGeom>
          <a:noFill/>
          <a:ln w="9525">
            <a:noFill/>
            <a:miter lim="800000"/>
            <a:headEnd/>
            <a:tailEnd/>
          </a:ln>
        </p:spPr>
      </p:pic>
      <p:pic>
        <p:nvPicPr>
          <p:cNvPr id="6" name="Picture 5" descr="I:\germany2\20150517_072847.jpg"/>
          <p:cNvPicPr/>
          <p:nvPr/>
        </p:nvPicPr>
        <p:blipFill>
          <a:blip r:embed="rId4" cstate="print"/>
          <a:srcRect/>
          <a:stretch>
            <a:fillRect/>
          </a:stretch>
        </p:blipFill>
        <p:spPr bwMode="auto">
          <a:xfrm>
            <a:off x="4633686" y="533400"/>
            <a:ext cx="4419600" cy="2514600"/>
          </a:xfrm>
          <a:prstGeom prst="rect">
            <a:avLst/>
          </a:prstGeom>
          <a:noFill/>
          <a:ln w="9525">
            <a:noFill/>
            <a:miter lim="800000"/>
            <a:headEnd/>
            <a:tailEnd/>
          </a:ln>
        </p:spPr>
      </p:pic>
      <p:pic>
        <p:nvPicPr>
          <p:cNvPr id="7" name="Picture 6" descr="I:\germany2\20150517_072857.jpg"/>
          <p:cNvPicPr/>
          <p:nvPr/>
        </p:nvPicPr>
        <p:blipFill>
          <a:blip r:embed="rId5" cstate="print"/>
          <a:srcRect/>
          <a:stretch>
            <a:fillRect/>
          </a:stretch>
        </p:blipFill>
        <p:spPr bwMode="auto">
          <a:xfrm>
            <a:off x="4724400" y="4024313"/>
            <a:ext cx="4412343" cy="2709862"/>
          </a:xfrm>
          <a:prstGeom prst="rect">
            <a:avLst/>
          </a:prstGeom>
          <a:noFill/>
          <a:ln w="9525">
            <a:noFill/>
            <a:miter lim="800000"/>
            <a:headEnd/>
            <a:tailEnd/>
          </a:ln>
        </p:spPr>
      </p:pic>
    </p:spTree>
    <p:extLst>
      <p:ext uri="{BB962C8B-B14F-4D97-AF65-F5344CB8AC3E}">
        <p14:creationId xmlns:p14="http://schemas.microsoft.com/office/powerpoint/2010/main" val="2522476460"/>
      </p:ext>
    </p:extLst>
  </p:cSld>
  <p:clrMapOvr>
    <a:masterClrMapping/>
  </p:clrMapOvr>
  <p:transition>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324600"/>
          </a:xfrm>
        </p:spPr>
        <p:txBody>
          <a:bodyPr>
            <a:normAutofit fontScale="70000" lnSpcReduction="20000"/>
          </a:bodyPr>
          <a:lstStyle/>
          <a:p>
            <a:pPr marL="0" marR="0" algn="just">
              <a:lnSpc>
                <a:spcPct val="115000"/>
              </a:lnSpc>
              <a:spcBef>
                <a:spcPts val="0"/>
              </a:spcBef>
              <a:spcAft>
                <a:spcPts val="0"/>
              </a:spcAft>
            </a:pPr>
            <a:r>
              <a:rPr lang="en-US" sz="2800" b="1" dirty="0">
                <a:latin typeface="Times New Roman"/>
                <a:ea typeface="Calibri"/>
                <a:cs typeface="Mangal"/>
              </a:rPr>
              <a:t>(b)p-type semiconductors:</a:t>
            </a:r>
            <a:r>
              <a:rPr lang="en-US" sz="2800" dirty="0">
                <a:latin typeface="Times New Roman"/>
                <a:ea typeface="Calibri"/>
                <a:cs typeface="Mangal"/>
              </a:rPr>
              <a:t> </a:t>
            </a:r>
            <a:endParaRPr lang="en-US" sz="2800" dirty="0">
              <a:latin typeface="Calibri"/>
              <a:ea typeface="Calibri"/>
              <a:cs typeface="Mangal"/>
            </a:endParaRPr>
          </a:p>
          <a:p>
            <a:pPr marL="0" marR="0" indent="457200" algn="just">
              <a:lnSpc>
                <a:spcPct val="115000"/>
              </a:lnSpc>
              <a:spcBef>
                <a:spcPts val="0"/>
              </a:spcBef>
              <a:spcAft>
                <a:spcPts val="0"/>
              </a:spcAft>
            </a:pPr>
            <a:r>
              <a:rPr lang="en-US" sz="2800" dirty="0">
                <a:latin typeface="Times New Roman"/>
                <a:ea typeface="Calibri"/>
                <a:cs typeface="Mangal"/>
              </a:rPr>
              <a:t>If impurities of Group III A (or 13) say B, Al, </a:t>
            </a:r>
            <a:r>
              <a:rPr lang="en-US" sz="2800" dirty="0" err="1">
                <a:latin typeface="Times New Roman"/>
                <a:ea typeface="Calibri"/>
                <a:cs typeface="Mangal"/>
              </a:rPr>
              <a:t>Ga</a:t>
            </a:r>
            <a:r>
              <a:rPr lang="en-US" sz="2800" dirty="0">
                <a:latin typeface="Times New Roman"/>
                <a:ea typeface="Calibri"/>
                <a:cs typeface="Mangal"/>
              </a:rPr>
              <a:t> or In having three valence electrons (ns</a:t>
            </a:r>
            <a:r>
              <a:rPr lang="en-US" sz="2800" baseline="30000" dirty="0">
                <a:latin typeface="Times New Roman"/>
                <a:ea typeface="Calibri"/>
                <a:cs typeface="Mangal"/>
              </a:rPr>
              <a:t>2</a:t>
            </a:r>
            <a:r>
              <a:rPr lang="en-US" sz="2800" dirty="0">
                <a:latin typeface="Times New Roman"/>
                <a:ea typeface="Calibri"/>
                <a:cs typeface="Mangal"/>
              </a:rPr>
              <a:t> np</a:t>
            </a:r>
            <a:r>
              <a:rPr lang="en-US" sz="2800" baseline="30000" dirty="0">
                <a:latin typeface="Times New Roman"/>
                <a:ea typeface="Calibri"/>
                <a:cs typeface="Mangal"/>
              </a:rPr>
              <a:t>1</a:t>
            </a:r>
            <a:r>
              <a:rPr lang="en-US" sz="2800" dirty="0">
                <a:latin typeface="Times New Roman"/>
                <a:ea typeface="Calibri"/>
                <a:cs typeface="Mangal"/>
              </a:rPr>
              <a:t>) is added to the crystal lattice of silicon (or germanium) some of the Si (or </a:t>
            </a:r>
            <a:r>
              <a:rPr lang="en-US" sz="2800" dirty="0" err="1">
                <a:latin typeface="Times New Roman"/>
                <a:ea typeface="Calibri"/>
                <a:cs typeface="Mangal"/>
              </a:rPr>
              <a:t>Ge</a:t>
            </a:r>
            <a:r>
              <a:rPr lang="en-US" sz="2800" dirty="0">
                <a:latin typeface="Times New Roman"/>
                <a:ea typeface="Calibri"/>
                <a:cs typeface="Mangal"/>
              </a:rPr>
              <a:t>) atoms are replaced by the trivalent impurity atoms. Since the impurity atoms contribute only three electrons some of the sites normally occupied by the electrons in the symmetrical structure (Fig 4.15) will be left empty. This process of doping creates electron vacancies called positive holes in the crystal .These occupy the energy level called acceptor (impurity) level that exists close to the filled valence band of Si (or </a:t>
            </a:r>
            <a:r>
              <a:rPr lang="en-US" sz="2800" dirty="0" err="1">
                <a:latin typeface="Times New Roman"/>
                <a:ea typeface="Calibri"/>
                <a:cs typeface="Mangal"/>
              </a:rPr>
              <a:t>Ge</a:t>
            </a:r>
            <a:r>
              <a:rPr lang="en-US" sz="2800" dirty="0">
                <a:latin typeface="Times New Roman"/>
                <a:ea typeface="Calibri"/>
                <a:cs typeface="Mangal"/>
              </a:rPr>
              <a:t>).</a:t>
            </a:r>
            <a:endParaRPr lang="en-US" sz="2800" dirty="0">
              <a:latin typeface="Calibri"/>
              <a:ea typeface="Calibri"/>
              <a:cs typeface="Mangal"/>
            </a:endParaRPr>
          </a:p>
          <a:p>
            <a:pPr marL="57150" marR="0" algn="just">
              <a:lnSpc>
                <a:spcPct val="115000"/>
              </a:lnSpc>
              <a:spcBef>
                <a:spcPts val="0"/>
              </a:spcBef>
              <a:spcAft>
                <a:spcPts val="0"/>
              </a:spcAft>
            </a:pPr>
            <a:r>
              <a:rPr lang="en-US" sz="2800" dirty="0">
                <a:latin typeface="Times New Roman"/>
                <a:ea typeface="Calibri"/>
                <a:cs typeface="Mangal"/>
              </a:rPr>
              <a:t>      At absolute zero (or at low temperatures) the positive holes are localized around the doped atoms. However at normal temperatures or when an electric field is applied, adjacent electrons from the filled valence band are promoted to the vacant acceptor level of positive holes. In this way new electron vacancy i.e. positive holes are created in the silicon lattice. By a series of such jumps or hops the positive holes can migrate across the crystal. This is equivalent to moving an electron in the opposite direction and thus current is carried. Since the current is carried by migration of positive hole carriers this is p-type (extrinsic) semiconductor .The p-type </a:t>
            </a:r>
            <a:r>
              <a:rPr lang="en-US" sz="2800" dirty="0" err="1">
                <a:latin typeface="Times New Roman"/>
                <a:ea typeface="Calibri"/>
                <a:cs typeface="Mangal"/>
              </a:rPr>
              <a:t>semiconduction</a:t>
            </a:r>
            <a:r>
              <a:rPr lang="en-US" sz="2800" dirty="0">
                <a:latin typeface="Times New Roman"/>
                <a:ea typeface="Calibri"/>
                <a:cs typeface="Mangal"/>
              </a:rPr>
              <a:t> may be depicted variously as shown in Fig 4.20(A)  (B) (C) and (D)</a:t>
            </a:r>
            <a:endParaRPr lang="en-US" sz="2800" dirty="0">
              <a:latin typeface="Calibri"/>
              <a:ea typeface="Calibri"/>
              <a:cs typeface="Mangal"/>
            </a:endParaRPr>
          </a:p>
          <a:p>
            <a:endParaRPr lang="en-US" dirty="0"/>
          </a:p>
        </p:txBody>
      </p:sp>
    </p:spTree>
    <p:extLst>
      <p:ext uri="{BB962C8B-B14F-4D97-AF65-F5344CB8AC3E}">
        <p14:creationId xmlns:p14="http://schemas.microsoft.com/office/powerpoint/2010/main" val="2616209248"/>
      </p:ext>
    </p:extLst>
  </p:cSld>
  <p:clrMapOvr>
    <a:masterClrMapping/>
  </p:clrMapOvr>
  <p:transition>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germany2\20150517_072912.jpg"/>
          <p:cNvPicPr>
            <a:picLocks noGrp="1"/>
          </p:cNvPicPr>
          <p:nvPr>
            <p:ph idx="1"/>
          </p:nvPr>
        </p:nvPicPr>
        <p:blipFill>
          <a:blip r:embed="rId2" cstate="print"/>
          <a:srcRect/>
          <a:stretch>
            <a:fillRect/>
          </a:stretch>
        </p:blipFill>
        <p:spPr bwMode="auto">
          <a:xfrm>
            <a:off x="331389" y="766618"/>
            <a:ext cx="4505498" cy="2306782"/>
          </a:xfrm>
          <a:prstGeom prst="rect">
            <a:avLst/>
          </a:prstGeom>
          <a:noFill/>
          <a:ln w="9525">
            <a:noFill/>
            <a:miter lim="800000"/>
            <a:headEnd/>
            <a:tailEnd/>
          </a:ln>
        </p:spPr>
      </p:pic>
      <p:pic>
        <p:nvPicPr>
          <p:cNvPr id="5" name="Picture 4" descr="I:\germany2\20150517_072918.jpg"/>
          <p:cNvPicPr/>
          <p:nvPr/>
        </p:nvPicPr>
        <p:blipFill>
          <a:blip r:embed="rId3" cstate="print"/>
          <a:srcRect/>
          <a:stretch>
            <a:fillRect/>
          </a:stretch>
        </p:blipFill>
        <p:spPr bwMode="auto">
          <a:xfrm>
            <a:off x="1" y="3810000"/>
            <a:ext cx="4800600" cy="2543175"/>
          </a:xfrm>
          <a:prstGeom prst="rect">
            <a:avLst/>
          </a:prstGeom>
          <a:noFill/>
          <a:ln w="9525">
            <a:noFill/>
            <a:miter lim="800000"/>
            <a:headEnd/>
            <a:tailEnd/>
          </a:ln>
        </p:spPr>
      </p:pic>
      <p:pic>
        <p:nvPicPr>
          <p:cNvPr id="6" name="Picture 5" descr="I:\germany2\20150517_072934.jpg"/>
          <p:cNvPicPr/>
          <p:nvPr/>
        </p:nvPicPr>
        <p:blipFill>
          <a:blip r:embed="rId4" cstate="print"/>
          <a:srcRect/>
          <a:stretch>
            <a:fillRect/>
          </a:stretch>
        </p:blipFill>
        <p:spPr bwMode="auto">
          <a:xfrm>
            <a:off x="4800600" y="304800"/>
            <a:ext cx="4114800" cy="2819400"/>
          </a:xfrm>
          <a:prstGeom prst="rect">
            <a:avLst/>
          </a:prstGeom>
          <a:noFill/>
          <a:ln w="9525">
            <a:noFill/>
            <a:miter lim="800000"/>
            <a:headEnd/>
            <a:tailEnd/>
          </a:ln>
        </p:spPr>
      </p:pic>
      <p:pic>
        <p:nvPicPr>
          <p:cNvPr id="7" name="Picture 6" descr="I:\germany2\20150517_072940.jpg"/>
          <p:cNvPicPr/>
          <p:nvPr/>
        </p:nvPicPr>
        <p:blipFill>
          <a:blip r:embed="rId5" cstate="print"/>
          <a:srcRect/>
          <a:stretch>
            <a:fillRect/>
          </a:stretch>
        </p:blipFill>
        <p:spPr bwMode="auto">
          <a:xfrm>
            <a:off x="3952875" y="3733800"/>
            <a:ext cx="5191125" cy="2619375"/>
          </a:xfrm>
          <a:prstGeom prst="rect">
            <a:avLst/>
          </a:prstGeom>
          <a:noFill/>
          <a:ln w="9525">
            <a:noFill/>
            <a:miter lim="800000"/>
            <a:headEnd/>
            <a:tailEnd/>
          </a:ln>
        </p:spPr>
      </p:pic>
    </p:spTree>
    <p:extLst>
      <p:ext uri="{BB962C8B-B14F-4D97-AF65-F5344CB8AC3E}">
        <p14:creationId xmlns:p14="http://schemas.microsoft.com/office/powerpoint/2010/main" val="38439037"/>
      </p:ext>
    </p:extLst>
  </p:cSld>
  <p:clrMapOvr>
    <a:masterClrMapping/>
  </p:clrMapOvr>
  <p:transition>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867400"/>
          </a:xfrm>
        </p:spPr>
        <p:txBody>
          <a:bodyPr>
            <a:normAutofit fontScale="47500" lnSpcReduction="20000"/>
          </a:bodyPr>
          <a:lstStyle/>
          <a:p>
            <a:pPr marL="0" marR="0" algn="just">
              <a:lnSpc>
                <a:spcPct val="115000"/>
              </a:lnSpc>
              <a:spcBef>
                <a:spcPts val="1200"/>
              </a:spcBef>
              <a:spcAft>
                <a:spcPts val="1000"/>
              </a:spcAft>
            </a:pPr>
            <a:r>
              <a:rPr lang="en-US" sz="4400" b="1" dirty="0">
                <a:solidFill>
                  <a:schemeClr val="accent2"/>
                </a:solidFill>
                <a:latin typeface="Times New Roman"/>
                <a:ea typeface="Calibri"/>
                <a:cs typeface="Mangal"/>
              </a:rPr>
              <a:t>Applications of semiconductors:</a:t>
            </a:r>
            <a:endParaRPr lang="en-US" sz="4400" dirty="0">
              <a:solidFill>
                <a:schemeClr val="accent2"/>
              </a:solidFill>
              <a:latin typeface="Calibri"/>
              <a:ea typeface="Calibri"/>
              <a:cs typeface="Mangal"/>
            </a:endParaRPr>
          </a:p>
          <a:p>
            <a:pPr marL="57150" marR="0" indent="400050" algn="just">
              <a:lnSpc>
                <a:spcPct val="115000"/>
              </a:lnSpc>
              <a:spcBef>
                <a:spcPts val="1200"/>
              </a:spcBef>
              <a:spcAft>
                <a:spcPts val="1000"/>
              </a:spcAft>
            </a:pPr>
            <a:r>
              <a:rPr lang="en-US" sz="3300" dirty="0">
                <a:latin typeface="Times New Roman"/>
                <a:ea typeface="Calibri"/>
                <a:cs typeface="Mangal"/>
              </a:rPr>
              <a:t>Semiconductors have acquired a unique position in modern engineering and technology. Every day the applications of semiconductors are increasing in industry both in quantity and in diversity of forms. Semiconductors have limitless applications. We are enjoying today our standard of life only through the use of semiconductors. As n-type, p-type, p-n junction diodes and p-n-p or n-p-n junction triodes, semiconductors are used for numerous purposes. </a:t>
            </a:r>
            <a:r>
              <a:rPr lang="en-US" sz="3300" i="1" dirty="0">
                <a:latin typeface="Times New Roman"/>
                <a:ea typeface="Calibri"/>
                <a:cs typeface="Mangal"/>
              </a:rPr>
              <a:t>They find applications as calculator, electronic watches, hearing aids solar batteries computers, catalysts, satellites, radio and T.V sets. Thermocouples, thermistors, for battery charging, for electroplating, as refrigerators and what not!</a:t>
            </a:r>
            <a:r>
              <a:rPr lang="en-US" sz="3300" dirty="0">
                <a:latin typeface="Times New Roman"/>
                <a:ea typeface="Calibri"/>
                <a:cs typeface="Mangal"/>
              </a:rPr>
              <a:t>               </a:t>
            </a:r>
            <a:endParaRPr lang="en-US" sz="3300" dirty="0">
              <a:latin typeface="Calibri"/>
              <a:ea typeface="Calibri"/>
              <a:cs typeface="Mangal"/>
            </a:endParaRPr>
          </a:p>
          <a:p>
            <a:pPr marL="57150" marR="0" indent="400050" algn="just">
              <a:lnSpc>
                <a:spcPct val="120000"/>
              </a:lnSpc>
              <a:spcBef>
                <a:spcPts val="1200"/>
              </a:spcBef>
              <a:spcAft>
                <a:spcPts val="1000"/>
              </a:spcAft>
            </a:pPr>
            <a:r>
              <a:rPr lang="en-US" sz="3300" dirty="0">
                <a:latin typeface="Times New Roman"/>
                <a:ea typeface="Calibri"/>
                <a:cs typeface="Mangal"/>
              </a:rPr>
              <a:t>In addition the semiconductors find several general applications such as:</a:t>
            </a:r>
            <a:endParaRPr lang="en-US" sz="3300" dirty="0">
              <a:latin typeface="Calibri"/>
              <a:ea typeface="Calibri"/>
              <a:cs typeface="Mangal"/>
            </a:endParaRPr>
          </a:p>
          <a:p>
            <a:pPr marL="57150" marR="0" algn="just">
              <a:lnSpc>
                <a:spcPct val="120000"/>
              </a:lnSpc>
              <a:spcBef>
                <a:spcPts val="1200"/>
              </a:spcBef>
              <a:spcAft>
                <a:spcPts val="1000"/>
              </a:spcAft>
            </a:pPr>
            <a:r>
              <a:rPr lang="en-US" sz="3300" dirty="0">
                <a:latin typeface="Times New Roman"/>
                <a:ea typeface="Calibri"/>
                <a:cs typeface="Mangal"/>
              </a:rPr>
              <a:t>(a) To control current intensity and voltage to desired extent.</a:t>
            </a:r>
            <a:endParaRPr lang="en-US" sz="3300" dirty="0">
              <a:latin typeface="Calibri"/>
              <a:ea typeface="Calibri"/>
              <a:cs typeface="Mangal"/>
            </a:endParaRPr>
          </a:p>
          <a:p>
            <a:pPr marL="57150" marR="0" algn="just">
              <a:lnSpc>
                <a:spcPct val="120000"/>
              </a:lnSpc>
              <a:spcBef>
                <a:spcPts val="1200"/>
              </a:spcBef>
              <a:spcAft>
                <a:spcPts val="1000"/>
              </a:spcAft>
            </a:pPr>
            <a:r>
              <a:rPr lang="en-US" sz="3300" dirty="0">
                <a:latin typeface="Times New Roman"/>
                <a:ea typeface="Calibri"/>
                <a:cs typeface="Mangal"/>
              </a:rPr>
              <a:t>(b) To protect high voltage transmission lines from over voltage.</a:t>
            </a:r>
            <a:endParaRPr lang="en-US" sz="3300" dirty="0">
              <a:latin typeface="Calibri"/>
              <a:ea typeface="Calibri"/>
              <a:cs typeface="Mangal"/>
            </a:endParaRPr>
          </a:p>
          <a:p>
            <a:pPr marL="57150" marR="0" algn="just">
              <a:lnSpc>
                <a:spcPct val="120000"/>
              </a:lnSpc>
              <a:spcBef>
                <a:spcPts val="1200"/>
              </a:spcBef>
              <a:spcAft>
                <a:spcPts val="1000"/>
              </a:spcAft>
            </a:pPr>
            <a:r>
              <a:rPr lang="en-US" sz="3300" dirty="0">
                <a:latin typeface="Times New Roman"/>
                <a:ea typeface="Calibri"/>
                <a:cs typeface="Mangal"/>
              </a:rPr>
              <a:t>(c) To convert sound energy into electrical energy and vice-versa.</a:t>
            </a:r>
            <a:endParaRPr lang="en-US" sz="3300" dirty="0">
              <a:latin typeface="Calibri"/>
              <a:ea typeface="Calibri"/>
              <a:cs typeface="Mangal"/>
            </a:endParaRPr>
          </a:p>
          <a:p>
            <a:pPr marL="57150" marR="0" algn="just">
              <a:lnSpc>
                <a:spcPct val="120000"/>
              </a:lnSpc>
              <a:spcBef>
                <a:spcPts val="1200"/>
              </a:spcBef>
              <a:spcAft>
                <a:spcPts val="1000"/>
              </a:spcAft>
            </a:pPr>
            <a:r>
              <a:rPr lang="en-US" sz="3300" dirty="0">
                <a:latin typeface="Times New Roman"/>
                <a:ea typeface="Calibri"/>
                <a:cs typeface="Mangal"/>
              </a:rPr>
              <a:t>(d) To convert heat energy into electrical energy (i.e. solar batteries)</a:t>
            </a:r>
            <a:endParaRPr lang="en-US" sz="3300" dirty="0">
              <a:latin typeface="Calibri"/>
              <a:ea typeface="Calibri"/>
              <a:cs typeface="Mangal"/>
            </a:endParaRPr>
          </a:p>
          <a:p>
            <a:pPr marL="57150" marR="0" algn="just">
              <a:lnSpc>
                <a:spcPct val="115000"/>
              </a:lnSpc>
              <a:spcBef>
                <a:spcPts val="0"/>
              </a:spcBef>
              <a:spcAft>
                <a:spcPts val="0"/>
              </a:spcAft>
            </a:pPr>
            <a:r>
              <a:rPr lang="en-US" sz="3300" dirty="0">
                <a:latin typeface="Times New Roman"/>
                <a:ea typeface="Calibri"/>
                <a:cs typeface="Mangal"/>
              </a:rPr>
              <a:t>(e) To enhance the rate of chemical reactions in chemical processes thus   semiconductors can act as the catalysts etc.</a:t>
            </a:r>
            <a:endParaRPr lang="en-US" sz="3300" dirty="0">
              <a:latin typeface="Calibri"/>
              <a:ea typeface="Calibri"/>
              <a:cs typeface="Mangal"/>
            </a:endParaRPr>
          </a:p>
          <a:p>
            <a:endParaRPr lang="en-US" dirty="0"/>
          </a:p>
        </p:txBody>
      </p:sp>
    </p:spTree>
    <p:extLst>
      <p:ext uri="{BB962C8B-B14F-4D97-AF65-F5344CB8AC3E}">
        <p14:creationId xmlns:p14="http://schemas.microsoft.com/office/powerpoint/2010/main" val="1682322804"/>
      </p:ext>
    </p:extLst>
  </p:cSld>
  <p:clrMapOvr>
    <a:masterClrMapping/>
  </p:clrMapOvr>
  <p:transition>
    <p:dissolv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91200"/>
          </a:xfrm>
        </p:spPr>
        <p:txBody>
          <a:bodyPr>
            <a:normAutofit fontScale="40000" lnSpcReduction="20000"/>
          </a:bodyPr>
          <a:lstStyle/>
          <a:p>
            <a:pPr marL="57150" marR="0" algn="just">
              <a:lnSpc>
                <a:spcPct val="115000"/>
              </a:lnSpc>
              <a:spcBef>
                <a:spcPts val="0"/>
              </a:spcBef>
              <a:spcAft>
                <a:spcPts val="0"/>
              </a:spcAft>
            </a:pPr>
            <a:r>
              <a:rPr lang="en-US" sz="5000" b="1" dirty="0">
                <a:solidFill>
                  <a:srgbClr val="002060"/>
                </a:solidFill>
                <a:latin typeface="Times New Roman"/>
                <a:ea typeface="Calibri"/>
                <a:cs typeface="Mangal"/>
              </a:rPr>
              <a:t>4.6 SUPERCONDUCTIONS: CERAMIC SUPERCONDUCTORS </a:t>
            </a:r>
            <a:endParaRPr lang="en-US" sz="5000" dirty="0">
              <a:solidFill>
                <a:srgbClr val="002060"/>
              </a:solidFill>
              <a:latin typeface="Calibri"/>
              <a:ea typeface="Calibri"/>
              <a:cs typeface="Mangal"/>
            </a:endParaRPr>
          </a:p>
          <a:p>
            <a:pPr marL="57150" marR="0" indent="400050" algn="just">
              <a:lnSpc>
                <a:spcPct val="115000"/>
              </a:lnSpc>
              <a:spcBef>
                <a:spcPts val="0"/>
              </a:spcBef>
              <a:spcAft>
                <a:spcPts val="0"/>
              </a:spcAft>
            </a:pPr>
            <a:r>
              <a:rPr lang="en-US" sz="4000" b="1" dirty="0">
                <a:solidFill>
                  <a:srgbClr val="FF0000"/>
                </a:solidFill>
                <a:latin typeface="Times New Roman"/>
                <a:ea typeface="Calibri"/>
                <a:cs typeface="Mangal"/>
              </a:rPr>
              <a:t>Introduction</a:t>
            </a:r>
            <a:r>
              <a:rPr lang="en-US" sz="4000" b="1" dirty="0" smtClean="0">
                <a:latin typeface="Times New Roman"/>
                <a:ea typeface="Calibri"/>
                <a:cs typeface="Mangal"/>
              </a:rPr>
              <a:t>:</a:t>
            </a:r>
          </a:p>
          <a:p>
            <a:pPr marL="57150" marR="0" indent="400050" algn="just">
              <a:lnSpc>
                <a:spcPct val="115000"/>
              </a:lnSpc>
              <a:spcBef>
                <a:spcPts val="0"/>
              </a:spcBef>
              <a:spcAft>
                <a:spcPts val="0"/>
              </a:spcAft>
            </a:pPr>
            <a:r>
              <a:rPr lang="en-US" sz="4000" dirty="0" smtClean="0">
                <a:latin typeface="Times New Roman"/>
                <a:ea typeface="Calibri"/>
                <a:cs typeface="Mangal"/>
              </a:rPr>
              <a:t> </a:t>
            </a:r>
            <a:r>
              <a:rPr lang="en-US" sz="4000" dirty="0">
                <a:latin typeface="Times New Roman"/>
                <a:ea typeface="Calibri"/>
                <a:cs typeface="Mangal"/>
              </a:rPr>
              <a:t>Metals are good conductors of electricity and their conductivity increases as the temperature decreases. In 1911 the phenomenon of superconductivity was discovered by the Dutch scientist </a:t>
            </a:r>
            <a:r>
              <a:rPr lang="en-US" sz="4000" dirty="0" err="1">
                <a:solidFill>
                  <a:schemeClr val="accent1">
                    <a:lumMod val="75000"/>
                  </a:schemeClr>
                </a:solidFill>
                <a:latin typeface="Times New Roman"/>
                <a:ea typeface="Calibri"/>
                <a:cs typeface="Mangal"/>
              </a:rPr>
              <a:t>Kamerlingh</a:t>
            </a:r>
            <a:r>
              <a:rPr lang="en-US" sz="4000" dirty="0">
                <a:solidFill>
                  <a:schemeClr val="accent1">
                    <a:lumMod val="75000"/>
                  </a:schemeClr>
                </a:solidFill>
                <a:latin typeface="Times New Roman"/>
                <a:ea typeface="Calibri"/>
                <a:cs typeface="Mangal"/>
              </a:rPr>
              <a:t> </a:t>
            </a:r>
            <a:r>
              <a:rPr lang="en-US" sz="4000" dirty="0" err="1">
                <a:solidFill>
                  <a:schemeClr val="accent1">
                    <a:lumMod val="75000"/>
                  </a:schemeClr>
                </a:solidFill>
                <a:latin typeface="Times New Roman"/>
                <a:ea typeface="Calibri"/>
                <a:cs typeface="Mangal"/>
              </a:rPr>
              <a:t>Onnes</a:t>
            </a:r>
            <a:r>
              <a:rPr lang="en-US" sz="4000" dirty="0">
                <a:solidFill>
                  <a:schemeClr val="accent1">
                    <a:lumMod val="75000"/>
                  </a:schemeClr>
                </a:solidFill>
                <a:latin typeface="Times New Roman"/>
                <a:ea typeface="Calibri"/>
                <a:cs typeface="Mangal"/>
              </a:rPr>
              <a:t> when he was studying electrical properties of materials near absolute zero. A superconductor has zero or almost zero electrical resistance</a:t>
            </a:r>
            <a:r>
              <a:rPr lang="en-US" sz="4000" dirty="0">
                <a:latin typeface="Times New Roman"/>
                <a:ea typeface="Calibri"/>
                <a:cs typeface="Mangal"/>
              </a:rPr>
              <a:t>. It can therefore carry an electric current without losing energy. In other words the current can flow forever. It was proved that mercury is a superconductor below 4.2 K – (the critical temperature (T) at which the superconducting state is formed.</a:t>
            </a:r>
            <a:endParaRPr lang="en-US" sz="4000" dirty="0">
              <a:latin typeface="Calibri"/>
              <a:ea typeface="Calibri"/>
              <a:cs typeface="Mangal"/>
            </a:endParaRPr>
          </a:p>
          <a:p>
            <a:pPr marL="57150" marR="0" algn="just">
              <a:lnSpc>
                <a:spcPct val="115000"/>
              </a:lnSpc>
              <a:spcBef>
                <a:spcPts val="1200"/>
              </a:spcBef>
              <a:spcAft>
                <a:spcPts val="1000"/>
              </a:spcAft>
            </a:pPr>
            <a:r>
              <a:rPr lang="en-US" sz="4000" dirty="0">
                <a:latin typeface="Times New Roman"/>
                <a:ea typeface="Calibri"/>
                <a:cs typeface="Mangal"/>
              </a:rPr>
              <a:t>      Following the discovery, physicists and chemists made slow but steady progress in the discovery of superconductors with higher values of </a:t>
            </a:r>
            <a:r>
              <a:rPr lang="en-US" sz="4000" dirty="0" err="1">
                <a:latin typeface="Times New Roman"/>
                <a:ea typeface="Calibri"/>
                <a:cs typeface="Mangal"/>
              </a:rPr>
              <a:t>T</a:t>
            </a:r>
            <a:r>
              <a:rPr lang="en-US" sz="4000" baseline="-25000" dirty="0" err="1">
                <a:latin typeface="Times New Roman"/>
                <a:ea typeface="Calibri"/>
                <a:cs typeface="Mangal"/>
              </a:rPr>
              <a:t>c</a:t>
            </a:r>
            <a:r>
              <a:rPr lang="en-US" sz="4000" dirty="0">
                <a:latin typeface="Times New Roman"/>
                <a:ea typeface="Calibri"/>
                <a:cs typeface="Mangal"/>
              </a:rPr>
              <a:t>. After 75 years in 1986 high temperature super conductors were discovered. George Bednorz and Alex Mueller reported a new type of (mixed oxide) superconductor of lanthanum barium and copper (La</a:t>
            </a:r>
            <a:r>
              <a:rPr lang="en-US" sz="4000" baseline="-25000" dirty="0">
                <a:latin typeface="Times New Roman"/>
                <a:ea typeface="Calibri"/>
                <a:cs typeface="Mangal"/>
              </a:rPr>
              <a:t>2-x</a:t>
            </a:r>
            <a:r>
              <a:rPr lang="en-US" sz="4000" dirty="0">
                <a:latin typeface="Times New Roman"/>
                <a:ea typeface="Calibri"/>
                <a:cs typeface="Mangal"/>
              </a:rPr>
              <a:t>Ba</a:t>
            </a:r>
            <a:r>
              <a:rPr lang="en-US" sz="4000" baseline="-25000" dirty="0">
                <a:latin typeface="Times New Roman"/>
                <a:ea typeface="Calibri"/>
                <a:cs typeface="Mangal"/>
              </a:rPr>
              <a:t>x</a:t>
            </a:r>
            <a:r>
              <a:rPr lang="en-US" sz="4000" dirty="0">
                <a:latin typeface="Times New Roman"/>
                <a:ea typeface="Calibri"/>
                <a:cs typeface="Mangal"/>
              </a:rPr>
              <a:t>CuO</a:t>
            </a:r>
            <a:r>
              <a:rPr lang="en-US" sz="4000" baseline="-25000" dirty="0">
                <a:latin typeface="Times New Roman"/>
                <a:ea typeface="Calibri"/>
                <a:cs typeface="Mangal"/>
              </a:rPr>
              <a:t>4-y</a:t>
            </a:r>
            <a:r>
              <a:rPr lang="en-US" sz="4000" dirty="0">
                <a:latin typeface="Times New Roman"/>
                <a:ea typeface="Calibri"/>
                <a:cs typeface="Mangal"/>
              </a:rPr>
              <a:t>) which exhibited superconductivity at 35 K For this significant work Bednorz and Mueller were awarded the Noble Prize for physics in 1987.</a:t>
            </a:r>
            <a:endParaRPr lang="en-US" sz="4000" dirty="0">
              <a:latin typeface="Calibri"/>
              <a:ea typeface="Calibri"/>
              <a:cs typeface="Mangal"/>
            </a:endParaRPr>
          </a:p>
          <a:p>
            <a:r>
              <a:rPr lang="en-US" sz="4000" dirty="0">
                <a:latin typeface="Times New Roman"/>
                <a:ea typeface="Calibri"/>
              </a:rPr>
              <a:t>Meanwhile, </a:t>
            </a:r>
            <a:r>
              <a:rPr lang="en-US" sz="4000" dirty="0" err="1">
                <a:latin typeface="Times New Roman"/>
                <a:ea typeface="Calibri"/>
              </a:rPr>
              <a:t>Meissner</a:t>
            </a:r>
            <a:r>
              <a:rPr lang="en-US" sz="4000" dirty="0">
                <a:latin typeface="Times New Roman"/>
                <a:ea typeface="Calibri"/>
              </a:rPr>
              <a:t> and </a:t>
            </a:r>
            <a:r>
              <a:rPr lang="en-US" sz="4000" dirty="0" err="1">
                <a:latin typeface="Times New Roman"/>
                <a:ea typeface="Calibri"/>
              </a:rPr>
              <a:t>Ochsenfeld</a:t>
            </a:r>
            <a:r>
              <a:rPr lang="en-US" sz="4000" dirty="0">
                <a:latin typeface="Times New Roman"/>
                <a:ea typeface="Calibri"/>
              </a:rPr>
              <a:t> found that some low temperature superconductors exhibit the exclusion of magnetic field below </a:t>
            </a:r>
            <a:r>
              <a:rPr lang="en-US" sz="4000" dirty="0" err="1">
                <a:latin typeface="Times New Roman"/>
                <a:ea typeface="Calibri"/>
              </a:rPr>
              <a:t>T</a:t>
            </a:r>
            <a:r>
              <a:rPr lang="en-US" sz="4000" baseline="-25000" dirty="0" err="1">
                <a:latin typeface="Times New Roman"/>
                <a:ea typeface="Calibri"/>
              </a:rPr>
              <a:t>c</a:t>
            </a:r>
            <a:r>
              <a:rPr lang="en-US" sz="4000" dirty="0">
                <a:latin typeface="Times New Roman"/>
                <a:ea typeface="Calibri"/>
              </a:rPr>
              <a:t> i.e. they do not allow a magnetic field to penetrate their bulk. This is known as </a:t>
            </a:r>
            <a:r>
              <a:rPr lang="en-US" sz="4000" dirty="0" err="1">
                <a:latin typeface="Times New Roman"/>
                <a:ea typeface="Calibri"/>
              </a:rPr>
              <a:t>Meissner</a:t>
            </a:r>
            <a:r>
              <a:rPr lang="en-US" sz="4000" dirty="0">
                <a:latin typeface="Times New Roman"/>
                <a:ea typeface="Calibri"/>
              </a:rPr>
              <a:t> effect. See Fig 4.19 Thus superconductors are essentially diamagnetic. </a:t>
            </a:r>
            <a:r>
              <a:rPr lang="en-US" sz="4000" dirty="0" err="1">
                <a:latin typeface="Times New Roman"/>
                <a:ea typeface="Calibri"/>
              </a:rPr>
              <a:t>Meissner</a:t>
            </a:r>
            <a:r>
              <a:rPr lang="en-US" sz="4000" dirty="0">
                <a:latin typeface="Times New Roman"/>
                <a:ea typeface="Calibri"/>
              </a:rPr>
              <a:t> effect gives rise to ‘Levitation’. Levitation occurs when objects float on air. Here repulsion is encountered between a permanent magnet and a superconductor</a:t>
            </a:r>
            <a:endParaRPr lang="en-US" sz="4000" dirty="0"/>
          </a:p>
        </p:txBody>
      </p:sp>
      <p:pic>
        <p:nvPicPr>
          <p:cNvPr id="4" name="Picture 3" descr="I:\germany2\20150517_072950.jpg"/>
          <p:cNvPicPr/>
          <p:nvPr/>
        </p:nvPicPr>
        <p:blipFill>
          <a:blip r:embed="rId2" cstate="print"/>
          <a:srcRect/>
          <a:stretch>
            <a:fillRect/>
          </a:stretch>
        </p:blipFill>
        <p:spPr bwMode="auto">
          <a:xfrm>
            <a:off x="3124200" y="5410200"/>
            <a:ext cx="3248025" cy="1447800"/>
          </a:xfrm>
          <a:prstGeom prst="rect">
            <a:avLst/>
          </a:prstGeom>
          <a:noFill/>
          <a:ln w="9525">
            <a:noFill/>
            <a:miter lim="800000"/>
            <a:headEnd/>
            <a:tailEnd/>
          </a:ln>
        </p:spPr>
      </p:pic>
    </p:spTree>
    <p:extLst>
      <p:ext uri="{BB962C8B-B14F-4D97-AF65-F5344CB8AC3E}">
        <p14:creationId xmlns:p14="http://schemas.microsoft.com/office/powerpoint/2010/main" val="2540162710"/>
      </p:ext>
    </p:extLst>
  </p:cSld>
  <p:clrMapOvr>
    <a:masterClrMapping/>
  </p:clrMapOvr>
  <p:transition>
    <p:dissolv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2400"/>
            <a:ext cx="8229600" cy="6248400"/>
          </a:xfrm>
        </p:spPr>
        <p:txBody>
          <a:bodyPr>
            <a:noAutofit/>
          </a:bodyPr>
          <a:lstStyle/>
          <a:p>
            <a:pPr marL="57150" marR="0" algn="just">
              <a:lnSpc>
                <a:spcPct val="115000"/>
              </a:lnSpc>
              <a:spcBef>
                <a:spcPts val="1200"/>
              </a:spcBef>
              <a:spcAft>
                <a:spcPts val="1000"/>
              </a:spcAft>
            </a:pPr>
            <a:r>
              <a:rPr lang="en-US" sz="1600" b="1" dirty="0">
                <a:latin typeface="Times New Roman"/>
                <a:ea typeface="Calibri"/>
                <a:cs typeface="Mangal"/>
              </a:rPr>
              <a:t>4.6.1 Ceramic Superconductor</a:t>
            </a:r>
            <a:endParaRPr lang="en-US" sz="1600" dirty="0">
              <a:latin typeface="Calibri"/>
              <a:ea typeface="Calibri"/>
              <a:cs typeface="Mangal"/>
            </a:endParaRPr>
          </a:p>
          <a:p>
            <a:pPr marL="57150" marR="0" algn="just">
              <a:lnSpc>
                <a:spcPct val="115000"/>
              </a:lnSpc>
              <a:spcBef>
                <a:spcPts val="1200"/>
              </a:spcBef>
              <a:spcAft>
                <a:spcPts val="1000"/>
              </a:spcAft>
            </a:pPr>
            <a:r>
              <a:rPr lang="en-US" sz="1600" dirty="0">
                <a:latin typeface="Times New Roman"/>
                <a:ea typeface="Calibri"/>
                <a:cs typeface="Mangal"/>
              </a:rPr>
              <a:t>        The first non metallic superconductor was found in 1964. This was a metal oxide with a </a:t>
            </a:r>
            <a:r>
              <a:rPr lang="en-US" sz="1600" dirty="0" err="1">
                <a:latin typeface="Times New Roman"/>
                <a:ea typeface="Calibri"/>
                <a:cs typeface="Mangal"/>
              </a:rPr>
              <a:t>perovskite</a:t>
            </a:r>
            <a:r>
              <a:rPr lang="en-US" sz="1600" dirty="0">
                <a:latin typeface="Times New Roman"/>
                <a:ea typeface="Calibri"/>
                <a:cs typeface="Mangal"/>
              </a:rPr>
              <a:t> crystal structure and found to be quite different type of superconductor from the alloys</a:t>
            </a:r>
            <a:r>
              <a:rPr lang="en-US" sz="1600" dirty="0" smtClean="0">
                <a:latin typeface="Times New Roman"/>
                <a:ea typeface="Calibri"/>
                <a:cs typeface="Mangal"/>
              </a:rPr>
              <a:t>.</a:t>
            </a:r>
            <a:r>
              <a:rPr lang="en-US" sz="1600" dirty="0" smtClean="0">
                <a:latin typeface="Calibri"/>
                <a:ea typeface="Calibri"/>
                <a:cs typeface="Mangal"/>
              </a:rPr>
              <a:t> </a:t>
            </a:r>
            <a:r>
              <a:rPr lang="en-US" sz="1600" dirty="0" smtClean="0">
                <a:latin typeface="Times New Roman"/>
                <a:ea typeface="Calibri"/>
                <a:cs typeface="Mangal"/>
              </a:rPr>
              <a:t>March </a:t>
            </a:r>
            <a:r>
              <a:rPr lang="en-US" sz="1600" dirty="0">
                <a:latin typeface="Times New Roman"/>
                <a:ea typeface="Calibri"/>
                <a:cs typeface="Mangal"/>
              </a:rPr>
              <a:t>1987 one of the most significant ceramic superconductors was reported by Wu, Chu and co-workers. This is a mixed oxide type material based on the Y-Ba-Cu-O system formulated as YBa</a:t>
            </a:r>
            <a:r>
              <a:rPr lang="en-US" sz="1600" baseline="-25000" dirty="0">
                <a:latin typeface="Times New Roman"/>
                <a:ea typeface="Calibri"/>
                <a:cs typeface="Mangal"/>
              </a:rPr>
              <a:t>2</a:t>
            </a:r>
            <a:r>
              <a:rPr lang="en-US" sz="1600" dirty="0">
                <a:latin typeface="Times New Roman"/>
                <a:ea typeface="Calibri"/>
                <a:cs typeface="Mangal"/>
              </a:rPr>
              <a:t>Cu</a:t>
            </a:r>
            <a:r>
              <a:rPr lang="en-US" sz="1600" baseline="-25000" dirty="0">
                <a:latin typeface="Times New Roman"/>
                <a:ea typeface="Calibri"/>
                <a:cs typeface="Mangal"/>
              </a:rPr>
              <a:t>3</a:t>
            </a:r>
            <a:r>
              <a:rPr lang="en-US" sz="1600" dirty="0">
                <a:latin typeface="Times New Roman"/>
                <a:ea typeface="Calibri"/>
                <a:cs typeface="Mangal"/>
              </a:rPr>
              <a:t>O</a:t>
            </a:r>
            <a:r>
              <a:rPr lang="en-US" sz="1600" baseline="-25000" dirty="0">
                <a:latin typeface="Times New Roman"/>
                <a:ea typeface="Calibri"/>
                <a:cs typeface="Mangal"/>
              </a:rPr>
              <a:t>7-x </a:t>
            </a:r>
            <a:r>
              <a:rPr lang="en-US" sz="1600" dirty="0">
                <a:latin typeface="Times New Roman"/>
                <a:ea typeface="Calibri"/>
                <a:cs typeface="Mangal"/>
              </a:rPr>
              <a:t>which became superconducting at 93 K. This temperature appeared to be quite significant for practical reasons. This temperature allowed liquid nitrogen to be used as coolant rather than the more expensive liquid helium which was used earlier. Such materials are also called as warm superconductors or high temperature superconductors as they work at higher temperatures than the temperature of liquid nitrogen (B.P. = 77 K</a:t>
            </a:r>
            <a:r>
              <a:rPr lang="en-US" sz="1600" dirty="0" smtClean="0">
                <a:latin typeface="Times New Roman"/>
                <a:ea typeface="Calibri"/>
                <a:cs typeface="Mangal"/>
              </a:rPr>
              <a:t>).</a:t>
            </a:r>
            <a:endParaRPr lang="en-US" sz="1600" dirty="0" smtClean="0">
              <a:latin typeface="Calibri"/>
              <a:ea typeface="Calibri"/>
              <a:cs typeface="Mangal"/>
            </a:endParaRPr>
          </a:p>
          <a:p>
            <a:pPr marL="57150" marR="0" algn="just">
              <a:lnSpc>
                <a:spcPct val="115000"/>
              </a:lnSpc>
              <a:spcBef>
                <a:spcPts val="1200"/>
              </a:spcBef>
              <a:spcAft>
                <a:spcPts val="1000"/>
              </a:spcAft>
            </a:pPr>
            <a:r>
              <a:rPr lang="en-US" sz="1600" b="1" dirty="0" smtClean="0">
                <a:latin typeface="Times New Roman"/>
                <a:ea typeface="Calibri"/>
                <a:cs typeface="Mangal"/>
              </a:rPr>
              <a:t>4.6.2 </a:t>
            </a:r>
            <a:r>
              <a:rPr lang="en-US" sz="1600" b="1" dirty="0">
                <a:latin typeface="Times New Roman"/>
                <a:ea typeface="Calibri"/>
                <a:cs typeface="Mangal"/>
              </a:rPr>
              <a:t>Preparation:</a:t>
            </a:r>
            <a:endParaRPr lang="en-US" sz="1600" dirty="0">
              <a:latin typeface="Calibri"/>
              <a:ea typeface="Calibri"/>
              <a:cs typeface="Mangal"/>
            </a:endParaRPr>
          </a:p>
          <a:p>
            <a:pPr marL="57150" marR="0" indent="400050" algn="just">
              <a:spcBef>
                <a:spcPts val="1200"/>
              </a:spcBef>
              <a:spcAft>
                <a:spcPts val="1000"/>
              </a:spcAft>
            </a:pPr>
            <a:r>
              <a:rPr lang="en-US" sz="1600" dirty="0">
                <a:latin typeface="Times New Roman"/>
                <a:ea typeface="Calibri"/>
                <a:cs typeface="Mangal"/>
              </a:rPr>
              <a:t>There are different methods to prepare mixed oxide superconductors. For massive form chemical fusion of sintering is used. For film type, the methods used are</a:t>
            </a:r>
            <a:endParaRPr lang="en-US" sz="1600" dirty="0">
              <a:latin typeface="Calibri"/>
              <a:ea typeface="Calibri"/>
              <a:cs typeface="Mangal"/>
            </a:endParaRPr>
          </a:p>
          <a:p>
            <a:pPr marL="342900" marR="0" lvl="0" indent="-342900" algn="just">
              <a:spcBef>
                <a:spcPts val="1200"/>
              </a:spcBef>
              <a:spcAft>
                <a:spcPts val="1000"/>
              </a:spcAft>
              <a:buFont typeface="+mj-lt"/>
              <a:buAutoNum type="romanLcParenBoth"/>
            </a:pPr>
            <a:r>
              <a:rPr lang="en-US" sz="1600" dirty="0">
                <a:solidFill>
                  <a:srgbClr val="FF0000"/>
                </a:solidFill>
                <a:latin typeface="Times New Roman"/>
                <a:ea typeface="Calibri"/>
                <a:cs typeface="Mangal"/>
              </a:rPr>
              <a:t>Chemical Deposition Method</a:t>
            </a:r>
            <a:endParaRPr lang="en-US" sz="1600" dirty="0">
              <a:solidFill>
                <a:srgbClr val="FF0000"/>
              </a:solidFill>
              <a:latin typeface="Calibri"/>
              <a:ea typeface="Calibri"/>
              <a:cs typeface="Mangal"/>
            </a:endParaRPr>
          </a:p>
          <a:p>
            <a:pPr marL="342900" marR="0" lvl="0" indent="-342900" algn="just">
              <a:spcBef>
                <a:spcPts val="1200"/>
              </a:spcBef>
              <a:spcAft>
                <a:spcPts val="1000"/>
              </a:spcAft>
              <a:buFont typeface="+mj-lt"/>
              <a:buAutoNum type="romanLcParenBoth"/>
            </a:pPr>
            <a:r>
              <a:rPr lang="en-US" sz="1600" dirty="0">
                <a:solidFill>
                  <a:srgbClr val="FF0000"/>
                </a:solidFill>
                <a:latin typeface="Times New Roman"/>
                <a:ea typeface="Calibri"/>
                <a:cs typeface="Mangal"/>
              </a:rPr>
              <a:t>Chemical Vapor Deposition Method</a:t>
            </a:r>
            <a:endParaRPr lang="en-US" sz="1600" dirty="0">
              <a:solidFill>
                <a:srgbClr val="FF0000"/>
              </a:solidFill>
              <a:latin typeface="Calibri"/>
              <a:ea typeface="Calibri"/>
              <a:cs typeface="Mangal"/>
            </a:endParaRPr>
          </a:p>
          <a:p>
            <a:pPr marL="342900" marR="0" lvl="0" indent="-342900" algn="just">
              <a:lnSpc>
                <a:spcPct val="115000"/>
              </a:lnSpc>
              <a:spcBef>
                <a:spcPts val="1200"/>
              </a:spcBef>
              <a:spcAft>
                <a:spcPts val="1000"/>
              </a:spcAft>
              <a:buFont typeface="+mj-lt"/>
              <a:buAutoNum type="romanLcParenBoth"/>
            </a:pPr>
            <a:r>
              <a:rPr lang="en-US" sz="1600" dirty="0">
                <a:solidFill>
                  <a:srgbClr val="FF0000"/>
                </a:solidFill>
                <a:latin typeface="Times New Roman"/>
                <a:ea typeface="Calibri"/>
                <a:cs typeface="Mangal"/>
              </a:rPr>
              <a:t>Electrical Deposition </a:t>
            </a:r>
            <a:r>
              <a:rPr lang="en-US" sz="1600" dirty="0" smtClean="0">
                <a:solidFill>
                  <a:srgbClr val="FF0000"/>
                </a:solidFill>
                <a:latin typeface="Times New Roman"/>
                <a:ea typeface="Calibri"/>
                <a:cs typeface="Mangal"/>
              </a:rPr>
              <a:t>Method</a:t>
            </a:r>
            <a:r>
              <a:rPr lang="en-US" sz="1600" dirty="0" smtClean="0">
                <a:solidFill>
                  <a:srgbClr val="FF0000"/>
                </a:solidFill>
                <a:latin typeface="Calibri"/>
                <a:ea typeface="Calibri"/>
                <a:cs typeface="Mangal"/>
              </a:rPr>
              <a:t> </a:t>
            </a:r>
            <a:r>
              <a:rPr lang="en-US" sz="1600" dirty="0" smtClean="0">
                <a:latin typeface="Times New Roman"/>
                <a:ea typeface="Calibri"/>
              </a:rPr>
              <a:t>For </a:t>
            </a:r>
            <a:r>
              <a:rPr lang="en-US" sz="1600" dirty="0">
                <a:latin typeface="Times New Roman"/>
                <a:ea typeface="Calibri"/>
              </a:rPr>
              <a:t>illustration two different methods have been discussed below</a:t>
            </a:r>
            <a:endParaRPr lang="en-US" sz="1600" dirty="0"/>
          </a:p>
        </p:txBody>
      </p:sp>
    </p:spTree>
    <p:extLst>
      <p:ext uri="{BB962C8B-B14F-4D97-AF65-F5344CB8AC3E}">
        <p14:creationId xmlns:p14="http://schemas.microsoft.com/office/powerpoint/2010/main" val="2622574004"/>
      </p:ext>
    </p:extLst>
  </p:cSld>
  <p:clrMapOvr>
    <a:masterClrMapping/>
  </p:clrMapOvr>
  <p:transition>
    <p:dissolv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096000"/>
          </a:xfrm>
        </p:spPr>
        <p:txBody>
          <a:bodyPr>
            <a:normAutofit fontScale="70000" lnSpcReduction="20000"/>
          </a:bodyPr>
          <a:lstStyle/>
          <a:p>
            <a:pPr marL="342900" marR="0" lvl="0" indent="-342900" algn="just">
              <a:lnSpc>
                <a:spcPct val="115000"/>
              </a:lnSpc>
              <a:spcBef>
                <a:spcPts val="1200"/>
              </a:spcBef>
              <a:spcAft>
                <a:spcPts val="1000"/>
              </a:spcAft>
              <a:buFont typeface="+mj-lt"/>
              <a:buAutoNum type="arabicParenBoth"/>
            </a:pPr>
            <a:r>
              <a:rPr lang="en-US" sz="2800" b="1" dirty="0">
                <a:latin typeface="Times New Roman"/>
                <a:ea typeface="Calibri"/>
                <a:cs typeface="Mangal"/>
              </a:rPr>
              <a:t> Chemical Fusion:</a:t>
            </a:r>
            <a:r>
              <a:rPr lang="en-US" sz="2800" dirty="0">
                <a:latin typeface="Times New Roman"/>
                <a:ea typeface="Calibri"/>
                <a:cs typeface="Mangal"/>
              </a:rPr>
              <a:t> The synthesis of high temperature super conductors needs a variety of qualitative considerations. These materials may be prepared by fusing the mixture of metal oxides say oxides of yttrium barium and copper to 1073-1173 K (800-900</a:t>
            </a:r>
            <a:r>
              <a:rPr lang="en-US" sz="2800" baseline="30000" dirty="0">
                <a:latin typeface="Times New Roman"/>
                <a:ea typeface="Calibri"/>
                <a:cs typeface="Mangal"/>
              </a:rPr>
              <a:t>0</a:t>
            </a:r>
            <a:r>
              <a:rPr lang="en-US" sz="2800" dirty="0">
                <a:latin typeface="Times New Roman"/>
                <a:ea typeface="Calibri"/>
                <a:cs typeface="Mangal"/>
              </a:rPr>
              <a:t>C), in an open alumina crucible or in a sealed gold tube.</a:t>
            </a:r>
            <a:endParaRPr lang="en-US" sz="2800" dirty="0">
              <a:latin typeface="Calibri"/>
              <a:ea typeface="Calibri"/>
              <a:cs typeface="Mangal"/>
            </a:endParaRPr>
          </a:p>
          <a:p>
            <a:pPr marL="342900" marR="0" lvl="0" indent="-342900" algn="just">
              <a:lnSpc>
                <a:spcPct val="115000"/>
              </a:lnSpc>
              <a:spcBef>
                <a:spcPts val="1200"/>
              </a:spcBef>
              <a:spcAft>
                <a:spcPts val="1000"/>
              </a:spcAft>
              <a:buFont typeface="+mj-lt"/>
              <a:buAutoNum type="arabicParenBoth"/>
            </a:pPr>
            <a:r>
              <a:rPr lang="en-US" sz="2800" dirty="0">
                <a:latin typeface="Times New Roman"/>
                <a:ea typeface="Calibri"/>
                <a:cs typeface="Mangal"/>
              </a:rPr>
              <a:t> </a:t>
            </a:r>
            <a:r>
              <a:rPr lang="en-US" sz="2800" b="1" dirty="0">
                <a:latin typeface="Times New Roman"/>
                <a:ea typeface="Calibri"/>
                <a:cs typeface="Mangal"/>
              </a:rPr>
              <a:t>Chemical Vapor Deposition Method:</a:t>
            </a:r>
            <a:r>
              <a:rPr lang="en-US" sz="2800" dirty="0">
                <a:latin typeface="Times New Roman"/>
                <a:ea typeface="Calibri"/>
                <a:cs typeface="Mangal"/>
              </a:rPr>
              <a:t>  In electronic devices superconductors are used in the form of thin films. For this purpose the best suited method is chemical vapor deposition. The general procedure is to from a thin film by decomposing a thermally unstable compound on a hot solid substrate material See Fig 4.21</a:t>
            </a:r>
            <a:endParaRPr lang="en-US" sz="2800" dirty="0">
              <a:latin typeface="Calibri"/>
              <a:ea typeface="Calibri"/>
              <a:cs typeface="Mangal"/>
            </a:endParaRPr>
          </a:p>
          <a:p>
            <a:pPr marL="114300" marR="0" algn="just">
              <a:lnSpc>
                <a:spcPct val="115000"/>
              </a:lnSpc>
              <a:spcBef>
                <a:spcPts val="1200"/>
              </a:spcBef>
              <a:spcAft>
                <a:spcPts val="1000"/>
              </a:spcAft>
            </a:pPr>
            <a:r>
              <a:rPr lang="en-US" sz="2800" dirty="0">
                <a:latin typeface="Times New Roman"/>
                <a:ea typeface="Calibri"/>
                <a:cs typeface="Mangal"/>
              </a:rPr>
              <a:t>        In this method, volatile complexes of metals Cu Y and Ba are held at temperatures T</a:t>
            </a:r>
            <a:r>
              <a:rPr lang="en-US" sz="2800" baseline="-25000" dirty="0">
                <a:latin typeface="Times New Roman"/>
                <a:ea typeface="Calibri"/>
                <a:cs typeface="Mangal"/>
              </a:rPr>
              <a:t>1</a:t>
            </a:r>
            <a:r>
              <a:rPr lang="en-US" sz="2800" dirty="0">
                <a:latin typeface="Times New Roman"/>
                <a:ea typeface="Calibri"/>
                <a:cs typeface="Mangal"/>
              </a:rPr>
              <a:t> T</a:t>
            </a:r>
            <a:r>
              <a:rPr lang="en-US" sz="2800" baseline="-25000" dirty="0">
                <a:latin typeface="Times New Roman"/>
                <a:ea typeface="Calibri"/>
                <a:cs typeface="Mangal"/>
              </a:rPr>
              <a:t>2</a:t>
            </a:r>
            <a:r>
              <a:rPr lang="en-US" sz="2800" dirty="0">
                <a:latin typeface="Times New Roman"/>
                <a:ea typeface="Calibri"/>
                <a:cs typeface="Mangal"/>
              </a:rPr>
              <a:t> and T</a:t>
            </a:r>
            <a:r>
              <a:rPr lang="en-US" sz="2800" baseline="-25000" dirty="0">
                <a:latin typeface="Times New Roman"/>
                <a:ea typeface="Calibri"/>
                <a:cs typeface="Mangal"/>
              </a:rPr>
              <a:t>3</a:t>
            </a:r>
            <a:r>
              <a:rPr lang="en-US" sz="2800" dirty="0">
                <a:latin typeface="Times New Roman"/>
                <a:ea typeface="Calibri"/>
                <a:cs typeface="Mangal"/>
              </a:rPr>
              <a:t> which provide desired vapor pressure of each reactant. The reactants are then swept into the reaction chamber by a reactive carrier gas mixture: Argon, oxygen, and water vapor through traps as shown in Fig 4.23. When conditions are properly controlled, the desired YBa</a:t>
            </a:r>
            <a:r>
              <a:rPr lang="en-US" sz="2800" baseline="-25000" dirty="0">
                <a:latin typeface="Times New Roman"/>
                <a:ea typeface="Calibri"/>
                <a:cs typeface="Mangal"/>
              </a:rPr>
              <a:t>2</a:t>
            </a:r>
            <a:r>
              <a:rPr lang="en-US" sz="2800" dirty="0">
                <a:latin typeface="Times New Roman"/>
                <a:ea typeface="Calibri"/>
                <a:cs typeface="Mangal"/>
              </a:rPr>
              <a:t>Cu</a:t>
            </a:r>
            <a:r>
              <a:rPr lang="en-US" sz="2800" baseline="-25000" dirty="0">
                <a:latin typeface="Times New Roman"/>
                <a:ea typeface="Calibri"/>
                <a:cs typeface="Mangal"/>
              </a:rPr>
              <a:t>3</a:t>
            </a:r>
            <a:r>
              <a:rPr lang="en-US" sz="2800" dirty="0">
                <a:latin typeface="Times New Roman"/>
                <a:ea typeface="Calibri"/>
                <a:cs typeface="Mangal"/>
              </a:rPr>
              <a:t>O</a:t>
            </a:r>
            <a:r>
              <a:rPr lang="en-US" sz="2800" baseline="-25000" dirty="0">
                <a:latin typeface="Times New Roman"/>
                <a:ea typeface="Calibri"/>
                <a:cs typeface="Mangal"/>
              </a:rPr>
              <a:t>7-x</a:t>
            </a:r>
            <a:r>
              <a:rPr lang="en-US" sz="2800" dirty="0">
                <a:latin typeface="Times New Roman"/>
                <a:ea typeface="Calibri"/>
                <a:cs typeface="Mangal"/>
              </a:rPr>
              <a:t> film is deposited on the wedge shaped block, heated to a high temperature by an IR lamp. After deposition, the film may be amorphous it is annealed at high temperature to get the desired </a:t>
            </a:r>
            <a:r>
              <a:rPr lang="en-US" sz="2800" dirty="0" err="1">
                <a:latin typeface="Times New Roman"/>
                <a:ea typeface="Calibri"/>
                <a:cs typeface="Mangal"/>
              </a:rPr>
              <a:t>crystallinity</a:t>
            </a:r>
            <a:r>
              <a:rPr lang="en-US" sz="2800" dirty="0">
                <a:latin typeface="Times New Roman"/>
                <a:ea typeface="Calibri"/>
                <a:cs typeface="Mangal"/>
              </a:rPr>
              <a:t> of the film.</a:t>
            </a:r>
            <a:endParaRPr lang="en-US" sz="2800" dirty="0">
              <a:effectLst/>
              <a:latin typeface="Calibri"/>
              <a:ea typeface="Calibri"/>
              <a:cs typeface="Mangal"/>
            </a:endParaRPr>
          </a:p>
        </p:txBody>
      </p:sp>
    </p:spTree>
    <p:extLst>
      <p:ext uri="{BB962C8B-B14F-4D97-AF65-F5344CB8AC3E}">
        <p14:creationId xmlns:p14="http://schemas.microsoft.com/office/powerpoint/2010/main" val="3009472886"/>
      </p:ext>
    </p:extLst>
  </p:cSld>
  <p:clrMapOvr>
    <a:masterClrMapping/>
  </p:clrMapOvr>
  <p:transition>
    <p:dissolv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dad\germany2\20150517_080330.jpg"/>
          <p:cNvPicPr>
            <a:picLocks noGrp="1"/>
          </p:cNvPicPr>
          <p:nvPr>
            <p:ph idx="1"/>
          </p:nvPr>
        </p:nvPicPr>
        <p:blipFill>
          <a:blip r:embed="rId2" cstate="print"/>
          <a:srcRect/>
          <a:stretch>
            <a:fillRect/>
          </a:stretch>
        </p:blipFill>
        <p:spPr bwMode="auto">
          <a:xfrm>
            <a:off x="685800" y="1491430"/>
            <a:ext cx="8001000" cy="4833170"/>
          </a:xfrm>
          <a:prstGeom prst="rect">
            <a:avLst/>
          </a:prstGeom>
          <a:noFill/>
          <a:ln w="9525">
            <a:noFill/>
            <a:miter lim="800000"/>
            <a:headEnd/>
            <a:tailEnd/>
          </a:ln>
        </p:spPr>
      </p:pic>
      <p:sp>
        <p:nvSpPr>
          <p:cNvPr id="5" name="Rectangle 4"/>
          <p:cNvSpPr/>
          <p:nvPr/>
        </p:nvSpPr>
        <p:spPr>
          <a:xfrm>
            <a:off x="685800" y="762000"/>
            <a:ext cx="8001000" cy="729430"/>
          </a:xfrm>
          <a:prstGeom prst="rect">
            <a:avLst/>
          </a:prstGeom>
        </p:spPr>
        <p:txBody>
          <a:bodyPr wrap="square">
            <a:spAutoFit/>
          </a:bodyPr>
          <a:lstStyle/>
          <a:p>
            <a:pPr marL="114300" marR="0" algn="just">
              <a:lnSpc>
                <a:spcPct val="115000"/>
              </a:lnSpc>
              <a:spcBef>
                <a:spcPts val="1200"/>
              </a:spcBef>
              <a:spcAft>
                <a:spcPts val="1000"/>
              </a:spcAft>
            </a:pPr>
            <a:r>
              <a:rPr lang="en-US" b="1" dirty="0">
                <a:latin typeface="Times New Roman"/>
                <a:ea typeface="Calibri"/>
                <a:cs typeface="Mangal"/>
              </a:rPr>
              <a:t>Fig. 4.20: Schematic Diagram of Chemical Vapour Deposition of Superconductor Films</a:t>
            </a:r>
            <a:endParaRPr lang="en-US" dirty="0">
              <a:effectLst/>
              <a:latin typeface="Calibri"/>
              <a:ea typeface="Calibri"/>
              <a:cs typeface="Mangal"/>
            </a:endParaRPr>
          </a:p>
        </p:txBody>
      </p:sp>
    </p:spTree>
    <p:extLst>
      <p:ext uri="{BB962C8B-B14F-4D97-AF65-F5344CB8AC3E}">
        <p14:creationId xmlns:p14="http://schemas.microsoft.com/office/powerpoint/2010/main" val="1269345514"/>
      </p:ext>
    </p:extLst>
  </p:cSld>
  <p:clrMapOvr>
    <a:masterClrMapping/>
  </p:clrMapOvr>
  <p:transition>
    <p:dissolv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943600"/>
          </a:xfrm>
        </p:spPr>
        <p:txBody>
          <a:bodyPr>
            <a:normAutofit fontScale="77500" lnSpcReduction="20000"/>
          </a:bodyPr>
          <a:lstStyle/>
          <a:p>
            <a:pPr marL="114300" marR="0" algn="just">
              <a:lnSpc>
                <a:spcPct val="115000"/>
              </a:lnSpc>
              <a:spcBef>
                <a:spcPts val="1200"/>
              </a:spcBef>
              <a:spcAft>
                <a:spcPts val="1000"/>
              </a:spcAft>
            </a:pPr>
            <a:r>
              <a:rPr lang="en-US" sz="2800" b="1" dirty="0">
                <a:latin typeface="Times New Roman"/>
                <a:ea typeface="Calibri"/>
                <a:cs typeface="Mangal"/>
              </a:rPr>
              <a:t>4.6.3 Structure  </a:t>
            </a:r>
            <a:endParaRPr lang="en-US" sz="2800" dirty="0">
              <a:latin typeface="Calibri"/>
              <a:ea typeface="Calibri"/>
              <a:cs typeface="Mangal"/>
            </a:endParaRPr>
          </a:p>
          <a:p>
            <a:pPr marL="114300" marR="0" algn="just">
              <a:lnSpc>
                <a:spcPct val="115000"/>
              </a:lnSpc>
              <a:spcBef>
                <a:spcPts val="1200"/>
              </a:spcBef>
              <a:spcAft>
                <a:spcPts val="1000"/>
              </a:spcAft>
            </a:pPr>
            <a:r>
              <a:rPr lang="en-US" sz="2800" dirty="0">
                <a:latin typeface="Times New Roman"/>
                <a:ea typeface="Calibri"/>
                <a:cs typeface="Mangal"/>
              </a:rPr>
              <a:t>        Informally this, YBa</a:t>
            </a:r>
            <a:r>
              <a:rPr lang="en-US" sz="2800" baseline="-25000" dirty="0">
                <a:latin typeface="Times New Roman"/>
                <a:ea typeface="Calibri"/>
                <a:cs typeface="Mangal"/>
              </a:rPr>
              <a:t>2</a:t>
            </a:r>
            <a:r>
              <a:rPr lang="en-US" sz="2800" dirty="0">
                <a:latin typeface="Times New Roman"/>
                <a:ea typeface="Calibri"/>
                <a:cs typeface="Mangal"/>
              </a:rPr>
              <a:t> Cu</a:t>
            </a:r>
            <a:r>
              <a:rPr lang="en-US" sz="2800" baseline="-25000" dirty="0">
                <a:latin typeface="Times New Roman"/>
                <a:ea typeface="Calibri"/>
                <a:cs typeface="Mangal"/>
              </a:rPr>
              <a:t>3</a:t>
            </a:r>
            <a:r>
              <a:rPr lang="en-US" sz="2800" dirty="0">
                <a:latin typeface="Times New Roman"/>
                <a:ea typeface="Calibri"/>
                <a:cs typeface="Mangal"/>
              </a:rPr>
              <a:t> O</a:t>
            </a:r>
            <a:r>
              <a:rPr lang="en-US" sz="2800" baseline="-25000" dirty="0">
                <a:latin typeface="Times New Roman"/>
                <a:ea typeface="Calibri"/>
                <a:cs typeface="Mangal"/>
              </a:rPr>
              <a:t>7-x </a:t>
            </a:r>
            <a:r>
              <a:rPr lang="en-US" sz="2800" dirty="0">
                <a:latin typeface="Times New Roman"/>
                <a:ea typeface="Calibri"/>
                <a:cs typeface="Mangal"/>
              </a:rPr>
              <a:t>ceramic super conductor, is called “123” (or ‘1-2-3’) superconductor from the proportions of metal atoms in the compound. Its structure is similar to </a:t>
            </a:r>
            <a:r>
              <a:rPr lang="en-US" sz="2800" dirty="0" err="1">
                <a:latin typeface="Times New Roman"/>
                <a:ea typeface="Calibri"/>
                <a:cs typeface="Mangal"/>
              </a:rPr>
              <a:t>perovskite</a:t>
            </a:r>
            <a:r>
              <a:rPr lang="en-US" sz="2800" dirty="0">
                <a:latin typeface="Times New Roman"/>
                <a:ea typeface="Calibri"/>
                <a:cs typeface="Mangal"/>
              </a:rPr>
              <a:t> but with some missing ‘O’ atoms, hence (7-x) in its composition.</a:t>
            </a:r>
            <a:endParaRPr lang="en-US" sz="2800" dirty="0">
              <a:latin typeface="Calibri"/>
              <a:ea typeface="Calibri"/>
              <a:cs typeface="Mangal"/>
            </a:endParaRPr>
          </a:p>
          <a:p>
            <a:pPr marL="114300" marR="0" algn="just">
              <a:lnSpc>
                <a:spcPct val="115000"/>
              </a:lnSpc>
              <a:spcBef>
                <a:spcPts val="1200"/>
              </a:spcBef>
              <a:spcAft>
                <a:spcPts val="1000"/>
              </a:spcAft>
            </a:pPr>
            <a:r>
              <a:rPr lang="en-US" sz="2800" dirty="0">
                <a:latin typeface="Times New Roman"/>
                <a:ea typeface="Calibri"/>
                <a:cs typeface="Mangal"/>
              </a:rPr>
              <a:t>      Its structure comprises three cubic </a:t>
            </a:r>
            <a:r>
              <a:rPr lang="en-US" sz="2800" dirty="0" err="1">
                <a:latin typeface="Times New Roman"/>
                <a:ea typeface="Calibri"/>
                <a:cs typeface="Mangal"/>
              </a:rPr>
              <a:t>perovskite</a:t>
            </a:r>
            <a:r>
              <a:rPr lang="en-US" sz="2800" dirty="0">
                <a:latin typeface="Times New Roman"/>
                <a:ea typeface="Calibri"/>
                <a:cs typeface="Mangal"/>
              </a:rPr>
              <a:t> units stacked one on top of the other giving an elongated (tetragonal) unit cell See Fig 4.21.</a:t>
            </a:r>
            <a:endParaRPr lang="en-US" sz="2800" dirty="0">
              <a:latin typeface="Calibri"/>
              <a:ea typeface="Calibri"/>
              <a:cs typeface="Mangal"/>
            </a:endParaRPr>
          </a:p>
          <a:p>
            <a:r>
              <a:rPr lang="en-US" sz="2800" dirty="0">
                <a:latin typeface="Times New Roman"/>
                <a:ea typeface="Calibri"/>
              </a:rPr>
              <a:t>From the figure it is clear that the lower and upper cubes have Ba</a:t>
            </a:r>
            <a:r>
              <a:rPr lang="en-US" sz="2800" baseline="30000" dirty="0">
                <a:latin typeface="Times New Roman"/>
                <a:ea typeface="Calibri"/>
              </a:rPr>
              <a:t>2+</a:t>
            </a:r>
            <a:r>
              <a:rPr lang="en-US" sz="2800" dirty="0">
                <a:latin typeface="Times New Roman"/>
                <a:ea typeface="Calibri"/>
              </a:rPr>
              <a:t> ions at the body </a:t>
            </a:r>
            <a:r>
              <a:rPr lang="en-US" sz="2800" dirty="0" err="1">
                <a:latin typeface="Times New Roman"/>
                <a:ea typeface="Calibri"/>
              </a:rPr>
              <a:t>centre</a:t>
            </a:r>
            <a:r>
              <a:rPr lang="en-US" sz="2800" dirty="0">
                <a:latin typeface="Times New Roman"/>
                <a:ea typeface="Calibri"/>
              </a:rPr>
              <a:t> while the smaller Cu</a:t>
            </a:r>
            <a:r>
              <a:rPr lang="en-US" sz="2800" baseline="30000" dirty="0">
                <a:latin typeface="Times New Roman"/>
                <a:ea typeface="Calibri"/>
              </a:rPr>
              <a:t>+2</a:t>
            </a:r>
            <a:r>
              <a:rPr lang="en-US" sz="2800" dirty="0">
                <a:latin typeface="Times New Roman"/>
                <a:ea typeface="Calibri"/>
              </a:rPr>
              <a:t> ions at each corner. The middle cube had Y</a:t>
            </a:r>
            <a:r>
              <a:rPr lang="en-US" sz="2800" baseline="30000" dirty="0">
                <a:latin typeface="Times New Roman"/>
                <a:ea typeface="Calibri"/>
              </a:rPr>
              <a:t>3+</a:t>
            </a:r>
            <a:r>
              <a:rPr lang="en-US" sz="2800" dirty="0">
                <a:latin typeface="Times New Roman"/>
                <a:ea typeface="Calibri"/>
              </a:rPr>
              <a:t> ion at the body </a:t>
            </a:r>
            <a:r>
              <a:rPr lang="en-US" sz="2800" dirty="0" err="1">
                <a:latin typeface="Times New Roman"/>
                <a:ea typeface="Calibri"/>
              </a:rPr>
              <a:t>centre</a:t>
            </a:r>
            <a:r>
              <a:rPr lang="en-US" sz="2800" dirty="0">
                <a:latin typeface="Times New Roman"/>
                <a:ea typeface="Calibri"/>
              </a:rPr>
              <a:t>. A </a:t>
            </a:r>
            <a:r>
              <a:rPr lang="en-US" sz="2800" dirty="0" err="1">
                <a:latin typeface="Times New Roman"/>
                <a:ea typeface="Calibri"/>
              </a:rPr>
              <a:t>perovskite</a:t>
            </a:r>
            <a:r>
              <a:rPr lang="en-US" sz="2800" dirty="0">
                <a:latin typeface="Times New Roman"/>
                <a:ea typeface="Calibri"/>
              </a:rPr>
              <a:t> has formula ABO</a:t>
            </a:r>
            <a:r>
              <a:rPr lang="en-US" sz="2800" baseline="-25000" dirty="0">
                <a:latin typeface="Times New Roman"/>
                <a:ea typeface="Calibri"/>
              </a:rPr>
              <a:t>3</a:t>
            </a:r>
            <a:r>
              <a:rPr lang="en-US" sz="2800" dirty="0">
                <a:latin typeface="Times New Roman"/>
                <a:ea typeface="Calibri"/>
              </a:rPr>
              <a:t> and the stoichiometry of the compound would be YBa</a:t>
            </a:r>
            <a:r>
              <a:rPr lang="en-US" sz="2800" baseline="-25000" dirty="0">
                <a:latin typeface="Times New Roman"/>
                <a:ea typeface="Calibri"/>
              </a:rPr>
              <a:t>2</a:t>
            </a:r>
            <a:r>
              <a:rPr lang="en-US" sz="2800" dirty="0">
                <a:latin typeface="Times New Roman"/>
                <a:ea typeface="Calibri"/>
              </a:rPr>
              <a:t>Cu</a:t>
            </a:r>
            <a:r>
              <a:rPr lang="en-US" sz="2800" baseline="-25000" dirty="0">
                <a:latin typeface="Times New Roman"/>
                <a:ea typeface="Calibri"/>
              </a:rPr>
              <a:t>3</a:t>
            </a:r>
            <a:r>
              <a:rPr lang="en-US" sz="2800" dirty="0">
                <a:latin typeface="Times New Roman"/>
                <a:ea typeface="Calibri"/>
              </a:rPr>
              <a:t>O</a:t>
            </a:r>
            <a:r>
              <a:rPr lang="en-US" sz="2800" baseline="-25000" dirty="0">
                <a:latin typeface="Times New Roman"/>
                <a:ea typeface="Calibri"/>
              </a:rPr>
              <a:t>9</a:t>
            </a:r>
            <a:r>
              <a:rPr lang="en-US" sz="2800" dirty="0">
                <a:latin typeface="Times New Roman"/>
                <a:ea typeface="Calibri"/>
              </a:rPr>
              <a:t>. But the actual formula being YBa</a:t>
            </a:r>
            <a:r>
              <a:rPr lang="en-US" sz="2800" baseline="-25000" dirty="0">
                <a:latin typeface="Times New Roman"/>
                <a:ea typeface="Calibri"/>
              </a:rPr>
              <a:t>2</a:t>
            </a:r>
            <a:r>
              <a:rPr lang="en-US" sz="2800" dirty="0">
                <a:latin typeface="Times New Roman"/>
                <a:ea typeface="Calibri"/>
              </a:rPr>
              <a:t>Cu</a:t>
            </a:r>
            <a:r>
              <a:rPr lang="en-US" sz="2800" baseline="-25000" dirty="0">
                <a:latin typeface="Times New Roman"/>
                <a:ea typeface="Calibri"/>
              </a:rPr>
              <a:t>3</a:t>
            </a:r>
            <a:r>
              <a:rPr lang="en-US" sz="2800" dirty="0">
                <a:latin typeface="Times New Roman"/>
                <a:ea typeface="Calibri"/>
              </a:rPr>
              <a:t>O</a:t>
            </a:r>
            <a:r>
              <a:rPr lang="en-US" sz="2800" baseline="-25000" dirty="0">
                <a:latin typeface="Times New Roman"/>
                <a:ea typeface="Calibri"/>
              </a:rPr>
              <a:t>7-x. </a:t>
            </a:r>
            <a:r>
              <a:rPr lang="en-US" sz="2800" dirty="0">
                <a:latin typeface="Times New Roman"/>
                <a:ea typeface="Calibri"/>
              </a:rPr>
              <a:t>There is a massive deficiency of oxygen where about one quarter of the oxygen sites are vacant in the crystal. The copper atoms are surrounded by oxygen </a:t>
            </a:r>
            <a:r>
              <a:rPr lang="en-US" sz="2800" dirty="0" err="1">
                <a:latin typeface="Times New Roman"/>
                <a:ea typeface="Calibri"/>
              </a:rPr>
              <a:t>polyhedra</a:t>
            </a:r>
            <a:r>
              <a:rPr lang="en-US" sz="2800" dirty="0">
                <a:latin typeface="Times New Roman"/>
                <a:ea typeface="Calibri"/>
              </a:rPr>
              <a:t> which are in square –planar and square-pyramidal environments i.e. CuO</a:t>
            </a:r>
            <a:r>
              <a:rPr lang="en-US" sz="2800" baseline="-25000" dirty="0">
                <a:latin typeface="Times New Roman"/>
                <a:ea typeface="Calibri"/>
              </a:rPr>
              <a:t>4</a:t>
            </a:r>
            <a:r>
              <a:rPr lang="en-US" sz="2800" dirty="0">
                <a:latin typeface="Times New Roman"/>
                <a:ea typeface="Calibri"/>
              </a:rPr>
              <a:t> and CuO</a:t>
            </a:r>
            <a:r>
              <a:rPr lang="en-US" sz="2800" baseline="-25000" dirty="0">
                <a:latin typeface="Times New Roman"/>
                <a:ea typeface="Calibri"/>
              </a:rPr>
              <a:t>5</a:t>
            </a:r>
            <a:r>
              <a:rPr lang="en-US" sz="2800" dirty="0">
                <a:latin typeface="Times New Roman"/>
                <a:ea typeface="Calibri"/>
              </a:rPr>
              <a:t> units as shown in Fig </a:t>
            </a:r>
            <a:r>
              <a:rPr lang="en-US" sz="2800" dirty="0" smtClean="0">
                <a:latin typeface="Times New Roman"/>
                <a:ea typeface="Calibri"/>
              </a:rPr>
              <a:t>4.20(C </a:t>
            </a:r>
            <a:endParaRPr lang="en-US" dirty="0"/>
          </a:p>
        </p:txBody>
      </p:sp>
    </p:spTree>
    <p:extLst>
      <p:ext uri="{BB962C8B-B14F-4D97-AF65-F5344CB8AC3E}">
        <p14:creationId xmlns:p14="http://schemas.microsoft.com/office/powerpoint/2010/main" val="2687555180"/>
      </p:ext>
    </p:extLst>
  </p:cSld>
  <p:clrMapOvr>
    <a:masterClrMapping/>
  </p:clrMapOvr>
  <p:transition>
    <p:dissolv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germany2\20150517_073009.jpg"/>
          <p:cNvPicPr>
            <a:picLocks noGrp="1"/>
          </p:cNvPicPr>
          <p:nvPr>
            <p:ph idx="1"/>
          </p:nvPr>
        </p:nvPicPr>
        <p:blipFill>
          <a:blip r:embed="rId2" cstate="print"/>
          <a:srcRect/>
          <a:stretch>
            <a:fillRect/>
          </a:stretch>
        </p:blipFill>
        <p:spPr bwMode="auto">
          <a:xfrm>
            <a:off x="838200" y="1524000"/>
            <a:ext cx="7924800" cy="5105399"/>
          </a:xfrm>
          <a:prstGeom prst="rect">
            <a:avLst/>
          </a:prstGeom>
          <a:noFill/>
          <a:ln w="9525">
            <a:noFill/>
            <a:miter lim="800000"/>
            <a:headEnd/>
            <a:tailEnd/>
          </a:ln>
        </p:spPr>
      </p:pic>
      <p:sp>
        <p:nvSpPr>
          <p:cNvPr id="2" name="Rectangle 1"/>
          <p:cNvSpPr/>
          <p:nvPr/>
        </p:nvSpPr>
        <p:spPr>
          <a:xfrm>
            <a:off x="0" y="685800"/>
            <a:ext cx="9144000" cy="729430"/>
          </a:xfrm>
          <a:prstGeom prst="rect">
            <a:avLst/>
          </a:prstGeom>
        </p:spPr>
        <p:txBody>
          <a:bodyPr wrap="square">
            <a:spAutoFit/>
          </a:bodyPr>
          <a:lstStyle/>
          <a:p>
            <a:pPr marL="114300" marR="0" algn="just">
              <a:lnSpc>
                <a:spcPct val="115000"/>
              </a:lnSpc>
              <a:spcBef>
                <a:spcPts val="1200"/>
              </a:spcBef>
              <a:spcAft>
                <a:spcPts val="1000"/>
              </a:spcAft>
            </a:pPr>
            <a:r>
              <a:rPr lang="en-US" b="1" dirty="0">
                <a:solidFill>
                  <a:srgbClr val="FF0000"/>
                </a:solidFill>
                <a:latin typeface="Times New Roman"/>
                <a:ea typeface="Calibri"/>
                <a:cs typeface="Mangal"/>
              </a:rPr>
              <a:t>Fig. 4.21 :  Structure of YBa</a:t>
            </a:r>
            <a:r>
              <a:rPr lang="en-US" b="1" baseline="-25000" dirty="0">
                <a:solidFill>
                  <a:srgbClr val="FF0000"/>
                </a:solidFill>
                <a:latin typeface="Times New Roman"/>
                <a:ea typeface="Calibri"/>
                <a:cs typeface="Mangal"/>
              </a:rPr>
              <a:t>2</a:t>
            </a:r>
            <a:r>
              <a:rPr lang="en-US" b="1" dirty="0">
                <a:solidFill>
                  <a:srgbClr val="FF0000"/>
                </a:solidFill>
                <a:latin typeface="Times New Roman"/>
                <a:ea typeface="Calibri"/>
                <a:cs typeface="Mangal"/>
              </a:rPr>
              <a:t>Cu</a:t>
            </a:r>
            <a:r>
              <a:rPr lang="en-US" b="1" baseline="-25000" dirty="0">
                <a:solidFill>
                  <a:srgbClr val="FF0000"/>
                </a:solidFill>
                <a:latin typeface="Times New Roman"/>
                <a:ea typeface="Calibri"/>
                <a:cs typeface="Mangal"/>
              </a:rPr>
              <a:t>3</a:t>
            </a:r>
            <a:r>
              <a:rPr lang="en-US" b="1" dirty="0">
                <a:solidFill>
                  <a:srgbClr val="FF0000"/>
                </a:solidFill>
                <a:latin typeface="Times New Roman"/>
                <a:ea typeface="Calibri"/>
                <a:cs typeface="Mangal"/>
              </a:rPr>
              <a:t>O</a:t>
            </a:r>
            <a:r>
              <a:rPr lang="en-US" b="1" baseline="-25000" dirty="0">
                <a:solidFill>
                  <a:srgbClr val="FF0000"/>
                </a:solidFill>
                <a:latin typeface="Times New Roman"/>
                <a:ea typeface="Calibri"/>
                <a:cs typeface="Mangal"/>
              </a:rPr>
              <a:t>7-x </a:t>
            </a:r>
            <a:r>
              <a:rPr lang="en-US" b="1" dirty="0">
                <a:solidFill>
                  <a:srgbClr val="FF0000"/>
                </a:solidFill>
                <a:latin typeface="Times New Roman"/>
                <a:ea typeface="Calibri"/>
                <a:cs typeface="Mangal"/>
              </a:rPr>
              <a:t>(123)Superconductor showing positions of different </a:t>
            </a:r>
            <a:r>
              <a:rPr lang="en-US" b="1" dirty="0" smtClean="0">
                <a:solidFill>
                  <a:srgbClr val="FF0000"/>
                </a:solidFill>
                <a:latin typeface="Times New Roman"/>
                <a:ea typeface="Calibri"/>
                <a:cs typeface="Mangal"/>
              </a:rPr>
              <a:t>atoms </a:t>
            </a:r>
            <a:endParaRPr lang="en-US" dirty="0">
              <a:solidFill>
                <a:srgbClr val="FF0000"/>
              </a:solidFill>
              <a:effectLst/>
              <a:latin typeface="Calibri"/>
              <a:ea typeface="Calibri"/>
              <a:cs typeface="Mangal"/>
            </a:endParaRPr>
          </a:p>
        </p:txBody>
      </p:sp>
    </p:spTree>
    <p:extLst>
      <p:ext uri="{BB962C8B-B14F-4D97-AF65-F5344CB8AC3E}">
        <p14:creationId xmlns:p14="http://schemas.microsoft.com/office/powerpoint/2010/main" val="217027170"/>
      </p:ext>
    </p:extLst>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marR="0" algn="just">
              <a:lnSpc>
                <a:spcPts val="1930"/>
              </a:lnSpc>
              <a:spcBef>
                <a:spcPts val="0"/>
              </a:spcBef>
              <a:spcAft>
                <a:spcPts val="1000"/>
              </a:spcAft>
            </a:pPr>
            <a:r>
              <a:rPr lang="en-US" sz="5400" b="1" dirty="0" smtClean="0">
                <a:solidFill>
                  <a:srgbClr val="000000"/>
                </a:solidFill>
                <a:latin typeface="Times New Roman"/>
                <a:ea typeface="Calibri"/>
                <a:cs typeface="Mangal"/>
              </a:rPr>
              <a:t>4.1Introduction </a:t>
            </a:r>
            <a:r>
              <a:rPr lang="en-US" sz="5400" dirty="0">
                <a:ea typeface="Calibri"/>
                <a:cs typeface="Mangal"/>
              </a:rPr>
              <a:t/>
            </a:r>
            <a:br>
              <a:rPr lang="en-US" sz="5400" dirty="0">
                <a:ea typeface="Calibri"/>
                <a:cs typeface="Mangal"/>
              </a:rPr>
            </a:br>
            <a:endParaRPr lang="en-US" b="1" i="1" dirty="0">
              <a:solidFill>
                <a:srgbClr val="7030A0"/>
              </a:solidFill>
            </a:endParaRPr>
          </a:p>
        </p:txBody>
      </p:sp>
      <p:sp>
        <p:nvSpPr>
          <p:cNvPr id="3" name="Content Placeholder 2"/>
          <p:cNvSpPr>
            <a:spLocks noGrp="1"/>
          </p:cNvSpPr>
          <p:nvPr>
            <p:ph idx="1"/>
          </p:nvPr>
        </p:nvSpPr>
        <p:spPr/>
        <p:txBody>
          <a:bodyPr/>
          <a:lstStyle/>
          <a:p>
            <a:pPr marL="0" marR="0" algn="just">
              <a:lnSpc>
                <a:spcPts val="1930"/>
              </a:lnSpc>
              <a:spcBef>
                <a:spcPts val="0"/>
              </a:spcBef>
              <a:spcAft>
                <a:spcPts val="0"/>
              </a:spcAft>
            </a:pPr>
            <a:r>
              <a:rPr lang="en-US" sz="2800" b="1" dirty="0">
                <a:solidFill>
                  <a:srgbClr val="000000"/>
                </a:solidFill>
                <a:latin typeface="Times New Roman"/>
                <a:ea typeface="Calibri"/>
                <a:cs typeface="Mangal"/>
              </a:rPr>
              <a:t>The Solid State:</a:t>
            </a:r>
            <a:endParaRPr lang="en-US" sz="2800" dirty="0">
              <a:latin typeface="Calibri"/>
              <a:ea typeface="Calibri"/>
              <a:cs typeface="Mangal"/>
            </a:endParaRPr>
          </a:p>
          <a:p>
            <a:r>
              <a:rPr lang="en-US" sz="2800" dirty="0" smtClean="0">
                <a:solidFill>
                  <a:srgbClr val="000000"/>
                </a:solidFill>
                <a:latin typeface="Times New Roman"/>
                <a:ea typeface="Calibri"/>
              </a:rPr>
              <a:t>Matter is something that has mass and occupies space .It is characterized by a set of properties such as shape, size, mass, melting point, boiling point., color, texture, reactivity, etc. Based on size shape, volume and rigidity, matter is classified into three categories: solid, liquid and gaseous .There are some simplifying features of solids which allow considerable insight into their nature. The solids have definite shape and volume and are rigid. </a:t>
            </a:r>
            <a:endParaRPr lang="en-US" dirty="0"/>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19800"/>
          </a:xfrm>
        </p:spPr>
        <p:txBody>
          <a:bodyPr>
            <a:normAutofit fontScale="77500" lnSpcReduction="20000"/>
          </a:bodyPr>
          <a:lstStyle/>
          <a:p>
            <a:pPr marL="114300" marR="0" indent="342900" algn="just">
              <a:lnSpc>
                <a:spcPct val="115000"/>
              </a:lnSpc>
              <a:spcBef>
                <a:spcPts val="1200"/>
              </a:spcBef>
              <a:spcAft>
                <a:spcPts val="1000"/>
              </a:spcAft>
            </a:pPr>
            <a:r>
              <a:rPr lang="en-US" sz="2800" b="1" dirty="0">
                <a:solidFill>
                  <a:schemeClr val="accent1">
                    <a:lumMod val="50000"/>
                  </a:schemeClr>
                </a:solidFill>
                <a:latin typeface="Times New Roman"/>
                <a:ea typeface="Calibri"/>
                <a:cs typeface="Mangal"/>
              </a:rPr>
              <a:t>4.6.4 Properties </a:t>
            </a:r>
            <a:endParaRPr lang="en-US" sz="2800" dirty="0">
              <a:solidFill>
                <a:schemeClr val="accent1">
                  <a:lumMod val="50000"/>
                </a:schemeClr>
              </a:solidFill>
              <a:latin typeface="Calibri"/>
              <a:ea typeface="Calibri"/>
              <a:cs typeface="Mangal"/>
            </a:endParaRPr>
          </a:p>
          <a:p>
            <a:pPr marL="114300" marR="0" algn="just">
              <a:lnSpc>
                <a:spcPct val="115000"/>
              </a:lnSpc>
              <a:spcBef>
                <a:spcPts val="0"/>
              </a:spcBef>
              <a:spcAft>
                <a:spcPts val="0"/>
              </a:spcAft>
            </a:pPr>
            <a:r>
              <a:rPr lang="en-US" sz="2800" dirty="0">
                <a:latin typeface="Times New Roman"/>
                <a:ea typeface="Calibri"/>
                <a:cs typeface="Mangal"/>
              </a:rPr>
              <a:t>(i) Ceramic superconductors have mixed oxide system and are called high temperature superconductors or warm superconductors or mixed superconductors. Many of them contain copper which exists in three oxidation state (+I), (+II) and (+III) where Cu (II) forms many </a:t>
            </a:r>
            <a:r>
              <a:rPr lang="en-US" sz="2800" dirty="0" err="1">
                <a:latin typeface="Times New Roman"/>
                <a:ea typeface="Calibri"/>
                <a:cs typeface="Mangal"/>
              </a:rPr>
              <a:t>tetragonally</a:t>
            </a:r>
            <a:r>
              <a:rPr lang="en-US" sz="2800" dirty="0">
                <a:latin typeface="Times New Roman"/>
                <a:ea typeface="Calibri"/>
                <a:cs typeface="Mangal"/>
              </a:rPr>
              <a:t> distorted octahedral complexes.</a:t>
            </a:r>
            <a:endParaRPr lang="en-US" sz="2800" dirty="0">
              <a:latin typeface="Calibri"/>
              <a:ea typeface="Calibri"/>
              <a:cs typeface="Mangal"/>
            </a:endParaRPr>
          </a:p>
          <a:p>
            <a:pPr marL="114300" marR="0" algn="just">
              <a:lnSpc>
                <a:spcPct val="115000"/>
              </a:lnSpc>
              <a:spcBef>
                <a:spcPts val="0"/>
              </a:spcBef>
              <a:spcAft>
                <a:spcPts val="1000"/>
              </a:spcAft>
            </a:pPr>
            <a:r>
              <a:rPr lang="en-US" sz="2800" dirty="0">
                <a:latin typeface="Times New Roman"/>
                <a:ea typeface="Calibri"/>
                <a:cs typeface="Mangal"/>
              </a:rPr>
              <a:t>(ii) They have </a:t>
            </a:r>
            <a:r>
              <a:rPr lang="en-US" sz="2800" dirty="0" err="1">
                <a:latin typeface="Times New Roman"/>
                <a:ea typeface="Calibri"/>
                <a:cs typeface="Mangal"/>
              </a:rPr>
              <a:t>perovskite</a:t>
            </a:r>
            <a:r>
              <a:rPr lang="en-US" sz="2800" dirty="0">
                <a:latin typeface="Times New Roman"/>
                <a:ea typeface="Calibri"/>
                <a:cs typeface="Mangal"/>
              </a:rPr>
              <a:t> structure.</a:t>
            </a:r>
            <a:endParaRPr lang="en-US" sz="2800" dirty="0">
              <a:latin typeface="Calibri"/>
              <a:ea typeface="Calibri"/>
              <a:cs typeface="Mangal"/>
            </a:endParaRPr>
          </a:p>
          <a:p>
            <a:pPr marL="114300" marR="0" algn="just">
              <a:lnSpc>
                <a:spcPct val="115000"/>
              </a:lnSpc>
              <a:spcBef>
                <a:spcPts val="0"/>
              </a:spcBef>
              <a:spcAft>
                <a:spcPts val="1000"/>
              </a:spcAft>
            </a:pPr>
            <a:r>
              <a:rPr lang="en-US" sz="2800" dirty="0">
                <a:latin typeface="Times New Roman"/>
                <a:ea typeface="Calibri"/>
                <a:cs typeface="Mangal"/>
              </a:rPr>
              <a:t>(iii)  They exhibit critical deficiency of oxygen.</a:t>
            </a:r>
            <a:endParaRPr lang="en-US" sz="2800" dirty="0">
              <a:latin typeface="Calibri"/>
              <a:ea typeface="Calibri"/>
              <a:cs typeface="Mangal"/>
            </a:endParaRPr>
          </a:p>
          <a:p>
            <a:pPr marL="342900" marR="0" lvl="0" indent="-342900" algn="just">
              <a:lnSpc>
                <a:spcPct val="115000"/>
              </a:lnSpc>
              <a:spcBef>
                <a:spcPts val="0"/>
              </a:spcBef>
              <a:spcAft>
                <a:spcPts val="0"/>
              </a:spcAft>
              <a:buFont typeface="+mj-lt"/>
              <a:buAutoNum type="romanLcParenBoth"/>
            </a:pPr>
            <a:r>
              <a:rPr lang="en-US" sz="2800" dirty="0">
                <a:latin typeface="Times New Roman"/>
                <a:ea typeface="Calibri"/>
                <a:cs typeface="Mangal"/>
              </a:rPr>
              <a:t>Superconductivity in the YBa</a:t>
            </a:r>
            <a:r>
              <a:rPr lang="en-US" sz="2800" baseline="-25000" dirty="0">
                <a:latin typeface="Times New Roman"/>
                <a:ea typeface="Calibri"/>
                <a:cs typeface="Mangal"/>
              </a:rPr>
              <a:t>2</a:t>
            </a:r>
            <a:r>
              <a:rPr lang="en-US" sz="2800" dirty="0">
                <a:latin typeface="Times New Roman"/>
                <a:ea typeface="Calibri"/>
                <a:cs typeface="Mangal"/>
              </a:rPr>
              <a:t>Cu</a:t>
            </a:r>
            <a:r>
              <a:rPr lang="en-US" sz="2800" baseline="-25000" dirty="0">
                <a:latin typeface="Times New Roman"/>
                <a:ea typeface="Calibri"/>
                <a:cs typeface="Mangal"/>
              </a:rPr>
              <a:t>3</a:t>
            </a:r>
            <a:r>
              <a:rPr lang="en-US" sz="2800" dirty="0">
                <a:latin typeface="Times New Roman"/>
                <a:ea typeface="Calibri"/>
                <a:cs typeface="Mangal"/>
              </a:rPr>
              <a:t>O</a:t>
            </a:r>
            <a:r>
              <a:rPr lang="en-US" sz="2800" baseline="-25000" dirty="0">
                <a:latin typeface="Times New Roman"/>
                <a:ea typeface="Calibri"/>
                <a:cs typeface="Mangal"/>
              </a:rPr>
              <a:t>7-x </a:t>
            </a:r>
            <a:r>
              <a:rPr lang="en-US" sz="2800" dirty="0">
                <a:latin typeface="Times New Roman"/>
                <a:ea typeface="Calibri"/>
                <a:cs typeface="Mangal"/>
              </a:rPr>
              <a:t>is thought to be associated with ready transfer of electrons between Cu (I) , Cu (II ) and Cu (III)</a:t>
            </a:r>
            <a:endParaRPr lang="en-US" sz="2800" dirty="0">
              <a:latin typeface="Calibri"/>
              <a:ea typeface="Calibri"/>
              <a:cs typeface="Mangal"/>
            </a:endParaRPr>
          </a:p>
          <a:p>
            <a:pPr marL="342900" marR="0" lvl="0" indent="-342900" algn="just">
              <a:lnSpc>
                <a:spcPct val="115000"/>
              </a:lnSpc>
              <a:spcBef>
                <a:spcPts val="1200"/>
              </a:spcBef>
              <a:spcAft>
                <a:spcPts val="1000"/>
              </a:spcAft>
              <a:buFont typeface="+mj-lt"/>
              <a:buAutoNum type="romanLcParenBoth"/>
            </a:pPr>
            <a:r>
              <a:rPr lang="en-US" sz="2800" dirty="0">
                <a:latin typeface="Times New Roman"/>
                <a:ea typeface="Calibri"/>
                <a:cs typeface="Mangal"/>
              </a:rPr>
              <a:t>Below critical temperature (</a:t>
            </a:r>
            <a:r>
              <a:rPr lang="en-US" sz="2800" dirty="0" err="1">
                <a:latin typeface="Times New Roman"/>
                <a:ea typeface="Calibri"/>
                <a:cs typeface="Mangal"/>
              </a:rPr>
              <a:t>T</a:t>
            </a:r>
            <a:r>
              <a:rPr lang="en-US" sz="2800" baseline="-25000" dirty="0" err="1">
                <a:latin typeface="Times New Roman"/>
                <a:ea typeface="Calibri"/>
                <a:cs typeface="Mangal"/>
              </a:rPr>
              <a:t>c</a:t>
            </a:r>
            <a:r>
              <a:rPr lang="en-US" sz="2800" dirty="0">
                <a:latin typeface="Times New Roman"/>
                <a:ea typeface="Calibri"/>
                <a:cs typeface="Mangal"/>
              </a:rPr>
              <a:t>), at which the superconducting state is formed, the ceramic superconductors show zero electrical resistance.</a:t>
            </a:r>
            <a:endParaRPr lang="en-US" sz="2800" dirty="0">
              <a:latin typeface="Calibri"/>
              <a:ea typeface="Calibri"/>
              <a:cs typeface="Mangal"/>
            </a:endParaRPr>
          </a:p>
          <a:p>
            <a:pPr marL="342900" marR="0" lvl="0" indent="-342900" algn="just">
              <a:lnSpc>
                <a:spcPct val="115000"/>
              </a:lnSpc>
              <a:spcBef>
                <a:spcPts val="1200"/>
              </a:spcBef>
              <a:spcAft>
                <a:spcPts val="1000"/>
              </a:spcAft>
              <a:buFont typeface="+mj-lt"/>
              <a:buAutoNum type="romanLcParenBoth"/>
            </a:pPr>
            <a:r>
              <a:rPr lang="en-US" sz="2800" dirty="0">
                <a:latin typeface="Times New Roman"/>
                <a:ea typeface="Calibri"/>
                <a:cs typeface="Mangal"/>
              </a:rPr>
              <a:t>Superconductors can repel magnets and are thus diamagnetic and hence they exhibit </a:t>
            </a:r>
            <a:r>
              <a:rPr lang="en-US" sz="2800" dirty="0" err="1">
                <a:latin typeface="Times New Roman"/>
                <a:ea typeface="Calibri"/>
                <a:cs typeface="Mangal"/>
              </a:rPr>
              <a:t>Meissner</a:t>
            </a:r>
            <a:r>
              <a:rPr lang="en-US" sz="2800" dirty="0">
                <a:latin typeface="Times New Roman"/>
                <a:ea typeface="Calibri"/>
                <a:cs typeface="Mangal"/>
              </a:rPr>
              <a:t> effect below </a:t>
            </a:r>
            <a:r>
              <a:rPr lang="en-US" sz="2800" dirty="0" err="1">
                <a:latin typeface="Times New Roman"/>
                <a:ea typeface="Calibri"/>
                <a:cs typeface="Mangal"/>
              </a:rPr>
              <a:t>T</a:t>
            </a:r>
            <a:r>
              <a:rPr lang="en-US" sz="2800" baseline="-25000" dirty="0" err="1">
                <a:latin typeface="Times New Roman"/>
                <a:ea typeface="Calibri"/>
                <a:cs typeface="Mangal"/>
              </a:rPr>
              <a:t>c</a:t>
            </a:r>
            <a:r>
              <a:rPr lang="en-US" sz="2800" dirty="0">
                <a:latin typeface="Times New Roman"/>
                <a:ea typeface="Calibri"/>
                <a:cs typeface="Mangal"/>
              </a:rPr>
              <a:t>.</a:t>
            </a:r>
            <a:endParaRPr lang="en-US" sz="2800" dirty="0">
              <a:latin typeface="Calibri"/>
              <a:ea typeface="Calibri"/>
              <a:cs typeface="Mangal"/>
            </a:endParaRPr>
          </a:p>
          <a:p>
            <a:endParaRPr lang="en-US" dirty="0"/>
          </a:p>
        </p:txBody>
      </p:sp>
    </p:spTree>
    <p:extLst>
      <p:ext uri="{BB962C8B-B14F-4D97-AF65-F5344CB8AC3E}">
        <p14:creationId xmlns:p14="http://schemas.microsoft.com/office/powerpoint/2010/main" val="1455322953"/>
      </p:ext>
    </p:extLst>
  </p:cSld>
  <p:clrMapOvr>
    <a:masterClrMapping/>
  </p:clrMapOvr>
  <p:transition>
    <p:dissolv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867400"/>
          </a:xfrm>
        </p:spPr>
        <p:txBody>
          <a:bodyPr>
            <a:normAutofit fontScale="70000" lnSpcReduction="20000"/>
          </a:bodyPr>
          <a:lstStyle/>
          <a:p>
            <a:pPr marL="742950" marR="0" lvl="1" indent="-285750" algn="just">
              <a:lnSpc>
                <a:spcPct val="115000"/>
              </a:lnSpc>
              <a:spcBef>
                <a:spcPts val="1200"/>
              </a:spcBef>
              <a:spcAft>
                <a:spcPts val="1000"/>
              </a:spcAft>
              <a:buFont typeface="+mj-lt"/>
              <a:buAutoNum type="arabicPeriod" startAt="7"/>
            </a:pPr>
            <a:r>
              <a:rPr lang="en-US" b="1" dirty="0">
                <a:solidFill>
                  <a:srgbClr val="000099"/>
                </a:solidFill>
                <a:latin typeface="Times New Roman"/>
                <a:ea typeface="Calibri"/>
                <a:cs typeface="Mangal"/>
              </a:rPr>
              <a:t>APPLICATIONS OF SUPERCONDUCTORS: </a:t>
            </a:r>
            <a:endParaRPr lang="en-US" dirty="0">
              <a:solidFill>
                <a:srgbClr val="000099"/>
              </a:solidFill>
              <a:latin typeface="Calibri"/>
              <a:ea typeface="Calibri"/>
              <a:cs typeface="Mangal"/>
            </a:endParaRPr>
          </a:p>
          <a:p>
            <a:pPr marL="342900" marR="0" lvl="0" indent="-342900" algn="just">
              <a:lnSpc>
                <a:spcPct val="115000"/>
              </a:lnSpc>
              <a:spcBef>
                <a:spcPts val="1200"/>
              </a:spcBef>
              <a:spcAft>
                <a:spcPts val="0"/>
              </a:spcAft>
              <a:buFont typeface="+mj-lt"/>
              <a:buAutoNum type="arabicPeriod"/>
            </a:pPr>
            <a:r>
              <a:rPr lang="en-US" sz="2800" dirty="0">
                <a:solidFill>
                  <a:srgbClr val="00FF00"/>
                </a:solidFill>
                <a:latin typeface="Times New Roman"/>
                <a:ea typeface="Calibri"/>
                <a:cs typeface="Mangal"/>
              </a:rPr>
              <a:t>Ceramic Superconductors show zero electrical resistance. Thus the cables made of Superconducting materials if used then the 20 % loss of electricity during its transmission through </a:t>
            </a:r>
            <a:r>
              <a:rPr lang="en-US" sz="2800" dirty="0" smtClean="0">
                <a:solidFill>
                  <a:srgbClr val="00FF00"/>
                </a:solidFill>
                <a:latin typeface="Times New Roman"/>
                <a:ea typeface="Calibri"/>
                <a:cs typeface="Mangal"/>
              </a:rPr>
              <a:t>aluminum </a:t>
            </a:r>
            <a:r>
              <a:rPr lang="en-US" sz="2800" dirty="0">
                <a:solidFill>
                  <a:srgbClr val="00FF00"/>
                </a:solidFill>
                <a:latin typeface="Times New Roman"/>
                <a:ea typeface="Calibri"/>
                <a:cs typeface="Mangal"/>
              </a:rPr>
              <a:t>or copper wires is avoided. Thus ceramic superconductors are useful to carry huge amounts of electricity without much loss</a:t>
            </a:r>
            <a:r>
              <a:rPr lang="en-US" sz="2800" dirty="0">
                <a:latin typeface="Times New Roman"/>
                <a:ea typeface="Calibri"/>
                <a:cs typeface="Mangal"/>
              </a:rPr>
              <a:t>.</a:t>
            </a:r>
            <a:endParaRPr lang="en-US" sz="2800" dirty="0">
              <a:latin typeface="Calibri"/>
              <a:ea typeface="Calibri"/>
              <a:cs typeface="Mangal"/>
            </a:endParaRPr>
          </a:p>
          <a:p>
            <a:pPr marL="342900" marR="0" lvl="0" indent="-342900" algn="just">
              <a:lnSpc>
                <a:spcPct val="115000"/>
              </a:lnSpc>
              <a:spcBef>
                <a:spcPts val="1200"/>
              </a:spcBef>
              <a:spcAft>
                <a:spcPts val="0"/>
              </a:spcAft>
              <a:buFont typeface="+mj-lt"/>
              <a:buAutoNum type="arabicPeriod"/>
            </a:pPr>
            <a:r>
              <a:rPr lang="en-US" sz="2800" dirty="0">
                <a:solidFill>
                  <a:srgbClr val="00B0F0"/>
                </a:solidFill>
                <a:latin typeface="Times New Roman"/>
                <a:ea typeface="Calibri"/>
                <a:cs typeface="Mangal"/>
              </a:rPr>
              <a:t>Large magnetic fields can be generated by using the ceramic Superconductors. This property is applied in superfast magnetically levitated trains. Trains which can run with speeds of about 500 km per hour have been built in Japan on the principle of magnetic levitation</a:t>
            </a:r>
            <a:r>
              <a:rPr lang="en-US" sz="2800" dirty="0">
                <a:latin typeface="Times New Roman"/>
                <a:ea typeface="Calibri"/>
                <a:cs typeface="Mangal"/>
              </a:rPr>
              <a:t>.</a:t>
            </a:r>
            <a:endParaRPr lang="en-US" sz="2800" dirty="0">
              <a:latin typeface="Calibri"/>
              <a:ea typeface="Calibri"/>
              <a:cs typeface="Mangal"/>
            </a:endParaRPr>
          </a:p>
          <a:p>
            <a:pPr marL="342900" marR="0" lvl="0" indent="-342900" algn="just">
              <a:lnSpc>
                <a:spcPct val="115000"/>
              </a:lnSpc>
              <a:spcBef>
                <a:spcPts val="1200"/>
              </a:spcBef>
              <a:spcAft>
                <a:spcPts val="0"/>
              </a:spcAft>
              <a:buFont typeface="+mj-lt"/>
              <a:buAutoNum type="arabicPeriod"/>
            </a:pPr>
            <a:r>
              <a:rPr lang="en-US" sz="2800" dirty="0">
                <a:solidFill>
                  <a:srgbClr val="7030A0"/>
                </a:solidFill>
                <a:latin typeface="Times New Roman"/>
                <a:ea typeface="Calibri"/>
                <a:cs typeface="Mangal"/>
              </a:rPr>
              <a:t>Superconductors being diamagnetic they are used in Magnetic Resonance Imaging (MRI) which is a new diagnostic tool.</a:t>
            </a:r>
            <a:endParaRPr lang="en-US" sz="2800" dirty="0">
              <a:solidFill>
                <a:srgbClr val="7030A0"/>
              </a:solidFill>
              <a:latin typeface="Calibri"/>
              <a:ea typeface="Calibri"/>
              <a:cs typeface="Mangal"/>
            </a:endParaRPr>
          </a:p>
          <a:p>
            <a:pPr marL="342900" marR="0" lvl="0" indent="-342900" algn="just">
              <a:lnSpc>
                <a:spcPct val="115000"/>
              </a:lnSpc>
              <a:spcBef>
                <a:spcPts val="1200"/>
              </a:spcBef>
              <a:spcAft>
                <a:spcPts val="0"/>
              </a:spcAft>
              <a:buFont typeface="+mj-lt"/>
              <a:buAutoNum type="arabicPeriod"/>
            </a:pPr>
            <a:r>
              <a:rPr lang="en-US" sz="2800" dirty="0">
                <a:solidFill>
                  <a:srgbClr val="00B050"/>
                </a:solidFill>
                <a:latin typeface="Times New Roman"/>
                <a:ea typeface="Calibri"/>
                <a:cs typeface="Mangal"/>
              </a:rPr>
              <a:t>Superconductors are useful in computers satellites and variety of electronic devices</a:t>
            </a:r>
            <a:r>
              <a:rPr lang="en-US" sz="2800" dirty="0">
                <a:latin typeface="Times New Roman"/>
                <a:ea typeface="Calibri"/>
                <a:cs typeface="Mangal"/>
              </a:rPr>
              <a:t>.</a:t>
            </a:r>
            <a:endParaRPr lang="en-US" sz="2800" dirty="0">
              <a:latin typeface="Calibri"/>
              <a:ea typeface="Calibri"/>
              <a:cs typeface="Mangal"/>
            </a:endParaRPr>
          </a:p>
          <a:p>
            <a:pPr marL="342900" marR="0" lvl="0" indent="-342900" algn="just">
              <a:lnSpc>
                <a:spcPct val="115000"/>
              </a:lnSpc>
              <a:spcBef>
                <a:spcPts val="1200"/>
              </a:spcBef>
              <a:spcAft>
                <a:spcPts val="1000"/>
              </a:spcAft>
              <a:buFont typeface="+mj-lt"/>
              <a:buAutoNum type="arabicPeriod"/>
            </a:pPr>
            <a:r>
              <a:rPr lang="en-US" sz="2800" dirty="0">
                <a:solidFill>
                  <a:schemeClr val="accent4">
                    <a:lumMod val="60000"/>
                    <a:lumOff val="40000"/>
                  </a:schemeClr>
                </a:solidFill>
                <a:latin typeface="Times New Roman"/>
                <a:ea typeface="Calibri"/>
                <a:cs typeface="Mangal"/>
              </a:rPr>
              <a:t>Powerful electromagnets using Superconducting windings are quite useful especially at higher temperatures</a:t>
            </a:r>
            <a:r>
              <a:rPr lang="en-US" sz="2800" dirty="0">
                <a:latin typeface="Times New Roman"/>
                <a:ea typeface="Calibri"/>
                <a:cs typeface="Mangal"/>
              </a:rPr>
              <a:t>.</a:t>
            </a:r>
            <a:endParaRPr lang="en-US" sz="2800" dirty="0">
              <a:latin typeface="Calibri"/>
              <a:ea typeface="Calibri"/>
              <a:cs typeface="Mangal"/>
            </a:endParaRPr>
          </a:p>
          <a:p>
            <a:endParaRPr lang="en-US" dirty="0"/>
          </a:p>
        </p:txBody>
      </p:sp>
    </p:spTree>
    <p:extLst>
      <p:ext uri="{BB962C8B-B14F-4D97-AF65-F5344CB8AC3E}">
        <p14:creationId xmlns:p14="http://schemas.microsoft.com/office/powerpoint/2010/main" val="3021333684"/>
      </p:ext>
    </p:extLst>
  </p:cSld>
  <p:clrMapOvr>
    <a:masterClrMapping/>
  </p:clrMapOvr>
  <p:transition>
    <p:dissolve/>
  </p:transition>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               </a:t>
            </a:r>
            <a:endParaRPr lang="en-US" dirty="0"/>
          </a:p>
        </p:txBody>
      </p:sp>
      <p:sp>
        <p:nvSpPr>
          <p:cNvPr id="3" name="Content Placeholder 2"/>
          <p:cNvSpPr>
            <a:spLocks noGrp="1"/>
          </p:cNvSpPr>
          <p:nvPr>
            <p:ph idx="1"/>
          </p:nvPr>
        </p:nvSpPr>
        <p:spPr>
          <a:xfrm>
            <a:off x="457200" y="457200"/>
            <a:ext cx="8229600" cy="1371600"/>
          </a:xfrm>
          <a:gradFill flip="none" rotWithShape="1">
            <a:gsLst>
              <a:gs pos="13000">
                <a:srgbClr val="FFEFD1">
                  <a:alpha val="51000"/>
                </a:srgbClr>
              </a:gs>
              <a:gs pos="64999">
                <a:srgbClr val="F0EBD5"/>
              </a:gs>
              <a:gs pos="100000">
                <a:srgbClr val="D1C39F"/>
              </a:gs>
            </a:gsLst>
            <a:lin ang="5400000" scaled="0"/>
            <a:tileRect t="-100000" r="-100000"/>
          </a:gradFill>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a:buNone/>
            </a:pPr>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sz="9600" b="1" i="1" dirty="0" smtClean="0">
                <a:ln w="12700">
                  <a:solidFill>
                    <a:schemeClr val="tx2">
                      <a:satMod val="155000"/>
                    </a:schemeClr>
                  </a:solidFill>
                  <a:prstDash val="solid"/>
                </a:ln>
                <a:solidFill>
                  <a:schemeClr val="accent4">
                    <a:lumMod val="60000"/>
                    <a:lumOff val="40000"/>
                  </a:schemeClr>
                </a:solidFill>
                <a:effectLst>
                  <a:outerShdw blurRad="41275" dist="20320" dir="1800000" algn="tl" rotWithShape="0">
                    <a:srgbClr val="000000">
                      <a:alpha val="40000"/>
                    </a:srgbClr>
                  </a:outerShdw>
                </a:effectLst>
              </a:rPr>
              <a:t>THANK YOU</a:t>
            </a:r>
            <a:endParaRPr lang="en-US" sz="9600" b="1" i="1" dirty="0">
              <a:ln w="18000">
                <a:solidFill>
                  <a:schemeClr val="accent2">
                    <a:satMod val="140000"/>
                  </a:schemeClr>
                </a:solidFill>
                <a:prstDash val="solid"/>
                <a:miter lim="800000"/>
              </a:ln>
              <a:solidFill>
                <a:schemeClr val="accent4">
                  <a:lumMod val="60000"/>
                  <a:lumOff val="40000"/>
                </a:schemeClr>
              </a:solidFill>
              <a:effectLst>
                <a:outerShdw blurRad="25500" dist="23000" dir="7020000" algn="tl">
                  <a:srgbClr val="000000">
                    <a:alpha val="50000"/>
                  </a:srgbClr>
                </a:outerShdw>
              </a:effectLst>
            </a:endParaRPr>
          </a:p>
        </p:txBody>
      </p:sp>
      <p:pic>
        <p:nvPicPr>
          <p:cNvPr id="4" name="Picture 3" descr="bangkok6.jpg"/>
          <p:cNvPicPr>
            <a:picLocks noChangeAspect="1"/>
          </p:cNvPicPr>
          <p:nvPr/>
        </p:nvPicPr>
        <p:blipFill>
          <a:blip r:embed="rId3"/>
          <a:stretch>
            <a:fillRect/>
          </a:stretch>
        </p:blipFill>
        <p:spPr>
          <a:xfrm rot="19453132">
            <a:off x="2515022" y="2452938"/>
            <a:ext cx="5315772" cy="3938729"/>
          </a:xfrm>
          <a:prstGeom prst="rect">
            <a:avLst/>
          </a:prstGeom>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strVal val="#ppt_w*0.70"/>
                                          </p:val>
                                        </p:tav>
                                        <p:tav tm="100000">
                                          <p:val>
                                            <p:strVal val="#ppt_w"/>
                                          </p:val>
                                        </p:tav>
                                      </p:tavLst>
                                    </p:anim>
                                    <p:anim calcmode="lin" valueType="num">
                                      <p:cBhvr>
                                        <p:cTn id="8" dur="1000" fill="hold"/>
                                        <p:tgtEl>
                                          <p:spTgt spid="3">
                                            <p:bg/>
                                          </p:spTgt>
                                        </p:tgtEl>
                                        <p:attrNameLst>
                                          <p:attrName>ppt_h</p:attrName>
                                        </p:attrNameLst>
                                      </p:cBhvr>
                                      <p:tavLst>
                                        <p:tav tm="0">
                                          <p:val>
                                            <p:strVal val="#ppt_h"/>
                                          </p:val>
                                        </p:tav>
                                        <p:tav tm="100000">
                                          <p:val>
                                            <p:strVal val="#ppt_h"/>
                                          </p:val>
                                        </p:tav>
                                      </p:tavLst>
                                    </p:anim>
                                    <p:animEffect transition="in" filter="fade">
                                      <p:cBhvr>
                                        <p:cTn id="9" dur="10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08" y="152400"/>
            <a:ext cx="5058508" cy="990600"/>
          </a:xfrm>
        </p:spPr>
        <p:txBody>
          <a:bodyPr>
            <a:normAutofit/>
          </a:bodyPr>
          <a:lstStyle/>
          <a:p>
            <a:pPr marL="0" marR="0">
              <a:lnSpc>
                <a:spcPts val="1930"/>
              </a:lnSpc>
              <a:spcBef>
                <a:spcPts val="0"/>
              </a:spcBef>
              <a:spcAft>
                <a:spcPts val="0"/>
              </a:spcAft>
            </a:pPr>
            <a:r>
              <a:rPr lang="en-US" sz="5400" b="1" dirty="0" smtClean="0">
                <a:solidFill>
                  <a:srgbClr val="000000"/>
                </a:solidFill>
                <a:latin typeface="Times New Roman"/>
                <a:ea typeface="Calibri"/>
                <a:cs typeface="Mangal"/>
              </a:rPr>
              <a:t>Types of Solids</a:t>
            </a:r>
            <a:r>
              <a:rPr lang="en-US" sz="5400" b="1" dirty="0">
                <a:solidFill>
                  <a:srgbClr val="000000"/>
                </a:solidFill>
                <a:latin typeface="Times New Roman"/>
                <a:ea typeface="Calibri"/>
                <a:cs typeface="Mangal"/>
              </a:rPr>
              <a:t>:</a:t>
            </a:r>
            <a:r>
              <a:rPr lang="en-US" sz="5400" dirty="0">
                <a:ea typeface="Calibri"/>
                <a:cs typeface="Mangal"/>
              </a:rPr>
              <a:t/>
            </a:r>
            <a:br>
              <a:rPr lang="en-US" sz="5400" dirty="0">
                <a:ea typeface="Calibri"/>
                <a:cs typeface="Mangal"/>
              </a:rPr>
            </a:br>
            <a:r>
              <a:rPr lang="en-US" dirty="0" smtClean="0"/>
              <a:t/>
            </a:r>
            <a:br>
              <a:rPr lang="en-US" dirty="0" smtClean="0"/>
            </a:br>
            <a:endParaRPr lang="en-US" dirty="0"/>
          </a:p>
        </p:txBody>
      </p:sp>
      <p:sp>
        <p:nvSpPr>
          <p:cNvPr id="3" name="Content Placeholder 2"/>
          <p:cNvSpPr>
            <a:spLocks noGrp="1"/>
          </p:cNvSpPr>
          <p:nvPr>
            <p:ph idx="1"/>
          </p:nvPr>
        </p:nvSpPr>
        <p:spPr>
          <a:xfrm>
            <a:off x="457200" y="1219200"/>
            <a:ext cx="8229600" cy="5562600"/>
          </a:xfrm>
        </p:spPr>
        <p:txBody>
          <a:bodyPr>
            <a:normAutofit/>
          </a:bodyPr>
          <a:lstStyle/>
          <a:p>
            <a:pPr marL="0" marR="0" indent="457200" algn="just">
              <a:lnSpc>
                <a:spcPts val="1930"/>
              </a:lnSpc>
              <a:spcBef>
                <a:spcPts val="0"/>
              </a:spcBef>
              <a:spcAft>
                <a:spcPts val="0"/>
              </a:spcAft>
            </a:pPr>
            <a:r>
              <a:rPr lang="en-US" sz="2000" b="1" dirty="0">
                <a:solidFill>
                  <a:srgbClr val="00B050"/>
                </a:solidFill>
                <a:latin typeface="Times New Roman" pitchFamily="18" charset="0"/>
                <a:ea typeface="Segoe UI" pitchFamily="34" charset="0"/>
                <a:cs typeface="Times New Roman" pitchFamily="18" charset="0"/>
              </a:rPr>
              <a:t>Crystalline Solids :</a:t>
            </a:r>
            <a:r>
              <a:rPr lang="en-US" sz="2000" dirty="0">
                <a:solidFill>
                  <a:srgbClr val="00B050"/>
                </a:solidFill>
                <a:latin typeface="Times New Roman" pitchFamily="18" charset="0"/>
                <a:ea typeface="Segoe UI" pitchFamily="34" charset="0"/>
                <a:cs typeface="Times New Roman" pitchFamily="18" charset="0"/>
              </a:rPr>
              <a:t> The Solids whose constituents are arranged in a regular geometrical pattern over the entire lattice are knows as the crystalline Solids .This is proved to be so by X –ray diffraction study .Due to the orderly arranged atoms, ions or molecules the crystalline Solids exhibit different elements of symmetry and accordingly belong to either of the crystal systems.</a:t>
            </a:r>
          </a:p>
          <a:p>
            <a:pPr marL="0" marR="0" indent="457200" algn="just">
              <a:lnSpc>
                <a:spcPts val="1930"/>
              </a:lnSpc>
              <a:spcBef>
                <a:spcPts val="0"/>
              </a:spcBef>
              <a:spcAft>
                <a:spcPts val="0"/>
              </a:spcAft>
            </a:pPr>
            <a:r>
              <a:rPr lang="en-US" sz="2000" b="1" dirty="0">
                <a:solidFill>
                  <a:srgbClr val="CCCC00"/>
                </a:solidFill>
                <a:latin typeface="Times New Roman" pitchFamily="18" charset="0"/>
                <a:ea typeface="Segoe UI" pitchFamily="34" charset="0"/>
                <a:cs typeface="Times New Roman" pitchFamily="18" charset="0"/>
              </a:rPr>
              <a:t>Metallic Crystals:</a:t>
            </a:r>
            <a:r>
              <a:rPr lang="en-US" sz="2000" dirty="0">
                <a:solidFill>
                  <a:srgbClr val="CCCC00"/>
                </a:solidFill>
                <a:latin typeface="Times New Roman" pitchFamily="18" charset="0"/>
                <a:ea typeface="Segoe UI" pitchFamily="34" charset="0"/>
                <a:cs typeface="Times New Roman" pitchFamily="18" charset="0"/>
              </a:rPr>
              <a:t> The crystalline Solids having positively charged metal ions in the lattice points, surrounded by a sea of mobile electrons are known as metallic crystals. For example: Copper, Silver, gold, sodium, potassium, iron, cobalt, nickel, etc. Here the binding force is the electrical attraction between positively charged metal ions and negatively charged sea of mobile </a:t>
            </a:r>
            <a:r>
              <a:rPr lang="en-US" sz="2000" dirty="0" smtClean="0">
                <a:solidFill>
                  <a:srgbClr val="CCCC00"/>
                </a:solidFill>
                <a:latin typeface="Times New Roman" pitchFamily="18" charset="0"/>
                <a:ea typeface="Segoe UI" pitchFamily="34" charset="0"/>
                <a:cs typeface="Times New Roman" pitchFamily="18" charset="0"/>
              </a:rPr>
              <a:t>electrons</a:t>
            </a:r>
            <a:r>
              <a:rPr lang="en-US" sz="2000" b="1" dirty="0">
                <a:solidFill>
                  <a:srgbClr val="CCCC00"/>
                </a:solidFill>
                <a:latin typeface="Times New Roman" pitchFamily="18" charset="0"/>
                <a:ea typeface="Segoe UI" pitchFamily="34" charset="0"/>
                <a:cs typeface="Times New Roman" pitchFamily="18" charset="0"/>
              </a:rPr>
              <a:t> </a:t>
            </a:r>
            <a:r>
              <a:rPr lang="en-US" sz="2000" dirty="0">
                <a:solidFill>
                  <a:srgbClr val="FF0000"/>
                </a:solidFill>
                <a:latin typeface="Times New Roman" pitchFamily="18" charset="0"/>
                <a:ea typeface="Segoe UI" pitchFamily="34" charset="0"/>
                <a:cs typeface="Times New Roman" pitchFamily="18" charset="0"/>
              </a:rPr>
              <a:t>METALS:</a:t>
            </a:r>
          </a:p>
          <a:p>
            <a:r>
              <a:rPr lang="en-US" sz="2000" dirty="0">
                <a:solidFill>
                  <a:srgbClr val="FF0000"/>
                </a:solidFill>
                <a:latin typeface="Times New Roman" pitchFamily="18" charset="0"/>
                <a:ea typeface="Segoe UI" pitchFamily="34" charset="0"/>
                <a:cs typeface="Times New Roman" pitchFamily="18" charset="0"/>
              </a:rPr>
              <a:t>The most numerous of all the elements are the metallic elements. All the elements in the s, d and f blocks are metals: </a:t>
            </a:r>
            <a:r>
              <a:rPr lang="en-US" sz="2000" dirty="0" err="1">
                <a:solidFill>
                  <a:srgbClr val="FF0000"/>
                </a:solidFill>
                <a:latin typeface="Times New Roman" pitchFamily="18" charset="0"/>
                <a:ea typeface="Segoe UI" pitchFamily="34" charset="0"/>
                <a:cs typeface="Times New Roman" pitchFamily="18" charset="0"/>
              </a:rPr>
              <a:t>aluminium</a:t>
            </a:r>
            <a:r>
              <a:rPr lang="en-US" sz="2000" dirty="0">
                <a:solidFill>
                  <a:srgbClr val="FF0000"/>
                </a:solidFill>
                <a:latin typeface="Times New Roman" pitchFamily="18" charset="0"/>
                <a:ea typeface="Segoe UI" pitchFamily="34" charset="0"/>
                <a:cs typeface="Times New Roman" pitchFamily="18" charset="0"/>
              </a:rPr>
              <a:t>, gallium, indium, thallium, tin, lead and bismuth of the p-block are considered to be metals.</a:t>
            </a:r>
            <a:r>
              <a:rPr lang="en-US" sz="2000" dirty="0" smtClean="0">
                <a:solidFill>
                  <a:srgbClr val="FF0000"/>
                </a:solidFill>
                <a:latin typeface="Times New Roman" pitchFamily="18" charset="0"/>
                <a:ea typeface="Segoe UI" pitchFamily="34" charset="0"/>
                <a:cs typeface="Times New Roman" pitchFamily="18" charset="0"/>
              </a:rPr>
              <a:t> </a:t>
            </a:r>
          </a:p>
          <a:p>
            <a:endParaRPr lang="en-US" sz="2000" dirty="0">
              <a:solidFill>
                <a:srgbClr val="FF0000"/>
              </a:solidFill>
              <a:latin typeface="Times New Roman" pitchFamily="18" charset="0"/>
              <a:ea typeface="Segoe UI" pitchFamily="34" charset="0"/>
              <a:cs typeface="Times New Roman" pitchFamily="18" charset="0"/>
            </a:endParaRPr>
          </a:p>
        </p:txBody>
      </p:sp>
    </p:spTree>
  </p:cSld>
  <p:clrMapOvr>
    <a:masterClrMapping/>
  </p:clrMapOvr>
  <p:transition>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4800600" cy="591312"/>
          </a:xfrm>
        </p:spPr>
        <p:txBody>
          <a:bodyPr>
            <a:normAutofit fontScale="90000"/>
          </a:bodyPr>
          <a:lstStyle/>
          <a:p>
            <a:pPr marL="0" marR="0" indent="457200" algn="just">
              <a:lnSpc>
                <a:spcPts val="1930"/>
              </a:lnSpc>
              <a:spcBef>
                <a:spcPts val="0"/>
              </a:spcBef>
              <a:spcAft>
                <a:spcPts val="0"/>
              </a:spcAft>
            </a:pPr>
            <a:r>
              <a:rPr lang="en-US" sz="2000" dirty="0" smtClean="0"/>
              <a:t/>
            </a:r>
            <a:br>
              <a:rPr lang="en-US" sz="2000" dirty="0" smtClean="0"/>
            </a:br>
            <a:r>
              <a:rPr lang="en-US" sz="2000" dirty="0" smtClean="0"/>
              <a:t> </a:t>
            </a:r>
            <a:r>
              <a:rPr lang="en-US" sz="2000" b="1" dirty="0" smtClean="0">
                <a:solidFill>
                  <a:schemeClr val="accent1"/>
                </a:solidFill>
                <a:latin typeface="Times New Roman"/>
                <a:ea typeface="Calibri"/>
                <a:cs typeface="Mangal"/>
              </a:rPr>
              <a:t>4.2 PROPERTIES OF METALLIC SOLIDS </a:t>
            </a:r>
            <a:r>
              <a:rPr lang="en-US" sz="2000" b="1" dirty="0" smtClean="0">
                <a:solidFill>
                  <a:srgbClr val="000000"/>
                </a:solidFill>
                <a:latin typeface="Times New Roman"/>
                <a:ea typeface="Calibri"/>
                <a:cs typeface="Mangal"/>
              </a:rPr>
              <a:t>:</a:t>
            </a:r>
            <a:r>
              <a:rPr lang="en-US" sz="2000" dirty="0">
                <a:ea typeface="Calibri"/>
                <a:cs typeface="Mangal"/>
              </a:rPr>
              <a:t/>
            </a:r>
            <a:br>
              <a:rPr lang="en-US" sz="2000" dirty="0">
                <a:ea typeface="Calibri"/>
                <a:cs typeface="Mangal"/>
              </a:rPr>
            </a:br>
            <a:endParaRPr lang="en-US" sz="2000" dirty="0"/>
          </a:p>
        </p:txBody>
      </p:sp>
      <p:pic>
        <p:nvPicPr>
          <p:cNvPr id="4" name="Content Placeholder 3" descr="I:\germany2\20150517_072221.jpg"/>
          <p:cNvPicPr>
            <a:picLocks noGrp="1"/>
          </p:cNvPicPr>
          <p:nvPr>
            <p:ph idx="1"/>
          </p:nvPr>
        </p:nvPicPr>
        <p:blipFill>
          <a:blip r:embed="rId2" cstate="print"/>
          <a:srcRect/>
          <a:stretch>
            <a:fillRect/>
          </a:stretch>
        </p:blipFill>
        <p:spPr bwMode="auto">
          <a:xfrm>
            <a:off x="0" y="1066801"/>
            <a:ext cx="9144000" cy="5257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a:t>
            </a:r>
            <a:r>
              <a:rPr lang="en-US" b="1" i="1" dirty="0" smtClean="0">
                <a:solidFill>
                  <a:srgbClr val="7030A0"/>
                </a:solidFill>
              </a:rPr>
              <a:t>2.2 Precipitation</a:t>
            </a:r>
            <a:endParaRPr lang="en-US" b="1" i="1" dirty="0">
              <a:solidFill>
                <a:srgbClr val="7030A0"/>
              </a:solidFill>
            </a:endParaRPr>
          </a:p>
        </p:txBody>
      </p:sp>
      <p:sp>
        <p:nvSpPr>
          <p:cNvPr id="3" name="Content Placeholder 2"/>
          <p:cNvSpPr>
            <a:spLocks noGrp="1"/>
          </p:cNvSpPr>
          <p:nvPr>
            <p:ph idx="1"/>
          </p:nvPr>
        </p:nvSpPr>
        <p:spPr/>
        <p:txBody>
          <a:bodyPr>
            <a:normAutofit fontScale="55000" lnSpcReduction="20000"/>
          </a:bodyPr>
          <a:lstStyle/>
          <a:p>
            <a:r>
              <a:rPr lang="en-US" b="1" dirty="0" smtClean="0">
                <a:solidFill>
                  <a:schemeClr val="accent6">
                    <a:lumMod val="60000"/>
                    <a:lumOff val="40000"/>
                  </a:schemeClr>
                </a:solidFill>
              </a:rPr>
              <a:t>Definition: </a:t>
            </a:r>
            <a:endParaRPr lang="en-US" dirty="0" smtClean="0">
              <a:solidFill>
                <a:schemeClr val="accent6">
                  <a:lumMod val="60000"/>
                  <a:lumOff val="40000"/>
                </a:schemeClr>
              </a:solidFill>
            </a:endParaRPr>
          </a:p>
          <a:p>
            <a:pPr>
              <a:buNone/>
            </a:pPr>
            <a:r>
              <a:rPr lang="en-US" i="1" dirty="0" smtClean="0"/>
              <a:t>       </a:t>
            </a:r>
            <a:r>
              <a:rPr lang="en-US" i="1" dirty="0" smtClean="0">
                <a:solidFill>
                  <a:schemeClr val="accent4">
                    <a:lumMod val="60000"/>
                    <a:lumOff val="40000"/>
                  </a:schemeClr>
                </a:solidFill>
              </a:rPr>
              <a:t>“A chemical process in which the soluble substance under study is separated as an insoluble solid phase from the given solution is known as precipitation”</a:t>
            </a:r>
            <a:r>
              <a:rPr lang="en-US" dirty="0" smtClean="0">
                <a:solidFill>
                  <a:schemeClr val="accent4">
                    <a:lumMod val="60000"/>
                    <a:lumOff val="40000"/>
                  </a:schemeClr>
                </a:solidFill>
              </a:rPr>
              <a:t>. </a:t>
            </a:r>
          </a:p>
          <a:p>
            <a:r>
              <a:rPr lang="en-US" b="1" dirty="0" smtClean="0">
                <a:solidFill>
                  <a:schemeClr val="accent6">
                    <a:lumMod val="60000"/>
                    <a:lumOff val="40000"/>
                  </a:schemeClr>
                </a:solidFill>
              </a:rPr>
              <a:t>Principle: </a:t>
            </a:r>
            <a:endParaRPr lang="en-US" dirty="0" smtClean="0">
              <a:solidFill>
                <a:schemeClr val="accent6">
                  <a:lumMod val="60000"/>
                  <a:lumOff val="40000"/>
                </a:schemeClr>
              </a:solidFill>
            </a:endParaRPr>
          </a:p>
          <a:p>
            <a:pPr>
              <a:buNone/>
            </a:pPr>
            <a:r>
              <a:rPr lang="en-US" dirty="0" smtClean="0"/>
              <a:t>	The process of precipitation of an electrolyte occurs provided that the product of ionic concentration exceeds the solubility product of the electrolyte in the given solution, at the given temperature. The process of precipitation continues until the system reaches the equilibrium conditions. </a:t>
            </a:r>
          </a:p>
          <a:p>
            <a:pPr>
              <a:buNone/>
            </a:pPr>
            <a:r>
              <a:rPr lang="en-US" dirty="0" smtClean="0"/>
              <a:t>      For example: Ba</a:t>
            </a:r>
            <a:r>
              <a:rPr lang="en-US" baseline="30000" dirty="0" smtClean="0"/>
              <a:t>2+ </a:t>
            </a:r>
            <a:r>
              <a:rPr lang="en-US" dirty="0" smtClean="0"/>
              <a:t>+ SO</a:t>
            </a:r>
            <a:r>
              <a:rPr lang="en-US" baseline="30000" dirty="0" smtClean="0"/>
              <a:t>2-</a:t>
            </a:r>
            <a:r>
              <a:rPr lang="en-US" baseline="-25000" dirty="0" smtClean="0"/>
              <a:t>4 </a:t>
            </a:r>
            <a:r>
              <a:rPr lang="en-US" dirty="0" smtClean="0">
                <a:sym typeface="Symbol"/>
              </a:rPr>
              <a:t> </a:t>
            </a:r>
            <a:r>
              <a:rPr lang="en-US" dirty="0" smtClean="0"/>
              <a:t>  BaSO</a:t>
            </a:r>
            <a:r>
              <a:rPr lang="en-US" baseline="-25000" dirty="0" smtClean="0"/>
              <a:t>4</a:t>
            </a:r>
            <a:r>
              <a:rPr lang="en-US" dirty="0" smtClean="0"/>
              <a:t> </a:t>
            </a:r>
            <a:r>
              <a:rPr lang="en-US" dirty="0" smtClean="0">
                <a:sym typeface="Symbol"/>
              </a:rPr>
              <a:t></a:t>
            </a:r>
            <a:endParaRPr lang="en-US" dirty="0" smtClean="0"/>
          </a:p>
          <a:p>
            <a:pPr>
              <a:buNone/>
            </a:pPr>
            <a:r>
              <a:rPr lang="en-US" dirty="0" smtClean="0"/>
              <a:t>	The reaction proceeds in the forward direction and barium gets precipitated as barium sulphate, provided:</a:t>
            </a:r>
          </a:p>
          <a:p>
            <a:pPr>
              <a:buNone/>
            </a:pPr>
            <a:r>
              <a:rPr lang="en-US" dirty="0" smtClean="0"/>
              <a:t>                    [Ba</a:t>
            </a:r>
            <a:r>
              <a:rPr lang="en-US" baseline="30000" dirty="0" smtClean="0"/>
              <a:t>2+</a:t>
            </a:r>
            <a:r>
              <a:rPr lang="en-US" dirty="0" smtClean="0"/>
              <a:t>] [SO</a:t>
            </a:r>
            <a:r>
              <a:rPr lang="en-US" baseline="30000" dirty="0" smtClean="0"/>
              <a:t>2-</a:t>
            </a:r>
            <a:r>
              <a:rPr lang="en-US" baseline="-25000" dirty="0" smtClean="0"/>
              <a:t>4</a:t>
            </a:r>
            <a:r>
              <a:rPr lang="en-US" dirty="0" smtClean="0"/>
              <a:t>]  &gt;  K</a:t>
            </a:r>
            <a:r>
              <a:rPr lang="en-US" baseline="-25000" dirty="0" smtClean="0"/>
              <a:t>sp</a:t>
            </a:r>
            <a:r>
              <a:rPr lang="en-US" dirty="0" smtClean="0"/>
              <a:t> of BaSO</a:t>
            </a:r>
            <a:r>
              <a:rPr lang="en-US" baseline="-25000" dirty="0" smtClean="0"/>
              <a:t>4</a:t>
            </a:r>
            <a:endParaRPr lang="en-US" dirty="0" smtClean="0"/>
          </a:p>
          <a:p>
            <a:r>
              <a:rPr lang="en-US" b="1" dirty="0" smtClean="0"/>
              <a:t> </a:t>
            </a:r>
            <a:r>
              <a:rPr lang="en-US" dirty="0" smtClean="0"/>
              <a:t>The factors which decide the success of precipitation methods are as follows:</a:t>
            </a:r>
          </a:p>
          <a:p>
            <a:pPr>
              <a:buNone/>
            </a:pPr>
            <a:r>
              <a:rPr lang="en-US" b="1" dirty="0" smtClean="0"/>
              <a:t>                 (1)The factors pertaining to the precipitated form:</a:t>
            </a:r>
            <a:endParaRPr lang="en-US" dirty="0" smtClean="0"/>
          </a:p>
          <a:p>
            <a:pPr>
              <a:buNone/>
            </a:pPr>
            <a:r>
              <a:rPr lang="en-US" b="1" dirty="0" smtClean="0"/>
              <a:t>                (2)	The factors pertaining to the weighed Form:</a:t>
            </a:r>
            <a:endParaRPr lang="en-US" dirty="0" smtClean="0"/>
          </a:p>
          <a:p>
            <a:r>
              <a:rPr lang="en-US" b="1" dirty="0" smtClean="0">
                <a:solidFill>
                  <a:schemeClr val="accent6">
                    <a:lumMod val="60000"/>
                    <a:lumOff val="40000"/>
                  </a:schemeClr>
                </a:solidFill>
              </a:rPr>
              <a:t> Conclusion</a:t>
            </a:r>
            <a:r>
              <a:rPr lang="en-US" b="1" dirty="0" smtClean="0"/>
              <a:t>:</a:t>
            </a:r>
            <a:endParaRPr lang="en-US" dirty="0" smtClean="0"/>
          </a:p>
          <a:p>
            <a:pPr>
              <a:buNone/>
            </a:pPr>
            <a:r>
              <a:rPr lang="en-US" dirty="0" smtClean="0"/>
              <a:t>	From the above discussion one may conclude that in gravimetric analysis, the compounds should be properly chosen and the precipitation must be carried out under suitably controlled conditions so that they fulfill the necessary requirements for the precipitated form and the weighed form.</a:t>
            </a:r>
          </a:p>
          <a:p>
            <a:endParaRPr lang="en-US" dirty="0"/>
          </a:p>
        </p:txBody>
      </p:sp>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382000" cy="1524000"/>
          </a:xfrm>
        </p:spPr>
        <p:txBody>
          <a:bodyPr>
            <a:normAutofit fontScale="90000"/>
          </a:bodyPr>
          <a:lstStyle/>
          <a:p>
            <a:r>
              <a:rPr lang="en-US" b="1" i="1" dirty="0" smtClean="0">
                <a:solidFill>
                  <a:srgbClr val="7030A0"/>
                </a:solidFill>
              </a:rPr>
              <a:t>2.3 Nucleation (Formation of Nuclei)</a:t>
            </a:r>
            <a:endParaRPr lang="en-US" b="1" i="1" dirty="0">
              <a:solidFill>
                <a:srgbClr val="7030A0"/>
              </a:solidFill>
            </a:endParaRPr>
          </a:p>
        </p:txBody>
      </p:sp>
      <p:sp>
        <p:nvSpPr>
          <p:cNvPr id="3" name="Content Placeholder 2"/>
          <p:cNvSpPr>
            <a:spLocks noGrp="1"/>
          </p:cNvSpPr>
          <p:nvPr>
            <p:ph idx="1"/>
          </p:nvPr>
        </p:nvSpPr>
        <p:spPr/>
        <p:txBody>
          <a:bodyPr>
            <a:normAutofit fontScale="77500" lnSpcReduction="20000"/>
          </a:bodyPr>
          <a:lstStyle/>
          <a:p>
            <a:endParaRPr lang="en-US" b="1" dirty="0" smtClean="0">
              <a:solidFill>
                <a:srgbClr val="00B050"/>
              </a:solidFill>
            </a:endParaRPr>
          </a:p>
          <a:p>
            <a:r>
              <a:rPr lang="en-US" b="1" dirty="0" smtClean="0">
                <a:solidFill>
                  <a:srgbClr val="00B050"/>
                </a:solidFill>
              </a:rPr>
              <a:t>Definition: </a:t>
            </a:r>
            <a:endParaRPr lang="en-US" dirty="0" smtClean="0">
              <a:solidFill>
                <a:srgbClr val="00B050"/>
              </a:solidFill>
            </a:endParaRPr>
          </a:p>
          <a:p>
            <a:pPr>
              <a:buNone/>
            </a:pPr>
            <a:r>
              <a:rPr lang="en-US" dirty="0" smtClean="0"/>
              <a:t>    The extremely small particles of precipitate (much less than microscopic size) that serves as the centers for subsequent growth of precipitate are called nuclei. “</a:t>
            </a:r>
            <a:r>
              <a:rPr lang="en-US" i="1" dirty="0" smtClean="0">
                <a:solidFill>
                  <a:schemeClr val="accent4">
                    <a:lumMod val="60000"/>
                    <a:lumOff val="40000"/>
                  </a:schemeClr>
                </a:solidFill>
              </a:rPr>
              <a:t>A process whereby some minimum number of ions (or molecules) (perhaps as minimum as 4 or 5) unite to form the smallest (or beginning) nuclei for the solid phase is known as nucleation”. </a:t>
            </a:r>
            <a:endParaRPr lang="en-US" dirty="0" smtClean="0">
              <a:solidFill>
                <a:schemeClr val="accent4">
                  <a:lumMod val="60000"/>
                  <a:lumOff val="40000"/>
                </a:schemeClr>
              </a:solidFill>
            </a:endParaRPr>
          </a:p>
          <a:p>
            <a:pPr>
              <a:buNone/>
            </a:pPr>
            <a:r>
              <a:rPr lang="en-US" dirty="0" smtClean="0"/>
              <a:t>		             X + X	</a:t>
            </a:r>
            <a:r>
              <a:rPr lang="en-US" dirty="0" smtClean="0">
                <a:sym typeface="Symbol"/>
              </a:rPr>
              <a:t></a:t>
            </a:r>
            <a:r>
              <a:rPr lang="en-US" dirty="0" smtClean="0"/>
              <a:t>  X</a:t>
            </a:r>
            <a:r>
              <a:rPr lang="en-US" baseline="-25000" dirty="0" smtClean="0"/>
              <a:t>2</a:t>
            </a:r>
            <a:endParaRPr lang="en-US" dirty="0" smtClean="0"/>
          </a:p>
          <a:p>
            <a:pPr>
              <a:buNone/>
            </a:pPr>
            <a:r>
              <a:rPr lang="en-US" dirty="0" smtClean="0"/>
              <a:t>			X</a:t>
            </a:r>
            <a:r>
              <a:rPr lang="en-US" baseline="-25000" dirty="0" smtClean="0"/>
              <a:t>2</a:t>
            </a:r>
            <a:r>
              <a:rPr lang="en-US" dirty="0" smtClean="0"/>
              <a:t> + X	</a:t>
            </a:r>
            <a:r>
              <a:rPr lang="en-US" dirty="0" smtClean="0">
                <a:sym typeface="Symbol"/>
              </a:rPr>
              <a:t></a:t>
            </a:r>
            <a:r>
              <a:rPr lang="en-US" dirty="0" smtClean="0"/>
              <a:t>  X</a:t>
            </a:r>
            <a:r>
              <a:rPr lang="en-US" baseline="-25000" dirty="0" smtClean="0"/>
              <a:t>3</a:t>
            </a:r>
            <a:endParaRPr lang="en-US" dirty="0" smtClean="0"/>
          </a:p>
          <a:p>
            <a:pPr>
              <a:buNone/>
            </a:pPr>
            <a:r>
              <a:rPr lang="en-US" dirty="0" smtClean="0"/>
              <a:t>			X</a:t>
            </a:r>
            <a:r>
              <a:rPr lang="en-US" baseline="-25000" dirty="0" smtClean="0"/>
              <a:t>3</a:t>
            </a:r>
            <a:r>
              <a:rPr lang="en-US" dirty="0" smtClean="0"/>
              <a:t> + X	</a:t>
            </a:r>
            <a:r>
              <a:rPr lang="en-US" dirty="0" smtClean="0">
                <a:sym typeface="Symbol"/>
              </a:rPr>
              <a:t></a:t>
            </a:r>
            <a:r>
              <a:rPr lang="en-US" dirty="0" smtClean="0"/>
              <a:t>  X</a:t>
            </a:r>
            <a:r>
              <a:rPr lang="en-US" baseline="-25000" dirty="0" smtClean="0"/>
              <a:t>4</a:t>
            </a:r>
            <a:endParaRPr lang="en-US" dirty="0" smtClean="0"/>
          </a:p>
          <a:p>
            <a:pPr>
              <a:buNone/>
            </a:pPr>
            <a:r>
              <a:rPr lang="en-US" dirty="0" smtClean="0"/>
              <a:t>	In general,    X</a:t>
            </a:r>
            <a:r>
              <a:rPr lang="en-US" baseline="-25000" dirty="0" smtClean="0"/>
              <a:t>(n−1) </a:t>
            </a:r>
            <a:r>
              <a:rPr lang="en-US" dirty="0" smtClean="0"/>
              <a:t>+ X </a:t>
            </a:r>
            <a:r>
              <a:rPr lang="en-US" dirty="0" smtClean="0">
                <a:sym typeface="Symbol"/>
              </a:rPr>
              <a:t></a:t>
            </a:r>
            <a:r>
              <a:rPr lang="en-US" dirty="0" smtClean="0"/>
              <a:t> </a:t>
            </a:r>
            <a:r>
              <a:rPr lang="en-US" dirty="0" err="1" smtClean="0"/>
              <a:t>X</a:t>
            </a:r>
            <a:r>
              <a:rPr lang="en-US" baseline="-25000" dirty="0" err="1" smtClean="0"/>
              <a:t>n</a:t>
            </a:r>
            <a:r>
              <a:rPr lang="en-US" dirty="0" smtClean="0"/>
              <a:t> Where, X- an ion or a molecule, and</a:t>
            </a:r>
          </a:p>
          <a:p>
            <a:pPr>
              <a:buNone/>
            </a:pPr>
            <a:r>
              <a:rPr lang="en-US" dirty="0" smtClean="0"/>
              <a:t>	           </a:t>
            </a:r>
            <a:r>
              <a:rPr lang="en-US" dirty="0" err="1" smtClean="0"/>
              <a:t>X</a:t>
            </a:r>
            <a:r>
              <a:rPr lang="en-US" baseline="-25000" dirty="0" err="1" smtClean="0"/>
              <a:t>n</a:t>
            </a:r>
            <a:r>
              <a:rPr lang="en-US" baseline="-25000" dirty="0" smtClean="0"/>
              <a:t> </a:t>
            </a:r>
            <a:r>
              <a:rPr lang="en-US" dirty="0" smtClean="0"/>
              <a:t>- a crystal nucleus.</a:t>
            </a:r>
          </a:p>
          <a:p>
            <a:pPr>
              <a:buNone/>
            </a:pPr>
            <a:r>
              <a:rPr lang="en-US" dirty="0" smtClean="0">
                <a:solidFill>
                  <a:schemeClr val="accent1">
                    <a:lumMod val="75000"/>
                  </a:schemeClr>
                </a:solidFill>
              </a:rPr>
              <a:t>Ion pair </a:t>
            </a:r>
            <a:r>
              <a:rPr lang="en-US" dirty="0" smtClean="0">
                <a:solidFill>
                  <a:schemeClr val="accent1">
                    <a:lumMod val="75000"/>
                  </a:schemeClr>
                </a:solidFill>
                <a:sym typeface="Symbol"/>
              </a:rPr>
              <a:t> </a:t>
            </a:r>
            <a:r>
              <a:rPr lang="en-US" dirty="0" smtClean="0">
                <a:sym typeface="Symbol"/>
              </a:rPr>
              <a:t> </a:t>
            </a:r>
            <a:r>
              <a:rPr lang="en-US" dirty="0" smtClean="0">
                <a:solidFill>
                  <a:srgbClr val="0070C0"/>
                </a:solidFill>
                <a:sym typeface="Symbol"/>
              </a:rPr>
              <a:t>ion cluster  </a:t>
            </a:r>
            <a:r>
              <a:rPr lang="en-US" dirty="0" smtClean="0">
                <a:sym typeface="Symbol"/>
              </a:rPr>
              <a:t> </a:t>
            </a:r>
            <a:r>
              <a:rPr lang="en-US" dirty="0" smtClean="0">
                <a:solidFill>
                  <a:srgbClr val="FF0000"/>
                </a:solidFill>
                <a:sym typeface="Symbol"/>
              </a:rPr>
              <a:t>critical size  </a:t>
            </a:r>
            <a:r>
              <a:rPr lang="en-US" dirty="0" smtClean="0">
                <a:sym typeface="Symbol"/>
              </a:rPr>
              <a:t> </a:t>
            </a:r>
            <a:r>
              <a:rPr lang="en-US" dirty="0" smtClean="0">
                <a:solidFill>
                  <a:schemeClr val="accent3"/>
                </a:solidFill>
                <a:sym typeface="Symbol"/>
              </a:rPr>
              <a:t>acts as nuclei</a:t>
            </a:r>
          </a:p>
          <a:p>
            <a:pPr>
              <a:buNone/>
            </a:pPr>
            <a:r>
              <a:rPr lang="en-US" dirty="0" smtClean="0">
                <a:solidFill>
                  <a:schemeClr val="accent3"/>
                </a:solidFill>
                <a:sym typeface="Symbol"/>
              </a:rPr>
              <a:t>Types of Nucleation:-</a:t>
            </a:r>
            <a:r>
              <a:rPr lang="en-US" dirty="0" err="1" smtClean="0">
                <a:solidFill>
                  <a:schemeClr val="accent3"/>
                </a:solidFill>
                <a:sym typeface="Symbol"/>
              </a:rPr>
              <a:t>i</a:t>
            </a:r>
            <a:r>
              <a:rPr lang="en-US" dirty="0" smtClean="0">
                <a:solidFill>
                  <a:schemeClr val="accent3"/>
                </a:solidFill>
                <a:sym typeface="Symbol"/>
              </a:rPr>
              <a:t>)Homogeneous ii)Heterogeneous</a:t>
            </a:r>
            <a:endParaRPr lang="en-US" dirty="0" smtClean="0">
              <a:solidFill>
                <a:schemeClr val="accent3"/>
              </a:solidFill>
            </a:endParaRPr>
          </a:p>
          <a:p>
            <a:endParaRPr lang="en-US" dirty="0"/>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7030A0"/>
                </a:solidFill>
              </a:rPr>
              <a:t>2.4 Crystal Growth</a:t>
            </a:r>
            <a:endParaRPr lang="en-US" b="1" i="1" dirty="0">
              <a:solidFill>
                <a:srgbClr val="7030A0"/>
              </a:solidFill>
            </a:endParaRPr>
          </a:p>
        </p:txBody>
      </p:sp>
      <p:sp>
        <p:nvSpPr>
          <p:cNvPr id="3" name="Content Placeholder 2"/>
          <p:cNvSpPr>
            <a:spLocks noGrp="1"/>
          </p:cNvSpPr>
          <p:nvPr>
            <p:ph idx="1"/>
          </p:nvPr>
        </p:nvSpPr>
        <p:spPr/>
        <p:txBody>
          <a:bodyPr>
            <a:normAutofit fontScale="55000" lnSpcReduction="20000"/>
          </a:bodyPr>
          <a:lstStyle/>
          <a:p>
            <a:r>
              <a:rPr lang="en-US" dirty="0" smtClean="0"/>
              <a:t>Once the nucleus is formed, it continues to grow by a continued to grow by a continued deposition of the particles of the precipitate on the nuclei till the average size of the particle is reached for the initial precipitate. At the same time, the component ions (M</a:t>
            </a:r>
            <a:r>
              <a:rPr lang="en-US" baseline="30000" dirty="0" smtClean="0"/>
              <a:t>+ </a:t>
            </a:r>
            <a:r>
              <a:rPr lang="en-US" dirty="0" smtClean="0"/>
              <a:t>and A</a:t>
            </a:r>
            <a:r>
              <a:rPr lang="en-US" baseline="30000" dirty="0" smtClean="0"/>
              <a:t>−</a:t>
            </a:r>
            <a:r>
              <a:rPr lang="en-US" dirty="0" smtClean="0"/>
              <a:t>), are deposited at specified sites in an orderly and uniform geometrical pattern leading to the built of crystal lattice. </a:t>
            </a:r>
          </a:p>
          <a:p>
            <a:r>
              <a:rPr lang="en-US" dirty="0" smtClean="0">
                <a:solidFill>
                  <a:srgbClr val="FF0000"/>
                </a:solidFill>
              </a:rPr>
              <a:t>Ions </a:t>
            </a:r>
            <a:r>
              <a:rPr lang="en-US" dirty="0" smtClean="0"/>
              <a:t>(10</a:t>
            </a:r>
            <a:r>
              <a:rPr lang="en-US" baseline="30000" dirty="0" smtClean="0"/>
              <a:t>−8 </a:t>
            </a:r>
            <a:r>
              <a:rPr lang="en-US" dirty="0" smtClean="0"/>
              <a:t>cm )</a:t>
            </a:r>
            <a:r>
              <a:rPr lang="en-US" dirty="0" smtClean="0">
                <a:sym typeface="Symbol"/>
              </a:rPr>
              <a:t> </a:t>
            </a:r>
            <a:r>
              <a:rPr lang="en-US" dirty="0" smtClean="0">
                <a:solidFill>
                  <a:schemeClr val="accent3">
                    <a:lumMod val="60000"/>
                    <a:lumOff val="40000"/>
                  </a:schemeClr>
                </a:solidFill>
                <a:sym typeface="Symbol"/>
              </a:rPr>
              <a:t> Nucleation</a:t>
            </a:r>
            <a:r>
              <a:rPr lang="en-US" dirty="0" smtClean="0">
                <a:sym typeface="Symbol"/>
              </a:rPr>
              <a:t>  </a:t>
            </a:r>
            <a:r>
              <a:rPr lang="en-US" dirty="0" smtClean="0">
                <a:solidFill>
                  <a:schemeClr val="accent3"/>
                </a:solidFill>
                <a:sym typeface="Symbol"/>
              </a:rPr>
              <a:t> </a:t>
            </a:r>
            <a:r>
              <a:rPr lang="en-US" dirty="0" smtClean="0">
                <a:solidFill>
                  <a:schemeClr val="accent3">
                    <a:lumMod val="60000"/>
                    <a:lumOff val="40000"/>
                  </a:schemeClr>
                </a:solidFill>
                <a:sym typeface="Symbol"/>
              </a:rPr>
              <a:t>Nucleation cluster</a:t>
            </a:r>
            <a:r>
              <a:rPr lang="en-US" dirty="0" smtClean="0">
                <a:solidFill>
                  <a:schemeClr val="accent3">
                    <a:lumMod val="60000"/>
                    <a:lumOff val="40000"/>
                  </a:schemeClr>
                </a:solidFill>
              </a:rPr>
              <a:t> </a:t>
            </a:r>
            <a:r>
              <a:rPr lang="en-US" dirty="0" smtClean="0"/>
              <a:t>(10</a:t>
            </a:r>
            <a:r>
              <a:rPr lang="en-US" baseline="30000" dirty="0" smtClean="0"/>
              <a:t>−7</a:t>
            </a:r>
            <a:r>
              <a:rPr lang="en-US" dirty="0" smtClean="0"/>
              <a:t>cm)</a:t>
            </a:r>
            <a:r>
              <a:rPr lang="en-US" dirty="0" smtClean="0">
                <a:sym typeface="Symbol"/>
              </a:rPr>
              <a:t> </a:t>
            </a:r>
            <a:r>
              <a:rPr lang="en-US" dirty="0" smtClean="0">
                <a:solidFill>
                  <a:schemeClr val="accent1">
                    <a:lumMod val="75000"/>
                  </a:schemeClr>
                </a:solidFill>
                <a:sym typeface="Symbol"/>
              </a:rPr>
              <a:t>Colloidal particles </a:t>
            </a:r>
            <a:r>
              <a:rPr lang="en-US" dirty="0" smtClean="0"/>
              <a:t>(10</a:t>
            </a:r>
            <a:r>
              <a:rPr lang="en-US" baseline="30000" dirty="0" smtClean="0"/>
              <a:t>−4 </a:t>
            </a:r>
            <a:r>
              <a:rPr lang="en-US" dirty="0" smtClean="0"/>
              <a:t>cm)</a:t>
            </a:r>
            <a:r>
              <a:rPr lang="en-US" dirty="0" smtClean="0">
                <a:sym typeface="Symbol"/>
              </a:rPr>
              <a:t> </a:t>
            </a:r>
            <a:r>
              <a:rPr lang="en-US" dirty="0" smtClean="0">
                <a:solidFill>
                  <a:srgbClr val="00B050"/>
                </a:solidFill>
                <a:sym typeface="Symbol"/>
              </a:rPr>
              <a:t>Precipitate</a:t>
            </a:r>
            <a:r>
              <a:rPr lang="en-US" dirty="0" smtClean="0"/>
              <a:t> (&gt;10</a:t>
            </a:r>
            <a:r>
              <a:rPr lang="en-US" baseline="30000" dirty="0" smtClean="0"/>
              <a:t>−4 </a:t>
            </a:r>
            <a:r>
              <a:rPr lang="en-US" dirty="0" smtClean="0"/>
              <a:t>cm)</a:t>
            </a:r>
            <a:r>
              <a:rPr lang="en-US" dirty="0" smtClean="0">
                <a:sym typeface="Symbol"/>
              </a:rPr>
              <a:t> </a:t>
            </a:r>
            <a:r>
              <a:rPr lang="en-US" dirty="0" smtClean="0">
                <a:solidFill>
                  <a:srgbClr val="7030A0"/>
                </a:solidFill>
              </a:rPr>
              <a:t>Thus crystal growth formation takes place</a:t>
            </a:r>
            <a:r>
              <a:rPr lang="en-US" dirty="0" smtClean="0">
                <a:solidFill>
                  <a:srgbClr val="7030A0"/>
                </a:solidFill>
                <a:sym typeface="Symbol"/>
              </a:rPr>
              <a:t> </a:t>
            </a:r>
            <a:r>
              <a:rPr lang="en-US" dirty="0" smtClean="0">
                <a:solidFill>
                  <a:srgbClr val="7030A0"/>
                </a:solidFill>
              </a:rPr>
              <a:t> </a:t>
            </a:r>
          </a:p>
          <a:p>
            <a:endParaRPr lang="en-US" dirty="0" smtClean="0"/>
          </a:p>
          <a:p>
            <a:r>
              <a:rPr lang="en-US" dirty="0" smtClean="0"/>
              <a:t>The rate of crystal growth is governed by the degree of supersaturation. In general, general, greater the supersaturation, much faster is the crystal growth.</a:t>
            </a:r>
          </a:p>
          <a:p>
            <a:r>
              <a:rPr lang="en-US" dirty="0" smtClean="0"/>
              <a:t>The transfer of solute from the solution phase to the growing crystal is a two-stage process: </a:t>
            </a:r>
          </a:p>
          <a:p>
            <a:r>
              <a:rPr lang="en-US" dirty="0" smtClean="0"/>
              <a:t>1. The diffusion of ions (or molecules) to the surface of the growing crystal, and then</a:t>
            </a:r>
          </a:p>
          <a:p>
            <a:r>
              <a:rPr lang="en-US" dirty="0" smtClean="0"/>
              <a:t>2. The actual deposition of ions (or molecules) on the surface of the crystal, i.e. incorporation of ions into the crystal lattice.</a:t>
            </a:r>
          </a:p>
          <a:p>
            <a:r>
              <a:rPr lang="en-US" dirty="0" smtClean="0"/>
              <a:t>Naturally, the step which is slower of the two determines the rate of crystal growth.</a:t>
            </a:r>
          </a:p>
          <a:p>
            <a:r>
              <a:rPr lang="en-US" dirty="0" smtClean="0"/>
              <a:t>[The experimental </a:t>
            </a:r>
            <a:r>
              <a:rPr lang="en-US" dirty="0" smtClean="0">
                <a:solidFill>
                  <a:schemeClr val="accent1">
                    <a:lumMod val="75000"/>
                  </a:schemeClr>
                </a:solidFill>
              </a:rPr>
              <a:t>condition</a:t>
            </a:r>
            <a:r>
              <a:rPr lang="en-US" dirty="0" smtClean="0"/>
              <a:t> will influence these processes differently. For example, diffusion will be affected by  </a:t>
            </a:r>
            <a:r>
              <a:rPr lang="en-US" dirty="0" smtClean="0">
                <a:solidFill>
                  <a:srgbClr val="00B0F0"/>
                </a:solidFill>
              </a:rPr>
              <a:t>(a) concentration, (b) temperature, (c) stirring, and (d) the actual properties of the ions (or molecules) involved in the crystal growth.</a:t>
            </a:r>
          </a:p>
          <a:p>
            <a:r>
              <a:rPr lang="en-US" dirty="0" smtClean="0"/>
              <a:t>On the other hand, deposition rates are affected by (a) concentration, (b) surface properties (i.e. the edges, faces, corners, etc.), and (c) the type of geometric arrangement </a:t>
            </a:r>
            <a:endParaRPr lang="en-US" dirty="0"/>
          </a:p>
        </p:txBody>
      </p:sp>
    </p:spTree>
  </p:cSld>
  <p:clrMapOvr>
    <a:masterClrMapping/>
  </p:clrMapOvr>
  <p:transition>
    <p:wipe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562</TotalTime>
  <Words>5250</Words>
  <Application>Microsoft Office PowerPoint</Application>
  <PresentationFormat>On-screen Show (4:3)</PresentationFormat>
  <Paragraphs>266</Paragraphs>
  <Slides>42</Slides>
  <Notes>1</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Flow</vt:lpstr>
      <vt:lpstr>PowerPoint Presentation</vt:lpstr>
      <vt:lpstr>PowerPoint Presentation</vt:lpstr>
      <vt:lpstr>Chapter 4…   4. METALS AND SEMICONDUCTORS </vt:lpstr>
      <vt:lpstr>4.1Introduction  </vt:lpstr>
      <vt:lpstr>Types of Solids:  </vt:lpstr>
      <vt:lpstr>  4.2 PROPERTIES OF METALLIC SOLIDS : </vt:lpstr>
      <vt:lpstr> 2.2 Precipitation</vt:lpstr>
      <vt:lpstr>2.3 Nucleation (Formation of Nuclei)</vt:lpstr>
      <vt:lpstr>2.4 Crystal Growth</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vector>
  </TitlesOfParts>
  <Company>hcs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intel</dc:creator>
  <cp:lastModifiedBy>ADMIN</cp:lastModifiedBy>
  <cp:revision>183</cp:revision>
  <dcterms:created xsi:type="dcterms:W3CDTF">2014-07-27T12:50:48Z</dcterms:created>
  <dcterms:modified xsi:type="dcterms:W3CDTF">2020-04-20T09:29:11Z</dcterms:modified>
</cp:coreProperties>
</file>