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
  </p:notesMasterIdLst>
  <p:sldIdLst>
    <p:sldId id="360" r:id="rId2"/>
    <p:sldId id="384" r:id="rId3"/>
    <p:sldId id="332" r:id="rId4"/>
    <p:sldId id="361" r:id="rId5"/>
    <p:sldId id="362" r:id="rId6"/>
    <p:sldId id="363" r:id="rId7"/>
    <p:sldId id="369" r:id="rId8"/>
    <p:sldId id="370" r:id="rId9"/>
    <p:sldId id="371" r:id="rId10"/>
    <p:sldId id="372" r:id="rId11"/>
    <p:sldId id="373" r:id="rId12"/>
    <p:sldId id="374" r:id="rId13"/>
    <p:sldId id="375" r:id="rId14"/>
    <p:sldId id="383" r:id="rId15"/>
    <p:sldId id="376" r:id="rId16"/>
    <p:sldId id="377" r:id="rId17"/>
    <p:sldId id="31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CC"/>
    <a:srgbClr val="FF00FF"/>
    <a:srgbClr val="008000"/>
    <a:srgbClr val="FF6600"/>
    <a:srgbClr val="33CC33"/>
    <a:srgbClr val="FF0000"/>
    <a:srgbClr val="719FFB"/>
    <a:srgbClr val="33CCCC"/>
    <a:srgbClr val="00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352" autoAdjust="0"/>
    <p:restoredTop sz="94660"/>
  </p:normalViewPr>
  <p:slideViewPr>
    <p:cSldViewPr>
      <p:cViewPr varScale="1">
        <p:scale>
          <a:sx n="69" d="100"/>
          <a:sy n="69" d="100"/>
        </p:scale>
        <p:origin x="-43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5C80A-7363-4DF2-A90B-0114DFECDD20}" type="datetimeFigureOut">
              <a:rPr lang="en-US" smtClean="0"/>
              <a:pPr/>
              <a:t>04/09/2019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74D8E-EEA0-45D0-8606-191BC4D42CA7}" type="slidenum">
              <a:rPr lang="en-US" smtClean="0"/>
              <a:pPr/>
              <a:t>‹#›</a:t>
            </a:fld>
            <a:endParaRPr lang="en-US"/>
          </a:p>
        </p:txBody>
      </p:sp>
    </p:spTree>
    <p:extLst>
      <p:ext uri="{BB962C8B-B14F-4D97-AF65-F5344CB8AC3E}">
        <p14:creationId xmlns="" xmlns:p14="http://schemas.microsoft.com/office/powerpoint/2010/main" val="536953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C2ECB4-B99C-4A3F-A2AD-087ADAF28D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4F3DB8-ED2D-4F9D-93B3-0080632C020B}" type="datetimeFigureOut">
              <a:rPr lang="en-US" smtClean="0"/>
              <a:pPr/>
              <a:t>04/09/2019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4C2ECB4-B99C-4A3F-A2AD-087ADAF28DE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4F3DB8-ED2D-4F9D-93B3-0080632C020B}" type="datetimeFigureOut">
              <a:rPr lang="en-US" smtClean="0"/>
              <a:pPr/>
              <a:t>04/09/2019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C2ECB4-B99C-4A3F-A2AD-087ADAF28DE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ipe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447800"/>
          </a:xfrm>
        </p:spPr>
        <p:txBody>
          <a:bodyPr>
            <a:normAutofit fontScale="90000"/>
          </a:bodyPr>
          <a:lstStyle/>
          <a:p>
            <a:pPr algn="ctr"/>
            <a:r>
              <a:rPr lang="en-US" dirty="0" smtClean="0"/>
              <a:t/>
            </a:r>
            <a:br>
              <a:rPr lang="en-US" dirty="0" smtClean="0"/>
            </a:br>
            <a:r>
              <a:rPr lang="en-US" dirty="0" smtClean="0"/>
              <a:t> </a:t>
            </a:r>
            <a:br>
              <a:rPr lang="en-US" dirty="0" smtClean="0"/>
            </a:br>
            <a:endParaRPr lang="en-US" b="1" dirty="0">
              <a:solidFill>
                <a:srgbClr val="FF00FF"/>
              </a:solidFill>
            </a:endParaRPr>
          </a:p>
        </p:txBody>
      </p:sp>
      <p:pic>
        <p:nvPicPr>
          <p:cNvPr id="6" name="Picture 5" descr="000_0809.JPG"/>
          <p:cNvPicPr>
            <a:picLocks noChangeAspect="1"/>
          </p:cNvPicPr>
          <p:nvPr/>
        </p:nvPicPr>
        <p:blipFill>
          <a:blip r:embed="rId2"/>
          <a:stretch>
            <a:fillRect/>
          </a:stretch>
        </p:blipFill>
        <p:spPr>
          <a:xfrm>
            <a:off x="76200" y="2133600"/>
            <a:ext cx="8915400" cy="457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a:off x="76200" y="457200"/>
            <a:ext cx="9067800" cy="2308324"/>
          </a:xfrm>
          <a:prstGeom prst="rect">
            <a:avLst/>
          </a:prstGeom>
        </p:spPr>
        <p:txBody>
          <a:bodyPr wrap="square">
            <a:spAutoFit/>
          </a:bodyPr>
          <a:lstStyle/>
          <a:p>
            <a:pPr algn="ctr"/>
            <a:r>
              <a:rPr lang="en-US" sz="3600" i="1" dirty="0" smtClean="0">
                <a:solidFill>
                  <a:schemeClr val="accent1"/>
                </a:solidFill>
                <a:latin typeface="Bernard MT Condensed" pitchFamily="18" charset="0"/>
              </a:rPr>
              <a:t>WEL-COME</a:t>
            </a:r>
            <a:r>
              <a:rPr lang="en-US" sz="3600" dirty="0" smtClean="0"/>
              <a:t/>
            </a:r>
            <a:br>
              <a:rPr lang="en-US" sz="3600" dirty="0" smtClean="0"/>
            </a:br>
            <a:r>
              <a:rPr lang="en-US" sz="3600" dirty="0" smtClean="0">
                <a:ln w="19050">
                  <a:solidFill>
                    <a:schemeClr val="tx1"/>
                  </a:solidFill>
                </a:ln>
                <a:solidFill>
                  <a:srgbClr val="FF0000"/>
                </a:solidFill>
                <a:latin typeface="Impact" pitchFamily="34" charset="0"/>
              </a:rPr>
              <a:t>Dr. D . N. Zambare </a:t>
            </a:r>
            <a:r>
              <a:rPr lang="en-US" sz="3600"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latin typeface="Impact" pitchFamily="34" charset="0"/>
              </a:rPr>
              <a:t/>
            </a:r>
            <a:br>
              <a:rPr lang="en-US" sz="3600"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latin typeface="Impact" pitchFamily="34" charset="0"/>
              </a:rPr>
            </a:br>
            <a:r>
              <a:rPr lang="en-US" sz="3600" i="1" dirty="0" smtClean="0">
                <a:ln w="19050">
                  <a:solidFill>
                    <a:schemeClr val="tx1"/>
                  </a:solidFill>
                </a:ln>
                <a:solidFill>
                  <a:srgbClr val="002060"/>
                </a:solidFill>
                <a:latin typeface="Book Antiqua" pitchFamily="18" charset="0"/>
              </a:rPr>
              <a:t>Department of Chemistry , </a:t>
            </a:r>
          </a:p>
          <a:p>
            <a:pPr algn="ctr"/>
            <a:r>
              <a:rPr lang="en-US" sz="3600" i="1" dirty="0" smtClean="0">
                <a:ln w="19050">
                  <a:solidFill>
                    <a:schemeClr val="tx1"/>
                  </a:solidFill>
                </a:ln>
                <a:solidFill>
                  <a:srgbClr val="002060"/>
                </a:solidFill>
                <a:latin typeface="Book Antiqua" pitchFamily="18" charset="0"/>
              </a:rPr>
              <a:t>Kisan Veer Mahavidyalaya, Wai (Satara)</a:t>
            </a:r>
            <a:endParaRPr lang="en-US" sz="3600" i="1" dirty="0">
              <a:solidFill>
                <a:srgbClr val="002060"/>
              </a:solidFill>
              <a:latin typeface="Book Antiq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6858000"/>
          </a:xfrm>
        </p:spPr>
        <p:txBody>
          <a:bodyPr>
            <a:normAutofit fontScale="47500" lnSpcReduction="20000"/>
          </a:bodyPr>
          <a:lstStyle/>
          <a:p>
            <a:pPr algn="just"/>
            <a:r>
              <a:rPr lang="en-US" sz="2800" dirty="0" smtClean="0"/>
              <a:t>	</a:t>
            </a:r>
            <a:r>
              <a:rPr lang="en-US" sz="5100" b="1" dirty="0" smtClean="0">
                <a:solidFill>
                  <a:srgbClr val="FF00FF"/>
                </a:solidFill>
                <a:latin typeface="+mj-lt"/>
              </a:rPr>
              <a:t>Soda Pulp: </a:t>
            </a:r>
          </a:p>
          <a:p>
            <a:pPr algn="just">
              <a:buNone/>
            </a:pPr>
            <a:r>
              <a:rPr lang="en-US" sz="3800" b="1" dirty="0" smtClean="0">
                <a:solidFill>
                  <a:srgbClr val="FF00FF"/>
                </a:solidFill>
                <a:latin typeface="+mj-lt"/>
              </a:rPr>
              <a:t>		</a:t>
            </a:r>
          </a:p>
          <a:p>
            <a:pPr algn="just">
              <a:buNone/>
            </a:pPr>
            <a:r>
              <a:rPr lang="en-US" sz="3800" b="1" dirty="0" smtClean="0">
                <a:solidFill>
                  <a:srgbClr val="FF00FF"/>
                </a:solidFill>
                <a:latin typeface="+mj-lt"/>
              </a:rPr>
              <a:t>		</a:t>
            </a:r>
            <a:r>
              <a:rPr lang="en-US" sz="3800" dirty="0" smtClean="0">
                <a:latin typeface="+mj-lt"/>
              </a:rPr>
              <a:t>The first type of chemical pulping developed was soda pulping. This process used caustic soda as the chemical solution and was developed in England in 1850s. The soda process gives pulp with lower tear strength than other chemical pulping process. When the Kraft process was discovered, most soda pulping mills were converted into Kraft pulping mills. The Kraft process yields a stronger pulp and is a more energy efficient process through the burning of black liquor. Today there is an increasing interest in soda pulping due to the </a:t>
            </a:r>
            <a:r>
              <a:rPr lang="en-US" sz="3800" dirty="0" err="1" smtClean="0">
                <a:latin typeface="+mj-lt"/>
              </a:rPr>
              <a:t>biorefinery</a:t>
            </a:r>
            <a:r>
              <a:rPr lang="en-US" sz="3800" dirty="0" smtClean="0">
                <a:latin typeface="+mj-lt"/>
              </a:rPr>
              <a:t> concept which has increased the demand for </a:t>
            </a:r>
            <a:r>
              <a:rPr lang="en-US" sz="3800" dirty="0" err="1" smtClean="0">
                <a:latin typeface="+mj-lt"/>
              </a:rPr>
              <a:t>sulphur</a:t>
            </a:r>
            <a:r>
              <a:rPr lang="en-US" sz="3800" dirty="0" smtClean="0">
                <a:latin typeface="+mj-lt"/>
              </a:rPr>
              <a:t> free lignin and </a:t>
            </a:r>
            <a:r>
              <a:rPr lang="en-US" sz="3800" dirty="0" err="1" smtClean="0">
                <a:latin typeface="+mj-lt"/>
              </a:rPr>
              <a:t>nanocrystalline</a:t>
            </a:r>
            <a:r>
              <a:rPr lang="en-US" sz="3800" dirty="0" smtClean="0">
                <a:latin typeface="+mj-lt"/>
              </a:rPr>
              <a:t> cellulose. The process structure of soda pulping mills have many similarities to the process structure of Kraft pulping mills, which makes for an interesting process alternative. Benefits of having a </a:t>
            </a:r>
            <a:r>
              <a:rPr lang="en-US" sz="3800" dirty="0" err="1" smtClean="0">
                <a:latin typeface="+mj-lt"/>
              </a:rPr>
              <a:t>sulphur</a:t>
            </a:r>
            <a:r>
              <a:rPr lang="en-US" sz="3800" dirty="0" smtClean="0">
                <a:latin typeface="+mj-lt"/>
              </a:rPr>
              <a:t> free process is a decrease in </a:t>
            </a:r>
            <a:r>
              <a:rPr lang="en-US" sz="3800" dirty="0" err="1" smtClean="0">
                <a:latin typeface="+mj-lt"/>
              </a:rPr>
              <a:t>sulphur</a:t>
            </a:r>
            <a:r>
              <a:rPr lang="en-US" sz="3800" dirty="0" smtClean="0">
                <a:latin typeface="+mj-lt"/>
              </a:rPr>
              <a:t> aerial emissions and no need for additional </a:t>
            </a:r>
            <a:r>
              <a:rPr lang="en-US" sz="3800" dirty="0" err="1" smtClean="0">
                <a:latin typeface="+mj-lt"/>
              </a:rPr>
              <a:t>desulphurisation</a:t>
            </a:r>
            <a:r>
              <a:rPr lang="en-US" sz="3800" dirty="0" smtClean="0">
                <a:latin typeface="+mj-lt"/>
              </a:rPr>
              <a:t> process steps.</a:t>
            </a:r>
          </a:p>
          <a:p>
            <a:pPr algn="just">
              <a:buNone/>
            </a:pPr>
            <a:r>
              <a:rPr lang="en-US" sz="3800" dirty="0" smtClean="0">
                <a:latin typeface="+mj-lt"/>
              </a:rPr>
              <a:t>		The soda pulping was performed by placing autoclaves in a temperature controlled vessel filled with polyethylene glycol. To get a concentration that could be approximated as constant bulk concentration, a solids to liquor ratio of 1 : 150 was used. When preparing the cooking liquor, 14.5 grams of sodium hydroxide was dissolved into 450 grams of </a:t>
            </a:r>
            <a:r>
              <a:rPr lang="en-US" sz="3800" dirty="0" err="1" smtClean="0">
                <a:latin typeface="+mj-lt"/>
              </a:rPr>
              <a:t>deionised</a:t>
            </a:r>
            <a:r>
              <a:rPr lang="en-US" sz="3800" dirty="0" smtClean="0">
                <a:latin typeface="+mj-lt"/>
              </a:rPr>
              <a:t> water. A sample of 3 grams of dry, raw or pretreated, pine wood or bark meal was then placed into the autoclave and the cooking liquor was poured in as well. Four autoclaves were placed in the heating vessel having a temperature of 80°C. The temperature was increased to 170°C at a rate of 1°C/minute and the timing for the autoclaves was started when the temperature reached  170°C. The pulping times that were examined were 30, 60, 120, 180 minutes. When the pulping was completed the autoclave was cooled in a water bath. The pulp was then filtered from the cooking liquor by using a </a:t>
            </a:r>
            <a:r>
              <a:rPr lang="en-US" sz="3800" dirty="0" err="1" smtClean="0">
                <a:latin typeface="+mj-lt"/>
              </a:rPr>
              <a:t>Büchner</a:t>
            </a:r>
            <a:r>
              <a:rPr lang="en-US" sz="3800" dirty="0" smtClean="0">
                <a:latin typeface="+mj-lt"/>
              </a:rPr>
              <a:t> funnel with a </a:t>
            </a:r>
            <a:r>
              <a:rPr lang="en-US" sz="3800" dirty="0" err="1" smtClean="0">
                <a:latin typeface="+mj-lt"/>
              </a:rPr>
              <a:t>polypropene</a:t>
            </a:r>
            <a:r>
              <a:rPr lang="en-US" sz="3800" dirty="0" smtClean="0">
                <a:latin typeface="+mj-lt"/>
              </a:rPr>
              <a:t> mesh. The cooking liquor was retained for further analysis. The saved pulp was then washed with 2 </a:t>
            </a:r>
            <a:r>
              <a:rPr lang="en-US" sz="3800" dirty="0" err="1" smtClean="0">
                <a:latin typeface="+mj-lt"/>
              </a:rPr>
              <a:t>litres</a:t>
            </a:r>
            <a:r>
              <a:rPr lang="en-US" sz="3800" dirty="0" smtClean="0">
                <a:latin typeface="+mj-lt"/>
              </a:rPr>
              <a:t> of </a:t>
            </a:r>
            <a:r>
              <a:rPr lang="en-US" sz="3800" dirty="0" err="1" smtClean="0">
                <a:latin typeface="+mj-lt"/>
              </a:rPr>
              <a:t>deionised</a:t>
            </a:r>
            <a:r>
              <a:rPr lang="en-US" sz="3800" dirty="0" smtClean="0">
                <a:latin typeface="+mj-lt"/>
              </a:rPr>
              <a:t> water and placed in a convection oven at 40°C for  72 hours.</a:t>
            </a:r>
          </a:p>
          <a:p>
            <a:endParaRPr lang="en-US" sz="33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763000" cy="1828800"/>
          </a:xfrm>
        </p:spPr>
        <p:txBody>
          <a:bodyPr>
            <a:normAutofit fontScale="92500" lnSpcReduction="10000"/>
          </a:bodyPr>
          <a:lstStyle/>
          <a:p>
            <a:pPr algn="ctr">
              <a:buNone/>
            </a:pPr>
            <a:r>
              <a:rPr lang="en-US" b="1" dirty="0" smtClean="0">
                <a:solidFill>
                  <a:srgbClr val="FF00FF"/>
                </a:solidFill>
                <a:latin typeface="+mj-lt"/>
              </a:rPr>
              <a:t>4.3 MANUFACTURING OF PAPER</a:t>
            </a:r>
          </a:p>
          <a:p>
            <a:pPr algn="just">
              <a:buNone/>
            </a:pPr>
            <a:r>
              <a:rPr lang="en-US" dirty="0" smtClean="0">
                <a:latin typeface="+mj-lt"/>
              </a:rPr>
              <a:t>Paper is a sheet material made of fibers which are held together by hydrogen bonds. In wet process, fiber suspension in water is made and it is then made into sheet and dried. Paper making process is generally done on </a:t>
            </a:r>
            <a:r>
              <a:rPr lang="en-US" dirty="0" err="1" smtClean="0">
                <a:latin typeface="+mj-lt"/>
              </a:rPr>
              <a:t>Fourdrinier</a:t>
            </a:r>
            <a:r>
              <a:rPr lang="en-US" dirty="0" smtClean="0">
                <a:latin typeface="+mj-lt"/>
              </a:rPr>
              <a:t> machine.</a:t>
            </a:r>
          </a:p>
          <a:p>
            <a:endParaRPr lang="en-US" dirty="0" smtClean="0"/>
          </a:p>
          <a:p>
            <a:endParaRPr lang="en-US" dirty="0"/>
          </a:p>
        </p:txBody>
      </p:sp>
      <p:pic>
        <p:nvPicPr>
          <p:cNvPr id="31745" name="Picture 1" descr="3"/>
          <p:cNvPicPr>
            <a:picLocks noChangeAspect="1" noChangeArrowheads="1"/>
          </p:cNvPicPr>
          <p:nvPr/>
        </p:nvPicPr>
        <p:blipFill>
          <a:blip r:embed="rId2"/>
          <a:srcRect/>
          <a:stretch>
            <a:fillRect/>
          </a:stretch>
        </p:blipFill>
        <p:spPr bwMode="auto">
          <a:xfrm>
            <a:off x="0" y="1752600"/>
            <a:ext cx="9144000" cy="4876800"/>
          </a:xfrm>
          <a:prstGeom prst="rect">
            <a:avLst/>
          </a:prstGeom>
          <a:noFill/>
        </p:spPr>
      </p:pic>
      <p:sp>
        <p:nvSpPr>
          <p:cNvPr id="31747" name="Rectangle 3"/>
          <p:cNvSpPr>
            <a:spLocks noChangeArrowheads="1"/>
          </p:cNvSpPr>
          <p:nvPr/>
        </p:nvSpPr>
        <p:spPr bwMode="auto">
          <a:xfrm>
            <a:off x="0" y="277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 pos="457200" algn="l"/>
                <a:tab pos="685800" algn="l"/>
                <a:tab pos="4114800" algn="r"/>
              </a:tabLst>
            </a:pPr>
            <a:r>
              <a:rPr kumimoji="0" lang="en-US" sz="900" b="1" i="0" u="none" strike="noStrike" cap="none" normalizeH="0" baseline="0" smtClean="0">
                <a:ln>
                  <a:noFill/>
                </a:ln>
                <a:solidFill>
                  <a:schemeClr val="tx1"/>
                </a:solidFill>
                <a:effectLst/>
                <a:latin typeface="Segoe UI" pitchFamily="34" charset="0"/>
                <a:ea typeface="Calibri" pitchFamily="34" charset="0"/>
                <a:cs typeface="Segoe UI" pitchFamily="34" charset="0"/>
              </a:rPr>
              <a:t>Fig. 4.3: Flow sheet for the production of paper</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fontScale="90000"/>
          </a:bodyPr>
          <a:lstStyle/>
          <a:p>
            <a:pPr algn="ctr"/>
            <a:r>
              <a:rPr lang="en-US" dirty="0" smtClean="0">
                <a:solidFill>
                  <a:srgbClr val="FF00FF"/>
                </a:solidFill>
              </a:rPr>
              <a:t> </a:t>
            </a:r>
            <a:r>
              <a:rPr lang="en-US" sz="3100" b="1" dirty="0" smtClean="0">
                <a:solidFill>
                  <a:srgbClr val="FF00FF"/>
                </a:solidFill>
              </a:rPr>
              <a:t>Functional Role of Various Units:</a:t>
            </a:r>
            <a:r>
              <a:rPr lang="en-US" dirty="0" smtClean="0"/>
              <a:t/>
            </a:r>
            <a:br>
              <a:rPr lang="en-US" dirty="0" smtClean="0"/>
            </a:br>
            <a:r>
              <a:rPr lang="en-US" b="1" dirty="0" smtClean="0">
                <a:solidFill>
                  <a:srgbClr val="FF00FF"/>
                </a:solidFill>
              </a:rPr>
              <a:t> </a:t>
            </a:r>
            <a:endParaRPr lang="en-US" dirty="0">
              <a:solidFill>
                <a:srgbClr val="FF00FF"/>
              </a:solidFill>
            </a:endParaRPr>
          </a:p>
        </p:txBody>
      </p:sp>
      <p:sp>
        <p:nvSpPr>
          <p:cNvPr id="3" name="Content Placeholder 2"/>
          <p:cNvSpPr>
            <a:spLocks noGrp="1"/>
          </p:cNvSpPr>
          <p:nvPr>
            <p:ph idx="1"/>
          </p:nvPr>
        </p:nvSpPr>
        <p:spPr>
          <a:xfrm>
            <a:off x="-76200" y="1143000"/>
            <a:ext cx="9144000" cy="6019800"/>
          </a:xfrm>
        </p:spPr>
        <p:txBody>
          <a:bodyPr>
            <a:normAutofit fontScale="25000" lnSpcReduction="20000"/>
          </a:bodyPr>
          <a:lstStyle/>
          <a:p>
            <a:pPr algn="just">
              <a:buNone/>
            </a:pPr>
            <a:r>
              <a:rPr lang="en-US" sz="7200" b="1" dirty="0" smtClean="0">
                <a:latin typeface="+mj-lt"/>
              </a:rPr>
              <a:t>	(a)Beater:</a:t>
            </a:r>
            <a:endParaRPr lang="en-US" sz="7200" dirty="0" smtClean="0">
              <a:latin typeface="+mj-lt"/>
            </a:endParaRPr>
          </a:p>
          <a:p>
            <a:pPr algn="just">
              <a:buNone/>
            </a:pPr>
            <a:r>
              <a:rPr lang="en-US" sz="7200" dirty="0" smtClean="0">
                <a:latin typeface="+mj-lt"/>
              </a:rPr>
              <a:t>		Beater mechanically disintegrates the pulp fibers to make paper stronger, uniform, dense, opaque, etc. It consists of metal blades attached with rotating drum. Finely ground fillers (to increase brightness, flexibility, softness and weight) and coloring agents are also added. </a:t>
            </a:r>
          </a:p>
          <a:p>
            <a:pPr algn="just">
              <a:buNone/>
            </a:pPr>
            <a:r>
              <a:rPr lang="en-US" sz="7200" b="1" dirty="0" smtClean="0">
                <a:latin typeface="+mj-lt"/>
              </a:rPr>
              <a:t>	(b) Jordan:</a:t>
            </a:r>
            <a:endParaRPr lang="en-US" sz="7200" dirty="0" smtClean="0">
              <a:latin typeface="+mj-lt"/>
            </a:endParaRPr>
          </a:p>
          <a:p>
            <a:pPr algn="just">
              <a:buNone/>
            </a:pPr>
            <a:r>
              <a:rPr lang="en-US" sz="7200" dirty="0" smtClean="0">
                <a:latin typeface="+mj-lt"/>
              </a:rPr>
              <a:t>		It is a conical refiner or Jordan engine. Metal bars and stones are set inside. Here, pulp is deformed, defibered and dispersed. </a:t>
            </a:r>
          </a:p>
          <a:p>
            <a:pPr algn="just">
              <a:buNone/>
            </a:pPr>
            <a:r>
              <a:rPr lang="en-US" sz="7200" b="1" dirty="0" smtClean="0">
                <a:latin typeface="+mj-lt"/>
              </a:rPr>
              <a:t>	(c) Web forming:</a:t>
            </a:r>
            <a:endParaRPr lang="en-US" sz="7200" dirty="0" smtClean="0">
              <a:latin typeface="+mj-lt"/>
            </a:endParaRPr>
          </a:p>
          <a:p>
            <a:pPr algn="just">
              <a:buNone/>
            </a:pPr>
            <a:r>
              <a:rPr lang="en-US" sz="7200" dirty="0" smtClean="0">
                <a:latin typeface="+mj-lt"/>
              </a:rPr>
              <a:t>		99.5% water fiber slurry are made to run on an endless belt at a speed of 50 m/minute to 500 m/minute. Pulp fibers are arranged into web. Water is drained out by gravity. Shaking motion is provided for better interlocking of fibers on the mat. White water is collected and it is reused to conserve water and additives and to avoid pollution. </a:t>
            </a:r>
          </a:p>
          <a:p>
            <a:pPr algn="just">
              <a:buNone/>
            </a:pPr>
            <a:r>
              <a:rPr lang="en-US" sz="7200" b="1" dirty="0" smtClean="0">
                <a:latin typeface="+mj-lt"/>
              </a:rPr>
              <a:t>	(d) Pressing:</a:t>
            </a:r>
            <a:endParaRPr lang="en-US" sz="7200" dirty="0" smtClean="0">
              <a:latin typeface="+mj-lt"/>
            </a:endParaRPr>
          </a:p>
          <a:p>
            <a:pPr algn="just">
              <a:buNone/>
            </a:pPr>
            <a:r>
              <a:rPr lang="en-US" sz="7200" dirty="0" smtClean="0">
                <a:latin typeface="+mj-lt"/>
              </a:rPr>
              <a:t>		Free water is removed by pressing with pressure roll, water mark roll and suction roll. Water content is reduced to 60-65% water. </a:t>
            </a:r>
          </a:p>
          <a:p>
            <a:pPr algn="just">
              <a:buNone/>
            </a:pPr>
            <a:r>
              <a:rPr lang="en-US" sz="7200" b="1" dirty="0" smtClean="0">
                <a:latin typeface="+mj-lt"/>
              </a:rPr>
              <a:t>	(e) Drying:</a:t>
            </a:r>
            <a:endParaRPr lang="en-US" sz="7200" dirty="0" smtClean="0">
              <a:latin typeface="+mj-lt"/>
            </a:endParaRPr>
          </a:p>
          <a:p>
            <a:pPr algn="just">
              <a:buNone/>
            </a:pPr>
            <a:r>
              <a:rPr lang="en-US" sz="7200" dirty="0" smtClean="0">
                <a:latin typeface="+mj-lt"/>
              </a:rPr>
              <a:t>		Additional water is removed by smoothing rolls and series of steam-heated metal  drying rolls. Water is reduced from 60-65% to 5-6%. </a:t>
            </a:r>
          </a:p>
          <a:p>
            <a:pPr algn="just">
              <a:buNone/>
            </a:pPr>
            <a:r>
              <a:rPr lang="en-US" sz="7200" b="1" dirty="0" smtClean="0">
                <a:latin typeface="+mj-lt"/>
              </a:rPr>
              <a:t>	(f) Finishing:</a:t>
            </a:r>
            <a:endParaRPr lang="en-US" sz="7200" dirty="0" smtClean="0">
              <a:latin typeface="+mj-lt"/>
            </a:endParaRPr>
          </a:p>
          <a:p>
            <a:pPr algn="just">
              <a:buNone/>
            </a:pPr>
            <a:r>
              <a:rPr lang="en-US" sz="7200" dirty="0" smtClean="0">
                <a:latin typeface="+mj-lt"/>
              </a:rPr>
              <a:t>		Here paper is passed through a series of calendaring rolls for producing smooth paper. It is wounded on a large winding roll. </a:t>
            </a:r>
          </a:p>
          <a:p>
            <a:endParaRPr lang="en-US" sz="56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pPr algn="ctr"/>
            <a:r>
              <a:rPr lang="en-US" dirty="0" smtClean="0"/>
              <a:t/>
            </a:r>
            <a:br>
              <a:rPr lang="en-US" dirty="0" smtClean="0"/>
            </a:br>
            <a:r>
              <a:rPr lang="en-US" sz="2700" b="1" dirty="0" smtClean="0">
                <a:solidFill>
                  <a:srgbClr val="FF33CC"/>
                </a:solidFill>
              </a:rPr>
              <a:t>4.4 CALENDERING </a:t>
            </a:r>
            <a:r>
              <a:rPr lang="en-US" sz="2700" dirty="0" smtClean="0">
                <a:solidFill>
                  <a:srgbClr val="FF33CC"/>
                </a:solidFill>
              </a:rPr>
              <a:t>:</a:t>
            </a:r>
            <a:endParaRPr lang="en-US" sz="2700" dirty="0">
              <a:solidFill>
                <a:srgbClr val="FF33CC"/>
              </a:solidFill>
            </a:endParaRPr>
          </a:p>
        </p:txBody>
      </p:sp>
      <p:sp>
        <p:nvSpPr>
          <p:cNvPr id="3" name="Content Placeholder 2"/>
          <p:cNvSpPr>
            <a:spLocks noGrp="1"/>
          </p:cNvSpPr>
          <p:nvPr>
            <p:ph idx="1"/>
          </p:nvPr>
        </p:nvSpPr>
        <p:spPr>
          <a:xfrm>
            <a:off x="457200" y="914400"/>
            <a:ext cx="8229600" cy="5410200"/>
          </a:xfrm>
        </p:spPr>
        <p:txBody>
          <a:bodyPr>
            <a:normAutofit fontScale="40000" lnSpcReduction="20000"/>
          </a:bodyPr>
          <a:lstStyle/>
          <a:p>
            <a:pPr algn="just">
              <a:buNone/>
            </a:pPr>
            <a:r>
              <a:rPr lang="en-US" dirty="0" smtClean="0"/>
              <a:t>		</a:t>
            </a:r>
          </a:p>
          <a:p>
            <a:pPr algn="just">
              <a:buNone/>
            </a:pPr>
            <a:endParaRPr lang="en-US" sz="4500" dirty="0" smtClean="0">
              <a:latin typeface="+mj-lt"/>
            </a:endParaRPr>
          </a:p>
          <a:p>
            <a:pPr algn="just">
              <a:buNone/>
            </a:pPr>
            <a:r>
              <a:rPr lang="en-US" sz="4500" dirty="0" smtClean="0">
                <a:latin typeface="+mj-lt"/>
              </a:rPr>
              <a:t>		The sheet of paper obtained is rough and irregular. They became compact, smoother and receive fine glaze when they are passed through a series of hot and polished rolls, called polishing cylinders. This process is called as Calendaring.</a:t>
            </a:r>
          </a:p>
          <a:p>
            <a:pPr algn="just">
              <a:buNone/>
            </a:pPr>
            <a:r>
              <a:rPr lang="en-US" sz="4500" dirty="0" smtClean="0">
                <a:latin typeface="+mj-lt"/>
              </a:rPr>
              <a:t>		In the process, raw paper stock is converted to its end use by various means, depending upon the final form of the paper desired. The printability of paper may be improved by applying mineral or pigment surface coating. The clay is used for basic pigment coating while dyes are added for colour coatings. After calendaring and finishing, sheets of paper are ground on reels into large roll. These are then taken to slitting machine for cutting them into rolls of proper size.</a:t>
            </a:r>
          </a:p>
          <a:p>
            <a:pPr algn="just">
              <a:buNone/>
            </a:pPr>
            <a:r>
              <a:rPr lang="en-US" sz="4500" dirty="0" smtClean="0">
                <a:latin typeface="+mj-lt"/>
              </a:rPr>
              <a:t>		The manufacture of heavy paper, card board or nonuniform paper is carried out by making use of cylindrical machines. It consists of 4-7 parallel vats. Each vat is charged with similar or dissimilar paper stocks. A wire covered rotating cylinder dips into each vat. The paper stock is deposited on the turning screen as the water inside the cylinder is removed. The cylinder is so moved farther that the paper stock reaches the top, where wet layer adheres to a moving felt, which carries it to a press roll to remove some of the water. This felt and paper come in contact with the top of the next cylinder and pick up another layer of wet paper. In this manner, several layers are united together into one compact wet sheet. This is passed through press rolls and on to the steam heated drying rolls and smoothing rolls to get a dry, smooth heavy sheet.</a:t>
            </a:r>
          </a:p>
          <a:p>
            <a:pPr algn="just"/>
            <a:endParaRPr lang="en-US" sz="2900" dirty="0" smtClean="0">
              <a:latin typeface="+mj-lt"/>
            </a:endParaRPr>
          </a:p>
          <a:p>
            <a:endParaRPr lang="en-US"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47500" lnSpcReduction="20000"/>
          </a:bodyPr>
          <a:lstStyle/>
          <a:p>
            <a:endParaRPr lang="en-US" sz="3300" b="1" dirty="0" smtClean="0">
              <a:solidFill>
                <a:srgbClr val="FF00FF"/>
              </a:solidFill>
              <a:latin typeface="+mj-lt"/>
            </a:endParaRPr>
          </a:p>
          <a:p>
            <a:endParaRPr lang="en-US" sz="3300" b="1" dirty="0" smtClean="0">
              <a:solidFill>
                <a:srgbClr val="FF00FF"/>
              </a:solidFill>
              <a:latin typeface="+mj-lt"/>
            </a:endParaRPr>
          </a:p>
          <a:p>
            <a:endParaRPr lang="en-US" sz="3300" b="1" dirty="0" smtClean="0">
              <a:solidFill>
                <a:srgbClr val="FF00FF"/>
              </a:solidFill>
              <a:latin typeface="+mj-lt"/>
            </a:endParaRPr>
          </a:p>
          <a:p>
            <a:r>
              <a:rPr lang="en-US" sz="3300" b="1" dirty="0" smtClean="0">
                <a:solidFill>
                  <a:srgbClr val="FF00FF"/>
                </a:solidFill>
                <a:latin typeface="+mj-lt"/>
              </a:rPr>
              <a:t>4.5</a:t>
            </a:r>
            <a:r>
              <a:rPr lang="en-US" b="1" dirty="0" smtClean="0">
                <a:solidFill>
                  <a:srgbClr val="FF0066"/>
                </a:solidFill>
                <a:latin typeface="+mj-lt"/>
              </a:rPr>
              <a:t>	</a:t>
            </a:r>
            <a:r>
              <a:rPr lang="en-US" sz="3600" b="1" dirty="0" smtClean="0">
                <a:solidFill>
                  <a:srgbClr val="FF00FF"/>
                </a:solidFill>
                <a:latin typeface="+mj-lt"/>
              </a:rPr>
              <a:t>ECOLOGICAL PROBLEMS OF INDIAN PAPER INDUSTRY</a:t>
            </a:r>
            <a:r>
              <a:rPr lang="en-US" sz="3600" dirty="0" smtClean="0">
                <a:solidFill>
                  <a:srgbClr val="FF00FF"/>
                </a:solidFill>
              </a:rPr>
              <a:t>:</a:t>
            </a:r>
          </a:p>
          <a:p>
            <a:pPr algn="just">
              <a:buNone/>
            </a:pPr>
            <a:r>
              <a:rPr lang="en-US" dirty="0" smtClean="0"/>
              <a:t>		</a:t>
            </a:r>
            <a:r>
              <a:rPr lang="en-US" sz="3800" dirty="0" smtClean="0">
                <a:latin typeface="+mj-lt"/>
                <a:cs typeface="Arial" pitchFamily="34" charset="0"/>
              </a:rPr>
              <a:t>Many recent pollution prevention efforts in the pulp and paper industry have focused on getting rid of use of chlorine or chlorine dioxide for bleaching, a process which helps to increase the brightness of the paper but in the process, large amounts of chlorinated pollutants such as dioxins-a persistent organic pollutant with very high cancer causing potential are released into water. The average total </a:t>
            </a:r>
            <a:r>
              <a:rPr lang="en-US" sz="3800" dirty="0" err="1" smtClean="0">
                <a:latin typeface="+mj-lt"/>
                <a:cs typeface="Arial" pitchFamily="34" charset="0"/>
              </a:rPr>
              <a:t>organochlorine</a:t>
            </a:r>
            <a:r>
              <a:rPr lang="en-US" sz="3800" dirty="0" smtClean="0">
                <a:latin typeface="+mj-lt"/>
                <a:cs typeface="Arial" pitchFamily="34" charset="0"/>
              </a:rPr>
              <a:t> (TOCL) discharge per </a:t>
            </a:r>
            <a:r>
              <a:rPr lang="en-US" sz="3800" dirty="0" err="1" smtClean="0">
                <a:latin typeface="+mj-lt"/>
                <a:cs typeface="Arial" pitchFamily="34" charset="0"/>
              </a:rPr>
              <a:t>tonne</a:t>
            </a:r>
            <a:r>
              <a:rPr lang="en-US" sz="3800" dirty="0" smtClean="0">
                <a:latin typeface="+mj-lt"/>
                <a:cs typeface="Arial" pitchFamily="34" charset="0"/>
              </a:rPr>
              <a:t> of paper produced from Indian mills has been estimated to be 2-10 kg per </a:t>
            </a:r>
            <a:r>
              <a:rPr lang="en-US" sz="3800" dirty="0" err="1" smtClean="0">
                <a:latin typeface="+mj-lt"/>
                <a:cs typeface="Arial" pitchFamily="34" charset="0"/>
              </a:rPr>
              <a:t>tonne</a:t>
            </a:r>
            <a:r>
              <a:rPr lang="en-US" sz="3800" dirty="0" smtClean="0">
                <a:latin typeface="+mj-lt"/>
                <a:cs typeface="Arial" pitchFamily="34" charset="0"/>
              </a:rPr>
              <a:t>. </a:t>
            </a:r>
          </a:p>
          <a:p>
            <a:pPr algn="just">
              <a:buNone/>
            </a:pPr>
            <a:r>
              <a:rPr lang="en-US" sz="3800" dirty="0" smtClean="0">
                <a:latin typeface="+mj-lt"/>
                <a:cs typeface="Arial" pitchFamily="34" charset="0"/>
              </a:rPr>
              <a:t>		Furthermore, TOCL enters the food chain and does not degrade easily, the Swedish Environmental Protection Agency was unable to determine any safe level for </a:t>
            </a:r>
            <a:r>
              <a:rPr lang="en-US" sz="3800" dirty="0" err="1" smtClean="0">
                <a:latin typeface="+mj-lt"/>
                <a:cs typeface="Arial" pitchFamily="34" charset="0"/>
              </a:rPr>
              <a:t>organochlorine</a:t>
            </a:r>
            <a:r>
              <a:rPr lang="en-US" sz="3800" dirty="0" smtClean="0">
                <a:latin typeface="+mj-lt"/>
                <a:cs typeface="Arial" pitchFamily="34" charset="0"/>
              </a:rPr>
              <a:t> discharges. But in India, the pollution control boards allow a discharge of 2 kg per </a:t>
            </a:r>
            <a:r>
              <a:rPr lang="en-US" sz="3800" dirty="0" err="1" smtClean="0">
                <a:latin typeface="+mj-lt"/>
                <a:cs typeface="Arial" pitchFamily="34" charset="0"/>
              </a:rPr>
              <a:t>tonne</a:t>
            </a:r>
            <a:r>
              <a:rPr lang="en-US" sz="3800" dirty="0" smtClean="0">
                <a:latin typeface="+mj-lt"/>
                <a:cs typeface="Arial" pitchFamily="34" charset="0"/>
              </a:rPr>
              <a:t>. The state pollution control boards have not facilities to test TOCL levels and parameter has not been used for monitoring by them. </a:t>
            </a:r>
          </a:p>
          <a:p>
            <a:pPr algn="just">
              <a:buNone/>
            </a:pPr>
            <a:r>
              <a:rPr lang="en-US" sz="3800" dirty="0" smtClean="0">
                <a:latin typeface="+mj-lt"/>
                <a:cs typeface="Arial" pitchFamily="34" charset="0"/>
              </a:rPr>
              <a:t>		In industrialized countries, most of the firms are large ones. But in India, they are mostly small or medium sized. Hence there is a little scope for investment in pollution prevention technologies. But if we ignore these mills in India, not one of the larger mills is anywhere near adopting truly environment friendly technologies or even replacing the more dangerous elemental chlorine with chlorine dioxide. Only few mills are producing chlorine dioxide in order to partially replace the use of elemental chlorine.</a:t>
            </a:r>
          </a:p>
          <a:p>
            <a:pPr>
              <a:buNone/>
            </a:pPr>
            <a:r>
              <a:rPr lang="en-US" sz="3200" dirty="0" smtClean="0"/>
              <a:t> </a:t>
            </a:r>
          </a:p>
          <a:p>
            <a:pPr>
              <a:buNone/>
            </a:pPr>
            <a:r>
              <a:rPr lang="en-US" sz="3200" dirty="0" smtClean="0"/>
              <a:t> </a:t>
            </a:r>
            <a:endParaRPr lang="en-US" sz="32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lgn="just">
              <a:buNone/>
            </a:pPr>
            <a:r>
              <a:rPr lang="en-US" dirty="0" smtClean="0"/>
              <a:t>		</a:t>
            </a:r>
          </a:p>
          <a:p>
            <a:pPr algn="just">
              <a:buNone/>
            </a:pPr>
            <a:endParaRPr lang="en-US" dirty="0" smtClean="0">
              <a:latin typeface="+mj-lt"/>
            </a:endParaRPr>
          </a:p>
          <a:p>
            <a:pPr algn="just">
              <a:buNone/>
            </a:pPr>
            <a:r>
              <a:rPr lang="en-US" dirty="0" smtClean="0">
                <a:latin typeface="+mj-lt"/>
              </a:rPr>
              <a:t>		</a:t>
            </a:r>
          </a:p>
          <a:p>
            <a:pPr algn="just">
              <a:buNone/>
            </a:pPr>
            <a:r>
              <a:rPr lang="en-US" dirty="0" smtClean="0">
                <a:latin typeface="+mj-lt"/>
              </a:rPr>
              <a:t>		Fresh water consumption by Indian mills is dangerously high for health of water bodies. The mills should think in terms of harvesting rain water and recycling its effluents. For example, </a:t>
            </a:r>
            <a:r>
              <a:rPr lang="en-US" dirty="0" err="1" smtClean="0">
                <a:latin typeface="+mj-lt"/>
              </a:rPr>
              <a:t>Sinar</a:t>
            </a:r>
            <a:r>
              <a:rPr lang="en-US" dirty="0" smtClean="0">
                <a:latin typeface="+mj-lt"/>
              </a:rPr>
              <a:t> </a:t>
            </a:r>
            <a:r>
              <a:rPr lang="en-US" dirty="0" err="1" smtClean="0">
                <a:latin typeface="+mj-lt"/>
              </a:rPr>
              <a:t>Mas</a:t>
            </a:r>
            <a:r>
              <a:rPr lang="en-US" dirty="0" smtClean="0">
                <a:latin typeface="+mj-lt"/>
              </a:rPr>
              <a:t>, a mill in Maharashtra is situated in a dry region. It can meet 50% of its current needs through rain water harvesting. There is another problem, that is of disposal of solid waste. A conventional mill which has a chemical recovery system, generates about 1000-1500 kg of lime sludge, 750-1000 kg of </a:t>
            </a:r>
            <a:r>
              <a:rPr lang="en-US" dirty="0" err="1" smtClean="0">
                <a:latin typeface="+mj-lt"/>
              </a:rPr>
              <a:t>flyash</a:t>
            </a:r>
            <a:r>
              <a:rPr lang="en-US" dirty="0" smtClean="0">
                <a:latin typeface="+mj-lt"/>
              </a:rPr>
              <a:t> and bottom ash and around 200 kg of other waste like chipping dust per </a:t>
            </a:r>
            <a:r>
              <a:rPr lang="en-US" dirty="0" err="1" smtClean="0">
                <a:latin typeface="+mj-lt"/>
              </a:rPr>
              <a:t>tonne</a:t>
            </a:r>
            <a:r>
              <a:rPr lang="en-US" dirty="0" smtClean="0">
                <a:latin typeface="+mj-lt"/>
              </a:rPr>
              <a:t> of paper produced. A few mills in India have installed lime sludge recovery system, but nearly 1.5 </a:t>
            </a:r>
            <a:r>
              <a:rPr lang="en-US" dirty="0" err="1" smtClean="0">
                <a:latin typeface="+mj-lt"/>
              </a:rPr>
              <a:t>tonnes</a:t>
            </a:r>
            <a:r>
              <a:rPr lang="en-US" dirty="0" smtClean="0">
                <a:latin typeface="+mj-lt"/>
              </a:rPr>
              <a:t> of waste per </a:t>
            </a:r>
            <a:r>
              <a:rPr lang="en-US" dirty="0" err="1" smtClean="0">
                <a:latin typeface="+mj-lt"/>
              </a:rPr>
              <a:t>tonne</a:t>
            </a:r>
            <a:r>
              <a:rPr lang="en-US" dirty="0" smtClean="0">
                <a:latin typeface="+mj-lt"/>
              </a:rPr>
              <a:t> of paper produced is still being dumped by them.</a:t>
            </a:r>
          </a:p>
          <a:p>
            <a:pPr algn="just">
              <a:buNone/>
            </a:pPr>
            <a:r>
              <a:rPr lang="en-US" dirty="0" smtClean="0">
                <a:latin typeface="+mj-lt"/>
              </a:rPr>
              <a:t>		In comparison to some industries, pulp and paper industry seems less environmentally damaging. Water and wood </a:t>
            </a:r>
            <a:r>
              <a:rPr lang="en-US" dirty="0" err="1" smtClean="0">
                <a:latin typeface="+mj-lt"/>
              </a:rPr>
              <a:t>fibre</a:t>
            </a:r>
            <a:r>
              <a:rPr lang="en-US" dirty="0" smtClean="0">
                <a:latin typeface="+mj-lt"/>
              </a:rPr>
              <a:t>, are however, the most misused resources by paper and pulp industries. These units rely on raw materials, mainly wood </a:t>
            </a:r>
            <a:r>
              <a:rPr lang="en-US" dirty="0" err="1" smtClean="0">
                <a:latin typeface="+mj-lt"/>
              </a:rPr>
              <a:t>fibres</a:t>
            </a:r>
            <a:r>
              <a:rPr lang="en-US" dirty="0" smtClean="0">
                <a:latin typeface="+mj-lt"/>
              </a:rPr>
              <a:t> and water, which are renewable and the products they manufacture-paper and paper boards are recyclable too. But this sustainability will last only if the natural resources are properly managed.</a:t>
            </a:r>
          </a:p>
          <a:p>
            <a:pPr algn="just">
              <a:buNone/>
            </a:pPr>
            <a:r>
              <a:rPr lang="en-US" dirty="0" smtClean="0">
                <a:latin typeface="+mj-lt"/>
              </a:rPr>
              <a:t>		In practice, however, the paper and pulp industry is a voracious consumer of natural resources like water, wood </a:t>
            </a:r>
            <a:r>
              <a:rPr lang="en-US" dirty="0" err="1" smtClean="0">
                <a:latin typeface="+mj-lt"/>
              </a:rPr>
              <a:t>fibres</a:t>
            </a:r>
            <a:r>
              <a:rPr lang="en-US" dirty="0" smtClean="0">
                <a:latin typeface="+mj-lt"/>
              </a:rPr>
              <a:t> and energy and during production and disposal stages, a large proportion of these comes out in the form of waste. Thus, the pulp and paper industry, has a varied range of adverse environmental impacts throughout its life cycle. Therefore there is a wide difference between the theoretical impact and actual operational impact of the pulp and paper industry on the environment.</a:t>
            </a:r>
            <a:endParaRPr lang="en-US" dirty="0">
              <a:latin typeface="+mj-lt"/>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1295400"/>
          </a:xfrm>
        </p:spPr>
        <p:txBody>
          <a:bodyPr>
            <a:normAutofit fontScale="90000"/>
          </a:bodyPr>
          <a:lstStyle/>
          <a:p>
            <a:r>
              <a:rPr lang="en-US" dirty="0" smtClean="0"/>
              <a:t>  </a:t>
            </a:r>
            <a:r>
              <a:rPr lang="en-US" sz="3100" dirty="0" smtClean="0">
                <a:solidFill>
                  <a:srgbClr val="FF00FF"/>
                </a:solidFill>
              </a:rPr>
              <a:t>4.6 FEATURES OF GOOD PAPER INDUSTRY</a:t>
            </a:r>
            <a:r>
              <a:rPr lang="en-US" dirty="0" smtClean="0">
                <a:solidFill>
                  <a:srgbClr val="FF00FF"/>
                </a:solidFill>
              </a:rPr>
              <a:t/>
            </a:r>
            <a:br>
              <a:rPr lang="en-US" dirty="0" smtClean="0">
                <a:solidFill>
                  <a:srgbClr val="FF00FF"/>
                </a:solidFill>
              </a:rPr>
            </a:br>
            <a:r>
              <a:rPr lang="en-US" dirty="0" smtClean="0">
                <a:solidFill>
                  <a:srgbClr val="FF00FF"/>
                </a:solidFill>
              </a:rPr>
              <a:t> </a:t>
            </a:r>
            <a:endParaRPr lang="en-US" dirty="0">
              <a:solidFill>
                <a:srgbClr val="FF00FF"/>
              </a:solidFill>
            </a:endParaRPr>
          </a:p>
        </p:txBody>
      </p:sp>
      <p:sp>
        <p:nvSpPr>
          <p:cNvPr id="3" name="Content Placeholder 2"/>
          <p:cNvSpPr>
            <a:spLocks noGrp="1"/>
          </p:cNvSpPr>
          <p:nvPr>
            <p:ph idx="1"/>
          </p:nvPr>
        </p:nvSpPr>
        <p:spPr>
          <a:xfrm>
            <a:off x="457200" y="1524000"/>
            <a:ext cx="8229600" cy="5562600"/>
          </a:xfrm>
        </p:spPr>
        <p:txBody>
          <a:bodyPr>
            <a:normAutofit fontScale="55000" lnSpcReduction="20000"/>
          </a:bodyPr>
          <a:lstStyle/>
          <a:p>
            <a:pPr algn="ctr">
              <a:buNone/>
            </a:pPr>
            <a:r>
              <a:rPr lang="en-US" sz="2900" b="1" dirty="0" smtClean="0">
                <a:solidFill>
                  <a:srgbClr val="FF00FF"/>
                </a:solidFill>
                <a:latin typeface="+mj-lt"/>
              </a:rPr>
              <a:t>The most important features of a good pulp and paper industry are:</a:t>
            </a:r>
            <a:endParaRPr lang="en-US" sz="2900" b="1" dirty="0" smtClean="0">
              <a:latin typeface="+mj-lt"/>
            </a:endParaRPr>
          </a:p>
          <a:p>
            <a:pPr algn="just">
              <a:buNone/>
            </a:pPr>
            <a:r>
              <a:rPr lang="en-US" sz="2900" dirty="0" smtClean="0">
                <a:latin typeface="+mj-lt"/>
              </a:rPr>
              <a:t>1. The industry is expected to have a formal environmental policy statement. It is also expected to have environment departments with senior managers looking after their day to day affairs.</a:t>
            </a:r>
          </a:p>
          <a:p>
            <a:pPr algn="just">
              <a:buNone/>
            </a:pPr>
            <a:r>
              <a:rPr lang="en-US" sz="2900" dirty="0" smtClean="0">
                <a:latin typeface="+mj-lt"/>
              </a:rPr>
              <a:t>2. They must have installed chemical recovery plants and other elaborate mechanisms to recover chemicals in the wastages they generate. It is also desirable to install kilns to recover lime from the sludge that is left after chemicals are recovered from pulping wastes (Black liquor).</a:t>
            </a:r>
          </a:p>
          <a:p>
            <a:pPr algn="just">
              <a:buNone/>
            </a:pPr>
            <a:r>
              <a:rPr lang="en-US" sz="2900" dirty="0" smtClean="0">
                <a:latin typeface="+mj-lt"/>
              </a:rPr>
              <a:t>3. The industry should make improvements in bleaching processes. They are expected to move away from highly polluting elemental chlorine bleaching. There is a trend to move towards elemental chlorine free bleaching processes among the better industries.</a:t>
            </a:r>
          </a:p>
          <a:p>
            <a:pPr algn="just">
              <a:buNone/>
            </a:pPr>
            <a:r>
              <a:rPr lang="en-US" sz="2900" dirty="0" smtClean="0">
                <a:latin typeface="+mj-lt"/>
              </a:rPr>
              <a:t>4. The industry is better than the average Indian company at getting the maximum out of the raw material it uses. In general, such industries reveal better process efficiency and continuously decreasing trends of </a:t>
            </a:r>
            <a:r>
              <a:rPr lang="en-US" sz="2900" dirty="0" err="1" smtClean="0">
                <a:latin typeface="+mj-lt"/>
              </a:rPr>
              <a:t>fibre</a:t>
            </a:r>
            <a:r>
              <a:rPr lang="en-US" sz="2900" dirty="0" smtClean="0">
                <a:latin typeface="+mj-lt"/>
              </a:rPr>
              <a:t>, water, energy and chemical use.</a:t>
            </a:r>
          </a:p>
          <a:p>
            <a:pPr algn="just">
              <a:buNone/>
            </a:pPr>
            <a:r>
              <a:rPr lang="en-US" sz="2900" dirty="0" smtClean="0">
                <a:latin typeface="+mj-lt"/>
              </a:rPr>
              <a:t>5. The industry restores to social/farm forestry in sourcing its raw materials and is less dependent on government owned natural forests.</a:t>
            </a:r>
          </a:p>
          <a:p>
            <a:pPr algn="just">
              <a:buNone/>
            </a:pPr>
            <a:r>
              <a:rPr lang="en-US" sz="2900" dirty="0" smtClean="0">
                <a:latin typeface="+mj-lt"/>
              </a:rPr>
              <a:t>6. The industry which meets the pollution norms set by respective state pollution control boards for emission, effluents and solid wastes. The industry may even have its own pollution standards.</a:t>
            </a:r>
          </a:p>
          <a:p>
            <a:pPr algn="just">
              <a:buNone/>
            </a:pPr>
            <a:r>
              <a:rPr lang="en-US" sz="2900" dirty="0" smtClean="0">
                <a:latin typeface="+mj-lt"/>
              </a:rPr>
              <a:t>7. The industry is expected to spend a considerable amount of money to install pollution control devices such as effluent treatment plants and equipment to control emissions.</a:t>
            </a:r>
          </a:p>
          <a:p>
            <a:pPr algn="just">
              <a:buNone/>
            </a:pPr>
            <a:r>
              <a:rPr lang="en-US" sz="2900" dirty="0" smtClean="0">
                <a:latin typeface="+mj-lt"/>
              </a:rPr>
              <a:t>8. The industry must have capabilities and technological knowledge of recycling and reusing as much of the wastes generated as possible. One example is the generation of energy from wood chips and sludge from effluent treatment plants.</a:t>
            </a:r>
          </a:p>
          <a:p>
            <a:endParaRPr lang="en-US" sz="2900" dirty="0" smtClean="0"/>
          </a:p>
          <a:p>
            <a:endParaRPr lang="en-US"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t>
            </a:r>
            <a:endParaRPr lang="en-US" dirty="0"/>
          </a:p>
        </p:txBody>
      </p:sp>
      <p:sp>
        <p:nvSpPr>
          <p:cNvPr id="3" name="Content Placeholder 2"/>
          <p:cNvSpPr>
            <a:spLocks noGrp="1"/>
          </p:cNvSpPr>
          <p:nvPr>
            <p:ph idx="1"/>
          </p:nvPr>
        </p:nvSpPr>
        <p:spPr>
          <a:xfrm>
            <a:off x="0" y="0"/>
            <a:ext cx="9144000" cy="2209800"/>
          </a:xfrm>
          <a:gradFill flip="none" rotWithShape="1">
            <a:gsLst>
              <a:gs pos="13000">
                <a:srgbClr val="FFEFD1">
                  <a:alpha val="51000"/>
                </a:srgbClr>
              </a:gs>
              <a:gs pos="64999">
                <a:srgbClr val="F0EBD5"/>
              </a:gs>
              <a:gs pos="100000">
                <a:srgbClr val="D1C39F"/>
              </a:gs>
            </a:gsLst>
            <a:lin ang="5400000" scaled="0"/>
            <a:tileRect t="-100000" r="-100000"/>
          </a:gradFill>
        </p:spPr>
        <p:style>
          <a:lnRef idx="1">
            <a:schemeClr val="accent4"/>
          </a:lnRef>
          <a:fillRef idx="2">
            <a:schemeClr val="accent4"/>
          </a:fillRef>
          <a:effectRef idx="1">
            <a:schemeClr val="accent4"/>
          </a:effectRef>
          <a:fontRef idx="minor">
            <a:schemeClr val="dk1"/>
          </a:fontRef>
        </p:style>
        <p:txBody>
          <a:bodyPr>
            <a:normAutofit/>
          </a:bodyPr>
          <a:lstStyle/>
          <a:p>
            <a:pPr algn="ctr">
              <a:buNone/>
            </a:pP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9600" b="1" i="1" dirty="0" smtClean="0">
                <a:ln w="12700">
                  <a:solidFill>
                    <a:schemeClr val="tx2">
                      <a:satMod val="155000"/>
                    </a:schemeClr>
                  </a:solidFill>
                  <a:prstDash val="solid"/>
                </a:ln>
                <a:solidFill>
                  <a:srgbClr val="FF00FF"/>
                </a:solidFill>
                <a:effectLst>
                  <a:outerShdw blurRad="41275" dist="20320" dir="1800000" algn="tl" rotWithShape="0">
                    <a:srgbClr val="000000">
                      <a:alpha val="40000"/>
                    </a:srgbClr>
                  </a:outerShdw>
                </a:effectLst>
              </a:rPr>
              <a:t>THANK YOU</a:t>
            </a:r>
            <a:endParaRPr lang="en-US" sz="9600" b="1" i="1" dirty="0">
              <a:ln w="18000">
                <a:solidFill>
                  <a:schemeClr val="accent2">
                    <a:satMod val="140000"/>
                  </a:schemeClr>
                </a:solidFill>
                <a:prstDash val="solid"/>
                <a:miter lim="800000"/>
              </a:ln>
              <a:solidFill>
                <a:srgbClr val="FF00FF"/>
              </a:solidFill>
              <a:effectLst>
                <a:outerShdw blurRad="25500" dist="23000" dir="7020000" algn="tl">
                  <a:srgbClr val="000000">
                    <a:alpha val="50000"/>
                  </a:srgbClr>
                </a:outerShdw>
              </a:effectLst>
            </a:endParaRPr>
          </a:p>
        </p:txBody>
      </p:sp>
      <p:pic>
        <p:nvPicPr>
          <p:cNvPr id="8" name="Picture 7" descr="bangkok6.jpg"/>
          <p:cNvPicPr>
            <a:picLocks noChangeAspect="1"/>
          </p:cNvPicPr>
          <p:nvPr/>
        </p:nvPicPr>
        <p:blipFill>
          <a:blip r:embed="rId2"/>
          <a:stretch>
            <a:fillRect/>
          </a:stretch>
        </p:blipFill>
        <p:spPr>
          <a:xfrm rot="888380">
            <a:off x="1898474" y="2526047"/>
            <a:ext cx="4564944" cy="3939375"/>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ppt_w*0.70"/>
                                          </p:val>
                                        </p:tav>
                                        <p:tav tm="100000">
                                          <p:val>
                                            <p:strVal val="#ppt_w"/>
                                          </p:val>
                                        </p:tav>
                                      </p:tavLst>
                                    </p:anim>
                                    <p:anim calcmode="lin" valueType="num">
                                      <p:cBhvr>
                                        <p:cTn id="8" dur="1000" fill="hold"/>
                                        <p:tgtEl>
                                          <p:spTgt spid="3">
                                            <p:bg/>
                                          </p:spTgt>
                                        </p:tgtEl>
                                        <p:attrNameLst>
                                          <p:attrName>ppt_h</p:attrName>
                                        </p:attrNameLst>
                                      </p:cBhvr>
                                      <p:tavLst>
                                        <p:tav tm="0">
                                          <p:val>
                                            <p:strVal val="#ppt_h"/>
                                          </p:val>
                                        </p:tav>
                                        <p:tav tm="100000">
                                          <p:val>
                                            <p:strVal val="#ppt_h"/>
                                          </p:val>
                                        </p:tav>
                                      </p:tavLst>
                                    </p:anim>
                                    <p:animEffect transition="in" filter="fade">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900" decel="100000" fill="hold"/>
                                        <p:tgtEl>
                                          <p:spTgt spid="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447800"/>
          </a:xfrm>
        </p:spPr>
        <p:txBody>
          <a:bodyPr>
            <a:normAutofit fontScale="90000"/>
          </a:bodyPr>
          <a:lstStyle/>
          <a:p>
            <a:pPr algn="ctr"/>
            <a:r>
              <a:rPr lang="en-US" dirty="0" smtClean="0"/>
              <a:t/>
            </a:r>
            <a:br>
              <a:rPr lang="en-US" dirty="0" smtClean="0"/>
            </a:br>
            <a:r>
              <a:rPr lang="en-US" dirty="0" smtClean="0"/>
              <a:t> </a:t>
            </a:r>
            <a:br>
              <a:rPr lang="en-US" dirty="0" smtClean="0"/>
            </a:br>
            <a:r>
              <a:rPr lang="en-US" dirty="0" smtClean="0"/>
              <a:t>   </a:t>
            </a:r>
            <a:r>
              <a:rPr lang="en-US" b="1" dirty="0" smtClean="0">
                <a:solidFill>
                  <a:srgbClr val="FF00FF"/>
                </a:solidFill>
              </a:rPr>
              <a:t>4.Paper Industry</a:t>
            </a:r>
            <a:br>
              <a:rPr lang="en-US" b="1" dirty="0" smtClean="0">
                <a:solidFill>
                  <a:srgbClr val="FF00FF"/>
                </a:solidFill>
              </a:rPr>
            </a:br>
            <a:endParaRPr lang="en-US" b="1" dirty="0">
              <a:solidFill>
                <a:srgbClr val="FF00FF"/>
              </a:solidFill>
            </a:endParaRPr>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sz="2400" b="1" i="1" dirty="0" smtClean="0"/>
              <a:t>Contents …</a:t>
            </a:r>
            <a:endParaRPr lang="en-US" sz="2400" dirty="0" smtClean="0"/>
          </a:p>
          <a:p>
            <a:r>
              <a:rPr lang="en-US" sz="2400" dirty="0" smtClean="0"/>
              <a:t>4.1 	Manufacturing of Pulp</a:t>
            </a:r>
          </a:p>
          <a:p>
            <a:pPr lvl="1"/>
            <a:r>
              <a:rPr lang="en-US" dirty="0" smtClean="0"/>
              <a:t>4.1.1	Chemical Pulping</a:t>
            </a:r>
          </a:p>
          <a:p>
            <a:pPr lvl="2"/>
            <a:r>
              <a:rPr lang="en-US" sz="2400" dirty="0" smtClean="0"/>
              <a:t>4.2 	    Types of Pulp</a:t>
            </a:r>
          </a:p>
          <a:p>
            <a:pPr lvl="3"/>
            <a:r>
              <a:rPr lang="en-US" sz="2400" dirty="0" smtClean="0"/>
              <a:t>4.3 	         Manufacturing of Paper</a:t>
            </a:r>
          </a:p>
          <a:p>
            <a:pPr lvl="4"/>
            <a:r>
              <a:rPr lang="en-US" sz="2400" dirty="0" smtClean="0"/>
              <a:t>4.4 	Calendaring</a:t>
            </a:r>
          </a:p>
          <a:p>
            <a:pPr lvl="3"/>
            <a:r>
              <a:rPr lang="en-US" sz="2400" dirty="0" smtClean="0"/>
              <a:t>4.5	Ecological Problems of Indian Paper Industry</a:t>
            </a:r>
          </a:p>
          <a:p>
            <a:pPr lvl="3"/>
            <a:r>
              <a:rPr lang="en-US" sz="2400" dirty="0" smtClean="0"/>
              <a:t>4.6 	Features of Good Paper Industry</a:t>
            </a:r>
          </a:p>
          <a:p>
            <a:pPr>
              <a:buNone/>
            </a:pPr>
            <a:r>
              <a:rPr lang="en-US" dirty="0" smtClean="0"/>
              <a:t>		</a:t>
            </a:r>
            <a:endParaRPr lang="en-US" dirty="0">
              <a:solidFill>
                <a:schemeClr val="accent1">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ctr"/>
            <a:r>
              <a:rPr lang="en-US" sz="4000" b="1" dirty="0" smtClean="0">
                <a:solidFill>
                  <a:srgbClr val="FF00FF"/>
                </a:solidFill>
              </a:rPr>
              <a:t>4.1 MANUFACTURING OF PULP</a:t>
            </a:r>
            <a:endParaRPr lang="en-US" sz="4000" b="1" dirty="0">
              <a:solidFill>
                <a:srgbClr val="FF00FF"/>
              </a:solidFill>
            </a:endParaRPr>
          </a:p>
        </p:txBody>
      </p:sp>
      <p:sp>
        <p:nvSpPr>
          <p:cNvPr id="5" name="Content Placeholder 4"/>
          <p:cNvSpPr>
            <a:spLocks noGrp="1"/>
          </p:cNvSpPr>
          <p:nvPr>
            <p:ph idx="1"/>
          </p:nvPr>
        </p:nvSpPr>
        <p:spPr>
          <a:xfrm>
            <a:off x="457200" y="990600"/>
            <a:ext cx="8229600" cy="5334000"/>
          </a:xfrm>
        </p:spPr>
        <p:txBody>
          <a:bodyPr>
            <a:noAutofit/>
          </a:bodyPr>
          <a:lstStyle/>
          <a:p>
            <a:pPr>
              <a:buNone/>
            </a:pPr>
            <a:r>
              <a:rPr lang="en-US" sz="2000" dirty="0" smtClean="0"/>
              <a:t>		</a:t>
            </a:r>
            <a:r>
              <a:rPr lang="en-US" sz="1800" dirty="0" smtClean="0"/>
              <a:t>Pulp is a commercial fibrous material obtained from bamboo, wood, bagasse (waste material) etc. by mechanical and chemical means. About  80-85% pulping is carried out by chemical process and only 8-10% by mechanical process.</a:t>
            </a:r>
          </a:p>
          <a:p>
            <a:pPr>
              <a:buNone/>
            </a:pPr>
            <a:r>
              <a:rPr lang="en-US" sz="1800" dirty="0" smtClean="0"/>
              <a:t>		Pulping means disintegration of bulky fibrous material to small fibers. There are mainly two modes of production of pulp: </a:t>
            </a:r>
          </a:p>
          <a:p>
            <a:r>
              <a:rPr lang="en-US" sz="1800" b="1" dirty="0" smtClean="0"/>
              <a:t>(a) Mechanical Process: </a:t>
            </a:r>
            <a:endParaRPr lang="en-US" sz="1800" dirty="0" smtClean="0"/>
          </a:p>
          <a:p>
            <a:r>
              <a:rPr lang="en-US" sz="1800" dirty="0" smtClean="0"/>
              <a:t>	Mechanical wood pulp is obtained from pine and other soft wood such as spruce and balsam. The wood is first slashed and debarked.</a:t>
            </a:r>
          </a:p>
          <a:p>
            <a:r>
              <a:rPr lang="en-US" sz="1800" dirty="0" smtClean="0"/>
              <a:t>	The debarking is usually carried out by two methods;</a:t>
            </a:r>
          </a:p>
          <a:p>
            <a:r>
              <a:rPr lang="en-US" sz="1800" dirty="0" smtClean="0"/>
              <a:t>1. In the first method, continuous rotating cylindrical drums stationary machines fitted with agitating cam are used. In the case of drums, the wood is introduced into the upper end of a rotating drum immersed in a tank partly filled with water, where it is tumbled. The bark is rubbed off and the clean wood is discharged at the other end.</a:t>
            </a:r>
          </a:p>
          <a:p>
            <a:r>
              <a:rPr lang="en-US" sz="1800" dirty="0" smtClean="0"/>
              <a:t>2. The debarking can also be carried out by mechanical friction or by applying high pressure water jets to individual logs by the means of hydraulic barkers in such manner that the bark is broken up and removed.</a:t>
            </a:r>
          </a:p>
          <a:p>
            <a:endParaRPr lang="en-US" sz="20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95300"/>
            <a:ext cx="8229600" cy="9906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sz="2400" b="1" dirty="0" smtClean="0"/>
              <a:t/>
            </a:r>
            <a:br>
              <a:rPr lang="en-US" sz="2400" b="1" dirty="0" smtClean="0"/>
            </a:br>
            <a:r>
              <a:rPr lang="en-US" sz="2400" b="1" dirty="0" smtClean="0"/>
              <a:t> </a:t>
            </a:r>
            <a:r>
              <a:rPr lang="en-US" sz="2800" dirty="0" smtClean="0"/>
              <a:t/>
            </a:r>
            <a:br>
              <a:rPr lang="en-US" sz="2800" dirty="0" smtClean="0"/>
            </a:br>
            <a:r>
              <a:rPr lang="en-US" sz="3100" b="1" dirty="0" err="1" smtClean="0">
                <a:solidFill>
                  <a:srgbClr val="FF00FF"/>
                </a:solidFill>
              </a:rPr>
              <a:t>i</a:t>
            </a:r>
            <a:r>
              <a:rPr lang="en-US" sz="3100" b="1" dirty="0" smtClean="0">
                <a:solidFill>
                  <a:srgbClr val="FF00FF"/>
                </a:solidFill>
              </a:rPr>
              <a:t>)  Chemistry Involved in Soap Formation:</a:t>
            </a:r>
            <a:r>
              <a:rPr lang="en-US" sz="3100" b="1" dirty="0" smtClean="0"/>
              <a:t> </a:t>
            </a:r>
            <a:endParaRPr lang="en-US" sz="3100" dirty="0"/>
          </a:p>
        </p:txBody>
      </p:sp>
      <p:pic>
        <p:nvPicPr>
          <p:cNvPr id="1026" name="Picture 2" descr="1"/>
          <p:cNvPicPr>
            <a:picLocks noChangeAspect="1" noChangeArrowheads="1"/>
          </p:cNvPicPr>
          <p:nvPr/>
        </p:nvPicPr>
        <p:blipFill>
          <a:blip r:embed="rId2"/>
          <a:srcRect/>
          <a:stretch>
            <a:fillRect/>
          </a:stretch>
        </p:blipFill>
        <p:spPr bwMode="auto">
          <a:xfrm>
            <a:off x="990600" y="990600"/>
            <a:ext cx="7224270" cy="5414094"/>
          </a:xfrm>
          <a:prstGeom prst="rect">
            <a:avLst/>
          </a:prstGeom>
          <a:noFill/>
          <a:ln w="9525">
            <a:noFill/>
            <a:miter lim="800000"/>
            <a:headEnd/>
            <a:tailEnd/>
          </a:ln>
        </p:spPr>
      </p:pic>
      <p:sp>
        <p:nvSpPr>
          <p:cNvPr id="4" name="Rectangle 3"/>
          <p:cNvSpPr/>
          <p:nvPr/>
        </p:nvSpPr>
        <p:spPr>
          <a:xfrm>
            <a:off x="0" y="762000"/>
            <a:ext cx="5486400" cy="369332"/>
          </a:xfrm>
          <a:prstGeom prst="rect">
            <a:avLst/>
          </a:prstGeom>
        </p:spPr>
        <p:txBody>
          <a:bodyPr wrap="square">
            <a:spAutoFit/>
          </a:bodyPr>
          <a:lstStyle/>
          <a:p>
            <a:r>
              <a:rPr lang="en-US" b="1" dirty="0" smtClean="0">
                <a:solidFill>
                  <a:srgbClr val="C00000"/>
                </a:solidFill>
              </a:rPr>
              <a:t>Main steps in mechanical pulping:-</a:t>
            </a:r>
            <a:endParaRPr lang="en-US" dirty="0">
              <a:solidFill>
                <a:srgbClr val="C00000"/>
              </a:solidFill>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92500" lnSpcReduction="10000"/>
          </a:bodyPr>
          <a:lstStyle/>
          <a:p>
            <a:pPr algn="just"/>
            <a:r>
              <a:rPr lang="en-US" sz="2200" dirty="0" smtClean="0">
                <a:latin typeface="+mj-lt"/>
              </a:rPr>
              <a:t>presence of water in grinders to remove the heat friction and to float extremely small pieces of </a:t>
            </a:r>
            <a:r>
              <a:rPr lang="en-US" sz="2200" dirty="0" err="1" smtClean="0">
                <a:latin typeface="+mj-lt"/>
              </a:rPr>
              <a:t>fibres</a:t>
            </a:r>
            <a:r>
              <a:rPr lang="en-US" sz="2200" dirty="0" smtClean="0">
                <a:latin typeface="+mj-lt"/>
              </a:rPr>
              <a:t> away. The pulp and water mixture thus obtained contains all the lignocelluloses of the original wood. The mixture from grinders is withdrawn into a stick sewer, below the grinders and then conveyed to the silver screen. The fine particles of the material are collected in the screened stock pit from where these are pumped to the fine screen. The finest particles, thus screened by these screens are then concentrated in thickeners to get commercial mechanical pulp. The larger particles are retained by silver screen and the fine screens are treated in refiners and then returned to the screens again to recover more mechanical pulp.</a:t>
            </a:r>
          </a:p>
          <a:p>
            <a:pPr algn="just"/>
            <a:r>
              <a:rPr lang="en-US" sz="2200" dirty="0" smtClean="0">
                <a:latin typeface="+mj-lt"/>
              </a:rPr>
              <a:t>         The white water overflowing from the thickeners contains about 15-20% of the original fibers'. It is used in grinding and to aid flow in the stock sewer. The remaining </a:t>
            </a:r>
            <a:r>
              <a:rPr lang="en-US" sz="2200" dirty="0" err="1" smtClean="0">
                <a:latin typeface="+mj-lt"/>
              </a:rPr>
              <a:t>fibres</a:t>
            </a:r>
            <a:r>
              <a:rPr lang="en-US" sz="2200" dirty="0" smtClean="0">
                <a:latin typeface="+mj-lt"/>
              </a:rPr>
              <a:t> are strained from the white water before it is run to waste. The </a:t>
            </a:r>
            <a:r>
              <a:rPr lang="en-US" sz="2200" dirty="0" err="1" smtClean="0">
                <a:latin typeface="+mj-lt"/>
              </a:rPr>
              <a:t>fibres</a:t>
            </a:r>
            <a:r>
              <a:rPr lang="en-US" sz="2200" dirty="0" smtClean="0">
                <a:latin typeface="+mj-lt"/>
              </a:rPr>
              <a:t> so strained are conveyed to thickeners for concentration to mechanical pulp. As mechanical pulp can not be completely bleached, it is employed in the manufacture of cheaper grades of paper, such as required for newspaper and wrapping. Its colour can be considerably lightened by the use of </a:t>
            </a:r>
            <a:r>
              <a:rPr lang="en-US" sz="2200" dirty="0" smtClean="0">
                <a:solidFill>
                  <a:srgbClr val="FF00FF"/>
                </a:solidFill>
                <a:latin typeface="+mj-lt"/>
              </a:rPr>
              <a:t>bleaching agents such as sodium or calcium bisulphate, hydrogen peroxide or sodium peroxide.</a:t>
            </a:r>
          </a:p>
          <a:p>
            <a:endParaRPr lang="en-US" sz="2400" dirty="0" smtClean="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228600"/>
          </a:xfrm>
        </p:spPr>
        <p:txBody>
          <a:bodyPr>
            <a:normAutofit fontScale="90000"/>
          </a:bodyPr>
          <a:lstStyle/>
          <a:p>
            <a:r>
              <a:rPr lang="en-US" dirty="0" smtClean="0"/>
              <a:t/>
            </a:r>
            <a:br>
              <a:rPr lang="en-US" dirty="0" smtClean="0"/>
            </a:br>
            <a:endParaRPr lang="en-US" dirty="0"/>
          </a:p>
        </p:txBody>
      </p:sp>
      <p:sp>
        <p:nvSpPr>
          <p:cNvPr id="12" name="Content Placeholder 11"/>
          <p:cNvSpPr>
            <a:spLocks noGrp="1"/>
          </p:cNvSpPr>
          <p:nvPr>
            <p:ph idx="1"/>
          </p:nvPr>
        </p:nvSpPr>
        <p:spPr>
          <a:xfrm>
            <a:off x="457200" y="762000"/>
            <a:ext cx="8229600" cy="5943600"/>
          </a:xfrm>
        </p:spPr>
        <p:txBody>
          <a:bodyPr>
            <a:normAutofit/>
          </a:bodyPr>
          <a:lstStyle/>
          <a:p>
            <a:pPr algn="just">
              <a:buNone/>
            </a:pPr>
            <a:r>
              <a:rPr lang="en-US" sz="1800" b="1" dirty="0" smtClean="0">
                <a:solidFill>
                  <a:srgbClr val="FF00FF"/>
                </a:solidFill>
                <a:latin typeface="+mj-lt"/>
              </a:rPr>
              <a:t>(b)	Chemical Process:</a:t>
            </a:r>
            <a:r>
              <a:rPr lang="en-US" sz="1800" dirty="0" smtClean="0">
                <a:solidFill>
                  <a:srgbClr val="FF00FF"/>
                </a:solidFill>
                <a:latin typeface="+mj-lt"/>
              </a:rPr>
              <a:t> </a:t>
            </a:r>
          </a:p>
          <a:p>
            <a:pPr algn="just">
              <a:buNone/>
            </a:pPr>
            <a:r>
              <a:rPr lang="en-US" sz="1800" dirty="0" smtClean="0">
                <a:latin typeface="+mj-lt"/>
              </a:rPr>
              <a:t>		This process is used to obtain high grade paper. Various types of pulps such as </a:t>
            </a:r>
            <a:r>
              <a:rPr lang="en-US" sz="1800" dirty="0" smtClean="0">
                <a:solidFill>
                  <a:srgbClr val="00B050"/>
                </a:solidFill>
                <a:latin typeface="+mj-lt"/>
              </a:rPr>
              <a:t>sulphate pulp, soda pulp, sulphite pulp etc. are prepared by chemical process.</a:t>
            </a:r>
          </a:p>
          <a:p>
            <a:pPr algn="just">
              <a:buNone/>
            </a:pPr>
            <a:r>
              <a:rPr lang="en-US" sz="1800" dirty="0" smtClean="0">
                <a:latin typeface="+mj-lt"/>
              </a:rPr>
              <a:t>		Chemical pulping, as its name suggests, uses chemical rather than mechanical means of separating the cellulose fibers from each other by removing the lignin, leaving behind the fiber used in paper making. Here, the wood chips are “cooked” in a chemical solution, which dissolves lignin and other impurities. Since chemical pulping removes lignin and other impurities, it produces a strong, bright pulp that is suited for the production of grades that require these properties, such as fine writing paper.</a:t>
            </a:r>
          </a:p>
          <a:p>
            <a:pPr algn="just">
              <a:buNone/>
            </a:pPr>
            <a:r>
              <a:rPr lang="en-US" sz="1800" b="1" dirty="0" smtClean="0">
                <a:solidFill>
                  <a:srgbClr val="FF00FF"/>
                </a:solidFill>
                <a:latin typeface="+mj-lt"/>
              </a:rPr>
              <a:t>4.1.1 Chemical Pulping</a:t>
            </a:r>
          </a:p>
          <a:p>
            <a:pPr algn="just">
              <a:buNone/>
            </a:pPr>
            <a:r>
              <a:rPr lang="en-US" sz="1800" dirty="0" smtClean="0">
                <a:latin typeface="+mj-lt"/>
              </a:rPr>
              <a:t>		Chemical pulping involves treating wood chips with chemicals to remove the lignin and hemicelluloses, thus separating and cleaning the fibers. Delignification gives the fibers greater flexibility, resulting in a substantially stronger paper (because of greater contact between the fibers in the finished sheet) than can be manufactured from high-lignin fibers produced by mechanical pulping. Paper strength and durability is gained at the expense of fiber yield. Chemical processes may yield only half the fiber that can be recovered by the use of mechanical pulping techniques.</a:t>
            </a:r>
            <a:endParaRPr lang="en-US" sz="1800" dirty="0">
              <a:latin typeface="+mj-lt"/>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553200"/>
          </a:xfrm>
        </p:spPr>
        <p:txBody>
          <a:bodyPr>
            <a:normAutofit fontScale="77500" lnSpcReduction="20000"/>
          </a:bodyPr>
          <a:lstStyle/>
          <a:p>
            <a:r>
              <a:rPr lang="en-US" b="1" dirty="0" smtClean="0">
                <a:solidFill>
                  <a:srgbClr val="FF00FF"/>
                </a:solidFill>
                <a:latin typeface="+mj-lt"/>
              </a:rPr>
              <a:t>4.2 TYPES OF PULP</a:t>
            </a:r>
          </a:p>
          <a:p>
            <a:pPr>
              <a:buNone/>
            </a:pPr>
            <a:r>
              <a:rPr lang="en-US" dirty="0" smtClean="0"/>
              <a:t>	There</a:t>
            </a:r>
            <a:r>
              <a:rPr lang="en-US" b="1" dirty="0" smtClean="0"/>
              <a:t> </a:t>
            </a:r>
            <a:r>
              <a:rPr lang="en-US" dirty="0" smtClean="0"/>
              <a:t>are various types of pulps such as:</a:t>
            </a:r>
          </a:p>
          <a:p>
            <a:pPr algn="just">
              <a:buNone/>
            </a:pPr>
            <a:r>
              <a:rPr lang="en-US" dirty="0" smtClean="0">
                <a:latin typeface="+mj-lt"/>
              </a:rPr>
              <a:t>		1. Sulphate of Kraft pulp	2. Soda pulp	3. Sulphite pulp</a:t>
            </a:r>
          </a:p>
          <a:p>
            <a:pPr algn="just">
              <a:buNone/>
            </a:pPr>
            <a:r>
              <a:rPr lang="en-US" dirty="0" smtClean="0">
                <a:latin typeface="+mj-lt"/>
              </a:rPr>
              <a:t>	We will discuss here sulphate and soda pulp.</a:t>
            </a:r>
          </a:p>
          <a:p>
            <a:pPr algn="just">
              <a:buNone/>
            </a:pPr>
            <a:r>
              <a:rPr lang="en-US" b="1" dirty="0" smtClean="0">
                <a:solidFill>
                  <a:srgbClr val="FF00FF"/>
                </a:solidFill>
                <a:latin typeface="+mj-lt"/>
              </a:rPr>
              <a:t>1. Sulphate of Kraft Pulp: </a:t>
            </a:r>
          </a:p>
          <a:p>
            <a:pPr algn="just">
              <a:buNone/>
            </a:pPr>
            <a:r>
              <a:rPr lang="en-US" b="1" dirty="0" smtClean="0">
                <a:solidFill>
                  <a:srgbClr val="FF00FF"/>
                </a:solidFill>
                <a:latin typeface="+mj-lt"/>
              </a:rPr>
              <a:t>		</a:t>
            </a:r>
            <a:r>
              <a:rPr lang="en-US" dirty="0" smtClean="0">
                <a:latin typeface="+mj-lt"/>
              </a:rPr>
              <a:t>This process is most popularly used. This is an alkaline process used for any kind of hard or soft wood as the raw material. The logs are slashed, debarked and disintegrated into small chips by chippers having large rotating discs with four or more long heavy knives. The disintegrated chips are screened on rotary or vibrating screens. </a:t>
            </a:r>
            <a:r>
              <a:rPr lang="en-US" dirty="0" smtClean="0">
                <a:solidFill>
                  <a:srgbClr val="FF33CC"/>
                </a:solidFill>
                <a:latin typeface="+mj-lt"/>
              </a:rPr>
              <a:t>Then chips are passed through crushers or chippers to reduce them to proper size and digested under pressure with </a:t>
            </a:r>
            <a:r>
              <a:rPr lang="en-US" dirty="0" smtClean="0">
                <a:solidFill>
                  <a:srgbClr val="FF0066"/>
                </a:solidFill>
                <a:latin typeface="+mj-lt"/>
              </a:rPr>
              <a:t>sodium </a:t>
            </a:r>
            <a:r>
              <a:rPr lang="en-US" dirty="0" err="1" smtClean="0">
                <a:solidFill>
                  <a:srgbClr val="FF0066"/>
                </a:solidFill>
                <a:latin typeface="+mj-lt"/>
              </a:rPr>
              <a:t>sulphide</a:t>
            </a:r>
            <a:r>
              <a:rPr lang="en-US" dirty="0" smtClean="0">
                <a:solidFill>
                  <a:srgbClr val="FF0066"/>
                </a:solidFill>
                <a:latin typeface="+mj-lt"/>
              </a:rPr>
              <a:t> </a:t>
            </a:r>
            <a:r>
              <a:rPr lang="en-US" dirty="0" smtClean="0">
                <a:solidFill>
                  <a:srgbClr val="FF33CC"/>
                </a:solidFill>
                <a:latin typeface="+mj-lt"/>
              </a:rPr>
              <a:t>and </a:t>
            </a:r>
            <a:r>
              <a:rPr lang="en-US" dirty="0" smtClean="0">
                <a:solidFill>
                  <a:srgbClr val="FF0000"/>
                </a:solidFill>
                <a:latin typeface="+mj-lt"/>
              </a:rPr>
              <a:t>caustic soda </a:t>
            </a:r>
            <a:r>
              <a:rPr lang="en-US" dirty="0" smtClean="0">
                <a:solidFill>
                  <a:srgbClr val="FF33CC"/>
                </a:solidFill>
                <a:latin typeface="+mj-lt"/>
              </a:rPr>
              <a:t>for about three hours to produce more or less chemically pure fibrous cellulose. </a:t>
            </a:r>
            <a:r>
              <a:rPr lang="en-US" dirty="0" smtClean="0">
                <a:latin typeface="+mj-lt"/>
              </a:rPr>
              <a:t>The fibrous material after separation from cooking liquor is washed with water. The water pulp is allowed to pass through knitters, riffles and screens to separate small silver or uncooked wood and finally to filters and thickeners. The thickened pulp is bleached with chlorine and washed again. It is then beaten into pulp with water in a pulp beater. During beating, long fibers are reduced to minute shreds, which absorb and hold more water. The washed pulp may be </a:t>
            </a:r>
            <a:r>
              <a:rPr lang="en-US" dirty="0" err="1" smtClean="0">
                <a:latin typeface="+mj-lt"/>
              </a:rPr>
              <a:t>rethickened</a:t>
            </a:r>
            <a:r>
              <a:rPr lang="en-US" dirty="0" smtClean="0">
                <a:latin typeface="+mj-lt"/>
              </a:rPr>
              <a:t> to convert it into sheets dry enough to fold into a bundle called a lap. The lapping is done on a wet thickener which consists of a cylinder immersed into vat, filled with stock solution and fitted with an end felt belt, which carries the pulp sheet through squeeze rolls and a series of press rolls. The laps thus obtained contain 35-45% air dry fiber. These laps are then stacked in hydraulic presses and subjected to pressure of about 3000 psi. The resulting laps now contain 50-60% air dry fiber.</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70000" lnSpcReduction="20000"/>
          </a:bodyPr>
          <a:lstStyle/>
          <a:p>
            <a:pPr algn="just"/>
            <a:endParaRPr lang="en-US" dirty="0" smtClean="0">
              <a:latin typeface="+mj-lt"/>
            </a:endParaRPr>
          </a:p>
          <a:p>
            <a:pPr algn="just"/>
            <a:r>
              <a:rPr lang="en-US" dirty="0" smtClean="0">
                <a:latin typeface="+mj-lt"/>
              </a:rPr>
              <a:t>The spent cooking liquor called black liquor is removed from the pulp in the pulp washer and pumped to storage for recovery of chemicals charged to digester. It contains organic </a:t>
            </a:r>
            <a:r>
              <a:rPr lang="en-US" dirty="0" err="1" smtClean="0">
                <a:latin typeface="+mj-lt"/>
              </a:rPr>
              <a:t>sulphur</a:t>
            </a:r>
            <a:r>
              <a:rPr lang="en-US" dirty="0" smtClean="0">
                <a:latin typeface="+mj-lt"/>
              </a:rPr>
              <a:t> compounds, sodium </a:t>
            </a:r>
            <a:r>
              <a:rPr lang="en-US" dirty="0" err="1" smtClean="0">
                <a:latin typeface="+mj-lt"/>
              </a:rPr>
              <a:t>sulphide</a:t>
            </a:r>
            <a:r>
              <a:rPr lang="en-US" dirty="0" smtClean="0">
                <a:latin typeface="+mj-lt"/>
              </a:rPr>
              <a:t>, sodium carbonate and small amounts of sodium sulphate, salt, silica and traces of lime, alumina, potash and iron oxide.</a:t>
            </a:r>
          </a:p>
          <a:p>
            <a:pPr algn="just"/>
            <a:r>
              <a:rPr lang="en-US" dirty="0" smtClean="0">
                <a:latin typeface="+mj-lt"/>
              </a:rPr>
              <a:t>The black liquor is concentrated, burned, smelted and limed. As a result the carbon is burned away and inorganic compounds are melted. Moreover, sodium sulphate is converted into sodium </a:t>
            </a:r>
            <a:r>
              <a:rPr lang="en-US" dirty="0" err="1" smtClean="0">
                <a:latin typeface="+mj-lt"/>
              </a:rPr>
              <a:t>sulphide</a:t>
            </a:r>
            <a:r>
              <a:rPr lang="en-US" dirty="0" smtClean="0">
                <a:latin typeface="+mj-lt"/>
              </a:rPr>
              <a:t> as</a:t>
            </a:r>
          </a:p>
          <a:p>
            <a:pPr algn="just">
              <a:buNone/>
            </a:pPr>
            <a:r>
              <a:rPr lang="en-US" dirty="0" smtClean="0">
                <a:latin typeface="+mj-lt"/>
              </a:rPr>
              <a:t>			Na</a:t>
            </a:r>
            <a:r>
              <a:rPr lang="en-US" baseline="-25000" dirty="0" smtClean="0">
                <a:latin typeface="+mj-lt"/>
              </a:rPr>
              <a:t>2</a:t>
            </a:r>
            <a:r>
              <a:rPr lang="en-US" dirty="0" smtClean="0">
                <a:latin typeface="+mj-lt"/>
              </a:rPr>
              <a:t>SO</a:t>
            </a:r>
            <a:r>
              <a:rPr lang="en-US" baseline="-25000" dirty="0" smtClean="0">
                <a:latin typeface="+mj-lt"/>
              </a:rPr>
              <a:t>4</a:t>
            </a:r>
            <a:r>
              <a:rPr lang="en-US" dirty="0" smtClean="0">
                <a:latin typeface="+mj-lt"/>
              </a:rPr>
              <a:t> + 2C	</a:t>
            </a:r>
            <a:r>
              <a:rPr lang="en-US" dirty="0" smtClean="0">
                <a:latin typeface="+mj-lt"/>
                <a:sym typeface="Symbol"/>
              </a:rPr>
              <a:t></a:t>
            </a:r>
            <a:r>
              <a:rPr lang="en-US" dirty="0" smtClean="0">
                <a:latin typeface="+mj-lt"/>
              </a:rPr>
              <a:t> Na</a:t>
            </a:r>
            <a:r>
              <a:rPr lang="en-US" baseline="-25000" dirty="0" smtClean="0">
                <a:latin typeface="+mj-lt"/>
              </a:rPr>
              <a:t>2</a:t>
            </a:r>
            <a:r>
              <a:rPr lang="en-US" dirty="0" smtClean="0">
                <a:latin typeface="+mj-lt"/>
              </a:rPr>
              <a:t>S + 2CO</a:t>
            </a:r>
            <a:r>
              <a:rPr lang="en-US" baseline="-25000" dirty="0" smtClean="0">
                <a:latin typeface="+mj-lt"/>
              </a:rPr>
              <a:t>2</a:t>
            </a:r>
            <a:endParaRPr lang="en-US" dirty="0" smtClean="0">
              <a:latin typeface="+mj-lt"/>
            </a:endParaRPr>
          </a:p>
          <a:p>
            <a:pPr algn="just">
              <a:buNone/>
            </a:pPr>
            <a:r>
              <a:rPr lang="en-US" dirty="0" smtClean="0">
                <a:latin typeface="+mj-lt"/>
              </a:rPr>
              <a:t>					       Sodium </a:t>
            </a:r>
            <a:r>
              <a:rPr lang="en-US" dirty="0" err="1" smtClean="0">
                <a:latin typeface="+mj-lt"/>
              </a:rPr>
              <a:t>sulphide</a:t>
            </a:r>
            <a:endParaRPr lang="en-US" dirty="0" smtClean="0">
              <a:latin typeface="+mj-lt"/>
            </a:endParaRPr>
          </a:p>
          <a:p>
            <a:pPr algn="just"/>
            <a:r>
              <a:rPr lang="en-US" dirty="0" smtClean="0">
                <a:latin typeface="+mj-lt"/>
              </a:rPr>
              <a:t>The molten smelt is then dissolved in the dissolving liquor to obtain a characteristic green liquor. It is then allowed to stand for few hours,     as a result of which, insoluble impurities settle down at the bottom. Slaked lime prepared from the recovered CaCO</a:t>
            </a:r>
            <a:r>
              <a:rPr lang="en-US" baseline="-25000" dirty="0" smtClean="0">
                <a:latin typeface="+mj-lt"/>
              </a:rPr>
              <a:t>3</a:t>
            </a:r>
            <a:r>
              <a:rPr lang="en-US" dirty="0" smtClean="0">
                <a:latin typeface="+mj-lt"/>
              </a:rPr>
              <a:t> is then added to the green liquor to </a:t>
            </a:r>
            <a:r>
              <a:rPr lang="en-US" dirty="0" err="1" smtClean="0">
                <a:latin typeface="+mj-lt"/>
              </a:rPr>
              <a:t>causticize</a:t>
            </a:r>
            <a:r>
              <a:rPr lang="en-US" dirty="0" smtClean="0">
                <a:latin typeface="+mj-lt"/>
              </a:rPr>
              <a:t> sodium carbonate till present in it.</a:t>
            </a:r>
          </a:p>
          <a:p>
            <a:pPr algn="just">
              <a:buNone/>
            </a:pPr>
            <a:r>
              <a:rPr lang="en-US" dirty="0" smtClean="0">
                <a:latin typeface="+mj-lt"/>
              </a:rPr>
              <a:t>			Na</a:t>
            </a:r>
            <a:r>
              <a:rPr lang="en-US" baseline="-25000" dirty="0" smtClean="0">
                <a:latin typeface="+mj-lt"/>
              </a:rPr>
              <a:t>2</a:t>
            </a:r>
            <a:r>
              <a:rPr lang="en-US" dirty="0" smtClean="0">
                <a:latin typeface="+mj-lt"/>
              </a:rPr>
              <a:t>CO</a:t>
            </a:r>
            <a:r>
              <a:rPr lang="en-US" baseline="-25000" dirty="0" smtClean="0">
                <a:latin typeface="+mj-lt"/>
              </a:rPr>
              <a:t>3</a:t>
            </a:r>
            <a:r>
              <a:rPr lang="en-US" dirty="0" smtClean="0">
                <a:latin typeface="+mj-lt"/>
              </a:rPr>
              <a:t> + </a:t>
            </a:r>
            <a:r>
              <a:rPr lang="en-US" dirty="0" smtClean="0">
                <a:latin typeface="+mj-lt"/>
              </a:rPr>
              <a:t>Ca(OH)</a:t>
            </a:r>
            <a:r>
              <a:rPr lang="en-US" baseline="-25000" dirty="0" smtClean="0">
                <a:latin typeface="+mj-lt"/>
              </a:rPr>
              <a:t>2</a:t>
            </a:r>
            <a:r>
              <a:rPr lang="en-US" dirty="0" smtClean="0">
                <a:latin typeface="+mj-lt"/>
              </a:rPr>
              <a:t>	</a:t>
            </a:r>
            <a:r>
              <a:rPr lang="en-US" dirty="0" smtClean="0">
                <a:latin typeface="+mj-lt"/>
                <a:sym typeface="Symbol"/>
              </a:rPr>
              <a:t></a:t>
            </a:r>
            <a:r>
              <a:rPr lang="en-US" dirty="0" smtClean="0">
                <a:latin typeface="+mj-lt"/>
              </a:rPr>
              <a:t> 2NaOH + CaCO</a:t>
            </a:r>
            <a:r>
              <a:rPr lang="en-US" baseline="-25000" dirty="0" smtClean="0">
                <a:latin typeface="+mj-lt"/>
              </a:rPr>
              <a:t>3</a:t>
            </a:r>
            <a:endParaRPr lang="en-US" dirty="0" smtClean="0">
              <a:latin typeface="+mj-lt"/>
            </a:endParaRPr>
          </a:p>
          <a:p>
            <a:pPr algn="just"/>
            <a:r>
              <a:rPr lang="en-US" dirty="0" smtClean="0">
                <a:latin typeface="+mj-lt"/>
              </a:rPr>
              <a:t>The CaCO</a:t>
            </a:r>
            <a:r>
              <a:rPr lang="en-US" baseline="-25000" dirty="0" smtClean="0">
                <a:latin typeface="+mj-lt"/>
              </a:rPr>
              <a:t>3 </a:t>
            </a:r>
            <a:r>
              <a:rPr lang="en-US" dirty="0" smtClean="0">
                <a:latin typeface="+mj-lt"/>
              </a:rPr>
              <a:t>slurry is separated in settlers and rotary continuous filters, and passed to a lime kiln to get </a:t>
            </a:r>
            <a:r>
              <a:rPr lang="en-US" dirty="0" err="1" smtClean="0">
                <a:latin typeface="+mj-lt"/>
              </a:rPr>
              <a:t>CaO</a:t>
            </a:r>
            <a:r>
              <a:rPr lang="en-US" dirty="0" smtClean="0">
                <a:latin typeface="+mj-lt"/>
              </a:rPr>
              <a:t> for reuse in the process. The filtrate or white liquor containing caustic soda, sodium </a:t>
            </a:r>
            <a:r>
              <a:rPr lang="en-US" dirty="0" err="1" smtClean="0">
                <a:latin typeface="+mj-lt"/>
              </a:rPr>
              <a:t>sulphide</a:t>
            </a:r>
            <a:r>
              <a:rPr lang="en-US" dirty="0" smtClean="0">
                <a:latin typeface="+mj-lt"/>
              </a:rPr>
              <a:t>, and traces of sodium carbonate, sodium sulphate and sodium </a:t>
            </a:r>
            <a:r>
              <a:rPr lang="en-US" dirty="0" err="1" smtClean="0">
                <a:latin typeface="+mj-lt"/>
              </a:rPr>
              <a:t>sulphide</a:t>
            </a:r>
            <a:r>
              <a:rPr lang="en-US" dirty="0" smtClean="0">
                <a:latin typeface="+mj-lt"/>
              </a:rPr>
              <a:t> etc. is used again in the cooing of fires.</a:t>
            </a:r>
          </a:p>
          <a:p>
            <a:pPr algn="just"/>
            <a:r>
              <a:rPr lang="en-US" dirty="0" smtClean="0">
                <a:latin typeface="+mj-lt"/>
              </a:rPr>
              <a:t>Tall oil is also obtained as a byproduct from the black liquor recovery. It may be separated from the black liquor, either by means of centrifuges or by floatation from the concentrated liquors. Tall oil is used in the manufacture of soap, emulsions and greases. </a:t>
            </a:r>
            <a:endParaRPr lang="en-US" dirty="0">
              <a:latin typeface="+mj-lt"/>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2"/>
          <p:cNvPicPr>
            <a:picLocks noChangeAspect="1" noChangeArrowheads="1"/>
          </p:cNvPicPr>
          <p:nvPr/>
        </p:nvPicPr>
        <p:blipFill>
          <a:blip r:embed="rId2"/>
          <a:srcRect/>
          <a:stretch>
            <a:fillRect/>
          </a:stretch>
        </p:blipFill>
        <p:spPr bwMode="auto">
          <a:xfrm>
            <a:off x="0" y="609600"/>
            <a:ext cx="9144000" cy="6705600"/>
          </a:xfrm>
          <a:prstGeom prst="rect">
            <a:avLst/>
          </a:prstGeom>
          <a:noFill/>
          <a:ln w="9525">
            <a:noFill/>
            <a:miter lim="800000"/>
            <a:headEnd/>
            <a:tailEnd/>
          </a:ln>
        </p:spPr>
      </p:pic>
      <p:sp>
        <p:nvSpPr>
          <p:cNvPr id="5" name="Content Placeholder 4"/>
          <p:cNvSpPr>
            <a:spLocks noGrp="1"/>
          </p:cNvSpPr>
          <p:nvPr>
            <p:ph idx="1"/>
          </p:nvPr>
        </p:nvSpPr>
        <p:spPr>
          <a:xfrm>
            <a:off x="457200" y="152400"/>
            <a:ext cx="7467600" cy="685800"/>
          </a:xfrm>
        </p:spPr>
        <p:txBody>
          <a:bodyPr>
            <a:normAutofit fontScale="70000" lnSpcReduction="20000"/>
          </a:bodyPr>
          <a:lstStyle/>
          <a:p>
            <a:pPr algn="ctr"/>
            <a:r>
              <a:rPr lang="en-US" sz="3100" b="1" dirty="0" smtClean="0">
                <a:solidFill>
                  <a:srgbClr val="FF00FF"/>
                </a:solidFill>
              </a:rPr>
              <a:t>Flow sheet for the manufacture of pulp</a:t>
            </a:r>
            <a:endParaRPr lang="en-US" sz="3100" dirty="0" smtClean="0">
              <a:solidFill>
                <a:srgbClr val="FF00FF"/>
              </a:solidFill>
            </a:endParaRPr>
          </a:p>
          <a:p>
            <a:pPr>
              <a:buNone/>
            </a:pPr>
            <a:r>
              <a:rPr lang="en-US" b="1" dirty="0" smtClean="0">
                <a:solidFill>
                  <a:srgbClr val="FF00FF"/>
                </a:solidFill>
              </a:rPr>
              <a:t> </a:t>
            </a:r>
            <a:endParaRPr lang="en-US" dirty="0">
              <a:solidFill>
                <a:srgbClr val="FF00FF"/>
              </a:solidFill>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2239</TotalTime>
  <Words>759</Words>
  <Application>Microsoft Office PowerPoint</Application>
  <PresentationFormat>On-screen Show (4:3)</PresentationFormat>
  <Paragraphs>102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   </vt:lpstr>
      <vt:lpstr>      4.Paper Industry </vt:lpstr>
      <vt:lpstr>4.1 MANUFACTURING OF PULP</vt:lpstr>
      <vt:lpstr>         i)  Chemistry Involved in Soap Formation: </vt:lpstr>
      <vt:lpstr>Slide 5</vt:lpstr>
      <vt:lpstr> </vt:lpstr>
      <vt:lpstr>Slide 7</vt:lpstr>
      <vt:lpstr>Slide 8</vt:lpstr>
      <vt:lpstr>Slide 9</vt:lpstr>
      <vt:lpstr>Slide 10</vt:lpstr>
      <vt:lpstr>Slide 11</vt:lpstr>
      <vt:lpstr> Functional Role of Various Units:  </vt:lpstr>
      <vt:lpstr> 4.4 CALENDERING :</vt:lpstr>
      <vt:lpstr>Slide 14</vt:lpstr>
      <vt:lpstr>Slide 15</vt:lpstr>
      <vt:lpstr>  4.6 FEATURES OF GOOD PAPER INDUSTRY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PRESENTATION</dc:title>
  <dc:creator>Neeraj</dc:creator>
  <cp:lastModifiedBy>shinde</cp:lastModifiedBy>
  <cp:revision>400</cp:revision>
  <dcterms:created xsi:type="dcterms:W3CDTF">2014-01-14T16:16:45Z</dcterms:created>
  <dcterms:modified xsi:type="dcterms:W3CDTF">2019-09-04T06:26:48Z</dcterms:modified>
</cp:coreProperties>
</file>