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256" r:id="rId2"/>
    <p:sldId id="360" r:id="rId3"/>
    <p:sldId id="402" r:id="rId4"/>
    <p:sldId id="403" r:id="rId5"/>
    <p:sldId id="362" r:id="rId6"/>
    <p:sldId id="363" r:id="rId7"/>
    <p:sldId id="369" r:id="rId8"/>
    <p:sldId id="404" r:id="rId9"/>
    <p:sldId id="405" r:id="rId10"/>
    <p:sldId id="406" r:id="rId11"/>
    <p:sldId id="407" r:id="rId12"/>
    <p:sldId id="408" r:id="rId13"/>
    <p:sldId id="370" r:id="rId14"/>
    <p:sldId id="409" r:id="rId15"/>
    <p:sldId id="410" r:id="rId16"/>
    <p:sldId id="411" r:id="rId17"/>
    <p:sldId id="412" r:id="rId18"/>
    <p:sldId id="413" r:id="rId19"/>
    <p:sldId id="414" r:id="rId20"/>
    <p:sldId id="415" r:id="rId21"/>
    <p:sldId id="416" r:id="rId22"/>
    <p:sldId id="417" r:id="rId23"/>
    <p:sldId id="418" r:id="rId24"/>
    <p:sldId id="419" r:id="rId25"/>
    <p:sldId id="420" r:id="rId26"/>
    <p:sldId id="421" r:id="rId27"/>
    <p:sldId id="422" r:id="rId28"/>
    <p:sldId id="31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33CC33"/>
    <a:srgbClr val="FF0000"/>
    <a:srgbClr val="FF0066"/>
    <a:srgbClr val="FF6600"/>
    <a:srgbClr val="719FFB"/>
    <a:srgbClr val="008000"/>
    <a:srgbClr val="33CCCC"/>
    <a:srgbClr val="00FF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52" autoAdjust="0"/>
    <p:restoredTop sz="94660"/>
  </p:normalViewPr>
  <p:slideViewPr>
    <p:cSldViewPr>
      <p:cViewPr varScale="1">
        <p:scale>
          <a:sx n="69" d="100"/>
          <a:sy n="69" d="100"/>
        </p:scale>
        <p:origin x="-618" y="-9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5C80A-7363-4DF2-A90B-0114DFECDD20}" type="datetimeFigureOut">
              <a:rPr lang="en-US" smtClean="0"/>
              <a:pPr/>
              <a:t>04/02/2020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74D8E-EEA0-45D0-8606-191BC4D42CA7}" type="slidenum">
              <a:rPr lang="en-US" smtClean="0"/>
              <a:pPr/>
              <a:t>‹#›</a:t>
            </a:fld>
            <a:endParaRPr lang="en-US"/>
          </a:p>
        </p:txBody>
      </p:sp>
    </p:spTree>
    <p:extLst>
      <p:ext uri="{BB962C8B-B14F-4D97-AF65-F5344CB8AC3E}">
        <p14:creationId xmlns:p14="http://schemas.microsoft.com/office/powerpoint/2010/main" val="1117618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674D8E-EEA0-45D0-8606-191BC4D42CA7}"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674D8E-EEA0-45D0-8606-191BC4D42CA7}" type="slidenum">
              <a:rPr lang="en-US" smtClean="0"/>
              <a:pPr/>
              <a:t>25</a:t>
            </a:fld>
            <a:endParaRPr lang="en-US"/>
          </a:p>
        </p:txBody>
      </p:sp>
    </p:spTree>
    <p:extLst>
      <p:ext uri="{BB962C8B-B14F-4D97-AF65-F5344CB8AC3E}">
        <p14:creationId xmlns:p14="http://schemas.microsoft.com/office/powerpoint/2010/main" val="973580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C2ECB4-B99C-4A3F-A2AD-087ADAF28D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4F3DB8-ED2D-4F9D-93B3-0080632C020B}" type="datetimeFigureOut">
              <a:rPr lang="en-US" smtClean="0"/>
              <a:pPr/>
              <a:t>04/02/2020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4C2ECB4-B99C-4A3F-A2AD-087ADAF28DE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4F3DB8-ED2D-4F9D-93B3-0080632C020B}" type="datetimeFigureOut">
              <a:rPr lang="en-US" smtClean="0"/>
              <a:pPr/>
              <a:t>04/02/2020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C2ECB4-B99C-4A3F-A2AD-087ADAF28DE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152400"/>
            <a:ext cx="9144000" cy="3657600"/>
          </a:xfrm>
          <a:noFill/>
          <a:ln w="38100">
            <a:solidFill>
              <a:schemeClr val="tx2">
                <a:lumMod val="75000"/>
              </a:schemeClr>
            </a:solidFill>
          </a:ln>
        </p:spPr>
        <p:txBody>
          <a:bodyPr>
            <a:noAutofit/>
          </a:bodyPr>
          <a:lstStyle/>
          <a:p>
            <a:pPr algn="ctr"/>
            <a:r>
              <a:rPr lang="en-US"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Benguiat Bk BT" pitchFamily="18" charset="0"/>
              </a:rPr>
              <a:t> </a:t>
            </a:r>
            <a:r>
              <a:rPr lang="en-US" sz="6600" b="1" spc="300"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effectLst>
                  <a:glow rad="45500">
                    <a:schemeClr val="accent1">
                      <a:satMod val="220000"/>
                      <a:alpha val="35000"/>
                    </a:schemeClr>
                  </a:glow>
                </a:effectLst>
                <a:latin typeface="Impact" pitchFamily="34" charset="0"/>
              </a:rPr>
              <a:t/>
            </a:r>
            <a:br>
              <a:rPr lang="en-US" sz="6600" b="1" spc="300"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effectLst>
                  <a:glow rad="45500">
                    <a:schemeClr val="accent1">
                      <a:satMod val="220000"/>
                      <a:alpha val="35000"/>
                    </a:schemeClr>
                  </a:glow>
                </a:effectLst>
                <a:latin typeface="Impact" pitchFamily="34" charset="0"/>
              </a:rPr>
            </a:br>
            <a:r>
              <a:rPr lang="en-US" dirty="0" smtClean="0">
                <a:ln w="19050">
                  <a:solidFill>
                    <a:schemeClr val="tx1"/>
                  </a:solidFill>
                </a:ln>
                <a:solidFill>
                  <a:srgbClr val="FF0000"/>
                </a:solidFill>
                <a:latin typeface="Impact" pitchFamily="34" charset="0"/>
              </a:rPr>
              <a:t>Dr. D . N. </a:t>
            </a:r>
            <a:r>
              <a:rPr lang="en-US" dirty="0" err="1" smtClean="0">
                <a:ln w="19050">
                  <a:solidFill>
                    <a:schemeClr val="tx1"/>
                  </a:solidFill>
                </a:ln>
                <a:solidFill>
                  <a:srgbClr val="FF0000"/>
                </a:solidFill>
                <a:latin typeface="Impact" pitchFamily="34" charset="0"/>
              </a:rPr>
              <a:t>Zambare</a:t>
            </a:r>
            <a:r>
              <a:rPr lang="en-US" dirty="0" smtClean="0">
                <a:ln w="19050">
                  <a:solidFill>
                    <a:schemeClr val="tx1"/>
                  </a:solidFill>
                </a:ln>
                <a:solidFill>
                  <a:srgbClr val="FF0000"/>
                </a:solidFill>
                <a:latin typeface="Impact" pitchFamily="34" charset="0"/>
              </a:rPr>
              <a:t> </a:t>
            </a:r>
            <a:r>
              <a:rPr lang="en-US" dirty="0" smtClean="0">
                <a:ln w="19050">
                  <a:solidFill>
                    <a:schemeClr val="tx1"/>
                  </a:solidFill>
                </a:ln>
                <a:solidFill>
                  <a:srgbClr val="FF0000"/>
                </a:solidFill>
                <a:latin typeface="Impact" pitchFamily="34" charset="0"/>
              </a:rPr>
              <a:t/>
            </a:r>
            <a:br>
              <a:rPr lang="en-US" dirty="0" smtClean="0">
                <a:ln w="19050">
                  <a:solidFill>
                    <a:schemeClr val="tx1"/>
                  </a:solidFill>
                </a:ln>
                <a:solidFill>
                  <a:srgbClr val="FF0000"/>
                </a:solidFill>
                <a:latin typeface="Impact" pitchFamily="34" charset="0"/>
              </a:rPr>
            </a:br>
            <a:r>
              <a:rPr lang="en-US" dirty="0" smtClean="0">
                <a:ln w="19050">
                  <a:solidFill>
                    <a:schemeClr val="tx1"/>
                  </a:solidFill>
                </a:ln>
                <a:solidFill>
                  <a:srgbClr val="FF0000"/>
                </a:solidFill>
                <a:latin typeface="Impact" pitchFamily="34" charset="0"/>
              </a:rPr>
              <a:t>Professor</a:t>
            </a:r>
            <a:r>
              <a:rPr lang="en-US"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latin typeface="Impact" pitchFamily="34" charset="0"/>
              </a:rPr>
              <a:t/>
            </a:r>
            <a:br>
              <a:rPr lang="en-US"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latin typeface="Impact" pitchFamily="34" charset="0"/>
              </a:rPr>
            </a:br>
            <a:r>
              <a:rPr lang="en-US" sz="3600" dirty="0" smtClean="0">
                <a:ln w="19050">
                  <a:solidFill>
                    <a:schemeClr val="tx1"/>
                  </a:solidFill>
                </a:ln>
                <a:solidFill>
                  <a:srgbClr val="FF00FF"/>
                </a:solidFill>
                <a:latin typeface="Impact" pitchFamily="34" charset="0"/>
              </a:rPr>
              <a:t>Department of chemistry , K.V.M. WAI .</a:t>
            </a:r>
            <a:br>
              <a:rPr lang="en-US" sz="3600" dirty="0" smtClean="0">
                <a:ln w="19050">
                  <a:solidFill>
                    <a:schemeClr val="tx1"/>
                  </a:solidFill>
                </a:ln>
                <a:solidFill>
                  <a:srgbClr val="FF00FF"/>
                </a:solidFill>
                <a:latin typeface="Impact" pitchFamily="34" charset="0"/>
              </a:rPr>
            </a:br>
            <a:endParaRPr lang="en-US" sz="3600" dirty="0">
              <a:ln w="19050">
                <a:solidFill>
                  <a:schemeClr val="tx1"/>
                </a:solidFill>
              </a:ln>
              <a:solidFill>
                <a:srgbClr val="FF00FF"/>
              </a:solidFill>
              <a:latin typeface="Impact" pitchFamily="34" charset="0"/>
            </a:endParaRPr>
          </a:p>
        </p:txBody>
      </p:sp>
      <p:sp>
        <p:nvSpPr>
          <p:cNvPr id="3" name="Subtitle 2"/>
          <p:cNvSpPr>
            <a:spLocks noGrp="1"/>
          </p:cNvSpPr>
          <p:nvPr>
            <p:ph type="subTitle" idx="1"/>
          </p:nvPr>
        </p:nvSpPr>
        <p:spPr>
          <a:xfrm>
            <a:off x="533400" y="2971800"/>
            <a:ext cx="8305800" cy="2667000"/>
          </a:xfrm>
        </p:spPr>
        <p:txBody>
          <a:bodyPr>
            <a:noAutofit/>
            <a:scene3d>
              <a:camera prst="orthographicFront"/>
              <a:lightRig rig="soft" dir="t">
                <a:rot lat="0" lon="0" rev="10800000"/>
              </a:lightRig>
            </a:scene3d>
            <a:sp3d>
              <a:bevelT w="27940" h="12700"/>
              <a:contourClr>
                <a:srgbClr val="DDDDDD"/>
              </a:contourClr>
            </a:sp3d>
          </a:bodyPr>
          <a:lstStyle/>
          <a:p>
            <a:pPr algn="r"/>
            <a:r>
              <a:rPr lang="en-US" sz="5400" b="1" spc="150" dirty="0" smtClean="0">
                <a:ln w="12700">
                  <a:solidFill>
                    <a:schemeClr val="tx1"/>
                  </a:solidFill>
                </a:ln>
                <a:solidFill>
                  <a:srgbClr val="F8F8F8"/>
                </a:solidFill>
                <a:effectLst>
                  <a:outerShdw blurRad="25400" algn="tl" rotWithShape="0">
                    <a:srgbClr val="000000">
                      <a:alpha val="43000"/>
                    </a:srgbClr>
                  </a:outerShdw>
                </a:effectLst>
                <a:latin typeface="Impact" pitchFamily="34" charset="0"/>
              </a:rPr>
              <a:t>     </a:t>
            </a:r>
            <a:endParaRPr lang="en-US" sz="6000" b="1" spc="150" dirty="0">
              <a:ln w="12700">
                <a:solidFill>
                  <a:schemeClr val="tx1"/>
                </a:solidFill>
              </a:ln>
              <a:solidFill>
                <a:srgbClr val="F8F8F8"/>
              </a:solidFill>
              <a:effectLst>
                <a:outerShdw blurRad="25400" algn="tl" rotWithShape="0">
                  <a:srgbClr val="000000">
                    <a:alpha val="43000"/>
                  </a:srgbClr>
                </a:outerShdw>
              </a:effectLst>
              <a:latin typeface="Garamond" pitchFamily="18" charset="0"/>
            </a:endParaRPr>
          </a:p>
        </p:txBody>
      </p:sp>
      <p:pic>
        <p:nvPicPr>
          <p:cNvPr id="4" name="Picture 3" descr="000_0809.JPG"/>
          <p:cNvPicPr>
            <a:picLocks noChangeAspect="1"/>
          </p:cNvPicPr>
          <p:nvPr/>
        </p:nvPicPr>
        <p:blipFill>
          <a:blip r:embed="rId2"/>
          <a:stretch>
            <a:fillRect/>
          </a:stretch>
        </p:blipFill>
        <p:spPr>
          <a:xfrm>
            <a:off x="0" y="3124200"/>
            <a:ext cx="9144000" cy="3886200"/>
          </a:xfrm>
          <a:prstGeom prst="rect">
            <a:avLst/>
          </a:prstGeom>
          <a:ln w="3175">
            <a:solidFill>
              <a:schemeClr val="tx1"/>
            </a:solidFill>
          </a:ln>
        </p:spPr>
      </p:pic>
      <p:pic>
        <p:nvPicPr>
          <p:cNvPr id="5" name="Picture 4" descr="ROSE image.jpg"/>
          <p:cNvPicPr>
            <a:picLocks noChangeAspect="1"/>
          </p:cNvPicPr>
          <p:nvPr/>
        </p:nvPicPr>
        <p:blipFill>
          <a:blip r:embed="rId3"/>
          <a:stretch>
            <a:fillRect/>
          </a:stretch>
        </p:blipFill>
        <p:spPr>
          <a:xfrm>
            <a:off x="0" y="0"/>
            <a:ext cx="1981200" cy="1905000"/>
          </a:xfrm>
          <a:prstGeom prst="rect">
            <a:avLst/>
          </a:prstGeom>
        </p:spPr>
      </p:pic>
      <p:pic>
        <p:nvPicPr>
          <p:cNvPr id="7" name="Picture 6" descr="ROSE image.jpg"/>
          <p:cNvPicPr/>
          <p:nvPr/>
        </p:nvPicPr>
        <p:blipFill>
          <a:blip r:embed="rId3"/>
          <a:stretch>
            <a:fillRect/>
          </a:stretch>
        </p:blipFill>
        <p:spPr>
          <a:xfrm>
            <a:off x="7086600" y="0"/>
            <a:ext cx="2057400" cy="1905000"/>
          </a:xfrm>
          <a:prstGeom prst="rect">
            <a:avLst/>
          </a:prstGeom>
        </p:spPr>
      </p:pic>
      <p:pic>
        <p:nvPicPr>
          <p:cNvPr id="8" name="Picture 7" descr="imagesllll.jpg"/>
          <p:cNvPicPr>
            <a:picLocks noChangeAspect="1"/>
          </p:cNvPicPr>
          <p:nvPr/>
        </p:nvPicPr>
        <p:blipFill>
          <a:blip r:embed="rId4"/>
          <a:stretch>
            <a:fillRect/>
          </a:stretch>
        </p:blipFill>
        <p:spPr>
          <a:xfrm>
            <a:off x="0" y="6477000"/>
            <a:ext cx="9144000" cy="1149897"/>
          </a:xfrm>
          <a:prstGeom prst="rect">
            <a:avLst/>
          </a:prstGeom>
        </p:spPr>
      </p:pic>
      <p:sp>
        <p:nvSpPr>
          <p:cNvPr id="9" name="Rectangle 8"/>
          <p:cNvSpPr/>
          <p:nvPr/>
        </p:nvSpPr>
        <p:spPr>
          <a:xfrm>
            <a:off x="2743200" y="2667000"/>
            <a:ext cx="4191000" cy="2123658"/>
          </a:xfrm>
          <a:prstGeom prst="rect">
            <a:avLst/>
          </a:prstGeom>
        </p:spPr>
        <p:txBody>
          <a:bodyPr wrap="square">
            <a:spAutoFit/>
          </a:bodyPr>
          <a:lstStyle/>
          <a:p>
            <a:endParaRPr lang="en-US" sz="6600" dirty="0" smtClean="0">
              <a:solidFill>
                <a:srgbClr val="C00000"/>
              </a:solidFill>
              <a:latin typeface="Bernard MT Condensed" pitchFamily="18" charset="0"/>
            </a:endParaRPr>
          </a:p>
          <a:p>
            <a:r>
              <a:rPr lang="en-US" sz="6600" dirty="0" smtClean="0">
                <a:solidFill>
                  <a:srgbClr val="C00000"/>
                </a:solidFill>
                <a:latin typeface="Bernard MT Condensed" pitchFamily="18" charset="0"/>
              </a:rPr>
              <a:t>WEL-COME</a:t>
            </a:r>
            <a:endParaRPr lang="en-US" sz="66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nodeType="clickEffect">
                                  <p:stCondLst>
                                    <p:cond delay="0"/>
                                  </p:stCondLst>
                                  <p:iterate type="lt">
                                    <p:tmPct val="0"/>
                                  </p:iterate>
                                  <p:childTnLst>
                                    <p:set>
                                      <p:cBhvr>
                                        <p:cTn id="16" dur="1" fill="hold">
                                          <p:stCondLst>
                                            <p:cond delay="0"/>
                                          </p:stCondLst>
                                        </p:cTn>
                                        <p:tgtEl>
                                          <p:spTgt spid="3">
                                            <p:txEl>
                                              <p:pRg st="0" end="0"/>
                                            </p:txEl>
                                          </p:spTgt>
                                        </p:tgtEl>
                                        <p:attrNameLst>
                                          <p:attrName>style.visibility</p:attrName>
                                        </p:attrNameLst>
                                      </p:cBhvr>
                                      <p:to>
                                        <p:strVal val="visible"/>
                                      </p:to>
                                    </p:set>
                                    <p:anim from="(-#ppt_w/2)" to="(#ppt_x)" calcmode="lin" valueType="num">
                                      <p:cBhvr>
                                        <p:cTn id="17" dur="1200" fill="hold">
                                          <p:stCondLst>
                                            <p:cond delay="0"/>
                                          </p:stCondLst>
                                        </p:cTn>
                                        <p:tgtEl>
                                          <p:spTgt spid="3">
                                            <p:txEl>
                                              <p:pRg st="0" end="0"/>
                                            </p:txEl>
                                          </p:spTgt>
                                        </p:tgtEl>
                                        <p:attrNameLst>
                                          <p:attrName>ppt_x</p:attrName>
                                        </p:attrNameLst>
                                      </p:cBhvr>
                                    </p:anim>
                                    <p:anim from="0" to="-1.0" calcmode="lin" valueType="num">
                                      <p:cBhvr>
                                        <p:cTn id="18" dur="400" decel="50000" autoRev="1" fill="hold">
                                          <p:stCondLst>
                                            <p:cond delay="1200"/>
                                          </p:stCondLst>
                                        </p:cTn>
                                        <p:tgtEl>
                                          <p:spTgt spid="3">
                                            <p:txEl>
                                              <p:pRg st="0" end="0"/>
                                            </p:txEl>
                                          </p:spTgt>
                                        </p:tgtEl>
                                        <p:attrNameLst>
                                          <p:attrName>xshear</p:attrName>
                                        </p:attrNameLst>
                                      </p:cBhvr>
                                    </p:anim>
                                    <p:animScale>
                                      <p:cBhvr>
                                        <p:cTn id="19" dur="400" decel="100000" autoRev="1" fill="hold">
                                          <p:stCondLst>
                                            <p:cond delay="1200"/>
                                          </p:stCondLst>
                                        </p:cTn>
                                        <p:tgtEl>
                                          <p:spTgt spid="3">
                                            <p:txEl>
                                              <p:pRg st="0" end="0"/>
                                            </p:txEl>
                                          </p:spTgt>
                                        </p:tgtEl>
                                      </p:cBhvr>
                                      <p:from x="100000" y="100000"/>
                                      <p:to x="80000" y="100000"/>
                                    </p:animScale>
                                    <p:anim by="(#ppt_h/3+#ppt_w*0.1)" calcmode="lin" valueType="num">
                                      <p:cBhvr additive="sum">
                                        <p:cTn id="20" dur="400" decel="100000" autoRev="1" fill="hold">
                                          <p:stCondLst>
                                            <p:cond delay="1200"/>
                                          </p:stCondLst>
                                        </p:cTn>
                                        <p:tgtEl>
                                          <p:spTgt spid="3">
                                            <p:txEl>
                                              <p:pRg st="0" end="0"/>
                                            </p:txEl>
                                          </p:spTgt>
                                        </p:tgtEl>
                                        <p:attrNameLst>
                                          <p:attrName>ppt_x</p:attrName>
                                        </p:attrNameLst>
                                      </p:cBhvr>
                                    </p:anim>
                                  </p:childTnLst>
                                </p:cTn>
                              </p:par>
                            </p:childTnLst>
                          </p:cTn>
                        </p:par>
                      </p:childTnLst>
                    </p:cTn>
                  </p:par>
                  <p:par>
                    <p:cTn id="21" fill="hold">
                      <p:stCondLst>
                        <p:cond delay="indefinite"/>
                      </p:stCondLst>
                      <p:childTnLst>
                        <p:par>
                          <p:cTn id="22" fill="hold">
                            <p:stCondLst>
                              <p:cond delay="0"/>
                            </p:stCondLst>
                            <p:childTnLst>
                              <p:par>
                                <p:cTn id="23" presetID="34" presetClass="emph" presetSubtype="0" fill="hold" nodeType="click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3">
                                            <p:txEl>
                                              <p:pRg st="0" end="0"/>
                                            </p:txEl>
                                          </p:spTgt>
                                        </p:tgtEl>
                                        <p:attrNameLst>
                                          <p:attrName>ppt_x</p:attrName>
                                          <p:attrName>ppt_y</p:attrName>
                                        </p:attrNameLst>
                                      </p:cBhvr>
                                    </p:animMotion>
                                    <p:animRot by="1500000">
                                      <p:cBhvr>
                                        <p:cTn id="25" dur="125" fill="hold">
                                          <p:stCondLst>
                                            <p:cond delay="0"/>
                                          </p:stCondLst>
                                        </p:cTn>
                                        <p:tgtEl>
                                          <p:spTgt spid="3">
                                            <p:txEl>
                                              <p:pRg st="0" end="0"/>
                                            </p:txEl>
                                          </p:spTgt>
                                        </p:tgtEl>
                                        <p:attrNameLst>
                                          <p:attrName>r</p:attrName>
                                        </p:attrNameLst>
                                      </p:cBhvr>
                                    </p:animRot>
                                    <p:animRot by="-1500000">
                                      <p:cBhvr>
                                        <p:cTn id="26" dur="125" fill="hold">
                                          <p:stCondLst>
                                            <p:cond delay="125"/>
                                          </p:stCondLst>
                                        </p:cTn>
                                        <p:tgtEl>
                                          <p:spTgt spid="3">
                                            <p:txEl>
                                              <p:pRg st="0" end="0"/>
                                            </p:txEl>
                                          </p:spTgt>
                                        </p:tgtEl>
                                        <p:attrNameLst>
                                          <p:attrName>r</p:attrName>
                                        </p:attrNameLst>
                                      </p:cBhvr>
                                    </p:animRot>
                                    <p:animRot by="-1500000">
                                      <p:cBhvr>
                                        <p:cTn id="27" dur="125" fill="hold">
                                          <p:stCondLst>
                                            <p:cond delay="250"/>
                                          </p:stCondLst>
                                        </p:cTn>
                                        <p:tgtEl>
                                          <p:spTgt spid="3">
                                            <p:txEl>
                                              <p:pRg st="0" end="0"/>
                                            </p:txEl>
                                          </p:spTgt>
                                        </p:tgtEl>
                                        <p:attrNameLst>
                                          <p:attrName>r</p:attrName>
                                        </p:attrNameLst>
                                      </p:cBhvr>
                                    </p:animRot>
                                    <p:animRot by="1500000">
                                      <p:cBhvr>
                                        <p:cTn id="28" dur="125" fill="hold">
                                          <p:stCondLst>
                                            <p:cond delay="375"/>
                                          </p:stCondLst>
                                        </p:cTn>
                                        <p:tgtEl>
                                          <p:spTgt spid="3">
                                            <p:txEl>
                                              <p:pRg st="0" end="0"/>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14" presetClass="emph" presetSubtype="0" fill="hold" nodeType="clickEffect">
                                  <p:stCondLst>
                                    <p:cond delay="0"/>
                                  </p:stCondLst>
                                  <p:iterate type="lt">
                                    <p:tmPct val="0"/>
                                  </p:iterate>
                                  <p:childTnLst>
                                    <p:animClr clrSpc="rgb" dir="cw">
                                      <p:cBhvr override="childStyle">
                                        <p:cTn id="32" dur="1900" fill="hold">
                                          <p:stCondLst>
                                            <p:cond delay="100"/>
                                          </p:stCondLst>
                                        </p:cTn>
                                        <p:tgtEl>
                                          <p:spTgt spid="3">
                                            <p:txEl>
                                              <p:pRg st="0" end="0"/>
                                            </p:txEl>
                                          </p:spTgt>
                                        </p:tgtEl>
                                        <p:attrNameLst>
                                          <p:attrName>style.color</p:attrName>
                                        </p:attrNameLst>
                                      </p:cBhvr>
                                      <p:to>
                                        <a:schemeClr val="accent2"/>
                                      </p:to>
                                    </p:animClr>
                                    <p:animClr clrSpc="rgb" dir="cw">
                                      <p:cBhvr>
                                        <p:cTn id="33" dur="1900" fill="hold">
                                          <p:stCondLst>
                                            <p:cond delay="100"/>
                                          </p:stCondLst>
                                        </p:cTn>
                                        <p:tgtEl>
                                          <p:spTgt spid="3">
                                            <p:txEl>
                                              <p:pRg st="0" end="0"/>
                                            </p:txEl>
                                          </p:spTgt>
                                        </p:tgtEl>
                                        <p:attrNameLst>
                                          <p:attrName>fillColor</p:attrName>
                                        </p:attrNameLst>
                                      </p:cBhvr>
                                      <p:to>
                                        <a:schemeClr val="accent2"/>
                                      </p:to>
                                    </p:animClr>
                                    <p:set>
                                      <p:cBhvr>
                                        <p:cTn id="34" dur="1900" fill="hold">
                                          <p:stCondLst>
                                            <p:cond delay="100"/>
                                          </p:stCondLst>
                                        </p:cTn>
                                        <p:tgtEl>
                                          <p:spTgt spid="3">
                                            <p:txEl>
                                              <p:pRg st="0" end="0"/>
                                            </p:txEl>
                                          </p:spTgt>
                                        </p:tgtEl>
                                        <p:attrNameLst>
                                          <p:attrName>fill.type</p:attrName>
                                        </p:attrNameLst>
                                      </p:cBhvr>
                                      <p:to>
                                        <p:strVal val="solid"/>
                                      </p:to>
                                    </p:set>
                                    <p:set>
                                      <p:cBhvr>
                                        <p:cTn id="35" dur="1900" fill="hold">
                                          <p:stCondLst>
                                            <p:cond delay="100"/>
                                          </p:stCondLst>
                                        </p:cTn>
                                        <p:tgtEl>
                                          <p:spTgt spid="3">
                                            <p:txEl>
                                              <p:pRg st="0" end="0"/>
                                            </p:txEl>
                                          </p:spTgt>
                                        </p:tgtEl>
                                        <p:attrNameLst>
                                          <p:attrName>fill.on</p:attrName>
                                        </p:attrNameLst>
                                      </p:cBhvr>
                                      <p:to>
                                        <p:strVal val="true"/>
                                      </p:to>
                                    </p:set>
                                    <p:animScale>
                                      <p:cBhvr>
                                        <p:cTn id="36" dur="200" fill="hold">
                                          <p:stCondLst>
                                            <p:cond delay="0"/>
                                          </p:stCondLst>
                                        </p:cTn>
                                        <p:tgtEl>
                                          <p:spTgt spid="3">
                                            <p:txEl>
                                              <p:pRg st="0" end="0"/>
                                            </p:txEl>
                                          </p:spTgt>
                                        </p:tgtEl>
                                      </p:cBhvr>
                                      <p:from x="100000" y="100000"/>
                                      <p:to x="100000" y="5000"/>
                                    </p:animScale>
                                    <p:animScale>
                                      <p:cBhvr>
                                        <p:cTn id="37" dur="200" fill="hold">
                                          <p:stCondLst>
                                            <p:cond delay="200"/>
                                          </p:stCondLst>
                                        </p:cTn>
                                        <p:tgtEl>
                                          <p:spTgt spid="3">
                                            <p:txEl>
                                              <p:pRg st="0" end="0"/>
                                            </p:txEl>
                                          </p:spTgt>
                                        </p:tgtEl>
                                      </p:cBhvr>
                                      <p:from x="100000" y="5000"/>
                                      <p:to x="120000" y="150000"/>
                                    </p:animScale>
                                    <p:animScale>
                                      <p:cBhvr>
                                        <p:cTn id="38" dur="600" fill="hold">
                                          <p:stCondLst>
                                            <p:cond delay="1400"/>
                                          </p:stCondLst>
                                        </p:cTn>
                                        <p:tgtEl>
                                          <p:spTgt spid="3">
                                            <p:txEl>
                                              <p:pRg st="0" end="0"/>
                                            </p:txEl>
                                          </p:spTgt>
                                        </p:tgtEl>
                                      </p:cBhvr>
                                      <p:to x="120000" y="150000"/>
                                    </p:animScale>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blinds(horizontal)">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mph" presetSubtype="0" fill="hold" nodeType="clickEffect">
                                  <p:stCondLst>
                                    <p:cond delay="0"/>
                                  </p:stCondLst>
                                  <p:childTnLst>
                                    <p:animScale>
                                      <p:cBhvr>
                                        <p:cTn id="47"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85000" lnSpcReduction="10000"/>
          </a:bodyPr>
          <a:lstStyle/>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Times New Roman"/>
              </a:rPr>
              <a:t>1. 	Positive catalysis: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i="1" dirty="0">
                <a:latin typeface="Segoe UI"/>
                <a:ea typeface="Times New Roman"/>
                <a:cs typeface="Segoe UI"/>
              </a:rPr>
              <a:t>	A catalyst which increases (enhances) the rate of the chemical reaction is called a positive catalyst and the phenomenon is called as positive catalysis.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The majority of the reactions belong to this category.</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Examples:</a:t>
            </a:r>
            <a:endParaRPr lang="en-US" sz="1600" dirty="0">
              <a:latin typeface="Segoe UI"/>
              <a:ea typeface="Times New Roman"/>
              <a:cs typeface="Times New Roman"/>
            </a:endParaRPr>
          </a:p>
          <a:p>
            <a:pPr marL="342900" marR="0" lvl="0" indent="-342900" algn="just">
              <a:lnSpc>
                <a:spcPts val="1500"/>
              </a:lnSpc>
              <a:spcBef>
                <a:spcPts val="200"/>
              </a:spcBef>
              <a:spcAft>
                <a:spcPts val="200"/>
              </a:spcAft>
              <a:buFont typeface="+mj-lt"/>
              <a:buAutoNum type="alphaLcParenBoth"/>
              <a:tabLst>
                <a:tab pos="245745" algn="l"/>
                <a:tab pos="542925" algn="l"/>
                <a:tab pos="4114800" algn="r"/>
              </a:tabLst>
            </a:pPr>
            <a:r>
              <a:rPr lang="en-US" sz="1600" dirty="0">
                <a:latin typeface="Segoe UI"/>
                <a:ea typeface="Times New Roman"/>
                <a:cs typeface="Segoe UI"/>
              </a:rPr>
              <a:t>Decomposition of KClO</a:t>
            </a:r>
            <a:r>
              <a:rPr lang="en-US" sz="1600" baseline="-25000" dirty="0">
                <a:latin typeface="Segoe UI"/>
                <a:ea typeface="Times New Roman"/>
                <a:cs typeface="Segoe UI"/>
              </a:rPr>
              <a:t>3 </a:t>
            </a:r>
            <a:r>
              <a:rPr lang="en-US" sz="1600" dirty="0">
                <a:latin typeface="Segoe UI"/>
                <a:ea typeface="Times New Roman"/>
                <a:cs typeface="Segoe UI"/>
              </a:rPr>
              <a:t>to prepare oxygen by using MnO</a:t>
            </a:r>
            <a:r>
              <a:rPr lang="en-US" sz="1600" baseline="-25000" dirty="0">
                <a:latin typeface="Segoe UI"/>
                <a:ea typeface="Times New Roman"/>
                <a:cs typeface="Segoe UI"/>
              </a:rPr>
              <a:t>2</a:t>
            </a:r>
            <a:r>
              <a:rPr lang="en-US" sz="1600" dirty="0">
                <a:latin typeface="Segoe UI"/>
                <a:ea typeface="Times New Roman"/>
                <a:cs typeface="Segoe UI"/>
              </a:rPr>
              <a:t> is an example of positive catalysis.</a:t>
            </a:r>
            <a:endParaRPr lang="en-US" sz="1600" dirty="0">
              <a:latin typeface="Segoe UI"/>
              <a:ea typeface="Times New Roman"/>
              <a:cs typeface="Times New Roman"/>
            </a:endParaRPr>
          </a:p>
          <a:p>
            <a:pPr marL="22860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           2KClO</a:t>
            </a:r>
            <a:r>
              <a:rPr lang="en-US" sz="1600" baseline="-25000" dirty="0">
                <a:latin typeface="Segoe UI"/>
                <a:ea typeface="Times New Roman"/>
                <a:cs typeface="Segoe UI"/>
              </a:rPr>
              <a:t>3 </a:t>
            </a:r>
            <a:r>
              <a:rPr lang="en-US" sz="2200" dirty="0">
                <a:solidFill>
                  <a:prstClr val="black"/>
                </a:solidFill>
                <a:sym typeface="Symbol"/>
              </a:rPr>
              <a:t></a:t>
            </a:r>
            <a:r>
              <a:rPr lang="en-US" sz="1600" dirty="0" smtClean="0">
                <a:latin typeface="Segoe UI"/>
                <a:ea typeface="Times New Roman"/>
                <a:cs typeface="Segoe UI"/>
              </a:rPr>
              <a:t>   </a:t>
            </a:r>
            <a:r>
              <a:rPr lang="en-US" sz="1600" dirty="0">
                <a:latin typeface="Segoe UI"/>
                <a:ea typeface="Times New Roman"/>
                <a:cs typeface="Segoe UI"/>
              </a:rPr>
              <a:t>2KCl +3O</a:t>
            </a:r>
            <a:r>
              <a:rPr lang="en-US" sz="1600" baseline="-25000" dirty="0">
                <a:latin typeface="Segoe UI"/>
                <a:ea typeface="Times New Roman"/>
                <a:cs typeface="Segoe UI"/>
              </a:rPr>
              <a:t>2</a:t>
            </a:r>
            <a:r>
              <a:rPr lang="en-US" sz="1600" dirty="0">
                <a:latin typeface="Segoe UI"/>
                <a:ea typeface="Times New Roman"/>
                <a:cs typeface="Segoe UI"/>
              </a:rPr>
              <a:t>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(b)	Formation of HCl by using moisture</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		H</a:t>
            </a:r>
            <a:r>
              <a:rPr lang="en-US" sz="1600" baseline="-25000" dirty="0">
                <a:latin typeface="Segoe UI"/>
                <a:ea typeface="Times New Roman"/>
                <a:cs typeface="Segoe UI"/>
              </a:rPr>
              <a:t>2</a:t>
            </a:r>
            <a:r>
              <a:rPr lang="en-US" sz="1600" dirty="0">
                <a:latin typeface="Segoe UI"/>
                <a:ea typeface="Times New Roman"/>
                <a:cs typeface="Segoe UI"/>
              </a:rPr>
              <a:t> + Cl</a:t>
            </a:r>
            <a:r>
              <a:rPr lang="en-US" sz="1600" baseline="-25000" dirty="0">
                <a:latin typeface="Segoe UI"/>
                <a:ea typeface="Times New Roman"/>
                <a:cs typeface="Segoe UI"/>
              </a:rPr>
              <a:t>2</a:t>
            </a:r>
            <a:r>
              <a:rPr lang="en-US" sz="1600" dirty="0">
                <a:latin typeface="Segoe UI"/>
                <a:ea typeface="Times New Roman"/>
                <a:cs typeface="Segoe UI"/>
              </a:rPr>
              <a:t>	 2HCl</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(c) 	Haber’s process for manufacture of NH</a:t>
            </a:r>
            <a:r>
              <a:rPr lang="en-US" sz="1600" baseline="-25000" dirty="0">
                <a:latin typeface="Segoe UI"/>
                <a:ea typeface="Times New Roman"/>
                <a:cs typeface="Segoe UI"/>
              </a:rPr>
              <a:t>3</a:t>
            </a:r>
            <a:endParaRPr lang="en-US" sz="1600" dirty="0">
              <a:latin typeface="Segoe UI"/>
              <a:ea typeface="Times New Roman"/>
              <a:cs typeface="Times New Roman"/>
            </a:endParaRPr>
          </a:p>
          <a:p>
            <a:pPr marL="0" marR="0" algn="just">
              <a:lnSpc>
                <a:spcPct val="150000"/>
              </a:lnSpc>
              <a:spcBef>
                <a:spcPts val="200"/>
              </a:spcBef>
              <a:spcAft>
                <a:spcPts val="200"/>
              </a:spcAft>
              <a:tabLst>
                <a:tab pos="228600" algn="l"/>
                <a:tab pos="488950" algn="l"/>
                <a:tab pos="2165350" algn="r"/>
                <a:tab pos="2235200" algn="l"/>
                <a:tab pos="4114800" algn="r"/>
              </a:tabLst>
            </a:pPr>
            <a:r>
              <a:rPr lang="en-US" sz="1600" dirty="0">
                <a:latin typeface="Segoe UI"/>
                <a:ea typeface="Times New Roman"/>
                <a:cs typeface="Segoe UI"/>
              </a:rPr>
              <a:t>                   	</a:t>
            </a:r>
            <a:r>
              <a:rPr lang="en-US" sz="1600" baseline="-25000" dirty="0">
                <a:latin typeface="Segoe UI"/>
                <a:ea typeface="Times New Roman"/>
                <a:cs typeface="Segoe UI"/>
              </a:rPr>
              <a:t> </a:t>
            </a:r>
            <a:r>
              <a:rPr lang="en-US" sz="1600" dirty="0">
                <a:latin typeface="Times New Roman"/>
                <a:ea typeface="Calibri"/>
                <a:cs typeface="Times New Roman"/>
              </a:rPr>
              <a:t>N</a:t>
            </a:r>
            <a:r>
              <a:rPr lang="en-US" sz="1600" baseline="-25000" dirty="0">
                <a:latin typeface="Times New Roman"/>
                <a:ea typeface="Calibri"/>
                <a:cs typeface="Times New Roman"/>
              </a:rPr>
              <a:t>2(gas)</a:t>
            </a:r>
            <a:r>
              <a:rPr lang="en-US" sz="1600" dirty="0">
                <a:latin typeface="Times New Roman"/>
                <a:ea typeface="Calibri"/>
                <a:cs typeface="Times New Roman"/>
              </a:rPr>
              <a:t>  +   3H</a:t>
            </a:r>
            <a:r>
              <a:rPr lang="en-US" sz="1600" baseline="-25000" dirty="0">
                <a:latin typeface="Times New Roman"/>
                <a:ea typeface="Calibri"/>
                <a:cs typeface="Times New Roman"/>
              </a:rPr>
              <a:t>2(gas)</a:t>
            </a:r>
            <a:r>
              <a:rPr lang="en-US" sz="1600" dirty="0">
                <a:latin typeface="Times New Roman"/>
                <a:ea typeface="Calibri"/>
                <a:cs typeface="Times New Roman"/>
              </a:rPr>
              <a:t> </a:t>
            </a:r>
            <a:r>
              <a:rPr lang="en-US" sz="2200" dirty="0">
                <a:solidFill>
                  <a:prstClr val="black"/>
                </a:solidFill>
                <a:sym typeface="Symbol"/>
              </a:rPr>
              <a:t></a:t>
            </a:r>
            <a:r>
              <a:rPr lang="en-US" sz="1600" dirty="0" smtClean="0">
                <a:latin typeface="Times New Roman"/>
                <a:ea typeface="Calibri"/>
                <a:cs typeface="Times New Roman"/>
              </a:rPr>
              <a:t>     </a:t>
            </a:r>
            <a:r>
              <a:rPr lang="en-US" sz="1600" dirty="0">
                <a:latin typeface="Times New Roman"/>
                <a:ea typeface="Calibri"/>
                <a:cs typeface="Times New Roman"/>
              </a:rPr>
              <a:t>2NH</a:t>
            </a:r>
            <a:r>
              <a:rPr lang="en-US" sz="1600" baseline="-25000" dirty="0">
                <a:latin typeface="Times New Roman"/>
                <a:ea typeface="Calibri"/>
                <a:cs typeface="Times New Roman"/>
              </a:rPr>
              <a:t>3(gas)</a:t>
            </a:r>
            <a:r>
              <a:rPr lang="en-US" sz="1600" dirty="0">
                <a:latin typeface="Times New Roman"/>
                <a:ea typeface="Calibri"/>
                <a:cs typeface="Times New Roman"/>
              </a:rPr>
              <a:t>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(d) 	Contact process for manufacture of H</a:t>
            </a:r>
            <a:r>
              <a:rPr lang="en-US" sz="1600" baseline="-25000" dirty="0">
                <a:latin typeface="Segoe UI"/>
                <a:ea typeface="Times New Roman"/>
                <a:cs typeface="Segoe UI"/>
              </a:rPr>
              <a:t>2</a:t>
            </a:r>
            <a:r>
              <a:rPr lang="en-US" sz="1600" dirty="0">
                <a:latin typeface="Segoe UI"/>
                <a:ea typeface="Times New Roman"/>
                <a:cs typeface="Segoe UI"/>
              </a:rPr>
              <a:t>SO</a:t>
            </a:r>
            <a:r>
              <a:rPr lang="en-US" sz="1600" baseline="-25000" dirty="0">
                <a:latin typeface="Segoe UI"/>
                <a:ea typeface="Times New Roman"/>
                <a:cs typeface="Segoe UI"/>
              </a:rPr>
              <a:t>4</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		2SO</a:t>
            </a:r>
            <a:r>
              <a:rPr lang="en-US" sz="1600" baseline="-25000" dirty="0">
                <a:latin typeface="Segoe UI"/>
                <a:ea typeface="Times New Roman"/>
                <a:cs typeface="Segoe UI"/>
              </a:rPr>
              <a:t>2</a:t>
            </a:r>
            <a:r>
              <a:rPr lang="en-US" sz="1600" dirty="0">
                <a:latin typeface="Segoe UI"/>
                <a:ea typeface="Times New Roman"/>
                <a:cs typeface="Times New Roman"/>
              </a:rPr>
              <a:t> </a:t>
            </a:r>
            <a:r>
              <a:rPr lang="en-US" sz="1600" dirty="0">
                <a:latin typeface="Segoe UI"/>
                <a:ea typeface="Times New Roman"/>
                <a:cs typeface="Segoe UI"/>
              </a:rPr>
              <a:t>+ </a:t>
            </a:r>
            <a:r>
              <a:rPr lang="en-US" sz="1600" dirty="0" smtClean="0">
                <a:latin typeface="Segoe UI"/>
                <a:ea typeface="Times New Roman"/>
                <a:cs typeface="Segoe UI"/>
              </a:rPr>
              <a:t>O</a:t>
            </a:r>
            <a:r>
              <a:rPr lang="en-US" sz="1600" baseline="-25000" dirty="0" smtClean="0">
                <a:latin typeface="Segoe UI"/>
                <a:ea typeface="Times New Roman"/>
                <a:cs typeface="Segoe UI"/>
              </a:rPr>
              <a:t>2 </a:t>
            </a:r>
            <a:r>
              <a:rPr lang="en-US" sz="1600" dirty="0">
                <a:latin typeface="Segoe UI"/>
                <a:ea typeface="Times New Roman"/>
                <a:cs typeface="Segoe UI"/>
              </a:rPr>
              <a:t>	</a:t>
            </a:r>
            <a:r>
              <a:rPr lang="en-US" sz="2200" dirty="0">
                <a:solidFill>
                  <a:prstClr val="black"/>
                </a:solidFill>
                <a:sym typeface="Symbol"/>
              </a:rPr>
              <a:t> </a:t>
            </a:r>
            <a:r>
              <a:rPr lang="en-US" sz="2200" dirty="0" smtClean="0">
                <a:solidFill>
                  <a:prstClr val="black"/>
                </a:solidFill>
                <a:sym typeface="Symbol"/>
              </a:rPr>
              <a:t> </a:t>
            </a:r>
            <a:r>
              <a:rPr lang="en-US" sz="1600" dirty="0" smtClean="0">
                <a:latin typeface="Segoe UI"/>
                <a:ea typeface="Times New Roman"/>
                <a:cs typeface="Segoe UI"/>
              </a:rPr>
              <a:t> </a:t>
            </a:r>
            <a:r>
              <a:rPr lang="en-US" sz="1600" dirty="0">
                <a:latin typeface="Segoe UI"/>
                <a:ea typeface="Times New Roman"/>
                <a:cs typeface="Segoe UI"/>
              </a:rPr>
              <a:t>2SO</a:t>
            </a:r>
            <a:r>
              <a:rPr lang="en-US" sz="1600" baseline="-25000" dirty="0">
                <a:latin typeface="Segoe UI"/>
                <a:ea typeface="Times New Roman"/>
                <a:cs typeface="Segoe UI"/>
              </a:rPr>
              <a:t>3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Times New Roman"/>
              </a:rPr>
              <a:t>2. 	Negative catalysis: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i="1" dirty="0">
                <a:latin typeface="Segoe UI"/>
                <a:ea typeface="Times New Roman"/>
                <a:cs typeface="Segoe UI"/>
              </a:rPr>
              <a:t>	A substance when added in a small quantity to the reaction mixture retards or inhibits the speed of reaction is called an anti-catalyst or negative catalyst or an inhibitor and the phenomenon is termed as negative catalysis</a:t>
            </a:r>
            <a:r>
              <a:rPr lang="en-US" sz="1600" dirty="0">
                <a:latin typeface="Segoe UI"/>
                <a:ea typeface="Times New Roman"/>
                <a:cs typeface="Segoe UI"/>
              </a:rPr>
              <a:t>. Negative catalysts are used to slow down or stop the reactions. They block one or more elementary steps in the catalytic reactions. These are better called catalyst – poisons.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Times New Roman"/>
              </a:rPr>
              <a:t>Examples:</a:t>
            </a:r>
            <a:endParaRPr lang="en-US" sz="1600" dirty="0">
              <a:latin typeface="Segoe UI"/>
              <a:ea typeface="Times New Roman"/>
              <a:cs typeface="Times New Roman"/>
            </a:endParaRPr>
          </a:p>
          <a:p>
            <a:pPr marL="245745" marR="0" indent="-245745"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Times New Roman"/>
              </a:rPr>
              <a:t>(a)	</a:t>
            </a:r>
            <a:r>
              <a:rPr lang="en-US" sz="1600" dirty="0">
                <a:latin typeface="Segoe UI"/>
                <a:ea typeface="Times New Roman"/>
                <a:cs typeface="Segoe UI"/>
              </a:rPr>
              <a:t>Use of </a:t>
            </a:r>
            <a:r>
              <a:rPr lang="en-US" sz="1600" dirty="0" err="1">
                <a:latin typeface="Segoe UI"/>
                <a:ea typeface="Times New Roman"/>
                <a:cs typeface="Segoe UI"/>
              </a:rPr>
              <a:t>sulphuric</a:t>
            </a:r>
            <a:r>
              <a:rPr lang="en-US" sz="1600" dirty="0">
                <a:latin typeface="Segoe UI"/>
                <a:ea typeface="Times New Roman"/>
                <a:cs typeface="Segoe UI"/>
              </a:rPr>
              <a:t> acid or </a:t>
            </a:r>
            <a:r>
              <a:rPr lang="en-US" sz="1600" dirty="0" err="1">
                <a:latin typeface="Segoe UI"/>
                <a:ea typeface="Times New Roman"/>
                <a:cs typeface="Segoe UI"/>
              </a:rPr>
              <a:t>glycerine</a:t>
            </a:r>
            <a:r>
              <a:rPr lang="en-US" sz="1600" dirty="0">
                <a:latin typeface="Segoe UI"/>
                <a:ea typeface="Times New Roman"/>
                <a:cs typeface="Segoe UI"/>
              </a:rPr>
              <a:t> retards the decomposition of hydrogen peroxide.</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		H</a:t>
            </a:r>
            <a:r>
              <a:rPr lang="en-US" sz="1600" baseline="-25000" dirty="0">
                <a:latin typeface="Segoe UI"/>
                <a:ea typeface="Times New Roman"/>
                <a:cs typeface="Segoe UI"/>
              </a:rPr>
              <a:t>2</a:t>
            </a:r>
            <a:r>
              <a:rPr lang="en-US" sz="1600" dirty="0">
                <a:latin typeface="Segoe UI"/>
                <a:ea typeface="Times New Roman"/>
                <a:cs typeface="Segoe UI"/>
              </a:rPr>
              <a:t>O</a:t>
            </a:r>
            <a:r>
              <a:rPr lang="en-US" sz="1600" baseline="-25000" dirty="0">
                <a:latin typeface="Segoe UI"/>
                <a:ea typeface="Times New Roman"/>
                <a:cs typeface="Segoe UI"/>
              </a:rPr>
              <a:t>2	</a:t>
            </a:r>
            <a:r>
              <a:rPr lang="en-US" sz="1600" dirty="0" err="1">
                <a:latin typeface="Segoe UI"/>
                <a:ea typeface="Times New Roman"/>
                <a:cs typeface="Times New Roman"/>
              </a:rPr>
              <a:t>Glycerine</a:t>
            </a:r>
            <a:r>
              <a:rPr lang="en-US" sz="1600" dirty="0">
                <a:latin typeface="Segoe UI"/>
                <a:ea typeface="Times New Roman"/>
                <a:cs typeface="Times New Roman"/>
              </a:rPr>
              <a:t>((((,\s\do8((Very slow </a:t>
            </a:r>
            <a:r>
              <a:rPr lang="en-US" sz="2200" dirty="0">
                <a:solidFill>
                  <a:prstClr val="black"/>
                </a:solidFill>
                <a:sym typeface="Symbol"/>
              </a:rPr>
              <a:t> </a:t>
            </a:r>
            <a:r>
              <a:rPr lang="en-US" sz="1600" dirty="0" smtClean="0">
                <a:latin typeface="Segoe UI"/>
                <a:ea typeface="Times New Roman"/>
                <a:cs typeface="Segoe UI"/>
              </a:rPr>
              <a:t>H</a:t>
            </a:r>
            <a:r>
              <a:rPr lang="en-US" sz="1600" baseline="-25000" dirty="0" smtClean="0">
                <a:latin typeface="Segoe UI"/>
                <a:ea typeface="Times New Roman"/>
                <a:cs typeface="Segoe UI"/>
              </a:rPr>
              <a:t>2</a:t>
            </a:r>
            <a:r>
              <a:rPr lang="en-US" sz="1600" dirty="0" smtClean="0">
                <a:latin typeface="Segoe UI"/>
                <a:ea typeface="Times New Roman"/>
                <a:cs typeface="Segoe UI"/>
              </a:rPr>
              <a:t>O </a:t>
            </a:r>
            <a:r>
              <a:rPr lang="en-US" sz="1600" dirty="0">
                <a:latin typeface="Segoe UI"/>
                <a:ea typeface="Times New Roman"/>
                <a:cs typeface="Segoe UI"/>
              </a:rPr>
              <a:t>+ O</a:t>
            </a:r>
            <a:r>
              <a:rPr lang="en-US" sz="1600" baseline="-25000" dirty="0">
                <a:latin typeface="Segoe UI"/>
                <a:ea typeface="Times New Roman"/>
                <a:cs typeface="Segoe UI"/>
              </a:rPr>
              <a:t>2</a:t>
            </a:r>
            <a:r>
              <a:rPr lang="en-US" sz="1600" dirty="0">
                <a:latin typeface="Segoe UI"/>
                <a:ea typeface="Times New Roman"/>
                <a:cs typeface="Segoe UI"/>
              </a:rPr>
              <a:t>  </a:t>
            </a:r>
            <a:endParaRPr lang="en-US" sz="1600" dirty="0">
              <a:latin typeface="Segoe UI"/>
              <a:ea typeface="Times New Roman"/>
              <a:cs typeface="Times New Roman"/>
            </a:endParaRPr>
          </a:p>
          <a:p>
            <a:pPr marL="245745" marR="0" indent="-245745"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(b)	</a:t>
            </a:r>
            <a:r>
              <a:rPr lang="en-US" sz="1600" i="1" dirty="0">
                <a:latin typeface="Segoe UI"/>
                <a:ea typeface="Times New Roman"/>
                <a:cs typeface="Segoe UI"/>
              </a:rPr>
              <a:t>TEL</a:t>
            </a:r>
            <a:r>
              <a:rPr lang="en-US" sz="1600" dirty="0">
                <a:latin typeface="Segoe UI"/>
                <a:ea typeface="Times New Roman"/>
                <a:cs typeface="Segoe UI"/>
              </a:rPr>
              <a:t> – tetra ethyl lead, is added to petrol as anti-knocking agent to </a:t>
            </a:r>
            <a:r>
              <a:rPr lang="en-US" sz="1600" i="1" dirty="0">
                <a:latin typeface="Segoe UI"/>
                <a:ea typeface="Times New Roman"/>
                <a:cs typeface="Segoe UI"/>
              </a:rPr>
              <a:t>retard</a:t>
            </a:r>
            <a:r>
              <a:rPr lang="en-US" sz="1600" dirty="0">
                <a:latin typeface="Segoe UI"/>
                <a:ea typeface="Times New Roman"/>
                <a:cs typeface="Segoe UI"/>
              </a:rPr>
              <a:t> its early ignition in an internal combustion engine and thus it minimizes the knocking effect.</a:t>
            </a:r>
            <a:endParaRPr lang="en-US" sz="1600" dirty="0">
              <a:latin typeface="Segoe UI"/>
              <a:ea typeface="Times New Roman"/>
              <a:cs typeface="Times New Roman"/>
            </a:endParaRPr>
          </a:p>
          <a:p>
            <a:pPr marL="245745" marR="0" indent="-245745"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Times New Roman"/>
              </a:rPr>
              <a:t>(c)	</a:t>
            </a:r>
            <a:r>
              <a:rPr lang="en-US" sz="1600" dirty="0">
                <a:latin typeface="Segoe UI"/>
                <a:ea typeface="Times New Roman"/>
                <a:cs typeface="Segoe UI"/>
              </a:rPr>
              <a:t>The presence of small amount of alcohol retards the oxidation of chloroform to </a:t>
            </a:r>
            <a:r>
              <a:rPr lang="en-US" sz="1600" i="1" dirty="0">
                <a:latin typeface="Segoe UI"/>
                <a:ea typeface="Times New Roman"/>
                <a:cs typeface="Segoe UI"/>
              </a:rPr>
              <a:t>poisonous phosgene.</a:t>
            </a:r>
            <a:endParaRPr lang="en-US" sz="1600" dirty="0">
              <a:latin typeface="Segoe UI"/>
              <a:ea typeface="Times New Roman"/>
              <a:cs typeface="Times New Roman"/>
            </a:endParaRPr>
          </a:p>
          <a:p>
            <a:endParaRPr lang="en-US" sz="1600" dirty="0"/>
          </a:p>
        </p:txBody>
      </p:sp>
    </p:spTree>
    <p:extLst>
      <p:ext uri="{BB962C8B-B14F-4D97-AF65-F5344CB8AC3E}">
        <p14:creationId xmlns:p14="http://schemas.microsoft.com/office/powerpoint/2010/main" val="4052791405"/>
      </p:ext>
    </p:extLst>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77500" lnSpcReduction="20000"/>
          </a:bodyPr>
          <a:lstStyle/>
          <a:p>
            <a:pPr marL="0" marR="0" algn="just">
              <a:lnSpc>
                <a:spcPts val="1500"/>
              </a:lnSpc>
              <a:spcBef>
                <a:spcPts val="200"/>
              </a:spcBef>
              <a:spcAft>
                <a:spcPts val="200"/>
              </a:spcAft>
              <a:tabLst>
                <a:tab pos="245745" algn="l"/>
                <a:tab pos="542925" algn="l"/>
                <a:tab pos="4114800" algn="r"/>
              </a:tabLst>
            </a:pPr>
            <a:r>
              <a:rPr lang="en-US" sz="2100" b="1" dirty="0">
                <a:latin typeface="Segoe UI"/>
                <a:ea typeface="Times New Roman"/>
                <a:cs typeface="Segoe UI"/>
              </a:rPr>
              <a:t>3. 	Auto-catalysis (self- catalysis):</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dirty="0">
                <a:latin typeface="Segoe UI"/>
                <a:ea typeface="Times New Roman"/>
                <a:cs typeface="Segoe UI"/>
              </a:rPr>
              <a:t>	</a:t>
            </a:r>
            <a:r>
              <a:rPr lang="en-US" sz="2100" i="1" dirty="0">
                <a:latin typeface="Segoe UI"/>
                <a:ea typeface="Times New Roman"/>
                <a:cs typeface="Segoe UI"/>
              </a:rPr>
              <a:t>It is a catalytic reaction in which one of the products formed during the course of a </a:t>
            </a:r>
            <a:r>
              <a:rPr lang="en-US" sz="2100" i="1" dirty="0" smtClean="0">
                <a:latin typeface="Segoe UI"/>
                <a:ea typeface="Times New Roman"/>
                <a:cs typeface="Segoe UI"/>
              </a:rPr>
              <a:t>		reaction </a:t>
            </a:r>
            <a:r>
              <a:rPr lang="en-US" sz="2100" i="1" dirty="0">
                <a:latin typeface="Segoe UI"/>
                <a:ea typeface="Times New Roman"/>
                <a:cs typeface="Segoe UI"/>
              </a:rPr>
              <a:t>itself acts as a catalyst for the same reaction. Such a reaction is known as </a:t>
            </a:r>
            <a:r>
              <a:rPr lang="en-US" sz="2100" i="1" dirty="0" smtClean="0">
                <a:latin typeface="Segoe UI"/>
                <a:ea typeface="Times New Roman"/>
                <a:cs typeface="Segoe UI"/>
              </a:rPr>
              <a:t>		auto-catalysis </a:t>
            </a:r>
            <a:r>
              <a:rPr lang="en-US" sz="2100" i="1" dirty="0">
                <a:latin typeface="Segoe UI"/>
                <a:ea typeface="Times New Roman"/>
                <a:cs typeface="Segoe UI"/>
              </a:rPr>
              <a:t>or self-catalysis and the particular substance is called auto-catalyst or </a:t>
            </a:r>
            <a:r>
              <a:rPr lang="en-US" sz="2100" i="1" dirty="0" smtClean="0">
                <a:latin typeface="Segoe UI"/>
                <a:ea typeface="Times New Roman"/>
                <a:cs typeface="Segoe UI"/>
              </a:rPr>
              <a:t>		self-catalyst</a:t>
            </a:r>
            <a:r>
              <a:rPr lang="en-US" sz="2100" i="1" dirty="0">
                <a:latin typeface="Segoe UI"/>
                <a:ea typeface="Times New Roman"/>
                <a:cs typeface="Segoe UI"/>
              </a:rPr>
              <a:t>.</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b="1" dirty="0">
                <a:latin typeface="Segoe UI"/>
                <a:ea typeface="Times New Roman"/>
                <a:cs typeface="Segoe UI"/>
              </a:rPr>
              <a:t>Examples:</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b="1" dirty="0">
                <a:latin typeface="Segoe UI"/>
                <a:ea typeface="Times New Roman"/>
                <a:cs typeface="Segoe UI"/>
              </a:rPr>
              <a:t>(a)	Permanganate method: </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dirty="0">
                <a:latin typeface="Segoe UI"/>
                <a:ea typeface="Times New Roman"/>
                <a:cs typeface="Segoe UI"/>
              </a:rPr>
              <a:t>	In oxidation of oxalic acid by acidified KMnO</a:t>
            </a:r>
            <a:r>
              <a:rPr lang="en-US" sz="2100" baseline="-25000" dirty="0">
                <a:latin typeface="Segoe UI"/>
                <a:ea typeface="Times New Roman"/>
                <a:cs typeface="Segoe UI"/>
              </a:rPr>
              <a:t>4</a:t>
            </a:r>
            <a:r>
              <a:rPr lang="en-US" sz="2100" dirty="0">
                <a:latin typeface="Segoe UI"/>
                <a:ea typeface="Times New Roman"/>
                <a:cs typeface="Segoe UI"/>
              </a:rPr>
              <a:t>, the Mn</a:t>
            </a:r>
            <a:r>
              <a:rPr lang="en-US" sz="2100" baseline="30000" dirty="0">
                <a:latin typeface="Segoe UI"/>
                <a:ea typeface="Times New Roman"/>
                <a:cs typeface="Segoe UI"/>
              </a:rPr>
              <a:t>2+ </a:t>
            </a:r>
            <a:r>
              <a:rPr lang="en-US" sz="2100" dirty="0">
                <a:latin typeface="Segoe UI"/>
                <a:ea typeface="Times New Roman"/>
                <a:cs typeface="Segoe UI"/>
              </a:rPr>
              <a:t>ions formed during the </a:t>
            </a:r>
            <a:r>
              <a:rPr lang="en-US" sz="2100" dirty="0" smtClean="0">
                <a:latin typeface="Segoe UI"/>
                <a:ea typeface="Times New Roman"/>
                <a:cs typeface="Segoe UI"/>
              </a:rPr>
              <a:t>		reaction </a:t>
            </a:r>
            <a:r>
              <a:rPr lang="en-US" sz="2100" dirty="0">
                <a:latin typeface="Segoe UI"/>
                <a:ea typeface="Times New Roman"/>
                <a:cs typeface="Segoe UI"/>
              </a:rPr>
              <a:t>act as the auto-catalyst and thereby speed up the reaction.</a:t>
            </a:r>
            <a:endParaRPr lang="en-US" sz="2100" dirty="0">
              <a:latin typeface="Segoe UI"/>
              <a:ea typeface="Times New Roman"/>
              <a:cs typeface="Times New Roman"/>
            </a:endParaRPr>
          </a:p>
          <a:p>
            <a:pPr marL="640080" lvl="2"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Step I: 2KMnO</a:t>
            </a:r>
            <a:r>
              <a:rPr lang="en-US" sz="1600" baseline="-25000" dirty="0">
                <a:latin typeface="Segoe UI"/>
                <a:ea typeface="Times New Roman"/>
                <a:cs typeface="Segoe UI"/>
              </a:rPr>
              <a:t>4</a:t>
            </a:r>
            <a:r>
              <a:rPr lang="en-US" sz="1600" dirty="0">
                <a:latin typeface="Segoe UI"/>
                <a:ea typeface="Times New Roman"/>
                <a:cs typeface="Segoe UI"/>
              </a:rPr>
              <a:t> + 3H</a:t>
            </a:r>
            <a:r>
              <a:rPr lang="en-US" sz="1600" baseline="-25000" dirty="0">
                <a:latin typeface="Segoe UI"/>
                <a:ea typeface="Times New Roman"/>
                <a:cs typeface="Segoe UI"/>
              </a:rPr>
              <a:t>2</a:t>
            </a:r>
            <a:r>
              <a:rPr lang="en-US" sz="1600" dirty="0">
                <a:latin typeface="Segoe UI"/>
                <a:ea typeface="Times New Roman"/>
                <a:cs typeface="Segoe UI"/>
              </a:rPr>
              <a:t>SO</a:t>
            </a:r>
            <a:r>
              <a:rPr lang="en-US" sz="1600" baseline="-25000" dirty="0">
                <a:latin typeface="Segoe UI"/>
                <a:ea typeface="Times New Roman"/>
                <a:cs typeface="Segoe UI"/>
              </a:rPr>
              <a:t>4</a:t>
            </a:r>
            <a:r>
              <a:rPr lang="en-US" sz="1600" dirty="0">
                <a:latin typeface="Segoe UI"/>
                <a:ea typeface="Times New Roman"/>
                <a:cs typeface="Times New Roman"/>
              </a:rPr>
              <a:t> </a:t>
            </a:r>
            <a:r>
              <a:rPr lang="en-US" sz="1600" dirty="0">
                <a:solidFill>
                  <a:prstClr val="black"/>
                </a:solidFill>
                <a:sym typeface="Symbol"/>
              </a:rPr>
              <a:t></a:t>
            </a:r>
            <a:r>
              <a:rPr lang="en-US" sz="1600" dirty="0" smtClean="0">
                <a:latin typeface="Segoe UI"/>
                <a:ea typeface="Times New Roman"/>
                <a:cs typeface="Times New Roman"/>
              </a:rPr>
              <a:t> </a:t>
            </a:r>
            <a:r>
              <a:rPr lang="en-US" sz="1600" dirty="0">
                <a:latin typeface="Segoe UI"/>
                <a:ea typeface="Times New Roman"/>
                <a:cs typeface="Times New Roman"/>
              </a:rPr>
              <a:t>K</a:t>
            </a:r>
            <a:r>
              <a:rPr lang="en-US" sz="1600" baseline="-25000" dirty="0">
                <a:latin typeface="Segoe UI"/>
                <a:ea typeface="Times New Roman"/>
                <a:cs typeface="Times New Roman"/>
              </a:rPr>
              <a:t>2</a:t>
            </a:r>
            <a:r>
              <a:rPr lang="en-US" sz="1600" dirty="0">
                <a:latin typeface="Segoe UI"/>
                <a:ea typeface="Times New Roman"/>
                <a:cs typeface="Times New Roman"/>
              </a:rPr>
              <a:t>SO</a:t>
            </a:r>
            <a:r>
              <a:rPr lang="en-US" sz="1600" baseline="-25000" dirty="0">
                <a:latin typeface="Segoe UI"/>
                <a:ea typeface="Times New Roman"/>
                <a:cs typeface="Times New Roman"/>
              </a:rPr>
              <a:t>4</a:t>
            </a:r>
            <a:r>
              <a:rPr lang="en-US" sz="1600" dirty="0">
                <a:latin typeface="Segoe UI"/>
                <a:ea typeface="Times New Roman"/>
                <a:cs typeface="Times New Roman"/>
              </a:rPr>
              <a:t> +2MnSO</a:t>
            </a:r>
            <a:r>
              <a:rPr lang="en-US" sz="1600" baseline="-25000" dirty="0">
                <a:latin typeface="Segoe UI"/>
                <a:ea typeface="Times New Roman"/>
                <a:cs typeface="Times New Roman"/>
              </a:rPr>
              <a:t>4</a:t>
            </a:r>
            <a:r>
              <a:rPr lang="en-US" sz="1600" dirty="0">
                <a:latin typeface="Segoe UI"/>
                <a:ea typeface="Times New Roman"/>
                <a:cs typeface="Times New Roman"/>
              </a:rPr>
              <a:t> +</a:t>
            </a:r>
            <a:r>
              <a:rPr lang="en-US" sz="1600" dirty="0">
                <a:latin typeface="Segoe UI"/>
                <a:ea typeface="Times New Roman"/>
                <a:cs typeface="Segoe UI"/>
              </a:rPr>
              <a:t> 3H</a:t>
            </a:r>
            <a:r>
              <a:rPr lang="en-US" sz="1600" baseline="-25000" dirty="0">
                <a:latin typeface="Segoe UI"/>
                <a:ea typeface="Times New Roman"/>
                <a:cs typeface="Segoe UI"/>
              </a:rPr>
              <a:t>2</a:t>
            </a:r>
            <a:r>
              <a:rPr lang="en-US" sz="1600" dirty="0">
                <a:latin typeface="Segoe UI"/>
                <a:ea typeface="Times New Roman"/>
                <a:cs typeface="Segoe UI"/>
              </a:rPr>
              <a:t>O +5[O]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dirty="0">
                <a:latin typeface="Segoe UI"/>
                <a:ea typeface="Times New Roman"/>
                <a:cs typeface="Segoe UI"/>
              </a:rPr>
              <a:t>                                                                       (Auto </a:t>
            </a:r>
            <a:r>
              <a:rPr lang="en-US" sz="2100" dirty="0" err="1">
                <a:latin typeface="Segoe UI"/>
                <a:ea typeface="Times New Roman"/>
                <a:cs typeface="Segoe UI"/>
              </a:rPr>
              <a:t>cata</a:t>
            </a:r>
            <a:r>
              <a:rPr lang="en-US" sz="2100" dirty="0">
                <a:latin typeface="Segoe UI"/>
                <a:ea typeface="Times New Roman"/>
                <a:cs typeface="Segoe UI"/>
              </a:rPr>
              <a:t>.)</a:t>
            </a:r>
            <a:endParaRPr lang="en-US" sz="2100" dirty="0">
              <a:latin typeface="Segoe UI"/>
              <a:ea typeface="Times New Roman"/>
              <a:cs typeface="Times New Roman"/>
            </a:endParaRPr>
          </a:p>
          <a:p>
            <a:pPr marL="640080" lvl="2" algn="just">
              <a:lnSpc>
                <a:spcPts val="1500"/>
              </a:lnSpc>
              <a:spcBef>
                <a:spcPts val="0"/>
              </a:spcBef>
              <a:tabLst>
                <a:tab pos="245745" algn="l"/>
                <a:tab pos="542925" algn="l"/>
                <a:tab pos="4114800" algn="r"/>
              </a:tabLst>
            </a:pPr>
            <a:r>
              <a:rPr lang="en-US" sz="1600" dirty="0">
                <a:latin typeface="Segoe UI"/>
                <a:ea typeface="Times New Roman"/>
                <a:cs typeface="Segoe UI"/>
              </a:rPr>
              <a:t>Step II:  5[O] +  5H</a:t>
            </a:r>
            <a:r>
              <a:rPr lang="en-US" sz="1600" baseline="-25000" dirty="0">
                <a:latin typeface="Segoe UI"/>
                <a:ea typeface="Times New Roman"/>
                <a:cs typeface="Segoe UI"/>
              </a:rPr>
              <a:t>2</a:t>
            </a:r>
            <a:r>
              <a:rPr lang="en-US" sz="1600" dirty="0">
                <a:latin typeface="Segoe UI"/>
                <a:ea typeface="Times New Roman"/>
                <a:cs typeface="Segoe UI"/>
              </a:rPr>
              <a:t>C</a:t>
            </a:r>
            <a:r>
              <a:rPr lang="en-US" sz="1600" baseline="-25000" dirty="0">
                <a:latin typeface="Segoe UI"/>
                <a:ea typeface="Times New Roman"/>
                <a:cs typeface="Segoe UI"/>
              </a:rPr>
              <a:t>2</a:t>
            </a:r>
            <a:r>
              <a:rPr lang="en-US" sz="1600" dirty="0">
                <a:latin typeface="Segoe UI"/>
                <a:ea typeface="Times New Roman"/>
                <a:cs typeface="Segoe UI"/>
              </a:rPr>
              <a:t>O</a:t>
            </a:r>
            <a:r>
              <a:rPr lang="en-US" sz="1600" baseline="-25000" dirty="0">
                <a:latin typeface="Segoe UI"/>
                <a:ea typeface="Times New Roman"/>
                <a:cs typeface="Segoe UI"/>
              </a:rPr>
              <a:t>4 </a:t>
            </a:r>
            <a:r>
              <a:rPr lang="en-US" sz="1600" dirty="0">
                <a:solidFill>
                  <a:prstClr val="black"/>
                </a:solidFill>
                <a:sym typeface="Symbol"/>
              </a:rPr>
              <a:t></a:t>
            </a:r>
            <a:r>
              <a:rPr lang="en-US" sz="1600" dirty="0" smtClean="0">
                <a:latin typeface="Segoe UI"/>
                <a:ea typeface="Times New Roman"/>
                <a:cs typeface="Segoe UI"/>
              </a:rPr>
              <a:t>    </a:t>
            </a:r>
            <a:r>
              <a:rPr lang="en-US" sz="1600" dirty="0">
                <a:latin typeface="Segoe UI"/>
                <a:ea typeface="Times New Roman"/>
                <a:cs typeface="Segoe UI"/>
              </a:rPr>
              <a:t>5H</a:t>
            </a:r>
            <a:r>
              <a:rPr lang="en-US" sz="1600" baseline="-25000" dirty="0">
                <a:latin typeface="Segoe UI"/>
                <a:ea typeface="Times New Roman"/>
                <a:cs typeface="Segoe UI"/>
              </a:rPr>
              <a:t>2</a:t>
            </a:r>
            <a:r>
              <a:rPr lang="en-US" sz="1600" dirty="0">
                <a:latin typeface="Segoe UI"/>
                <a:ea typeface="Times New Roman"/>
                <a:cs typeface="Segoe UI"/>
              </a:rPr>
              <a:t>O + 10CO</a:t>
            </a:r>
            <a:r>
              <a:rPr lang="en-US" sz="1600" baseline="-25000" dirty="0">
                <a:latin typeface="Segoe UI"/>
                <a:ea typeface="Times New Roman"/>
                <a:cs typeface="Segoe UI"/>
              </a:rPr>
              <a:t>2</a:t>
            </a:r>
            <a:r>
              <a:rPr lang="en-US" sz="1600" dirty="0">
                <a:latin typeface="Segoe UI"/>
                <a:ea typeface="Times New Roman"/>
                <a:cs typeface="Segoe UI"/>
              </a:rPr>
              <a:t> </a:t>
            </a:r>
            <a:r>
              <a:rPr lang="en-US" sz="1600" dirty="0">
                <a:latin typeface="Segoe UI"/>
                <a:ea typeface="Times New Roman"/>
                <a:cs typeface="Times New Roman"/>
                <a:sym typeface="Symbol"/>
              </a:rPr>
              <a:t></a:t>
            </a:r>
            <a:endParaRPr lang="en-US" sz="1600" dirty="0">
              <a:latin typeface="Segoe UI"/>
              <a:ea typeface="Times New Roman"/>
              <a:cs typeface="Times New Roman"/>
            </a:endParaRPr>
          </a:p>
          <a:p>
            <a:pPr marL="0" marR="0" algn="just">
              <a:lnSpc>
                <a:spcPts val="1500"/>
              </a:lnSpc>
              <a:spcBef>
                <a:spcPts val="0"/>
              </a:spcBef>
              <a:spcAft>
                <a:spcPts val="0"/>
              </a:spcAft>
              <a:tabLst>
                <a:tab pos="245745" algn="l"/>
                <a:tab pos="542925" algn="l"/>
                <a:tab pos="4114800" algn="r"/>
              </a:tabLst>
            </a:pPr>
            <a:r>
              <a:rPr lang="en-US" sz="2100" dirty="0">
                <a:latin typeface="Segoe UI"/>
                <a:ea typeface="Times New Roman"/>
                <a:cs typeface="Segoe UI"/>
              </a:rPr>
              <a:t>                                            Fast)</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b="1" dirty="0">
                <a:latin typeface="Segoe UI"/>
                <a:ea typeface="Times New Roman"/>
                <a:cs typeface="Segoe UI"/>
              </a:rPr>
              <a:t>	Induced catalysis:</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dirty="0">
                <a:latin typeface="Segoe UI"/>
                <a:ea typeface="Times New Roman"/>
                <a:cs typeface="Segoe UI"/>
              </a:rPr>
              <a:t> 	</a:t>
            </a:r>
            <a:r>
              <a:rPr lang="en-US" sz="2100" i="1" dirty="0">
                <a:latin typeface="Segoe UI"/>
                <a:ea typeface="Times New Roman"/>
                <a:cs typeface="Segoe UI"/>
              </a:rPr>
              <a:t>A reaction which induces another reaction to proceed rapidly is called induced </a:t>
            </a:r>
            <a:r>
              <a:rPr lang="en-US" sz="2100" i="1" dirty="0" smtClean="0">
                <a:latin typeface="Segoe UI"/>
                <a:ea typeface="Times New Roman"/>
                <a:cs typeface="Segoe UI"/>
              </a:rPr>
              <a:t>			catalytic </a:t>
            </a:r>
            <a:r>
              <a:rPr lang="en-US" sz="2100" i="1" dirty="0">
                <a:latin typeface="Segoe UI"/>
                <a:ea typeface="Times New Roman"/>
                <a:cs typeface="Segoe UI"/>
              </a:rPr>
              <a:t>reaction</a:t>
            </a:r>
            <a:r>
              <a:rPr lang="en-US" sz="2100" dirty="0">
                <a:latin typeface="Segoe UI"/>
                <a:ea typeface="Times New Roman"/>
                <a:cs typeface="Segoe UI"/>
              </a:rPr>
              <a:t>.</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b="1" dirty="0">
                <a:latin typeface="Segoe UI"/>
                <a:ea typeface="Times New Roman"/>
                <a:cs typeface="Segoe UI"/>
              </a:rPr>
              <a:t>Examples:</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b="1" dirty="0">
                <a:latin typeface="Segoe UI"/>
                <a:ea typeface="Times New Roman"/>
                <a:cs typeface="Segoe UI"/>
              </a:rPr>
              <a:t>(i) 	Oxidation of Na</a:t>
            </a:r>
            <a:r>
              <a:rPr lang="en-US" sz="2100" b="1" baseline="-25000" dirty="0">
                <a:latin typeface="Segoe UI"/>
                <a:ea typeface="Times New Roman"/>
                <a:cs typeface="Segoe UI"/>
              </a:rPr>
              <a:t>3</a:t>
            </a:r>
            <a:r>
              <a:rPr lang="en-US" sz="2100" b="1" dirty="0">
                <a:latin typeface="Segoe UI"/>
                <a:ea typeface="Times New Roman"/>
                <a:cs typeface="Segoe UI"/>
              </a:rPr>
              <a:t>AsO</a:t>
            </a:r>
            <a:r>
              <a:rPr lang="en-US" sz="2100" b="1" baseline="-25000" dirty="0">
                <a:latin typeface="Segoe UI"/>
                <a:ea typeface="Times New Roman"/>
                <a:cs typeface="Segoe UI"/>
              </a:rPr>
              <a:t>3</a:t>
            </a:r>
            <a:r>
              <a:rPr lang="en-US" sz="2100" b="1" dirty="0">
                <a:latin typeface="Segoe UI"/>
                <a:ea typeface="Times New Roman"/>
                <a:cs typeface="Segoe UI"/>
              </a:rPr>
              <a:t> in presence of Na</a:t>
            </a:r>
            <a:r>
              <a:rPr lang="en-US" sz="2100" b="1" baseline="-25000" dirty="0">
                <a:latin typeface="Segoe UI"/>
                <a:ea typeface="Times New Roman"/>
                <a:cs typeface="Segoe UI"/>
              </a:rPr>
              <a:t>2</a:t>
            </a:r>
            <a:r>
              <a:rPr lang="en-US" sz="2100" b="1" dirty="0">
                <a:latin typeface="Segoe UI"/>
                <a:ea typeface="Times New Roman"/>
                <a:cs typeface="Segoe UI"/>
              </a:rPr>
              <a:t>SO</a:t>
            </a:r>
            <a:r>
              <a:rPr lang="en-US" sz="2100" b="1" baseline="-25000" dirty="0">
                <a:latin typeface="Segoe UI"/>
                <a:ea typeface="Times New Roman"/>
                <a:cs typeface="Segoe UI"/>
              </a:rPr>
              <a:t>3</a:t>
            </a:r>
            <a:r>
              <a:rPr lang="en-US" sz="2100" b="1" dirty="0">
                <a:latin typeface="Segoe UI"/>
                <a:ea typeface="Times New Roman"/>
                <a:cs typeface="Segoe UI"/>
              </a:rPr>
              <a:t>: </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dirty="0">
                <a:latin typeface="Segoe UI"/>
                <a:ea typeface="Times New Roman"/>
                <a:cs typeface="Segoe UI"/>
              </a:rPr>
              <a:t>	If sodium </a:t>
            </a:r>
            <a:r>
              <a:rPr lang="en-US" sz="2100" dirty="0" err="1">
                <a:latin typeface="Segoe UI"/>
                <a:ea typeface="Times New Roman"/>
                <a:cs typeface="Segoe UI"/>
              </a:rPr>
              <a:t>sulphite</a:t>
            </a:r>
            <a:r>
              <a:rPr lang="en-US" sz="2100" dirty="0">
                <a:latin typeface="Segoe UI"/>
                <a:ea typeface="Times New Roman"/>
                <a:cs typeface="Segoe UI"/>
              </a:rPr>
              <a:t> (Na</a:t>
            </a:r>
            <a:r>
              <a:rPr lang="en-US" sz="2100" baseline="-25000" dirty="0">
                <a:latin typeface="Segoe UI"/>
                <a:ea typeface="Times New Roman"/>
                <a:cs typeface="Segoe UI"/>
              </a:rPr>
              <a:t>2</a:t>
            </a:r>
            <a:r>
              <a:rPr lang="en-US" sz="2100" dirty="0">
                <a:latin typeface="Segoe UI"/>
                <a:ea typeface="Times New Roman"/>
                <a:cs typeface="Segoe UI"/>
              </a:rPr>
              <a:t>SO</a:t>
            </a:r>
            <a:r>
              <a:rPr lang="en-US" sz="2100" baseline="-25000" dirty="0">
                <a:latin typeface="Segoe UI"/>
                <a:ea typeface="Times New Roman"/>
                <a:cs typeface="Segoe UI"/>
              </a:rPr>
              <a:t>3</a:t>
            </a:r>
            <a:r>
              <a:rPr lang="en-US" sz="2100" dirty="0">
                <a:latin typeface="Segoe UI"/>
                <a:ea typeface="Times New Roman"/>
                <a:cs typeface="Segoe UI"/>
              </a:rPr>
              <a:t>) and sodium </a:t>
            </a:r>
            <a:r>
              <a:rPr lang="en-US" sz="2100" dirty="0" err="1">
                <a:latin typeface="Segoe UI"/>
                <a:ea typeface="Times New Roman"/>
                <a:cs typeface="Segoe UI"/>
              </a:rPr>
              <a:t>arsenite</a:t>
            </a:r>
            <a:r>
              <a:rPr lang="en-US" sz="2100" dirty="0">
                <a:latin typeface="Segoe UI"/>
                <a:ea typeface="Times New Roman"/>
                <a:cs typeface="Segoe UI"/>
              </a:rPr>
              <a:t> (Na</a:t>
            </a:r>
            <a:r>
              <a:rPr lang="en-US" sz="2100" baseline="-25000" dirty="0">
                <a:latin typeface="Segoe UI"/>
                <a:ea typeface="Times New Roman"/>
                <a:cs typeface="Segoe UI"/>
              </a:rPr>
              <a:t>3</a:t>
            </a:r>
            <a:r>
              <a:rPr lang="en-US" sz="2100" dirty="0">
                <a:latin typeface="Segoe UI"/>
                <a:ea typeface="Times New Roman"/>
                <a:cs typeface="Segoe UI"/>
              </a:rPr>
              <a:t>AsO</a:t>
            </a:r>
            <a:r>
              <a:rPr lang="en-US" sz="2100" baseline="-25000" dirty="0">
                <a:latin typeface="Segoe UI"/>
                <a:ea typeface="Times New Roman"/>
                <a:cs typeface="Segoe UI"/>
              </a:rPr>
              <a:t>3</a:t>
            </a:r>
            <a:r>
              <a:rPr lang="en-US" sz="2100" dirty="0">
                <a:latin typeface="Segoe UI"/>
                <a:ea typeface="Times New Roman"/>
                <a:cs typeface="Segoe UI"/>
              </a:rPr>
              <a:t>) are </a:t>
            </a:r>
            <a:r>
              <a:rPr lang="en-US" sz="2100" dirty="0" err="1">
                <a:latin typeface="Segoe UI"/>
                <a:ea typeface="Times New Roman"/>
                <a:cs typeface="Segoe UI"/>
              </a:rPr>
              <a:t>oxidised</a:t>
            </a:r>
            <a:r>
              <a:rPr lang="en-US" sz="2100" dirty="0">
                <a:latin typeface="Segoe UI"/>
                <a:ea typeface="Times New Roman"/>
                <a:cs typeface="Segoe UI"/>
              </a:rPr>
              <a:t> in air </a:t>
            </a:r>
            <a:r>
              <a:rPr lang="en-US" sz="2100" dirty="0" smtClean="0">
                <a:latin typeface="Segoe UI"/>
                <a:ea typeface="Times New Roman"/>
                <a:cs typeface="Segoe UI"/>
              </a:rPr>
              <a:t>		separately</a:t>
            </a:r>
            <a:r>
              <a:rPr lang="en-US" sz="2100" dirty="0">
                <a:latin typeface="Segoe UI"/>
                <a:ea typeface="Times New Roman"/>
                <a:cs typeface="Segoe UI"/>
              </a:rPr>
              <a:t>, only Na</a:t>
            </a:r>
            <a:r>
              <a:rPr lang="en-US" sz="2100" baseline="-25000" dirty="0">
                <a:latin typeface="Segoe UI"/>
                <a:ea typeface="Times New Roman"/>
                <a:cs typeface="Segoe UI"/>
              </a:rPr>
              <a:t>2</a:t>
            </a:r>
            <a:r>
              <a:rPr lang="en-US" sz="2100" dirty="0">
                <a:latin typeface="Segoe UI"/>
                <a:ea typeface="Times New Roman"/>
                <a:cs typeface="Segoe UI"/>
              </a:rPr>
              <a:t>SO</a:t>
            </a:r>
            <a:r>
              <a:rPr lang="en-US" sz="2100" baseline="-25000" dirty="0">
                <a:latin typeface="Segoe UI"/>
                <a:ea typeface="Times New Roman"/>
                <a:cs typeface="Segoe UI"/>
              </a:rPr>
              <a:t>3 </a:t>
            </a:r>
            <a:r>
              <a:rPr lang="en-US" sz="2100" dirty="0">
                <a:latin typeface="Segoe UI"/>
                <a:ea typeface="Times New Roman"/>
                <a:cs typeface="Segoe UI"/>
              </a:rPr>
              <a:t>is </a:t>
            </a:r>
            <a:r>
              <a:rPr lang="en-US" sz="2100" dirty="0" err="1">
                <a:latin typeface="Segoe UI"/>
                <a:ea typeface="Times New Roman"/>
                <a:cs typeface="Segoe UI"/>
              </a:rPr>
              <a:t>oxidised</a:t>
            </a:r>
            <a:r>
              <a:rPr lang="en-US" sz="2100" dirty="0">
                <a:latin typeface="Segoe UI"/>
                <a:ea typeface="Times New Roman"/>
                <a:cs typeface="Segoe UI"/>
              </a:rPr>
              <a:t> to Na</a:t>
            </a:r>
            <a:r>
              <a:rPr lang="en-US" sz="2100" baseline="-25000" dirty="0">
                <a:latin typeface="Segoe UI"/>
                <a:ea typeface="Times New Roman"/>
                <a:cs typeface="Segoe UI"/>
              </a:rPr>
              <a:t>2</a:t>
            </a:r>
            <a:r>
              <a:rPr lang="en-US" sz="2100" dirty="0">
                <a:latin typeface="Segoe UI"/>
                <a:ea typeface="Times New Roman"/>
                <a:cs typeface="Segoe UI"/>
              </a:rPr>
              <a:t>SO</a:t>
            </a:r>
            <a:r>
              <a:rPr lang="en-US" sz="2100" baseline="-25000" dirty="0">
                <a:latin typeface="Segoe UI"/>
                <a:ea typeface="Times New Roman"/>
                <a:cs typeface="Segoe UI"/>
              </a:rPr>
              <a:t>4,</a:t>
            </a:r>
            <a:r>
              <a:rPr lang="en-US" sz="2100" dirty="0">
                <a:latin typeface="Segoe UI"/>
                <a:ea typeface="Times New Roman"/>
                <a:cs typeface="Segoe UI"/>
              </a:rPr>
              <a:t> while Na</a:t>
            </a:r>
            <a:r>
              <a:rPr lang="en-US" sz="2100" baseline="-25000" dirty="0">
                <a:latin typeface="Segoe UI"/>
                <a:ea typeface="Times New Roman"/>
                <a:cs typeface="Segoe UI"/>
              </a:rPr>
              <a:t>3</a:t>
            </a:r>
            <a:r>
              <a:rPr lang="en-US" sz="2100" dirty="0">
                <a:latin typeface="Segoe UI"/>
                <a:ea typeface="Times New Roman"/>
                <a:cs typeface="Segoe UI"/>
              </a:rPr>
              <a:t>AsO</a:t>
            </a:r>
            <a:r>
              <a:rPr lang="en-US" sz="2100" baseline="-25000" dirty="0">
                <a:latin typeface="Segoe UI"/>
                <a:ea typeface="Times New Roman"/>
                <a:cs typeface="Segoe UI"/>
              </a:rPr>
              <a:t>3 </a:t>
            </a:r>
            <a:r>
              <a:rPr lang="en-US" sz="2100" dirty="0">
                <a:latin typeface="Segoe UI"/>
                <a:ea typeface="Times New Roman"/>
                <a:cs typeface="Segoe UI"/>
              </a:rPr>
              <a:t>does not change at all.</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dirty="0">
                <a:latin typeface="Segoe UI"/>
                <a:ea typeface="Times New Roman"/>
                <a:cs typeface="Segoe UI"/>
              </a:rPr>
              <a:t>	Now if both are mixed together and subjected to atmospheric oxidation, Na</a:t>
            </a:r>
            <a:r>
              <a:rPr lang="en-US" sz="2100" baseline="-25000" dirty="0">
                <a:latin typeface="Segoe UI"/>
                <a:ea typeface="Times New Roman"/>
                <a:cs typeface="Segoe UI"/>
              </a:rPr>
              <a:t>2</a:t>
            </a:r>
            <a:r>
              <a:rPr lang="en-US" sz="2100" dirty="0">
                <a:latin typeface="Segoe UI"/>
                <a:ea typeface="Times New Roman"/>
                <a:cs typeface="Segoe UI"/>
              </a:rPr>
              <a:t>SO</a:t>
            </a:r>
            <a:r>
              <a:rPr lang="en-US" sz="2100" baseline="-25000" dirty="0">
                <a:latin typeface="Segoe UI"/>
                <a:ea typeface="Times New Roman"/>
                <a:cs typeface="Segoe UI"/>
              </a:rPr>
              <a:t>3 </a:t>
            </a:r>
            <a:r>
              <a:rPr lang="en-US" sz="2100" baseline="-25000" dirty="0" smtClean="0">
                <a:latin typeface="Segoe UI"/>
                <a:ea typeface="Times New Roman"/>
                <a:cs typeface="Segoe UI"/>
              </a:rPr>
              <a:t>		</a:t>
            </a:r>
            <a:r>
              <a:rPr lang="en-US" sz="2100" dirty="0" smtClean="0">
                <a:latin typeface="Segoe UI"/>
                <a:ea typeface="Times New Roman"/>
                <a:cs typeface="Segoe UI"/>
              </a:rPr>
              <a:t>changes </a:t>
            </a:r>
            <a:r>
              <a:rPr lang="en-US" sz="2100" dirty="0">
                <a:latin typeface="Segoe UI"/>
                <a:ea typeface="Times New Roman"/>
                <a:cs typeface="Segoe UI"/>
              </a:rPr>
              <a:t>to Na</a:t>
            </a:r>
            <a:r>
              <a:rPr lang="en-US" sz="2100" baseline="-25000" dirty="0">
                <a:latin typeface="Segoe UI"/>
                <a:ea typeface="Times New Roman"/>
                <a:cs typeface="Segoe UI"/>
              </a:rPr>
              <a:t>2</a:t>
            </a:r>
            <a:r>
              <a:rPr lang="en-US" sz="2100" dirty="0">
                <a:latin typeface="Segoe UI"/>
                <a:ea typeface="Times New Roman"/>
                <a:cs typeface="Segoe UI"/>
              </a:rPr>
              <a:t>SO</a:t>
            </a:r>
            <a:r>
              <a:rPr lang="en-US" sz="2100" baseline="-25000" dirty="0">
                <a:latin typeface="Segoe UI"/>
                <a:ea typeface="Times New Roman"/>
                <a:cs typeface="Segoe UI"/>
              </a:rPr>
              <a:t>4 </a:t>
            </a:r>
            <a:r>
              <a:rPr lang="en-US" sz="2100" dirty="0">
                <a:latin typeface="Segoe UI"/>
                <a:ea typeface="Times New Roman"/>
                <a:cs typeface="Segoe UI"/>
              </a:rPr>
              <a:t>and Na</a:t>
            </a:r>
            <a:r>
              <a:rPr lang="en-US" sz="2100" baseline="-25000" dirty="0">
                <a:latin typeface="Segoe UI"/>
                <a:ea typeface="Times New Roman"/>
                <a:cs typeface="Segoe UI"/>
              </a:rPr>
              <a:t>3</a:t>
            </a:r>
            <a:r>
              <a:rPr lang="en-US" sz="2100" dirty="0">
                <a:latin typeface="Segoe UI"/>
                <a:ea typeface="Times New Roman"/>
                <a:cs typeface="Segoe UI"/>
              </a:rPr>
              <a:t>AsO</a:t>
            </a:r>
            <a:r>
              <a:rPr lang="en-US" sz="2100" baseline="-25000" dirty="0">
                <a:latin typeface="Segoe UI"/>
                <a:ea typeface="Times New Roman"/>
                <a:cs typeface="Segoe UI"/>
              </a:rPr>
              <a:t>3 </a:t>
            </a:r>
            <a:r>
              <a:rPr lang="en-US" sz="2100" dirty="0">
                <a:latin typeface="Segoe UI"/>
                <a:ea typeface="Times New Roman"/>
                <a:cs typeface="Segoe UI"/>
              </a:rPr>
              <a:t>to Na</a:t>
            </a:r>
            <a:r>
              <a:rPr lang="en-US" sz="2100" baseline="-25000" dirty="0">
                <a:latin typeface="Segoe UI"/>
                <a:ea typeface="Times New Roman"/>
                <a:cs typeface="Segoe UI"/>
              </a:rPr>
              <a:t>3</a:t>
            </a:r>
            <a:r>
              <a:rPr lang="en-US" sz="2100" dirty="0">
                <a:latin typeface="Segoe UI"/>
                <a:ea typeface="Times New Roman"/>
                <a:cs typeface="Segoe UI"/>
              </a:rPr>
              <a:t>AsO</a:t>
            </a:r>
            <a:r>
              <a:rPr lang="en-US" sz="2100" baseline="-25000" dirty="0">
                <a:latin typeface="Segoe UI"/>
                <a:ea typeface="Times New Roman"/>
                <a:cs typeface="Segoe UI"/>
              </a:rPr>
              <a:t>4.</a:t>
            </a:r>
            <a:r>
              <a:rPr lang="en-US" sz="2100" dirty="0">
                <a:latin typeface="Segoe UI"/>
                <a:ea typeface="Times New Roman"/>
                <a:cs typeface="Segoe UI"/>
              </a:rPr>
              <a:t> In this process, the presence of </a:t>
            </a:r>
            <a:r>
              <a:rPr lang="en-US" sz="2100" dirty="0" smtClean="0">
                <a:latin typeface="Segoe UI"/>
                <a:ea typeface="Times New Roman"/>
                <a:cs typeface="Segoe UI"/>
              </a:rPr>
              <a:t>		Na</a:t>
            </a:r>
            <a:r>
              <a:rPr lang="en-US" sz="2100" baseline="-25000" dirty="0" smtClean="0">
                <a:latin typeface="Segoe UI"/>
                <a:ea typeface="Times New Roman"/>
                <a:cs typeface="Segoe UI"/>
              </a:rPr>
              <a:t>2</a:t>
            </a:r>
            <a:r>
              <a:rPr lang="en-US" sz="2100" dirty="0" smtClean="0">
                <a:latin typeface="Segoe UI"/>
                <a:ea typeface="Times New Roman"/>
                <a:cs typeface="Segoe UI"/>
              </a:rPr>
              <a:t>SO</a:t>
            </a:r>
            <a:r>
              <a:rPr lang="en-US" sz="2100" baseline="-25000" dirty="0" smtClean="0">
                <a:latin typeface="Segoe UI"/>
                <a:ea typeface="Times New Roman"/>
                <a:cs typeface="Segoe UI"/>
              </a:rPr>
              <a:t>3 </a:t>
            </a:r>
            <a:r>
              <a:rPr lang="en-US" sz="2100" dirty="0">
                <a:latin typeface="Segoe UI"/>
                <a:ea typeface="Times New Roman"/>
                <a:cs typeface="Segoe UI"/>
              </a:rPr>
              <a:t>causes the oxidation of Na</a:t>
            </a:r>
            <a:r>
              <a:rPr lang="en-US" sz="2100" baseline="-25000" dirty="0">
                <a:latin typeface="Segoe UI"/>
                <a:ea typeface="Times New Roman"/>
                <a:cs typeface="Segoe UI"/>
              </a:rPr>
              <a:t>3</a:t>
            </a:r>
            <a:r>
              <a:rPr lang="en-US" sz="2100" dirty="0">
                <a:latin typeface="Segoe UI"/>
                <a:ea typeface="Times New Roman"/>
                <a:cs typeface="Segoe UI"/>
              </a:rPr>
              <a:t>AsO</a:t>
            </a:r>
            <a:r>
              <a:rPr lang="en-US" sz="2100" baseline="-25000" dirty="0">
                <a:latin typeface="Segoe UI"/>
                <a:ea typeface="Times New Roman"/>
                <a:cs typeface="Segoe UI"/>
              </a:rPr>
              <a:t>3</a:t>
            </a:r>
            <a:r>
              <a:rPr lang="en-US" sz="2100" dirty="0">
                <a:latin typeface="Segoe UI"/>
                <a:ea typeface="Times New Roman"/>
                <a:cs typeface="Times New Roman"/>
              </a:rPr>
              <a:t> </a:t>
            </a:r>
            <a:r>
              <a:rPr lang="en-US" sz="2100" dirty="0">
                <a:latin typeface="Segoe UI"/>
                <a:ea typeface="Times New Roman"/>
                <a:cs typeface="Segoe UI"/>
              </a:rPr>
              <a:t>to Na</a:t>
            </a:r>
            <a:r>
              <a:rPr lang="en-US" sz="2100" baseline="-25000" dirty="0">
                <a:latin typeface="Segoe UI"/>
                <a:ea typeface="Times New Roman"/>
                <a:cs typeface="Segoe UI"/>
              </a:rPr>
              <a:t>3</a:t>
            </a:r>
            <a:r>
              <a:rPr lang="en-US" sz="2100" dirty="0">
                <a:latin typeface="Segoe UI"/>
                <a:ea typeface="Times New Roman"/>
                <a:cs typeface="Segoe UI"/>
              </a:rPr>
              <a:t>AsO</a:t>
            </a:r>
            <a:r>
              <a:rPr lang="en-US" sz="2100" baseline="-25000" dirty="0">
                <a:latin typeface="Segoe UI"/>
                <a:ea typeface="Times New Roman"/>
                <a:cs typeface="Segoe UI"/>
              </a:rPr>
              <a:t>4</a:t>
            </a:r>
            <a:r>
              <a:rPr lang="en-US" sz="2100" dirty="0">
                <a:latin typeface="Segoe UI"/>
                <a:ea typeface="Times New Roman"/>
                <a:cs typeface="Times New Roman"/>
              </a:rPr>
              <a:t>.</a:t>
            </a:r>
            <a:r>
              <a:rPr lang="en-US" sz="2100" dirty="0">
                <a:latin typeface="Segoe UI"/>
                <a:ea typeface="Times New Roman"/>
                <a:cs typeface="Segoe UI"/>
              </a:rPr>
              <a:t> It is to say that the presence of </a:t>
            </a:r>
            <a:r>
              <a:rPr lang="en-US" sz="2100" dirty="0" smtClean="0">
                <a:latin typeface="Segoe UI"/>
                <a:ea typeface="Times New Roman"/>
                <a:cs typeface="Segoe UI"/>
              </a:rPr>
              <a:t>		Na</a:t>
            </a:r>
            <a:r>
              <a:rPr lang="en-US" sz="2100" baseline="-25000" dirty="0" smtClean="0">
                <a:latin typeface="Segoe UI"/>
                <a:ea typeface="Times New Roman"/>
                <a:cs typeface="Segoe UI"/>
              </a:rPr>
              <a:t>2</a:t>
            </a:r>
            <a:r>
              <a:rPr lang="en-US" sz="2100" dirty="0" smtClean="0">
                <a:latin typeface="Segoe UI"/>
                <a:ea typeface="Times New Roman"/>
                <a:cs typeface="Segoe UI"/>
              </a:rPr>
              <a:t>SO</a:t>
            </a:r>
            <a:r>
              <a:rPr lang="en-US" sz="2100" baseline="-25000" dirty="0" smtClean="0">
                <a:latin typeface="Segoe UI"/>
                <a:ea typeface="Times New Roman"/>
                <a:cs typeface="Segoe UI"/>
              </a:rPr>
              <a:t>3</a:t>
            </a:r>
            <a:r>
              <a:rPr lang="en-US" sz="2100" baseline="-25000" dirty="0">
                <a:latin typeface="Segoe UI"/>
                <a:ea typeface="Times New Roman"/>
                <a:cs typeface="Segoe UI"/>
              </a:rPr>
              <a:t>,</a:t>
            </a:r>
            <a:r>
              <a:rPr lang="en-US" sz="2100" dirty="0">
                <a:latin typeface="Segoe UI"/>
                <a:ea typeface="Times New Roman"/>
                <a:cs typeface="Segoe UI"/>
              </a:rPr>
              <a:t> has induced the oxidation of Na</a:t>
            </a:r>
            <a:r>
              <a:rPr lang="en-US" sz="2100" baseline="-25000" dirty="0">
                <a:latin typeface="Segoe UI"/>
                <a:ea typeface="Times New Roman"/>
                <a:cs typeface="Segoe UI"/>
              </a:rPr>
              <a:t>3</a:t>
            </a:r>
            <a:r>
              <a:rPr lang="en-US" sz="2100" dirty="0">
                <a:latin typeface="Segoe UI"/>
                <a:ea typeface="Times New Roman"/>
                <a:cs typeface="Segoe UI"/>
              </a:rPr>
              <a:t>AsO</a:t>
            </a:r>
            <a:r>
              <a:rPr lang="en-US" sz="2100" baseline="-25000" dirty="0">
                <a:latin typeface="Segoe UI"/>
                <a:ea typeface="Times New Roman"/>
                <a:cs typeface="Segoe UI"/>
              </a:rPr>
              <a:t>3, </a:t>
            </a:r>
            <a:r>
              <a:rPr lang="en-US" sz="2100" dirty="0">
                <a:latin typeface="Segoe UI"/>
                <a:ea typeface="Times New Roman"/>
                <a:cs typeface="Segoe UI"/>
              </a:rPr>
              <a:t>hence Na</a:t>
            </a:r>
            <a:r>
              <a:rPr lang="en-US" sz="2100" baseline="-25000" dirty="0">
                <a:latin typeface="Segoe UI"/>
                <a:ea typeface="Times New Roman"/>
                <a:cs typeface="Segoe UI"/>
              </a:rPr>
              <a:t>2</a:t>
            </a:r>
            <a:r>
              <a:rPr lang="en-US" sz="2100" dirty="0">
                <a:latin typeface="Segoe UI"/>
                <a:ea typeface="Times New Roman"/>
                <a:cs typeface="Segoe UI"/>
              </a:rPr>
              <a:t>SO</a:t>
            </a:r>
            <a:r>
              <a:rPr lang="en-US" sz="2100" baseline="-25000" dirty="0">
                <a:latin typeface="Segoe UI"/>
                <a:ea typeface="Times New Roman"/>
                <a:cs typeface="Segoe UI"/>
              </a:rPr>
              <a:t>3 </a:t>
            </a:r>
            <a:r>
              <a:rPr lang="en-US" sz="2100" dirty="0">
                <a:latin typeface="Segoe UI"/>
                <a:ea typeface="Times New Roman"/>
                <a:cs typeface="Segoe UI"/>
              </a:rPr>
              <a:t>is called induced </a:t>
            </a:r>
            <a:r>
              <a:rPr lang="en-US" sz="2100" dirty="0" smtClean="0">
                <a:latin typeface="Segoe UI"/>
                <a:ea typeface="Times New Roman"/>
                <a:cs typeface="Segoe UI"/>
              </a:rPr>
              <a:t>		catalyst </a:t>
            </a:r>
            <a:r>
              <a:rPr lang="en-US" sz="2100" dirty="0">
                <a:latin typeface="Segoe UI"/>
                <a:ea typeface="Times New Roman"/>
                <a:cs typeface="Segoe UI"/>
              </a:rPr>
              <a:t>and the process is called induced catalysis.</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2100" dirty="0">
                <a:latin typeface="Segoe UI"/>
                <a:ea typeface="Times New Roman"/>
                <a:cs typeface="Segoe UI"/>
              </a:rPr>
              <a:t>    		Na</a:t>
            </a:r>
            <a:r>
              <a:rPr lang="en-US" sz="2100" baseline="-25000" dirty="0">
                <a:latin typeface="Segoe UI"/>
                <a:ea typeface="Times New Roman"/>
                <a:cs typeface="Segoe UI"/>
              </a:rPr>
              <a:t>2</a:t>
            </a:r>
            <a:r>
              <a:rPr lang="en-US" sz="2100" dirty="0">
                <a:latin typeface="Segoe UI"/>
                <a:ea typeface="Times New Roman"/>
                <a:cs typeface="Segoe UI"/>
              </a:rPr>
              <a:t>SO</a:t>
            </a:r>
            <a:r>
              <a:rPr lang="en-US" sz="2100" baseline="-25000" dirty="0">
                <a:latin typeface="Segoe UI"/>
                <a:ea typeface="Times New Roman"/>
                <a:cs typeface="Segoe UI"/>
              </a:rPr>
              <a:t>3</a:t>
            </a:r>
            <a:r>
              <a:rPr lang="en-US" sz="2100" dirty="0">
                <a:latin typeface="Segoe UI"/>
                <a:ea typeface="Times New Roman"/>
                <a:cs typeface="Times New Roman"/>
              </a:rPr>
              <a:t> </a:t>
            </a:r>
            <a:r>
              <a:rPr lang="en-US" sz="2100" dirty="0">
                <a:latin typeface="Segoe UI"/>
                <a:ea typeface="Times New Roman"/>
                <a:cs typeface="Segoe UI"/>
              </a:rPr>
              <a:t>+ Na</a:t>
            </a:r>
            <a:r>
              <a:rPr lang="en-US" sz="2100" baseline="-25000" dirty="0">
                <a:latin typeface="Segoe UI"/>
                <a:ea typeface="Times New Roman"/>
                <a:cs typeface="Segoe UI"/>
              </a:rPr>
              <a:t>3</a:t>
            </a:r>
            <a:r>
              <a:rPr lang="en-US" sz="2100" dirty="0">
                <a:latin typeface="Segoe UI"/>
                <a:ea typeface="Times New Roman"/>
                <a:cs typeface="Segoe UI"/>
              </a:rPr>
              <a:t>AsO</a:t>
            </a:r>
            <a:r>
              <a:rPr lang="en-US" sz="2100" baseline="-25000" dirty="0">
                <a:latin typeface="Segoe UI"/>
                <a:ea typeface="Times New Roman"/>
                <a:cs typeface="Segoe UI"/>
              </a:rPr>
              <a:t>3 </a:t>
            </a:r>
            <a:r>
              <a:rPr lang="en-US" sz="2100" dirty="0">
                <a:latin typeface="Segoe UI"/>
                <a:ea typeface="Times New Roman"/>
                <a:cs typeface="Segoe UI"/>
              </a:rPr>
              <a:t>+O</a:t>
            </a:r>
            <a:r>
              <a:rPr lang="en-US" sz="2100" baseline="-25000" dirty="0">
                <a:latin typeface="Segoe UI"/>
                <a:ea typeface="Times New Roman"/>
                <a:cs typeface="Segoe UI"/>
              </a:rPr>
              <a:t>2</a:t>
            </a:r>
            <a:r>
              <a:rPr lang="en-US" sz="2100" dirty="0">
                <a:latin typeface="Segoe UI"/>
                <a:ea typeface="Times New Roman"/>
                <a:cs typeface="Times New Roman"/>
              </a:rPr>
              <a:t>	</a:t>
            </a:r>
            <a:r>
              <a:rPr lang="en-US" sz="1500" dirty="0">
                <a:solidFill>
                  <a:prstClr val="black"/>
                </a:solidFill>
                <a:sym typeface="Symbol"/>
              </a:rPr>
              <a:t> </a:t>
            </a:r>
            <a:r>
              <a:rPr lang="en-US" sz="2100" dirty="0" smtClean="0">
                <a:latin typeface="Segoe UI"/>
                <a:ea typeface="Times New Roman"/>
                <a:cs typeface="Times New Roman"/>
              </a:rPr>
              <a:t>  </a:t>
            </a:r>
            <a:r>
              <a:rPr lang="en-US" sz="2100" dirty="0">
                <a:latin typeface="Segoe UI"/>
                <a:ea typeface="Times New Roman"/>
                <a:cs typeface="Segoe UI"/>
              </a:rPr>
              <a:t>Na</a:t>
            </a:r>
            <a:r>
              <a:rPr lang="en-US" sz="2100" baseline="-25000" dirty="0">
                <a:latin typeface="Segoe UI"/>
                <a:ea typeface="Times New Roman"/>
                <a:cs typeface="Segoe UI"/>
              </a:rPr>
              <a:t>2</a:t>
            </a:r>
            <a:r>
              <a:rPr lang="en-US" sz="2100" dirty="0">
                <a:latin typeface="Segoe UI"/>
                <a:ea typeface="Times New Roman"/>
                <a:cs typeface="Segoe UI"/>
              </a:rPr>
              <a:t>SO</a:t>
            </a:r>
            <a:r>
              <a:rPr lang="en-US" sz="2100" baseline="-25000" dirty="0">
                <a:latin typeface="Segoe UI"/>
                <a:ea typeface="Times New Roman"/>
                <a:cs typeface="Segoe UI"/>
              </a:rPr>
              <a:t>4 </a:t>
            </a:r>
            <a:r>
              <a:rPr lang="en-US" sz="2100" dirty="0">
                <a:latin typeface="Segoe UI"/>
                <a:ea typeface="Times New Roman"/>
                <a:cs typeface="Segoe UI"/>
              </a:rPr>
              <a:t>+ Na</a:t>
            </a:r>
            <a:r>
              <a:rPr lang="en-US" sz="2100" baseline="-25000" dirty="0">
                <a:latin typeface="Segoe UI"/>
                <a:ea typeface="Times New Roman"/>
                <a:cs typeface="Segoe UI"/>
              </a:rPr>
              <a:t>3</a:t>
            </a:r>
            <a:r>
              <a:rPr lang="en-US" sz="2100" dirty="0">
                <a:latin typeface="Segoe UI"/>
                <a:ea typeface="Times New Roman"/>
                <a:cs typeface="Segoe UI"/>
              </a:rPr>
              <a:t>AsO</a:t>
            </a:r>
            <a:r>
              <a:rPr lang="en-US" sz="2100" baseline="-25000" dirty="0">
                <a:latin typeface="Segoe UI"/>
                <a:ea typeface="Times New Roman"/>
                <a:cs typeface="Segoe UI"/>
              </a:rPr>
              <a:t>4</a:t>
            </a:r>
            <a:endParaRPr lang="en-US" sz="21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100" dirty="0">
                <a:latin typeface="Segoe UI"/>
                <a:ea typeface="Times New Roman"/>
                <a:cs typeface="Segoe UI"/>
              </a:rPr>
              <a:t>      (Catalyst)                       </a:t>
            </a:r>
            <a:endParaRPr lang="en-US" sz="2100" dirty="0">
              <a:latin typeface="Segoe UI"/>
              <a:ea typeface="Times New Roman"/>
              <a:cs typeface="Times New Roman"/>
            </a:endParaRPr>
          </a:p>
          <a:p>
            <a:endParaRPr lang="en-US" dirty="0"/>
          </a:p>
        </p:txBody>
      </p:sp>
    </p:spTree>
    <p:extLst>
      <p:ext uri="{BB962C8B-B14F-4D97-AF65-F5344CB8AC3E}">
        <p14:creationId xmlns:p14="http://schemas.microsoft.com/office/powerpoint/2010/main" val="97924504"/>
      </p:ext>
    </p:extLst>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229600" cy="6172200"/>
          </a:xfrm>
        </p:spPr>
        <p:txBody>
          <a:bodyPr>
            <a:normAutofit/>
          </a:bodyPr>
          <a:lstStyle/>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5. 	Acid-Base catalysis: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i="1" dirty="0">
                <a:latin typeface="Segoe UI"/>
                <a:ea typeface="Times New Roman"/>
                <a:cs typeface="Segoe UI"/>
              </a:rPr>
              <a:t>	The catalytic reactions caused by an acid are called acid-catalysis and those which </a:t>
            </a:r>
            <a:r>
              <a:rPr lang="en-US" sz="1600" i="1" dirty="0" smtClean="0">
                <a:latin typeface="Segoe UI"/>
                <a:ea typeface="Times New Roman"/>
                <a:cs typeface="Segoe UI"/>
              </a:rPr>
              <a:t>		are </a:t>
            </a:r>
            <a:r>
              <a:rPr lang="en-US" sz="1600" i="1" dirty="0">
                <a:latin typeface="Segoe UI"/>
                <a:ea typeface="Times New Roman"/>
                <a:cs typeface="Segoe UI"/>
              </a:rPr>
              <a:t>speeded up by the base as base-catalysis.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(a) 	Inversion of cane sugar by dilute mineral acid:</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C</a:t>
            </a:r>
            <a:r>
              <a:rPr lang="en-US" sz="1600" baseline="-25000" dirty="0">
                <a:latin typeface="Segoe UI"/>
                <a:ea typeface="Times New Roman"/>
                <a:cs typeface="Segoe UI"/>
              </a:rPr>
              <a:t>12</a:t>
            </a:r>
            <a:r>
              <a:rPr lang="en-US" sz="1600" dirty="0">
                <a:latin typeface="Segoe UI"/>
                <a:ea typeface="Times New Roman"/>
                <a:cs typeface="Segoe UI"/>
              </a:rPr>
              <a:t>H</a:t>
            </a:r>
            <a:r>
              <a:rPr lang="en-US" sz="1600" baseline="-25000" dirty="0">
                <a:latin typeface="Segoe UI"/>
                <a:ea typeface="Times New Roman"/>
                <a:cs typeface="Segoe UI"/>
              </a:rPr>
              <a:t>22</a:t>
            </a:r>
            <a:r>
              <a:rPr lang="en-US" sz="1600" dirty="0">
                <a:latin typeface="Segoe UI"/>
                <a:ea typeface="Times New Roman"/>
                <a:cs typeface="Segoe UI"/>
              </a:rPr>
              <a:t>O</a:t>
            </a:r>
            <a:r>
              <a:rPr lang="en-US" sz="1600" baseline="-25000" dirty="0">
                <a:latin typeface="Segoe UI"/>
                <a:ea typeface="Times New Roman"/>
                <a:cs typeface="Segoe UI"/>
              </a:rPr>
              <a:t>11</a:t>
            </a:r>
            <a:r>
              <a:rPr lang="en-US" sz="1600" dirty="0">
                <a:latin typeface="Segoe UI"/>
                <a:ea typeface="Times New Roman"/>
                <a:cs typeface="Segoe UI"/>
              </a:rPr>
              <a:t> + H</a:t>
            </a:r>
            <a:r>
              <a:rPr lang="en-US" sz="1600" baseline="-25000" dirty="0">
                <a:latin typeface="Segoe UI"/>
                <a:ea typeface="Times New Roman"/>
                <a:cs typeface="Segoe UI"/>
              </a:rPr>
              <a:t>2</a:t>
            </a:r>
            <a:r>
              <a:rPr lang="en-US" sz="1600" dirty="0">
                <a:latin typeface="Segoe UI"/>
                <a:ea typeface="Times New Roman"/>
                <a:cs typeface="Segoe UI"/>
              </a:rPr>
              <a:t>O </a:t>
            </a:r>
            <a:r>
              <a:rPr lang="en-US" sz="1600" dirty="0">
                <a:solidFill>
                  <a:prstClr val="black"/>
                </a:solidFill>
                <a:sym typeface="Symbol"/>
              </a:rPr>
              <a:t></a:t>
            </a:r>
            <a:r>
              <a:rPr lang="en-US" sz="1600" dirty="0" smtClean="0">
                <a:latin typeface="Segoe UI"/>
                <a:ea typeface="Times New Roman"/>
                <a:cs typeface="Segoe UI"/>
              </a:rPr>
              <a:t> </a:t>
            </a:r>
            <a:r>
              <a:rPr lang="en-US" sz="1600" dirty="0">
                <a:latin typeface="Segoe UI"/>
                <a:ea typeface="Times New Roman"/>
                <a:cs typeface="Times New Roman"/>
              </a:rPr>
              <a:t>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12</a:t>
            </a:r>
            <a:r>
              <a:rPr lang="en-US" sz="1600" dirty="0">
                <a:latin typeface="Segoe UI"/>
                <a:ea typeface="Times New Roman"/>
                <a:cs typeface="Segoe UI"/>
              </a:rPr>
              <a:t>O</a:t>
            </a:r>
            <a:r>
              <a:rPr lang="en-US" sz="1600" baseline="-25000" dirty="0">
                <a:latin typeface="Segoe UI"/>
                <a:ea typeface="Times New Roman"/>
                <a:cs typeface="Segoe UI"/>
              </a:rPr>
              <a:t>6</a:t>
            </a:r>
            <a:r>
              <a:rPr lang="en-US" sz="1600" dirty="0">
                <a:latin typeface="Segoe UI"/>
                <a:ea typeface="Times New Roman"/>
                <a:cs typeface="Segoe UI"/>
              </a:rPr>
              <a:t> + 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12</a:t>
            </a:r>
            <a:r>
              <a:rPr lang="en-US" sz="1600" dirty="0">
                <a:latin typeface="Segoe UI"/>
                <a:ea typeface="Times New Roman"/>
                <a:cs typeface="Segoe UI"/>
              </a:rPr>
              <a:t>O</a:t>
            </a:r>
            <a:r>
              <a:rPr lang="en-US" sz="1600" baseline="-25000" dirty="0">
                <a:latin typeface="Segoe UI"/>
                <a:ea typeface="Times New Roman"/>
                <a:cs typeface="Segoe UI"/>
              </a:rPr>
              <a:t>6</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Cane sugar   Water                               Glucose     Fructose</a:t>
            </a:r>
            <a:endParaRPr lang="en-US" sz="1600" dirty="0">
              <a:latin typeface="Segoe UI"/>
              <a:ea typeface="Times New Roman"/>
              <a:cs typeface="Times New Roman"/>
            </a:endParaRPr>
          </a:p>
          <a:p>
            <a:pPr marL="245745" marR="0" indent="-245745"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(b) 	The hydrolysis of nitrile to amide and then to ammonium salt: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a:t>
            </a:r>
            <a:r>
              <a:rPr lang="en-US" sz="1600" dirty="0" smtClean="0">
                <a:latin typeface="Segoe UI"/>
                <a:ea typeface="Times New Roman"/>
                <a:cs typeface="Segoe UI"/>
              </a:rPr>
              <a:t>	This </a:t>
            </a:r>
            <a:r>
              <a:rPr lang="en-US" sz="1600" dirty="0">
                <a:latin typeface="Segoe UI"/>
                <a:ea typeface="Times New Roman"/>
                <a:cs typeface="Segoe UI"/>
              </a:rPr>
              <a:t>is another example of acid-base catalysis.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        	RCN + H</a:t>
            </a:r>
            <a:r>
              <a:rPr lang="en-US" sz="1600" baseline="-25000" dirty="0">
                <a:latin typeface="Segoe UI"/>
                <a:ea typeface="Times New Roman"/>
                <a:cs typeface="Segoe UI"/>
              </a:rPr>
              <a:t>2</a:t>
            </a:r>
            <a:r>
              <a:rPr lang="en-US" sz="1600" dirty="0">
                <a:latin typeface="Segoe UI"/>
                <a:ea typeface="Times New Roman"/>
                <a:cs typeface="Segoe UI"/>
              </a:rPr>
              <a:t>O	</a:t>
            </a:r>
            <a:r>
              <a:rPr lang="en-US" sz="1600" dirty="0">
                <a:solidFill>
                  <a:prstClr val="black"/>
                </a:solidFill>
                <a:sym typeface="Symbol"/>
              </a:rPr>
              <a:t> </a:t>
            </a:r>
            <a:r>
              <a:rPr lang="en-US" sz="1600" dirty="0" smtClean="0">
                <a:latin typeface="Segoe UI"/>
                <a:ea typeface="Times New Roman"/>
                <a:cs typeface="Segoe UI"/>
              </a:rPr>
              <a:t> </a:t>
            </a:r>
            <a:r>
              <a:rPr lang="en-US" sz="1600" dirty="0">
                <a:latin typeface="Segoe UI"/>
                <a:ea typeface="Times New Roman"/>
                <a:cs typeface="Segoe UI"/>
              </a:rPr>
              <a:t>RCONH</a:t>
            </a:r>
            <a:r>
              <a:rPr lang="en-US" sz="1600" baseline="-25000" dirty="0">
                <a:latin typeface="Segoe UI"/>
                <a:ea typeface="Times New Roman"/>
                <a:cs typeface="Segoe UI"/>
              </a:rPr>
              <a:t>2</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aseline="-25000" dirty="0">
                <a:latin typeface="Segoe UI"/>
                <a:ea typeface="Times New Roman"/>
                <a:cs typeface="Segoe UI"/>
              </a:rPr>
              <a:t>            	               </a:t>
            </a:r>
            <a:r>
              <a:rPr lang="en-US" sz="1600" dirty="0">
                <a:latin typeface="Segoe UI"/>
                <a:ea typeface="Times New Roman"/>
                <a:cs typeface="Segoe UI"/>
              </a:rPr>
              <a:t>Nitrile</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       	RCONH</a:t>
            </a:r>
            <a:r>
              <a:rPr lang="en-US" sz="1600" baseline="-25000" dirty="0">
                <a:latin typeface="Segoe UI"/>
                <a:ea typeface="Times New Roman"/>
                <a:cs typeface="Segoe UI"/>
              </a:rPr>
              <a:t>2</a:t>
            </a:r>
            <a:r>
              <a:rPr lang="en-US" sz="1600" dirty="0">
                <a:latin typeface="Segoe UI"/>
                <a:ea typeface="Times New Roman"/>
                <a:cs typeface="Times New Roman"/>
              </a:rPr>
              <a:t> </a:t>
            </a:r>
            <a:r>
              <a:rPr lang="en-US" sz="1600" dirty="0">
                <a:latin typeface="Segoe UI"/>
                <a:ea typeface="Times New Roman"/>
                <a:cs typeface="Segoe UI"/>
              </a:rPr>
              <a:t>+ H</a:t>
            </a:r>
            <a:r>
              <a:rPr lang="en-US" sz="1600" baseline="-25000" dirty="0">
                <a:latin typeface="Segoe UI"/>
                <a:ea typeface="Times New Roman"/>
                <a:cs typeface="Segoe UI"/>
              </a:rPr>
              <a:t>2</a:t>
            </a:r>
            <a:r>
              <a:rPr lang="en-US" sz="1600" dirty="0">
                <a:latin typeface="Segoe UI"/>
                <a:ea typeface="Times New Roman"/>
                <a:cs typeface="Segoe UI"/>
              </a:rPr>
              <a:t>O	</a:t>
            </a:r>
            <a:r>
              <a:rPr lang="en-US" sz="1600" dirty="0">
                <a:solidFill>
                  <a:prstClr val="black"/>
                </a:solidFill>
                <a:sym typeface="Symbol"/>
              </a:rPr>
              <a:t> </a:t>
            </a:r>
            <a:r>
              <a:rPr lang="en-US" sz="1600" dirty="0" smtClean="0">
                <a:latin typeface="Segoe UI"/>
                <a:ea typeface="Times New Roman"/>
                <a:cs typeface="Segoe UI"/>
              </a:rPr>
              <a:t> </a:t>
            </a:r>
            <a:r>
              <a:rPr lang="en-US" sz="1600" dirty="0">
                <a:latin typeface="Segoe UI"/>
                <a:ea typeface="Times New Roman"/>
                <a:cs typeface="Segoe UI"/>
              </a:rPr>
              <a:t>RCOONH</a:t>
            </a:r>
            <a:r>
              <a:rPr lang="en-US" sz="1600" baseline="-25000" dirty="0">
                <a:latin typeface="Segoe UI"/>
                <a:ea typeface="Times New Roman"/>
                <a:cs typeface="Segoe UI"/>
              </a:rPr>
              <a:t>4</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(Amide)</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Further, we may have electrophilic catalysis, </a:t>
            </a:r>
            <a:r>
              <a:rPr lang="en-US" sz="1600" dirty="0" err="1">
                <a:latin typeface="Segoe UI"/>
                <a:ea typeface="Times New Roman"/>
                <a:cs typeface="Segoe UI"/>
              </a:rPr>
              <a:t>nucleophilic</a:t>
            </a:r>
            <a:r>
              <a:rPr lang="en-US" sz="1600" dirty="0">
                <a:latin typeface="Segoe UI"/>
                <a:ea typeface="Times New Roman"/>
                <a:cs typeface="Segoe UI"/>
              </a:rPr>
              <a:t> catalysis, neutral salt </a:t>
            </a:r>
            <a:r>
              <a:rPr lang="en-US" sz="1600" dirty="0" smtClean="0">
                <a:latin typeface="Segoe UI"/>
                <a:ea typeface="Times New Roman"/>
                <a:cs typeface="Segoe UI"/>
              </a:rPr>
              <a:t>		catalysis</a:t>
            </a:r>
            <a:r>
              <a:rPr lang="en-US" sz="1600" dirty="0">
                <a:latin typeface="Segoe UI"/>
                <a:ea typeface="Times New Roman"/>
                <a:cs typeface="Segoe UI"/>
              </a:rPr>
              <a:t>, etc. depending upon the nature of the catalyst.</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6. 	Enzyme catalysis: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The number of chemical reactions occurring within plants and animals are catalyzed </a:t>
            </a:r>
            <a:r>
              <a:rPr lang="en-US" sz="1600" dirty="0" smtClean="0">
                <a:latin typeface="Segoe UI"/>
                <a:ea typeface="Times New Roman"/>
                <a:cs typeface="Segoe UI"/>
              </a:rPr>
              <a:t>		by </a:t>
            </a:r>
            <a:r>
              <a:rPr lang="en-US" sz="1600" dirty="0">
                <a:latin typeface="Segoe UI"/>
                <a:ea typeface="Times New Roman"/>
                <a:cs typeface="Segoe UI"/>
              </a:rPr>
              <a:t>certain enzymes (the complex organic molecules produced by living plants and </a:t>
            </a:r>
            <a:r>
              <a:rPr lang="en-US" sz="1600" dirty="0" smtClean="0">
                <a:latin typeface="Segoe UI"/>
                <a:ea typeface="Times New Roman"/>
                <a:cs typeface="Segoe UI"/>
              </a:rPr>
              <a:t>		animals</a:t>
            </a:r>
            <a:r>
              <a:rPr lang="en-US" sz="1600" dirty="0">
                <a:latin typeface="Segoe UI"/>
                <a:ea typeface="Times New Roman"/>
                <a:cs typeface="Segoe UI"/>
              </a:rPr>
              <a:t>) are grouped under enzyme catalysis.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Examples: </a:t>
            </a:r>
            <a:endParaRPr lang="en-US" sz="1600" dirty="0">
              <a:latin typeface="Segoe UI"/>
              <a:ea typeface="Times New Roman"/>
              <a:cs typeface="Times New Roman"/>
            </a:endParaRPr>
          </a:p>
          <a:p>
            <a:pPr marL="640080" lvl="2" algn="just">
              <a:lnSpc>
                <a:spcPts val="1500"/>
              </a:lnSpc>
              <a:spcBef>
                <a:spcPts val="0"/>
              </a:spcBef>
              <a:tabLst>
                <a:tab pos="1617345" algn="r"/>
                <a:tab pos="1683385" algn="l"/>
                <a:tab pos="1828800" algn="l"/>
                <a:tab pos="4114800" algn="r"/>
              </a:tabLst>
            </a:pPr>
            <a:r>
              <a:rPr lang="en-US" sz="1600" dirty="0">
                <a:latin typeface="Segoe UI"/>
                <a:ea typeface="Times New Roman"/>
                <a:cs typeface="Segoe UI"/>
              </a:rPr>
              <a:t>	H</a:t>
            </a:r>
            <a:r>
              <a:rPr lang="en-US" sz="1600" baseline="-25000" dirty="0">
                <a:latin typeface="Segoe UI"/>
                <a:ea typeface="Times New Roman"/>
                <a:cs typeface="Segoe UI"/>
              </a:rPr>
              <a:t>2</a:t>
            </a:r>
            <a:r>
              <a:rPr lang="en-US" sz="1600" dirty="0">
                <a:latin typeface="Segoe UI"/>
                <a:ea typeface="Times New Roman"/>
                <a:cs typeface="Segoe UI"/>
              </a:rPr>
              <a:t>N – CO – NH</a:t>
            </a:r>
            <a:r>
              <a:rPr lang="en-US" sz="1600" baseline="-25000" dirty="0">
                <a:latin typeface="Segoe UI"/>
                <a:ea typeface="Times New Roman"/>
                <a:cs typeface="Segoe UI"/>
              </a:rPr>
              <a:t>2</a:t>
            </a:r>
            <a:r>
              <a:rPr lang="en-US" sz="1600" dirty="0">
                <a:latin typeface="Segoe UI"/>
                <a:ea typeface="Times New Roman"/>
                <a:cs typeface="Segoe UI"/>
              </a:rPr>
              <a:t> + H</a:t>
            </a:r>
            <a:r>
              <a:rPr lang="en-US" sz="1600" baseline="-25000" dirty="0">
                <a:latin typeface="Segoe UI"/>
                <a:ea typeface="Times New Roman"/>
                <a:cs typeface="Segoe UI"/>
              </a:rPr>
              <a:t>2</a:t>
            </a:r>
            <a:r>
              <a:rPr lang="en-US" sz="1600" dirty="0">
                <a:latin typeface="Segoe UI"/>
                <a:ea typeface="Times New Roman"/>
                <a:cs typeface="Segoe UI"/>
              </a:rPr>
              <a:t>O </a:t>
            </a:r>
            <a:r>
              <a:rPr lang="en-US" sz="1600" dirty="0">
                <a:solidFill>
                  <a:prstClr val="black"/>
                </a:solidFill>
                <a:sym typeface="Symbol"/>
              </a:rPr>
              <a:t></a:t>
            </a:r>
            <a:r>
              <a:rPr lang="en-US" sz="1600" dirty="0" smtClean="0">
                <a:latin typeface="Segoe UI"/>
                <a:ea typeface="Times New Roman"/>
                <a:cs typeface="Segoe UI"/>
              </a:rPr>
              <a:t>    </a:t>
            </a:r>
            <a:r>
              <a:rPr lang="en-US" sz="1600" dirty="0">
                <a:latin typeface="Segoe UI"/>
                <a:ea typeface="Times New Roman"/>
                <a:cs typeface="Segoe UI"/>
              </a:rPr>
              <a:t>2NH</a:t>
            </a:r>
            <a:r>
              <a:rPr lang="en-US" sz="1600" baseline="-25000" dirty="0">
                <a:latin typeface="Segoe UI"/>
                <a:ea typeface="Times New Roman"/>
                <a:cs typeface="Segoe UI"/>
              </a:rPr>
              <a:t>3          </a:t>
            </a:r>
            <a:r>
              <a:rPr lang="en-US" sz="1600" dirty="0">
                <a:latin typeface="Segoe UI"/>
                <a:ea typeface="Times New Roman"/>
                <a:cs typeface="Segoe UI"/>
              </a:rPr>
              <a:t>+         CO</a:t>
            </a:r>
            <a:r>
              <a:rPr lang="en-US" sz="1600" baseline="-25000" dirty="0">
                <a:latin typeface="Segoe UI"/>
                <a:ea typeface="Times New Roman"/>
                <a:cs typeface="Segoe UI"/>
              </a:rPr>
              <a:t>2</a:t>
            </a:r>
            <a:endParaRPr lang="en-US" sz="1600" dirty="0">
              <a:latin typeface="Segoe UI"/>
              <a:ea typeface="Times New Roman"/>
              <a:cs typeface="Times New Roman"/>
            </a:endParaRPr>
          </a:p>
          <a:p>
            <a:pPr marL="0" marR="0" algn="just">
              <a:lnSpc>
                <a:spcPts val="1500"/>
              </a:lnSpc>
              <a:spcBef>
                <a:spcPts val="0"/>
              </a:spcBef>
              <a:spcAft>
                <a:spcPts val="0"/>
              </a:spcAft>
              <a:tabLst>
                <a:tab pos="245745" algn="l"/>
                <a:tab pos="1617345" algn="r"/>
                <a:tab pos="1683385" algn="l"/>
                <a:tab pos="1828800" algn="l"/>
                <a:tab pos="4114800" algn="r"/>
              </a:tabLst>
            </a:pPr>
            <a:r>
              <a:rPr lang="en-US" sz="1600" dirty="0">
                <a:latin typeface="Segoe UI"/>
                <a:ea typeface="Times New Roman"/>
                <a:cs typeface="Segoe UI"/>
              </a:rPr>
              <a:t>          (Urea)                                  (Ammonia)   (Carbon dioxide)</a:t>
            </a:r>
            <a:endParaRPr lang="en-US" sz="1600" dirty="0">
              <a:latin typeface="Segoe UI"/>
              <a:ea typeface="Times New Roman"/>
              <a:cs typeface="Times New Roman"/>
            </a:endParaRPr>
          </a:p>
          <a:p>
            <a:pPr marL="0" marR="0" algn="just">
              <a:lnSpc>
                <a:spcPts val="1500"/>
              </a:lnSpc>
              <a:spcBef>
                <a:spcPts val="0"/>
              </a:spcBef>
              <a:spcAft>
                <a:spcPts val="0"/>
              </a:spcAft>
              <a:tabLst>
                <a:tab pos="245745" algn="l"/>
                <a:tab pos="1617345" algn="r"/>
                <a:tab pos="1683385" algn="l"/>
                <a:tab pos="1828800" algn="l"/>
                <a:tab pos="4114800" algn="r"/>
              </a:tabLst>
            </a:pPr>
            <a:r>
              <a:rPr lang="en-US" sz="1600" dirty="0">
                <a:latin typeface="Segoe UI"/>
                <a:ea typeface="Times New Roman"/>
                <a:cs typeface="Segoe UI"/>
              </a:rPr>
              <a:t>	                   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12</a:t>
            </a:r>
            <a:r>
              <a:rPr lang="en-US" sz="1600" dirty="0">
                <a:latin typeface="Segoe UI"/>
                <a:ea typeface="Times New Roman"/>
                <a:cs typeface="Segoe UI"/>
              </a:rPr>
              <a:t>O</a:t>
            </a:r>
            <a:r>
              <a:rPr lang="en-US" sz="1600" baseline="-25000" dirty="0">
                <a:latin typeface="Segoe UI"/>
                <a:ea typeface="Times New Roman"/>
                <a:cs typeface="Segoe UI"/>
              </a:rPr>
              <a:t>6       	</a:t>
            </a:r>
            <a:r>
              <a:rPr lang="en-US" sz="1600" dirty="0">
                <a:latin typeface="Segoe UI"/>
                <a:ea typeface="Times New Roman"/>
                <a:cs typeface="Times New Roman"/>
              </a:rPr>
              <a:t> </a:t>
            </a:r>
            <a:r>
              <a:rPr lang="en-US" sz="1600" dirty="0">
                <a:solidFill>
                  <a:prstClr val="black"/>
                </a:solidFill>
                <a:sym typeface="Symbol"/>
              </a:rPr>
              <a:t></a:t>
            </a:r>
            <a:r>
              <a:rPr lang="en-US" sz="1600" dirty="0" smtClean="0">
                <a:latin typeface="Segoe UI"/>
                <a:ea typeface="Times New Roman"/>
                <a:cs typeface="Times New Roman"/>
              </a:rPr>
              <a:t> </a:t>
            </a:r>
            <a:r>
              <a:rPr lang="en-US" sz="1600" dirty="0">
                <a:latin typeface="Segoe UI"/>
                <a:ea typeface="Times New Roman"/>
                <a:cs typeface="Times New Roman"/>
              </a:rPr>
              <a:t>2</a:t>
            </a:r>
            <a:r>
              <a:rPr lang="en-US" sz="1600" dirty="0">
                <a:latin typeface="Segoe UI"/>
                <a:ea typeface="Times New Roman"/>
                <a:cs typeface="Segoe UI"/>
              </a:rPr>
              <a:t>C</a:t>
            </a:r>
            <a:r>
              <a:rPr lang="en-US" sz="1600" baseline="-25000" dirty="0">
                <a:latin typeface="Segoe UI"/>
                <a:ea typeface="Times New Roman"/>
                <a:cs typeface="Segoe UI"/>
              </a:rPr>
              <a:t>2</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OH     +    2CO</a:t>
            </a:r>
            <a:r>
              <a:rPr lang="en-US" sz="1600" baseline="-25000" dirty="0">
                <a:latin typeface="Segoe UI"/>
                <a:ea typeface="Times New Roman"/>
                <a:cs typeface="Segoe UI"/>
              </a:rPr>
              <a:t>2</a:t>
            </a:r>
            <a:endParaRPr lang="en-US" sz="1600" dirty="0">
              <a:latin typeface="Segoe UI"/>
              <a:ea typeface="Times New Roman"/>
              <a:cs typeface="Times New Roman"/>
            </a:endParaRPr>
          </a:p>
          <a:p>
            <a:pPr marL="0" marR="0" algn="just">
              <a:lnSpc>
                <a:spcPts val="1500"/>
              </a:lnSpc>
              <a:spcBef>
                <a:spcPts val="0"/>
              </a:spcBef>
              <a:spcAft>
                <a:spcPts val="0"/>
              </a:spcAft>
              <a:tabLst>
                <a:tab pos="245745" algn="l"/>
                <a:tab pos="1617345" algn="r"/>
                <a:tab pos="1683385" algn="l"/>
                <a:tab pos="1828800" algn="l"/>
                <a:tab pos="4114800" algn="r"/>
              </a:tabLst>
            </a:pPr>
            <a:r>
              <a:rPr lang="en-US" sz="1600" dirty="0">
                <a:latin typeface="Segoe UI"/>
                <a:ea typeface="Times New Roman"/>
                <a:cs typeface="Segoe UI"/>
              </a:rPr>
              <a:t>              </a:t>
            </a:r>
            <a:r>
              <a:rPr lang="en-US" sz="1600" dirty="0" smtClean="0">
                <a:latin typeface="Segoe UI"/>
                <a:ea typeface="Times New Roman"/>
                <a:cs typeface="Segoe UI"/>
              </a:rPr>
              <a:t>(</a:t>
            </a:r>
            <a:r>
              <a:rPr lang="en-US" sz="1600" dirty="0">
                <a:latin typeface="Segoe UI"/>
                <a:ea typeface="Times New Roman"/>
                <a:cs typeface="Segoe UI"/>
              </a:rPr>
              <a:t>Glucose) </a:t>
            </a:r>
            <a:r>
              <a:rPr lang="en-US" sz="1600" dirty="0" smtClean="0">
                <a:latin typeface="Segoe UI"/>
                <a:ea typeface="Times New Roman"/>
                <a:cs typeface="Segoe UI"/>
              </a:rPr>
              <a:t>                  </a:t>
            </a:r>
            <a:r>
              <a:rPr lang="en-US" sz="1600" dirty="0">
                <a:latin typeface="Segoe UI"/>
                <a:ea typeface="Times New Roman"/>
                <a:cs typeface="Segoe UI"/>
              </a:rPr>
              <a:t>(Ethyl alcohol)     (Carbon dioxide)</a:t>
            </a:r>
            <a:endParaRPr lang="en-US" sz="1600" dirty="0">
              <a:latin typeface="Segoe UI"/>
              <a:ea typeface="Times New Roman"/>
              <a:cs typeface="Times New Roman"/>
            </a:endParaRPr>
          </a:p>
          <a:p>
            <a:pPr marL="0" marR="0" algn="just">
              <a:lnSpc>
                <a:spcPts val="1500"/>
              </a:lnSpc>
              <a:spcBef>
                <a:spcPts val="0"/>
              </a:spcBef>
              <a:spcAft>
                <a:spcPts val="0"/>
              </a:spcAft>
              <a:tabLst>
                <a:tab pos="1617345" algn="r"/>
                <a:tab pos="1683385" algn="l"/>
                <a:tab pos="1828800" algn="l"/>
                <a:tab pos="4114800" algn="r"/>
              </a:tabLst>
            </a:pPr>
            <a:r>
              <a:rPr lang="en-US" sz="1600" dirty="0">
                <a:latin typeface="Segoe UI"/>
                <a:ea typeface="Times New Roman"/>
                <a:cs typeface="Segoe UI"/>
              </a:rPr>
              <a:t>             C</a:t>
            </a:r>
            <a:r>
              <a:rPr lang="en-US" sz="1600" baseline="-25000" dirty="0">
                <a:latin typeface="Segoe UI"/>
                <a:ea typeface="Times New Roman"/>
                <a:cs typeface="Segoe UI"/>
              </a:rPr>
              <a:t>12</a:t>
            </a:r>
            <a:r>
              <a:rPr lang="en-US" sz="1600" dirty="0">
                <a:latin typeface="Segoe UI"/>
                <a:ea typeface="Times New Roman"/>
                <a:cs typeface="Segoe UI"/>
              </a:rPr>
              <a:t>H</a:t>
            </a:r>
            <a:r>
              <a:rPr lang="en-US" sz="1600" baseline="-25000" dirty="0">
                <a:latin typeface="Segoe UI"/>
                <a:ea typeface="Times New Roman"/>
                <a:cs typeface="Segoe UI"/>
              </a:rPr>
              <a:t>22</a:t>
            </a:r>
            <a:r>
              <a:rPr lang="en-US" sz="1600" dirty="0">
                <a:latin typeface="Segoe UI"/>
                <a:ea typeface="Times New Roman"/>
                <a:cs typeface="Segoe UI"/>
              </a:rPr>
              <a:t>O</a:t>
            </a:r>
            <a:r>
              <a:rPr lang="en-US" sz="1600" baseline="-25000" dirty="0">
                <a:latin typeface="Segoe UI"/>
                <a:ea typeface="Times New Roman"/>
                <a:cs typeface="Segoe UI"/>
              </a:rPr>
              <a:t>11</a:t>
            </a:r>
            <a:r>
              <a:rPr lang="en-US" sz="1600" dirty="0">
                <a:latin typeface="Segoe UI"/>
                <a:ea typeface="Times New Roman"/>
                <a:cs typeface="Segoe UI"/>
              </a:rPr>
              <a:t> + H</a:t>
            </a:r>
            <a:r>
              <a:rPr lang="en-US" sz="1600" baseline="-25000" dirty="0">
                <a:latin typeface="Segoe UI"/>
                <a:ea typeface="Times New Roman"/>
                <a:cs typeface="Segoe UI"/>
              </a:rPr>
              <a:t>2</a:t>
            </a:r>
            <a:r>
              <a:rPr lang="en-US" sz="1600" dirty="0">
                <a:latin typeface="Segoe UI"/>
                <a:ea typeface="Times New Roman"/>
                <a:cs typeface="Segoe UI"/>
              </a:rPr>
              <a:t>O </a:t>
            </a:r>
            <a:r>
              <a:rPr lang="en-US" sz="1600" dirty="0">
                <a:solidFill>
                  <a:prstClr val="black"/>
                </a:solidFill>
                <a:sym typeface="Symbol"/>
              </a:rPr>
              <a:t> </a:t>
            </a:r>
            <a:r>
              <a:rPr lang="en-US" sz="1600" dirty="0">
                <a:latin typeface="Segoe UI"/>
                <a:ea typeface="Times New Roman"/>
                <a:cs typeface="Segoe UI"/>
              </a:rPr>
              <a:t>	</a:t>
            </a:r>
            <a:r>
              <a:rPr lang="en-US" sz="1600" dirty="0">
                <a:latin typeface="Segoe UI"/>
                <a:ea typeface="Times New Roman"/>
                <a:cs typeface="Times New Roman"/>
              </a:rPr>
              <a:t>  2</a:t>
            </a:r>
            <a:r>
              <a:rPr lang="en-US" sz="1600" dirty="0">
                <a:latin typeface="Segoe UI"/>
                <a:ea typeface="Times New Roman"/>
                <a:cs typeface="Segoe UI"/>
              </a:rPr>
              <a:t>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12</a:t>
            </a:r>
            <a:r>
              <a:rPr lang="en-US" sz="1600" dirty="0">
                <a:latin typeface="Segoe UI"/>
                <a:ea typeface="Times New Roman"/>
                <a:cs typeface="Segoe UI"/>
              </a:rPr>
              <a:t>O</a:t>
            </a:r>
            <a:r>
              <a:rPr lang="en-US" sz="1600" baseline="-25000" dirty="0">
                <a:latin typeface="Segoe UI"/>
                <a:ea typeface="Times New Roman"/>
                <a:cs typeface="Segoe UI"/>
              </a:rPr>
              <a:t>6  </a:t>
            </a:r>
            <a:endParaRPr lang="en-US" sz="1600" dirty="0">
              <a:latin typeface="Segoe UI"/>
              <a:ea typeface="Times New Roman"/>
              <a:cs typeface="Times New Roman"/>
            </a:endParaRPr>
          </a:p>
          <a:p>
            <a:r>
              <a:rPr lang="en-US" sz="1600" dirty="0">
                <a:latin typeface="Segoe UI"/>
                <a:ea typeface="Times New Roman"/>
              </a:rPr>
              <a:t>               (Maltose)                             (Glucose) </a:t>
            </a:r>
            <a:endParaRPr lang="en-US" sz="1600" dirty="0"/>
          </a:p>
        </p:txBody>
      </p:sp>
    </p:spTree>
    <p:extLst>
      <p:ext uri="{BB962C8B-B14F-4D97-AF65-F5344CB8AC3E}">
        <p14:creationId xmlns:p14="http://schemas.microsoft.com/office/powerpoint/2010/main" val="268671044"/>
      </p:ext>
    </p:extLst>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10000"/>
          </a:bodyPr>
          <a:lstStyle/>
          <a:p>
            <a:r>
              <a:rPr lang="en-US" b="1" dirty="0" smtClean="0">
                <a:solidFill>
                  <a:srgbClr val="FF00FF"/>
                </a:solidFill>
              </a:rPr>
              <a:t>2. Common Salt (NaCl):</a:t>
            </a:r>
            <a:endParaRPr lang="en-US" dirty="0" smtClean="0">
              <a:solidFill>
                <a:srgbClr val="FF00FF"/>
              </a:solidFill>
            </a:endParaRPr>
          </a:p>
          <a:p>
            <a:r>
              <a:rPr lang="en-US" dirty="0" smtClean="0"/>
              <a:t>	This is required for salting out process during the manufacture of soaps. It should be free from impurities like Fe, Cu, and Mg.</a:t>
            </a:r>
          </a:p>
          <a:p>
            <a:r>
              <a:rPr lang="en-US" b="1" dirty="0" smtClean="0">
                <a:solidFill>
                  <a:srgbClr val="FF00FF"/>
                </a:solidFill>
              </a:rPr>
              <a:t>3. Fats, Oils and Fatty Acids:</a:t>
            </a:r>
            <a:endParaRPr lang="en-US" dirty="0" smtClean="0">
              <a:solidFill>
                <a:srgbClr val="FF00FF"/>
              </a:solidFill>
            </a:endParaRPr>
          </a:p>
          <a:p>
            <a:r>
              <a:rPr lang="en-US" b="1" dirty="0" smtClean="0">
                <a:solidFill>
                  <a:srgbClr val="C00000"/>
                </a:solidFill>
              </a:rPr>
              <a:t>a) Tallow</a:t>
            </a:r>
            <a:r>
              <a:rPr lang="en-US" dirty="0" smtClean="0">
                <a:solidFill>
                  <a:srgbClr val="C00000"/>
                </a:solidFill>
              </a:rPr>
              <a:t>: </a:t>
            </a:r>
            <a:r>
              <a:rPr lang="en-US" dirty="0" smtClean="0"/>
              <a:t>This is the principal fatty material used in the soap making. It is derived from the fat of cow, oxen, sheep, goat and other animals. It consists essentially of two glycerides: </a:t>
            </a:r>
            <a:r>
              <a:rPr lang="en-US" dirty="0" err="1" smtClean="0"/>
              <a:t>olein</a:t>
            </a:r>
            <a:r>
              <a:rPr lang="en-US" dirty="0" smtClean="0"/>
              <a:t> (40%) and </a:t>
            </a:r>
            <a:r>
              <a:rPr lang="en-US" dirty="0" err="1" smtClean="0"/>
              <a:t>stearin</a:t>
            </a:r>
            <a:r>
              <a:rPr lang="en-US" dirty="0" smtClean="0"/>
              <a:t> (60%). This is usually mixed with coconut oil to reduce the hardness and increase the solubility of the soap.</a:t>
            </a:r>
          </a:p>
          <a:p>
            <a:r>
              <a:rPr lang="en-US" b="1" dirty="0" smtClean="0">
                <a:solidFill>
                  <a:srgbClr val="C00000"/>
                </a:solidFill>
              </a:rPr>
              <a:t>b) Grease or lard</a:t>
            </a:r>
            <a:r>
              <a:rPr lang="en-US" dirty="0" smtClean="0"/>
              <a:t>: This is the second important raw material for soap making. It is obtained from pigs. It is a soft fat like butter and consists mainly of </a:t>
            </a:r>
            <a:r>
              <a:rPr lang="en-US" dirty="0" err="1" smtClean="0"/>
              <a:t>olein</a:t>
            </a:r>
            <a:r>
              <a:rPr lang="en-US" dirty="0" smtClean="0"/>
              <a:t> (60%) and </a:t>
            </a:r>
            <a:r>
              <a:rPr lang="en-US" dirty="0" err="1" smtClean="0"/>
              <a:t>stearin</a:t>
            </a:r>
            <a:r>
              <a:rPr lang="en-US" dirty="0" smtClean="0"/>
              <a:t> (40%). It is used in making best grade of soaps.</a:t>
            </a:r>
            <a:endParaRPr lang="en-US" dirty="0"/>
          </a:p>
        </p:txBody>
      </p:sp>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6172200"/>
          </a:xfrm>
        </p:spPr>
        <p:txBody>
          <a:bodyPr>
            <a:normAutofit fontScale="55000" lnSpcReduction="20000"/>
          </a:bodyPr>
          <a:lstStyle/>
          <a:p>
            <a:pPr marL="0" marR="0" algn="just">
              <a:lnSpc>
                <a:spcPts val="1500"/>
              </a:lnSpc>
              <a:spcBef>
                <a:spcPts val="200"/>
              </a:spcBef>
              <a:spcAft>
                <a:spcPts val="200"/>
              </a:spcAft>
              <a:tabLst>
                <a:tab pos="245745" algn="l"/>
                <a:tab pos="542925" algn="l"/>
                <a:tab pos="4114800" algn="r"/>
              </a:tabLst>
            </a:pPr>
            <a:r>
              <a:rPr lang="en-US" sz="2800" b="1" dirty="0">
                <a:latin typeface="Futura Bk BT"/>
                <a:ea typeface="Times New Roman"/>
                <a:cs typeface="Times New Roman"/>
              </a:rPr>
              <a:t>5.4 	Characteristics of Catalytic Reactions:</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b="1" dirty="0">
                <a:latin typeface="Segoe UI"/>
                <a:ea typeface="Times New Roman"/>
                <a:cs typeface="Times New Roman"/>
              </a:rPr>
              <a:t>Criteria of Catalysis:</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Times New Roman"/>
              </a:rPr>
              <a:t>	Following are the various characteristics of a catalytic reaction or of a catalyst:</a:t>
            </a:r>
          </a:p>
          <a:p>
            <a:pPr marL="0" marR="0" algn="just">
              <a:lnSpc>
                <a:spcPts val="1500"/>
              </a:lnSpc>
              <a:spcBef>
                <a:spcPts val="200"/>
              </a:spcBef>
              <a:spcAft>
                <a:spcPts val="200"/>
              </a:spcAft>
              <a:tabLst>
                <a:tab pos="245745" algn="l"/>
                <a:tab pos="542925" algn="l"/>
                <a:tab pos="4114800" algn="r"/>
              </a:tabLst>
            </a:pPr>
            <a:r>
              <a:rPr lang="en-US" sz="2800" b="1" dirty="0">
                <a:latin typeface="Segoe UI"/>
                <a:ea typeface="Times New Roman"/>
                <a:cs typeface="Times New Roman"/>
              </a:rPr>
              <a:t>1. 	A small quantity of the catalyst: </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Segoe UI"/>
              </a:rPr>
              <a:t>	Usually a small amount of a catalyst is sufficient in many reactions to speed up reactions of huge amount of reactants. This is due to the fact that the catalyst is not used up in the reaction.</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b="1" dirty="0">
                <a:latin typeface="Segoe UI"/>
                <a:ea typeface="Times New Roman"/>
                <a:cs typeface="Segoe UI"/>
              </a:rPr>
              <a:t>Examples: </a:t>
            </a:r>
            <a:endParaRPr lang="en-US" sz="2800" dirty="0">
              <a:latin typeface="Segoe UI"/>
              <a:ea typeface="Times New Roman"/>
              <a:cs typeface="Times New Roman"/>
            </a:endParaRPr>
          </a:p>
          <a:p>
            <a:pPr marL="542925" marR="0" indent="-542925" algn="just">
              <a:lnSpc>
                <a:spcPts val="1500"/>
              </a:lnSpc>
              <a:spcBef>
                <a:spcPts val="200"/>
              </a:spcBef>
              <a:spcAft>
                <a:spcPts val="200"/>
              </a:spcAft>
              <a:tabLst>
                <a:tab pos="245745" algn="l"/>
                <a:tab pos="542925" algn="l"/>
                <a:tab pos="4114800" algn="r"/>
              </a:tabLst>
            </a:pPr>
            <a:r>
              <a:rPr lang="en-US" sz="2800" dirty="0" smtClean="0">
                <a:latin typeface="Segoe UI"/>
                <a:ea typeface="Times New Roman"/>
                <a:cs typeface="Segoe UI"/>
              </a:rPr>
              <a:t>(</a:t>
            </a:r>
            <a:r>
              <a:rPr lang="en-US" sz="2800" dirty="0">
                <a:latin typeface="Segoe UI"/>
                <a:ea typeface="Times New Roman"/>
                <a:cs typeface="Segoe UI"/>
              </a:rPr>
              <a:t>a) 	One milligram of platinum powder is sufficient to cause the union of 2.5 dm</a:t>
            </a:r>
            <a:r>
              <a:rPr lang="en-US" sz="2800" baseline="30000" dirty="0">
                <a:latin typeface="Segoe UI"/>
                <a:ea typeface="Times New Roman"/>
                <a:cs typeface="Segoe UI"/>
              </a:rPr>
              <a:t>3</a:t>
            </a:r>
            <a:r>
              <a:rPr lang="en-US" sz="2800" dirty="0">
                <a:latin typeface="Segoe UI"/>
                <a:ea typeface="Times New Roman"/>
                <a:cs typeface="Segoe UI"/>
              </a:rPr>
              <a:t> (liters) of a mixture of H</a:t>
            </a:r>
            <a:r>
              <a:rPr lang="en-US" sz="2800" baseline="-25000" dirty="0">
                <a:latin typeface="Segoe UI"/>
                <a:ea typeface="Times New Roman"/>
                <a:cs typeface="Segoe UI"/>
              </a:rPr>
              <a:t>2</a:t>
            </a:r>
            <a:r>
              <a:rPr lang="en-US" sz="2800" dirty="0">
                <a:latin typeface="Segoe UI"/>
                <a:ea typeface="Times New Roman"/>
                <a:cs typeface="Segoe UI"/>
              </a:rPr>
              <a:t> and O</a:t>
            </a:r>
            <a:r>
              <a:rPr lang="en-US" sz="2800" baseline="-25000" dirty="0">
                <a:latin typeface="Segoe UI"/>
                <a:ea typeface="Times New Roman"/>
                <a:cs typeface="Segoe UI"/>
              </a:rPr>
              <a:t>2</a:t>
            </a:r>
            <a:r>
              <a:rPr lang="en-US" sz="2800" dirty="0">
                <a:latin typeface="Segoe UI"/>
                <a:ea typeface="Times New Roman"/>
                <a:cs typeface="Segoe UI"/>
              </a:rPr>
              <a:t> to form water.</a:t>
            </a:r>
            <a:endParaRPr lang="en-US" sz="2800" dirty="0">
              <a:latin typeface="Segoe UI"/>
              <a:ea typeface="Times New Roman"/>
              <a:cs typeface="Times New Roman"/>
            </a:endParaRPr>
          </a:p>
          <a:p>
            <a:pPr marL="542925" marR="0" indent="-542925" algn="just">
              <a:lnSpc>
                <a:spcPts val="1500"/>
              </a:lnSpc>
              <a:spcBef>
                <a:spcPts val="200"/>
              </a:spcBef>
              <a:spcAft>
                <a:spcPts val="200"/>
              </a:spcAft>
              <a:tabLst>
                <a:tab pos="245745" algn="l"/>
                <a:tab pos="542925" algn="l"/>
                <a:tab pos="4114800" algn="r"/>
              </a:tabLst>
            </a:pPr>
            <a:r>
              <a:rPr lang="en-US" sz="2800" dirty="0" smtClean="0">
                <a:latin typeface="Segoe UI"/>
                <a:ea typeface="Times New Roman"/>
                <a:cs typeface="Segoe UI"/>
              </a:rPr>
              <a:t>(</a:t>
            </a:r>
            <a:r>
              <a:rPr lang="en-US" sz="2800" dirty="0">
                <a:latin typeface="Segoe UI"/>
                <a:ea typeface="Times New Roman"/>
                <a:cs typeface="Segoe UI"/>
              </a:rPr>
              <a:t>b) 	A trace of moisture is sufficient to bring about violent reaction between H</a:t>
            </a:r>
            <a:r>
              <a:rPr lang="en-US" sz="2800" baseline="-25000" dirty="0">
                <a:latin typeface="Segoe UI"/>
                <a:ea typeface="Times New Roman"/>
                <a:cs typeface="Segoe UI"/>
              </a:rPr>
              <a:t>2</a:t>
            </a:r>
            <a:r>
              <a:rPr lang="en-US" sz="2800" dirty="0">
                <a:latin typeface="Segoe UI"/>
                <a:ea typeface="Times New Roman"/>
                <a:cs typeface="Segoe UI"/>
              </a:rPr>
              <a:t> and Cl</a:t>
            </a:r>
            <a:r>
              <a:rPr lang="en-US" sz="2800" baseline="-25000" dirty="0">
                <a:latin typeface="Segoe UI"/>
                <a:ea typeface="Times New Roman"/>
                <a:cs typeface="Segoe UI"/>
              </a:rPr>
              <a:t>2</a:t>
            </a:r>
            <a:r>
              <a:rPr lang="en-US" sz="2800" dirty="0">
                <a:latin typeface="Segoe UI"/>
                <a:ea typeface="Times New Roman"/>
                <a:cs typeface="Segoe UI"/>
              </a:rPr>
              <a:t> to form HCl. Similarly, a trace of copper </a:t>
            </a:r>
            <a:r>
              <a:rPr lang="en-US" sz="2800" dirty="0" err="1">
                <a:latin typeface="Segoe UI"/>
                <a:ea typeface="Times New Roman"/>
                <a:cs typeface="Segoe UI"/>
              </a:rPr>
              <a:t>sulphate</a:t>
            </a:r>
            <a:r>
              <a:rPr lang="en-US" sz="2800" dirty="0">
                <a:latin typeface="Segoe UI"/>
                <a:ea typeface="Times New Roman"/>
                <a:cs typeface="Segoe UI"/>
              </a:rPr>
              <a:t> (say 10</a:t>
            </a:r>
            <a:r>
              <a:rPr lang="en-US" sz="2800" baseline="30000" dirty="0">
                <a:latin typeface="Segoe UI"/>
                <a:ea typeface="Times New Roman"/>
                <a:cs typeface="Segoe UI"/>
              </a:rPr>
              <a:t>−12</a:t>
            </a:r>
            <a:r>
              <a:rPr lang="en-US" sz="2800" dirty="0">
                <a:latin typeface="Segoe UI"/>
                <a:ea typeface="Times New Roman"/>
                <a:cs typeface="Segoe UI"/>
              </a:rPr>
              <a:t> g mole per dm</a:t>
            </a:r>
            <a:r>
              <a:rPr lang="en-US" sz="2800" baseline="30000" dirty="0">
                <a:latin typeface="Segoe UI"/>
                <a:ea typeface="Times New Roman"/>
                <a:cs typeface="Segoe UI"/>
              </a:rPr>
              <a:t>3</a:t>
            </a:r>
            <a:r>
              <a:rPr lang="en-US" sz="2800" dirty="0">
                <a:latin typeface="Segoe UI"/>
                <a:ea typeface="Times New Roman"/>
                <a:cs typeface="Segoe UI"/>
              </a:rPr>
              <a:t>) is sufficient to accelerate markedly the oxidation of sodium </a:t>
            </a:r>
            <a:r>
              <a:rPr lang="en-US" sz="2800" dirty="0" err="1">
                <a:latin typeface="Segoe UI"/>
                <a:ea typeface="Times New Roman"/>
                <a:cs typeface="Segoe UI"/>
              </a:rPr>
              <a:t>sulplhite</a:t>
            </a:r>
            <a:r>
              <a:rPr lang="en-US" sz="2800" dirty="0">
                <a:latin typeface="Segoe UI"/>
                <a:ea typeface="Times New Roman"/>
                <a:cs typeface="Segoe UI"/>
              </a:rPr>
              <a:t> by air.</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b="1" dirty="0">
                <a:latin typeface="Segoe UI"/>
                <a:ea typeface="Times New Roman"/>
                <a:cs typeface="Segoe UI"/>
              </a:rPr>
              <a:t>Exception: </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Segoe UI"/>
              </a:rPr>
              <a:t>	In homogeneous catalysis where the catalyst forms an intermediate compound with the reactants, obviously a large quantity of catalyst is required.</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Segoe UI"/>
              </a:rPr>
              <a:t>	</a:t>
            </a:r>
            <a:r>
              <a:rPr lang="en-US" sz="2800" b="1" dirty="0">
                <a:latin typeface="Segoe UI"/>
                <a:ea typeface="Times New Roman"/>
                <a:cs typeface="Times New Roman"/>
              </a:rPr>
              <a:t>Example:</a:t>
            </a:r>
            <a:r>
              <a:rPr lang="en-US" sz="2800" dirty="0">
                <a:latin typeface="Segoe UI"/>
                <a:ea typeface="Times New Roman"/>
                <a:cs typeface="Segoe UI"/>
              </a:rPr>
              <a:t> In </a:t>
            </a:r>
            <a:r>
              <a:rPr lang="en-US" sz="2800" i="1" dirty="0" err="1">
                <a:latin typeface="Segoe UI"/>
                <a:ea typeface="Times New Roman"/>
                <a:cs typeface="Segoe UI"/>
              </a:rPr>
              <a:t>Friedel</a:t>
            </a:r>
            <a:r>
              <a:rPr lang="en-US" sz="2800" i="1" dirty="0">
                <a:latin typeface="Segoe UI"/>
                <a:ea typeface="Times New Roman"/>
                <a:cs typeface="Segoe UI"/>
              </a:rPr>
              <a:t> and Craft’s reaction</a:t>
            </a:r>
            <a:r>
              <a:rPr lang="en-US" sz="2800" dirty="0">
                <a:latin typeface="Segoe UI"/>
                <a:ea typeface="Times New Roman"/>
                <a:cs typeface="Segoe UI"/>
              </a:rPr>
              <a:t>, the catalyst combines first with the halide to form an intermediate compound where the two substances must be present in molecular proportion.</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2800" dirty="0">
                <a:latin typeface="Segoe UI"/>
                <a:ea typeface="Times New Roman"/>
                <a:cs typeface="Segoe UI"/>
              </a:rPr>
              <a:t>		C</a:t>
            </a:r>
            <a:r>
              <a:rPr lang="en-US" sz="2800" baseline="-25000" dirty="0">
                <a:latin typeface="Segoe UI"/>
                <a:ea typeface="Times New Roman"/>
                <a:cs typeface="Segoe UI"/>
              </a:rPr>
              <a:t>6</a:t>
            </a:r>
            <a:r>
              <a:rPr lang="en-US" sz="2800" dirty="0">
                <a:latin typeface="Segoe UI"/>
                <a:ea typeface="Times New Roman"/>
                <a:cs typeface="Segoe UI"/>
              </a:rPr>
              <a:t>H</a:t>
            </a:r>
            <a:r>
              <a:rPr lang="en-US" sz="2800" baseline="-25000" dirty="0">
                <a:latin typeface="Segoe UI"/>
                <a:ea typeface="Times New Roman"/>
                <a:cs typeface="Segoe UI"/>
              </a:rPr>
              <a:t>5</a:t>
            </a:r>
            <a:r>
              <a:rPr lang="en-US" sz="2800" dirty="0">
                <a:latin typeface="Segoe UI"/>
                <a:ea typeface="Times New Roman"/>
                <a:cs typeface="Segoe UI"/>
              </a:rPr>
              <a:t>COCl    +     AlCl</a:t>
            </a:r>
            <a:r>
              <a:rPr lang="en-US" sz="2800" baseline="-25000" dirty="0">
                <a:latin typeface="Segoe UI"/>
                <a:ea typeface="Times New Roman"/>
                <a:cs typeface="Segoe UI"/>
              </a:rPr>
              <a:t>3	 </a:t>
            </a:r>
            <a:r>
              <a:rPr lang="en-US" sz="1600" dirty="0">
                <a:solidFill>
                  <a:prstClr val="black"/>
                </a:solidFill>
                <a:sym typeface="Symbol"/>
              </a:rPr>
              <a:t></a:t>
            </a:r>
            <a:r>
              <a:rPr lang="en-US" sz="2800" dirty="0" smtClean="0">
                <a:latin typeface="Segoe UI"/>
                <a:ea typeface="Times New Roman"/>
                <a:cs typeface="Times New Roman"/>
              </a:rPr>
              <a:t> </a:t>
            </a:r>
            <a:r>
              <a:rPr lang="en-US" sz="2800" dirty="0">
                <a:latin typeface="Segoe UI"/>
                <a:ea typeface="Times New Roman"/>
                <a:cs typeface="Segoe UI"/>
              </a:rPr>
              <a:t>C</a:t>
            </a:r>
            <a:r>
              <a:rPr lang="en-US" sz="2800" baseline="-25000" dirty="0">
                <a:latin typeface="Segoe UI"/>
                <a:ea typeface="Times New Roman"/>
                <a:cs typeface="Segoe UI"/>
              </a:rPr>
              <a:t>6</a:t>
            </a:r>
            <a:r>
              <a:rPr lang="en-US" sz="2800" dirty="0">
                <a:latin typeface="Segoe UI"/>
                <a:ea typeface="Times New Roman"/>
                <a:cs typeface="Segoe UI"/>
              </a:rPr>
              <a:t>H</a:t>
            </a:r>
            <a:r>
              <a:rPr lang="en-US" sz="2800" baseline="-25000" dirty="0">
                <a:latin typeface="Segoe UI"/>
                <a:ea typeface="Times New Roman"/>
                <a:cs typeface="Segoe UI"/>
              </a:rPr>
              <a:t>5</a:t>
            </a:r>
            <a:r>
              <a:rPr lang="en-US" sz="2800" dirty="0">
                <a:latin typeface="Segoe UI"/>
                <a:ea typeface="Times New Roman"/>
                <a:cs typeface="Segoe UI"/>
              </a:rPr>
              <a:t>COCl · AlCl</a:t>
            </a:r>
            <a:r>
              <a:rPr lang="en-US" sz="2800" baseline="-25000" dirty="0">
                <a:latin typeface="Segoe UI"/>
                <a:ea typeface="Times New Roman"/>
                <a:cs typeface="Segoe UI"/>
              </a:rPr>
              <a:t>3</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Segoe UI"/>
              </a:rPr>
              <a:t>	  </a:t>
            </a:r>
            <a:r>
              <a:rPr lang="en-US" sz="2400" dirty="0">
                <a:latin typeface="Segoe UI"/>
                <a:ea typeface="Times New Roman"/>
                <a:cs typeface="Segoe UI"/>
              </a:rPr>
              <a:t>Benzoyl chloride   Catalyst                   Intermediate compound</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b="1" dirty="0">
                <a:latin typeface="Segoe UI"/>
                <a:ea typeface="Times New Roman"/>
                <a:cs typeface="Segoe UI"/>
              </a:rPr>
              <a:t>2. 	</a:t>
            </a:r>
            <a:r>
              <a:rPr lang="en-US" sz="2800" b="1" dirty="0" err="1">
                <a:latin typeface="Segoe UI"/>
                <a:ea typeface="Times New Roman"/>
                <a:cs typeface="Segoe UI"/>
              </a:rPr>
              <a:t>Unchangeability</a:t>
            </a:r>
            <a:r>
              <a:rPr lang="en-US" sz="2800" b="1" dirty="0">
                <a:latin typeface="Segoe UI"/>
                <a:ea typeface="Times New Roman"/>
                <a:cs typeface="Segoe UI"/>
              </a:rPr>
              <a:t> of the catalyst: </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Segoe UI"/>
              </a:rPr>
              <a:t>	The catalyst remains unchanged at the end of the reaction i.e. the chemical composition and quantity of the catalyst remains the same but it may change in its physical form.</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Segoe UI"/>
              </a:rPr>
              <a:t>	</a:t>
            </a:r>
            <a:r>
              <a:rPr lang="en-US" sz="2800" b="1" dirty="0">
                <a:latin typeface="Segoe UI"/>
                <a:ea typeface="Times New Roman"/>
                <a:cs typeface="Segoe UI"/>
              </a:rPr>
              <a:t>Example:</a:t>
            </a:r>
            <a:r>
              <a:rPr lang="en-US" sz="2800" dirty="0">
                <a:latin typeface="Segoe UI"/>
                <a:ea typeface="Times New Roman"/>
                <a:cs typeface="Segoe UI"/>
              </a:rPr>
              <a:t> Manganese dioxide which is used as a catalyst to accelerate the decomposition of potassium chlorate, changes from crystalline/coarse to form a fine powder. In many other cases, shining surface of the catalyst becomes dull after use.</a:t>
            </a:r>
            <a:endParaRPr lang="en-US" sz="2800" dirty="0">
              <a:latin typeface="Segoe UI"/>
              <a:ea typeface="Times New Roman"/>
              <a:cs typeface="Times New Roman"/>
            </a:endParaRPr>
          </a:p>
          <a:p>
            <a:endParaRPr lang="en-US" dirty="0"/>
          </a:p>
        </p:txBody>
      </p:sp>
    </p:spTree>
    <p:extLst>
      <p:ext uri="{BB962C8B-B14F-4D97-AF65-F5344CB8AC3E}">
        <p14:creationId xmlns:p14="http://schemas.microsoft.com/office/powerpoint/2010/main" val="2385775004"/>
      </p:ext>
    </p:extLst>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3. 	Catalyst can start a reaction: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It was previous understanding that catalyst can never start a reaction. But this view has been disproved. There are a number of chemical reactions which are initiated by the catalyst. </a:t>
            </a:r>
            <a:r>
              <a:rPr lang="en-US" sz="1600" i="1" dirty="0">
                <a:latin typeface="Segoe UI"/>
                <a:ea typeface="Times New Roman"/>
                <a:cs typeface="Segoe UI"/>
              </a:rPr>
              <a:t>Baker </a:t>
            </a:r>
            <a:r>
              <a:rPr lang="en-US" sz="1600" dirty="0">
                <a:latin typeface="Segoe UI"/>
                <a:ea typeface="Times New Roman"/>
                <a:cs typeface="Segoe UI"/>
              </a:rPr>
              <a:t>has shown that in large number of reactions, if reactants are dry, reaction does not occur but if slight moisture is present, the reaction starts.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Reaction between H</a:t>
            </a:r>
            <a:r>
              <a:rPr lang="en-US" sz="1600" baseline="-25000" dirty="0">
                <a:latin typeface="Segoe UI"/>
                <a:ea typeface="Times New Roman"/>
                <a:cs typeface="Segoe UI"/>
              </a:rPr>
              <a:t>2</a:t>
            </a:r>
            <a:r>
              <a:rPr lang="en-US" sz="1600" dirty="0">
                <a:latin typeface="Segoe UI"/>
                <a:ea typeface="Times New Roman"/>
                <a:cs typeface="Segoe UI"/>
              </a:rPr>
              <a:t> and Cl</a:t>
            </a:r>
            <a:r>
              <a:rPr lang="en-US" sz="1600" baseline="-25000" dirty="0">
                <a:latin typeface="Segoe UI"/>
                <a:ea typeface="Times New Roman"/>
                <a:cs typeface="Segoe UI"/>
              </a:rPr>
              <a:t>2</a:t>
            </a:r>
            <a:r>
              <a:rPr lang="en-US" sz="1600" dirty="0">
                <a:latin typeface="Segoe UI"/>
                <a:ea typeface="Times New Roman"/>
                <a:cs typeface="Segoe UI"/>
              </a:rPr>
              <a:t> is not possible in dry atmosphere. But as soon as slight moisture is added, spontaneous reaction occurs to produce HCl.</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Similarly, reaction between NO and O</a:t>
            </a:r>
            <a:r>
              <a:rPr lang="en-US" sz="1600" baseline="-25000" dirty="0">
                <a:latin typeface="Segoe UI"/>
                <a:ea typeface="Times New Roman"/>
                <a:cs typeface="Segoe UI"/>
              </a:rPr>
              <a:t>2</a:t>
            </a:r>
            <a:r>
              <a:rPr lang="en-US" sz="1600" dirty="0">
                <a:latin typeface="Segoe UI"/>
                <a:ea typeface="Times New Roman"/>
                <a:cs typeface="Segoe UI"/>
              </a:rPr>
              <a:t> to produce NO</a:t>
            </a:r>
            <a:r>
              <a:rPr lang="en-US" sz="1600" baseline="-25000" dirty="0">
                <a:latin typeface="Segoe UI"/>
                <a:ea typeface="Times New Roman"/>
                <a:cs typeface="Segoe UI"/>
              </a:rPr>
              <a:t>2</a:t>
            </a:r>
            <a:r>
              <a:rPr lang="en-US" sz="1600" dirty="0">
                <a:latin typeface="Segoe UI"/>
                <a:ea typeface="Times New Roman"/>
                <a:cs typeface="Segoe UI"/>
              </a:rPr>
              <a:t> starts only in the presence of moisture.</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4. 	Specificity of catalysts: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The phenomenon of catalysis is universal and specific. For every reaction, there is the most effective specific catalyst, but it is to be discovered by trial and experiments. There is no universal catalyst for all reactions. A particular catalyst can catalyze a particular reaction only. In other words, the action of catalyst is highly specific, i.e. a substance which acts as a catalyst for one reaction may fail to catalyze another.</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a:t>
            </a:r>
            <a:r>
              <a:rPr lang="en-US" sz="1600" b="1" dirty="0">
                <a:latin typeface="Segoe UI"/>
                <a:ea typeface="Times New Roman"/>
                <a:cs typeface="Segoe UI"/>
              </a:rPr>
              <a:t>Analogy:</a:t>
            </a:r>
            <a:r>
              <a:rPr lang="en-US" sz="1600" dirty="0">
                <a:latin typeface="Segoe UI"/>
                <a:ea typeface="Times New Roman"/>
                <a:cs typeface="Segoe UI"/>
              </a:rPr>
              <a:t> A particular key can open a particular lock. All the keys cannot open all the locks.]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(a)	Decomposition of formic acid.</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Metallic copper </a:t>
            </a:r>
            <a:r>
              <a:rPr lang="en-US" sz="1600" dirty="0" err="1">
                <a:latin typeface="Segoe UI"/>
                <a:ea typeface="Times New Roman"/>
                <a:cs typeface="Segoe UI"/>
              </a:rPr>
              <a:t>catalyses</a:t>
            </a:r>
            <a:r>
              <a:rPr lang="en-US" sz="1600" dirty="0">
                <a:latin typeface="Segoe UI"/>
                <a:ea typeface="Times New Roman"/>
                <a:cs typeface="Segoe UI"/>
              </a:rPr>
              <a:t> acid decomposition, to produce CO</a:t>
            </a:r>
            <a:r>
              <a:rPr lang="en-US" sz="1600" baseline="-25000" dirty="0">
                <a:latin typeface="Segoe UI"/>
                <a:ea typeface="Times New Roman"/>
                <a:cs typeface="Segoe UI"/>
              </a:rPr>
              <a:t>2</a:t>
            </a:r>
            <a:r>
              <a:rPr lang="en-US" sz="1600" dirty="0">
                <a:latin typeface="Segoe UI"/>
                <a:ea typeface="Times New Roman"/>
                <a:cs typeface="Segoe UI"/>
              </a:rPr>
              <a:t> and H</a:t>
            </a:r>
            <a:r>
              <a:rPr lang="en-US" sz="1600" baseline="-25000" dirty="0">
                <a:latin typeface="Segoe UI"/>
                <a:ea typeface="Times New Roman"/>
                <a:cs typeface="Segoe UI"/>
              </a:rPr>
              <a:t>2, </a:t>
            </a:r>
            <a:r>
              <a:rPr lang="en-US" sz="1600" dirty="0">
                <a:latin typeface="Segoe UI"/>
                <a:ea typeface="Times New Roman"/>
                <a:cs typeface="Segoe UI"/>
              </a:rPr>
              <a:t>while catalyst alumina does so to produce carbon monoxide and H</a:t>
            </a:r>
            <a:r>
              <a:rPr lang="en-US" sz="1600" baseline="-25000" dirty="0">
                <a:latin typeface="Segoe UI"/>
                <a:ea typeface="Times New Roman"/>
                <a:cs typeface="Segoe UI"/>
              </a:rPr>
              <a:t>2</a:t>
            </a:r>
            <a:r>
              <a:rPr lang="en-US" sz="1600" dirty="0">
                <a:latin typeface="Segoe UI"/>
                <a:ea typeface="Times New Roman"/>
                <a:cs typeface="Segoe UI"/>
              </a:rPr>
              <a:t>O.</a:t>
            </a:r>
            <a:endParaRPr lang="en-US" sz="1600" dirty="0">
              <a:latin typeface="Segoe UI"/>
              <a:ea typeface="Times New Roman"/>
              <a:cs typeface="Times New Roman"/>
            </a:endParaRPr>
          </a:p>
          <a:p>
            <a:endParaRPr lang="en-US" dirty="0"/>
          </a:p>
        </p:txBody>
      </p:sp>
      <p:pic>
        <p:nvPicPr>
          <p:cNvPr id="1026" name="Picture 3" descr="H:\Papare 8 digram\20140815_1742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5257800"/>
            <a:ext cx="3782291"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0643115"/>
      </p:ext>
    </p:extLst>
  </p:cSld>
  <p:clrMapOvr>
    <a:masterClrMapping/>
  </p:clrMapOvr>
  <p:transition spd="slow">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5. For reversible reaction,</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a:t>
            </a:r>
            <a:r>
              <a:rPr lang="en-US" sz="1600" i="1" dirty="0">
                <a:latin typeface="Segoe UI"/>
                <a:ea typeface="Times New Roman"/>
                <a:cs typeface="Segoe UI"/>
              </a:rPr>
              <a:t>Equilibrium point remains unaffected but reached sooner</a:t>
            </a:r>
            <a:r>
              <a:rPr lang="en-US" sz="1600" dirty="0">
                <a:latin typeface="Segoe UI"/>
                <a:ea typeface="Times New Roman"/>
                <a:cs typeface="Segoe UI"/>
              </a:rPr>
              <a:t>: It is observed that in a </a:t>
            </a:r>
            <a:r>
              <a:rPr lang="en-US" sz="1600" dirty="0" smtClean="0">
                <a:latin typeface="Segoe UI"/>
                <a:ea typeface="Times New Roman"/>
                <a:cs typeface="Segoe UI"/>
              </a:rPr>
              <a:t>		reversible </a:t>
            </a:r>
            <a:r>
              <a:rPr lang="en-US" sz="1600" dirty="0">
                <a:latin typeface="Segoe UI"/>
                <a:ea typeface="Times New Roman"/>
                <a:cs typeface="Segoe UI"/>
              </a:rPr>
              <a:t>reaction, the catalyst accelerates the reverse reaction to the same extent </a:t>
            </a:r>
            <a:r>
              <a:rPr lang="en-US" sz="1600" dirty="0" smtClean="0">
                <a:latin typeface="Segoe UI"/>
                <a:ea typeface="Times New Roman"/>
                <a:cs typeface="Segoe UI"/>
              </a:rPr>
              <a:t>		as </a:t>
            </a:r>
            <a:r>
              <a:rPr lang="en-US" sz="1600" dirty="0">
                <a:latin typeface="Segoe UI"/>
                <a:ea typeface="Times New Roman"/>
                <a:cs typeface="Segoe UI"/>
              </a:rPr>
              <a:t>the forward reaction so that the ratio of their velocities i.e. the equilibrium </a:t>
            </a:r>
            <a:r>
              <a:rPr lang="en-US" sz="1600" dirty="0" smtClean="0">
                <a:latin typeface="Segoe UI"/>
                <a:ea typeface="Times New Roman"/>
                <a:cs typeface="Segoe UI"/>
              </a:rPr>
              <a:t>		constant </a:t>
            </a:r>
            <a:r>
              <a:rPr lang="en-US" sz="1600" dirty="0">
                <a:latin typeface="Segoe UI"/>
                <a:ea typeface="Times New Roman"/>
                <a:cs typeface="Segoe UI"/>
              </a:rPr>
              <a:t>remains the same.</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(a)	Oxidation of </a:t>
            </a:r>
            <a:r>
              <a:rPr lang="en-US" sz="1600" b="1" dirty="0" err="1">
                <a:latin typeface="Segoe UI"/>
                <a:ea typeface="Times New Roman"/>
                <a:cs typeface="Segoe UI"/>
              </a:rPr>
              <a:t>sulphur</a:t>
            </a:r>
            <a:r>
              <a:rPr lang="en-US" sz="1600" b="1" dirty="0">
                <a:latin typeface="Segoe UI"/>
                <a:ea typeface="Times New Roman"/>
                <a:cs typeface="Segoe UI"/>
              </a:rPr>
              <a:t> dioxide: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                 	2SO</a:t>
            </a:r>
            <a:r>
              <a:rPr lang="en-US" sz="1600" baseline="-25000" dirty="0">
                <a:latin typeface="Segoe UI"/>
                <a:ea typeface="Times New Roman"/>
                <a:cs typeface="Segoe UI"/>
              </a:rPr>
              <a:t>2</a:t>
            </a:r>
            <a:r>
              <a:rPr lang="en-US" sz="1600" dirty="0">
                <a:latin typeface="Segoe UI"/>
                <a:ea typeface="Times New Roman"/>
                <a:cs typeface="Times New Roman"/>
              </a:rPr>
              <a:t> </a:t>
            </a:r>
            <a:r>
              <a:rPr lang="en-US" sz="1600" dirty="0">
                <a:latin typeface="Segoe UI"/>
                <a:ea typeface="Times New Roman"/>
                <a:cs typeface="Segoe UI"/>
              </a:rPr>
              <a:t>+</a:t>
            </a:r>
            <a:r>
              <a:rPr lang="en-US" sz="1600" dirty="0">
                <a:latin typeface="Segoe UI"/>
                <a:ea typeface="Times New Roman"/>
                <a:cs typeface="Times New Roman"/>
              </a:rPr>
              <a:t> </a:t>
            </a:r>
            <a:r>
              <a:rPr lang="en-US" sz="1600" dirty="0" smtClean="0">
                <a:latin typeface="Segoe UI"/>
                <a:ea typeface="Times New Roman"/>
                <a:cs typeface="Segoe UI"/>
              </a:rPr>
              <a:t>O</a:t>
            </a:r>
            <a:r>
              <a:rPr lang="en-US" sz="1600" baseline="-25000" dirty="0" smtClean="0">
                <a:latin typeface="Segoe UI"/>
                <a:ea typeface="Times New Roman"/>
                <a:cs typeface="Segoe UI"/>
              </a:rPr>
              <a:t>2</a:t>
            </a:r>
            <a:r>
              <a:rPr lang="en-US" sz="900" dirty="0" smtClean="0">
                <a:solidFill>
                  <a:prstClr val="black"/>
                </a:solidFill>
                <a:sym typeface="Symbol"/>
              </a:rPr>
              <a:t> </a:t>
            </a:r>
            <a:r>
              <a:rPr lang="en-US" sz="900" dirty="0">
                <a:solidFill>
                  <a:prstClr val="black"/>
                </a:solidFill>
                <a:sym typeface="Symbol"/>
              </a:rPr>
              <a:t></a:t>
            </a:r>
            <a:r>
              <a:rPr lang="en-US" sz="1600" dirty="0" smtClean="0">
                <a:latin typeface="Segoe UI"/>
                <a:ea typeface="Times New Roman"/>
                <a:cs typeface="Segoe UI"/>
              </a:rPr>
              <a:t> </a:t>
            </a:r>
            <a:r>
              <a:rPr lang="en-US" sz="1600" dirty="0">
                <a:latin typeface="Segoe UI"/>
                <a:ea typeface="Times New Roman"/>
                <a:cs typeface="Segoe UI"/>
              </a:rPr>
              <a:t>2SO</a:t>
            </a:r>
            <a:r>
              <a:rPr lang="en-US" sz="1600" baseline="-25000" dirty="0">
                <a:latin typeface="Segoe UI"/>
                <a:ea typeface="Times New Roman"/>
                <a:cs typeface="Segoe UI"/>
              </a:rPr>
              <a:t>3</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The presence of platinized silica gel increases the rate of oxidation of SO</a:t>
            </a:r>
            <a:r>
              <a:rPr lang="en-US" sz="1600" baseline="-25000" dirty="0">
                <a:latin typeface="Segoe UI"/>
                <a:ea typeface="Times New Roman"/>
                <a:cs typeface="Segoe UI"/>
              </a:rPr>
              <a:t>2 </a:t>
            </a:r>
            <a:r>
              <a:rPr lang="en-US" sz="1600" dirty="0">
                <a:latin typeface="Segoe UI"/>
                <a:ea typeface="Times New Roman"/>
                <a:cs typeface="Segoe UI"/>
              </a:rPr>
              <a:t>but it will </a:t>
            </a:r>
            <a:r>
              <a:rPr lang="en-US" sz="1600" dirty="0" smtClean="0">
                <a:latin typeface="Segoe UI"/>
                <a:ea typeface="Times New Roman"/>
                <a:cs typeface="Segoe UI"/>
              </a:rPr>
              <a:t>		never </a:t>
            </a:r>
            <a:r>
              <a:rPr lang="en-US" sz="1600" dirty="0">
                <a:latin typeface="Segoe UI"/>
                <a:ea typeface="Times New Roman"/>
                <a:cs typeface="Segoe UI"/>
              </a:rPr>
              <a:t>contribute towards the yield of SO</a:t>
            </a:r>
            <a:r>
              <a:rPr lang="en-US" sz="1600" baseline="-25000" dirty="0">
                <a:latin typeface="Segoe UI"/>
                <a:ea typeface="Times New Roman"/>
                <a:cs typeface="Segoe UI"/>
              </a:rPr>
              <a:t>3 </a:t>
            </a:r>
            <a:r>
              <a:rPr lang="en-US" sz="1600" dirty="0">
                <a:latin typeface="Segoe UI"/>
                <a:ea typeface="Times New Roman"/>
                <a:cs typeface="Segoe UI"/>
              </a:rPr>
              <a:t>under the given conditions of </a:t>
            </a:r>
            <a:r>
              <a:rPr lang="en-US" sz="1600" dirty="0" smtClean="0">
                <a:latin typeface="Segoe UI"/>
                <a:ea typeface="Times New Roman"/>
                <a:cs typeface="Segoe UI"/>
              </a:rPr>
              <a:t>			temperature</a:t>
            </a:r>
            <a:r>
              <a:rPr lang="en-US" sz="1600" dirty="0">
                <a:latin typeface="Segoe UI"/>
                <a:ea typeface="Times New Roman"/>
                <a:cs typeface="Segoe UI"/>
              </a:rPr>
              <a:t>.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(b)	Formation of ammonia by Haber process: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             	N</a:t>
            </a:r>
            <a:r>
              <a:rPr lang="en-US" sz="1600" baseline="-25000" dirty="0">
                <a:latin typeface="Segoe UI"/>
                <a:ea typeface="Times New Roman"/>
                <a:cs typeface="Segoe UI"/>
              </a:rPr>
              <a:t>2</a:t>
            </a:r>
            <a:r>
              <a:rPr lang="en-US" sz="1600" dirty="0">
                <a:latin typeface="Segoe UI"/>
                <a:ea typeface="Times New Roman"/>
                <a:cs typeface="Segoe UI"/>
              </a:rPr>
              <a:t> + 3H</a:t>
            </a:r>
            <a:r>
              <a:rPr lang="en-US" sz="1600" baseline="-25000" dirty="0">
                <a:latin typeface="Segoe UI"/>
                <a:ea typeface="Times New Roman"/>
                <a:cs typeface="Segoe UI"/>
              </a:rPr>
              <a:t>2	</a:t>
            </a:r>
            <a:r>
              <a:rPr lang="en-US" sz="900" dirty="0">
                <a:solidFill>
                  <a:prstClr val="black"/>
                </a:solidFill>
                <a:sym typeface="Symbol"/>
              </a:rPr>
              <a:t> </a:t>
            </a:r>
            <a:r>
              <a:rPr lang="en-US" sz="1600" dirty="0" smtClean="0">
                <a:latin typeface="Segoe UI"/>
                <a:ea typeface="Times New Roman"/>
                <a:cs typeface="Times New Roman"/>
              </a:rPr>
              <a:t> </a:t>
            </a:r>
            <a:r>
              <a:rPr lang="en-US" sz="1600" dirty="0">
                <a:latin typeface="Segoe UI"/>
                <a:ea typeface="Times New Roman"/>
                <a:cs typeface="Times New Roman"/>
              </a:rPr>
              <a:t>2NH</a:t>
            </a:r>
            <a:r>
              <a:rPr lang="en-US" sz="1600" baseline="-25000" dirty="0">
                <a:latin typeface="Segoe UI"/>
                <a:ea typeface="Times New Roman"/>
                <a:cs typeface="Times New Roman"/>
              </a:rPr>
              <a:t>3</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Here the catalyst only accelerates the speed of reaction, but equilibrium constant remains unchanged.</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(N.B.: This is true only if the catalyst is in small amount.)</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dirty="0" smtClean="0"/>
              <a:t> </a:t>
            </a:r>
            <a:r>
              <a:rPr lang="en-US" sz="1600" b="1" dirty="0">
                <a:latin typeface="Segoe UI"/>
                <a:ea typeface="Times New Roman"/>
                <a:cs typeface="Segoe UI"/>
              </a:rPr>
              <a:t>6. </a:t>
            </a:r>
            <a:r>
              <a:rPr lang="en-US" sz="1600" b="1" dirty="0" smtClean="0">
                <a:latin typeface="Segoe UI"/>
                <a:ea typeface="Times New Roman"/>
                <a:cs typeface="Segoe UI"/>
              </a:rPr>
              <a:t>Nature </a:t>
            </a:r>
            <a:r>
              <a:rPr lang="en-US" sz="1600" b="1" dirty="0">
                <a:latin typeface="Segoe UI"/>
                <a:ea typeface="Times New Roman"/>
                <a:cs typeface="Segoe UI"/>
              </a:rPr>
              <a:t>of catalytic surface: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Activity of a catalyst depends on the nature of catalytic surface. </a:t>
            </a:r>
            <a:r>
              <a:rPr lang="en-US" sz="1600" i="1" dirty="0">
                <a:latin typeface="Segoe UI"/>
                <a:ea typeface="Times New Roman"/>
                <a:cs typeface="Segoe UI"/>
              </a:rPr>
              <a:t>F.C.</a:t>
            </a:r>
            <a:r>
              <a:rPr lang="en-US" sz="1600" dirty="0">
                <a:latin typeface="Segoe UI"/>
                <a:ea typeface="Times New Roman"/>
                <a:cs typeface="Segoe UI"/>
              </a:rPr>
              <a:t> </a:t>
            </a:r>
            <a:r>
              <a:rPr lang="en-US" sz="1600" i="1" dirty="0">
                <a:latin typeface="Segoe UI"/>
                <a:ea typeface="Times New Roman"/>
                <a:cs typeface="Segoe UI"/>
              </a:rPr>
              <a:t>Frank has proved that the crystal edge, corners, grain boundaries and number of other physical irregularities of surface provide active centers of unusual high catalytic activity.</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Examples:</a:t>
            </a:r>
            <a:endParaRPr lang="en-US" sz="1600" dirty="0">
              <a:latin typeface="Segoe UI"/>
              <a:ea typeface="Times New Roman"/>
              <a:cs typeface="Times New Roman"/>
            </a:endParaRPr>
          </a:p>
          <a:p>
            <a:pPr marL="542925" marR="0" indent="-542925" algn="just">
              <a:lnSpc>
                <a:spcPts val="1500"/>
              </a:lnSpc>
              <a:spcBef>
                <a:spcPts val="200"/>
              </a:spcBef>
              <a:spcAft>
                <a:spcPts val="200"/>
              </a:spcAft>
              <a:tabLst>
                <a:tab pos="245745" algn="l"/>
                <a:tab pos="542925" algn="l"/>
                <a:tab pos="4114800" algn="r"/>
              </a:tabLst>
            </a:pPr>
            <a:r>
              <a:rPr lang="en-US" sz="1600" dirty="0" smtClean="0">
                <a:latin typeface="Segoe UI"/>
                <a:ea typeface="Times New Roman"/>
                <a:cs typeface="Segoe UI"/>
              </a:rPr>
              <a:t>(</a:t>
            </a:r>
            <a:r>
              <a:rPr lang="en-US" sz="1600" dirty="0">
                <a:latin typeface="Segoe UI"/>
                <a:ea typeface="Times New Roman"/>
                <a:cs typeface="Segoe UI"/>
              </a:rPr>
              <a:t>a)	In Ostwald’s process, </a:t>
            </a:r>
            <a:r>
              <a:rPr lang="en-US" sz="1600" dirty="0" err="1">
                <a:latin typeface="Segoe UI"/>
                <a:ea typeface="Times New Roman"/>
                <a:cs typeface="Segoe UI"/>
              </a:rPr>
              <a:t>Pt</a:t>
            </a:r>
            <a:r>
              <a:rPr lang="en-US" sz="1600" dirty="0">
                <a:latin typeface="Segoe UI"/>
                <a:ea typeface="Times New Roman"/>
                <a:cs typeface="Segoe UI"/>
              </a:rPr>
              <a:t>-Rh gauze is used to catalyze the reaction between NH</a:t>
            </a:r>
            <a:r>
              <a:rPr lang="en-US" sz="1600" baseline="-25000" dirty="0">
                <a:latin typeface="Segoe UI"/>
                <a:ea typeface="Times New Roman"/>
                <a:cs typeface="Segoe UI"/>
              </a:rPr>
              <a:t>3</a:t>
            </a:r>
            <a:r>
              <a:rPr lang="en-US" sz="1600" dirty="0">
                <a:latin typeface="Segoe UI"/>
                <a:ea typeface="Times New Roman"/>
                <a:cs typeface="Segoe UI"/>
              </a:rPr>
              <a:t> and O</a:t>
            </a:r>
            <a:r>
              <a:rPr lang="en-US" sz="1600" baseline="-25000" dirty="0">
                <a:latin typeface="Segoe UI"/>
                <a:ea typeface="Times New Roman"/>
                <a:cs typeface="Segoe UI"/>
              </a:rPr>
              <a:t>2</a:t>
            </a:r>
            <a:r>
              <a:rPr lang="en-US" sz="1600" dirty="0">
                <a:latin typeface="Segoe UI"/>
                <a:ea typeface="Times New Roman"/>
                <a:cs typeface="Segoe UI"/>
              </a:rPr>
              <a:t> to manufacture nitric acid.</a:t>
            </a:r>
            <a:endParaRPr lang="en-US" sz="1600" dirty="0">
              <a:latin typeface="Segoe UI"/>
              <a:ea typeface="Times New Roman"/>
              <a:cs typeface="Times New Roman"/>
            </a:endParaRPr>
          </a:p>
          <a:p>
            <a:pPr marL="542925" marR="0" indent="-542925" algn="just">
              <a:lnSpc>
                <a:spcPts val="1500"/>
              </a:lnSpc>
              <a:spcBef>
                <a:spcPts val="200"/>
              </a:spcBef>
              <a:spcAft>
                <a:spcPts val="200"/>
              </a:spcAft>
              <a:tabLst>
                <a:tab pos="245745" algn="l"/>
                <a:tab pos="542925" algn="l"/>
                <a:tab pos="4114800" algn="r"/>
              </a:tabLst>
            </a:pPr>
            <a:r>
              <a:rPr lang="en-US" sz="1600" dirty="0" smtClean="0">
                <a:latin typeface="Segoe UI"/>
                <a:ea typeface="Times New Roman"/>
                <a:cs typeface="Segoe UI"/>
              </a:rPr>
              <a:t>(</a:t>
            </a:r>
            <a:r>
              <a:rPr lang="en-US" sz="1600" dirty="0">
                <a:latin typeface="Segoe UI"/>
                <a:ea typeface="Times New Roman"/>
                <a:cs typeface="Segoe UI"/>
              </a:rPr>
              <a:t>b) 	Pellets of V</a:t>
            </a:r>
            <a:r>
              <a:rPr lang="en-US" sz="1600" baseline="-25000" dirty="0">
                <a:latin typeface="Segoe UI"/>
                <a:ea typeface="Times New Roman"/>
                <a:cs typeface="Segoe UI"/>
              </a:rPr>
              <a:t>2</a:t>
            </a:r>
            <a:r>
              <a:rPr lang="en-US" sz="1600" dirty="0">
                <a:latin typeface="Segoe UI"/>
                <a:ea typeface="Times New Roman"/>
                <a:cs typeface="Segoe UI"/>
              </a:rPr>
              <a:t>O</a:t>
            </a:r>
            <a:r>
              <a:rPr lang="en-US" sz="1600" baseline="-25000" dirty="0">
                <a:latin typeface="Segoe UI"/>
                <a:ea typeface="Times New Roman"/>
                <a:cs typeface="Segoe UI"/>
              </a:rPr>
              <a:t>5 </a:t>
            </a:r>
            <a:r>
              <a:rPr lang="en-US" sz="1600" dirty="0">
                <a:latin typeface="Segoe UI"/>
                <a:ea typeface="Times New Roman"/>
                <a:cs typeface="Segoe UI"/>
              </a:rPr>
              <a:t>are used to oxidize SO</a:t>
            </a:r>
            <a:r>
              <a:rPr lang="en-US" sz="1600" baseline="-25000" dirty="0">
                <a:latin typeface="Segoe UI"/>
                <a:ea typeface="Times New Roman"/>
                <a:cs typeface="Segoe UI"/>
              </a:rPr>
              <a:t>2</a:t>
            </a:r>
            <a:r>
              <a:rPr lang="en-US" sz="1600" dirty="0">
                <a:latin typeface="Segoe UI"/>
                <a:ea typeface="Times New Roman"/>
                <a:cs typeface="Segoe UI"/>
              </a:rPr>
              <a:t> to SO</a:t>
            </a:r>
            <a:r>
              <a:rPr lang="en-US" sz="1600" baseline="-25000" dirty="0">
                <a:latin typeface="Segoe UI"/>
                <a:ea typeface="Times New Roman"/>
                <a:cs typeface="Segoe UI"/>
              </a:rPr>
              <a:t>3</a:t>
            </a:r>
            <a:r>
              <a:rPr lang="en-US" sz="1600" dirty="0">
                <a:latin typeface="Segoe UI"/>
                <a:ea typeface="Times New Roman"/>
                <a:cs typeface="Segoe UI"/>
              </a:rPr>
              <a:t> in manufacture of H</a:t>
            </a:r>
            <a:r>
              <a:rPr lang="en-US" sz="1600" baseline="-25000" dirty="0">
                <a:latin typeface="Segoe UI"/>
                <a:ea typeface="Times New Roman"/>
                <a:cs typeface="Segoe UI"/>
              </a:rPr>
              <a:t>2</a:t>
            </a:r>
            <a:r>
              <a:rPr lang="en-US" sz="1600" dirty="0">
                <a:latin typeface="Segoe UI"/>
                <a:ea typeface="Times New Roman"/>
                <a:cs typeface="Segoe UI"/>
              </a:rPr>
              <a:t>SO</a:t>
            </a:r>
            <a:r>
              <a:rPr lang="en-US" sz="1600" baseline="-25000" dirty="0">
                <a:latin typeface="Segoe UI"/>
                <a:ea typeface="Times New Roman"/>
                <a:cs typeface="Segoe UI"/>
              </a:rPr>
              <a:t>4</a:t>
            </a:r>
            <a:r>
              <a:rPr lang="en-US" sz="1600" dirty="0">
                <a:latin typeface="Segoe UI"/>
                <a:ea typeface="Times New Roman"/>
                <a:cs typeface="Segoe UI"/>
              </a:rPr>
              <a:t> by contact process</a:t>
            </a:r>
            <a:r>
              <a:rPr lang="en-US" sz="1600" dirty="0" smtClean="0">
                <a:latin typeface="Segoe UI"/>
                <a:ea typeface="Times New Roman"/>
                <a:cs typeface="Segoe UI"/>
              </a:rPr>
              <a:t>.</a:t>
            </a:r>
            <a:endParaRPr lang="en-US" sz="1600" dirty="0">
              <a:latin typeface="Segoe UI"/>
              <a:ea typeface="Times New Roman"/>
              <a:cs typeface="Times New Roman"/>
            </a:endParaRPr>
          </a:p>
          <a:p>
            <a:endParaRPr lang="en-US" dirty="0"/>
          </a:p>
        </p:txBody>
      </p:sp>
    </p:spTree>
    <p:extLst>
      <p:ext uri="{BB962C8B-B14F-4D97-AF65-F5344CB8AC3E}">
        <p14:creationId xmlns:p14="http://schemas.microsoft.com/office/powerpoint/2010/main" val="1458260442"/>
      </p:ext>
    </p:extLst>
  </p:cSld>
  <p:clrMapOvr>
    <a:masterClrMapping/>
  </p:clrMapOvr>
  <p:transition spd="slow">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marL="0" marR="0" algn="just">
              <a:lnSpc>
                <a:spcPts val="1500"/>
              </a:lnSpc>
              <a:spcBef>
                <a:spcPts val="200"/>
              </a:spcBef>
              <a:spcAft>
                <a:spcPts val="200"/>
              </a:spcAft>
              <a:tabLst>
                <a:tab pos="245745" algn="l"/>
                <a:tab pos="542925" algn="l"/>
                <a:tab pos="4114800" algn="r"/>
              </a:tabLst>
            </a:pPr>
            <a:r>
              <a:rPr lang="en-US" sz="1600" b="1" dirty="0" smtClean="0">
                <a:latin typeface="Segoe UI"/>
                <a:ea typeface="Times New Roman"/>
                <a:cs typeface="Segoe UI"/>
              </a:rPr>
              <a:t>7. 	Surface activeness of the catalyst: </a:t>
            </a:r>
            <a:endParaRPr lang="en-US" sz="1600" dirty="0" smtClean="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smtClean="0">
                <a:latin typeface="Segoe UI"/>
                <a:ea typeface="Times New Roman"/>
                <a:cs typeface="Segoe UI"/>
              </a:rPr>
              <a:t>	If a catalyst is surface active, its effectiveness is generally increased by increasing its available surface area rather than merely increasing the mass of the catalyst.</a:t>
            </a:r>
            <a:endParaRPr lang="en-US" sz="1600" dirty="0" smtClean="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smtClean="0">
                <a:latin typeface="Segoe UI"/>
                <a:ea typeface="Times New Roman"/>
                <a:cs typeface="Segoe UI"/>
              </a:rPr>
              <a:t>8. 	Effect of temperature:</a:t>
            </a:r>
            <a:endParaRPr lang="en-US" sz="1600" dirty="0" smtClean="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smtClean="0">
                <a:latin typeface="Segoe UI"/>
                <a:ea typeface="Times New Roman"/>
                <a:cs typeface="Segoe UI"/>
              </a:rPr>
              <a:t>	Due to rise in temperature, the physical forms of some of the catalysts are altered and hence their catalytic power decreases. However, a catalyst does not make reaction more exothermic.</a:t>
            </a:r>
            <a:endParaRPr lang="en-US" sz="1600" dirty="0" smtClean="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smtClean="0">
                <a:latin typeface="Segoe UI"/>
                <a:ea typeface="Times New Roman"/>
                <a:cs typeface="Segoe UI"/>
              </a:rPr>
              <a:t>	</a:t>
            </a:r>
            <a:r>
              <a:rPr lang="en-US" sz="1600" b="1" dirty="0" smtClean="0">
                <a:latin typeface="Segoe UI"/>
                <a:ea typeface="Times New Roman"/>
                <a:cs typeface="Segoe UI"/>
              </a:rPr>
              <a:t>Example:</a:t>
            </a:r>
            <a:r>
              <a:rPr lang="en-US" sz="1600" dirty="0" smtClean="0">
                <a:latin typeface="Segoe UI"/>
                <a:ea typeface="Times New Roman"/>
                <a:cs typeface="Segoe UI"/>
              </a:rPr>
              <a:t> Platinum acting as a catalyst in the form of colloidal solution loses its activity on increasing temperature that causes its coagulation.</a:t>
            </a:r>
            <a:endParaRPr lang="en-US" sz="1600" dirty="0" smtClean="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a:t>
            </a:r>
            <a:r>
              <a:rPr lang="en-US" sz="1600" dirty="0">
                <a:latin typeface="Segoe UI"/>
                <a:ea typeface="Times New Roman"/>
                <a:cs typeface="Segoe UI"/>
              </a:rPr>
              <a:t> Platinum acting as a catalyst in the form of colloidal solution loses its activity on increasing temperature that causes its coagulation.</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Hence for every catalyst, there must be an optimum temperature at which the efficiency of the catalyst is maximum.</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Examples:</a:t>
            </a:r>
            <a:endParaRPr lang="en-US" sz="1600" dirty="0">
              <a:latin typeface="Segoe UI"/>
              <a:ea typeface="Times New Roman"/>
              <a:cs typeface="Times New Roman"/>
            </a:endParaRPr>
          </a:p>
          <a:p>
            <a:pPr marL="542925" marR="0" indent="-542925" algn="just">
              <a:lnSpc>
                <a:spcPts val="1500"/>
              </a:lnSpc>
              <a:spcBef>
                <a:spcPts val="200"/>
              </a:spcBef>
              <a:spcAft>
                <a:spcPts val="200"/>
              </a:spcAft>
              <a:tabLst>
                <a:tab pos="245745" algn="l"/>
                <a:tab pos="542925" algn="l"/>
                <a:tab pos="4114800" algn="r"/>
              </a:tabLst>
            </a:pPr>
            <a:r>
              <a:rPr lang="en-US" sz="1600" dirty="0" smtClean="0">
                <a:latin typeface="Segoe UI"/>
                <a:ea typeface="Times New Roman"/>
                <a:cs typeface="Segoe UI"/>
              </a:rPr>
              <a:t>(</a:t>
            </a:r>
            <a:r>
              <a:rPr lang="en-US" sz="1600" dirty="0">
                <a:latin typeface="Segoe UI"/>
                <a:ea typeface="Times New Roman"/>
                <a:cs typeface="Segoe UI"/>
              </a:rPr>
              <a:t>a)	Manufacture of H</a:t>
            </a:r>
            <a:r>
              <a:rPr lang="en-US" sz="1600" baseline="-25000" dirty="0">
                <a:latin typeface="Segoe UI"/>
                <a:ea typeface="Times New Roman"/>
                <a:cs typeface="Segoe UI"/>
              </a:rPr>
              <a:t>2</a:t>
            </a:r>
            <a:r>
              <a:rPr lang="en-US" sz="1600" dirty="0">
                <a:latin typeface="Segoe UI"/>
                <a:ea typeface="Times New Roman"/>
                <a:cs typeface="Segoe UI"/>
              </a:rPr>
              <a:t>SO</a:t>
            </a:r>
            <a:r>
              <a:rPr lang="en-US" sz="1600" baseline="-25000" dirty="0">
                <a:latin typeface="Segoe UI"/>
                <a:ea typeface="Times New Roman"/>
                <a:cs typeface="Segoe UI"/>
              </a:rPr>
              <a:t>4</a:t>
            </a:r>
            <a:r>
              <a:rPr lang="en-US" sz="1600" dirty="0">
                <a:latin typeface="Segoe UI"/>
                <a:ea typeface="Times New Roman"/>
                <a:cs typeface="Segoe UI"/>
              </a:rPr>
              <a:t> by contact process: Platinized asbestos is efficient at 400 – 450</a:t>
            </a:r>
            <a:r>
              <a:rPr lang="en-US" sz="1600" dirty="0">
                <a:latin typeface="Segoe UI"/>
                <a:ea typeface="Times New Roman"/>
                <a:cs typeface="Times New Roman"/>
              </a:rPr>
              <a:t>°C</a:t>
            </a:r>
            <a:r>
              <a:rPr lang="en-US" sz="1600" dirty="0">
                <a:latin typeface="Segoe UI"/>
                <a:ea typeface="Times New Roman"/>
                <a:cs typeface="Segoe UI"/>
              </a:rPr>
              <a:t> (673 – 723K).</a:t>
            </a:r>
            <a:endParaRPr lang="en-US" sz="1600" dirty="0">
              <a:latin typeface="Segoe UI"/>
              <a:ea typeface="Times New Roman"/>
              <a:cs typeface="Times New Roman"/>
            </a:endParaRPr>
          </a:p>
          <a:p>
            <a:pPr marL="542925" marR="0" indent="-542925" algn="just">
              <a:lnSpc>
                <a:spcPts val="1500"/>
              </a:lnSpc>
              <a:spcBef>
                <a:spcPts val="200"/>
              </a:spcBef>
              <a:spcAft>
                <a:spcPts val="200"/>
              </a:spcAft>
              <a:tabLst>
                <a:tab pos="245745" algn="l"/>
                <a:tab pos="542925" algn="l"/>
                <a:tab pos="4114800" algn="r"/>
              </a:tabLst>
            </a:pPr>
            <a:r>
              <a:rPr lang="en-US" sz="1600" dirty="0" smtClean="0">
                <a:latin typeface="Segoe UI"/>
                <a:ea typeface="Times New Roman"/>
                <a:cs typeface="Segoe UI"/>
              </a:rPr>
              <a:t>(</a:t>
            </a:r>
            <a:r>
              <a:rPr lang="en-US" sz="1600" dirty="0">
                <a:latin typeface="Segoe UI"/>
                <a:ea typeface="Times New Roman"/>
                <a:cs typeface="Segoe UI"/>
              </a:rPr>
              <a:t>b) 	Manufacture of HNO</a:t>
            </a:r>
            <a:r>
              <a:rPr lang="en-US" sz="1600" baseline="-25000" dirty="0">
                <a:latin typeface="Segoe UI"/>
                <a:ea typeface="Times New Roman"/>
                <a:cs typeface="Segoe UI"/>
              </a:rPr>
              <a:t>3</a:t>
            </a:r>
            <a:r>
              <a:rPr lang="en-US" sz="1600" dirty="0">
                <a:latin typeface="Segoe UI"/>
                <a:ea typeface="Times New Roman"/>
                <a:cs typeface="Segoe UI"/>
              </a:rPr>
              <a:t> by Ostwald’s process: Platinum gauze is efficient at about 800</a:t>
            </a:r>
            <a:r>
              <a:rPr lang="en-US" sz="1600" dirty="0">
                <a:latin typeface="Segoe UI"/>
                <a:ea typeface="Times New Roman"/>
                <a:cs typeface="Times New Roman"/>
              </a:rPr>
              <a:t>°</a:t>
            </a:r>
            <a:r>
              <a:rPr lang="en-US" sz="1600" baseline="30000" dirty="0">
                <a:latin typeface="Segoe UI"/>
                <a:ea typeface="Times New Roman"/>
                <a:cs typeface="Segoe UI"/>
              </a:rPr>
              <a:t>C</a:t>
            </a:r>
            <a:r>
              <a:rPr lang="en-US" sz="1600" dirty="0">
                <a:latin typeface="Segoe UI"/>
                <a:ea typeface="Times New Roman"/>
                <a:cs typeface="Segoe UI"/>
              </a:rPr>
              <a:t> (1073 K).</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9. 	Activation of catalysts (Promoter action):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Efficiency of some of the solid catalysts is considerably enhanced by the presence of small amounts of other substances which themselves may not be catalytically active. Such substances which promote the activity of catalyst, to which they are added in small amounts, are called as Promoters or Activators and this process in known as Activation.</a:t>
            </a:r>
            <a:endParaRPr lang="en-US" sz="1600" dirty="0">
              <a:latin typeface="Segoe UI"/>
              <a:ea typeface="Times New Roman"/>
              <a:cs typeface="Times New Roman"/>
            </a:endParaRPr>
          </a:p>
          <a:p>
            <a:r>
              <a:rPr lang="en-US" sz="1600" dirty="0" smtClean="0"/>
              <a:t> </a:t>
            </a:r>
            <a:endParaRPr lang="en-US" sz="1600" dirty="0"/>
          </a:p>
        </p:txBody>
      </p:sp>
    </p:spTree>
    <p:extLst>
      <p:ext uri="{BB962C8B-B14F-4D97-AF65-F5344CB8AC3E}">
        <p14:creationId xmlns:p14="http://schemas.microsoft.com/office/powerpoint/2010/main" val="4265784406"/>
      </p:ext>
    </p:extLst>
  </p:cSld>
  <p:clrMapOvr>
    <a:masterClrMapping/>
  </p:clrMapOvr>
  <p:transition spd="slow">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lstStyle/>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10. </a:t>
            </a:r>
            <a:r>
              <a:rPr lang="en-US" sz="1600" b="1" dirty="0" smtClean="0">
                <a:latin typeface="Segoe UI"/>
                <a:ea typeface="Times New Roman"/>
                <a:cs typeface="Segoe UI"/>
              </a:rPr>
              <a:t>Catalytic </a:t>
            </a:r>
            <a:r>
              <a:rPr lang="en-US" sz="1600" b="1" dirty="0">
                <a:latin typeface="Segoe UI"/>
                <a:ea typeface="Times New Roman"/>
                <a:cs typeface="Segoe UI"/>
              </a:rPr>
              <a:t>poisoning: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Any substance which reduces or completely destroys the activity of the catalyst is called a catalytic poison and the phenomenon is known as catalytic poisoning.</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Small traces of impurities in the reacting substances are found to retard and damage the contact catalysts. The catalytic poisoning may be temporary or permanent depending upon the nature of impurities. Catalytic poisoning is just reverse to activation of catalysts.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(a)	Contact process for H</a:t>
            </a:r>
            <a:r>
              <a:rPr lang="en-US" sz="1600" b="1" baseline="-25000" dirty="0">
                <a:latin typeface="Segoe UI"/>
                <a:ea typeface="Times New Roman"/>
                <a:cs typeface="Segoe UI"/>
              </a:rPr>
              <a:t>2</a:t>
            </a:r>
            <a:r>
              <a:rPr lang="en-US" sz="1600" b="1" dirty="0">
                <a:latin typeface="Segoe UI"/>
                <a:ea typeface="Times New Roman"/>
                <a:cs typeface="Segoe UI"/>
              </a:rPr>
              <a:t>SO</a:t>
            </a:r>
            <a:r>
              <a:rPr lang="en-US" sz="1600" b="1" baseline="-25000" dirty="0">
                <a:latin typeface="Segoe UI"/>
                <a:ea typeface="Times New Roman"/>
                <a:cs typeface="Segoe UI"/>
              </a:rPr>
              <a:t>4</a:t>
            </a:r>
            <a:r>
              <a:rPr lang="en-US" sz="1600" b="1" dirty="0" smtClean="0">
                <a:latin typeface="Segoe UI"/>
                <a:ea typeface="Times New Roman"/>
                <a:cs typeface="Segoe UI"/>
              </a:rPr>
              <a:t>:</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Traces of arsenic present in SO</a:t>
            </a:r>
            <a:r>
              <a:rPr lang="en-US" sz="1600" baseline="-25000" dirty="0">
                <a:latin typeface="Segoe UI"/>
                <a:ea typeface="Times New Roman"/>
                <a:cs typeface="Segoe UI"/>
              </a:rPr>
              <a:t>2</a:t>
            </a:r>
            <a:r>
              <a:rPr lang="en-US" sz="1600" dirty="0">
                <a:latin typeface="Segoe UI"/>
                <a:ea typeface="Times New Roman"/>
                <a:cs typeface="Segoe UI"/>
              </a:rPr>
              <a:t> renders the platinum catalytically inert or inactive.</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(b) </a:t>
            </a:r>
            <a:r>
              <a:rPr lang="en-US" sz="1600" b="1" dirty="0" smtClean="0">
                <a:latin typeface="Segoe UI"/>
                <a:ea typeface="Times New Roman"/>
                <a:cs typeface="Segoe UI"/>
              </a:rPr>
              <a:t>Haber </a:t>
            </a:r>
            <a:r>
              <a:rPr lang="en-US" sz="1600" b="1" dirty="0">
                <a:latin typeface="Segoe UI"/>
                <a:ea typeface="Times New Roman"/>
                <a:cs typeface="Segoe UI"/>
              </a:rPr>
              <a:t>process for NH</a:t>
            </a:r>
            <a:r>
              <a:rPr lang="en-US" sz="1600" b="1" baseline="-25000" dirty="0">
                <a:latin typeface="Segoe UI"/>
                <a:ea typeface="Times New Roman"/>
                <a:cs typeface="Segoe UI"/>
              </a:rPr>
              <a:t>3</a:t>
            </a:r>
            <a:r>
              <a:rPr lang="en-US" sz="1600" b="1" dirty="0">
                <a:latin typeface="Segoe UI"/>
                <a:ea typeface="Times New Roman"/>
                <a:cs typeface="Segoe UI"/>
              </a:rPr>
              <a:t>:</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Carbon monoxide present in hydrogen gas poisons the catalyst.</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The most effective catalytic poisons are HCN, CO and As</a:t>
            </a:r>
            <a:r>
              <a:rPr lang="en-US" sz="1600" baseline="-25000" dirty="0">
                <a:latin typeface="Segoe UI"/>
                <a:ea typeface="Times New Roman"/>
                <a:cs typeface="Segoe UI"/>
              </a:rPr>
              <a:t>2</a:t>
            </a:r>
            <a:r>
              <a:rPr lang="en-US" sz="1600" dirty="0">
                <a:latin typeface="Segoe UI"/>
                <a:ea typeface="Times New Roman"/>
                <a:cs typeface="Segoe UI"/>
              </a:rPr>
              <a:t>O</a:t>
            </a:r>
            <a:r>
              <a:rPr lang="en-US" sz="1600" baseline="-25000" dirty="0">
                <a:latin typeface="Segoe UI"/>
                <a:ea typeface="Times New Roman"/>
                <a:cs typeface="Segoe UI"/>
              </a:rPr>
              <a:t>3</a:t>
            </a:r>
            <a:r>
              <a:rPr lang="en-US" sz="1600" dirty="0">
                <a:latin typeface="Segoe UI"/>
                <a:ea typeface="Times New Roman"/>
                <a:cs typeface="Segoe UI"/>
              </a:rPr>
              <a:t>. The poisons have residual free </a:t>
            </a:r>
            <a:r>
              <a:rPr lang="en-US" sz="1600" dirty="0" err="1">
                <a:latin typeface="Segoe UI"/>
                <a:ea typeface="Times New Roman"/>
                <a:cs typeface="Segoe UI"/>
              </a:rPr>
              <a:t>valencies</a:t>
            </a:r>
            <a:r>
              <a:rPr lang="en-US" sz="1600" dirty="0">
                <a:latin typeface="Segoe UI"/>
                <a:ea typeface="Times New Roman"/>
                <a:cs typeface="Segoe UI"/>
              </a:rPr>
              <a:t> because of which they block the active sites of the catalysts and render them inactive. See Fig. 5.4.</a:t>
            </a:r>
            <a:endParaRPr lang="en-US" sz="1600" dirty="0">
              <a:latin typeface="Segoe UI"/>
              <a:ea typeface="Times New Roman"/>
              <a:cs typeface="Times New Roman"/>
            </a:endParaRPr>
          </a:p>
          <a:p>
            <a:pPr marL="0" marR="0" indent="0" algn="ctr">
              <a:lnSpc>
                <a:spcPts val="1500"/>
              </a:lnSpc>
              <a:spcBef>
                <a:spcPts val="200"/>
              </a:spcBef>
              <a:spcAft>
                <a:spcPts val="200"/>
              </a:spcAft>
              <a:buNone/>
              <a:tabLst>
                <a:tab pos="245745" algn="l"/>
                <a:tab pos="542925" algn="l"/>
                <a:tab pos="4114800" algn="r"/>
              </a:tabLst>
            </a:pPr>
            <a:endParaRPr lang="en-US" sz="1600" dirty="0">
              <a:latin typeface="Segoe UI"/>
              <a:ea typeface="Times New Roman"/>
              <a:cs typeface="Times New Roman"/>
            </a:endParaRPr>
          </a:p>
          <a:p>
            <a:endParaRPr lang="en-US" dirty="0"/>
          </a:p>
        </p:txBody>
      </p:sp>
    </p:spTree>
    <p:extLst>
      <p:ext uri="{BB962C8B-B14F-4D97-AF65-F5344CB8AC3E}">
        <p14:creationId xmlns:p14="http://schemas.microsoft.com/office/powerpoint/2010/main" val="1254714003"/>
      </p:ext>
    </p:extLst>
  </p:cSld>
  <p:clrMapOvr>
    <a:masterClrMapping/>
  </p:clrMapOvr>
  <p:transition spd="slow">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62500" lnSpcReduction="20000"/>
          </a:bodyPr>
          <a:lstStyle/>
          <a:p>
            <a:pPr marL="0" marR="0" algn="just">
              <a:lnSpc>
                <a:spcPts val="1500"/>
              </a:lnSpc>
              <a:spcBef>
                <a:spcPts val="200"/>
              </a:spcBef>
              <a:spcAft>
                <a:spcPts val="200"/>
              </a:spcAft>
              <a:tabLst>
                <a:tab pos="245745" algn="l"/>
                <a:tab pos="542925" algn="l"/>
                <a:tab pos="4114800" algn="r"/>
              </a:tabLst>
            </a:pPr>
            <a:r>
              <a:rPr lang="en-US" sz="2800" b="1" dirty="0">
                <a:latin typeface="Futura Bk BT"/>
                <a:ea typeface="Times New Roman"/>
                <a:cs typeface="Times New Roman"/>
              </a:rPr>
              <a:t>5.5	Mechanism of Catalysis</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b="1" dirty="0">
                <a:latin typeface="Futura Bk BT"/>
                <a:ea typeface="Times New Roman"/>
                <a:cs typeface="Times New Roman"/>
              </a:rPr>
              <a:t>		i. Intermediate compound formation theory.</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b="1" dirty="0">
                <a:latin typeface="Futura Bk BT"/>
                <a:ea typeface="Times New Roman"/>
                <a:cs typeface="Times New Roman"/>
              </a:rPr>
              <a:t>		ii. Adsorption theory.</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Times New Roman"/>
              </a:rPr>
              <a:t>	The understanding of mechanism of catalytic reactions has improved greatly in recent years because of availability of </a:t>
            </a:r>
            <a:r>
              <a:rPr lang="en-US" sz="2800" dirty="0" err="1">
                <a:latin typeface="Segoe UI"/>
                <a:ea typeface="Times New Roman"/>
                <a:cs typeface="Times New Roman"/>
              </a:rPr>
              <a:t>isotopically</a:t>
            </a:r>
            <a:r>
              <a:rPr lang="en-US" sz="2800" dirty="0">
                <a:latin typeface="Segoe UI"/>
                <a:ea typeface="Times New Roman"/>
                <a:cs typeface="Times New Roman"/>
              </a:rPr>
              <a:t> labeled molecules, advanced spectroscopic and diffraction techniques and improved methods for determining reaction rates.</a:t>
            </a: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Segoe UI"/>
              </a:rPr>
              <a:t>	Catalytic reactions are of such a wide variety that it is not possible to explain their mechanism by a single theory. Therefore, only the more important theories may be outlined to give a clue regarding the catalysis.</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b="1" dirty="0">
                <a:latin typeface="Segoe UI"/>
                <a:ea typeface="Times New Roman"/>
                <a:cs typeface="Segoe UI"/>
              </a:rPr>
              <a:t>(i)	Intermediate compound formation theory: </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Segoe UI"/>
              </a:rPr>
              <a:t>	According to this theory, the main function of the catalyst is to bring about the desired reaction between the molecules which do not possess sufficient energy for chemical combination. This is achieved by following some low energy path essentially, by lowering the enthalpy of activation. (The enthalpy of activation is the energy necessary to transform the reactants into the activated complex). This operation is through to involve the formation of intermediate by developing very weak linkages between catalyst and the reactants to form activated complex having energy somewhat lower than that is required in absence of catalyst. These also have the effect of loosening up the bonds in the reacting molecules prior to reaction.</a:t>
            </a:r>
            <a:endParaRPr lang="en-US" sz="2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2800" dirty="0">
                <a:latin typeface="Segoe UI"/>
                <a:ea typeface="Times New Roman"/>
                <a:cs typeface="Segoe UI"/>
              </a:rPr>
              <a:t>	In homogeneous solutions it is, therefore, presumed that the catalyst reacts with either or all of the reactants to form an intermediate compound having low energy. This compound being unstable suffers decomposition to regenerate the catalyst with simultaneous formation of the desired product, as shown in Fig. 5.5. This function of the catalyst can be explained in terms of the mountain pass analogy, as depicted in Fig. 5.6.</a:t>
            </a:r>
            <a:endParaRPr lang="en-US" sz="2800" dirty="0">
              <a:latin typeface="Segoe UI"/>
              <a:ea typeface="Times New Roman"/>
              <a:cs typeface="Times New Roman"/>
            </a:endParaRPr>
          </a:p>
          <a:p>
            <a:r>
              <a:rPr lang="en-US" dirty="0" smtClean="0"/>
              <a:t> </a:t>
            </a:r>
            <a:endParaRPr lang="en-US" dirty="0"/>
          </a:p>
        </p:txBody>
      </p:sp>
    </p:spTree>
    <p:extLst>
      <p:ext uri="{BB962C8B-B14F-4D97-AF65-F5344CB8AC3E}">
        <p14:creationId xmlns:p14="http://schemas.microsoft.com/office/powerpoint/2010/main" val="71504217"/>
      </p:ext>
    </p:extLst>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447800"/>
          </a:xfrm>
        </p:spPr>
        <p:txBody>
          <a:bodyPr>
            <a:normAutofit fontScale="90000"/>
          </a:bodyPr>
          <a:lstStyle/>
          <a:p>
            <a:r>
              <a:rPr lang="en-US" b="1" dirty="0" smtClean="0"/>
              <a:t>Chapter</a:t>
            </a:r>
            <a:r>
              <a:rPr lang="en-US" dirty="0" smtClean="0"/>
              <a:t>4…</a:t>
            </a:r>
            <a:br>
              <a:rPr lang="en-US" dirty="0" smtClean="0"/>
            </a:br>
            <a:r>
              <a:rPr lang="en-US" dirty="0" smtClean="0"/>
              <a:t> </a:t>
            </a:r>
            <a:br>
              <a:rPr lang="en-US" dirty="0" smtClean="0"/>
            </a:br>
            <a:r>
              <a:rPr lang="en-US" dirty="0" smtClean="0"/>
              <a:t>   </a:t>
            </a:r>
            <a:r>
              <a:rPr lang="en-US" b="1" dirty="0" smtClean="0"/>
              <a:t>Chapter </a:t>
            </a:r>
            <a:r>
              <a:rPr lang="en-US" dirty="0" smtClean="0"/>
              <a:t>5…</a:t>
            </a:r>
            <a:br>
              <a:rPr lang="en-US" dirty="0" smtClean="0"/>
            </a:br>
            <a:r>
              <a:rPr lang="en-US" dirty="0" smtClean="0"/>
              <a:t> </a:t>
            </a:r>
            <a:br>
              <a:rPr lang="en-US" dirty="0" smtClean="0"/>
            </a:br>
            <a:r>
              <a:rPr lang="en-US" dirty="0" smtClean="0"/>
              <a:t>             </a:t>
            </a:r>
            <a:br>
              <a:rPr lang="en-US" dirty="0" smtClean="0"/>
            </a:br>
            <a:r>
              <a:rPr lang="en-US" dirty="0" smtClean="0"/>
              <a:t>Chapter  5…</a:t>
            </a:r>
            <a:br>
              <a:rPr lang="en-US" dirty="0" smtClean="0"/>
            </a:br>
            <a:r>
              <a:rPr lang="en-US" dirty="0" smtClean="0"/>
              <a:t>                      Catalysis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b="1" i="1" dirty="0" smtClean="0"/>
              <a:t>Contents …</a:t>
            </a:r>
            <a:endParaRPr lang="en-US" dirty="0" smtClean="0"/>
          </a:p>
          <a:p>
            <a:r>
              <a:rPr lang="en-US" dirty="0" smtClean="0"/>
              <a:t>	5.1	Introduction</a:t>
            </a:r>
          </a:p>
          <a:p>
            <a:r>
              <a:rPr lang="en-US" dirty="0" smtClean="0"/>
              <a:t>	5.2 	Classification of Catalytic Reaction </a:t>
            </a:r>
          </a:p>
          <a:p>
            <a:r>
              <a:rPr lang="en-US" dirty="0" smtClean="0"/>
              <a:t>                       Homogenous and Heterogeneous</a:t>
            </a:r>
          </a:p>
          <a:p>
            <a:r>
              <a:rPr lang="en-US" dirty="0" smtClean="0"/>
              <a:t>	5.3	Types of Catalysis</a:t>
            </a:r>
          </a:p>
          <a:p>
            <a:r>
              <a:rPr lang="en-US" dirty="0" smtClean="0"/>
              <a:t>	5.4 	Characteristics of Catalytic Reactions</a:t>
            </a:r>
          </a:p>
          <a:p>
            <a:r>
              <a:rPr lang="en-US" dirty="0" smtClean="0"/>
              <a:t>	5.5	Mechanism of Catalysis</a:t>
            </a:r>
          </a:p>
          <a:p>
            <a:r>
              <a:rPr lang="en-US" dirty="0" smtClean="0"/>
              <a:t>		</a:t>
            </a:r>
            <a:r>
              <a:rPr lang="en-US" dirty="0" err="1" smtClean="0"/>
              <a:t>i</a:t>
            </a:r>
            <a:r>
              <a:rPr lang="en-US" dirty="0" smtClean="0"/>
              <a:t>. Intermediate compound formation theory.</a:t>
            </a:r>
          </a:p>
          <a:p>
            <a:r>
              <a:rPr lang="en-US" dirty="0" smtClean="0"/>
              <a:t>		ii. Adsorption theory.</a:t>
            </a:r>
          </a:p>
          <a:p>
            <a:r>
              <a:rPr lang="en-US" dirty="0" smtClean="0"/>
              <a:t>	5.6	Industrial Applications of Catalysis</a:t>
            </a:r>
            <a:endParaRPr lang="en-US" dirty="0"/>
          </a:p>
        </p:txBody>
      </p:sp>
    </p:spTree>
  </p:cSld>
  <p:clrMapOvr>
    <a:masterClrMapping/>
  </p:clrMapOvr>
  <p:transition spd="slow">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lstStyle/>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Suppose X and Y are reactants and C is the catalyst. The reaction will proceed as follows: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	X           +           Y </a:t>
            </a:r>
            <a:r>
              <a:rPr lang="en-US" sz="1600" dirty="0">
                <a:solidFill>
                  <a:prstClr val="black"/>
                </a:solidFill>
                <a:sym typeface="Symbol"/>
              </a:rPr>
              <a:t></a:t>
            </a:r>
            <a:r>
              <a:rPr lang="en-US" sz="1600" dirty="0" smtClean="0">
                <a:latin typeface="Segoe UI"/>
                <a:ea typeface="Times New Roman"/>
                <a:cs typeface="Segoe UI"/>
              </a:rPr>
              <a:t> </a:t>
            </a:r>
            <a:r>
              <a:rPr lang="en-US" sz="1600" dirty="0">
                <a:latin typeface="Segoe UI"/>
                <a:ea typeface="Times New Roman"/>
                <a:cs typeface="Segoe UI"/>
              </a:rPr>
              <a:t>	</a:t>
            </a:r>
            <a:r>
              <a:rPr lang="en-US" sz="1600" dirty="0">
                <a:latin typeface="Segoe UI"/>
                <a:ea typeface="Times New Roman"/>
                <a:cs typeface="Times New Roman"/>
              </a:rPr>
              <a:t>Slow(((,\s\do8((High </a:t>
            </a:r>
            <a:r>
              <a:rPr lang="en-US" sz="1600" dirty="0" err="1">
                <a:latin typeface="Segoe UI"/>
                <a:ea typeface="Times New Roman"/>
                <a:cs typeface="Times New Roman"/>
              </a:rPr>
              <a:t>Ea</a:t>
            </a:r>
            <a:r>
              <a:rPr lang="en-US" sz="1600" dirty="0">
                <a:latin typeface="Segoe UI"/>
                <a:ea typeface="Times New Roman"/>
                <a:cs typeface="Segoe UI"/>
              </a:rPr>
              <a:t>             XY	                … (I)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Times New Roman"/>
              </a:rPr>
              <a:t>	         (Reactants)  	                                      </a:t>
            </a:r>
            <a:r>
              <a:rPr lang="en-US" sz="1600" dirty="0" smtClean="0">
                <a:latin typeface="Segoe UI"/>
                <a:ea typeface="Times New Roman"/>
                <a:cs typeface="Times New Roman"/>
              </a:rPr>
              <a:t>                     (</a:t>
            </a:r>
            <a:r>
              <a:rPr lang="en-US" sz="1600" dirty="0">
                <a:latin typeface="Segoe UI"/>
                <a:ea typeface="Times New Roman"/>
                <a:cs typeface="Times New Roman"/>
              </a:rPr>
              <a:t>Product)</a:t>
            </a: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This is </a:t>
            </a:r>
            <a:r>
              <a:rPr lang="en-US" sz="1600" dirty="0" err="1">
                <a:latin typeface="Segoe UI"/>
                <a:ea typeface="Times New Roman"/>
                <a:cs typeface="Segoe UI"/>
              </a:rPr>
              <a:t>uncatalysed</a:t>
            </a:r>
            <a:r>
              <a:rPr lang="en-US" sz="1600" dirty="0">
                <a:latin typeface="Segoe UI"/>
                <a:ea typeface="Times New Roman"/>
                <a:cs typeface="Segoe UI"/>
              </a:rPr>
              <a:t> reaction, activation energy is high and the reaction is very slow.</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When catalyst is used, the reaction will proceed as follows: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(a)       	</a:t>
            </a:r>
            <a:r>
              <a:rPr lang="en-US" sz="1600" dirty="0">
                <a:latin typeface="Segoe UI"/>
                <a:ea typeface="Times New Roman"/>
                <a:cs typeface="Times New Roman"/>
              </a:rPr>
              <a:t>X           +           C  	</a:t>
            </a:r>
            <a:r>
              <a:rPr lang="en-US" sz="1600" dirty="0">
                <a:solidFill>
                  <a:prstClr val="black"/>
                </a:solidFill>
                <a:sym typeface="Symbol"/>
              </a:rPr>
              <a:t>  </a:t>
            </a:r>
            <a:r>
              <a:rPr lang="en-US" sz="1600" dirty="0" smtClean="0">
                <a:latin typeface="Segoe UI"/>
                <a:ea typeface="Times New Roman"/>
                <a:cs typeface="Times New Roman"/>
              </a:rPr>
              <a:t>Fast</a:t>
            </a:r>
            <a:r>
              <a:rPr lang="en-US" sz="1600" dirty="0">
                <a:latin typeface="Segoe UI"/>
                <a:ea typeface="Times New Roman"/>
                <a:cs typeface="Times New Roman"/>
              </a:rPr>
              <a:t>(((,\s\do15(Low E\s(',a        [X − C]	</a:t>
            </a:r>
            <a:r>
              <a:rPr lang="en-US" sz="1600" dirty="0">
                <a:latin typeface="Segoe UI"/>
                <a:ea typeface="Times New Roman"/>
                <a:cs typeface="Times New Roman"/>
                <a:sym typeface="Symbol"/>
              </a:rPr>
              <a:t></a:t>
            </a:r>
            <a:r>
              <a:rPr lang="en-US" sz="1600" dirty="0">
                <a:latin typeface="Segoe UI"/>
                <a:ea typeface="Times New Roman"/>
                <a:cs typeface="Times New Roman"/>
              </a:rPr>
              <a:t> (I)</a:t>
            </a: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Times New Roman"/>
              </a:rPr>
              <a:t>        Reactant (I) 	Catalyst		                (Intermediate compound)</a:t>
            </a: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Times New Roman"/>
              </a:rPr>
              <a:t>		[</a:t>
            </a:r>
            <a:r>
              <a:rPr lang="en-US" sz="1600" dirty="0" smtClean="0">
                <a:latin typeface="Segoe UI"/>
                <a:ea typeface="Times New Roman"/>
                <a:cs typeface="Times New Roman"/>
              </a:rPr>
              <a:t>X---C</a:t>
            </a:r>
            <a:r>
              <a:rPr lang="en-US" sz="1600" dirty="0">
                <a:latin typeface="Segoe UI"/>
                <a:ea typeface="Times New Roman"/>
                <a:cs typeface="Times New Roman"/>
              </a:rPr>
              <a:t>]        +       Y </a:t>
            </a:r>
            <a:r>
              <a:rPr lang="en-US" sz="1600" dirty="0">
                <a:solidFill>
                  <a:prstClr val="black"/>
                </a:solidFill>
                <a:sym typeface="Symbol"/>
              </a:rPr>
              <a:t> </a:t>
            </a:r>
            <a:r>
              <a:rPr lang="en-US" sz="1600" dirty="0">
                <a:latin typeface="Segoe UI"/>
                <a:ea typeface="Times New Roman"/>
                <a:cs typeface="Times New Roman"/>
              </a:rPr>
              <a:t>	Fast(((,\s\do15(Low E\s(',a  X − Y       +       C	</a:t>
            </a:r>
            <a:r>
              <a:rPr lang="en-US" sz="1600" dirty="0" smtClean="0">
                <a:latin typeface="Segoe UI"/>
                <a:ea typeface="Times New Roman"/>
                <a:cs typeface="Times New Roman"/>
                <a:sym typeface="Symbol"/>
              </a:rPr>
              <a:t>                        </a:t>
            </a:r>
            <a:r>
              <a:rPr lang="en-US" sz="1600" dirty="0" smtClean="0">
                <a:latin typeface="Segoe UI"/>
                <a:ea typeface="Times New Roman"/>
                <a:cs typeface="Times New Roman"/>
              </a:rPr>
              <a:t> </a:t>
            </a:r>
            <a:r>
              <a:rPr lang="en-US" sz="1600" dirty="0">
                <a:latin typeface="Segoe UI"/>
                <a:ea typeface="Times New Roman"/>
                <a:cs typeface="Times New Roman"/>
              </a:rPr>
              <a:t>(II)</a:t>
            </a: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Times New Roman"/>
              </a:rPr>
              <a:t>	       Intermediate    Reactant (II)       Product    (Regenerated catalyst)</a:t>
            </a:r>
          </a:p>
          <a:p>
            <a:pPr marL="0" indent="0" algn="ctr">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971800"/>
            <a:ext cx="6172200" cy="355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1399419"/>
      </p:ext>
    </p:extLst>
  </p:cSld>
  <p:clrMapOvr>
    <a:masterClrMapping/>
  </p:clrMapOvr>
  <p:transition spd="slow">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normAutofit/>
          </a:bodyPr>
          <a:lstStyle/>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Examples:</a:t>
            </a:r>
            <a:endParaRPr lang="en-US" sz="1600" dirty="0">
              <a:latin typeface="Segoe UI"/>
              <a:ea typeface="Times New Roman"/>
              <a:cs typeface="Times New Roman"/>
            </a:endParaRPr>
          </a:p>
          <a:p>
            <a:pPr marL="245745" marR="0" indent="-245745"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Times New Roman"/>
              </a:rPr>
              <a:t>(a) 	Catalytic action of nitric oxide in the manufacture of </a:t>
            </a:r>
            <a:r>
              <a:rPr lang="en-US" sz="1600" dirty="0" err="1">
                <a:latin typeface="Segoe UI"/>
                <a:ea typeface="Times New Roman"/>
                <a:cs typeface="Times New Roman"/>
              </a:rPr>
              <a:t>sulphuric</a:t>
            </a:r>
            <a:r>
              <a:rPr lang="en-US" sz="1600" dirty="0">
                <a:latin typeface="Segoe UI"/>
                <a:ea typeface="Times New Roman"/>
                <a:cs typeface="Times New Roman"/>
              </a:rPr>
              <a:t> acid by chamber process.</a:t>
            </a: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(i</a:t>
            </a:r>
            <a:r>
              <a:rPr lang="en-US" sz="1600" dirty="0" smtClean="0">
                <a:latin typeface="Segoe UI"/>
                <a:ea typeface="Times New Roman"/>
                <a:cs typeface="Segoe UI"/>
              </a:rPr>
              <a:t>)                  </a:t>
            </a:r>
            <a:r>
              <a:rPr lang="en-US" sz="1600" dirty="0">
                <a:latin typeface="Segoe UI"/>
                <a:ea typeface="Times New Roman"/>
                <a:cs typeface="Segoe UI"/>
              </a:rPr>
              <a:t>	O</a:t>
            </a:r>
            <a:r>
              <a:rPr lang="en-US" sz="1600" baseline="-25000" dirty="0">
                <a:latin typeface="Segoe UI"/>
                <a:ea typeface="Times New Roman"/>
                <a:cs typeface="Segoe UI"/>
              </a:rPr>
              <a:t>2</a:t>
            </a:r>
            <a:r>
              <a:rPr lang="en-US" sz="1600" dirty="0">
                <a:latin typeface="Segoe UI"/>
                <a:ea typeface="Times New Roman"/>
                <a:cs typeface="Times New Roman"/>
              </a:rPr>
              <a:t>        </a:t>
            </a:r>
            <a:r>
              <a:rPr lang="en-US" sz="1600" dirty="0">
                <a:latin typeface="Segoe UI"/>
                <a:ea typeface="Times New Roman"/>
                <a:cs typeface="Segoe UI"/>
              </a:rPr>
              <a:t>+       2NO </a:t>
            </a:r>
            <a:r>
              <a:rPr lang="en-US" sz="1600" dirty="0">
                <a:solidFill>
                  <a:prstClr val="black"/>
                </a:solidFill>
                <a:latin typeface="Segoe UI"/>
                <a:ea typeface="Times New Roman"/>
                <a:cs typeface="Segoe UI"/>
                <a:sym typeface="Symbol"/>
              </a:rPr>
              <a:t></a:t>
            </a:r>
            <a:r>
              <a:rPr lang="en-US" sz="1600" dirty="0" smtClean="0">
                <a:latin typeface="Segoe UI"/>
                <a:ea typeface="Times New Roman"/>
                <a:cs typeface="Segoe UI"/>
              </a:rPr>
              <a:t>     </a:t>
            </a:r>
            <a:r>
              <a:rPr lang="en-US" sz="1600" dirty="0" smtClean="0">
                <a:latin typeface="Segoe UI"/>
                <a:ea typeface="Times New Roman"/>
                <a:cs typeface="Times New Roman"/>
              </a:rPr>
              <a:t> </a:t>
            </a:r>
            <a:r>
              <a:rPr lang="en-US" sz="1600" dirty="0" smtClean="0">
                <a:latin typeface="Segoe UI"/>
                <a:ea typeface="Times New Roman"/>
                <a:cs typeface="Segoe UI"/>
              </a:rPr>
              <a:t>  </a:t>
            </a:r>
            <a:r>
              <a:rPr lang="en-US" sz="1600" dirty="0">
                <a:latin typeface="Segoe UI"/>
                <a:ea typeface="Times New Roman"/>
                <a:cs typeface="Segoe UI"/>
              </a:rPr>
              <a:t>2[NO</a:t>
            </a:r>
            <a:r>
              <a:rPr lang="en-US" sz="1600" baseline="-25000" dirty="0">
                <a:latin typeface="Segoe UI"/>
                <a:ea typeface="Times New Roman"/>
                <a:cs typeface="Segoe UI"/>
              </a:rPr>
              <a:t>2</a:t>
            </a:r>
            <a:r>
              <a:rPr lang="en-US" sz="1600" dirty="0">
                <a:latin typeface="Segoe UI"/>
                <a:ea typeface="Times New Roman"/>
                <a:cs typeface="Segoe UI"/>
              </a:rPr>
              <a:t>]</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Reactant(X)        Catalyst (C)                  Intermediate compound (XC)</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600" dirty="0">
                <a:latin typeface="Segoe UI"/>
                <a:ea typeface="Times New Roman"/>
                <a:cs typeface="Segoe UI"/>
              </a:rPr>
              <a:t>(ii)	</a:t>
            </a:r>
            <a:r>
              <a:rPr lang="en-US" sz="1600" dirty="0" smtClean="0">
                <a:latin typeface="Segoe UI"/>
                <a:ea typeface="Times New Roman"/>
                <a:cs typeface="Segoe UI"/>
              </a:rPr>
              <a:t>                    [</a:t>
            </a:r>
            <a:r>
              <a:rPr lang="en-US" sz="1600" dirty="0">
                <a:latin typeface="Segoe UI"/>
                <a:ea typeface="Times New Roman"/>
                <a:cs typeface="Segoe UI"/>
              </a:rPr>
              <a:t>NO</a:t>
            </a:r>
            <a:r>
              <a:rPr lang="en-US" sz="1600" baseline="-25000" dirty="0">
                <a:latin typeface="Segoe UI"/>
                <a:ea typeface="Times New Roman"/>
                <a:cs typeface="Segoe UI"/>
              </a:rPr>
              <a:t>2</a:t>
            </a:r>
            <a:r>
              <a:rPr lang="en-US" sz="1600" dirty="0">
                <a:latin typeface="Segoe UI"/>
                <a:ea typeface="Times New Roman"/>
                <a:cs typeface="Segoe UI"/>
              </a:rPr>
              <a:t>]       +       SO</a:t>
            </a:r>
            <a:r>
              <a:rPr lang="en-US" sz="1600" baseline="-25000" dirty="0">
                <a:latin typeface="Segoe UI"/>
                <a:ea typeface="Times New Roman"/>
                <a:cs typeface="Segoe UI"/>
              </a:rPr>
              <a:t>2</a:t>
            </a:r>
            <a:r>
              <a:rPr lang="en-US" sz="1600" dirty="0">
                <a:latin typeface="Segoe UI"/>
                <a:ea typeface="Times New Roman"/>
                <a:cs typeface="Segoe UI"/>
              </a:rPr>
              <a:t>	 </a:t>
            </a:r>
            <a:r>
              <a:rPr lang="en-US" sz="1600" dirty="0">
                <a:solidFill>
                  <a:prstClr val="black"/>
                </a:solidFill>
                <a:latin typeface="Segoe UI"/>
                <a:ea typeface="Times New Roman"/>
                <a:cs typeface="Segoe UI"/>
                <a:sym typeface="Symbol"/>
              </a:rPr>
              <a:t></a:t>
            </a:r>
            <a:r>
              <a:rPr lang="en-US" sz="1600" dirty="0" smtClean="0">
                <a:latin typeface="Segoe UI"/>
                <a:ea typeface="Times New Roman"/>
                <a:cs typeface="Segoe UI"/>
              </a:rPr>
              <a:t>         SO</a:t>
            </a:r>
            <a:r>
              <a:rPr lang="en-US" sz="1600" baseline="-25000" dirty="0" smtClean="0">
                <a:latin typeface="Segoe UI"/>
                <a:ea typeface="Times New Roman"/>
                <a:cs typeface="Segoe UI"/>
              </a:rPr>
              <a:t>3</a:t>
            </a:r>
            <a:r>
              <a:rPr lang="en-US" sz="1600" dirty="0" smtClean="0">
                <a:latin typeface="Segoe UI"/>
                <a:ea typeface="Times New Roman"/>
                <a:cs typeface="Segoe UI"/>
              </a:rPr>
              <a:t>   </a:t>
            </a:r>
            <a:r>
              <a:rPr lang="en-US" sz="1600" dirty="0">
                <a:latin typeface="Segoe UI"/>
                <a:ea typeface="Times New Roman"/>
                <a:cs typeface="Segoe UI"/>
              </a:rPr>
              <a:t>+   NO</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Intermediate       Reactant(Y)             Product    Regenerated catalyst</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Compound (XC)     				            catalyst(C)</a:t>
            </a:r>
            <a:endParaRPr lang="en-US" sz="1600" dirty="0">
              <a:latin typeface="Segoe UI"/>
              <a:ea typeface="Times New Roman"/>
              <a:cs typeface="Times New Roman"/>
            </a:endParaRPr>
          </a:p>
          <a:p>
            <a:pPr marL="245745" marR="0" indent="-245745"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(b)	Conversion of alcohol to ether in the presence of </a:t>
            </a:r>
            <a:r>
              <a:rPr lang="en-US" sz="1600" dirty="0" err="1">
                <a:latin typeface="Segoe UI"/>
                <a:ea typeface="Times New Roman"/>
                <a:cs typeface="Segoe UI"/>
              </a:rPr>
              <a:t>sulphuric</a:t>
            </a:r>
            <a:r>
              <a:rPr lang="en-US" sz="1600" dirty="0">
                <a:latin typeface="Segoe UI"/>
                <a:ea typeface="Times New Roman"/>
                <a:cs typeface="Segoe UI"/>
              </a:rPr>
              <a:t> acid as a catalyst (Acid- Base catalysis).</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(i)    C</a:t>
            </a:r>
            <a:r>
              <a:rPr lang="en-US" sz="1600" baseline="-25000" dirty="0">
                <a:latin typeface="Segoe UI"/>
                <a:ea typeface="Times New Roman"/>
                <a:cs typeface="Segoe UI"/>
              </a:rPr>
              <a:t>2</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OH   +   H</a:t>
            </a:r>
            <a:r>
              <a:rPr lang="en-US" sz="1600" baseline="-25000" dirty="0">
                <a:latin typeface="Segoe UI"/>
                <a:ea typeface="Times New Roman"/>
                <a:cs typeface="Segoe UI"/>
              </a:rPr>
              <a:t>2</a:t>
            </a:r>
            <a:r>
              <a:rPr lang="en-US" sz="1600" dirty="0">
                <a:latin typeface="Segoe UI"/>
                <a:ea typeface="Times New Roman"/>
                <a:cs typeface="Segoe UI"/>
              </a:rPr>
              <a:t>SO</a:t>
            </a:r>
            <a:r>
              <a:rPr lang="en-US" sz="1600" baseline="-25000" dirty="0">
                <a:latin typeface="Segoe UI"/>
                <a:ea typeface="Times New Roman"/>
                <a:cs typeface="Segoe UI"/>
              </a:rPr>
              <a:t>4</a:t>
            </a:r>
            <a:r>
              <a:rPr lang="en-US" sz="1600" dirty="0">
                <a:latin typeface="Segoe UI"/>
                <a:ea typeface="Times New Roman"/>
                <a:cs typeface="Segoe UI"/>
              </a:rPr>
              <a:t>         </a:t>
            </a:r>
            <a:r>
              <a:rPr lang="en-US" sz="1600" dirty="0">
                <a:latin typeface="Segoe UI"/>
                <a:ea typeface="Times New Roman"/>
                <a:cs typeface="Segoe UI"/>
                <a:sym typeface="Symbol"/>
              </a:rPr>
              <a:t></a:t>
            </a:r>
            <a:r>
              <a:rPr lang="en-US" sz="1600" dirty="0">
                <a:latin typeface="Segoe UI"/>
                <a:ea typeface="Times New Roman"/>
                <a:cs typeface="Segoe UI"/>
              </a:rPr>
              <a:t>      [C</a:t>
            </a:r>
            <a:r>
              <a:rPr lang="en-US" sz="1600" baseline="-25000" dirty="0">
                <a:latin typeface="Segoe UI"/>
                <a:ea typeface="Times New Roman"/>
                <a:cs typeface="Segoe UI"/>
              </a:rPr>
              <a:t>2</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HSO</a:t>
            </a:r>
            <a:r>
              <a:rPr lang="en-US" sz="1600" baseline="-25000" dirty="0">
                <a:latin typeface="Segoe UI"/>
                <a:ea typeface="Times New Roman"/>
                <a:cs typeface="Segoe UI"/>
              </a:rPr>
              <a:t>4</a:t>
            </a:r>
            <a:r>
              <a:rPr lang="en-US" sz="1600" dirty="0">
                <a:latin typeface="Segoe UI"/>
                <a:ea typeface="Times New Roman"/>
                <a:cs typeface="Segoe UI"/>
              </a:rPr>
              <a:t>]           +   H</a:t>
            </a:r>
            <a:r>
              <a:rPr lang="en-US" sz="1600" baseline="-25000" dirty="0">
                <a:latin typeface="Segoe UI"/>
                <a:ea typeface="Times New Roman"/>
                <a:cs typeface="Segoe UI"/>
              </a:rPr>
              <a:t>2</a:t>
            </a:r>
            <a:r>
              <a:rPr lang="en-US" sz="1600" dirty="0">
                <a:latin typeface="Segoe UI"/>
                <a:ea typeface="Times New Roman"/>
                <a:cs typeface="Segoe UI"/>
              </a:rPr>
              <a:t>O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Reactant       Catalyst                Intermediate compound</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(X)                (C)                         (XC)</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(ii)  [C</a:t>
            </a:r>
            <a:r>
              <a:rPr lang="en-US" sz="1600" baseline="-25000" dirty="0">
                <a:latin typeface="Segoe UI"/>
                <a:ea typeface="Times New Roman"/>
                <a:cs typeface="Segoe UI"/>
              </a:rPr>
              <a:t>2</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HSO</a:t>
            </a:r>
            <a:r>
              <a:rPr lang="en-US" sz="1600" baseline="-25000" dirty="0">
                <a:latin typeface="Segoe UI"/>
                <a:ea typeface="Times New Roman"/>
                <a:cs typeface="Segoe UI"/>
              </a:rPr>
              <a:t>4</a:t>
            </a:r>
            <a:r>
              <a:rPr lang="en-US" sz="1600" dirty="0">
                <a:latin typeface="Segoe UI"/>
                <a:ea typeface="Times New Roman"/>
                <a:cs typeface="Segoe UI"/>
              </a:rPr>
              <a:t>] + C</a:t>
            </a:r>
            <a:r>
              <a:rPr lang="en-US" sz="1600" baseline="-25000" dirty="0">
                <a:latin typeface="Segoe UI"/>
                <a:ea typeface="Times New Roman"/>
                <a:cs typeface="Segoe UI"/>
              </a:rPr>
              <a:t>2</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OH      </a:t>
            </a:r>
            <a:r>
              <a:rPr lang="en-US" sz="1600" dirty="0">
                <a:latin typeface="Segoe UI"/>
                <a:ea typeface="Times New Roman"/>
                <a:cs typeface="Segoe UI"/>
                <a:sym typeface="Symbol"/>
              </a:rPr>
              <a:t></a:t>
            </a:r>
            <a:r>
              <a:rPr lang="en-US" sz="1600" dirty="0">
                <a:latin typeface="Segoe UI"/>
                <a:ea typeface="Times New Roman"/>
                <a:cs typeface="Segoe UI"/>
              </a:rPr>
              <a:t> (C</a:t>
            </a:r>
            <a:r>
              <a:rPr lang="en-US" sz="1600" baseline="-25000" dirty="0">
                <a:latin typeface="Segoe UI"/>
                <a:ea typeface="Times New Roman"/>
                <a:cs typeface="Segoe UI"/>
              </a:rPr>
              <a:t>2</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a:t>
            </a:r>
            <a:r>
              <a:rPr lang="en-US" sz="1600" baseline="-25000" dirty="0">
                <a:latin typeface="Segoe UI"/>
                <a:ea typeface="Times New Roman"/>
                <a:cs typeface="Segoe UI"/>
              </a:rPr>
              <a:t>2</a:t>
            </a:r>
            <a:r>
              <a:rPr lang="en-US" sz="1600" dirty="0">
                <a:latin typeface="Segoe UI"/>
                <a:ea typeface="Times New Roman"/>
                <a:cs typeface="Segoe UI"/>
              </a:rPr>
              <a:t>O   +   H</a:t>
            </a:r>
            <a:r>
              <a:rPr lang="en-US" sz="1600" baseline="-25000" dirty="0">
                <a:latin typeface="Segoe UI"/>
                <a:ea typeface="Times New Roman"/>
                <a:cs typeface="Segoe UI"/>
              </a:rPr>
              <a:t>2</a:t>
            </a:r>
            <a:r>
              <a:rPr lang="en-US" sz="1600" dirty="0">
                <a:latin typeface="Segoe UI"/>
                <a:ea typeface="Times New Roman"/>
                <a:cs typeface="Segoe UI"/>
              </a:rPr>
              <a:t>SO</a:t>
            </a:r>
            <a:r>
              <a:rPr lang="en-US" sz="1600" baseline="-25000" dirty="0">
                <a:latin typeface="Segoe UI"/>
                <a:ea typeface="Times New Roman"/>
                <a:cs typeface="Segoe UI"/>
              </a:rPr>
              <a:t>4</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aseline="-25000" dirty="0">
                <a:latin typeface="Segoe UI"/>
                <a:ea typeface="Times New Roman"/>
                <a:cs typeface="Segoe UI"/>
              </a:rPr>
              <a:t>         </a:t>
            </a:r>
            <a:r>
              <a:rPr lang="en-US" sz="1600" dirty="0">
                <a:latin typeface="Segoe UI"/>
                <a:ea typeface="Times New Roman"/>
                <a:cs typeface="Segoe UI"/>
              </a:rPr>
              <a:t>Intermediate     Reactant             Product       Catalyst</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(XC)                  (Y)                     (XY)           (C)</a:t>
            </a:r>
            <a:endParaRPr lang="en-US" sz="1600" dirty="0">
              <a:latin typeface="Segoe UI"/>
              <a:ea typeface="Times New Roman"/>
              <a:cs typeface="Times New Roman"/>
            </a:endParaRPr>
          </a:p>
          <a:p>
            <a:pPr marL="245745" marR="0" indent="-245745"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(c)	</a:t>
            </a:r>
            <a:r>
              <a:rPr lang="en-US" sz="1600" dirty="0" err="1">
                <a:latin typeface="Segoe UI"/>
                <a:ea typeface="Times New Roman"/>
                <a:cs typeface="Segoe UI"/>
              </a:rPr>
              <a:t>Friedel</a:t>
            </a:r>
            <a:r>
              <a:rPr lang="en-US" sz="1600" dirty="0">
                <a:latin typeface="Segoe UI"/>
                <a:ea typeface="Times New Roman"/>
                <a:cs typeface="Segoe UI"/>
              </a:rPr>
              <a:t>-Craft’s reaction: Formation of </a:t>
            </a:r>
            <a:r>
              <a:rPr lang="en-US" sz="1600" dirty="0" err="1">
                <a:latin typeface="Segoe UI"/>
                <a:ea typeface="Times New Roman"/>
                <a:cs typeface="Segoe UI"/>
              </a:rPr>
              <a:t>benzophenone</a:t>
            </a:r>
            <a:r>
              <a:rPr lang="en-US" sz="1600" dirty="0">
                <a:latin typeface="Segoe UI"/>
                <a:ea typeface="Times New Roman"/>
                <a:cs typeface="Segoe UI"/>
              </a:rPr>
              <a:t> (C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COC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 from benzene and benzoyl chloride using anhydrous aluminum chloride as a catalyst.</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(i)        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COCl   + AlCl</a:t>
            </a:r>
            <a:r>
              <a:rPr lang="en-US" sz="1600" baseline="-25000" dirty="0">
                <a:latin typeface="Segoe UI"/>
                <a:ea typeface="Times New Roman"/>
                <a:cs typeface="Segoe UI"/>
              </a:rPr>
              <a:t>3</a:t>
            </a:r>
            <a:r>
              <a:rPr lang="en-US" sz="1600" dirty="0">
                <a:latin typeface="Segoe UI"/>
                <a:ea typeface="Times New Roman"/>
                <a:cs typeface="Segoe UI"/>
              </a:rPr>
              <a:t>      </a:t>
            </a:r>
            <a:r>
              <a:rPr lang="en-US" sz="1600" dirty="0">
                <a:latin typeface="Segoe UI"/>
                <a:ea typeface="Times New Roman"/>
                <a:cs typeface="Segoe UI"/>
                <a:sym typeface="Symbol"/>
              </a:rPr>
              <a:t></a:t>
            </a:r>
            <a:r>
              <a:rPr lang="en-US" sz="1600" dirty="0">
                <a:latin typeface="Segoe UI"/>
                <a:ea typeface="Times New Roman"/>
                <a:cs typeface="Segoe UI"/>
              </a:rPr>
              <a:t> [C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COCl · AlCl</a:t>
            </a:r>
            <a:r>
              <a:rPr lang="en-US" sz="1600" baseline="-25000" dirty="0">
                <a:latin typeface="Segoe UI"/>
                <a:ea typeface="Times New Roman"/>
                <a:cs typeface="Segoe UI"/>
              </a:rPr>
              <a:t>3</a:t>
            </a:r>
            <a:r>
              <a:rPr lang="en-US" sz="1600" dirty="0">
                <a:latin typeface="Segoe UI"/>
                <a:ea typeface="Times New Roman"/>
                <a:cs typeface="Segoe UI"/>
              </a:rPr>
              <a:t>]</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(X)               (C)                        (XC)</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COCl · AlCl</a:t>
            </a:r>
            <a:r>
              <a:rPr lang="en-US" sz="1600" baseline="-25000" dirty="0">
                <a:latin typeface="Segoe UI"/>
                <a:ea typeface="Times New Roman"/>
                <a:cs typeface="Segoe UI"/>
              </a:rPr>
              <a:t>3</a:t>
            </a:r>
            <a:r>
              <a:rPr lang="en-US" sz="1600" dirty="0">
                <a:latin typeface="Segoe UI"/>
                <a:ea typeface="Times New Roman"/>
                <a:cs typeface="Segoe UI"/>
              </a:rPr>
              <a:t> + 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6   </a:t>
            </a:r>
            <a:r>
              <a:rPr lang="en-US" sz="1600" dirty="0">
                <a:latin typeface="Segoe UI"/>
                <a:ea typeface="Times New Roman"/>
                <a:cs typeface="Segoe UI"/>
              </a:rPr>
              <a:t> </a:t>
            </a:r>
            <a:r>
              <a:rPr lang="en-US" sz="1600" dirty="0">
                <a:latin typeface="Segoe UI"/>
                <a:ea typeface="Times New Roman"/>
                <a:cs typeface="Segoe UI"/>
                <a:sym typeface="Symbol"/>
              </a:rPr>
              <a:t></a:t>
            </a:r>
            <a:r>
              <a:rPr lang="en-US" sz="1600" dirty="0">
                <a:latin typeface="Segoe UI"/>
                <a:ea typeface="Times New Roman"/>
                <a:cs typeface="Segoe UI"/>
              </a:rPr>
              <a:t>   (C</a:t>
            </a:r>
            <a:r>
              <a:rPr lang="en-US" sz="1600" baseline="-25000" dirty="0">
                <a:latin typeface="Segoe UI"/>
                <a:ea typeface="Times New Roman"/>
                <a:cs typeface="Segoe UI"/>
              </a:rPr>
              <a:t>6</a:t>
            </a:r>
            <a:r>
              <a:rPr lang="en-US" sz="1600" dirty="0">
                <a:latin typeface="Segoe UI"/>
                <a:ea typeface="Times New Roman"/>
                <a:cs typeface="Segoe UI"/>
              </a:rPr>
              <a:t>H</a:t>
            </a:r>
            <a:r>
              <a:rPr lang="en-US" sz="1600" baseline="-25000" dirty="0">
                <a:latin typeface="Segoe UI"/>
                <a:ea typeface="Times New Roman"/>
                <a:cs typeface="Segoe UI"/>
              </a:rPr>
              <a:t>5</a:t>
            </a:r>
            <a:r>
              <a:rPr lang="en-US" sz="1600" dirty="0">
                <a:latin typeface="Segoe UI"/>
                <a:ea typeface="Times New Roman"/>
                <a:cs typeface="Segoe UI"/>
              </a:rPr>
              <a:t>)</a:t>
            </a:r>
            <a:r>
              <a:rPr lang="en-US" sz="1600" baseline="-25000" dirty="0">
                <a:latin typeface="Segoe UI"/>
                <a:ea typeface="Times New Roman"/>
                <a:cs typeface="Segoe UI"/>
              </a:rPr>
              <a:t>2</a:t>
            </a:r>
            <a:r>
              <a:rPr lang="en-US" sz="1600" dirty="0">
                <a:latin typeface="Segoe UI"/>
                <a:ea typeface="Times New Roman"/>
                <a:cs typeface="Segoe UI"/>
              </a:rPr>
              <a:t>CO + AlCl</a:t>
            </a:r>
            <a:r>
              <a:rPr lang="en-US" sz="1600" baseline="-25000" dirty="0">
                <a:latin typeface="Segoe UI"/>
                <a:ea typeface="Times New Roman"/>
                <a:cs typeface="Segoe UI"/>
              </a:rPr>
              <a:t>3 </a:t>
            </a:r>
            <a:r>
              <a:rPr lang="en-US" sz="1600" dirty="0">
                <a:latin typeface="Segoe UI"/>
                <a:ea typeface="Times New Roman"/>
                <a:cs typeface="Segoe UI"/>
              </a:rPr>
              <a:t>+ HCl</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dirty="0">
                <a:latin typeface="Segoe UI"/>
                <a:ea typeface="Times New Roman"/>
                <a:cs typeface="Segoe UI"/>
              </a:rPr>
              <a:t>            (XC)                    (Y)                     (XY)         (C</a:t>
            </a:r>
            <a:r>
              <a:rPr lang="en-US" sz="1400" dirty="0" smtClean="0">
                <a:latin typeface="Segoe UI"/>
                <a:ea typeface="Times New Roman"/>
                <a:cs typeface="Segoe UI"/>
              </a:rPr>
              <a:t>) </a:t>
            </a:r>
            <a:endParaRPr lang="en-US" sz="1600" dirty="0"/>
          </a:p>
        </p:txBody>
      </p:sp>
    </p:spTree>
    <p:extLst>
      <p:ext uri="{BB962C8B-B14F-4D97-AF65-F5344CB8AC3E}">
        <p14:creationId xmlns:p14="http://schemas.microsoft.com/office/powerpoint/2010/main" val="1016389875"/>
      </p:ext>
    </p:extLst>
  </p:cSld>
  <p:clrMapOvr>
    <a:masterClrMapping/>
  </p:clrMapOvr>
  <p:transition spd="slow">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normAutofit/>
          </a:bodyPr>
          <a:lstStyle/>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(ii)	Adsorption Theory: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The Modern Theory of Contact Catalysis: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This theory was first put forward by Faraday in 1833. It is applicable to heterogeneous catalysis only. This theory is regarded as an outcome of the complete fusion of the two effects, namely simple adsorption and intermediate compound formation.</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Times New Roman"/>
              </a:rPr>
              <a:t>According to this theory, the action of catalyst postulates that: </a:t>
            </a:r>
          </a:p>
          <a:p>
            <a:pPr marL="542925" marR="0" indent="-542925" algn="just">
              <a:lnSpc>
                <a:spcPts val="1500"/>
              </a:lnSpc>
              <a:spcBef>
                <a:spcPts val="200"/>
              </a:spcBef>
              <a:spcAft>
                <a:spcPts val="200"/>
              </a:spcAft>
              <a:tabLst>
                <a:tab pos="245745" algn="l"/>
                <a:tab pos="542925" algn="l"/>
                <a:tab pos="4114800" algn="r"/>
              </a:tabLst>
            </a:pPr>
            <a:r>
              <a:rPr lang="en-US" sz="1600" dirty="0" smtClean="0">
                <a:latin typeface="Segoe UI"/>
                <a:ea typeface="Times New Roman"/>
                <a:cs typeface="Segoe UI"/>
              </a:rPr>
              <a:t>(</a:t>
            </a:r>
            <a:r>
              <a:rPr lang="en-US" sz="1600" dirty="0">
                <a:latin typeface="Segoe UI"/>
                <a:ea typeface="Times New Roman"/>
                <a:cs typeface="Segoe UI"/>
              </a:rPr>
              <a:t>a) 	The reactants are adsorbed on the surface of a solid catalyst either by physical adsorption (</a:t>
            </a:r>
            <a:r>
              <a:rPr lang="en-US" sz="1600" dirty="0" err="1">
                <a:latin typeface="Segoe UI"/>
                <a:ea typeface="Times New Roman"/>
                <a:cs typeface="Segoe UI"/>
              </a:rPr>
              <a:t>physisorption</a:t>
            </a:r>
            <a:r>
              <a:rPr lang="en-US" sz="1600" dirty="0">
                <a:latin typeface="Segoe UI"/>
                <a:ea typeface="Times New Roman"/>
                <a:cs typeface="Segoe UI"/>
              </a:rPr>
              <a:t>) or by </a:t>
            </a:r>
            <a:r>
              <a:rPr lang="en-US" sz="1600" dirty="0" err="1">
                <a:latin typeface="Segoe UI"/>
                <a:ea typeface="Times New Roman"/>
                <a:cs typeface="Segoe UI"/>
              </a:rPr>
              <a:t>chemisorptions</a:t>
            </a:r>
            <a:r>
              <a:rPr lang="en-US" sz="1600" dirty="0">
                <a:latin typeface="Segoe UI"/>
                <a:ea typeface="Times New Roman"/>
                <a:cs typeface="Segoe UI"/>
              </a:rPr>
              <a:t> [See Fig. 5.7 (b) and (c)] and their concentration goes on increasing thereby causes an increase in the rate of reaction in accordance to the Law of Mass Action.</a:t>
            </a:r>
            <a:endParaRPr lang="en-US" sz="1600" dirty="0">
              <a:latin typeface="Segoe UI"/>
              <a:ea typeface="Times New Roman"/>
              <a:cs typeface="Times New Roman"/>
            </a:endParaRPr>
          </a:p>
          <a:p>
            <a:pPr marL="542925" marR="0" indent="-542925" algn="just">
              <a:lnSpc>
                <a:spcPts val="1500"/>
              </a:lnSpc>
              <a:spcBef>
                <a:spcPts val="200"/>
              </a:spcBef>
              <a:spcAft>
                <a:spcPts val="200"/>
              </a:spcAft>
              <a:tabLst>
                <a:tab pos="245745" algn="l"/>
                <a:tab pos="542925" algn="l"/>
                <a:tab pos="4114800" algn="r"/>
              </a:tabLst>
            </a:pPr>
            <a:r>
              <a:rPr lang="en-US" sz="1600" dirty="0" smtClean="0">
                <a:latin typeface="Segoe UI"/>
                <a:ea typeface="Times New Roman"/>
                <a:cs typeface="Segoe UI"/>
              </a:rPr>
              <a:t>(</a:t>
            </a:r>
            <a:r>
              <a:rPr lang="en-US" sz="1600" dirty="0">
                <a:latin typeface="Segoe UI"/>
                <a:ea typeface="Times New Roman"/>
                <a:cs typeface="Segoe UI"/>
              </a:rPr>
              <a:t>b) 	Due to the free </a:t>
            </a:r>
            <a:r>
              <a:rPr lang="en-US" sz="1600" dirty="0" err="1">
                <a:latin typeface="Segoe UI"/>
                <a:ea typeface="Times New Roman"/>
                <a:cs typeface="Segoe UI"/>
              </a:rPr>
              <a:t>valencies</a:t>
            </a:r>
            <a:r>
              <a:rPr lang="en-US" sz="1600" dirty="0">
                <a:latin typeface="Segoe UI"/>
                <a:ea typeface="Times New Roman"/>
                <a:cs typeface="Segoe UI"/>
              </a:rPr>
              <a:t> on the surface of the catalyst, the molecules of reactants enter into a sort of “loose chemical combination” with the catalyst and hence with each other. [See Fig.5.7 (a) and (c)]. At this stage, the system is assumed to form an adsorbed activated complex that provides a new pathway to the reaction having lower enthalpy of activation (E</a:t>
            </a:r>
            <a:r>
              <a:rPr lang="en-US" sz="1600" baseline="-25000" dirty="0">
                <a:latin typeface="Segoe UI"/>
                <a:ea typeface="Times New Roman"/>
                <a:cs typeface="Segoe UI"/>
              </a:rPr>
              <a:t> </a:t>
            </a:r>
            <a:r>
              <a:rPr lang="en-US" sz="1600" dirty="0">
                <a:latin typeface="Segoe UI"/>
                <a:ea typeface="Times New Roman"/>
                <a:cs typeface="Segoe UI"/>
              </a:rPr>
              <a:t>in Fig. 5.5).For example:</a:t>
            </a:r>
            <a:endParaRPr lang="en-US" sz="1600" dirty="0">
              <a:latin typeface="Segoe UI"/>
              <a:ea typeface="Times New Roman"/>
              <a:cs typeface="Times New Roman"/>
            </a:endParaRPr>
          </a:p>
          <a:p>
            <a:r>
              <a:rPr lang="en-US" sz="1700" dirty="0">
                <a:latin typeface="Segoe UI"/>
                <a:ea typeface="Times New Roman"/>
              </a:rPr>
              <a:t>The adsorbed activated complex being associated with higher amount of energy than those of reactants and products, it is under strain and is highly reactive. It is, therefore, readily </a:t>
            </a:r>
            <a:r>
              <a:rPr lang="en-US" sz="1700" dirty="0" err="1">
                <a:latin typeface="Segoe UI"/>
                <a:ea typeface="Times New Roman"/>
              </a:rPr>
              <a:t>desorted</a:t>
            </a:r>
            <a:r>
              <a:rPr lang="en-US" sz="1700" dirty="0">
                <a:latin typeface="Segoe UI"/>
                <a:ea typeface="Times New Roman"/>
              </a:rPr>
              <a:t> and decomposes to products leaving the surface free for next reactant molecules so that the process is continued</a:t>
            </a:r>
            <a:endParaRPr lang="en-US" sz="1700" dirty="0"/>
          </a:p>
        </p:txBody>
      </p:sp>
    </p:spTree>
    <p:extLst>
      <p:ext uri="{BB962C8B-B14F-4D97-AF65-F5344CB8AC3E}">
        <p14:creationId xmlns:p14="http://schemas.microsoft.com/office/powerpoint/2010/main" val="2753062028"/>
      </p:ext>
    </p:extLst>
  </p:cSld>
  <p:clrMapOvr>
    <a:masterClrMapping/>
  </p:clrMapOvr>
  <p:transition spd="slow">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r>
              <a:rPr lang="en-US" sz="2800" dirty="0">
                <a:latin typeface="Segoe UI"/>
                <a:ea typeface="Times New Roman"/>
              </a:rPr>
              <a:t>This mechanism may by depicted as follows</a:t>
            </a:r>
            <a:r>
              <a:rPr lang="en-US" sz="2800" dirty="0" smtClean="0">
                <a:latin typeface="Segoe UI"/>
                <a:ea typeface="Times New Roman"/>
              </a:rPr>
              <a:t>:</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19200"/>
            <a:ext cx="7162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09600" y="2530917"/>
            <a:ext cx="8534400" cy="369332"/>
          </a:xfrm>
          <a:prstGeom prst="rect">
            <a:avLst/>
          </a:prstGeom>
        </p:spPr>
        <p:txBody>
          <a:bodyPr wrap="square">
            <a:spAutoFit/>
          </a:bodyPr>
          <a:lstStyle/>
          <a:p>
            <a:r>
              <a:rPr lang="en-US" i="1" dirty="0">
                <a:latin typeface="Segoe UI"/>
                <a:ea typeface="Times New Roman"/>
              </a:rPr>
              <a:t>(</a:t>
            </a:r>
            <a:r>
              <a:rPr lang="en-US" i="1" dirty="0" smtClean="0">
                <a:latin typeface="Segoe UI"/>
                <a:ea typeface="Times New Roman"/>
              </a:rPr>
              <a:t>a)Schematic </a:t>
            </a:r>
            <a:r>
              <a:rPr lang="en-US" i="1" dirty="0">
                <a:latin typeface="Segoe UI"/>
                <a:ea typeface="Times New Roman"/>
              </a:rPr>
              <a:t>view of mechanism of heterogeneous catalysis by surface adsorption</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048000"/>
            <a:ext cx="7162800" cy="2944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914400" y="5992764"/>
            <a:ext cx="6248400" cy="284693"/>
          </a:xfrm>
          <a:prstGeom prst="rect">
            <a:avLst/>
          </a:prstGeom>
        </p:spPr>
        <p:txBody>
          <a:bodyPr wrap="square">
            <a:spAutoFit/>
          </a:bodyPr>
          <a:lstStyle/>
          <a:p>
            <a:pPr algn="ctr">
              <a:lnSpc>
                <a:spcPts val="1500"/>
              </a:lnSpc>
              <a:spcBef>
                <a:spcPts val="200"/>
              </a:spcBef>
              <a:spcAft>
                <a:spcPts val="200"/>
              </a:spcAft>
              <a:tabLst>
                <a:tab pos="245745" algn="l"/>
                <a:tab pos="542925" algn="l"/>
                <a:tab pos="4114800" algn="r"/>
              </a:tabLst>
            </a:pPr>
            <a:r>
              <a:rPr lang="en-US" b="1" dirty="0">
                <a:latin typeface="Segoe UI"/>
                <a:ea typeface="Times New Roman"/>
                <a:cs typeface="Segoe UI"/>
              </a:rPr>
              <a:t>Fig. 5.7 (a),) b), (c): </a:t>
            </a:r>
            <a:r>
              <a:rPr lang="en-US" dirty="0">
                <a:latin typeface="Segoe UI"/>
                <a:ea typeface="Times New Roman"/>
                <a:cs typeface="Segoe UI"/>
              </a:rPr>
              <a:t>Mechanism of heterogeneous catalysis</a:t>
            </a:r>
            <a:endParaRPr lang="en-US" sz="2000" dirty="0">
              <a:effectLst/>
              <a:latin typeface="Segoe UI"/>
              <a:ea typeface="Times New Roman"/>
              <a:cs typeface="Times New Roman"/>
            </a:endParaRPr>
          </a:p>
        </p:txBody>
      </p:sp>
    </p:spTree>
    <p:extLst>
      <p:ext uri="{BB962C8B-B14F-4D97-AF65-F5344CB8AC3E}">
        <p14:creationId xmlns:p14="http://schemas.microsoft.com/office/powerpoint/2010/main" val="1321829427"/>
      </p:ext>
    </p:extLst>
  </p:cSld>
  <p:clrMapOvr>
    <a:masterClrMapping/>
  </p:clrMapOvr>
  <p:transition spd="slow">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marL="0" marR="0" algn="just">
              <a:lnSpc>
                <a:spcPts val="1500"/>
              </a:lnSpc>
              <a:spcBef>
                <a:spcPts val="200"/>
              </a:spcBef>
              <a:spcAft>
                <a:spcPts val="200"/>
              </a:spcAft>
              <a:tabLst>
                <a:tab pos="245745" algn="l"/>
                <a:tab pos="542925" algn="l"/>
                <a:tab pos="4114800" algn="r"/>
              </a:tabLst>
            </a:pPr>
            <a:r>
              <a:rPr lang="en-US" sz="1800" b="1" dirty="0">
                <a:latin typeface="Segoe UI"/>
                <a:ea typeface="Times New Roman"/>
                <a:cs typeface="Segoe UI"/>
              </a:rPr>
              <a:t>Adsorption theory and Characteristics of Catalysts:</a:t>
            </a:r>
            <a:endParaRPr lang="en-US" sz="1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800" b="1" dirty="0">
                <a:latin typeface="Segoe UI"/>
                <a:ea typeface="Times New Roman"/>
                <a:cs typeface="Segoe UI"/>
              </a:rPr>
              <a:t>(a) 	Finely Divided Catalyst: </a:t>
            </a:r>
            <a:endParaRPr lang="en-US" sz="1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800" dirty="0">
                <a:latin typeface="Segoe UI"/>
                <a:ea typeface="Times New Roman"/>
                <a:cs typeface="Segoe UI"/>
              </a:rPr>
              <a:t>	The surface of metal possesses free </a:t>
            </a:r>
            <a:r>
              <a:rPr lang="en-US" sz="1800" dirty="0" err="1">
                <a:latin typeface="Segoe UI"/>
                <a:ea typeface="Times New Roman"/>
                <a:cs typeface="Segoe UI"/>
              </a:rPr>
              <a:t>valencies</a:t>
            </a:r>
            <a:r>
              <a:rPr lang="en-US" sz="1800" dirty="0">
                <a:latin typeface="Segoe UI"/>
                <a:ea typeface="Times New Roman"/>
                <a:cs typeface="Segoe UI"/>
              </a:rPr>
              <a:t> and thus acts as a seat of chemical force of attraction that holds up the reactant molecules by loose chemical combination. On breaking the metal into the powder, the numbers of free </a:t>
            </a:r>
            <a:r>
              <a:rPr lang="en-US" sz="1800" dirty="0" err="1">
                <a:latin typeface="Segoe UI"/>
                <a:ea typeface="Times New Roman"/>
                <a:cs typeface="Segoe UI"/>
              </a:rPr>
              <a:t>valencies</a:t>
            </a:r>
            <a:r>
              <a:rPr lang="en-US" sz="1800" dirty="0">
                <a:latin typeface="Segoe UI"/>
                <a:ea typeface="Times New Roman"/>
                <a:cs typeface="Segoe UI"/>
              </a:rPr>
              <a:t> are increased and thus the efficiency of the catalyst is increased. (See Fig .5.8).</a:t>
            </a:r>
            <a:endParaRPr lang="en-US" sz="1800" dirty="0">
              <a:latin typeface="Segoe UI"/>
              <a:ea typeface="Times New Roman"/>
              <a:cs typeface="Times New Roman"/>
            </a:endParaRP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1036" y="1773382"/>
            <a:ext cx="556260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85800" y="2925907"/>
            <a:ext cx="8077200" cy="1733808"/>
          </a:xfrm>
          <a:prstGeom prst="rect">
            <a:avLst/>
          </a:prstGeom>
        </p:spPr>
        <p:txBody>
          <a:bodyPr wrap="square">
            <a:spAutoFit/>
          </a:bodyPr>
          <a:lstStyle/>
          <a:p>
            <a:pPr algn="ctr">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Fig. 5.8: Increase of Free </a:t>
            </a:r>
            <a:r>
              <a:rPr lang="en-US" sz="1600" b="1" dirty="0" err="1">
                <a:latin typeface="Segoe UI"/>
                <a:ea typeface="Times New Roman"/>
                <a:cs typeface="Segoe UI"/>
              </a:rPr>
              <a:t>Valencies</a:t>
            </a:r>
            <a:r>
              <a:rPr lang="en-US" sz="1600" b="1" dirty="0">
                <a:latin typeface="Segoe UI"/>
                <a:ea typeface="Times New Roman"/>
                <a:cs typeface="Segoe UI"/>
              </a:rPr>
              <a:t> on Breaking the Metal</a:t>
            </a:r>
            <a:endParaRPr lang="en-US" dirty="0">
              <a:latin typeface="Segoe UI"/>
              <a:ea typeface="Times New Roman"/>
              <a:cs typeface="Times New Roman"/>
            </a:endParaRPr>
          </a:p>
          <a:p>
            <a:pPr algn="just">
              <a:lnSpc>
                <a:spcPts val="1500"/>
              </a:lnSpc>
              <a:spcBef>
                <a:spcPts val="200"/>
              </a:spcBef>
              <a:spcAft>
                <a:spcPts val="200"/>
              </a:spcAft>
              <a:tabLst>
                <a:tab pos="245745" algn="l"/>
                <a:tab pos="542925" algn="l"/>
                <a:tab pos="4114800" algn="r"/>
              </a:tabLst>
            </a:pPr>
            <a:r>
              <a:rPr lang="en-US" b="1" dirty="0">
                <a:latin typeface="Segoe UI"/>
                <a:ea typeface="Times New Roman"/>
                <a:cs typeface="Segoe UI"/>
              </a:rPr>
              <a:t>(b)	Rough Surface (Active centers):</a:t>
            </a:r>
            <a:endParaRPr lang="en-US" dirty="0">
              <a:latin typeface="Segoe UI"/>
              <a:ea typeface="Times New Roman"/>
              <a:cs typeface="Times New Roman"/>
            </a:endParaRPr>
          </a:p>
          <a:p>
            <a:pPr algn="just">
              <a:lnSpc>
                <a:spcPts val="1500"/>
              </a:lnSpc>
              <a:spcBef>
                <a:spcPts val="200"/>
              </a:spcBef>
              <a:spcAft>
                <a:spcPts val="200"/>
              </a:spcAft>
              <a:tabLst>
                <a:tab pos="245745" algn="l"/>
                <a:tab pos="542925" algn="l"/>
                <a:tab pos="4114800" algn="r"/>
              </a:tabLst>
            </a:pPr>
            <a:r>
              <a:rPr lang="en-US" dirty="0">
                <a:latin typeface="Segoe UI"/>
                <a:ea typeface="Times New Roman"/>
                <a:cs typeface="Segoe UI"/>
              </a:rPr>
              <a:t>	The metals with rough surfaces have increased catalytic efficiency. This is attributed to the fact that at the rough surface such as peaks, cracks, corners, edges, bends, etc. (see Fig. 5.9), there are a large number of free </a:t>
            </a:r>
            <a:r>
              <a:rPr lang="en-US" dirty="0" err="1">
                <a:latin typeface="Segoe UI"/>
                <a:ea typeface="Times New Roman"/>
                <a:cs typeface="Segoe UI"/>
              </a:rPr>
              <a:t>valencies</a:t>
            </a:r>
            <a:r>
              <a:rPr lang="en-US" dirty="0">
                <a:latin typeface="Segoe UI"/>
                <a:ea typeface="Times New Roman"/>
                <a:cs typeface="Segoe UI"/>
              </a:rPr>
              <a:t> and therefore, they act as the active centers and bring about rapid conversion of reactants into products by comparatively lower energy requirement (E)for the formation of adsorbed activated complex.</a:t>
            </a:r>
            <a:endParaRPr lang="en-US" dirty="0">
              <a:effectLst/>
              <a:latin typeface="Segoe UI"/>
              <a:ea typeface="Times New Roman"/>
              <a:cs typeface="Times New Roman"/>
            </a:endParaRP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632006"/>
            <a:ext cx="6324600" cy="2073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572000" y="4632006"/>
            <a:ext cx="4572000" cy="646331"/>
          </a:xfrm>
          <a:prstGeom prst="rect">
            <a:avLst/>
          </a:prstGeom>
        </p:spPr>
        <p:txBody>
          <a:bodyPr>
            <a:spAutoFit/>
          </a:bodyPr>
          <a:lstStyle/>
          <a:p>
            <a:r>
              <a:rPr lang="en-US" b="1" dirty="0">
                <a:latin typeface="Segoe UI"/>
                <a:ea typeface="Times New Roman"/>
              </a:rPr>
              <a:t>Fig. 5.9: Active centers on the metal surface</a:t>
            </a:r>
            <a:endParaRPr lang="en-US" dirty="0"/>
          </a:p>
        </p:txBody>
      </p:sp>
    </p:spTree>
    <p:extLst>
      <p:ext uri="{BB962C8B-B14F-4D97-AF65-F5344CB8AC3E}">
        <p14:creationId xmlns:p14="http://schemas.microsoft.com/office/powerpoint/2010/main" val="79001143"/>
      </p:ext>
    </p:extLst>
  </p:cSld>
  <p:clrMapOvr>
    <a:masterClrMapping/>
  </p:clrMapOvr>
  <p:transition spd="slow">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70000" lnSpcReduction="20000"/>
          </a:bodyPr>
          <a:lstStyle/>
          <a:p>
            <a:r>
              <a:rPr lang="en-US" dirty="0" smtClean="0"/>
              <a:t>(c)	Action of Poisons: </a:t>
            </a:r>
          </a:p>
          <a:p>
            <a:r>
              <a:rPr lang="en-US" dirty="0" smtClean="0"/>
              <a:t>	The impurities are adsorbed on the catalyst surface and the active centers are blocked. This leads to the decrease in rate and destruction of catalytic activity of the substance. This is nothing but catalytic poisoning.</a:t>
            </a:r>
          </a:p>
          <a:p>
            <a:r>
              <a:rPr lang="en-US" dirty="0" smtClean="0"/>
              <a:t>(d) Action of Promoters:</a:t>
            </a:r>
          </a:p>
          <a:p>
            <a:r>
              <a:rPr lang="en-US" dirty="0" smtClean="0"/>
              <a:t> 	At the interfaces of catalyst and promoters, there is probably overcrowding of free </a:t>
            </a:r>
            <a:r>
              <a:rPr lang="en-US" dirty="0" err="1" smtClean="0"/>
              <a:t>valencies</a:t>
            </a:r>
            <a:r>
              <a:rPr lang="en-US" dirty="0" smtClean="0"/>
              <a:t>. This phenomenon leads to increased adsorption of reactants (Law of Mass Action) that increases their concentration, and therefore, enhances the rate of catalysis. See       Fig. 5.3.</a:t>
            </a:r>
          </a:p>
          <a:p>
            <a:r>
              <a:rPr lang="en-US" dirty="0" smtClean="0"/>
              <a:t>(e) Specificity of Catalysts:</a:t>
            </a:r>
          </a:p>
          <a:p>
            <a:r>
              <a:rPr lang="en-US" dirty="0" smtClean="0"/>
              <a:t>	Due to free </a:t>
            </a:r>
            <a:r>
              <a:rPr lang="en-US" dirty="0" err="1" smtClean="0"/>
              <a:t>valencies</a:t>
            </a:r>
            <a:r>
              <a:rPr lang="en-US" dirty="0" smtClean="0"/>
              <a:t> on the surface, catalysts show a good chemical affinity towards specific reactants only that leads to their adsorption and the subsequent reaction. Thus the catalytic action is highly specific.</a:t>
            </a:r>
          </a:p>
          <a:p>
            <a:r>
              <a:rPr lang="en-US" dirty="0" smtClean="0">
                <a:solidFill>
                  <a:srgbClr val="FF0000"/>
                </a:solidFill>
              </a:rPr>
              <a:t> 5.6	Industrial Applications of Catalysis:</a:t>
            </a:r>
            <a:r>
              <a:rPr lang="en-US" dirty="0" smtClean="0"/>
              <a:t>	</a:t>
            </a:r>
          </a:p>
          <a:p>
            <a:r>
              <a:rPr lang="en-US" dirty="0" smtClean="0"/>
              <a:t>Catalysts are of immense and are widely used in the majority of the industrial processes. The new and better catalysts are always sought in industry. The reason for this is very simple. The more efficient the catalyst, the lower the temperature at which a reaction will proceed, and therefore the lesser the fuel consumption and more economical is industrial process.</a:t>
            </a:r>
          </a:p>
          <a:p>
            <a:endParaRPr lang="en-US" dirty="0"/>
          </a:p>
        </p:txBody>
      </p:sp>
    </p:spTree>
    <p:extLst>
      <p:ext uri="{BB962C8B-B14F-4D97-AF65-F5344CB8AC3E}">
        <p14:creationId xmlns:p14="http://schemas.microsoft.com/office/powerpoint/2010/main" val="2315246862"/>
      </p:ext>
    </p:extLst>
  </p:cSld>
  <p:clrMapOvr>
    <a:masterClrMapping/>
  </p:clrMapOvr>
  <p:transition spd="slow">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91104637"/>
              </p:ext>
            </p:extLst>
          </p:nvPr>
        </p:nvGraphicFramePr>
        <p:xfrm>
          <a:off x="685800" y="1143000"/>
          <a:ext cx="7390611" cy="5334000"/>
        </p:xfrm>
        <a:graphic>
          <a:graphicData uri="http://schemas.openxmlformats.org/drawingml/2006/table">
            <a:tbl>
              <a:tblPr firstRow="1" firstCol="1" bandRow="1"/>
              <a:tblGrid>
                <a:gridCol w="2107589"/>
                <a:gridCol w="2104216"/>
                <a:gridCol w="3178806"/>
              </a:tblGrid>
              <a:tr h="358789">
                <a:tc>
                  <a:txBody>
                    <a:bodyPr/>
                    <a:lstStyle/>
                    <a:p>
                      <a:pPr marL="0" marR="0" algn="ctr">
                        <a:lnSpc>
                          <a:spcPts val="1500"/>
                        </a:lnSpc>
                        <a:spcBef>
                          <a:spcPts val="200"/>
                        </a:spcBef>
                        <a:spcAft>
                          <a:spcPts val="200"/>
                        </a:spcAft>
                        <a:tabLst>
                          <a:tab pos="245745" algn="l"/>
                          <a:tab pos="542925" algn="l"/>
                          <a:tab pos="4114800" algn="r"/>
                        </a:tabLst>
                      </a:pPr>
                      <a:r>
                        <a:rPr lang="en-US" sz="1400" b="1" dirty="0">
                          <a:effectLst/>
                          <a:latin typeface="Segoe UI"/>
                          <a:ea typeface="Times New Roman"/>
                          <a:cs typeface="Segoe UI"/>
                        </a:rPr>
                        <a:t>Industrial process</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5745" algn="l"/>
                          <a:tab pos="542925" algn="l"/>
                          <a:tab pos="4114800" algn="r"/>
                        </a:tabLst>
                      </a:pPr>
                      <a:r>
                        <a:rPr lang="en-US" sz="1400" b="1">
                          <a:effectLst/>
                          <a:latin typeface="Segoe UI"/>
                          <a:ea typeface="Times New Roman"/>
                          <a:cs typeface="Segoe UI"/>
                        </a:rPr>
                        <a:t>Catalyst</a:t>
                      </a:r>
                      <a:endParaRPr lang="en-US" sz="140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5745" algn="l"/>
                          <a:tab pos="542925" algn="l"/>
                          <a:tab pos="4114800" algn="r"/>
                        </a:tabLst>
                      </a:pPr>
                      <a:r>
                        <a:rPr lang="en-US" sz="1400" b="1">
                          <a:effectLst/>
                          <a:latin typeface="Segoe UI"/>
                          <a:ea typeface="Times New Roman"/>
                          <a:cs typeface="Segoe UI"/>
                        </a:rPr>
                        <a:t>Reaction</a:t>
                      </a:r>
                      <a:endParaRPr lang="en-US" sz="140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255">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Contact Process(H</a:t>
                      </a:r>
                      <a:r>
                        <a:rPr lang="en-US" sz="1400" baseline="-25000" dirty="0">
                          <a:effectLst/>
                          <a:latin typeface="Segoe UI"/>
                          <a:ea typeface="Times New Roman"/>
                          <a:cs typeface="Segoe UI"/>
                        </a:rPr>
                        <a:t>2</a:t>
                      </a:r>
                      <a:r>
                        <a:rPr lang="en-US" sz="1400" dirty="0">
                          <a:effectLst/>
                          <a:latin typeface="Segoe UI"/>
                          <a:ea typeface="Times New Roman"/>
                          <a:cs typeface="Segoe UI"/>
                        </a:rPr>
                        <a:t>SO</a:t>
                      </a:r>
                      <a:r>
                        <a:rPr lang="en-US" sz="1400" baseline="-25000" dirty="0">
                          <a:effectLst/>
                          <a:latin typeface="Segoe UI"/>
                          <a:ea typeface="Times New Roman"/>
                          <a:cs typeface="Segoe UI"/>
                        </a:rPr>
                        <a:t>4</a:t>
                      </a:r>
                      <a:r>
                        <a:rPr lang="en-US" sz="1400" dirty="0">
                          <a:effectLst/>
                          <a:latin typeface="Segoe UI"/>
                          <a:ea typeface="Times New Roman"/>
                          <a:cs typeface="Segoe UI"/>
                        </a:rPr>
                        <a:t>)</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1. Platinum Metal</a:t>
                      </a:r>
                      <a:endParaRPr lang="en-US" sz="140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2. V</a:t>
                      </a:r>
                      <a:r>
                        <a:rPr lang="en-US" sz="1400" baseline="-25000">
                          <a:effectLst/>
                          <a:latin typeface="Segoe UI"/>
                          <a:ea typeface="Times New Roman"/>
                          <a:cs typeface="Segoe UI"/>
                        </a:rPr>
                        <a:t>2</a:t>
                      </a:r>
                      <a:r>
                        <a:rPr lang="en-US" sz="1400">
                          <a:effectLst/>
                          <a:latin typeface="Segoe UI"/>
                          <a:ea typeface="Times New Roman"/>
                          <a:cs typeface="Segoe UI"/>
                        </a:rPr>
                        <a:t>O</a:t>
                      </a:r>
                      <a:r>
                        <a:rPr lang="en-US" sz="1400" baseline="-25000">
                          <a:effectLst/>
                          <a:latin typeface="Segoe UI"/>
                          <a:ea typeface="Times New Roman"/>
                          <a:cs typeface="Segoe UI"/>
                        </a:rPr>
                        <a:t>5</a:t>
                      </a:r>
                      <a:endParaRPr lang="en-US" sz="140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2SO</a:t>
                      </a:r>
                      <a:r>
                        <a:rPr lang="en-US" sz="1400" baseline="-25000" dirty="0">
                          <a:effectLst/>
                          <a:latin typeface="Segoe UI"/>
                          <a:ea typeface="Times New Roman"/>
                          <a:cs typeface="Segoe UI"/>
                        </a:rPr>
                        <a:t>2 </a:t>
                      </a:r>
                      <a:r>
                        <a:rPr lang="en-US" sz="1400" dirty="0">
                          <a:effectLst/>
                          <a:latin typeface="Segoe UI"/>
                          <a:ea typeface="Times New Roman"/>
                          <a:cs typeface="Segoe UI"/>
                        </a:rPr>
                        <a:t>+ O</a:t>
                      </a:r>
                      <a:r>
                        <a:rPr lang="en-US" sz="1400" baseline="-25000" dirty="0">
                          <a:effectLst/>
                          <a:latin typeface="Segoe UI"/>
                          <a:ea typeface="Times New Roman"/>
                          <a:cs typeface="Segoe UI"/>
                        </a:rPr>
                        <a:t>2</a:t>
                      </a:r>
                      <a:r>
                        <a:rPr lang="en-US" sz="1400" dirty="0">
                          <a:effectLst/>
                          <a:latin typeface="Segoe UI"/>
                          <a:ea typeface="Times New Roman"/>
                          <a:cs typeface="Times New Roman"/>
                        </a:rPr>
                        <a:t>  </a:t>
                      </a:r>
                      <a:r>
                        <a:rPr lang="en-US" sz="1400" dirty="0">
                          <a:effectLst/>
                          <a:latin typeface="Segoe UI"/>
                          <a:ea typeface="Times New Roman"/>
                          <a:cs typeface="Segoe UI"/>
                        </a:rPr>
                        <a:t>2SO</a:t>
                      </a:r>
                      <a:r>
                        <a:rPr lang="en-US" sz="1400" baseline="-25000" dirty="0">
                          <a:effectLst/>
                          <a:latin typeface="Segoe UI"/>
                          <a:ea typeface="Times New Roman"/>
                          <a:cs typeface="Segoe UI"/>
                        </a:rPr>
                        <a:t>3</a:t>
                      </a:r>
                      <a:endParaRPr lang="en-US" sz="1400" dirty="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673-723k, (1.5-1.7) </a:t>
                      </a:r>
                      <a:r>
                        <a:rPr lang="en-US" sz="1400" dirty="0">
                          <a:effectLst/>
                          <a:latin typeface="Segoe UI"/>
                          <a:ea typeface="Times New Roman"/>
                          <a:cs typeface="Segoe UI"/>
                          <a:sym typeface="Symbol"/>
                        </a:rPr>
                        <a:t></a:t>
                      </a:r>
                      <a:r>
                        <a:rPr lang="en-US" sz="1400" dirty="0">
                          <a:effectLst/>
                          <a:latin typeface="Segoe UI"/>
                          <a:ea typeface="Times New Roman"/>
                          <a:cs typeface="Segoe UI"/>
                        </a:rPr>
                        <a:t> 10</a:t>
                      </a:r>
                      <a:r>
                        <a:rPr lang="en-US" sz="1400" baseline="30000" dirty="0">
                          <a:effectLst/>
                          <a:latin typeface="Segoe UI"/>
                          <a:ea typeface="Times New Roman"/>
                          <a:cs typeface="Segoe UI"/>
                        </a:rPr>
                        <a:t>5</a:t>
                      </a:r>
                      <a:r>
                        <a:rPr lang="en-US" sz="1400" dirty="0">
                          <a:effectLst/>
                          <a:latin typeface="Segoe UI"/>
                          <a:ea typeface="Times New Roman"/>
                          <a:cs typeface="Segoe UI"/>
                        </a:rPr>
                        <a:t>pa</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7723">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Chamber Process</a:t>
                      </a:r>
                      <a:endParaRPr lang="en-US" sz="1400" dirty="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(H</a:t>
                      </a:r>
                      <a:r>
                        <a:rPr lang="en-US" sz="1400" baseline="-25000" dirty="0">
                          <a:effectLst/>
                          <a:latin typeface="Segoe UI"/>
                          <a:ea typeface="Times New Roman"/>
                          <a:cs typeface="Segoe UI"/>
                        </a:rPr>
                        <a:t>2</a:t>
                      </a:r>
                      <a:r>
                        <a:rPr lang="en-US" sz="1400" dirty="0">
                          <a:effectLst/>
                          <a:latin typeface="Segoe UI"/>
                          <a:ea typeface="Times New Roman"/>
                          <a:cs typeface="Segoe UI"/>
                        </a:rPr>
                        <a:t>SO</a:t>
                      </a:r>
                      <a:r>
                        <a:rPr lang="en-US" sz="1400" baseline="-25000" dirty="0">
                          <a:effectLst/>
                          <a:latin typeface="Segoe UI"/>
                          <a:ea typeface="Times New Roman"/>
                          <a:cs typeface="Segoe UI"/>
                        </a:rPr>
                        <a:t>4</a:t>
                      </a:r>
                      <a:r>
                        <a:rPr lang="en-US" sz="1400" dirty="0">
                          <a:effectLst/>
                          <a:latin typeface="Segoe UI"/>
                          <a:ea typeface="Times New Roman"/>
                          <a:cs typeface="Segoe UI"/>
                        </a:rPr>
                        <a:t>)</a:t>
                      </a:r>
                      <a:endParaRPr lang="en-US" sz="1400" dirty="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 </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(NO + NO</a:t>
                      </a:r>
                      <a:r>
                        <a:rPr lang="en-US" sz="1400" baseline="-25000">
                          <a:effectLst/>
                          <a:latin typeface="Segoe UI"/>
                          <a:ea typeface="Times New Roman"/>
                          <a:cs typeface="Segoe UI"/>
                        </a:rPr>
                        <a:t>2</a:t>
                      </a:r>
                      <a:r>
                        <a:rPr lang="en-US" sz="1400">
                          <a:effectLst/>
                          <a:latin typeface="Segoe UI"/>
                          <a:ea typeface="Times New Roman"/>
                          <a:cs typeface="Segoe UI"/>
                        </a:rPr>
                        <a:t>)</a:t>
                      </a:r>
                      <a:endParaRPr lang="en-US" sz="140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2SO</a:t>
                      </a:r>
                      <a:r>
                        <a:rPr lang="en-US" sz="1400" baseline="-25000" dirty="0">
                          <a:effectLst/>
                          <a:latin typeface="Segoe UI"/>
                          <a:ea typeface="Times New Roman"/>
                          <a:cs typeface="Segoe UI"/>
                        </a:rPr>
                        <a:t>2 </a:t>
                      </a:r>
                      <a:r>
                        <a:rPr lang="en-US" sz="1400" dirty="0">
                          <a:effectLst/>
                          <a:latin typeface="Segoe UI"/>
                          <a:ea typeface="Times New Roman"/>
                          <a:cs typeface="Segoe UI"/>
                        </a:rPr>
                        <a:t>+ O</a:t>
                      </a:r>
                      <a:r>
                        <a:rPr lang="en-US" sz="1400" baseline="-25000" dirty="0">
                          <a:effectLst/>
                          <a:latin typeface="Segoe UI"/>
                          <a:ea typeface="Times New Roman"/>
                          <a:cs typeface="Segoe UI"/>
                        </a:rPr>
                        <a:t>2 </a:t>
                      </a:r>
                      <a:r>
                        <a:rPr lang="en-US" sz="1400" dirty="0">
                          <a:effectLst/>
                          <a:latin typeface="Segoe UI"/>
                          <a:ea typeface="Times New Roman"/>
                          <a:cs typeface="Segoe UI"/>
                        </a:rPr>
                        <a:t>+ 2H</a:t>
                      </a:r>
                      <a:r>
                        <a:rPr lang="en-US" sz="1400" baseline="-25000" dirty="0">
                          <a:effectLst/>
                          <a:latin typeface="Segoe UI"/>
                          <a:ea typeface="Times New Roman"/>
                          <a:cs typeface="Segoe UI"/>
                        </a:rPr>
                        <a:t>2</a:t>
                      </a:r>
                      <a:r>
                        <a:rPr lang="en-US" sz="1400" dirty="0">
                          <a:effectLst/>
                          <a:latin typeface="Segoe UI"/>
                          <a:ea typeface="Times New Roman"/>
                          <a:cs typeface="Segoe UI"/>
                        </a:rPr>
                        <a:t>O</a:t>
                      </a:r>
                      <a:r>
                        <a:rPr lang="en-US" sz="1400" dirty="0">
                          <a:effectLst/>
                          <a:latin typeface="Arial"/>
                          <a:ea typeface="Times New Roman"/>
                          <a:cs typeface="Times New Roman"/>
                        </a:rPr>
                        <a:t> </a:t>
                      </a:r>
                      <a:r>
                        <a:rPr lang="en-US" sz="1400" dirty="0">
                          <a:effectLst/>
                          <a:latin typeface="Segoe UI"/>
                          <a:ea typeface="Times New Roman"/>
                          <a:cs typeface="Times New Roman"/>
                          <a:sym typeface="Symbol"/>
                        </a:rPr>
                        <a:t></a:t>
                      </a:r>
                      <a:r>
                        <a:rPr lang="en-US" sz="1400" dirty="0">
                          <a:effectLst/>
                          <a:latin typeface="Segoe UI"/>
                          <a:ea typeface="Times New Roman"/>
                          <a:cs typeface="Times New Roman"/>
                        </a:rPr>
                        <a:t> 2</a:t>
                      </a:r>
                      <a:r>
                        <a:rPr lang="en-US" sz="1400" dirty="0">
                          <a:effectLst/>
                          <a:latin typeface="Segoe UI"/>
                          <a:ea typeface="Times New Roman"/>
                          <a:cs typeface="Segoe UI"/>
                        </a:rPr>
                        <a:t> H</a:t>
                      </a:r>
                      <a:r>
                        <a:rPr lang="en-US" sz="1400" baseline="-25000" dirty="0">
                          <a:effectLst/>
                          <a:latin typeface="Segoe UI"/>
                          <a:ea typeface="Times New Roman"/>
                          <a:cs typeface="Segoe UI"/>
                        </a:rPr>
                        <a:t>2</a:t>
                      </a:r>
                      <a:r>
                        <a:rPr lang="en-US" sz="1400" dirty="0">
                          <a:effectLst/>
                          <a:latin typeface="Segoe UI"/>
                          <a:ea typeface="Times New Roman"/>
                          <a:cs typeface="Segoe UI"/>
                        </a:rPr>
                        <a:t>SO</a:t>
                      </a:r>
                      <a:r>
                        <a:rPr lang="en-US" sz="1400" baseline="-25000" dirty="0">
                          <a:effectLst/>
                          <a:latin typeface="Segoe UI"/>
                          <a:ea typeface="Times New Roman"/>
                          <a:cs typeface="Segoe UI"/>
                        </a:rPr>
                        <a:t>4 </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7723">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Haber Process</a:t>
                      </a:r>
                      <a:endParaRPr lang="en-US" sz="1400" dirty="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(NH</a:t>
                      </a:r>
                      <a:r>
                        <a:rPr lang="en-US" sz="1400" baseline="-25000" dirty="0">
                          <a:effectLst/>
                          <a:latin typeface="Segoe UI"/>
                          <a:ea typeface="Times New Roman"/>
                          <a:cs typeface="Segoe UI"/>
                        </a:rPr>
                        <a:t>3</a:t>
                      </a:r>
                      <a:r>
                        <a:rPr lang="en-US" sz="1400" dirty="0">
                          <a:effectLst/>
                          <a:latin typeface="Segoe UI"/>
                          <a:ea typeface="Times New Roman"/>
                          <a:cs typeface="Segoe UI"/>
                        </a:rPr>
                        <a:t>)</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Fe, [Al</a:t>
                      </a:r>
                      <a:r>
                        <a:rPr lang="en-US" sz="1400" baseline="-25000" dirty="0">
                          <a:effectLst/>
                          <a:latin typeface="Segoe UI"/>
                          <a:ea typeface="Times New Roman"/>
                          <a:cs typeface="Segoe UI"/>
                        </a:rPr>
                        <a:t>2</a:t>
                      </a:r>
                      <a:r>
                        <a:rPr lang="en-US" sz="1400" dirty="0">
                          <a:effectLst/>
                          <a:latin typeface="Segoe UI"/>
                          <a:ea typeface="Times New Roman"/>
                          <a:cs typeface="Segoe UI"/>
                        </a:rPr>
                        <a:t>O</a:t>
                      </a:r>
                      <a:r>
                        <a:rPr lang="en-US" sz="1400" baseline="-25000" dirty="0">
                          <a:effectLst/>
                          <a:latin typeface="Segoe UI"/>
                          <a:ea typeface="Times New Roman"/>
                          <a:cs typeface="Segoe UI"/>
                        </a:rPr>
                        <a:t>3</a:t>
                      </a:r>
                      <a:r>
                        <a:rPr lang="en-US" sz="1400" dirty="0">
                          <a:effectLst/>
                          <a:latin typeface="Segoe UI"/>
                          <a:ea typeface="Times New Roman"/>
                          <a:cs typeface="Segoe UI"/>
                        </a:rPr>
                        <a:t>, K</a:t>
                      </a:r>
                      <a:r>
                        <a:rPr lang="en-US" sz="1400" baseline="-25000" dirty="0">
                          <a:effectLst/>
                          <a:latin typeface="Segoe UI"/>
                          <a:ea typeface="Times New Roman"/>
                          <a:cs typeface="Segoe UI"/>
                        </a:rPr>
                        <a:t>2</a:t>
                      </a:r>
                      <a:r>
                        <a:rPr lang="en-US" sz="1400" dirty="0">
                          <a:effectLst/>
                          <a:latin typeface="Segoe UI"/>
                          <a:ea typeface="Times New Roman"/>
                          <a:cs typeface="Segoe UI"/>
                        </a:rPr>
                        <a:t>O]</a:t>
                      </a:r>
                      <a:endParaRPr lang="en-US" sz="1400" dirty="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OR</a:t>
                      </a:r>
                      <a:endParaRPr lang="en-US" sz="1400" dirty="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[Mo(promoter)]</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N</a:t>
                      </a:r>
                      <a:r>
                        <a:rPr lang="en-US" sz="1400" baseline="-25000" dirty="0">
                          <a:effectLst/>
                          <a:latin typeface="Segoe UI"/>
                          <a:ea typeface="Times New Roman"/>
                          <a:cs typeface="Segoe UI"/>
                        </a:rPr>
                        <a:t>2 </a:t>
                      </a:r>
                      <a:r>
                        <a:rPr lang="en-US" sz="1400" dirty="0">
                          <a:effectLst/>
                          <a:latin typeface="Segoe UI"/>
                          <a:ea typeface="Times New Roman"/>
                          <a:cs typeface="Segoe UI"/>
                        </a:rPr>
                        <a:t>+ </a:t>
                      </a:r>
                      <a:r>
                        <a:rPr lang="en-US" sz="1400" dirty="0">
                          <a:effectLst/>
                          <a:latin typeface="Segoe UI"/>
                          <a:ea typeface="Times New Roman"/>
                          <a:cs typeface="Times New Roman"/>
                        </a:rPr>
                        <a:t>3H</a:t>
                      </a:r>
                      <a:r>
                        <a:rPr lang="en-US" sz="1400" baseline="-25000" dirty="0">
                          <a:effectLst/>
                          <a:latin typeface="Segoe UI"/>
                          <a:ea typeface="Times New Roman"/>
                          <a:cs typeface="Times New Roman"/>
                        </a:rPr>
                        <a:t>2</a:t>
                      </a:r>
                      <a:r>
                        <a:rPr lang="en-US" sz="1400" dirty="0">
                          <a:effectLst/>
                          <a:latin typeface="Segoe UI"/>
                          <a:ea typeface="Times New Roman"/>
                          <a:cs typeface="Times New Roman"/>
                        </a:rPr>
                        <a:t>  2NH</a:t>
                      </a:r>
                      <a:r>
                        <a:rPr lang="en-US" sz="1400" baseline="-25000" dirty="0">
                          <a:effectLst/>
                          <a:latin typeface="Segoe UI"/>
                          <a:ea typeface="Times New Roman"/>
                          <a:cs typeface="Times New Roman"/>
                        </a:rPr>
                        <a:t>3</a:t>
                      </a:r>
                      <a:endParaRPr lang="en-US" sz="1400" dirty="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673-773K, 230 </a:t>
                      </a:r>
                      <a:r>
                        <a:rPr lang="en-US" sz="1400" dirty="0">
                          <a:effectLst/>
                          <a:latin typeface="Segoe UI"/>
                          <a:ea typeface="Times New Roman"/>
                          <a:cs typeface="Segoe UI"/>
                          <a:sym typeface="Symbol"/>
                        </a:rPr>
                        <a:t></a:t>
                      </a:r>
                      <a:r>
                        <a:rPr lang="en-US" sz="1400" dirty="0">
                          <a:effectLst/>
                          <a:latin typeface="Segoe UI"/>
                          <a:ea typeface="Times New Roman"/>
                          <a:cs typeface="Segoe UI"/>
                        </a:rPr>
                        <a:t> 10</a:t>
                      </a:r>
                      <a:r>
                        <a:rPr lang="en-US" sz="1400" baseline="30000" dirty="0">
                          <a:effectLst/>
                          <a:latin typeface="Segoe UI"/>
                          <a:ea typeface="Times New Roman"/>
                          <a:cs typeface="Segoe UI"/>
                        </a:rPr>
                        <a:t>5</a:t>
                      </a:r>
                      <a:r>
                        <a:rPr lang="en-US" sz="1400" dirty="0">
                          <a:effectLst/>
                          <a:latin typeface="Segoe UI"/>
                          <a:ea typeface="Times New Roman"/>
                          <a:cs typeface="Times New Roman"/>
                        </a:rPr>
                        <a:t> </a:t>
                      </a:r>
                      <a:r>
                        <a:rPr lang="en-US" sz="1400" dirty="0">
                          <a:effectLst/>
                          <a:latin typeface="Segoe UI"/>
                          <a:ea typeface="Times New Roman"/>
                          <a:cs typeface="Segoe UI"/>
                        </a:rPr>
                        <a:t>pa</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255">
                <a:tc>
                  <a:txBody>
                    <a:bodyPr/>
                    <a:lstStyle/>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Ostwald’s Process</a:t>
                      </a:r>
                      <a:endParaRPr lang="en-US" sz="1400">
                        <a:effectLst/>
                        <a:latin typeface="Segoe UI"/>
                        <a:ea typeface="Times New Roman"/>
                        <a:cs typeface="Times New Roman"/>
                      </a:endParaRPr>
                    </a:p>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(HNO</a:t>
                      </a:r>
                      <a:r>
                        <a:rPr lang="en-US" sz="1400" baseline="-25000">
                          <a:effectLst/>
                          <a:latin typeface="Segoe UI"/>
                          <a:ea typeface="Times New Roman"/>
                          <a:cs typeface="Segoe UI"/>
                        </a:rPr>
                        <a:t>3</a:t>
                      </a:r>
                      <a:r>
                        <a:rPr lang="en-US" sz="1400">
                          <a:effectLst/>
                          <a:latin typeface="Segoe UI"/>
                          <a:ea typeface="Times New Roman"/>
                          <a:cs typeface="Segoe UI"/>
                        </a:rPr>
                        <a:t>)</a:t>
                      </a:r>
                      <a:endParaRPr lang="en-US" sz="140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(Platinum + 5 to 7% Rhodium) Gauze</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4NH</a:t>
                      </a:r>
                      <a:r>
                        <a:rPr lang="en-US" sz="1400" baseline="-25000" dirty="0">
                          <a:effectLst/>
                          <a:latin typeface="Segoe UI"/>
                          <a:ea typeface="Times New Roman"/>
                          <a:cs typeface="Segoe UI"/>
                        </a:rPr>
                        <a:t>3</a:t>
                      </a:r>
                      <a:r>
                        <a:rPr lang="en-US" sz="1400" dirty="0">
                          <a:effectLst/>
                          <a:latin typeface="Segoe UI"/>
                          <a:ea typeface="Times New Roman"/>
                          <a:cs typeface="Segoe UI"/>
                        </a:rPr>
                        <a:t>+50</a:t>
                      </a:r>
                      <a:r>
                        <a:rPr lang="en-US" sz="1400" baseline="-25000" dirty="0">
                          <a:effectLst/>
                          <a:latin typeface="Segoe UI"/>
                          <a:ea typeface="Times New Roman"/>
                          <a:cs typeface="Segoe UI"/>
                        </a:rPr>
                        <a:t>2</a:t>
                      </a:r>
                      <a:r>
                        <a:rPr lang="en-US" sz="1400" dirty="0">
                          <a:effectLst/>
                          <a:latin typeface="Segoe UI"/>
                          <a:ea typeface="Times New Roman"/>
                          <a:cs typeface="Times New Roman"/>
                        </a:rPr>
                        <a:t> </a:t>
                      </a:r>
                      <a:r>
                        <a:rPr lang="en-US" sz="1400" baseline="-25000" dirty="0">
                          <a:effectLst/>
                          <a:latin typeface="Segoe UI"/>
                          <a:ea typeface="Times New Roman"/>
                          <a:cs typeface="Segoe UI"/>
                        </a:rPr>
                        <a:t> </a:t>
                      </a:r>
                      <a:r>
                        <a:rPr lang="en-US" sz="1400" dirty="0">
                          <a:effectLst/>
                          <a:latin typeface="Segoe UI"/>
                          <a:ea typeface="Times New Roman"/>
                          <a:cs typeface="Segoe UI"/>
                        </a:rPr>
                        <a:t>4NO + 6H</a:t>
                      </a:r>
                      <a:r>
                        <a:rPr lang="en-US" sz="1400" baseline="-25000" dirty="0">
                          <a:effectLst/>
                          <a:latin typeface="Segoe UI"/>
                          <a:ea typeface="Times New Roman"/>
                          <a:cs typeface="Segoe UI"/>
                        </a:rPr>
                        <a:t>2</a:t>
                      </a:r>
                      <a:r>
                        <a:rPr lang="en-US" sz="1400" dirty="0">
                          <a:effectLst/>
                          <a:latin typeface="Segoe UI"/>
                          <a:ea typeface="Times New Roman"/>
                          <a:cs typeface="Segoe UI"/>
                        </a:rPr>
                        <a:t>O</a:t>
                      </a:r>
                      <a:endParaRPr lang="en-US" sz="1400" dirty="0">
                        <a:effectLst/>
                        <a:latin typeface="Segoe UI"/>
                        <a:ea typeface="Times New Roman"/>
                        <a:cs typeface="Times New Roman"/>
                      </a:endParaRPr>
                    </a:p>
                    <a:p>
                      <a:pPr marL="0" marR="0" algn="l">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Ammonia : Air</a:t>
                      </a:r>
                      <a:r>
                        <a:rPr lang="en-US" sz="1400" dirty="0">
                          <a:effectLst/>
                          <a:latin typeface="Segoe UI"/>
                          <a:ea typeface="Times New Roman"/>
                          <a:cs typeface="Times New Roman"/>
                        </a:rPr>
                        <a:t> </a:t>
                      </a:r>
                      <a:r>
                        <a:rPr lang="en-US" sz="1400" dirty="0">
                          <a:effectLst/>
                          <a:latin typeface="Segoe UI"/>
                          <a:ea typeface="Times New Roman"/>
                          <a:cs typeface="Times New Roman"/>
                          <a:sym typeface="Symbol"/>
                        </a:rPr>
                        <a:t></a:t>
                      </a:r>
                      <a:r>
                        <a:rPr lang="en-US" sz="1400" dirty="0">
                          <a:effectLst/>
                          <a:latin typeface="Segoe UI"/>
                          <a:ea typeface="Times New Roman"/>
                          <a:cs typeface="Times New Roman"/>
                        </a:rPr>
                        <a:t> 1 : 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255">
                <a:tc>
                  <a:txBody>
                    <a:bodyPr/>
                    <a:lstStyle/>
                    <a:p>
                      <a:pPr marL="0" marR="0">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Hydrogen (from CH</a:t>
                      </a:r>
                      <a:r>
                        <a:rPr lang="en-US" sz="1400" baseline="-25000" dirty="0">
                          <a:effectLst/>
                          <a:latin typeface="Segoe UI"/>
                          <a:ea typeface="Times New Roman"/>
                          <a:cs typeface="Segoe UI"/>
                        </a:rPr>
                        <a:t>4</a:t>
                      </a:r>
                      <a:r>
                        <a:rPr lang="en-US" sz="1400" dirty="0">
                          <a:effectLst/>
                          <a:latin typeface="Segoe UI"/>
                          <a:ea typeface="Times New Roman"/>
                          <a:cs typeface="Segoe UI"/>
                        </a:rPr>
                        <a:t>)</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Ni + </a:t>
                      </a:r>
                      <a:r>
                        <a:rPr lang="en-US" sz="1400" dirty="0" err="1">
                          <a:effectLst/>
                          <a:latin typeface="Segoe UI"/>
                          <a:ea typeface="Times New Roman"/>
                          <a:cs typeface="Segoe UI"/>
                        </a:rPr>
                        <a:t>MgO</a:t>
                      </a:r>
                      <a:endParaRPr lang="en-US" sz="1400" dirty="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Ni + Al</a:t>
                      </a:r>
                      <a:r>
                        <a:rPr lang="en-US" sz="1400" baseline="-25000" dirty="0">
                          <a:effectLst/>
                          <a:latin typeface="Segoe UI"/>
                          <a:ea typeface="Times New Roman"/>
                          <a:cs typeface="Segoe UI"/>
                        </a:rPr>
                        <a:t>2</a:t>
                      </a:r>
                      <a:r>
                        <a:rPr lang="en-US" sz="1400" dirty="0">
                          <a:effectLst/>
                          <a:latin typeface="Segoe UI"/>
                          <a:ea typeface="Times New Roman"/>
                          <a:cs typeface="Segoe UI"/>
                        </a:rPr>
                        <a:t>O</a:t>
                      </a:r>
                      <a:r>
                        <a:rPr lang="en-US" sz="1400" baseline="-25000" dirty="0">
                          <a:effectLst/>
                          <a:latin typeface="Segoe UI"/>
                          <a:ea typeface="Times New Roman"/>
                          <a:cs typeface="Segoe UI"/>
                        </a:rPr>
                        <a:t>3</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2CH</a:t>
                      </a:r>
                      <a:r>
                        <a:rPr lang="en-US" sz="1400" baseline="-25000" dirty="0">
                          <a:effectLst/>
                          <a:latin typeface="Segoe UI"/>
                          <a:ea typeface="Times New Roman"/>
                          <a:cs typeface="Segoe UI"/>
                        </a:rPr>
                        <a:t>4</a:t>
                      </a:r>
                      <a:r>
                        <a:rPr lang="en-US" sz="1400" dirty="0">
                          <a:effectLst/>
                          <a:latin typeface="Segoe UI"/>
                          <a:ea typeface="Times New Roman"/>
                          <a:cs typeface="Segoe UI"/>
                        </a:rPr>
                        <a:t>+0</a:t>
                      </a:r>
                      <a:r>
                        <a:rPr lang="en-US" sz="1400" baseline="-25000" dirty="0">
                          <a:effectLst/>
                          <a:latin typeface="Segoe UI"/>
                          <a:ea typeface="Times New Roman"/>
                          <a:cs typeface="Segoe UI"/>
                        </a:rPr>
                        <a:t>2</a:t>
                      </a:r>
                      <a:r>
                        <a:rPr lang="en-US" sz="1400" dirty="0">
                          <a:effectLst/>
                          <a:latin typeface="Segoe UI"/>
                          <a:ea typeface="Times New Roman"/>
                          <a:cs typeface="Times New Roman"/>
                        </a:rPr>
                        <a:t> </a:t>
                      </a:r>
                      <a:r>
                        <a:rPr lang="en-US" sz="1400" dirty="0">
                          <a:effectLst/>
                          <a:latin typeface="Segoe UI"/>
                          <a:ea typeface="Times New Roman"/>
                          <a:cs typeface="Times New Roman"/>
                          <a:sym typeface="Symbol"/>
                        </a:rPr>
                        <a:t></a:t>
                      </a:r>
                      <a:r>
                        <a:rPr lang="en-US" sz="1400" dirty="0">
                          <a:effectLst/>
                          <a:latin typeface="Segoe UI"/>
                          <a:ea typeface="Times New Roman"/>
                          <a:cs typeface="Times New Roman"/>
                        </a:rPr>
                        <a:t> </a:t>
                      </a:r>
                      <a:r>
                        <a:rPr lang="en-US" sz="1400" dirty="0">
                          <a:effectLst/>
                          <a:latin typeface="Segoe UI"/>
                          <a:ea typeface="Times New Roman"/>
                          <a:cs typeface="Segoe UI"/>
                        </a:rPr>
                        <a:t>2CO + 4H</a:t>
                      </a:r>
                      <a:r>
                        <a:rPr lang="en-US" sz="1400" baseline="-25000" dirty="0">
                          <a:effectLst/>
                          <a:latin typeface="Segoe UI"/>
                          <a:ea typeface="Times New Roman"/>
                          <a:cs typeface="Segoe UI"/>
                        </a:rPr>
                        <a:t>2</a:t>
                      </a:r>
                      <a:endParaRPr lang="en-US" sz="1400" dirty="0">
                        <a:effectLst/>
                        <a:latin typeface="Segoe U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4" name="Picture 2" descr="arro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1619250"/>
            <a:ext cx="238125" cy="10477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descr="arro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1619250"/>
            <a:ext cx="238125" cy="1047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970607" y="241013"/>
            <a:ext cx="72582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r>
              <a:rPr kumimoji="0" lang="en-US" sz="16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Some of the catalyzed industrial processes have been summarized in Table 3.1.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46063" algn="l"/>
                <a:tab pos="542925" algn="l"/>
                <a:tab pos="4114800" algn="r"/>
              </a:tabLst>
            </a:pPr>
            <a:r>
              <a:rPr kumimoji="0" lang="en-US" sz="1600" b="1"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Table 5.1: Catalysis and connected Industrial Processes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57782750"/>
      </p:ext>
    </p:extLst>
  </p:cSld>
  <p:clrMapOvr>
    <a:masterClrMapping/>
  </p:clrMapOvr>
  <p:transition spd="slow">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04030299"/>
              </p:ext>
            </p:extLst>
          </p:nvPr>
        </p:nvGraphicFramePr>
        <p:xfrm>
          <a:off x="762000" y="-2209800"/>
          <a:ext cx="7772400" cy="7694635"/>
        </p:xfrm>
        <a:graphic>
          <a:graphicData uri="http://schemas.openxmlformats.org/drawingml/2006/table">
            <a:tbl>
              <a:tblPr firstRow="1" firstCol="1" bandRow="1"/>
              <a:tblGrid>
                <a:gridCol w="2574721"/>
                <a:gridCol w="1593970"/>
                <a:gridCol w="3603709"/>
              </a:tblGrid>
              <a:tr h="287346">
                <a:tc>
                  <a:txBody>
                    <a:bodyPr/>
                    <a:lstStyle/>
                    <a:p>
                      <a:pPr marL="0" marR="0" algn="ctr">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5745" algn="l"/>
                          <a:tab pos="542925" algn="l"/>
                          <a:tab pos="4114800" algn="r"/>
                        </a:tabLst>
                      </a:pPr>
                      <a:endParaRPr lang="en-US" sz="8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500"/>
                        </a:lnSpc>
                        <a:spcBef>
                          <a:spcPts val="200"/>
                        </a:spcBef>
                        <a:spcAft>
                          <a:spcPts val="200"/>
                        </a:spcAft>
                        <a:tabLst>
                          <a:tab pos="245745" algn="l"/>
                          <a:tab pos="542925" algn="l"/>
                          <a:tab pos="4114800" algn="r"/>
                        </a:tabLst>
                      </a:pPr>
                      <a:endParaRPr lang="en-US" sz="8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659">
                <a:tc>
                  <a:txBody>
                    <a:bodyPr/>
                    <a:lstStyle/>
                    <a:p>
                      <a:pPr marL="0" marR="0" algn="just">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endParaRPr lang="en-US" sz="8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endParaRPr lang="en-US" sz="8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318">
                <a:tc>
                  <a:txBody>
                    <a:bodyPr/>
                    <a:lstStyle/>
                    <a:p>
                      <a:pPr marL="0" marR="0" algn="just">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endParaRPr lang="en-US" sz="8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endParaRPr lang="en-US" sz="8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645">
                <a:tc>
                  <a:txBody>
                    <a:bodyPr/>
                    <a:lstStyle/>
                    <a:p>
                      <a:pPr marL="0" marR="0" algn="just">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endParaRPr lang="en-US" sz="8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332">
                <a:tc>
                  <a:txBody>
                    <a:bodyPr/>
                    <a:lstStyle/>
                    <a:p>
                      <a:pPr marL="0" marR="0">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659">
                <a:tc>
                  <a:txBody>
                    <a:bodyPr/>
                    <a:lstStyle/>
                    <a:p>
                      <a:pPr marL="0" marR="0">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endParaRPr lang="en-US" sz="8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46">
                <a:tc>
                  <a:txBody>
                    <a:bodyPr/>
                    <a:lstStyle/>
                    <a:p>
                      <a:pPr marL="0" marR="0">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Hydrogen (from steam)</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19075" algn="l"/>
                          <a:tab pos="245745" algn="l"/>
                          <a:tab pos="542925" algn="l"/>
                          <a:tab pos="1219200" algn="l"/>
                          <a:tab pos="4114800" algn="r"/>
                        </a:tabLst>
                      </a:pPr>
                      <a:r>
                        <a:rPr lang="en-US" sz="1400">
                          <a:effectLst/>
                          <a:latin typeface="Segoe UI"/>
                          <a:ea typeface="Times New Roman"/>
                          <a:cs typeface="Segoe UI"/>
                        </a:rPr>
                        <a:t>Fe salt and Copper</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3Fe + 4H</a:t>
                      </a:r>
                      <a:r>
                        <a:rPr lang="en-US" sz="1400" baseline="-25000">
                          <a:effectLst/>
                          <a:latin typeface="Segoe UI"/>
                          <a:ea typeface="Times New Roman"/>
                          <a:cs typeface="Segoe UI"/>
                        </a:rPr>
                        <a:t>2</a:t>
                      </a:r>
                      <a:r>
                        <a:rPr lang="en-US" sz="1400">
                          <a:effectLst/>
                          <a:latin typeface="Segoe UI"/>
                          <a:ea typeface="Times New Roman"/>
                          <a:cs typeface="Segoe UI"/>
                        </a:rPr>
                        <a:t>O </a:t>
                      </a:r>
                      <a:r>
                        <a:rPr lang="en-US" sz="1400">
                          <a:effectLst/>
                          <a:latin typeface="Arial"/>
                          <a:ea typeface="Times New Roman"/>
                          <a:cs typeface="Arial"/>
                          <a:sym typeface="Symbol"/>
                        </a:rPr>
                        <a:t></a:t>
                      </a:r>
                      <a:r>
                        <a:rPr lang="en-US" sz="1400">
                          <a:effectLst/>
                          <a:latin typeface="Arial"/>
                          <a:ea typeface="Times New Roman"/>
                          <a:cs typeface="Times New Roman"/>
                        </a:rPr>
                        <a:t> </a:t>
                      </a:r>
                      <a:r>
                        <a:rPr lang="en-US" sz="1400">
                          <a:effectLst/>
                          <a:latin typeface="Segoe UI"/>
                          <a:ea typeface="Times New Roman"/>
                          <a:cs typeface="Segoe UI"/>
                        </a:rPr>
                        <a:t>Fe</a:t>
                      </a:r>
                      <a:r>
                        <a:rPr lang="en-US" sz="1400" baseline="-25000">
                          <a:effectLst/>
                          <a:latin typeface="Segoe UI"/>
                          <a:ea typeface="Times New Roman"/>
                          <a:cs typeface="Segoe UI"/>
                        </a:rPr>
                        <a:t>3</a:t>
                      </a:r>
                      <a:r>
                        <a:rPr lang="en-US" sz="1400">
                          <a:effectLst/>
                          <a:latin typeface="Segoe UI"/>
                          <a:ea typeface="Times New Roman"/>
                          <a:cs typeface="Segoe UI"/>
                        </a:rPr>
                        <a:t>O</a:t>
                      </a:r>
                      <a:r>
                        <a:rPr lang="en-US" sz="1400" baseline="-25000">
                          <a:effectLst/>
                          <a:latin typeface="Segoe UI"/>
                          <a:ea typeface="Times New Roman"/>
                          <a:cs typeface="Segoe UI"/>
                        </a:rPr>
                        <a:t>4 </a:t>
                      </a:r>
                      <a:r>
                        <a:rPr lang="en-US" sz="1400">
                          <a:effectLst/>
                          <a:latin typeface="Segoe UI"/>
                          <a:ea typeface="Times New Roman"/>
                          <a:cs typeface="Segoe UI"/>
                        </a:rPr>
                        <a:t>+ 4H</a:t>
                      </a:r>
                      <a:r>
                        <a:rPr lang="en-US" sz="1400" baseline="-25000">
                          <a:effectLst/>
                          <a:latin typeface="Segoe UI"/>
                          <a:ea typeface="Times New Roman"/>
                          <a:cs typeface="Segoe UI"/>
                        </a:rPr>
                        <a:t>2</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46">
                <a:tc>
                  <a:txBody>
                    <a:bodyPr/>
                    <a:lstStyle/>
                    <a:p>
                      <a:pPr marL="0" marR="0">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Water gas reaction</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Ni and Co</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CO + H</a:t>
                      </a:r>
                      <a:r>
                        <a:rPr lang="en-US" sz="1400" baseline="-25000">
                          <a:effectLst/>
                          <a:latin typeface="Segoe UI"/>
                          <a:ea typeface="Times New Roman"/>
                          <a:cs typeface="Segoe UI"/>
                        </a:rPr>
                        <a:t>2</a:t>
                      </a:r>
                      <a:r>
                        <a:rPr lang="en-US" sz="1400">
                          <a:effectLst/>
                          <a:latin typeface="Segoe UI"/>
                          <a:ea typeface="Times New Roman"/>
                          <a:cs typeface="Segoe UI"/>
                        </a:rPr>
                        <a:t>O </a:t>
                      </a:r>
                      <a:r>
                        <a:rPr lang="en-US" sz="1400">
                          <a:effectLst/>
                          <a:latin typeface="Arial"/>
                          <a:ea typeface="Times New Roman"/>
                          <a:cs typeface="Arial"/>
                          <a:sym typeface="Symbol"/>
                        </a:rPr>
                        <a:t></a:t>
                      </a:r>
                      <a:r>
                        <a:rPr lang="en-US" sz="1400">
                          <a:effectLst/>
                          <a:latin typeface="Arial"/>
                          <a:ea typeface="Times New Roman"/>
                          <a:cs typeface="Times New Roman"/>
                        </a:rPr>
                        <a:t>  </a:t>
                      </a:r>
                      <a:r>
                        <a:rPr lang="en-US" sz="1400">
                          <a:effectLst/>
                          <a:latin typeface="Segoe UI"/>
                          <a:ea typeface="Times New Roman"/>
                          <a:cs typeface="Segoe UI"/>
                        </a:rPr>
                        <a:t>CO</a:t>
                      </a:r>
                      <a:r>
                        <a:rPr lang="en-US" sz="1400" baseline="-25000">
                          <a:effectLst/>
                          <a:latin typeface="Segoe UI"/>
                          <a:ea typeface="Times New Roman"/>
                          <a:cs typeface="Segoe UI"/>
                        </a:rPr>
                        <a:t>2  </a:t>
                      </a:r>
                      <a:r>
                        <a:rPr lang="en-US" sz="1400">
                          <a:effectLst/>
                          <a:latin typeface="Segoe UI"/>
                          <a:ea typeface="Times New Roman"/>
                          <a:cs typeface="Segoe UI"/>
                        </a:rPr>
                        <a:t>+ H</a:t>
                      </a:r>
                      <a:r>
                        <a:rPr lang="en-US" sz="1400" baseline="-25000">
                          <a:effectLst/>
                          <a:latin typeface="Segoe UI"/>
                          <a:ea typeface="Times New Roman"/>
                          <a:cs typeface="Segoe UI"/>
                        </a:rPr>
                        <a:t>2</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46">
                <a:tc>
                  <a:txBody>
                    <a:bodyPr/>
                    <a:lstStyle/>
                    <a:p>
                      <a:pPr marL="0" marR="0">
                        <a:lnSpc>
                          <a:spcPts val="1500"/>
                        </a:lnSpc>
                        <a:spcBef>
                          <a:spcPts val="200"/>
                        </a:spcBef>
                        <a:spcAft>
                          <a:spcPts val="200"/>
                        </a:spcAft>
                        <a:tabLst>
                          <a:tab pos="245745" algn="l"/>
                          <a:tab pos="542925" algn="l"/>
                          <a:tab pos="4114800" algn="r"/>
                        </a:tabLst>
                      </a:pPr>
                      <a:r>
                        <a:rPr lang="en-US" sz="1400" dirty="0" err="1">
                          <a:effectLst/>
                          <a:latin typeface="Segoe UI"/>
                          <a:ea typeface="Times New Roman"/>
                          <a:cs typeface="Segoe UI"/>
                        </a:rPr>
                        <a:t>Sulphur</a:t>
                      </a:r>
                      <a:r>
                        <a:rPr lang="en-US" sz="1400" dirty="0">
                          <a:effectLst/>
                          <a:latin typeface="Segoe UI"/>
                          <a:ea typeface="Times New Roman"/>
                          <a:cs typeface="Segoe UI"/>
                        </a:rPr>
                        <a:t> (from coal gas)</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Nickel oxide</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Fe</a:t>
                      </a:r>
                      <a:r>
                        <a:rPr lang="en-US" sz="1400" baseline="-25000">
                          <a:effectLst/>
                          <a:latin typeface="Segoe UI"/>
                          <a:ea typeface="Times New Roman"/>
                          <a:cs typeface="Segoe UI"/>
                        </a:rPr>
                        <a:t>2</a:t>
                      </a:r>
                      <a:r>
                        <a:rPr lang="en-US" sz="1400">
                          <a:effectLst/>
                          <a:latin typeface="Segoe UI"/>
                          <a:ea typeface="Times New Roman"/>
                          <a:cs typeface="Segoe UI"/>
                        </a:rPr>
                        <a:t>O</a:t>
                      </a:r>
                      <a:r>
                        <a:rPr lang="en-US" sz="1400" baseline="-25000">
                          <a:effectLst/>
                          <a:latin typeface="Segoe UI"/>
                          <a:ea typeface="Times New Roman"/>
                          <a:cs typeface="Segoe UI"/>
                        </a:rPr>
                        <a:t>3</a:t>
                      </a:r>
                      <a:r>
                        <a:rPr lang="en-US" sz="1400">
                          <a:effectLst/>
                          <a:latin typeface="Segoe UI"/>
                          <a:ea typeface="Times New Roman"/>
                          <a:cs typeface="Segoe UI"/>
                        </a:rPr>
                        <a:t>+3H</a:t>
                      </a:r>
                      <a:r>
                        <a:rPr lang="en-US" sz="1400" baseline="-25000">
                          <a:effectLst/>
                          <a:latin typeface="Segoe UI"/>
                          <a:ea typeface="Times New Roman"/>
                          <a:cs typeface="Segoe UI"/>
                        </a:rPr>
                        <a:t>2</a:t>
                      </a:r>
                      <a:r>
                        <a:rPr lang="en-US" sz="1400">
                          <a:effectLst/>
                          <a:latin typeface="Segoe UI"/>
                          <a:ea typeface="Times New Roman"/>
                          <a:cs typeface="Segoe UI"/>
                        </a:rPr>
                        <a:t>S </a:t>
                      </a:r>
                      <a:r>
                        <a:rPr lang="en-US" sz="1400">
                          <a:effectLst/>
                          <a:latin typeface="Segoe UI"/>
                          <a:ea typeface="Times New Roman"/>
                          <a:cs typeface="Times New Roman"/>
                          <a:sym typeface="Symbol"/>
                        </a:rPr>
                        <a:t></a:t>
                      </a:r>
                      <a:r>
                        <a:rPr lang="en-US" sz="1400">
                          <a:effectLst/>
                          <a:latin typeface="Segoe UI"/>
                          <a:ea typeface="Times New Roman"/>
                          <a:cs typeface="Segoe UI"/>
                        </a:rPr>
                        <a:t> 2FeS + 3H</a:t>
                      </a:r>
                      <a:r>
                        <a:rPr lang="en-US" sz="1400" baseline="-25000">
                          <a:effectLst/>
                          <a:latin typeface="Segoe UI"/>
                          <a:ea typeface="Times New Roman"/>
                          <a:cs typeface="Segoe UI"/>
                        </a:rPr>
                        <a:t>2</a:t>
                      </a:r>
                      <a:r>
                        <a:rPr lang="en-US" sz="1400">
                          <a:effectLst/>
                          <a:latin typeface="Segoe UI"/>
                          <a:ea typeface="Times New Roman"/>
                          <a:cs typeface="Segoe UI"/>
                        </a:rPr>
                        <a:t>O + S</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46">
                <a:tc>
                  <a:txBody>
                    <a:bodyPr/>
                    <a:lstStyle/>
                    <a:p>
                      <a:pPr marL="0" marR="0">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Calcium </a:t>
                      </a:r>
                      <a:r>
                        <a:rPr lang="en-US" sz="1400" dirty="0" err="1">
                          <a:effectLst/>
                          <a:latin typeface="Segoe UI"/>
                          <a:ea typeface="Times New Roman"/>
                          <a:cs typeface="Segoe UI"/>
                        </a:rPr>
                        <a:t>Cyanamide</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Charcoal + Alkali</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CaC</a:t>
                      </a:r>
                      <a:r>
                        <a:rPr lang="en-US" sz="1400" baseline="-25000">
                          <a:effectLst/>
                          <a:latin typeface="Segoe UI"/>
                          <a:ea typeface="Times New Roman"/>
                          <a:cs typeface="Segoe UI"/>
                        </a:rPr>
                        <a:t>2 </a:t>
                      </a:r>
                      <a:r>
                        <a:rPr lang="en-US" sz="1400">
                          <a:effectLst/>
                          <a:latin typeface="Segoe UI"/>
                          <a:ea typeface="Times New Roman"/>
                          <a:cs typeface="Segoe UI"/>
                        </a:rPr>
                        <a:t>+ N</a:t>
                      </a:r>
                      <a:r>
                        <a:rPr lang="en-US" sz="1400" baseline="-25000">
                          <a:effectLst/>
                          <a:latin typeface="Segoe UI"/>
                          <a:ea typeface="Times New Roman"/>
                          <a:cs typeface="Segoe UI"/>
                        </a:rPr>
                        <a:t>2   </a:t>
                      </a:r>
                      <a:r>
                        <a:rPr lang="en-US" sz="1400">
                          <a:effectLst/>
                          <a:latin typeface="Arial"/>
                          <a:ea typeface="Times New Roman"/>
                          <a:cs typeface="Times New Roman"/>
                        </a:rPr>
                        <a:t>→ </a:t>
                      </a:r>
                      <a:r>
                        <a:rPr lang="en-US" sz="1400">
                          <a:effectLst/>
                          <a:latin typeface="Segoe UI"/>
                          <a:ea typeface="Times New Roman"/>
                          <a:cs typeface="Segoe UI"/>
                        </a:rPr>
                        <a:t>Ca(CN)</a:t>
                      </a:r>
                      <a:r>
                        <a:rPr lang="en-US" sz="1400" baseline="-25000">
                          <a:effectLst/>
                          <a:latin typeface="Segoe UI"/>
                          <a:ea typeface="Times New Roman"/>
                          <a:cs typeface="Segoe UI"/>
                        </a:rPr>
                        <a:t>2  </a:t>
                      </a:r>
                      <a:r>
                        <a:rPr lang="en-US" sz="1400">
                          <a:effectLst/>
                          <a:latin typeface="Segoe UI"/>
                          <a:ea typeface="Times New Roman"/>
                          <a:cs typeface="Segoe UI"/>
                        </a:rPr>
                        <a:t>+ C</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659">
                <a:tc>
                  <a:txBody>
                    <a:bodyPr/>
                    <a:lstStyle/>
                    <a:p>
                      <a:pPr marL="0" marR="0">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Oxygen from KClO</a:t>
                      </a:r>
                      <a:r>
                        <a:rPr lang="en-US" sz="1400" baseline="-25000" dirty="0">
                          <a:effectLst/>
                          <a:latin typeface="Segoe UI"/>
                          <a:ea typeface="Times New Roman"/>
                          <a:cs typeface="Segoe UI"/>
                        </a:rPr>
                        <a:t>3</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MnO</a:t>
                      </a:r>
                      <a:r>
                        <a:rPr lang="en-US" sz="1400" baseline="-25000">
                          <a:effectLst/>
                          <a:latin typeface="Segoe UI"/>
                          <a:ea typeface="Times New Roman"/>
                          <a:cs typeface="Segoe UI"/>
                        </a:rPr>
                        <a:t>2</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2KClO</a:t>
                      </a:r>
                      <a:r>
                        <a:rPr lang="en-US" sz="1400" baseline="-25000">
                          <a:effectLst/>
                          <a:latin typeface="Segoe UI"/>
                          <a:ea typeface="Times New Roman"/>
                          <a:cs typeface="Segoe UI"/>
                        </a:rPr>
                        <a:t>3</a:t>
                      </a:r>
                      <a:r>
                        <a:rPr lang="en-US" sz="1400">
                          <a:effectLst/>
                          <a:latin typeface="Segoe UI"/>
                          <a:ea typeface="Times New Roman"/>
                          <a:cs typeface="Times New Roman"/>
                        </a:rPr>
                        <a:t> </a:t>
                      </a:r>
                      <a:r>
                        <a:rPr lang="en-US" sz="1400">
                          <a:effectLst/>
                          <a:latin typeface="Segoe UI"/>
                          <a:ea typeface="Times New Roman"/>
                          <a:cs typeface="Times New Roman"/>
                          <a:sym typeface="Symbol"/>
                        </a:rPr>
                        <a:t></a:t>
                      </a:r>
                      <a:r>
                        <a:rPr lang="en-US" sz="1400">
                          <a:effectLst/>
                          <a:latin typeface="Segoe UI"/>
                          <a:ea typeface="Times New Roman"/>
                          <a:cs typeface="Times New Roman"/>
                        </a:rPr>
                        <a:t> 2KCl + 3O</a:t>
                      </a:r>
                      <a:r>
                        <a:rPr lang="en-US" sz="1400" baseline="-25000">
                          <a:effectLst/>
                          <a:latin typeface="Segoe UI"/>
                          <a:ea typeface="Times New Roman"/>
                          <a:cs typeface="Times New Roman"/>
                        </a:rPr>
                        <a:t>2</a:t>
                      </a:r>
                      <a:endParaRPr lang="en-US" sz="140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 </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46">
                <a:tc>
                  <a:txBody>
                    <a:bodyPr/>
                    <a:lstStyle/>
                    <a:p>
                      <a:pPr marL="0" marR="0">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Methyl Alcohol           (from CO + H</a:t>
                      </a:r>
                      <a:r>
                        <a:rPr lang="en-US" sz="1400" baseline="-25000" dirty="0">
                          <a:effectLst/>
                          <a:latin typeface="Segoe UI"/>
                          <a:ea typeface="Times New Roman"/>
                          <a:cs typeface="Segoe UI"/>
                        </a:rPr>
                        <a:t>2</a:t>
                      </a:r>
                      <a:r>
                        <a:rPr lang="en-US" sz="1400" dirty="0">
                          <a:effectLst/>
                          <a:latin typeface="Segoe UI"/>
                          <a:ea typeface="Times New Roman"/>
                          <a:cs typeface="Segoe UI"/>
                        </a:rPr>
                        <a:t>)</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ZnO + Cr</a:t>
                      </a:r>
                      <a:r>
                        <a:rPr lang="en-US" sz="1400" baseline="-25000">
                          <a:effectLst/>
                          <a:latin typeface="Segoe UI"/>
                          <a:ea typeface="Times New Roman"/>
                          <a:cs typeface="Segoe UI"/>
                        </a:rPr>
                        <a:t>2</a:t>
                      </a:r>
                      <a:r>
                        <a:rPr lang="en-US" sz="1400">
                          <a:effectLst/>
                          <a:latin typeface="Segoe UI"/>
                          <a:ea typeface="Times New Roman"/>
                          <a:cs typeface="Segoe UI"/>
                        </a:rPr>
                        <a:t>O</a:t>
                      </a:r>
                      <a:r>
                        <a:rPr lang="en-US" sz="1400" baseline="-25000">
                          <a:effectLst/>
                          <a:latin typeface="Segoe UI"/>
                          <a:ea typeface="Times New Roman"/>
                          <a:cs typeface="Segoe UI"/>
                        </a:rPr>
                        <a:t>3</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CO + 2H</a:t>
                      </a:r>
                      <a:r>
                        <a:rPr lang="en-US" sz="1400" baseline="-25000">
                          <a:effectLst/>
                          <a:latin typeface="Segoe UI"/>
                          <a:ea typeface="Times New Roman"/>
                          <a:cs typeface="Segoe UI"/>
                        </a:rPr>
                        <a:t>2</a:t>
                      </a:r>
                      <a:r>
                        <a:rPr lang="en-US" sz="1400">
                          <a:effectLst/>
                          <a:latin typeface="Segoe UI"/>
                          <a:ea typeface="Times New Roman"/>
                          <a:cs typeface="Times New Roman"/>
                        </a:rPr>
                        <a:t> </a:t>
                      </a:r>
                      <a:r>
                        <a:rPr lang="en-US" sz="1400">
                          <a:effectLst/>
                          <a:latin typeface="Segoe UI"/>
                          <a:ea typeface="Times New Roman"/>
                          <a:cs typeface="Times New Roman"/>
                          <a:sym typeface="Symbol"/>
                        </a:rPr>
                        <a:t></a:t>
                      </a:r>
                      <a:r>
                        <a:rPr lang="en-US" sz="1400">
                          <a:effectLst/>
                          <a:latin typeface="Segoe UI"/>
                          <a:ea typeface="Times New Roman"/>
                          <a:cs typeface="Times New Roman"/>
                        </a:rPr>
                        <a:t> </a:t>
                      </a:r>
                      <a:r>
                        <a:rPr lang="en-US" sz="1400">
                          <a:effectLst/>
                          <a:latin typeface="Segoe UI"/>
                          <a:ea typeface="Times New Roman"/>
                          <a:cs typeface="Segoe UI"/>
                        </a:rPr>
                        <a:t>CH</a:t>
                      </a:r>
                      <a:r>
                        <a:rPr lang="en-US" sz="1400" baseline="-25000">
                          <a:effectLst/>
                          <a:latin typeface="Segoe UI"/>
                          <a:ea typeface="Times New Roman"/>
                          <a:cs typeface="Segoe UI"/>
                        </a:rPr>
                        <a:t>3</a:t>
                      </a:r>
                      <a:r>
                        <a:rPr lang="en-US" sz="1400">
                          <a:effectLst/>
                          <a:latin typeface="Segoe UI"/>
                          <a:ea typeface="Times New Roman"/>
                          <a:cs typeface="Segoe UI"/>
                        </a:rPr>
                        <a:t>OH</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46">
                <a:tc>
                  <a:txBody>
                    <a:bodyPr/>
                    <a:lstStyle/>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 Ether (from alcohol) </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H</a:t>
                      </a:r>
                      <a:r>
                        <a:rPr lang="en-US" sz="1400" baseline="-25000">
                          <a:effectLst/>
                          <a:latin typeface="Segoe UI"/>
                          <a:ea typeface="Times New Roman"/>
                          <a:cs typeface="Segoe UI"/>
                        </a:rPr>
                        <a:t>2</a:t>
                      </a:r>
                      <a:r>
                        <a:rPr lang="en-US" sz="1400">
                          <a:effectLst/>
                          <a:latin typeface="Segoe UI"/>
                          <a:ea typeface="Times New Roman"/>
                          <a:cs typeface="Segoe UI"/>
                        </a:rPr>
                        <a:t>SO</a:t>
                      </a:r>
                      <a:r>
                        <a:rPr lang="en-US" sz="1400" baseline="-25000">
                          <a:effectLst/>
                          <a:latin typeface="Segoe UI"/>
                          <a:ea typeface="Times New Roman"/>
                          <a:cs typeface="Segoe UI"/>
                        </a:rPr>
                        <a:t>4</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2C</a:t>
                      </a:r>
                      <a:r>
                        <a:rPr lang="en-US" sz="1400" baseline="-25000">
                          <a:effectLst/>
                          <a:latin typeface="Segoe UI"/>
                          <a:ea typeface="Times New Roman"/>
                          <a:cs typeface="Segoe UI"/>
                        </a:rPr>
                        <a:t>2</a:t>
                      </a:r>
                      <a:r>
                        <a:rPr lang="en-US" sz="1400">
                          <a:effectLst/>
                          <a:latin typeface="Segoe UI"/>
                          <a:ea typeface="Times New Roman"/>
                          <a:cs typeface="Segoe UI"/>
                        </a:rPr>
                        <a:t>H</a:t>
                      </a:r>
                      <a:r>
                        <a:rPr lang="en-US" sz="1400" baseline="-25000">
                          <a:effectLst/>
                          <a:latin typeface="Segoe UI"/>
                          <a:ea typeface="Times New Roman"/>
                          <a:cs typeface="Segoe UI"/>
                        </a:rPr>
                        <a:t>5</a:t>
                      </a:r>
                      <a:r>
                        <a:rPr lang="en-US" sz="1400">
                          <a:effectLst/>
                          <a:latin typeface="Segoe UI"/>
                          <a:ea typeface="Times New Roman"/>
                          <a:cs typeface="Segoe UI"/>
                        </a:rPr>
                        <a:t>OH </a:t>
                      </a:r>
                      <a:r>
                        <a:rPr lang="en-US" sz="1400">
                          <a:effectLst/>
                          <a:latin typeface="Segoe UI"/>
                          <a:ea typeface="Times New Roman"/>
                          <a:cs typeface="Segoe UI"/>
                          <a:sym typeface="Symbol"/>
                        </a:rPr>
                        <a:t></a:t>
                      </a:r>
                      <a:r>
                        <a:rPr lang="en-US" sz="1400">
                          <a:effectLst/>
                          <a:latin typeface="Segoe UI"/>
                          <a:ea typeface="Times New Roman"/>
                          <a:cs typeface="Segoe UI"/>
                        </a:rPr>
                        <a:t> (C</a:t>
                      </a:r>
                      <a:r>
                        <a:rPr lang="en-US" sz="1400" baseline="-25000">
                          <a:effectLst/>
                          <a:latin typeface="Segoe UI"/>
                          <a:ea typeface="Times New Roman"/>
                          <a:cs typeface="Segoe UI"/>
                        </a:rPr>
                        <a:t>2</a:t>
                      </a:r>
                      <a:r>
                        <a:rPr lang="en-US" sz="1400">
                          <a:effectLst/>
                          <a:latin typeface="Segoe UI"/>
                          <a:ea typeface="Times New Roman"/>
                          <a:cs typeface="Segoe UI"/>
                        </a:rPr>
                        <a:t>H</a:t>
                      </a:r>
                      <a:r>
                        <a:rPr lang="en-US" sz="1400" baseline="-25000">
                          <a:effectLst/>
                          <a:latin typeface="Segoe UI"/>
                          <a:ea typeface="Times New Roman"/>
                          <a:cs typeface="Segoe UI"/>
                        </a:rPr>
                        <a:t>5</a:t>
                      </a:r>
                      <a:r>
                        <a:rPr lang="en-US" sz="1400">
                          <a:effectLst/>
                          <a:latin typeface="Segoe UI"/>
                          <a:ea typeface="Times New Roman"/>
                          <a:cs typeface="Segoe UI"/>
                        </a:rPr>
                        <a:t>)</a:t>
                      </a:r>
                      <a:r>
                        <a:rPr lang="en-US" sz="1400" baseline="-25000">
                          <a:effectLst/>
                          <a:latin typeface="Segoe UI"/>
                          <a:ea typeface="Times New Roman"/>
                          <a:cs typeface="Segoe UI"/>
                        </a:rPr>
                        <a:t>2</a:t>
                      </a:r>
                      <a:r>
                        <a:rPr lang="en-US" sz="1400">
                          <a:effectLst/>
                          <a:latin typeface="Segoe UI"/>
                          <a:ea typeface="Times New Roman"/>
                          <a:cs typeface="Segoe UI"/>
                        </a:rPr>
                        <a:t>O + H</a:t>
                      </a:r>
                      <a:r>
                        <a:rPr lang="en-US" sz="1400" baseline="-25000">
                          <a:effectLst/>
                          <a:latin typeface="Segoe UI"/>
                          <a:ea typeface="Times New Roman"/>
                          <a:cs typeface="Segoe UI"/>
                        </a:rPr>
                        <a:t>2</a:t>
                      </a:r>
                      <a:r>
                        <a:rPr lang="en-US" sz="1400">
                          <a:effectLst/>
                          <a:latin typeface="Segoe UI"/>
                          <a:ea typeface="Times New Roman"/>
                          <a:cs typeface="Segoe UI"/>
                        </a:rPr>
                        <a:t>O</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346">
                <a:tc>
                  <a:txBody>
                    <a:bodyPr/>
                    <a:lstStyle/>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Methane (from CO + H</a:t>
                      </a:r>
                      <a:r>
                        <a:rPr lang="en-US" sz="1400" baseline="-25000">
                          <a:effectLst/>
                          <a:latin typeface="Segoe UI"/>
                          <a:ea typeface="Times New Roman"/>
                          <a:cs typeface="Segoe UI"/>
                        </a:rPr>
                        <a:t>2</a:t>
                      </a:r>
                      <a:r>
                        <a:rPr lang="en-US" sz="1400">
                          <a:effectLst/>
                          <a:latin typeface="Segoe UI"/>
                          <a:ea typeface="Times New Roman"/>
                          <a:cs typeface="Segoe UI"/>
                        </a:rPr>
                        <a:t>)</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Nickel</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Co + 3H</a:t>
                      </a:r>
                      <a:r>
                        <a:rPr lang="en-US" sz="1400" baseline="-25000">
                          <a:effectLst/>
                          <a:latin typeface="Segoe UI"/>
                          <a:ea typeface="Times New Roman"/>
                          <a:cs typeface="Segoe UI"/>
                        </a:rPr>
                        <a:t>2</a:t>
                      </a:r>
                      <a:r>
                        <a:rPr lang="en-US" sz="1400">
                          <a:effectLst/>
                          <a:latin typeface="Segoe UI"/>
                          <a:ea typeface="Times New Roman"/>
                          <a:cs typeface="Times New Roman"/>
                        </a:rPr>
                        <a:t> </a:t>
                      </a:r>
                      <a:r>
                        <a:rPr lang="en-US" sz="1400">
                          <a:effectLst/>
                          <a:latin typeface="Segoe UI"/>
                          <a:ea typeface="Times New Roman"/>
                          <a:cs typeface="Times New Roman"/>
                          <a:sym typeface="Symbol"/>
                        </a:rPr>
                        <a:t></a:t>
                      </a:r>
                      <a:r>
                        <a:rPr lang="en-US" sz="1400">
                          <a:effectLst/>
                          <a:latin typeface="Segoe UI"/>
                          <a:ea typeface="Times New Roman"/>
                          <a:cs typeface="Times New Roman"/>
                        </a:rPr>
                        <a:t> </a:t>
                      </a:r>
                      <a:r>
                        <a:rPr lang="en-US" sz="1400">
                          <a:effectLst/>
                          <a:latin typeface="Segoe UI"/>
                          <a:ea typeface="Times New Roman"/>
                          <a:cs typeface="Segoe UI"/>
                        </a:rPr>
                        <a:t>CH</a:t>
                      </a:r>
                      <a:r>
                        <a:rPr lang="en-US" sz="1400" baseline="-25000">
                          <a:effectLst/>
                          <a:latin typeface="Segoe UI"/>
                          <a:ea typeface="Times New Roman"/>
                          <a:cs typeface="Segoe UI"/>
                        </a:rPr>
                        <a:t>4  </a:t>
                      </a:r>
                      <a:r>
                        <a:rPr lang="en-US" sz="1400">
                          <a:effectLst/>
                          <a:latin typeface="Segoe UI"/>
                          <a:ea typeface="Times New Roman"/>
                          <a:cs typeface="Segoe UI"/>
                        </a:rPr>
                        <a:t>+ H</a:t>
                      </a:r>
                      <a:r>
                        <a:rPr lang="en-US" sz="1400" baseline="-25000">
                          <a:effectLst/>
                          <a:latin typeface="Segoe UI"/>
                          <a:ea typeface="Times New Roman"/>
                          <a:cs typeface="Segoe UI"/>
                        </a:rPr>
                        <a:t>2</a:t>
                      </a:r>
                      <a:r>
                        <a:rPr lang="en-US" sz="1400">
                          <a:effectLst/>
                          <a:latin typeface="Segoe UI"/>
                          <a:ea typeface="Times New Roman"/>
                          <a:cs typeface="Segoe UI"/>
                        </a:rPr>
                        <a:t>O</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659">
                <a:tc>
                  <a:txBody>
                    <a:bodyPr/>
                    <a:lstStyle/>
                    <a:p>
                      <a:pPr marL="0" marR="0">
                        <a:lnSpc>
                          <a:spcPts val="1500"/>
                        </a:lnSpc>
                        <a:spcBef>
                          <a:spcPts val="200"/>
                        </a:spcBef>
                        <a:spcAft>
                          <a:spcPts val="200"/>
                        </a:spcAft>
                        <a:tabLst>
                          <a:tab pos="245745" algn="l"/>
                          <a:tab pos="542925" algn="l"/>
                          <a:tab pos="4114800" algn="r"/>
                        </a:tabLst>
                      </a:pPr>
                      <a:r>
                        <a:rPr lang="en-US" sz="1400" dirty="0" err="1">
                          <a:effectLst/>
                          <a:latin typeface="Segoe UI"/>
                          <a:ea typeface="Times New Roman"/>
                          <a:cs typeface="Segoe UI"/>
                        </a:rPr>
                        <a:t>Friedel</a:t>
                      </a:r>
                      <a:r>
                        <a:rPr lang="en-US" sz="1400" dirty="0">
                          <a:effectLst/>
                          <a:latin typeface="Segoe UI"/>
                          <a:ea typeface="Times New Roman"/>
                          <a:cs typeface="Segoe UI"/>
                        </a:rPr>
                        <a:t> Crafts’ Reaction</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Anhydrous AlCl</a:t>
                      </a:r>
                      <a:r>
                        <a:rPr lang="en-US" sz="1400" baseline="-25000">
                          <a:effectLst/>
                          <a:latin typeface="Segoe UI"/>
                          <a:ea typeface="Times New Roman"/>
                          <a:cs typeface="Segoe UI"/>
                        </a:rPr>
                        <a:t>3</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C</a:t>
                      </a:r>
                      <a:r>
                        <a:rPr lang="en-US" sz="1400" baseline="-25000">
                          <a:effectLst/>
                          <a:latin typeface="Segoe UI"/>
                          <a:ea typeface="Times New Roman"/>
                          <a:cs typeface="Segoe UI"/>
                        </a:rPr>
                        <a:t>6</a:t>
                      </a:r>
                      <a:r>
                        <a:rPr lang="en-US" sz="1400">
                          <a:effectLst/>
                          <a:latin typeface="Segoe UI"/>
                          <a:ea typeface="Times New Roman"/>
                          <a:cs typeface="Segoe UI"/>
                        </a:rPr>
                        <a:t>H</a:t>
                      </a:r>
                      <a:r>
                        <a:rPr lang="en-US" sz="1400" baseline="-25000">
                          <a:effectLst/>
                          <a:latin typeface="Segoe UI"/>
                          <a:ea typeface="Times New Roman"/>
                          <a:cs typeface="Segoe UI"/>
                        </a:rPr>
                        <a:t>5</a:t>
                      </a:r>
                      <a:r>
                        <a:rPr lang="en-US" sz="1400">
                          <a:effectLst/>
                          <a:latin typeface="Segoe UI"/>
                          <a:ea typeface="Times New Roman"/>
                          <a:cs typeface="Segoe UI"/>
                        </a:rPr>
                        <a:t>COCl + C</a:t>
                      </a:r>
                      <a:r>
                        <a:rPr lang="en-US" sz="1400" baseline="-25000">
                          <a:effectLst/>
                          <a:latin typeface="Segoe UI"/>
                          <a:ea typeface="Times New Roman"/>
                          <a:cs typeface="Segoe UI"/>
                        </a:rPr>
                        <a:t>6</a:t>
                      </a:r>
                      <a:r>
                        <a:rPr lang="en-US" sz="1400">
                          <a:effectLst/>
                          <a:latin typeface="Segoe UI"/>
                          <a:ea typeface="Times New Roman"/>
                          <a:cs typeface="Segoe UI"/>
                        </a:rPr>
                        <a:t>H</a:t>
                      </a:r>
                      <a:r>
                        <a:rPr lang="en-US" sz="1400" baseline="-25000">
                          <a:effectLst/>
                          <a:latin typeface="Segoe UI"/>
                          <a:ea typeface="Times New Roman"/>
                          <a:cs typeface="Segoe UI"/>
                        </a:rPr>
                        <a:t>6   </a:t>
                      </a:r>
                      <a:endParaRPr lang="en-US" sz="140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baseline="-25000">
                          <a:effectLst/>
                          <a:latin typeface="Segoe UI"/>
                          <a:ea typeface="Times New Roman"/>
                          <a:cs typeface="Segoe UI"/>
                        </a:rPr>
                        <a:t>             </a:t>
                      </a:r>
                      <a:r>
                        <a:rPr lang="en-US" sz="1400">
                          <a:effectLst/>
                          <a:latin typeface="Arial"/>
                          <a:ea typeface="Times New Roman"/>
                          <a:cs typeface="Arial"/>
                          <a:sym typeface="Symbol"/>
                        </a:rPr>
                        <a:t></a:t>
                      </a:r>
                      <a:r>
                        <a:rPr lang="en-US" sz="1400">
                          <a:effectLst/>
                          <a:latin typeface="Arial"/>
                          <a:ea typeface="Times New Roman"/>
                          <a:cs typeface="Times New Roman"/>
                        </a:rPr>
                        <a:t> </a:t>
                      </a:r>
                      <a:r>
                        <a:rPr lang="en-US" sz="1400">
                          <a:effectLst/>
                          <a:latin typeface="Segoe UI"/>
                          <a:ea typeface="Times New Roman"/>
                          <a:cs typeface="Segoe UI"/>
                        </a:rPr>
                        <a:t>(C</a:t>
                      </a:r>
                      <a:r>
                        <a:rPr lang="en-US" sz="1400" baseline="-25000">
                          <a:effectLst/>
                          <a:latin typeface="Segoe UI"/>
                          <a:ea typeface="Times New Roman"/>
                          <a:cs typeface="Segoe UI"/>
                        </a:rPr>
                        <a:t>6</a:t>
                      </a:r>
                      <a:r>
                        <a:rPr lang="en-US" sz="1400">
                          <a:effectLst/>
                          <a:latin typeface="Segoe UI"/>
                          <a:ea typeface="Times New Roman"/>
                          <a:cs typeface="Segoe UI"/>
                        </a:rPr>
                        <a:t>H</a:t>
                      </a:r>
                      <a:r>
                        <a:rPr lang="en-US" sz="1400" baseline="-25000">
                          <a:effectLst/>
                          <a:latin typeface="Segoe UI"/>
                          <a:ea typeface="Times New Roman"/>
                          <a:cs typeface="Segoe UI"/>
                        </a:rPr>
                        <a:t>5</a:t>
                      </a:r>
                      <a:r>
                        <a:rPr lang="en-US" sz="1400">
                          <a:effectLst/>
                          <a:latin typeface="Segoe UI"/>
                          <a:ea typeface="Times New Roman"/>
                          <a:cs typeface="Segoe UI"/>
                        </a:rPr>
                        <a:t>)</a:t>
                      </a:r>
                      <a:r>
                        <a:rPr lang="en-US" sz="1400" baseline="-25000">
                          <a:effectLst/>
                          <a:latin typeface="Segoe UI"/>
                          <a:ea typeface="Times New Roman"/>
                          <a:cs typeface="Segoe UI"/>
                        </a:rPr>
                        <a:t>2</a:t>
                      </a:r>
                      <a:r>
                        <a:rPr lang="en-US" sz="1400">
                          <a:effectLst/>
                          <a:latin typeface="Segoe UI"/>
                          <a:ea typeface="Times New Roman"/>
                          <a:cs typeface="Segoe UI"/>
                        </a:rPr>
                        <a:t>CO + HCl</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659">
                <a:tc>
                  <a:txBody>
                    <a:bodyPr/>
                    <a:lstStyle/>
                    <a:p>
                      <a:pPr marL="0" marR="0">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Esterification</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H</a:t>
                      </a:r>
                      <a:r>
                        <a:rPr lang="en-US" sz="1400" baseline="-25000">
                          <a:effectLst/>
                          <a:latin typeface="Segoe UI"/>
                          <a:ea typeface="Times New Roman"/>
                          <a:cs typeface="Segoe UI"/>
                        </a:rPr>
                        <a:t>2</a:t>
                      </a:r>
                      <a:r>
                        <a:rPr lang="en-US" sz="1400">
                          <a:effectLst/>
                          <a:latin typeface="Segoe UI"/>
                          <a:ea typeface="Times New Roman"/>
                          <a:cs typeface="Segoe UI"/>
                        </a:rPr>
                        <a:t>SO</a:t>
                      </a:r>
                      <a:r>
                        <a:rPr lang="en-US" sz="1400" baseline="-25000">
                          <a:effectLst/>
                          <a:latin typeface="Segoe UI"/>
                          <a:ea typeface="Times New Roman"/>
                          <a:cs typeface="Segoe UI"/>
                        </a:rPr>
                        <a:t>4</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C</a:t>
                      </a:r>
                      <a:r>
                        <a:rPr lang="en-US" sz="1400" baseline="-25000">
                          <a:effectLst/>
                          <a:latin typeface="Segoe UI"/>
                          <a:ea typeface="Times New Roman"/>
                          <a:cs typeface="Segoe UI"/>
                        </a:rPr>
                        <a:t>2</a:t>
                      </a:r>
                      <a:r>
                        <a:rPr lang="en-US" sz="1400">
                          <a:effectLst/>
                          <a:latin typeface="Segoe UI"/>
                          <a:ea typeface="Times New Roman"/>
                          <a:cs typeface="Segoe UI"/>
                        </a:rPr>
                        <a:t>H</a:t>
                      </a:r>
                      <a:r>
                        <a:rPr lang="en-US" sz="1400" baseline="-25000">
                          <a:effectLst/>
                          <a:latin typeface="Segoe UI"/>
                          <a:ea typeface="Times New Roman"/>
                          <a:cs typeface="Segoe UI"/>
                        </a:rPr>
                        <a:t>5</a:t>
                      </a:r>
                      <a:r>
                        <a:rPr lang="en-US" sz="1400">
                          <a:effectLst/>
                          <a:latin typeface="Segoe UI"/>
                          <a:ea typeface="Times New Roman"/>
                          <a:cs typeface="Segoe UI"/>
                        </a:rPr>
                        <a:t>OH + CH</a:t>
                      </a:r>
                      <a:r>
                        <a:rPr lang="en-US" sz="1400" baseline="-25000">
                          <a:effectLst/>
                          <a:latin typeface="Segoe UI"/>
                          <a:ea typeface="Times New Roman"/>
                          <a:cs typeface="Segoe UI"/>
                        </a:rPr>
                        <a:t>3</a:t>
                      </a:r>
                      <a:r>
                        <a:rPr lang="en-US" sz="1400">
                          <a:effectLst/>
                          <a:latin typeface="Segoe UI"/>
                          <a:ea typeface="Times New Roman"/>
                          <a:cs typeface="Segoe UI"/>
                        </a:rPr>
                        <a:t>COOH</a:t>
                      </a:r>
                      <a:endParaRPr lang="en-US" sz="1400">
                        <a:effectLst/>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400">
                          <a:effectLst/>
                          <a:latin typeface="Arial"/>
                          <a:ea typeface="Times New Roman"/>
                          <a:cs typeface="Times New Roman"/>
                        </a:rPr>
                        <a:t>     </a:t>
                      </a:r>
                      <a:r>
                        <a:rPr lang="en-US" sz="1400">
                          <a:effectLst/>
                          <a:latin typeface="Arial"/>
                          <a:ea typeface="Times New Roman"/>
                          <a:cs typeface="Arial"/>
                          <a:sym typeface="Symbol"/>
                        </a:rPr>
                        <a:t></a:t>
                      </a:r>
                      <a:r>
                        <a:rPr lang="en-US" sz="1400">
                          <a:effectLst/>
                          <a:latin typeface="Arial"/>
                          <a:ea typeface="Times New Roman"/>
                          <a:cs typeface="Times New Roman"/>
                        </a:rPr>
                        <a:t> </a:t>
                      </a:r>
                      <a:r>
                        <a:rPr lang="en-US" sz="1400">
                          <a:effectLst/>
                          <a:latin typeface="Segoe UI"/>
                          <a:ea typeface="Times New Roman"/>
                          <a:cs typeface="Segoe UI"/>
                        </a:rPr>
                        <a:t>CH</a:t>
                      </a:r>
                      <a:r>
                        <a:rPr lang="en-US" sz="1400" baseline="-25000">
                          <a:effectLst/>
                          <a:latin typeface="Segoe UI"/>
                          <a:ea typeface="Times New Roman"/>
                          <a:cs typeface="Segoe UI"/>
                        </a:rPr>
                        <a:t>3</a:t>
                      </a:r>
                      <a:r>
                        <a:rPr lang="en-US" sz="1400">
                          <a:effectLst/>
                          <a:latin typeface="Segoe UI"/>
                          <a:ea typeface="Times New Roman"/>
                          <a:cs typeface="Segoe UI"/>
                        </a:rPr>
                        <a:t>COOC</a:t>
                      </a:r>
                      <a:r>
                        <a:rPr lang="en-US" sz="1400" baseline="-25000">
                          <a:effectLst/>
                          <a:latin typeface="Segoe UI"/>
                          <a:ea typeface="Times New Roman"/>
                          <a:cs typeface="Segoe UI"/>
                        </a:rPr>
                        <a:t>2</a:t>
                      </a:r>
                      <a:r>
                        <a:rPr lang="en-US" sz="1400">
                          <a:effectLst/>
                          <a:latin typeface="Segoe UI"/>
                          <a:ea typeface="Times New Roman"/>
                          <a:cs typeface="Segoe UI"/>
                        </a:rPr>
                        <a:t>H</a:t>
                      </a:r>
                      <a:r>
                        <a:rPr lang="en-US" sz="1400" baseline="-25000">
                          <a:effectLst/>
                          <a:latin typeface="Segoe UI"/>
                          <a:ea typeface="Times New Roman"/>
                          <a:cs typeface="Segoe UI"/>
                        </a:rPr>
                        <a:t>5</a:t>
                      </a:r>
                      <a:r>
                        <a:rPr lang="en-US" sz="1400">
                          <a:effectLst/>
                          <a:latin typeface="Segoe UI"/>
                          <a:ea typeface="Times New Roman"/>
                          <a:cs typeface="Times New Roman"/>
                        </a:rPr>
                        <a:t> + </a:t>
                      </a:r>
                      <a:r>
                        <a:rPr lang="en-US" sz="1400">
                          <a:effectLst/>
                          <a:latin typeface="Segoe UI"/>
                          <a:ea typeface="Times New Roman"/>
                          <a:cs typeface="Segoe UI"/>
                        </a:rPr>
                        <a:t>H</a:t>
                      </a:r>
                      <a:r>
                        <a:rPr lang="en-US" sz="1400" baseline="-25000">
                          <a:effectLst/>
                          <a:latin typeface="Segoe UI"/>
                          <a:ea typeface="Times New Roman"/>
                          <a:cs typeface="Segoe UI"/>
                        </a:rPr>
                        <a:t>2</a:t>
                      </a:r>
                      <a:r>
                        <a:rPr lang="en-US" sz="1400">
                          <a:effectLst/>
                          <a:latin typeface="Segoe UI"/>
                          <a:ea typeface="Times New Roman"/>
                          <a:cs typeface="Segoe UI"/>
                        </a:rPr>
                        <a:t>0</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659">
                <a:tc>
                  <a:txBody>
                    <a:bodyPr/>
                    <a:lstStyle/>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Ethyl Alcohol</a:t>
                      </a:r>
                      <a:endParaRPr lang="en-US" sz="1400">
                        <a:effectLst/>
                        <a:latin typeface="Segoe UI"/>
                        <a:ea typeface="Times New Roman"/>
                        <a:cs typeface="Times New Roman"/>
                      </a:endParaRPr>
                    </a:p>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(from Glucose)</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err="1">
                          <a:effectLst/>
                          <a:latin typeface="Segoe UI"/>
                          <a:ea typeface="Times New Roman"/>
                          <a:cs typeface="Segoe UI"/>
                        </a:rPr>
                        <a:t>Zymase</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C</a:t>
                      </a:r>
                      <a:r>
                        <a:rPr lang="en-US" sz="1400" baseline="-25000">
                          <a:effectLst/>
                          <a:latin typeface="Segoe UI"/>
                          <a:ea typeface="Times New Roman"/>
                          <a:cs typeface="Segoe UI"/>
                        </a:rPr>
                        <a:t>6</a:t>
                      </a:r>
                      <a:r>
                        <a:rPr lang="en-US" sz="1400">
                          <a:effectLst/>
                          <a:latin typeface="Segoe UI"/>
                          <a:ea typeface="Times New Roman"/>
                          <a:cs typeface="Segoe UI"/>
                        </a:rPr>
                        <a:t>H</a:t>
                      </a:r>
                      <a:r>
                        <a:rPr lang="en-US" sz="1400" baseline="-25000">
                          <a:effectLst/>
                          <a:latin typeface="Segoe UI"/>
                          <a:ea typeface="Times New Roman"/>
                          <a:cs typeface="Segoe UI"/>
                        </a:rPr>
                        <a:t>12</a:t>
                      </a:r>
                      <a:r>
                        <a:rPr lang="en-US" sz="1400">
                          <a:effectLst/>
                          <a:latin typeface="Segoe UI"/>
                          <a:ea typeface="Times New Roman"/>
                          <a:cs typeface="Segoe UI"/>
                        </a:rPr>
                        <a:t>O</a:t>
                      </a:r>
                      <a:r>
                        <a:rPr lang="en-US" sz="1400" baseline="-25000">
                          <a:effectLst/>
                          <a:latin typeface="Segoe UI"/>
                          <a:ea typeface="Times New Roman"/>
                          <a:cs typeface="Segoe UI"/>
                        </a:rPr>
                        <a:t>6  </a:t>
                      </a:r>
                      <a:r>
                        <a:rPr lang="en-US" sz="1400">
                          <a:effectLst/>
                          <a:latin typeface="Arial"/>
                          <a:ea typeface="Times New Roman"/>
                          <a:cs typeface="Times New Roman"/>
                        </a:rPr>
                        <a:t>→ </a:t>
                      </a:r>
                      <a:r>
                        <a:rPr lang="en-US" sz="1400">
                          <a:effectLst/>
                          <a:latin typeface="Segoe UI"/>
                          <a:ea typeface="Times New Roman"/>
                          <a:cs typeface="Segoe UI"/>
                        </a:rPr>
                        <a:t>2C</a:t>
                      </a:r>
                      <a:r>
                        <a:rPr lang="en-US" sz="1400" baseline="-25000">
                          <a:effectLst/>
                          <a:latin typeface="Segoe UI"/>
                          <a:ea typeface="Times New Roman"/>
                          <a:cs typeface="Segoe UI"/>
                        </a:rPr>
                        <a:t>2</a:t>
                      </a:r>
                      <a:r>
                        <a:rPr lang="en-US" sz="1400">
                          <a:effectLst/>
                          <a:latin typeface="Segoe UI"/>
                          <a:ea typeface="Times New Roman"/>
                          <a:cs typeface="Segoe UI"/>
                        </a:rPr>
                        <a:t>H</a:t>
                      </a:r>
                      <a:r>
                        <a:rPr lang="en-US" sz="1400" baseline="-25000">
                          <a:effectLst/>
                          <a:latin typeface="Segoe UI"/>
                          <a:ea typeface="Times New Roman"/>
                          <a:cs typeface="Segoe UI"/>
                        </a:rPr>
                        <a:t>5</a:t>
                      </a:r>
                      <a:r>
                        <a:rPr lang="en-US" sz="1400">
                          <a:effectLst/>
                          <a:latin typeface="Segoe UI"/>
                          <a:ea typeface="Times New Roman"/>
                          <a:cs typeface="Segoe UI"/>
                        </a:rPr>
                        <a:t>OH + 2CO</a:t>
                      </a:r>
                      <a:r>
                        <a:rPr lang="en-US" sz="1400" baseline="-25000">
                          <a:effectLst/>
                          <a:latin typeface="Segoe UI"/>
                          <a:ea typeface="Times New Roman"/>
                          <a:cs typeface="Segoe UI"/>
                        </a:rPr>
                        <a:t>2</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659">
                <a:tc>
                  <a:txBody>
                    <a:bodyPr/>
                    <a:lstStyle/>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Ammonia</a:t>
                      </a:r>
                      <a:endParaRPr lang="en-US" sz="1400">
                        <a:effectLst/>
                        <a:latin typeface="Segoe UI"/>
                        <a:ea typeface="Times New Roman"/>
                        <a:cs typeface="Times New Roman"/>
                      </a:endParaRPr>
                    </a:p>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(from Urea)</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Urease</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CO(NH</a:t>
                      </a:r>
                      <a:r>
                        <a:rPr lang="en-US" sz="1400" baseline="-25000" dirty="0">
                          <a:effectLst/>
                          <a:latin typeface="Segoe UI"/>
                          <a:ea typeface="Times New Roman"/>
                          <a:cs typeface="Segoe UI"/>
                        </a:rPr>
                        <a:t>2</a:t>
                      </a:r>
                      <a:r>
                        <a:rPr lang="en-US" sz="1400" dirty="0">
                          <a:effectLst/>
                          <a:latin typeface="Segoe UI"/>
                          <a:ea typeface="Times New Roman"/>
                          <a:cs typeface="Segoe UI"/>
                        </a:rPr>
                        <a:t>)</a:t>
                      </a:r>
                      <a:r>
                        <a:rPr lang="en-US" sz="1400" baseline="-25000" dirty="0">
                          <a:effectLst/>
                          <a:latin typeface="Segoe UI"/>
                          <a:ea typeface="Times New Roman"/>
                          <a:cs typeface="Segoe UI"/>
                        </a:rPr>
                        <a:t>2</a:t>
                      </a:r>
                      <a:r>
                        <a:rPr lang="en-US" sz="1400" dirty="0">
                          <a:effectLst/>
                          <a:latin typeface="Segoe UI"/>
                          <a:ea typeface="Times New Roman"/>
                          <a:cs typeface="Times New Roman"/>
                        </a:rPr>
                        <a:t> + </a:t>
                      </a:r>
                      <a:r>
                        <a:rPr lang="en-US" sz="1400" dirty="0">
                          <a:effectLst/>
                          <a:latin typeface="Segoe UI"/>
                          <a:ea typeface="Times New Roman"/>
                          <a:cs typeface="Segoe UI"/>
                        </a:rPr>
                        <a:t>H</a:t>
                      </a:r>
                      <a:r>
                        <a:rPr lang="en-US" sz="1400" baseline="-25000" dirty="0">
                          <a:effectLst/>
                          <a:latin typeface="Segoe UI"/>
                          <a:ea typeface="Times New Roman"/>
                          <a:cs typeface="Segoe UI"/>
                        </a:rPr>
                        <a:t>2</a:t>
                      </a:r>
                      <a:r>
                        <a:rPr lang="en-US" sz="1400" dirty="0">
                          <a:effectLst/>
                          <a:latin typeface="Segoe UI"/>
                          <a:ea typeface="Times New Roman"/>
                          <a:cs typeface="Segoe UI"/>
                        </a:rPr>
                        <a:t>O </a:t>
                      </a:r>
                      <a:r>
                        <a:rPr lang="en-US" sz="1400" dirty="0">
                          <a:effectLst/>
                          <a:latin typeface="Arial"/>
                          <a:ea typeface="Times New Roman"/>
                          <a:cs typeface="Arial"/>
                          <a:sym typeface="Symbol"/>
                        </a:rPr>
                        <a:t></a:t>
                      </a:r>
                      <a:r>
                        <a:rPr lang="en-US" sz="1400" dirty="0">
                          <a:effectLst/>
                          <a:latin typeface="Arial"/>
                          <a:ea typeface="Times New Roman"/>
                          <a:cs typeface="Times New Roman"/>
                        </a:rPr>
                        <a:t> </a:t>
                      </a:r>
                      <a:r>
                        <a:rPr lang="en-US" sz="1400" dirty="0">
                          <a:effectLst/>
                          <a:latin typeface="Segoe UI"/>
                          <a:ea typeface="Times New Roman"/>
                          <a:cs typeface="Segoe UI"/>
                        </a:rPr>
                        <a:t>2NH</a:t>
                      </a:r>
                      <a:r>
                        <a:rPr lang="en-US" sz="1400" baseline="-25000" dirty="0">
                          <a:effectLst/>
                          <a:latin typeface="Segoe UI"/>
                          <a:ea typeface="Times New Roman"/>
                          <a:cs typeface="Segoe UI"/>
                        </a:rPr>
                        <a:t>3 </a:t>
                      </a:r>
                      <a:r>
                        <a:rPr lang="en-US" sz="1400" dirty="0">
                          <a:effectLst/>
                          <a:latin typeface="Segoe UI"/>
                          <a:ea typeface="Times New Roman"/>
                          <a:cs typeface="Times New Roman"/>
                        </a:rPr>
                        <a:t>+ </a:t>
                      </a:r>
                      <a:r>
                        <a:rPr lang="en-US" sz="1400" dirty="0">
                          <a:effectLst/>
                          <a:latin typeface="Segoe UI"/>
                          <a:ea typeface="Times New Roman"/>
                          <a:cs typeface="Segoe UI"/>
                        </a:rPr>
                        <a:t>CO</a:t>
                      </a:r>
                      <a:r>
                        <a:rPr lang="en-US" sz="1400" baseline="-25000" dirty="0">
                          <a:effectLst/>
                          <a:latin typeface="Segoe UI"/>
                          <a:ea typeface="Times New Roman"/>
                          <a:cs typeface="Segoe UI"/>
                        </a:rPr>
                        <a:t>2</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659">
                <a:tc>
                  <a:txBody>
                    <a:bodyPr/>
                    <a:lstStyle/>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Glucose</a:t>
                      </a:r>
                      <a:endParaRPr lang="en-US" sz="1400">
                        <a:effectLst/>
                        <a:latin typeface="Segoe UI"/>
                        <a:ea typeface="Times New Roman"/>
                        <a:cs typeface="Times New Roman"/>
                      </a:endParaRPr>
                    </a:p>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(from Maltose</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Maltase</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C</a:t>
                      </a:r>
                      <a:r>
                        <a:rPr lang="en-US" sz="1400" baseline="-25000" dirty="0">
                          <a:effectLst/>
                          <a:latin typeface="Segoe UI"/>
                          <a:ea typeface="Times New Roman"/>
                          <a:cs typeface="Segoe UI"/>
                        </a:rPr>
                        <a:t>12</a:t>
                      </a:r>
                      <a:r>
                        <a:rPr lang="en-US" sz="1400" dirty="0">
                          <a:effectLst/>
                          <a:latin typeface="Segoe UI"/>
                          <a:ea typeface="Times New Roman"/>
                          <a:cs typeface="Segoe UI"/>
                        </a:rPr>
                        <a:t>H</a:t>
                      </a:r>
                      <a:r>
                        <a:rPr lang="en-US" sz="1400" baseline="-25000" dirty="0">
                          <a:effectLst/>
                          <a:latin typeface="Segoe UI"/>
                          <a:ea typeface="Times New Roman"/>
                          <a:cs typeface="Segoe UI"/>
                        </a:rPr>
                        <a:t>22</a:t>
                      </a:r>
                      <a:r>
                        <a:rPr lang="en-US" sz="1400" dirty="0">
                          <a:effectLst/>
                          <a:latin typeface="Segoe UI"/>
                          <a:ea typeface="Times New Roman"/>
                          <a:cs typeface="Segoe UI"/>
                        </a:rPr>
                        <a:t>O</a:t>
                      </a:r>
                      <a:r>
                        <a:rPr lang="en-US" sz="1400" baseline="-25000" dirty="0">
                          <a:effectLst/>
                          <a:latin typeface="Segoe UI"/>
                          <a:ea typeface="Times New Roman"/>
                          <a:cs typeface="Segoe UI"/>
                        </a:rPr>
                        <a:t>11 </a:t>
                      </a:r>
                      <a:r>
                        <a:rPr lang="en-US" sz="1400" dirty="0">
                          <a:effectLst/>
                          <a:latin typeface="Segoe UI"/>
                          <a:ea typeface="Times New Roman"/>
                          <a:cs typeface="Segoe UI"/>
                        </a:rPr>
                        <a:t>+ H</a:t>
                      </a:r>
                      <a:r>
                        <a:rPr lang="en-US" sz="1400" baseline="-25000" dirty="0">
                          <a:effectLst/>
                          <a:latin typeface="Segoe UI"/>
                          <a:ea typeface="Times New Roman"/>
                          <a:cs typeface="Segoe UI"/>
                        </a:rPr>
                        <a:t>2</a:t>
                      </a:r>
                      <a:r>
                        <a:rPr lang="en-US" sz="1400" dirty="0">
                          <a:effectLst/>
                          <a:latin typeface="Segoe UI"/>
                          <a:ea typeface="Times New Roman"/>
                          <a:cs typeface="Segoe UI"/>
                        </a:rPr>
                        <a:t>O </a:t>
                      </a:r>
                      <a:r>
                        <a:rPr lang="en-US" sz="1400" dirty="0">
                          <a:effectLst/>
                          <a:latin typeface="Arial"/>
                          <a:ea typeface="Times New Roman"/>
                          <a:cs typeface="Arial"/>
                          <a:sym typeface="Symbol"/>
                        </a:rPr>
                        <a:t></a:t>
                      </a:r>
                      <a:r>
                        <a:rPr lang="en-US" sz="1400" dirty="0">
                          <a:effectLst/>
                          <a:latin typeface="Arial"/>
                          <a:ea typeface="Times New Roman"/>
                          <a:cs typeface="Times New Roman"/>
                        </a:rPr>
                        <a:t>  </a:t>
                      </a:r>
                      <a:r>
                        <a:rPr lang="en-US" sz="1400" dirty="0">
                          <a:effectLst/>
                          <a:latin typeface="Segoe UI"/>
                          <a:ea typeface="Times New Roman"/>
                          <a:cs typeface="Segoe UI"/>
                        </a:rPr>
                        <a:t>2C</a:t>
                      </a:r>
                      <a:r>
                        <a:rPr lang="en-US" sz="1400" baseline="-25000" dirty="0">
                          <a:effectLst/>
                          <a:latin typeface="Segoe UI"/>
                          <a:ea typeface="Times New Roman"/>
                          <a:cs typeface="Segoe UI"/>
                        </a:rPr>
                        <a:t>6</a:t>
                      </a:r>
                      <a:r>
                        <a:rPr lang="en-US" sz="1400" dirty="0">
                          <a:effectLst/>
                          <a:latin typeface="Segoe UI"/>
                          <a:ea typeface="Times New Roman"/>
                          <a:cs typeface="Segoe UI"/>
                        </a:rPr>
                        <a:t>H</a:t>
                      </a:r>
                      <a:r>
                        <a:rPr lang="en-US" sz="1400" baseline="-25000" dirty="0">
                          <a:effectLst/>
                          <a:latin typeface="Segoe UI"/>
                          <a:ea typeface="Times New Roman"/>
                          <a:cs typeface="Segoe UI"/>
                        </a:rPr>
                        <a:t>12</a:t>
                      </a:r>
                      <a:r>
                        <a:rPr lang="en-US" sz="1400" dirty="0">
                          <a:effectLst/>
                          <a:latin typeface="Segoe UI"/>
                          <a:ea typeface="Times New Roman"/>
                          <a:cs typeface="Segoe UI"/>
                        </a:rPr>
                        <a:t>O</a:t>
                      </a:r>
                      <a:r>
                        <a:rPr lang="en-US" sz="1400" baseline="-25000" dirty="0">
                          <a:effectLst/>
                          <a:latin typeface="Segoe UI"/>
                          <a:ea typeface="Times New Roman"/>
                          <a:cs typeface="Segoe UI"/>
                        </a:rPr>
                        <a:t>6</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659">
                <a:tc>
                  <a:txBody>
                    <a:bodyPr/>
                    <a:lstStyle/>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Methyl Alcohol</a:t>
                      </a:r>
                      <a:endParaRPr lang="en-US" sz="1400">
                        <a:effectLst/>
                        <a:latin typeface="Segoe UI"/>
                        <a:ea typeface="Times New Roman"/>
                        <a:cs typeface="Times New Roman"/>
                      </a:endParaRPr>
                    </a:p>
                    <a:p>
                      <a:pPr marL="0" marR="0">
                        <a:lnSpc>
                          <a:spcPts val="1500"/>
                        </a:lnSpc>
                        <a:spcBef>
                          <a:spcPts val="200"/>
                        </a:spcBef>
                        <a:spcAft>
                          <a:spcPts val="200"/>
                        </a:spcAft>
                        <a:tabLst>
                          <a:tab pos="245745" algn="l"/>
                          <a:tab pos="542925" algn="l"/>
                          <a:tab pos="4114800" algn="r"/>
                        </a:tabLst>
                      </a:pPr>
                      <a:r>
                        <a:rPr lang="en-US" sz="1400">
                          <a:effectLst/>
                          <a:latin typeface="Segoe UI"/>
                          <a:ea typeface="Times New Roman"/>
                          <a:cs typeface="Segoe UI"/>
                        </a:rPr>
                        <a:t>(from Methane)</a:t>
                      </a:r>
                      <a:endParaRPr lang="en-US" sz="140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Copper</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500"/>
                        </a:lnSpc>
                        <a:spcBef>
                          <a:spcPts val="200"/>
                        </a:spcBef>
                        <a:spcAft>
                          <a:spcPts val="200"/>
                        </a:spcAft>
                        <a:tabLst>
                          <a:tab pos="245745" algn="l"/>
                          <a:tab pos="542925" algn="l"/>
                          <a:tab pos="4114800" algn="r"/>
                        </a:tabLst>
                      </a:pPr>
                      <a:r>
                        <a:rPr lang="en-US" sz="1400" dirty="0">
                          <a:effectLst/>
                          <a:latin typeface="Segoe UI"/>
                          <a:ea typeface="Times New Roman"/>
                          <a:cs typeface="Segoe UI"/>
                        </a:rPr>
                        <a:t>2CH</a:t>
                      </a:r>
                      <a:r>
                        <a:rPr lang="en-US" sz="1400" baseline="-25000" dirty="0">
                          <a:effectLst/>
                          <a:latin typeface="Segoe UI"/>
                          <a:ea typeface="Times New Roman"/>
                          <a:cs typeface="Segoe UI"/>
                        </a:rPr>
                        <a:t>4(g)</a:t>
                      </a:r>
                      <a:r>
                        <a:rPr lang="en-US" sz="1400" dirty="0">
                          <a:effectLst/>
                          <a:latin typeface="Segoe UI"/>
                          <a:ea typeface="Times New Roman"/>
                          <a:cs typeface="Segoe UI"/>
                        </a:rPr>
                        <a:t> + O</a:t>
                      </a:r>
                      <a:r>
                        <a:rPr lang="en-US" sz="1400" baseline="-25000" dirty="0">
                          <a:effectLst/>
                          <a:latin typeface="Segoe UI"/>
                          <a:ea typeface="Times New Roman"/>
                          <a:cs typeface="Segoe UI"/>
                        </a:rPr>
                        <a:t>2(g) </a:t>
                      </a:r>
                      <a:r>
                        <a:rPr lang="en-US" sz="1400" dirty="0">
                          <a:effectLst/>
                          <a:latin typeface="Arial"/>
                          <a:ea typeface="Times New Roman"/>
                          <a:cs typeface="Arial"/>
                          <a:sym typeface="Symbol"/>
                        </a:rPr>
                        <a:t></a:t>
                      </a:r>
                      <a:r>
                        <a:rPr lang="en-US" sz="1400" dirty="0">
                          <a:effectLst/>
                          <a:latin typeface="Arial"/>
                          <a:ea typeface="Times New Roman"/>
                          <a:cs typeface="Times New Roman"/>
                        </a:rPr>
                        <a:t>  </a:t>
                      </a:r>
                      <a:r>
                        <a:rPr lang="en-US" sz="1400" dirty="0">
                          <a:effectLst/>
                          <a:latin typeface="Segoe UI"/>
                          <a:ea typeface="Times New Roman"/>
                          <a:cs typeface="Segoe UI"/>
                        </a:rPr>
                        <a:t>2CH</a:t>
                      </a:r>
                      <a:r>
                        <a:rPr lang="en-US" sz="1400" baseline="-25000" dirty="0">
                          <a:effectLst/>
                          <a:latin typeface="Segoe UI"/>
                          <a:ea typeface="Times New Roman"/>
                          <a:cs typeface="Segoe UI"/>
                        </a:rPr>
                        <a:t>3</a:t>
                      </a:r>
                      <a:r>
                        <a:rPr lang="en-US" sz="1400" dirty="0">
                          <a:effectLst/>
                          <a:latin typeface="Segoe UI"/>
                          <a:ea typeface="Times New Roman"/>
                          <a:cs typeface="Segoe UI"/>
                        </a:rPr>
                        <a:t>0H</a:t>
                      </a:r>
                      <a:r>
                        <a:rPr lang="en-US" sz="1400" baseline="-25000" dirty="0">
                          <a:effectLst/>
                          <a:latin typeface="Segoe UI"/>
                          <a:ea typeface="Times New Roman"/>
                          <a:cs typeface="Segoe UI"/>
                        </a:rPr>
                        <a:t>(g)</a:t>
                      </a:r>
                      <a:endParaRPr lang="en-US" sz="1400" dirty="0">
                        <a:effectLst/>
                        <a:latin typeface="Segoe UI"/>
                        <a:ea typeface="Times New Roman"/>
                        <a:cs typeface="Times New Roman"/>
                      </a:endParaRPr>
                    </a:p>
                  </a:txBody>
                  <a:tcPr marL="51722" marR="51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098" name="Picture 2" descr="arro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1650" y="-1212850"/>
            <a:ext cx="238125" cy="104775"/>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1" descr="arro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1650" y="-1212850"/>
            <a:ext cx="238125" cy="1047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041650" y="-1212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r>
              <a:rPr kumimoji="0" lang="en-US" sz="1000" b="1" i="0" u="none" strike="noStrike" cap="none" normalizeH="0" baseline="0" smtClean="0">
                <a:ln>
                  <a:noFill/>
                </a:ln>
                <a:solidFill>
                  <a:schemeClr val="tx1"/>
                </a:solidFill>
                <a:effectLst/>
                <a:latin typeface="Segoe UI" pitchFamily="34" charset="0"/>
                <a:ea typeface="Times New Roman" pitchFamily="18" charset="0"/>
                <a:cs typeface="Segoe UI" pitchFamily="34" charset="0"/>
              </a:rPr>
              <a:t>lysis and connected Industrial Processes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0576001"/>
      </p:ext>
    </p:extLst>
  </p:cSld>
  <p:clrMapOvr>
    <a:masterClrMapping/>
  </p:clrMapOvr>
  <p:transition spd="slow">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t>
            </a:r>
            <a:endParaRPr lang="en-US" dirty="0"/>
          </a:p>
        </p:txBody>
      </p:sp>
      <p:sp>
        <p:nvSpPr>
          <p:cNvPr id="3" name="Content Placeholder 2"/>
          <p:cNvSpPr>
            <a:spLocks noGrp="1"/>
          </p:cNvSpPr>
          <p:nvPr>
            <p:ph idx="1"/>
          </p:nvPr>
        </p:nvSpPr>
        <p:spPr>
          <a:xfrm>
            <a:off x="0" y="0"/>
            <a:ext cx="9144000" cy="2209800"/>
          </a:xfrm>
          <a:gradFill flip="none" rotWithShape="1">
            <a:gsLst>
              <a:gs pos="13000">
                <a:srgbClr val="FFEFD1">
                  <a:alpha val="51000"/>
                </a:srgbClr>
              </a:gs>
              <a:gs pos="64999">
                <a:srgbClr val="F0EBD5"/>
              </a:gs>
              <a:gs pos="100000">
                <a:srgbClr val="D1C39F"/>
              </a:gs>
            </a:gsLst>
            <a:lin ang="5400000" scaled="0"/>
            <a:tileRect t="-100000" r="-100000"/>
          </a:gradFill>
        </p:spPr>
        <p:style>
          <a:lnRef idx="1">
            <a:schemeClr val="accent4"/>
          </a:lnRef>
          <a:fillRef idx="2">
            <a:schemeClr val="accent4"/>
          </a:fillRef>
          <a:effectRef idx="1">
            <a:schemeClr val="accent4"/>
          </a:effectRef>
          <a:fontRef idx="minor">
            <a:schemeClr val="dk1"/>
          </a:fontRef>
        </p:style>
        <p:txBody>
          <a:bodyPr>
            <a:normAutofit/>
          </a:bodyPr>
          <a:lstStyle/>
          <a:p>
            <a:pPr>
              <a:buNone/>
            </a:pP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9600" b="1" i="1" dirty="0" smtClean="0">
                <a:ln w="12700">
                  <a:solidFill>
                    <a:schemeClr val="tx2">
                      <a:satMod val="155000"/>
                    </a:schemeClr>
                  </a:solidFill>
                  <a:prstDash val="solid"/>
                </a:ln>
                <a:solidFill>
                  <a:srgbClr val="FF00FF"/>
                </a:solidFill>
                <a:effectLst>
                  <a:outerShdw blurRad="41275" dist="20320" dir="1800000" algn="tl" rotWithShape="0">
                    <a:srgbClr val="000000">
                      <a:alpha val="40000"/>
                    </a:srgbClr>
                  </a:outerShdw>
                </a:effectLst>
              </a:rPr>
              <a:t>THANK YOU</a:t>
            </a:r>
            <a:endParaRPr lang="en-US" sz="9600" b="1" i="1" dirty="0">
              <a:ln w="18000">
                <a:solidFill>
                  <a:schemeClr val="accent2">
                    <a:satMod val="140000"/>
                  </a:schemeClr>
                </a:solidFill>
                <a:prstDash val="solid"/>
                <a:miter lim="800000"/>
              </a:ln>
              <a:solidFill>
                <a:srgbClr val="FF00FF"/>
              </a:solidFill>
              <a:effectLst>
                <a:outerShdw blurRad="25500" dist="23000" dir="7020000" algn="tl">
                  <a:srgbClr val="000000">
                    <a:alpha val="50000"/>
                  </a:srgbClr>
                </a:outerShdw>
              </a:effectLst>
            </a:endParaRPr>
          </a:p>
        </p:txBody>
      </p:sp>
      <p:pic>
        <p:nvPicPr>
          <p:cNvPr id="4" name="Picture 3" descr="bangkok6.jpg"/>
          <p:cNvPicPr>
            <a:picLocks noChangeAspect="1"/>
          </p:cNvPicPr>
          <p:nvPr/>
        </p:nvPicPr>
        <p:blipFill>
          <a:blip r:embed="rId2"/>
          <a:stretch>
            <a:fillRect/>
          </a:stretch>
        </p:blipFill>
        <p:spPr>
          <a:xfrm>
            <a:off x="152400" y="4114800"/>
            <a:ext cx="2385234" cy="2424410"/>
          </a:xfrm>
          <a:prstGeom prst="rect">
            <a:avLst/>
          </a:prstGeom>
        </p:spPr>
      </p:pic>
      <p:pic>
        <p:nvPicPr>
          <p:cNvPr id="5" name="Picture 4" descr="bangkok6.jpg"/>
          <p:cNvPicPr>
            <a:picLocks noChangeAspect="1"/>
          </p:cNvPicPr>
          <p:nvPr/>
        </p:nvPicPr>
        <p:blipFill>
          <a:blip r:embed="rId2"/>
          <a:stretch>
            <a:fillRect/>
          </a:stretch>
        </p:blipFill>
        <p:spPr>
          <a:xfrm>
            <a:off x="0" y="1905000"/>
            <a:ext cx="2351183" cy="2383817"/>
          </a:xfrm>
          <a:prstGeom prst="rect">
            <a:avLst/>
          </a:prstGeom>
        </p:spPr>
      </p:pic>
      <p:pic>
        <p:nvPicPr>
          <p:cNvPr id="6" name="Picture 5" descr="bangkok6.jpg"/>
          <p:cNvPicPr>
            <a:picLocks noChangeAspect="1"/>
          </p:cNvPicPr>
          <p:nvPr/>
        </p:nvPicPr>
        <p:blipFill>
          <a:blip r:embed="rId2"/>
          <a:stretch>
            <a:fillRect/>
          </a:stretch>
        </p:blipFill>
        <p:spPr>
          <a:xfrm rot="21432138">
            <a:off x="6851346" y="3996601"/>
            <a:ext cx="2170477" cy="2265871"/>
          </a:xfrm>
          <a:prstGeom prst="rect">
            <a:avLst/>
          </a:prstGeom>
        </p:spPr>
      </p:pic>
      <p:pic>
        <p:nvPicPr>
          <p:cNvPr id="7" name="Picture 6" descr="bangkok6.jpg"/>
          <p:cNvPicPr>
            <a:picLocks noChangeAspect="1"/>
          </p:cNvPicPr>
          <p:nvPr/>
        </p:nvPicPr>
        <p:blipFill>
          <a:blip r:embed="rId2"/>
          <a:stretch>
            <a:fillRect/>
          </a:stretch>
        </p:blipFill>
        <p:spPr>
          <a:xfrm>
            <a:off x="6629400" y="1752600"/>
            <a:ext cx="2323724" cy="2165056"/>
          </a:xfrm>
          <a:prstGeom prst="rect">
            <a:avLst/>
          </a:prstGeom>
        </p:spPr>
      </p:pic>
      <p:pic>
        <p:nvPicPr>
          <p:cNvPr id="8" name="Picture 7" descr="bangkok6.jpg"/>
          <p:cNvPicPr>
            <a:picLocks noChangeAspect="1"/>
          </p:cNvPicPr>
          <p:nvPr/>
        </p:nvPicPr>
        <p:blipFill>
          <a:blip r:embed="rId2"/>
          <a:stretch>
            <a:fillRect/>
          </a:stretch>
        </p:blipFill>
        <p:spPr>
          <a:xfrm>
            <a:off x="2362200" y="1828800"/>
            <a:ext cx="4648200" cy="5029200"/>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ppt_w*0.70"/>
                                          </p:val>
                                        </p:tav>
                                        <p:tav tm="100000">
                                          <p:val>
                                            <p:strVal val="#ppt_w"/>
                                          </p:val>
                                        </p:tav>
                                      </p:tavLst>
                                    </p:anim>
                                    <p:anim calcmode="lin" valueType="num">
                                      <p:cBhvr>
                                        <p:cTn id="8" dur="1000" fill="hold"/>
                                        <p:tgtEl>
                                          <p:spTgt spid="3">
                                            <p:bg/>
                                          </p:spTgt>
                                        </p:tgtEl>
                                        <p:attrNameLst>
                                          <p:attrName>ppt_h</p:attrName>
                                        </p:attrNameLst>
                                      </p:cBhvr>
                                      <p:tavLst>
                                        <p:tav tm="0">
                                          <p:val>
                                            <p:strVal val="#ppt_h"/>
                                          </p:val>
                                        </p:tav>
                                        <p:tav tm="100000">
                                          <p:val>
                                            <p:strVal val="#ppt_h"/>
                                          </p:val>
                                        </p:tav>
                                      </p:tavLst>
                                    </p:anim>
                                    <p:animEffect transition="in" filter="fade">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900" decel="100000" fill="hold"/>
                                        <p:tgtEl>
                                          <p:spTgt spid="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900" decel="100000" fill="hold"/>
                                        <p:tgtEl>
                                          <p:spTgt spid="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900" decel="100000" fill="hold"/>
                                        <p:tgtEl>
                                          <p:spTgt spid="6"/>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1000"/>
                                        <p:tgtEl>
                                          <p:spTgt spid="7"/>
                                        </p:tgtEl>
                                      </p:cBhvr>
                                    </p:animEffect>
                                    <p:anim calcmode="lin" valueType="num">
                                      <p:cBhvr>
                                        <p:cTn id="46" dur="1000" fill="hold"/>
                                        <p:tgtEl>
                                          <p:spTgt spid="7"/>
                                        </p:tgtEl>
                                        <p:attrNameLst>
                                          <p:attrName>ppt_x</p:attrName>
                                        </p:attrNameLst>
                                      </p:cBhvr>
                                      <p:tavLst>
                                        <p:tav tm="0">
                                          <p:val>
                                            <p:strVal val="#ppt_x"/>
                                          </p:val>
                                        </p:tav>
                                        <p:tav tm="100000">
                                          <p:val>
                                            <p:strVal val="#ppt_x"/>
                                          </p:val>
                                        </p:tav>
                                      </p:tavLst>
                                    </p:anim>
                                    <p:anim calcmode="lin" valueType="num">
                                      <p:cBhvr>
                                        <p:cTn id="47" dur="900" decel="100000" fill="hold"/>
                                        <p:tgtEl>
                                          <p:spTgt spid="7"/>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7" presetClass="entr" presetSubtype="0" fill="hold"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000"/>
                                        <p:tgtEl>
                                          <p:spTgt spid="8"/>
                                        </p:tgtEl>
                                      </p:cBhvr>
                                    </p:animEffect>
                                    <p:anim calcmode="lin" valueType="num">
                                      <p:cBhvr>
                                        <p:cTn id="54" dur="1000" fill="hold"/>
                                        <p:tgtEl>
                                          <p:spTgt spid="8"/>
                                        </p:tgtEl>
                                        <p:attrNameLst>
                                          <p:attrName>ppt_x</p:attrName>
                                        </p:attrNameLst>
                                      </p:cBhvr>
                                      <p:tavLst>
                                        <p:tav tm="0">
                                          <p:val>
                                            <p:strVal val="#ppt_x"/>
                                          </p:val>
                                        </p:tav>
                                        <p:tav tm="100000">
                                          <p:val>
                                            <p:strVal val="#ppt_x"/>
                                          </p:val>
                                        </p:tav>
                                      </p:tavLst>
                                    </p:anim>
                                    <p:anim calcmode="lin" valueType="num">
                                      <p:cBhvr>
                                        <p:cTn id="55" dur="900" decel="100000" fill="hold"/>
                                        <p:tgtEl>
                                          <p:spTgt spid="8"/>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0" name="Picture 13" descr="H:\Papare 8 digram\20140815_174138.jpg"/>
          <p:cNvPicPr>
            <a:picLocks noChangeAspect="1" noChangeArrowheads="1"/>
          </p:cNvPicPr>
          <p:nvPr/>
        </p:nvPicPr>
        <p:blipFill>
          <a:blip r:embed="rId2"/>
          <a:srcRect/>
          <a:stretch>
            <a:fillRect/>
          </a:stretch>
        </p:blipFill>
        <p:spPr bwMode="auto">
          <a:xfrm>
            <a:off x="2057400" y="838200"/>
            <a:ext cx="4388708" cy="2752241"/>
          </a:xfrm>
          <a:prstGeom prst="rect">
            <a:avLst/>
          </a:prstGeom>
          <a:noFill/>
          <a:ln w="9525">
            <a:noFill/>
            <a:miter lim="800000"/>
            <a:headEnd/>
            <a:tailEnd/>
          </a:ln>
        </p:spPr>
      </p:pic>
      <p:sp>
        <p:nvSpPr>
          <p:cNvPr id="55301" name="Rectangle 5"/>
          <p:cNvSpPr>
            <a:spLocks noChangeArrowheads="1"/>
          </p:cNvSpPr>
          <p:nvPr/>
        </p:nvSpPr>
        <p:spPr bwMode="auto">
          <a:xfrm>
            <a:off x="0" y="0"/>
            <a:ext cx="91440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endParaRPr lang="en-US" sz="1000" dirty="0" smtClean="0">
              <a:latin typeface="Segoe UI" pitchFamily="34" charset="0"/>
              <a:ea typeface="Times New Roman" pitchFamily="18" charset="0"/>
              <a:cs typeface="Segoe UI" pitchFamily="34" charset="0"/>
            </a:endParaRPr>
          </a:p>
          <a:p>
            <a:pPr eaLnBrk="0" fontAlgn="base" hangingPunct="0">
              <a:spcBef>
                <a:spcPct val="0"/>
              </a:spcBef>
              <a:spcAft>
                <a:spcPct val="0"/>
              </a:spcAft>
              <a:tabLst>
                <a:tab pos="246063" algn="l"/>
                <a:tab pos="542925" algn="l"/>
                <a:tab pos="4114800" algn="r"/>
              </a:tabLst>
            </a:pPr>
            <a:r>
              <a:rPr lang="en-US" b="1" dirty="0" smtClean="0">
                <a:latin typeface="Segoe UI" pitchFamily="34" charset="0"/>
                <a:ea typeface="Times New Roman" pitchFamily="18" charset="0"/>
                <a:cs typeface="Segoe UI" pitchFamily="34" charset="0"/>
              </a:rPr>
              <a:t>Fig. 5.1: Effect of varying conditions on rate of reaction</a:t>
            </a:r>
          </a:p>
          <a:p>
            <a:pPr eaLnBrk="0" fontAlgn="base" hangingPunct="0">
              <a:spcBef>
                <a:spcPct val="0"/>
              </a:spcBef>
              <a:spcAft>
                <a:spcPct val="0"/>
              </a:spcAft>
              <a:tabLst>
                <a:tab pos="246063" algn="l"/>
                <a:tab pos="542925" algn="l"/>
                <a:tab pos="4114800" algn="r"/>
              </a:tabLst>
            </a:pPr>
            <a:r>
              <a:rPr lang="en-US" sz="1600" b="1" dirty="0" smtClean="0">
                <a:latin typeface="Segoe UI" pitchFamily="34" charset="0"/>
                <a:ea typeface="Times New Roman" pitchFamily="18" charset="0"/>
                <a:cs typeface="Segoe UI" pitchFamily="34" charset="0"/>
              </a:rPr>
              <a:t>Conclusion:</a:t>
            </a:r>
            <a:endParaRPr kumimoji="0" lang="en-US" sz="16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6063" algn="l"/>
                <a:tab pos="542925" algn="l"/>
                <a:tab pos="4114800" algn="r"/>
              </a:tabLst>
            </a:pPr>
            <a:r>
              <a:rPr kumimoji="0" lang="en-US" sz="16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By using high temperature or concentrated acid or powdered limestone.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46063" algn="l"/>
                <a:tab pos="542925" algn="l"/>
                <a:tab pos="4114800" algn="r"/>
              </a:tabLst>
            </a:pPr>
            <a:r>
              <a:rPr kumimoji="0" lang="en-US" sz="16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II. 	By using medium temperature or dilute acid or small lumps of limestone.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46063" algn="l"/>
                <a:tab pos="542925" algn="l"/>
                <a:tab pos="4114800" algn="r"/>
              </a:tabLst>
            </a:pPr>
            <a:r>
              <a:rPr kumimoji="0" lang="en-US" sz="16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III. 	By using very low temperature or very dilute acid or larger lumps of limestone.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46063" algn="l"/>
                <a:tab pos="542925" algn="l"/>
                <a:tab pos="4114800" algn="r"/>
              </a:tabLst>
            </a:pPr>
            <a:r>
              <a:rPr kumimoji="0" lang="en-US" sz="16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Rate of reaction increases with increase in concentration, temperature and decrease in particle size.</a:t>
            </a:r>
          </a:p>
          <a:p>
            <a:pPr marL="0" marR="0" lvl="0" indent="0" algn="l" defTabSz="914400" rtl="0" eaLnBrk="0" fontAlgn="base" latinLnBrk="0" hangingPunct="0">
              <a:lnSpc>
                <a:spcPct val="100000"/>
              </a:lnSpc>
              <a:spcBef>
                <a:spcPct val="0"/>
              </a:spcBef>
              <a:spcAft>
                <a:spcPct val="0"/>
              </a:spcAft>
              <a:buClrTx/>
              <a:buSzTx/>
              <a:buFontTx/>
              <a:buNone/>
              <a:tabLst>
                <a:tab pos="246063" algn="l"/>
                <a:tab pos="542925" algn="l"/>
                <a:tab pos="4114800" algn="r"/>
              </a:tabLst>
            </a:pPr>
            <a:r>
              <a:rPr kumimoji="0" lang="en-US" sz="16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It is found by experiments that some reactions speed up drastically by the presence of a specific chemical which itself remains unconsumed or unchanged at the end of reaction. Such </a:t>
            </a:r>
          </a:p>
          <a:p>
            <a:pPr marL="0" marR="0" lvl="0" indent="0" algn="l" defTabSz="914400" rtl="0" eaLnBrk="0" fontAlgn="base" latinLnBrk="0" hangingPunct="0">
              <a:lnSpc>
                <a:spcPct val="100000"/>
              </a:lnSpc>
              <a:spcBef>
                <a:spcPct val="0"/>
              </a:spcBef>
              <a:spcAft>
                <a:spcPct val="0"/>
              </a:spcAft>
              <a:buClrTx/>
              <a:buSzTx/>
              <a:buFontTx/>
              <a:buNone/>
              <a:tabLst>
                <a:tab pos="246063" algn="l"/>
                <a:tab pos="542925" algn="l"/>
                <a:tab pos="4114800" algn="r"/>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286000" y="5229493"/>
            <a:ext cx="4572000" cy="1477328"/>
          </a:xfrm>
          <a:prstGeom prst="rect">
            <a:avLst/>
          </a:prstGeom>
        </p:spPr>
        <p:txBody>
          <a:bodyPr wrap="square">
            <a:spAutoFit/>
          </a:bodyPr>
          <a:lstStyle/>
          <a:p>
            <a:r>
              <a:rPr lang="en-US" i="1" dirty="0" smtClean="0"/>
              <a:t>“</a:t>
            </a:r>
          </a:p>
          <a:p>
            <a:r>
              <a:rPr lang="en-US" i="1" dirty="0" smtClean="0">
                <a:solidFill>
                  <a:srgbClr val="FF00FF"/>
                </a:solidFill>
              </a:rPr>
              <a:t>Catalysts are the substances, which by their mere presence would bring about chemical reactions that would not take place if they were absent.”</a:t>
            </a:r>
            <a:r>
              <a:rPr lang="en-US" dirty="0" smtClean="0">
                <a:solidFill>
                  <a:srgbClr val="FF00FF"/>
                </a:solidFill>
              </a:rPr>
              <a:t> </a:t>
            </a:r>
            <a:endParaRPr lang="en-US" dirty="0">
              <a:solidFill>
                <a:srgbClr val="FF00FF"/>
              </a:solidFill>
            </a:endParaRPr>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2514600"/>
          </a:xfrm>
        </p:spPr>
        <p:txBody>
          <a:bodyPr>
            <a:normAutofit/>
          </a:bodyPr>
          <a:lstStyle/>
          <a:p>
            <a:r>
              <a:rPr lang="en-US" sz="2700" b="1" dirty="0" smtClean="0"/>
              <a:t>5.2 	Classification of Catalytic Reaction - Homogenous and Heterogeneous:</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486400"/>
          </a:xfrm>
        </p:spPr>
        <p:txBody>
          <a:bodyPr>
            <a:normAutofit fontScale="77500" lnSpcReduction="20000"/>
          </a:bodyPr>
          <a:lstStyle/>
          <a:p>
            <a:r>
              <a:rPr lang="en-US" b="1" dirty="0" smtClean="0"/>
              <a:t>1. 	Homogeneous Catalytic Reactions (Homogeneous Catalysis):</a:t>
            </a:r>
            <a:endParaRPr lang="en-US" dirty="0" smtClean="0"/>
          </a:p>
          <a:p>
            <a:r>
              <a:rPr lang="en-US" dirty="0" smtClean="0"/>
              <a:t>	The catalytic reaction in which the reactants, products and catalyst are present in the same phase and the reacting system as such is homogeneous throughout is known as homogeneous catalysis.</a:t>
            </a:r>
          </a:p>
          <a:p>
            <a:r>
              <a:rPr lang="en-US" dirty="0" smtClean="0"/>
              <a:t>	The kinds of phases by which homogeneous catalysis can be brought about are two viz. gaseous phase and solution phase. Accordingly, we have, </a:t>
            </a:r>
          </a:p>
          <a:p>
            <a:r>
              <a:rPr lang="en-US" b="1" dirty="0" smtClean="0"/>
              <a:t>(a)	Gaseous phase catalysis: </a:t>
            </a:r>
            <a:endParaRPr lang="en-US" dirty="0" smtClean="0"/>
          </a:p>
          <a:p>
            <a:r>
              <a:rPr lang="en-US" dirty="0" smtClean="0"/>
              <a:t> 	In this type of catalysis, the reactants and the catalyst are in gaseous phase. For example:</a:t>
            </a:r>
          </a:p>
          <a:p>
            <a:r>
              <a:rPr lang="en-US" b="1" dirty="0" smtClean="0"/>
              <a:t>(</a:t>
            </a:r>
            <a:r>
              <a:rPr lang="en-US" b="1" dirty="0" err="1" smtClean="0"/>
              <a:t>i</a:t>
            </a:r>
            <a:r>
              <a:rPr lang="en-US" b="1" dirty="0" smtClean="0"/>
              <a:t>)	Manufacture of </a:t>
            </a:r>
            <a:r>
              <a:rPr lang="en-US" b="1" dirty="0" err="1" smtClean="0"/>
              <a:t>sulphuric</a:t>
            </a:r>
            <a:r>
              <a:rPr lang="en-US" b="1" dirty="0" smtClean="0"/>
              <a:t> acid by lead chamber process:</a:t>
            </a:r>
            <a:endParaRPr lang="en-US" dirty="0" smtClean="0"/>
          </a:p>
          <a:p>
            <a:r>
              <a:rPr lang="en-US" dirty="0" smtClean="0"/>
              <a:t>              2SO</a:t>
            </a:r>
            <a:r>
              <a:rPr lang="en-US" baseline="-25000" dirty="0" smtClean="0"/>
              <a:t>2(g)</a:t>
            </a:r>
            <a:r>
              <a:rPr lang="en-US" dirty="0" smtClean="0"/>
              <a:t>  +  O</a:t>
            </a:r>
            <a:r>
              <a:rPr lang="en-US" baseline="-25000" dirty="0" smtClean="0"/>
              <a:t>2(g)</a:t>
            </a:r>
            <a:r>
              <a:rPr lang="en-US" dirty="0" smtClean="0"/>
              <a:t> </a:t>
            </a:r>
            <a:r>
              <a:rPr lang="en-US" sz="2800" dirty="0" smtClean="0">
                <a:sym typeface="Symbol"/>
              </a:rPr>
              <a:t></a:t>
            </a:r>
            <a:r>
              <a:rPr lang="en-US" dirty="0" smtClean="0"/>
              <a:t>       2SO</a:t>
            </a:r>
            <a:r>
              <a:rPr lang="en-US" baseline="-25000" dirty="0" smtClean="0"/>
              <a:t>3(g)</a:t>
            </a:r>
            <a:r>
              <a:rPr lang="en-US" dirty="0" smtClean="0"/>
              <a:t>     	</a:t>
            </a:r>
          </a:p>
          <a:p>
            <a:r>
              <a:rPr lang="en-US" dirty="0" smtClean="0"/>
              <a:t> 	Here the reactants </a:t>
            </a:r>
            <a:r>
              <a:rPr lang="en-US" dirty="0" err="1" smtClean="0"/>
              <a:t>sulphur</a:t>
            </a:r>
            <a:r>
              <a:rPr lang="en-US" dirty="0" smtClean="0"/>
              <a:t> dioxide, steam and atmospheric oxygen and the catalyst nitric oxide are all in the gaseous state. </a:t>
            </a:r>
          </a:p>
          <a:p>
            <a:r>
              <a:rPr lang="en-US" b="1" dirty="0" smtClean="0"/>
              <a:t>(ii)	Oxidation of carbon monoxide:</a:t>
            </a:r>
            <a:endParaRPr lang="en-US" dirty="0" smtClean="0"/>
          </a:p>
          <a:p>
            <a:r>
              <a:rPr lang="en-US" dirty="0" smtClean="0"/>
              <a:t>CO</a:t>
            </a:r>
            <a:r>
              <a:rPr lang="en-US" baseline="-25000" dirty="0" smtClean="0"/>
              <a:t>(gas)</a:t>
            </a:r>
            <a:r>
              <a:rPr lang="en-US" dirty="0" smtClean="0"/>
              <a:t>  +   O</a:t>
            </a:r>
            <a:r>
              <a:rPr lang="en-US" baseline="-25000" dirty="0" smtClean="0"/>
              <a:t>2(gas)</a:t>
            </a:r>
            <a:r>
              <a:rPr lang="en-US" dirty="0" smtClean="0"/>
              <a:t> </a:t>
            </a:r>
            <a:r>
              <a:rPr lang="en-US" sz="2800" dirty="0" smtClean="0">
                <a:sym typeface="Symbol"/>
              </a:rPr>
              <a:t></a:t>
            </a:r>
            <a:r>
              <a:rPr lang="en-US" dirty="0" smtClean="0"/>
              <a:t>    2CO</a:t>
            </a:r>
            <a:r>
              <a:rPr lang="en-US" baseline="-25000" dirty="0" smtClean="0"/>
              <a:t>2(gas)</a:t>
            </a:r>
            <a:r>
              <a:rPr lang="en-US" dirty="0" smtClean="0"/>
              <a:t>       </a:t>
            </a:r>
          </a:p>
          <a:p>
            <a:r>
              <a:rPr lang="en-US" dirty="0" smtClean="0"/>
              <a:t>	Here carbon monoxide and oxygen are in a gaseous phases and the catalyst nitric oxide is also in the same phase. </a:t>
            </a:r>
          </a:p>
          <a:p>
            <a:endParaRPr lang="en-US" dirty="0"/>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5400" b="1" dirty="0" smtClean="0"/>
              <a:t>(b)	Liquid phase catalysis:</a:t>
            </a:r>
            <a:r>
              <a:rPr lang="en-US" sz="5400" dirty="0" smtClean="0"/>
              <a:t/>
            </a:r>
            <a:br>
              <a:rPr lang="en-US" sz="5400" dirty="0" smtClean="0"/>
            </a:br>
            <a:endParaRPr lang="en-US" dirty="0"/>
          </a:p>
        </p:txBody>
      </p:sp>
      <p:sp>
        <p:nvSpPr>
          <p:cNvPr id="3" name="Content Placeholder 2"/>
          <p:cNvSpPr>
            <a:spLocks noGrp="1"/>
          </p:cNvSpPr>
          <p:nvPr>
            <p:ph idx="1"/>
          </p:nvPr>
        </p:nvSpPr>
        <p:spPr>
          <a:xfrm>
            <a:off x="457200" y="914400"/>
            <a:ext cx="8229600" cy="5410200"/>
          </a:xfrm>
        </p:spPr>
        <p:txBody>
          <a:bodyPr>
            <a:normAutofit/>
          </a:bodyPr>
          <a:lstStyle/>
          <a:p>
            <a:r>
              <a:rPr lang="en-US" sz="2000" dirty="0" smtClean="0"/>
              <a:t>	In this type of catalysis, the reactants and the catalyst are in liquid or solution phase. For example: </a:t>
            </a:r>
          </a:p>
          <a:p>
            <a:pPr lvl="0"/>
            <a:r>
              <a:rPr lang="en-US" sz="2000" b="1" dirty="0" smtClean="0"/>
              <a:t>Inversion of cane sugar into glucose and fructose: </a:t>
            </a:r>
            <a:endParaRPr lang="en-US" sz="2000" dirty="0" smtClean="0"/>
          </a:p>
          <a:p>
            <a:r>
              <a:rPr lang="en-US" sz="2000" dirty="0" smtClean="0"/>
              <a:t>C</a:t>
            </a:r>
            <a:r>
              <a:rPr lang="en-US" sz="2000" baseline="-25000" dirty="0" smtClean="0"/>
              <a:t>12</a:t>
            </a:r>
            <a:r>
              <a:rPr lang="en-US" sz="2000" dirty="0" smtClean="0"/>
              <a:t>H</a:t>
            </a:r>
            <a:r>
              <a:rPr lang="en-US" sz="2000" baseline="-25000" dirty="0" smtClean="0"/>
              <a:t>22</a:t>
            </a:r>
            <a:r>
              <a:rPr lang="en-US" sz="2000" dirty="0" smtClean="0"/>
              <a:t>O</a:t>
            </a:r>
            <a:r>
              <a:rPr lang="en-US" sz="2000" baseline="-25000" dirty="0" smtClean="0"/>
              <a:t>11(</a:t>
            </a:r>
            <a:r>
              <a:rPr lang="en-US" sz="2000" baseline="-25000" dirty="0" err="1" smtClean="0"/>
              <a:t>liq</a:t>
            </a:r>
            <a:r>
              <a:rPr lang="en-US" sz="2000" baseline="-25000" dirty="0" smtClean="0"/>
              <a:t>)</a:t>
            </a:r>
            <a:r>
              <a:rPr lang="en-US" sz="2000" dirty="0" smtClean="0"/>
              <a:t>  +   H</a:t>
            </a:r>
            <a:r>
              <a:rPr lang="en-US" sz="2000" baseline="-25000" dirty="0" smtClean="0"/>
              <a:t>2</a:t>
            </a:r>
            <a:r>
              <a:rPr lang="en-US" sz="2000" dirty="0" smtClean="0"/>
              <a:t>O</a:t>
            </a:r>
            <a:r>
              <a:rPr lang="en-US" sz="2000" baseline="-25000" dirty="0" smtClean="0"/>
              <a:t>(</a:t>
            </a:r>
            <a:r>
              <a:rPr lang="en-US" sz="2000" baseline="-25000" dirty="0" err="1" smtClean="0"/>
              <a:t>liq</a:t>
            </a:r>
            <a:r>
              <a:rPr lang="en-US" sz="2000" baseline="-25000" dirty="0" smtClean="0"/>
              <a:t>)</a:t>
            </a:r>
            <a:r>
              <a:rPr lang="en-US" sz="2000" dirty="0" smtClean="0"/>
              <a:t> </a:t>
            </a:r>
            <a:r>
              <a:rPr lang="en-US" sz="2200" dirty="0">
                <a:solidFill>
                  <a:prstClr val="black"/>
                </a:solidFill>
                <a:sym typeface="Symbol"/>
              </a:rPr>
              <a:t></a:t>
            </a:r>
            <a:r>
              <a:rPr lang="en-US" sz="2000" dirty="0" smtClean="0"/>
              <a:t>    C</a:t>
            </a:r>
            <a:r>
              <a:rPr lang="en-US" sz="2000" baseline="-25000" dirty="0" smtClean="0"/>
              <a:t>6</a:t>
            </a:r>
            <a:r>
              <a:rPr lang="en-US" sz="2000" dirty="0" smtClean="0"/>
              <a:t>H</a:t>
            </a:r>
            <a:r>
              <a:rPr lang="en-US" sz="2000" baseline="-25000" dirty="0" smtClean="0"/>
              <a:t>12</a:t>
            </a:r>
            <a:r>
              <a:rPr lang="en-US" sz="2000" dirty="0" smtClean="0"/>
              <a:t>O</a:t>
            </a:r>
            <a:r>
              <a:rPr lang="en-US" sz="2000" baseline="-25000" dirty="0" smtClean="0"/>
              <a:t>6(</a:t>
            </a:r>
            <a:r>
              <a:rPr lang="en-US" sz="2000" baseline="-25000" dirty="0" err="1" smtClean="0"/>
              <a:t>liq</a:t>
            </a:r>
            <a:r>
              <a:rPr lang="en-US" sz="2000" baseline="-25000" dirty="0" smtClean="0"/>
              <a:t>)</a:t>
            </a:r>
            <a:r>
              <a:rPr lang="en-US" sz="2000" dirty="0" smtClean="0"/>
              <a:t>    +   C</a:t>
            </a:r>
            <a:r>
              <a:rPr lang="en-US" sz="2000" baseline="-25000" dirty="0" smtClean="0"/>
              <a:t>12</a:t>
            </a:r>
            <a:r>
              <a:rPr lang="en-US" sz="2000" dirty="0" smtClean="0"/>
              <a:t>H</a:t>
            </a:r>
            <a:r>
              <a:rPr lang="en-US" sz="2000" baseline="-25000" dirty="0" smtClean="0"/>
              <a:t>22</a:t>
            </a:r>
            <a:r>
              <a:rPr lang="en-US" sz="2000" dirty="0" smtClean="0"/>
              <a:t>O</a:t>
            </a:r>
            <a:r>
              <a:rPr lang="en-US" sz="2000" baseline="-25000" dirty="0" smtClean="0"/>
              <a:t>11</a:t>
            </a:r>
            <a:r>
              <a:rPr lang="en-US" sz="2000" dirty="0" smtClean="0"/>
              <a:t>     Cane sugar         Water            Catalyst             Glucose           Fructose</a:t>
            </a:r>
          </a:p>
          <a:p>
            <a:r>
              <a:rPr lang="en-US" sz="2000" dirty="0" smtClean="0"/>
              <a:t>	Here the catalysts as well as the reactants i.e. aqueous solution of mineral acid and cane sugar are both in the liquid phase. </a:t>
            </a:r>
          </a:p>
          <a:p>
            <a:r>
              <a:rPr lang="en-US" sz="2000" b="1" dirty="0" smtClean="0"/>
              <a:t>(ii) 	Enzyme catalysis:  Hydrolysis of urea by </a:t>
            </a:r>
            <a:r>
              <a:rPr lang="en-US" sz="2000" b="1" dirty="0" err="1" smtClean="0"/>
              <a:t>Urease</a:t>
            </a:r>
            <a:endParaRPr lang="en-US" sz="2000" dirty="0" smtClean="0"/>
          </a:p>
          <a:p>
            <a:r>
              <a:rPr lang="en-US" sz="2000" dirty="0" smtClean="0"/>
              <a:t>H</a:t>
            </a:r>
            <a:r>
              <a:rPr lang="en-US" sz="2000" baseline="-25000" dirty="0" smtClean="0"/>
              <a:t>2</a:t>
            </a:r>
            <a:r>
              <a:rPr lang="en-US" sz="2000" dirty="0" smtClean="0"/>
              <a:t>N – CO – NH</a:t>
            </a:r>
            <a:r>
              <a:rPr lang="en-US" sz="2000" baseline="-25000" dirty="0" smtClean="0"/>
              <a:t>2</a:t>
            </a:r>
            <a:r>
              <a:rPr lang="en-US" sz="2000" dirty="0" smtClean="0"/>
              <a:t> + H</a:t>
            </a:r>
            <a:r>
              <a:rPr lang="en-US" sz="2000" baseline="-25000" dirty="0" smtClean="0"/>
              <a:t>2</a:t>
            </a:r>
            <a:r>
              <a:rPr lang="en-US" sz="2000" dirty="0" smtClean="0"/>
              <a:t>O </a:t>
            </a:r>
            <a:r>
              <a:rPr lang="en-US" sz="2200" dirty="0">
                <a:solidFill>
                  <a:prstClr val="black"/>
                </a:solidFill>
                <a:sym typeface="Symbol"/>
              </a:rPr>
              <a:t></a:t>
            </a:r>
            <a:r>
              <a:rPr lang="en-US" sz="2000" dirty="0" smtClean="0"/>
              <a:t> 2NH</a:t>
            </a:r>
            <a:r>
              <a:rPr lang="en-US" sz="2000" baseline="-25000" dirty="0" smtClean="0"/>
              <a:t>3 </a:t>
            </a:r>
            <a:r>
              <a:rPr lang="en-US" sz="2000" dirty="0" smtClean="0"/>
              <a:t>+ CO</a:t>
            </a:r>
            <a:r>
              <a:rPr lang="en-US" sz="2000" baseline="-25000" dirty="0" smtClean="0"/>
              <a:t>2</a:t>
            </a:r>
            <a:endParaRPr lang="en-US" sz="2000" dirty="0" smtClean="0"/>
          </a:p>
          <a:p>
            <a:r>
              <a:rPr lang="en-US" sz="2000" dirty="0" smtClean="0"/>
              <a:t>                       (Urea solution) </a:t>
            </a:r>
          </a:p>
          <a:p>
            <a:r>
              <a:rPr lang="en-US" sz="2000" b="1" dirty="0" smtClean="0"/>
              <a:t>(iii)	</a:t>
            </a:r>
            <a:r>
              <a:rPr lang="en-US" sz="2000" b="1" dirty="0" err="1" smtClean="0"/>
              <a:t>Esterification</a:t>
            </a:r>
            <a:r>
              <a:rPr lang="en-US" sz="2000" b="1" dirty="0" smtClean="0"/>
              <a:t>:</a:t>
            </a:r>
            <a:endParaRPr lang="en-US" sz="2000" dirty="0" smtClean="0"/>
          </a:p>
          <a:p>
            <a:r>
              <a:rPr lang="en-US" sz="2000" dirty="0" smtClean="0"/>
              <a:t>C</a:t>
            </a:r>
            <a:r>
              <a:rPr lang="en-US" sz="2000" baseline="-25000" dirty="0" smtClean="0"/>
              <a:t>2</a:t>
            </a:r>
            <a:r>
              <a:rPr lang="en-US" sz="2000" dirty="0" smtClean="0"/>
              <a:t>H</a:t>
            </a:r>
            <a:r>
              <a:rPr lang="en-US" sz="2000" baseline="-25000" dirty="0" smtClean="0"/>
              <a:t>5</a:t>
            </a:r>
            <a:r>
              <a:rPr lang="en-US" sz="2000" dirty="0" smtClean="0"/>
              <a:t>OH</a:t>
            </a:r>
            <a:r>
              <a:rPr lang="en-US" sz="2000" baseline="-25000" dirty="0" smtClean="0"/>
              <a:t>(</a:t>
            </a:r>
            <a:r>
              <a:rPr lang="en-US" sz="2000" baseline="-25000" dirty="0" err="1" smtClean="0"/>
              <a:t>liq</a:t>
            </a:r>
            <a:r>
              <a:rPr lang="en-US" sz="2000" baseline="-25000" dirty="0" smtClean="0"/>
              <a:t>)</a:t>
            </a:r>
            <a:r>
              <a:rPr lang="en-US" sz="2000" dirty="0" smtClean="0"/>
              <a:t> + CH</a:t>
            </a:r>
            <a:r>
              <a:rPr lang="en-US" sz="2000" baseline="-25000" dirty="0" smtClean="0"/>
              <a:t>3</a:t>
            </a:r>
            <a:r>
              <a:rPr lang="en-US" sz="2000" dirty="0" smtClean="0"/>
              <a:t>COOH</a:t>
            </a:r>
            <a:r>
              <a:rPr lang="en-US" sz="2000" baseline="-25000" dirty="0" smtClean="0"/>
              <a:t>(</a:t>
            </a:r>
            <a:r>
              <a:rPr lang="en-US" sz="2000" baseline="-25000" dirty="0" err="1" smtClean="0"/>
              <a:t>liq</a:t>
            </a:r>
            <a:r>
              <a:rPr lang="en-US" sz="2000" baseline="-25000" dirty="0" smtClean="0"/>
              <a:t>) </a:t>
            </a:r>
            <a:r>
              <a:rPr lang="en-US" sz="2200" dirty="0">
                <a:solidFill>
                  <a:prstClr val="black"/>
                </a:solidFill>
                <a:sym typeface="Symbol"/>
              </a:rPr>
              <a:t> </a:t>
            </a:r>
            <a:r>
              <a:rPr lang="en-US" sz="2000" dirty="0" smtClean="0"/>
              <a:t>CH</a:t>
            </a:r>
            <a:r>
              <a:rPr lang="en-US" sz="2000" baseline="-25000" dirty="0" smtClean="0"/>
              <a:t>3</a:t>
            </a:r>
            <a:r>
              <a:rPr lang="en-US" sz="2000" dirty="0" smtClean="0"/>
              <a:t>COOC</a:t>
            </a:r>
            <a:r>
              <a:rPr lang="en-US" sz="2000" baseline="-25000" dirty="0" smtClean="0"/>
              <a:t>2</a:t>
            </a:r>
            <a:r>
              <a:rPr lang="en-US" sz="2000" dirty="0" smtClean="0"/>
              <a:t>H</a:t>
            </a:r>
            <a:r>
              <a:rPr lang="en-US" sz="2000" baseline="-25000" dirty="0" smtClean="0"/>
              <a:t>5</a:t>
            </a:r>
            <a:r>
              <a:rPr lang="en-US" sz="2000" dirty="0" smtClean="0"/>
              <a:t> + H</a:t>
            </a:r>
            <a:r>
              <a:rPr lang="en-US" sz="2000" baseline="-25000" dirty="0" smtClean="0"/>
              <a:t>2</a:t>
            </a:r>
            <a:r>
              <a:rPr lang="en-US" sz="2000" dirty="0" smtClean="0"/>
              <a:t>O</a:t>
            </a:r>
          </a:p>
          <a:p>
            <a:r>
              <a:rPr lang="en-US" sz="2000" dirty="0" smtClean="0"/>
              <a:t>	Here all the components are in the same phase.</a:t>
            </a:r>
          </a:p>
          <a:p>
            <a:endParaRPr lang="en-US" sz="2400" dirty="0" smtClean="0"/>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
            </a:r>
            <a:br>
              <a:rPr lang="en-US" dirty="0" smtClean="0"/>
            </a:br>
            <a:endParaRPr lang="en-US" dirty="0"/>
          </a:p>
        </p:txBody>
      </p:sp>
      <p:sp>
        <p:nvSpPr>
          <p:cNvPr id="12" name="Content Placeholder 11"/>
          <p:cNvSpPr>
            <a:spLocks noGrp="1"/>
          </p:cNvSpPr>
          <p:nvPr>
            <p:ph idx="1"/>
          </p:nvPr>
        </p:nvSpPr>
        <p:spPr>
          <a:xfrm>
            <a:off x="457200" y="838200"/>
            <a:ext cx="8229600" cy="5486400"/>
          </a:xfrm>
        </p:spPr>
        <p:txBody>
          <a:bodyPr>
            <a:normAutofit/>
          </a:bodyPr>
          <a:lstStyle/>
          <a:p>
            <a:r>
              <a:rPr lang="en-US" sz="1800" dirty="0" smtClean="0"/>
              <a:t>	The catalytic reactions in which the reactants and the catalyst are in different phases constitute the heterogeneous catalysis. The </a:t>
            </a:r>
            <a:r>
              <a:rPr lang="en-US" sz="1800" i="1" dirty="0" smtClean="0"/>
              <a:t>system is homogeneous</a:t>
            </a:r>
            <a:r>
              <a:rPr lang="en-US" sz="1800" dirty="0" smtClean="0"/>
              <a:t> as for as the reactants are concerned but it becomes heterogeneous by the introduction of the catalyst in a phase different than that of the reactants.</a:t>
            </a:r>
          </a:p>
          <a:p>
            <a:r>
              <a:rPr lang="en-US" sz="1800" dirty="0" smtClean="0"/>
              <a:t>	The various kinds of phase systems usually met with are </a:t>
            </a:r>
            <a:r>
              <a:rPr lang="en-US" sz="1800" i="1" dirty="0" smtClean="0"/>
              <a:t>solid-gas, solid-liquid, liquid-gas, and liquid-liquid (immiscible).</a:t>
            </a:r>
            <a:r>
              <a:rPr lang="en-US" sz="1800" dirty="0" smtClean="0"/>
              <a:t> In practice, the phase of catalyst is in solid state are called contact catalysis and are the most common. The solid catalysts generally used in this system are metals such as Pt, Ni, Cu, Fe, etc, mostly in the form of fine powder. Some metal oxides such as </a:t>
            </a:r>
            <a:r>
              <a:rPr lang="en-US" sz="1800" dirty="0" err="1" smtClean="0"/>
              <a:t>ZnO</a:t>
            </a:r>
            <a:r>
              <a:rPr lang="en-US" sz="1800" dirty="0" smtClean="0"/>
              <a:t>, Cr</a:t>
            </a:r>
            <a:r>
              <a:rPr lang="en-US" sz="1800" baseline="-25000" dirty="0" smtClean="0"/>
              <a:t>2</a:t>
            </a:r>
            <a:r>
              <a:rPr lang="en-US" sz="1800" dirty="0" smtClean="0"/>
              <a:t>O</a:t>
            </a:r>
            <a:r>
              <a:rPr lang="en-US" sz="1800" baseline="-25000" dirty="0" smtClean="0"/>
              <a:t>3, </a:t>
            </a:r>
            <a:r>
              <a:rPr lang="en-US" sz="1800" dirty="0" smtClean="0"/>
              <a:t>Bi</a:t>
            </a:r>
            <a:r>
              <a:rPr lang="en-US" sz="1800" baseline="-25000" dirty="0" smtClean="0"/>
              <a:t>2</a:t>
            </a:r>
            <a:r>
              <a:rPr lang="en-US" sz="1800" dirty="0" smtClean="0"/>
              <a:t>O</a:t>
            </a:r>
            <a:r>
              <a:rPr lang="en-US" sz="1800" baseline="-25000" dirty="0" smtClean="0"/>
              <a:t>3</a:t>
            </a:r>
            <a:r>
              <a:rPr lang="en-US" sz="1800" dirty="0" smtClean="0"/>
              <a:t>, MoO</a:t>
            </a:r>
            <a:r>
              <a:rPr lang="en-US" sz="1800" baseline="-25000" dirty="0" smtClean="0"/>
              <a:t>3</a:t>
            </a:r>
            <a:r>
              <a:rPr lang="en-US" sz="1800" dirty="0" smtClean="0"/>
              <a:t>, Al</a:t>
            </a:r>
            <a:r>
              <a:rPr lang="en-US" sz="1800" baseline="-25000" dirty="0" smtClean="0"/>
              <a:t>2</a:t>
            </a:r>
            <a:r>
              <a:rPr lang="en-US" sz="1800" dirty="0" smtClean="0"/>
              <a:t>O</a:t>
            </a:r>
            <a:r>
              <a:rPr lang="en-US" sz="1800" baseline="-25000" dirty="0" smtClean="0"/>
              <a:t>3</a:t>
            </a:r>
            <a:r>
              <a:rPr lang="en-US" sz="1800" dirty="0" smtClean="0"/>
              <a:t>, are also suitable for this purpose. (They serve as catalyst because of a variable co-ordination number, their oxidation state can be effectively increased by one or two units or intermolecular rearrangement occurs during reaction by insertion of one </a:t>
            </a:r>
            <a:r>
              <a:rPr lang="en-US" sz="1800" dirty="0" err="1" smtClean="0"/>
              <a:t>ligand</a:t>
            </a:r>
            <a:r>
              <a:rPr lang="en-US" sz="1800" dirty="0" smtClean="0"/>
              <a:t> between the metal atom and another </a:t>
            </a:r>
            <a:r>
              <a:rPr lang="en-US" sz="1800" dirty="0" err="1" smtClean="0"/>
              <a:t>ligand</a:t>
            </a:r>
            <a:r>
              <a:rPr lang="en-US" sz="1800" dirty="0" smtClean="0"/>
              <a:t>.) </a:t>
            </a:r>
            <a:endParaRPr lang="en-US" sz="1800" dirty="0"/>
          </a:p>
        </p:txBody>
      </p:sp>
      <p:sp>
        <p:nvSpPr>
          <p:cNvPr id="4" name="Rectangle 3"/>
          <p:cNvSpPr/>
          <p:nvPr/>
        </p:nvSpPr>
        <p:spPr>
          <a:xfrm>
            <a:off x="0" y="0"/>
            <a:ext cx="9144000" cy="369332"/>
          </a:xfrm>
          <a:prstGeom prst="rect">
            <a:avLst/>
          </a:prstGeom>
        </p:spPr>
        <p:txBody>
          <a:bodyPr wrap="square">
            <a:spAutoFit/>
          </a:bodyPr>
          <a:lstStyle/>
          <a:p>
            <a:r>
              <a:rPr lang="en-US" b="1" dirty="0" smtClean="0"/>
              <a:t>2. 	Heterogeneous Catalytic Reactions (Heterogeneous Catalysis):</a:t>
            </a:r>
            <a:endParaRPr lang="en-US" dirty="0" smtClean="0"/>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685800"/>
            <a:ext cx="8229600" cy="5638800"/>
          </a:xfrm>
        </p:spPr>
        <p:txBody>
          <a:bodyPr>
            <a:normAutofit fontScale="47500" lnSpcReduction="20000"/>
          </a:bodyPr>
          <a:lstStyle/>
          <a:p>
            <a:r>
              <a:rPr lang="en-US" b="1" dirty="0" smtClean="0"/>
              <a:t>Examples:</a:t>
            </a:r>
            <a:endParaRPr lang="en-US" dirty="0" smtClean="0"/>
          </a:p>
          <a:p>
            <a:r>
              <a:rPr lang="en-US" b="1" dirty="0" smtClean="0"/>
              <a:t>(a)	Manufacture of </a:t>
            </a:r>
            <a:r>
              <a:rPr lang="en-US" b="1" dirty="0" err="1" smtClean="0"/>
              <a:t>sulphuric</a:t>
            </a:r>
            <a:r>
              <a:rPr lang="en-US" b="1" dirty="0" smtClean="0"/>
              <a:t> acid by contact process:	</a:t>
            </a:r>
            <a:endParaRPr lang="en-US" dirty="0" smtClean="0"/>
          </a:p>
          <a:p>
            <a:r>
              <a:rPr lang="en-US" dirty="0" smtClean="0"/>
              <a:t>                 	2SO</a:t>
            </a:r>
            <a:r>
              <a:rPr lang="en-US" baseline="-25000" dirty="0" smtClean="0"/>
              <a:t>2(gas)</a:t>
            </a:r>
            <a:r>
              <a:rPr lang="en-US" dirty="0" smtClean="0"/>
              <a:t> + O</a:t>
            </a:r>
            <a:r>
              <a:rPr lang="en-US" baseline="-25000" dirty="0" smtClean="0"/>
              <a:t>2(gas)</a:t>
            </a:r>
            <a:r>
              <a:rPr lang="en-US" dirty="0" smtClean="0"/>
              <a:t>	</a:t>
            </a:r>
            <a:r>
              <a:rPr lang="en-US" sz="4000" dirty="0">
                <a:solidFill>
                  <a:prstClr val="black"/>
                </a:solidFill>
                <a:sym typeface="Symbol"/>
              </a:rPr>
              <a:t>  </a:t>
            </a:r>
            <a:r>
              <a:rPr lang="en-US" dirty="0" err="1" smtClean="0"/>
              <a:t>Pt</a:t>
            </a:r>
            <a:r>
              <a:rPr lang="en-US" dirty="0" smtClean="0"/>
              <a:t>(s((,\s\do8(V2O5(s 2SO</a:t>
            </a:r>
            <a:r>
              <a:rPr lang="en-US" baseline="-25000" dirty="0" smtClean="0"/>
              <a:t>3(gas)</a:t>
            </a:r>
            <a:endParaRPr lang="en-US" dirty="0" smtClean="0"/>
          </a:p>
          <a:p>
            <a:r>
              <a:rPr lang="en-US" dirty="0" smtClean="0"/>
              <a:t>	This is an example of solid-gas system. Here v</a:t>
            </a:r>
            <a:r>
              <a:rPr lang="en-US" baseline="-25000" dirty="0" smtClean="0"/>
              <a:t>2</a:t>
            </a:r>
            <a:r>
              <a:rPr lang="en-US" dirty="0" smtClean="0"/>
              <a:t>o</a:t>
            </a:r>
            <a:r>
              <a:rPr lang="en-US" baseline="-25000" dirty="0" smtClean="0"/>
              <a:t>5</a:t>
            </a:r>
            <a:r>
              <a:rPr lang="en-US" dirty="0" smtClean="0"/>
              <a:t> or </a:t>
            </a:r>
            <a:r>
              <a:rPr lang="en-US" dirty="0" err="1" smtClean="0"/>
              <a:t>platinized</a:t>
            </a:r>
            <a:r>
              <a:rPr lang="en-US" dirty="0" smtClean="0"/>
              <a:t> asbestos in solid phase, acts as a catalyst which oxidizes </a:t>
            </a:r>
            <a:r>
              <a:rPr lang="en-US" dirty="0" err="1" smtClean="0"/>
              <a:t>sulphur</a:t>
            </a:r>
            <a:r>
              <a:rPr lang="en-US" dirty="0" smtClean="0"/>
              <a:t> dioxide gas to </a:t>
            </a:r>
            <a:r>
              <a:rPr lang="en-US" dirty="0" err="1" smtClean="0"/>
              <a:t>sulphur</a:t>
            </a:r>
            <a:r>
              <a:rPr lang="en-US" dirty="0" smtClean="0"/>
              <a:t> trioxide by oxygen. </a:t>
            </a:r>
          </a:p>
          <a:p>
            <a:r>
              <a:rPr lang="en-US" b="1" dirty="0" smtClean="0"/>
              <a:t>(b)	Manufacture of ammonia by Haber process:</a:t>
            </a:r>
            <a:endParaRPr lang="en-US" dirty="0" smtClean="0"/>
          </a:p>
          <a:p>
            <a:r>
              <a:rPr lang="en-US" dirty="0" smtClean="0"/>
              <a:t>N</a:t>
            </a:r>
            <a:r>
              <a:rPr lang="en-US" baseline="-25000" dirty="0" smtClean="0"/>
              <a:t>2(gas)</a:t>
            </a:r>
            <a:r>
              <a:rPr lang="en-US" dirty="0" smtClean="0"/>
              <a:t>  +   3H</a:t>
            </a:r>
            <a:r>
              <a:rPr lang="en-US" baseline="-25000" dirty="0" smtClean="0"/>
              <a:t>2(gas)</a:t>
            </a:r>
            <a:r>
              <a:rPr lang="en-US" dirty="0" smtClean="0"/>
              <a:t> </a:t>
            </a:r>
            <a:r>
              <a:rPr lang="en-US" sz="4600" dirty="0">
                <a:solidFill>
                  <a:prstClr val="black"/>
                </a:solidFill>
                <a:sym typeface="Symbol"/>
              </a:rPr>
              <a:t></a:t>
            </a:r>
            <a:r>
              <a:rPr lang="en-US" dirty="0" smtClean="0"/>
              <a:t>   2NH</a:t>
            </a:r>
            <a:r>
              <a:rPr lang="en-US" baseline="-25000" dirty="0" smtClean="0"/>
              <a:t>3(gas)</a:t>
            </a:r>
            <a:r>
              <a:rPr lang="en-US" dirty="0" smtClean="0"/>
              <a:t>      </a:t>
            </a:r>
          </a:p>
          <a:p>
            <a:r>
              <a:rPr lang="en-US" dirty="0" smtClean="0"/>
              <a:t> 	It is an example of solid-gas system. Gaseous mixture of nitrogen and hydrogen is converted to gaseous ammonia by contact catalysis in presence of solid ferric oxide.</a:t>
            </a:r>
          </a:p>
          <a:p>
            <a:r>
              <a:rPr lang="en-US" b="1" dirty="0" smtClean="0"/>
              <a:t>(c) 	Hydrogenation of vegetable oils: </a:t>
            </a:r>
            <a:endParaRPr lang="en-US" dirty="0" smtClean="0"/>
          </a:p>
          <a:p>
            <a:r>
              <a:rPr lang="en-US" dirty="0" smtClean="0"/>
              <a:t>X – CH = CH –Y</a:t>
            </a:r>
            <a:r>
              <a:rPr lang="en-US" baseline="-25000" dirty="0" smtClean="0"/>
              <a:t>(</a:t>
            </a:r>
            <a:r>
              <a:rPr lang="en-US" baseline="-25000" dirty="0" err="1" smtClean="0"/>
              <a:t>liq</a:t>
            </a:r>
            <a:r>
              <a:rPr lang="en-US" baseline="-25000" dirty="0" smtClean="0"/>
              <a:t>)</a:t>
            </a:r>
            <a:r>
              <a:rPr lang="en-US" dirty="0" smtClean="0"/>
              <a:t> +  H</a:t>
            </a:r>
            <a:r>
              <a:rPr lang="en-US" baseline="-25000" dirty="0" smtClean="0"/>
              <a:t>2(gas)</a:t>
            </a:r>
            <a:r>
              <a:rPr lang="en-US" dirty="0" smtClean="0"/>
              <a:t> </a:t>
            </a:r>
            <a:r>
              <a:rPr lang="en-US" sz="4600" dirty="0">
                <a:solidFill>
                  <a:prstClr val="black"/>
                </a:solidFill>
                <a:sym typeface="Symbol"/>
              </a:rPr>
              <a:t></a:t>
            </a:r>
            <a:r>
              <a:rPr lang="en-US" dirty="0" smtClean="0"/>
              <a:t> X – CH</a:t>
            </a:r>
            <a:r>
              <a:rPr lang="en-US" baseline="-25000" dirty="0" smtClean="0"/>
              <a:t>2</a:t>
            </a:r>
            <a:r>
              <a:rPr lang="en-US" dirty="0" smtClean="0"/>
              <a:t> –  CH</a:t>
            </a:r>
            <a:r>
              <a:rPr lang="en-US" baseline="-25000" dirty="0" smtClean="0"/>
              <a:t>2</a:t>
            </a:r>
            <a:r>
              <a:rPr lang="en-US" dirty="0" smtClean="0"/>
              <a:t>  – Y    </a:t>
            </a:r>
          </a:p>
          <a:p>
            <a:r>
              <a:rPr lang="en-US" dirty="0" smtClean="0"/>
              <a:t>     Vegetable oils (</a:t>
            </a:r>
            <a:r>
              <a:rPr lang="en-US" i="1" dirty="0" smtClean="0"/>
              <a:t>l</a:t>
            </a:r>
            <a:r>
              <a:rPr lang="en-US" dirty="0" smtClean="0"/>
              <a:t>)                                      Vegetable ghee (s)    </a:t>
            </a:r>
          </a:p>
          <a:p>
            <a:r>
              <a:rPr lang="en-US" dirty="0" smtClean="0"/>
              <a:t>	This is solid-liquid system where finely divided solid nickel acts as a catalyst which converts liquid reactant (oil) to solid ghee by reaction with hydrogen gas.</a:t>
            </a:r>
          </a:p>
          <a:p>
            <a:r>
              <a:rPr lang="en-US" b="1" dirty="0" smtClean="0"/>
              <a:t>(d)	Conversion of acetic acid to acetone: </a:t>
            </a:r>
            <a:endParaRPr lang="en-US" dirty="0" smtClean="0"/>
          </a:p>
          <a:p>
            <a:r>
              <a:rPr lang="en-US" dirty="0" smtClean="0"/>
              <a:t>CH</a:t>
            </a:r>
            <a:r>
              <a:rPr lang="en-US" baseline="-25000" dirty="0" smtClean="0"/>
              <a:t>3</a:t>
            </a:r>
            <a:r>
              <a:rPr lang="en-US" dirty="0" smtClean="0"/>
              <a:t>COOH + CH</a:t>
            </a:r>
            <a:r>
              <a:rPr lang="en-US" baseline="-25000" dirty="0" smtClean="0"/>
              <a:t>3</a:t>
            </a:r>
            <a:r>
              <a:rPr lang="en-US" dirty="0" smtClean="0"/>
              <a:t>COOH + (Al</a:t>
            </a:r>
            <a:r>
              <a:rPr lang="en-US" baseline="-25000" dirty="0" smtClean="0"/>
              <a:t>2</a:t>
            </a:r>
            <a:r>
              <a:rPr lang="en-US" dirty="0" smtClean="0"/>
              <a:t>O</a:t>
            </a:r>
            <a:r>
              <a:rPr lang="en-US" baseline="-25000" dirty="0" smtClean="0"/>
              <a:t>3</a:t>
            </a:r>
            <a:r>
              <a:rPr lang="en-US" dirty="0" smtClean="0"/>
              <a:t>) </a:t>
            </a:r>
            <a:r>
              <a:rPr lang="en-US" sz="4600" dirty="0">
                <a:solidFill>
                  <a:prstClr val="black"/>
                </a:solidFill>
                <a:sym typeface="Symbol"/>
              </a:rPr>
              <a:t> </a:t>
            </a:r>
            <a:r>
              <a:rPr lang="en-US" dirty="0" smtClean="0"/>
              <a:t>CH</a:t>
            </a:r>
            <a:r>
              <a:rPr lang="en-US" baseline="-25000" dirty="0" smtClean="0"/>
              <a:t>3</a:t>
            </a:r>
            <a:r>
              <a:rPr lang="en-US" dirty="0" smtClean="0"/>
              <a:t>COCH</a:t>
            </a:r>
            <a:r>
              <a:rPr lang="en-US" baseline="-25000" dirty="0" smtClean="0"/>
              <a:t>3</a:t>
            </a:r>
            <a:r>
              <a:rPr lang="en-US" dirty="0" smtClean="0"/>
              <a:t> + H</a:t>
            </a:r>
            <a:r>
              <a:rPr lang="en-US" baseline="-25000" dirty="0" smtClean="0"/>
              <a:t>2</a:t>
            </a:r>
            <a:r>
              <a:rPr lang="en-US" dirty="0" smtClean="0"/>
              <a:t>O +</a:t>
            </a:r>
          </a:p>
          <a:p>
            <a:r>
              <a:rPr lang="en-US" dirty="0" smtClean="0"/>
              <a:t>       (Liquid)          (Liquid)      (Solid)</a:t>
            </a:r>
          </a:p>
          <a:p>
            <a:r>
              <a:rPr lang="en-US" dirty="0" smtClean="0"/>
              <a:t>CO</a:t>
            </a:r>
            <a:r>
              <a:rPr lang="en-US" baseline="-25000" dirty="0" smtClean="0"/>
              <a:t>2 </a:t>
            </a:r>
            <a:r>
              <a:rPr lang="en-US" dirty="0" smtClean="0"/>
              <a:t>+ (Al</a:t>
            </a:r>
            <a:r>
              <a:rPr lang="en-US" baseline="-25000" dirty="0" smtClean="0"/>
              <a:t>2</a:t>
            </a:r>
            <a:r>
              <a:rPr lang="en-US" dirty="0" smtClean="0"/>
              <a:t>O</a:t>
            </a:r>
            <a:r>
              <a:rPr lang="en-US" baseline="-25000" dirty="0" smtClean="0"/>
              <a:t>3</a:t>
            </a:r>
            <a:r>
              <a:rPr lang="en-US" dirty="0" smtClean="0"/>
              <a:t>)  </a:t>
            </a:r>
          </a:p>
          <a:p>
            <a:r>
              <a:rPr lang="en-US" dirty="0" smtClean="0"/>
              <a:t>(Solid)</a:t>
            </a:r>
          </a:p>
          <a:p>
            <a:r>
              <a:rPr lang="en-US" dirty="0" smtClean="0"/>
              <a:t>	This is solid-liquid system.</a:t>
            </a:r>
          </a:p>
          <a:p>
            <a:r>
              <a:rPr lang="en-US" b="1" dirty="0" smtClean="0"/>
              <a:t>(e)	Hydrogen from water gas: </a:t>
            </a:r>
            <a:endParaRPr lang="en-US" dirty="0" smtClean="0"/>
          </a:p>
          <a:p>
            <a:r>
              <a:rPr lang="en-US" dirty="0" smtClean="0"/>
              <a:t>            (H</a:t>
            </a:r>
            <a:r>
              <a:rPr lang="en-US" baseline="-25000" dirty="0" smtClean="0"/>
              <a:t>2</a:t>
            </a:r>
            <a:r>
              <a:rPr lang="en-US" dirty="0" smtClean="0"/>
              <a:t> + CO)  +   H</a:t>
            </a:r>
            <a:r>
              <a:rPr lang="en-US" baseline="-25000" dirty="0" smtClean="0"/>
              <a:t>2</a:t>
            </a:r>
            <a:r>
              <a:rPr lang="en-US" dirty="0" smtClean="0"/>
              <a:t>O </a:t>
            </a:r>
            <a:r>
              <a:rPr lang="en-US" sz="4600" dirty="0">
                <a:solidFill>
                  <a:prstClr val="black"/>
                </a:solidFill>
                <a:sym typeface="Symbol"/>
              </a:rPr>
              <a:t></a:t>
            </a:r>
            <a:r>
              <a:rPr lang="en-US" dirty="0" smtClean="0"/>
              <a:t> CO</a:t>
            </a:r>
            <a:r>
              <a:rPr lang="en-US" baseline="-25000" dirty="0" smtClean="0"/>
              <a:t>2</a:t>
            </a:r>
            <a:r>
              <a:rPr lang="en-US" dirty="0" smtClean="0"/>
              <a:t> </a:t>
            </a:r>
            <a:r>
              <a:rPr lang="en-US" baseline="-25000" dirty="0" smtClean="0"/>
              <a:t> </a:t>
            </a:r>
            <a:r>
              <a:rPr lang="en-US" dirty="0" smtClean="0"/>
              <a:t>+   H</a:t>
            </a:r>
            <a:r>
              <a:rPr lang="en-US" baseline="-25000" dirty="0" smtClean="0"/>
              <a:t>2</a:t>
            </a:r>
            <a:r>
              <a:rPr lang="en-US" dirty="0" smtClean="0"/>
              <a:t> </a:t>
            </a:r>
          </a:p>
          <a:p>
            <a:r>
              <a:rPr lang="en-US" dirty="0" smtClean="0"/>
              <a:t>         (Water gas)       (Steam)   </a:t>
            </a:r>
          </a:p>
          <a:p>
            <a:r>
              <a:rPr lang="en-US" dirty="0" smtClean="0"/>
              <a:t>	This is a solid-gas system where carbon monoxide from water gas gets </a:t>
            </a:r>
            <a:r>
              <a:rPr lang="en-US" dirty="0" err="1" smtClean="0"/>
              <a:t>oxidised</a:t>
            </a:r>
            <a:r>
              <a:rPr lang="en-US" dirty="0" smtClean="0"/>
              <a:t> to carbon dioxide by the action of steam in the presence of solid catalyst ferric oxide.</a:t>
            </a:r>
          </a:p>
          <a:p>
            <a:r>
              <a:rPr lang="en-US" dirty="0" smtClean="0"/>
              <a:t>	Both types of catalysis discussed above are fundamentally similar. Of the two, heterogeneous catalysis has much greater economic impact from industrial point of view.</a:t>
            </a:r>
          </a:p>
          <a:p>
            <a:endParaRPr lang="en-US" dirty="0"/>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marL="0" marR="0" algn="just">
              <a:lnSpc>
                <a:spcPts val="1500"/>
              </a:lnSpc>
              <a:spcBef>
                <a:spcPts val="200"/>
              </a:spcBef>
              <a:spcAft>
                <a:spcPts val="200"/>
              </a:spcAft>
              <a:tabLst>
                <a:tab pos="245745" algn="l"/>
                <a:tab pos="542925" algn="l"/>
                <a:tab pos="4114800" algn="r"/>
              </a:tabLst>
            </a:pPr>
            <a:r>
              <a:rPr lang="en-US" sz="1800" b="1" dirty="0">
                <a:latin typeface="Segoe UI"/>
                <a:ea typeface="Times New Roman"/>
                <a:cs typeface="Segoe UI"/>
              </a:rPr>
              <a:t>Examples:</a:t>
            </a:r>
            <a:endParaRPr lang="en-US" sz="1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 pos="4524375" algn="l"/>
              </a:tabLst>
            </a:pPr>
            <a:r>
              <a:rPr lang="en-US" sz="1800" b="1" dirty="0">
                <a:latin typeface="Segoe UI"/>
                <a:ea typeface="Times New Roman"/>
                <a:cs typeface="Segoe UI"/>
              </a:rPr>
              <a:t>(a)	Manufacture of </a:t>
            </a:r>
            <a:r>
              <a:rPr lang="en-US" sz="1800" b="1" dirty="0" err="1">
                <a:latin typeface="Segoe UI"/>
                <a:ea typeface="Times New Roman"/>
                <a:cs typeface="Segoe UI"/>
              </a:rPr>
              <a:t>sulphuric</a:t>
            </a:r>
            <a:r>
              <a:rPr lang="en-US" sz="1800" b="1" dirty="0">
                <a:latin typeface="Segoe UI"/>
                <a:ea typeface="Times New Roman"/>
                <a:cs typeface="Segoe UI"/>
              </a:rPr>
              <a:t> acid by contact process:	</a:t>
            </a:r>
            <a:endParaRPr lang="en-US" sz="18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800" dirty="0">
                <a:latin typeface="Segoe UI"/>
                <a:ea typeface="Times New Roman"/>
                <a:cs typeface="Segoe UI"/>
              </a:rPr>
              <a:t>                 	2SO</a:t>
            </a:r>
            <a:r>
              <a:rPr lang="en-US" sz="1800" baseline="-25000" dirty="0">
                <a:latin typeface="Segoe UI"/>
                <a:ea typeface="Times New Roman"/>
                <a:cs typeface="Segoe UI"/>
              </a:rPr>
              <a:t>2(gas)</a:t>
            </a:r>
            <a:r>
              <a:rPr lang="en-US" sz="1800" dirty="0">
                <a:latin typeface="Segoe UI"/>
                <a:ea typeface="Times New Roman"/>
                <a:cs typeface="Times New Roman"/>
              </a:rPr>
              <a:t> + </a:t>
            </a:r>
            <a:r>
              <a:rPr lang="en-US" sz="1800" dirty="0">
                <a:latin typeface="Segoe UI"/>
                <a:ea typeface="Times New Roman"/>
                <a:cs typeface="Segoe UI"/>
              </a:rPr>
              <a:t>O</a:t>
            </a:r>
            <a:r>
              <a:rPr lang="en-US" sz="1800" baseline="-25000" dirty="0">
                <a:latin typeface="Segoe UI"/>
                <a:ea typeface="Times New Roman"/>
                <a:cs typeface="Segoe UI"/>
              </a:rPr>
              <a:t>2(gas)</a:t>
            </a:r>
            <a:r>
              <a:rPr lang="en-US" sz="1800" dirty="0">
                <a:latin typeface="Segoe UI"/>
                <a:ea typeface="Times New Roman"/>
                <a:cs typeface="Segoe UI"/>
              </a:rPr>
              <a:t>	</a:t>
            </a:r>
            <a:r>
              <a:rPr lang="en-US" sz="1800" dirty="0" err="1">
                <a:latin typeface="Segoe UI"/>
                <a:ea typeface="Times New Roman"/>
                <a:cs typeface="Times New Roman"/>
              </a:rPr>
              <a:t>Pt</a:t>
            </a:r>
            <a:r>
              <a:rPr lang="en-US" sz="1800" dirty="0">
                <a:latin typeface="Segoe UI"/>
                <a:ea typeface="Times New Roman"/>
                <a:cs typeface="Times New Roman"/>
              </a:rPr>
              <a:t>(s((,\s\do8(V2O5(s </a:t>
            </a:r>
            <a:r>
              <a:rPr lang="en-US" sz="1800" dirty="0">
                <a:latin typeface="Segoe UI"/>
                <a:ea typeface="Times New Roman"/>
                <a:cs typeface="Segoe UI"/>
              </a:rPr>
              <a:t>2SO</a:t>
            </a:r>
            <a:r>
              <a:rPr lang="en-US" sz="1800" baseline="-25000" dirty="0">
                <a:latin typeface="Segoe UI"/>
                <a:ea typeface="Times New Roman"/>
                <a:cs typeface="Segoe UI"/>
              </a:rPr>
              <a:t>3(gas)</a:t>
            </a:r>
            <a:endParaRPr lang="en-US" sz="1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800" dirty="0">
                <a:latin typeface="Segoe UI"/>
                <a:ea typeface="Times New Roman"/>
                <a:cs typeface="Segoe UI"/>
              </a:rPr>
              <a:t>	This is an example of solid-gas system. Here v</a:t>
            </a:r>
            <a:r>
              <a:rPr lang="en-US" sz="1800" baseline="-25000" dirty="0">
                <a:latin typeface="Segoe UI"/>
                <a:ea typeface="Times New Roman"/>
                <a:cs typeface="Segoe UI"/>
              </a:rPr>
              <a:t>2</a:t>
            </a:r>
            <a:r>
              <a:rPr lang="en-US" sz="1800" dirty="0">
                <a:latin typeface="Segoe UI"/>
                <a:ea typeface="Times New Roman"/>
                <a:cs typeface="Segoe UI"/>
              </a:rPr>
              <a:t>o</a:t>
            </a:r>
            <a:r>
              <a:rPr lang="en-US" sz="1800" baseline="-25000" dirty="0">
                <a:latin typeface="Segoe UI"/>
                <a:ea typeface="Times New Roman"/>
                <a:cs typeface="Segoe UI"/>
              </a:rPr>
              <a:t>5</a:t>
            </a:r>
            <a:r>
              <a:rPr lang="en-US" sz="1800" dirty="0">
                <a:latin typeface="Segoe UI"/>
                <a:ea typeface="Times New Roman"/>
                <a:cs typeface="Segoe UI"/>
              </a:rPr>
              <a:t> or platinized asbestos in solid phase, acts as a catalyst which oxidizes </a:t>
            </a:r>
            <a:r>
              <a:rPr lang="en-US" sz="1800" dirty="0" err="1">
                <a:latin typeface="Segoe UI"/>
                <a:ea typeface="Times New Roman"/>
                <a:cs typeface="Segoe UI"/>
              </a:rPr>
              <a:t>sulphur</a:t>
            </a:r>
            <a:r>
              <a:rPr lang="en-US" sz="1800" dirty="0">
                <a:latin typeface="Segoe UI"/>
                <a:ea typeface="Times New Roman"/>
                <a:cs typeface="Segoe UI"/>
              </a:rPr>
              <a:t> dioxide gas to </a:t>
            </a:r>
            <a:r>
              <a:rPr lang="en-US" sz="1800" dirty="0" err="1">
                <a:latin typeface="Segoe UI"/>
                <a:ea typeface="Times New Roman"/>
                <a:cs typeface="Segoe UI"/>
              </a:rPr>
              <a:t>sulphur</a:t>
            </a:r>
            <a:r>
              <a:rPr lang="en-US" sz="1800" dirty="0">
                <a:latin typeface="Segoe UI"/>
                <a:ea typeface="Times New Roman"/>
                <a:cs typeface="Segoe UI"/>
              </a:rPr>
              <a:t> trioxide by oxygen. </a:t>
            </a:r>
            <a:endParaRPr lang="en-US" sz="1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800" b="1" dirty="0">
                <a:latin typeface="Segoe UI"/>
                <a:ea typeface="Times New Roman"/>
                <a:cs typeface="Segoe UI"/>
              </a:rPr>
              <a:t>(b)	Manufacture of ammonia by Haber process:</a:t>
            </a:r>
            <a:endParaRPr lang="en-US" sz="1800" dirty="0">
              <a:latin typeface="Segoe UI"/>
              <a:ea typeface="Times New Roman"/>
              <a:cs typeface="Times New Roman"/>
            </a:endParaRPr>
          </a:p>
          <a:p>
            <a:pPr marL="0" marR="0" algn="just">
              <a:lnSpc>
                <a:spcPct val="150000"/>
              </a:lnSpc>
              <a:spcBef>
                <a:spcPts val="200"/>
              </a:spcBef>
              <a:spcAft>
                <a:spcPts val="200"/>
              </a:spcAft>
              <a:tabLst>
                <a:tab pos="228600" algn="l"/>
                <a:tab pos="488950" algn="l"/>
                <a:tab pos="2165350" algn="r"/>
                <a:tab pos="2235200" algn="l"/>
                <a:tab pos="4114800" algn="r"/>
              </a:tabLst>
            </a:pPr>
            <a:r>
              <a:rPr lang="en-US" sz="1800" dirty="0">
                <a:latin typeface="Times New Roman"/>
                <a:ea typeface="Calibri"/>
                <a:cs typeface="Times New Roman"/>
              </a:rPr>
              <a:t>N</a:t>
            </a:r>
            <a:r>
              <a:rPr lang="en-US" sz="1800" baseline="-25000" dirty="0">
                <a:latin typeface="Times New Roman"/>
                <a:ea typeface="Calibri"/>
                <a:cs typeface="Times New Roman"/>
              </a:rPr>
              <a:t>2(gas)</a:t>
            </a:r>
            <a:r>
              <a:rPr lang="en-US" sz="1800" dirty="0">
                <a:latin typeface="Times New Roman"/>
                <a:ea typeface="Calibri"/>
                <a:cs typeface="Times New Roman"/>
              </a:rPr>
              <a:t>  +   3H</a:t>
            </a:r>
            <a:r>
              <a:rPr lang="en-US" sz="1800" baseline="-25000" dirty="0">
                <a:latin typeface="Times New Roman"/>
                <a:ea typeface="Calibri"/>
                <a:cs typeface="Times New Roman"/>
              </a:rPr>
              <a:t>2(gas)</a:t>
            </a:r>
            <a:r>
              <a:rPr lang="en-US" sz="1800" dirty="0">
                <a:latin typeface="Times New Roman"/>
                <a:ea typeface="Calibri"/>
                <a:cs typeface="Times New Roman"/>
              </a:rPr>
              <a:t>       2NH</a:t>
            </a:r>
            <a:r>
              <a:rPr lang="en-US" sz="1800" baseline="-25000" dirty="0">
                <a:latin typeface="Times New Roman"/>
                <a:ea typeface="Calibri"/>
                <a:cs typeface="Times New Roman"/>
              </a:rPr>
              <a:t>3(gas)</a:t>
            </a:r>
            <a:r>
              <a:rPr lang="en-US" sz="1800" dirty="0">
                <a:latin typeface="Times New Roman"/>
                <a:ea typeface="Calibri"/>
                <a:cs typeface="Times New Roman"/>
              </a:rPr>
              <a:t>      </a:t>
            </a:r>
            <a:endParaRPr lang="en-US" sz="1800" dirty="0">
              <a:latin typeface="Segoe UI"/>
              <a:ea typeface="Times New Roman"/>
              <a:cs typeface="Times New Roman"/>
            </a:endParaRPr>
          </a:p>
          <a:p>
            <a:pPr marL="0" marR="0" algn="just">
              <a:lnSpc>
                <a:spcPts val="1500"/>
              </a:lnSpc>
              <a:spcBef>
                <a:spcPts val="200"/>
              </a:spcBef>
              <a:spcAft>
                <a:spcPts val="200"/>
              </a:spcAft>
              <a:tabLst>
                <a:tab pos="245745" algn="l"/>
                <a:tab pos="1617345" algn="r"/>
                <a:tab pos="1683385" algn="l"/>
                <a:tab pos="1828800" algn="l"/>
                <a:tab pos="4114800" algn="r"/>
              </a:tabLst>
            </a:pPr>
            <a:r>
              <a:rPr lang="en-US" sz="1800" dirty="0">
                <a:latin typeface="Segoe UI"/>
                <a:ea typeface="Times New Roman"/>
                <a:cs typeface="Segoe UI"/>
              </a:rPr>
              <a:t> 	It is an example of solid-gas system. Gaseous mixture of nitrogen and hydrogen is converted to gaseous ammonia by contact catalysis in presence of solid ferric oxide.</a:t>
            </a:r>
            <a:endParaRPr lang="en-US" sz="1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800" b="1" dirty="0">
                <a:latin typeface="Segoe UI"/>
                <a:ea typeface="Times New Roman"/>
                <a:cs typeface="Segoe UI"/>
              </a:rPr>
              <a:t>(c) 	Hydrogenation of vegetable oils: </a:t>
            </a:r>
            <a:endParaRPr lang="en-US" sz="1800" dirty="0">
              <a:latin typeface="Segoe UI"/>
              <a:ea typeface="Times New Roman"/>
              <a:cs typeface="Times New Roman"/>
            </a:endParaRPr>
          </a:p>
          <a:p>
            <a:pPr marL="0" marR="0" algn="just">
              <a:lnSpc>
                <a:spcPct val="150000"/>
              </a:lnSpc>
              <a:spcBef>
                <a:spcPts val="200"/>
              </a:spcBef>
              <a:spcAft>
                <a:spcPts val="200"/>
              </a:spcAft>
              <a:tabLst>
                <a:tab pos="228600" algn="l"/>
                <a:tab pos="488950" algn="l"/>
                <a:tab pos="2165350" algn="r"/>
                <a:tab pos="2235200" algn="l"/>
                <a:tab pos="4114800" algn="r"/>
              </a:tabLst>
            </a:pPr>
            <a:r>
              <a:rPr lang="en-US" sz="1800" dirty="0">
                <a:latin typeface="Times New Roman"/>
                <a:ea typeface="Calibri"/>
                <a:cs typeface="Times New Roman"/>
              </a:rPr>
              <a:t>X – CH = CH –Y</a:t>
            </a:r>
            <a:r>
              <a:rPr lang="en-US" sz="1800" baseline="-25000" dirty="0">
                <a:latin typeface="Times New Roman"/>
                <a:ea typeface="Calibri"/>
                <a:cs typeface="Times New Roman"/>
              </a:rPr>
              <a:t>(</a:t>
            </a:r>
            <a:r>
              <a:rPr lang="en-US" sz="1800" baseline="-25000" dirty="0" err="1">
                <a:latin typeface="Times New Roman"/>
                <a:ea typeface="Calibri"/>
                <a:cs typeface="Times New Roman"/>
              </a:rPr>
              <a:t>liq</a:t>
            </a:r>
            <a:r>
              <a:rPr lang="en-US" sz="1800" baseline="-25000" dirty="0">
                <a:latin typeface="Times New Roman"/>
                <a:ea typeface="Calibri"/>
                <a:cs typeface="Times New Roman"/>
              </a:rPr>
              <a:t>)</a:t>
            </a:r>
            <a:r>
              <a:rPr lang="en-US" sz="1800" dirty="0">
                <a:latin typeface="Times New Roman"/>
                <a:ea typeface="Calibri"/>
                <a:cs typeface="Times New Roman"/>
              </a:rPr>
              <a:t> +  H</a:t>
            </a:r>
            <a:r>
              <a:rPr lang="en-US" sz="1800" baseline="-25000" dirty="0">
                <a:latin typeface="Times New Roman"/>
                <a:ea typeface="Calibri"/>
                <a:cs typeface="Times New Roman"/>
              </a:rPr>
              <a:t>2(gas)</a:t>
            </a:r>
            <a:r>
              <a:rPr lang="en-US" sz="1800" dirty="0">
                <a:latin typeface="Segoe UI"/>
                <a:ea typeface="Calibri"/>
                <a:cs typeface="Times New Roman"/>
              </a:rPr>
              <a:t> </a:t>
            </a:r>
            <a:r>
              <a:rPr lang="en-US" sz="1800" dirty="0">
                <a:latin typeface="Times New Roman"/>
                <a:ea typeface="Calibri"/>
                <a:cs typeface="Times New Roman"/>
              </a:rPr>
              <a:t> X – CH</a:t>
            </a:r>
            <a:r>
              <a:rPr lang="en-US" sz="1800" baseline="-25000" dirty="0">
                <a:latin typeface="Times New Roman"/>
                <a:ea typeface="Calibri"/>
                <a:cs typeface="Times New Roman"/>
              </a:rPr>
              <a:t>2</a:t>
            </a:r>
            <a:r>
              <a:rPr lang="en-US" sz="1800" dirty="0">
                <a:latin typeface="Times New Roman"/>
                <a:ea typeface="Calibri"/>
                <a:cs typeface="Times New Roman"/>
              </a:rPr>
              <a:t> –  CH</a:t>
            </a:r>
            <a:r>
              <a:rPr lang="en-US" sz="1800" baseline="-25000" dirty="0">
                <a:latin typeface="Times New Roman"/>
                <a:ea typeface="Calibri"/>
                <a:cs typeface="Times New Roman"/>
              </a:rPr>
              <a:t>2</a:t>
            </a:r>
            <a:r>
              <a:rPr lang="en-US" sz="1800" dirty="0">
                <a:latin typeface="Times New Roman"/>
                <a:ea typeface="Calibri"/>
                <a:cs typeface="Times New Roman"/>
              </a:rPr>
              <a:t>  – Y    </a:t>
            </a:r>
            <a:endParaRPr lang="en-US" sz="1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800" dirty="0">
                <a:latin typeface="Segoe UI"/>
                <a:ea typeface="Times New Roman"/>
                <a:cs typeface="Segoe UI"/>
              </a:rPr>
              <a:t>     Vegetable oils (</a:t>
            </a:r>
            <a:r>
              <a:rPr lang="en-US" sz="1800" i="1" dirty="0">
                <a:latin typeface="Segoe UI"/>
                <a:ea typeface="Times New Roman"/>
                <a:cs typeface="Segoe UI"/>
              </a:rPr>
              <a:t>l</a:t>
            </a:r>
            <a:r>
              <a:rPr lang="en-US" sz="1800" dirty="0">
                <a:latin typeface="Segoe UI"/>
                <a:ea typeface="Times New Roman"/>
                <a:cs typeface="Segoe UI"/>
              </a:rPr>
              <a:t>)                                      Vegetable ghee (s)    </a:t>
            </a:r>
            <a:endParaRPr lang="en-US" sz="18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800" dirty="0">
                <a:latin typeface="Segoe UI"/>
                <a:ea typeface="Times New Roman"/>
                <a:cs typeface="Segoe UI"/>
              </a:rPr>
              <a:t>	This is solid-liquid system where finely divided solid nickel acts as a catalyst which converts liquid reactant (oil) to solid ghee by reaction with hydrogen gas.</a:t>
            </a:r>
            <a:endParaRPr lang="en-US" sz="1800" dirty="0">
              <a:latin typeface="Segoe UI"/>
              <a:ea typeface="Times New Roman"/>
              <a:cs typeface="Times New Roman"/>
            </a:endParaRPr>
          </a:p>
          <a:p>
            <a:endParaRPr lang="en-US" sz="1800" dirty="0"/>
          </a:p>
        </p:txBody>
      </p:sp>
    </p:spTree>
    <p:extLst>
      <p:ext uri="{BB962C8B-B14F-4D97-AF65-F5344CB8AC3E}">
        <p14:creationId xmlns:p14="http://schemas.microsoft.com/office/powerpoint/2010/main" val="1754566089"/>
      </p:ext>
    </p:extLst>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Times New Roman"/>
              </a:rPr>
              <a:t>(d)	Conversion of acetic acid to acetone: </a:t>
            </a:r>
            <a:endParaRPr lang="en-US" sz="1600" dirty="0">
              <a:latin typeface="Segoe UI"/>
              <a:ea typeface="Times New Roman"/>
              <a:cs typeface="Times New Roman"/>
            </a:endParaRPr>
          </a:p>
          <a:p>
            <a:pPr marL="0" marR="0" algn="ctr">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CH</a:t>
            </a:r>
            <a:r>
              <a:rPr lang="en-US" sz="1600" baseline="-25000" dirty="0">
                <a:latin typeface="Segoe UI"/>
                <a:ea typeface="Times New Roman"/>
                <a:cs typeface="Segoe UI"/>
              </a:rPr>
              <a:t>3</a:t>
            </a:r>
            <a:r>
              <a:rPr lang="en-US" sz="1600" dirty="0">
                <a:latin typeface="Segoe UI"/>
                <a:ea typeface="Times New Roman"/>
                <a:cs typeface="Segoe UI"/>
              </a:rPr>
              <a:t>COOH + CH</a:t>
            </a:r>
            <a:r>
              <a:rPr lang="en-US" sz="1600" baseline="-25000" dirty="0">
                <a:latin typeface="Segoe UI"/>
                <a:ea typeface="Times New Roman"/>
                <a:cs typeface="Segoe UI"/>
              </a:rPr>
              <a:t>3</a:t>
            </a:r>
            <a:r>
              <a:rPr lang="en-US" sz="1600" dirty="0">
                <a:latin typeface="Segoe UI"/>
                <a:ea typeface="Times New Roman"/>
                <a:cs typeface="Segoe UI"/>
              </a:rPr>
              <a:t>COOH + (Al</a:t>
            </a:r>
            <a:r>
              <a:rPr lang="en-US" sz="1600" baseline="-25000" dirty="0">
                <a:latin typeface="Segoe UI"/>
                <a:ea typeface="Times New Roman"/>
                <a:cs typeface="Segoe UI"/>
              </a:rPr>
              <a:t>2</a:t>
            </a:r>
            <a:r>
              <a:rPr lang="en-US" sz="1600" dirty="0">
                <a:latin typeface="Segoe UI"/>
                <a:ea typeface="Times New Roman"/>
                <a:cs typeface="Segoe UI"/>
              </a:rPr>
              <a:t>O</a:t>
            </a:r>
            <a:r>
              <a:rPr lang="en-US" sz="1600" baseline="-25000" dirty="0">
                <a:latin typeface="Segoe UI"/>
                <a:ea typeface="Times New Roman"/>
                <a:cs typeface="Segoe UI"/>
              </a:rPr>
              <a:t>3</a:t>
            </a:r>
            <a:r>
              <a:rPr lang="en-US" sz="1600" dirty="0">
                <a:latin typeface="Segoe UI"/>
                <a:ea typeface="Times New Roman"/>
                <a:cs typeface="Segoe UI"/>
              </a:rPr>
              <a:t>) </a:t>
            </a:r>
            <a:r>
              <a:rPr lang="en-US" sz="2200" dirty="0">
                <a:solidFill>
                  <a:prstClr val="black"/>
                </a:solidFill>
                <a:sym typeface="Symbol"/>
              </a:rPr>
              <a:t> </a:t>
            </a:r>
            <a:r>
              <a:rPr lang="en-US" sz="1600" dirty="0" smtClean="0">
                <a:latin typeface="Segoe UI"/>
                <a:ea typeface="Times New Roman"/>
                <a:cs typeface="Segoe UI"/>
              </a:rPr>
              <a:t>CH</a:t>
            </a:r>
            <a:r>
              <a:rPr lang="en-US" sz="1600" baseline="-25000" dirty="0" smtClean="0">
                <a:latin typeface="Segoe UI"/>
                <a:ea typeface="Times New Roman"/>
                <a:cs typeface="Segoe UI"/>
              </a:rPr>
              <a:t>3</a:t>
            </a:r>
            <a:r>
              <a:rPr lang="en-US" sz="1600" dirty="0" smtClean="0">
                <a:latin typeface="Segoe UI"/>
                <a:ea typeface="Times New Roman"/>
                <a:cs typeface="Segoe UI"/>
              </a:rPr>
              <a:t>COCH</a:t>
            </a:r>
            <a:r>
              <a:rPr lang="en-US" sz="1600" baseline="-25000" dirty="0" smtClean="0">
                <a:latin typeface="Segoe UI"/>
                <a:ea typeface="Times New Roman"/>
                <a:cs typeface="Segoe UI"/>
              </a:rPr>
              <a:t>3</a:t>
            </a:r>
            <a:r>
              <a:rPr lang="en-US" sz="1600" dirty="0" smtClean="0">
                <a:latin typeface="Segoe UI"/>
                <a:ea typeface="Times New Roman"/>
                <a:cs typeface="Segoe UI"/>
              </a:rPr>
              <a:t> </a:t>
            </a:r>
            <a:r>
              <a:rPr lang="en-US" sz="1600" dirty="0">
                <a:latin typeface="Segoe UI"/>
                <a:ea typeface="Times New Roman"/>
                <a:cs typeface="Segoe UI"/>
              </a:rPr>
              <a:t>+ H</a:t>
            </a:r>
            <a:r>
              <a:rPr lang="en-US" sz="1600" baseline="-25000" dirty="0">
                <a:latin typeface="Segoe UI"/>
                <a:ea typeface="Times New Roman"/>
                <a:cs typeface="Segoe UI"/>
              </a:rPr>
              <a:t>2</a:t>
            </a:r>
            <a:r>
              <a:rPr lang="en-US" sz="1600" dirty="0">
                <a:latin typeface="Segoe UI"/>
                <a:ea typeface="Times New Roman"/>
                <a:cs typeface="Segoe UI"/>
              </a:rPr>
              <a:t>O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a:t>
            </a:r>
            <a:r>
              <a:rPr lang="en-US" sz="1600" dirty="0">
                <a:latin typeface="Segoe UI"/>
                <a:ea typeface="Times New Roman"/>
                <a:cs typeface="Times New Roman"/>
              </a:rPr>
              <a:t>(Liquid)          (Liquid)      (</a:t>
            </a:r>
            <a:r>
              <a:rPr lang="en-US" sz="1600" dirty="0" smtClean="0">
                <a:latin typeface="Segoe UI"/>
                <a:ea typeface="Times New Roman"/>
                <a:cs typeface="Times New Roman"/>
              </a:rPr>
              <a:t>Solid)</a:t>
            </a: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Times New Roman"/>
              </a:rPr>
              <a:t> </a:t>
            </a:r>
            <a:r>
              <a:rPr lang="en-US" sz="1600" dirty="0" smtClean="0">
                <a:latin typeface="Segoe UI"/>
                <a:ea typeface="Times New Roman"/>
                <a:cs typeface="Times New Roman"/>
              </a:rPr>
              <a:t>                                                                                                                    </a:t>
            </a:r>
            <a:r>
              <a:rPr lang="en-US" sz="1600" dirty="0" smtClean="0">
                <a:latin typeface="Segoe UI"/>
                <a:ea typeface="Times New Roman"/>
                <a:cs typeface="Segoe UI"/>
              </a:rPr>
              <a:t>CO</a:t>
            </a:r>
            <a:r>
              <a:rPr lang="en-US" sz="1600" baseline="-25000" dirty="0" smtClean="0">
                <a:latin typeface="Segoe UI"/>
                <a:ea typeface="Times New Roman"/>
                <a:cs typeface="Segoe UI"/>
              </a:rPr>
              <a:t>2 </a:t>
            </a:r>
            <a:r>
              <a:rPr lang="en-US" sz="1600" dirty="0">
                <a:latin typeface="Segoe UI"/>
                <a:ea typeface="Times New Roman"/>
                <a:cs typeface="Segoe UI"/>
              </a:rPr>
              <a:t>+ (Al</a:t>
            </a:r>
            <a:r>
              <a:rPr lang="en-US" sz="1600" baseline="-25000" dirty="0">
                <a:latin typeface="Segoe UI"/>
                <a:ea typeface="Times New Roman"/>
                <a:cs typeface="Segoe UI"/>
              </a:rPr>
              <a:t>2</a:t>
            </a:r>
            <a:r>
              <a:rPr lang="en-US" sz="1600" dirty="0">
                <a:latin typeface="Segoe UI"/>
                <a:ea typeface="Times New Roman"/>
                <a:cs typeface="Segoe UI"/>
              </a:rPr>
              <a:t>O</a:t>
            </a:r>
            <a:r>
              <a:rPr lang="en-US" sz="1600" baseline="-25000" dirty="0">
                <a:latin typeface="Segoe UI"/>
                <a:ea typeface="Times New Roman"/>
                <a:cs typeface="Segoe UI"/>
              </a:rPr>
              <a:t>3</a:t>
            </a:r>
            <a:r>
              <a:rPr lang="en-US" sz="1600" dirty="0">
                <a:latin typeface="Segoe UI"/>
                <a:ea typeface="Times New Roman"/>
                <a:cs typeface="Segoe UI"/>
              </a:rPr>
              <a:t>)  </a:t>
            </a:r>
            <a:endParaRPr lang="en-US" sz="1600" dirty="0">
              <a:latin typeface="Segoe UI"/>
              <a:ea typeface="Times New Roman"/>
              <a:cs typeface="Times New Roman"/>
            </a:endParaRPr>
          </a:p>
          <a:p>
            <a:pPr marL="0" marR="0" algn="r">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(Solid)</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This is solid-liquid system.</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b="1" dirty="0">
                <a:latin typeface="Segoe UI"/>
                <a:ea typeface="Times New Roman"/>
                <a:cs typeface="Segoe UI"/>
              </a:rPr>
              <a:t>(e)	Hydrogen from water gas: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(H</a:t>
            </a:r>
            <a:r>
              <a:rPr lang="en-US" sz="1600" baseline="-25000" dirty="0">
                <a:latin typeface="Segoe UI"/>
                <a:ea typeface="Times New Roman"/>
                <a:cs typeface="Segoe UI"/>
              </a:rPr>
              <a:t>2</a:t>
            </a:r>
            <a:r>
              <a:rPr lang="en-US" sz="1600" dirty="0">
                <a:latin typeface="Segoe UI"/>
                <a:ea typeface="Times New Roman"/>
                <a:cs typeface="Segoe UI"/>
              </a:rPr>
              <a:t> + CO)  +   H</a:t>
            </a:r>
            <a:r>
              <a:rPr lang="en-US" sz="1600" baseline="-25000" dirty="0">
                <a:latin typeface="Segoe UI"/>
                <a:ea typeface="Times New Roman"/>
                <a:cs typeface="Segoe UI"/>
              </a:rPr>
              <a:t>2</a:t>
            </a:r>
            <a:r>
              <a:rPr lang="en-US" sz="1600" dirty="0">
                <a:latin typeface="Segoe UI"/>
                <a:ea typeface="Times New Roman"/>
                <a:cs typeface="Segoe UI"/>
              </a:rPr>
              <a:t>O </a:t>
            </a:r>
            <a:r>
              <a:rPr lang="en-US" sz="2200" dirty="0">
                <a:solidFill>
                  <a:prstClr val="black"/>
                </a:solidFill>
                <a:sym typeface="Symbol"/>
              </a:rPr>
              <a:t></a:t>
            </a:r>
            <a:r>
              <a:rPr lang="en-US" sz="1600" dirty="0" smtClean="0">
                <a:latin typeface="Segoe UI"/>
                <a:ea typeface="Times New Roman"/>
                <a:cs typeface="Segoe UI"/>
              </a:rPr>
              <a:t> </a:t>
            </a:r>
            <a:r>
              <a:rPr lang="en-US" sz="1600" dirty="0">
                <a:latin typeface="Segoe UI"/>
                <a:ea typeface="Times New Roman"/>
                <a:cs typeface="Segoe UI"/>
              </a:rPr>
              <a:t>CO</a:t>
            </a:r>
            <a:r>
              <a:rPr lang="en-US" sz="1600" baseline="-25000" dirty="0">
                <a:latin typeface="Segoe UI"/>
                <a:ea typeface="Times New Roman"/>
                <a:cs typeface="Segoe UI"/>
              </a:rPr>
              <a:t>2</a:t>
            </a:r>
            <a:r>
              <a:rPr lang="en-US" sz="1600" dirty="0">
                <a:latin typeface="Segoe UI"/>
                <a:ea typeface="Times New Roman"/>
                <a:cs typeface="Times New Roman"/>
              </a:rPr>
              <a:t> </a:t>
            </a:r>
            <a:r>
              <a:rPr lang="en-US" sz="1600" baseline="-25000" dirty="0">
                <a:latin typeface="Segoe UI"/>
                <a:ea typeface="Times New Roman"/>
                <a:cs typeface="Segoe UI"/>
              </a:rPr>
              <a:t> </a:t>
            </a:r>
            <a:r>
              <a:rPr lang="en-US" sz="1600" dirty="0">
                <a:latin typeface="Segoe UI"/>
                <a:ea typeface="Times New Roman"/>
                <a:cs typeface="Segoe UI"/>
              </a:rPr>
              <a:t>+</a:t>
            </a:r>
            <a:r>
              <a:rPr lang="en-US" sz="1600" dirty="0">
                <a:latin typeface="Segoe UI"/>
                <a:ea typeface="Times New Roman"/>
                <a:cs typeface="Times New Roman"/>
              </a:rPr>
              <a:t>  </a:t>
            </a:r>
            <a:r>
              <a:rPr lang="en-US" sz="1600" dirty="0">
                <a:latin typeface="Segoe UI"/>
                <a:ea typeface="Times New Roman"/>
                <a:cs typeface="Segoe UI"/>
              </a:rPr>
              <a:t> H</a:t>
            </a:r>
            <a:r>
              <a:rPr lang="en-US" sz="1600" baseline="-25000" dirty="0">
                <a:latin typeface="Segoe UI"/>
                <a:ea typeface="Times New Roman"/>
                <a:cs typeface="Segoe UI"/>
              </a:rPr>
              <a:t>2</a:t>
            </a:r>
            <a:r>
              <a:rPr lang="en-US" sz="1600" dirty="0">
                <a:latin typeface="Segoe UI"/>
                <a:ea typeface="Times New Roman"/>
                <a:cs typeface="Times New Roman"/>
              </a:rPr>
              <a:t> </a:t>
            </a: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(Water gas)       (Steam)   </a:t>
            </a:r>
            <a:endParaRPr lang="en-US" sz="1600" dirty="0">
              <a:latin typeface="Segoe UI"/>
              <a:ea typeface="Times New Roman"/>
              <a:cs typeface="Times New Roman"/>
            </a:endParaRPr>
          </a:p>
          <a:p>
            <a:pPr marL="0" marR="0" algn="just">
              <a:lnSpc>
                <a:spcPts val="1500"/>
              </a:lnSpc>
              <a:spcBef>
                <a:spcPts val="200"/>
              </a:spcBef>
              <a:spcAft>
                <a:spcPts val="200"/>
              </a:spcAft>
              <a:tabLst>
                <a:tab pos="245745" algn="l"/>
                <a:tab pos="542925" algn="l"/>
                <a:tab pos="4114800" algn="r"/>
              </a:tabLst>
            </a:pPr>
            <a:r>
              <a:rPr lang="en-US" sz="1600" dirty="0">
                <a:latin typeface="Segoe UI"/>
                <a:ea typeface="Times New Roman"/>
                <a:cs typeface="Segoe UI"/>
              </a:rPr>
              <a:t>	This is a solid-gas system where carbon monoxide from water gas gets </a:t>
            </a:r>
            <a:r>
              <a:rPr lang="en-US" sz="1600" dirty="0" err="1">
                <a:latin typeface="Segoe UI"/>
                <a:ea typeface="Times New Roman"/>
                <a:cs typeface="Segoe UI"/>
              </a:rPr>
              <a:t>oxidised</a:t>
            </a:r>
            <a:r>
              <a:rPr lang="en-US" sz="1600" dirty="0">
                <a:latin typeface="Segoe UI"/>
                <a:ea typeface="Times New Roman"/>
                <a:cs typeface="Segoe UI"/>
              </a:rPr>
              <a:t> to carbon dioxide by the action of steam in the presence of solid catalyst ferric oxide.</a:t>
            </a:r>
            <a:endParaRPr lang="en-US" sz="1600" dirty="0">
              <a:latin typeface="Segoe UI"/>
              <a:ea typeface="Times New Roman"/>
              <a:cs typeface="Times New Roman"/>
            </a:endParaRPr>
          </a:p>
          <a:p>
            <a:pPr marL="0" marR="0" lvl="0" indent="0" algn="just">
              <a:lnSpc>
                <a:spcPts val="1500"/>
              </a:lnSpc>
              <a:spcBef>
                <a:spcPts val="200"/>
              </a:spcBef>
              <a:spcAft>
                <a:spcPts val="200"/>
              </a:spcAft>
              <a:buNone/>
              <a:tabLst>
                <a:tab pos="245745" algn="l"/>
                <a:tab pos="542925" algn="l"/>
                <a:tab pos="4114800" algn="r"/>
              </a:tabLst>
            </a:pPr>
            <a:r>
              <a:rPr lang="en-US" sz="1600" b="1" dirty="0">
                <a:latin typeface="Futura Bk BT"/>
                <a:ea typeface="Times New Roman"/>
                <a:cs typeface="Times New Roman"/>
              </a:rPr>
              <a:t>5.3	Types of Catalysis</a:t>
            </a:r>
            <a:r>
              <a:rPr lang="en-US" sz="1600" b="1" dirty="0" smtClean="0">
                <a:latin typeface="Futura Bk BT"/>
                <a:ea typeface="Times New Roman"/>
                <a:cs typeface="Times New Roman"/>
              </a:rPr>
              <a:t>:</a:t>
            </a:r>
          </a:p>
          <a:p>
            <a:pPr marL="342900" marR="0" lvl="0" indent="-342900" algn="just">
              <a:lnSpc>
                <a:spcPts val="1500"/>
              </a:lnSpc>
              <a:spcBef>
                <a:spcPts val="200"/>
              </a:spcBef>
              <a:spcAft>
                <a:spcPts val="200"/>
              </a:spcAft>
              <a:buFont typeface="+mj-lt"/>
              <a:buAutoNum type="arabicPeriod"/>
              <a:tabLst>
                <a:tab pos="245745" algn="l"/>
                <a:tab pos="542925" algn="l"/>
                <a:tab pos="4114800" algn="r"/>
              </a:tabLst>
            </a:pPr>
            <a:r>
              <a:rPr lang="en-US" sz="1600" b="1" dirty="0" smtClean="0">
                <a:latin typeface="Futura Bk BT"/>
                <a:ea typeface="Times New Roman"/>
                <a:cs typeface="Times New Roman"/>
              </a:rPr>
              <a:t> </a:t>
            </a:r>
            <a:r>
              <a:rPr lang="en-US" sz="1600" dirty="0">
                <a:latin typeface="Segoe UI"/>
                <a:ea typeface="Times New Roman"/>
                <a:cs typeface="Segoe UI"/>
              </a:rPr>
              <a:t>Positive catalysis,</a:t>
            </a:r>
            <a:endParaRPr lang="en-US" sz="1600" dirty="0">
              <a:latin typeface="Segoe UI"/>
              <a:ea typeface="Times New Roman"/>
              <a:cs typeface="Times New Roman"/>
            </a:endParaRPr>
          </a:p>
          <a:p>
            <a:pPr marL="342900" marR="0" lvl="0" indent="-342900" algn="just">
              <a:lnSpc>
                <a:spcPts val="1500"/>
              </a:lnSpc>
              <a:spcBef>
                <a:spcPts val="200"/>
              </a:spcBef>
              <a:spcAft>
                <a:spcPts val="200"/>
              </a:spcAft>
              <a:buFont typeface="+mj-lt"/>
              <a:buAutoNum type="arabicPeriod"/>
              <a:tabLst>
                <a:tab pos="245745" algn="l"/>
                <a:tab pos="542925" algn="l"/>
                <a:tab pos="4114800" algn="r"/>
              </a:tabLst>
            </a:pPr>
            <a:r>
              <a:rPr lang="en-US" sz="1600" dirty="0">
                <a:latin typeface="Segoe UI"/>
                <a:ea typeface="Times New Roman"/>
                <a:cs typeface="Segoe UI"/>
              </a:rPr>
              <a:t>Negative catalysis,</a:t>
            </a:r>
            <a:endParaRPr lang="en-US" sz="1600" dirty="0">
              <a:latin typeface="Segoe UI"/>
              <a:ea typeface="Times New Roman"/>
              <a:cs typeface="Times New Roman"/>
            </a:endParaRPr>
          </a:p>
          <a:p>
            <a:pPr marL="342900" marR="0" lvl="0" indent="-342900" algn="just">
              <a:lnSpc>
                <a:spcPts val="1500"/>
              </a:lnSpc>
              <a:spcBef>
                <a:spcPts val="200"/>
              </a:spcBef>
              <a:spcAft>
                <a:spcPts val="200"/>
              </a:spcAft>
              <a:buFont typeface="+mj-lt"/>
              <a:buAutoNum type="arabicPeriod"/>
              <a:tabLst>
                <a:tab pos="245745" algn="l"/>
                <a:tab pos="542925" algn="l"/>
                <a:tab pos="4114800" algn="r"/>
              </a:tabLst>
            </a:pPr>
            <a:r>
              <a:rPr lang="en-US" sz="1600" dirty="0">
                <a:latin typeface="Segoe UI"/>
                <a:ea typeface="Times New Roman"/>
                <a:cs typeface="Segoe UI"/>
              </a:rPr>
              <a:t>Auto-catalysis,</a:t>
            </a:r>
            <a:endParaRPr lang="en-US" sz="1600" dirty="0">
              <a:latin typeface="Segoe UI"/>
              <a:ea typeface="Times New Roman"/>
              <a:cs typeface="Times New Roman"/>
            </a:endParaRPr>
          </a:p>
          <a:p>
            <a:pPr marL="342900" marR="0" lvl="0" indent="-342900" algn="just">
              <a:lnSpc>
                <a:spcPts val="1500"/>
              </a:lnSpc>
              <a:spcBef>
                <a:spcPts val="200"/>
              </a:spcBef>
              <a:spcAft>
                <a:spcPts val="200"/>
              </a:spcAft>
              <a:buFont typeface="+mj-lt"/>
              <a:buAutoNum type="arabicPeriod"/>
              <a:tabLst>
                <a:tab pos="245745" algn="l"/>
                <a:tab pos="542925" algn="l"/>
                <a:tab pos="4114800" algn="r"/>
              </a:tabLst>
            </a:pPr>
            <a:r>
              <a:rPr lang="en-US" sz="1600" dirty="0">
                <a:latin typeface="Segoe UI"/>
                <a:ea typeface="Times New Roman"/>
                <a:cs typeface="Segoe UI"/>
              </a:rPr>
              <a:t>Induced catalysis,</a:t>
            </a:r>
            <a:endParaRPr lang="en-US" sz="1600" dirty="0">
              <a:latin typeface="Segoe UI"/>
              <a:ea typeface="Times New Roman"/>
              <a:cs typeface="Times New Roman"/>
            </a:endParaRPr>
          </a:p>
          <a:p>
            <a:pPr marL="342900" marR="0" lvl="0" indent="-342900" algn="just">
              <a:lnSpc>
                <a:spcPts val="1500"/>
              </a:lnSpc>
              <a:spcBef>
                <a:spcPts val="200"/>
              </a:spcBef>
              <a:spcAft>
                <a:spcPts val="200"/>
              </a:spcAft>
              <a:buFont typeface="+mj-lt"/>
              <a:buAutoNum type="arabicPeriod"/>
              <a:tabLst>
                <a:tab pos="245745" algn="l"/>
                <a:tab pos="542925" algn="l"/>
                <a:tab pos="4114800" algn="r"/>
              </a:tabLst>
            </a:pPr>
            <a:r>
              <a:rPr lang="en-US" sz="1600" dirty="0">
                <a:latin typeface="Segoe UI"/>
                <a:ea typeface="Times New Roman"/>
                <a:cs typeface="Segoe UI"/>
              </a:rPr>
              <a:t>Acid-Base catalysis and</a:t>
            </a:r>
            <a:endParaRPr lang="en-US" sz="1600" dirty="0">
              <a:latin typeface="Segoe UI"/>
              <a:ea typeface="Times New Roman"/>
              <a:cs typeface="Times New Roman"/>
            </a:endParaRPr>
          </a:p>
          <a:p>
            <a:pPr marL="342900" marR="0" lvl="0" indent="-342900" algn="just">
              <a:lnSpc>
                <a:spcPts val="1500"/>
              </a:lnSpc>
              <a:spcBef>
                <a:spcPts val="200"/>
              </a:spcBef>
              <a:spcAft>
                <a:spcPts val="200"/>
              </a:spcAft>
              <a:buFont typeface="+mj-lt"/>
              <a:buAutoNum type="arabicPeriod"/>
              <a:tabLst>
                <a:tab pos="245745" algn="l"/>
                <a:tab pos="542925" algn="l"/>
                <a:tab pos="4114800" algn="r"/>
              </a:tabLst>
            </a:pPr>
            <a:r>
              <a:rPr lang="en-US" sz="1600" dirty="0">
                <a:latin typeface="Segoe UI"/>
                <a:ea typeface="Times New Roman"/>
                <a:cs typeface="Segoe UI"/>
              </a:rPr>
              <a:t>Enzyme catalysis.</a:t>
            </a:r>
            <a:endParaRPr lang="en-US" sz="1600" dirty="0">
              <a:latin typeface="Segoe UI"/>
              <a:ea typeface="Times New Roman"/>
              <a:cs typeface="Times New Roman"/>
            </a:endParaRPr>
          </a:p>
          <a:p>
            <a:endParaRPr lang="en-US" sz="1600" dirty="0"/>
          </a:p>
        </p:txBody>
      </p:sp>
    </p:spTree>
    <p:extLst>
      <p:ext uri="{BB962C8B-B14F-4D97-AF65-F5344CB8AC3E}">
        <p14:creationId xmlns:p14="http://schemas.microsoft.com/office/powerpoint/2010/main" val="808110937"/>
      </p:ext>
    </p:extLst>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2067</TotalTime>
  <Words>536</Words>
  <Application>Microsoft Office PowerPoint</Application>
  <PresentationFormat>On-screen Show (4:3)</PresentationFormat>
  <Paragraphs>398</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  Dr. D . N. Zambare  Professor Department of chemistry , K.V.M. WAI . </vt:lpstr>
      <vt:lpstr>Chapter4…      Chapter 5…                 Chapter  5…                       Catalysis </vt:lpstr>
      <vt:lpstr>PowerPoint Presentation</vt:lpstr>
      <vt:lpstr>5.2  Classification of Catalytic Reaction - Homogenous and Heterogeneous: </vt:lpstr>
      <vt:lpstr>(b) Liquid phase catalysis: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PRESENTATION</dc:title>
  <dc:creator>Neeraj</dc:creator>
  <cp:lastModifiedBy>ADMIN</cp:lastModifiedBy>
  <cp:revision>423</cp:revision>
  <dcterms:created xsi:type="dcterms:W3CDTF">2014-01-14T16:16:45Z</dcterms:created>
  <dcterms:modified xsi:type="dcterms:W3CDTF">2020-04-02T02:16:32Z</dcterms:modified>
</cp:coreProperties>
</file>