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E63F7-E7C7-4E70-9240-44B23F408E25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DA98D-0B77-455E-9E05-576135248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DA98D-0B77-455E-9E05-5761352481B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5047-1B05-42A9-8BDC-406D5137CC70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4634-2095-41E5-86A1-B9984D6E8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5047-1B05-42A9-8BDC-406D5137CC70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4634-2095-41E5-86A1-B9984D6E8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5047-1B05-42A9-8BDC-406D5137CC70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4634-2095-41E5-86A1-B9984D6E8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5047-1B05-42A9-8BDC-406D5137CC70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4634-2095-41E5-86A1-B9984D6E8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5047-1B05-42A9-8BDC-406D5137CC70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4634-2095-41E5-86A1-B9984D6E8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5047-1B05-42A9-8BDC-406D5137CC70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4634-2095-41E5-86A1-B9984D6E8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5047-1B05-42A9-8BDC-406D5137CC70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4634-2095-41E5-86A1-B9984D6E8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5047-1B05-42A9-8BDC-406D5137CC70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4634-2095-41E5-86A1-B9984D6E8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5047-1B05-42A9-8BDC-406D5137CC70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4634-2095-41E5-86A1-B9984D6E8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5047-1B05-42A9-8BDC-406D5137CC70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4634-2095-41E5-86A1-B9984D6E8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5047-1B05-42A9-8BDC-406D5137CC70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4634-2095-41E5-86A1-B9984D6E8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95047-1B05-42A9-8BDC-406D5137CC70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84634-2095-41E5-86A1-B9984D6E8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AMALGAMATION ABSORPTION OF COMPANIES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JOURNAL ENTRIES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Asset Transfer to </a:t>
            </a:r>
            <a:r>
              <a:rPr lang="en-US" dirty="0" err="1" smtClean="0"/>
              <a:t>Realisation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Realisation</a:t>
            </a:r>
            <a:r>
              <a:rPr lang="en-US" dirty="0" smtClean="0"/>
              <a:t> A/c…………………………….Dr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	To Assets A/c</a:t>
            </a:r>
          </a:p>
          <a:p>
            <a:pPr marL="514350" indent="-514350">
              <a:buNone/>
            </a:pPr>
            <a:r>
              <a:rPr lang="en-US" dirty="0" smtClean="0"/>
              <a:t>2.	Liabilities Transfer to </a:t>
            </a:r>
            <a:r>
              <a:rPr lang="en-US" dirty="0" err="1" smtClean="0"/>
              <a:t>Realisation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Liabilities A/c…………………………………….Dr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	To </a:t>
            </a:r>
            <a:r>
              <a:rPr lang="en-US" dirty="0" err="1" smtClean="0"/>
              <a:t>Realisation</a:t>
            </a:r>
            <a:r>
              <a:rPr lang="en-US" dirty="0" smtClean="0"/>
              <a:t> A/c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Purchase price received by Purchasing (New) or limited Company to firm.</a:t>
            </a:r>
          </a:p>
          <a:p>
            <a:pPr marL="514350" indent="-514350">
              <a:buNone/>
            </a:pPr>
            <a:r>
              <a:rPr lang="en-US" dirty="0" smtClean="0"/>
              <a:t>	Purchasing Company A/c………………….Dr</a:t>
            </a:r>
          </a:p>
          <a:p>
            <a:pPr marL="514350" indent="-514350">
              <a:buNone/>
            </a:pPr>
            <a:r>
              <a:rPr lang="en-US" sz="3000" dirty="0"/>
              <a:t>	</a:t>
            </a:r>
            <a:r>
              <a:rPr lang="en-US" sz="3000" dirty="0" smtClean="0"/>
              <a:t>		To </a:t>
            </a:r>
            <a:r>
              <a:rPr lang="en-US" sz="3000" dirty="0" err="1" smtClean="0"/>
              <a:t>Realisation</a:t>
            </a:r>
            <a:r>
              <a:rPr lang="en-US" sz="3000" dirty="0" smtClean="0"/>
              <a:t> A/c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914400" indent="-914400">
              <a:buNone/>
            </a:pPr>
            <a:r>
              <a:rPr lang="en-US" sz="11200" dirty="0" smtClean="0"/>
              <a:t>4. If the debentures or </a:t>
            </a:r>
            <a:r>
              <a:rPr lang="en-US" sz="11200" dirty="0" err="1" smtClean="0"/>
              <a:t>pref</a:t>
            </a:r>
            <a:r>
              <a:rPr lang="en-US" sz="11200" dirty="0" smtClean="0"/>
              <a:t> shares are issued at premium.</a:t>
            </a:r>
          </a:p>
          <a:p>
            <a:pPr marL="914400" indent="-914400">
              <a:buNone/>
            </a:pPr>
            <a:r>
              <a:rPr lang="en-US" sz="11200" dirty="0"/>
              <a:t>	</a:t>
            </a:r>
            <a:r>
              <a:rPr lang="en-US" sz="11200" dirty="0" err="1" smtClean="0"/>
              <a:t>Realisation</a:t>
            </a:r>
            <a:r>
              <a:rPr lang="en-US" sz="11200" dirty="0" smtClean="0"/>
              <a:t>  A/c…………………………Dr</a:t>
            </a:r>
          </a:p>
          <a:p>
            <a:pPr marL="2171700" lvl="3" indent="-914400">
              <a:buNone/>
            </a:pPr>
            <a:r>
              <a:rPr lang="en-US" sz="11200" dirty="0" smtClean="0"/>
              <a:t>		To </a:t>
            </a:r>
            <a:r>
              <a:rPr lang="en-US" sz="11200" dirty="0" err="1" smtClean="0"/>
              <a:t>debentureholders</a:t>
            </a:r>
            <a:r>
              <a:rPr lang="en-US" sz="11200" dirty="0" smtClean="0"/>
              <a:t> A/c</a:t>
            </a:r>
          </a:p>
          <a:p>
            <a:pPr marL="2171700" lvl="3" indent="-914400">
              <a:buNone/>
            </a:pPr>
            <a:r>
              <a:rPr lang="en-US" sz="11200" dirty="0" smtClean="0"/>
              <a:t>		To Pref. Shareholders A/c</a:t>
            </a:r>
          </a:p>
          <a:p>
            <a:pPr marL="914400" indent="-914400">
              <a:buNone/>
            </a:pPr>
            <a:r>
              <a:rPr lang="en-US" sz="11200" dirty="0" smtClean="0"/>
              <a:t>5. If the debenture issued at discount </a:t>
            </a:r>
            <a:r>
              <a:rPr lang="en-US" sz="11200" dirty="0" err="1"/>
              <a:t>D</a:t>
            </a:r>
            <a:r>
              <a:rPr lang="en-US" sz="11200" dirty="0" err="1" smtClean="0"/>
              <a:t>ebentureholders</a:t>
            </a:r>
            <a:r>
              <a:rPr lang="en-US" sz="11200" dirty="0" smtClean="0"/>
              <a:t> A/c……………..Dr</a:t>
            </a:r>
          </a:p>
          <a:p>
            <a:pPr marL="914400" indent="-914400">
              <a:buNone/>
            </a:pPr>
            <a:r>
              <a:rPr lang="en-US" sz="11200" dirty="0"/>
              <a:t>	</a:t>
            </a:r>
            <a:r>
              <a:rPr lang="en-US" sz="11200" dirty="0" smtClean="0"/>
              <a:t>Pref. Shareholders A/c……………….Dr</a:t>
            </a:r>
          </a:p>
          <a:p>
            <a:pPr marL="2171700" lvl="3" indent="-914400">
              <a:buNone/>
            </a:pPr>
            <a:r>
              <a:rPr lang="en-US" sz="11200" dirty="0"/>
              <a:t>	</a:t>
            </a:r>
            <a:r>
              <a:rPr lang="en-US" sz="11200" dirty="0" smtClean="0"/>
              <a:t>	To </a:t>
            </a:r>
            <a:r>
              <a:rPr lang="en-US" sz="11200" dirty="0" err="1" smtClean="0"/>
              <a:t>Realisation</a:t>
            </a:r>
            <a:r>
              <a:rPr lang="en-US" sz="11200" dirty="0" smtClean="0"/>
              <a:t> A/c….</a:t>
            </a:r>
          </a:p>
          <a:p>
            <a:pPr marL="514350" indent="-514350">
              <a:buNone/>
            </a:pPr>
            <a:endParaRPr lang="en-US" sz="11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mtClean="0"/>
              <a:t>7. Realisation profit /Loss </a:t>
            </a:r>
          </a:p>
          <a:p>
            <a:pPr>
              <a:buNone/>
            </a:pPr>
            <a:r>
              <a:rPr lang="en-US" smtClean="0"/>
              <a:t>8. Settlement of Purchase price in mode of e.s / deb/ cash paid by purchasing company to purchased company.</a:t>
            </a:r>
          </a:p>
          <a:p>
            <a:pPr>
              <a:buNone/>
            </a:pPr>
            <a:r>
              <a:rPr lang="en-US" smtClean="0"/>
              <a:t>9. When the share capital &amp; Accumulated profits or reserve transfer</a:t>
            </a:r>
          </a:p>
          <a:p>
            <a:pPr>
              <a:buNone/>
            </a:pPr>
            <a:r>
              <a:rPr lang="en-US" smtClean="0"/>
              <a:t>10. When the profit&amp; loss A/c Dr balance Transfer.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1200" dirty="0" smtClean="0"/>
              <a:t>7. </a:t>
            </a:r>
            <a:r>
              <a:rPr lang="en-US" sz="11200" dirty="0" err="1" smtClean="0"/>
              <a:t>Realisation</a:t>
            </a:r>
            <a:r>
              <a:rPr lang="en-US" sz="11200" dirty="0" smtClean="0"/>
              <a:t> profit /Loss </a:t>
            </a:r>
          </a:p>
          <a:p>
            <a:pPr>
              <a:buNone/>
            </a:pPr>
            <a:r>
              <a:rPr lang="en-US" sz="11200" dirty="0"/>
              <a:t>	</a:t>
            </a:r>
            <a:r>
              <a:rPr lang="en-US" sz="11200" dirty="0" smtClean="0"/>
              <a:t> </a:t>
            </a:r>
            <a:r>
              <a:rPr lang="en-US" sz="11200" dirty="0" err="1" smtClean="0"/>
              <a:t>Realisation</a:t>
            </a:r>
            <a:r>
              <a:rPr lang="en-US" sz="11200" dirty="0" smtClean="0"/>
              <a:t> A/c…………………………………..Dr</a:t>
            </a:r>
          </a:p>
          <a:p>
            <a:pPr>
              <a:buNone/>
            </a:pPr>
            <a:r>
              <a:rPr lang="en-US" sz="11200" dirty="0"/>
              <a:t>	</a:t>
            </a:r>
            <a:r>
              <a:rPr lang="en-US" sz="11200" dirty="0" smtClean="0"/>
              <a:t>		To Equity shareholders A/c……	</a:t>
            </a:r>
          </a:p>
          <a:p>
            <a:pPr>
              <a:buNone/>
            </a:pPr>
            <a:endParaRPr lang="en-US" sz="11200" dirty="0" smtClean="0"/>
          </a:p>
          <a:p>
            <a:pPr marL="1143000" indent="-1143000">
              <a:buNone/>
            </a:pPr>
            <a:r>
              <a:rPr lang="en-US" sz="11200" dirty="0" smtClean="0"/>
              <a:t>8.Settlement of Purchase price in equity shares </a:t>
            </a:r>
            <a:r>
              <a:rPr lang="en-US" sz="11200" dirty="0" err="1" smtClean="0"/>
              <a:t>deb</a:t>
            </a:r>
            <a:r>
              <a:rPr lang="en-US" sz="11200" dirty="0" smtClean="0"/>
              <a:t>/ cash paid by purchasing company to purchased company.</a:t>
            </a:r>
          </a:p>
          <a:p>
            <a:pPr marL="1143000" indent="-1143000">
              <a:buNone/>
            </a:pPr>
            <a:r>
              <a:rPr lang="en-US" sz="11200" dirty="0" smtClean="0"/>
              <a:t>      Equity Shares in(Purchasing Com.)A/c………….Dr</a:t>
            </a:r>
          </a:p>
          <a:p>
            <a:pPr marL="1143000" indent="-1143000">
              <a:buNone/>
            </a:pPr>
            <a:r>
              <a:rPr lang="en-US" sz="11200" dirty="0" smtClean="0"/>
              <a:t>      Debentures in (Purchasing Com.) A/c……………Dr</a:t>
            </a:r>
          </a:p>
          <a:p>
            <a:pPr marL="1143000" indent="-1143000">
              <a:buNone/>
            </a:pPr>
            <a:r>
              <a:rPr lang="en-US" sz="11200" dirty="0" smtClean="0"/>
              <a:t>      Cash/bank A/c………………………………………………Dr</a:t>
            </a:r>
          </a:p>
          <a:p>
            <a:pPr marL="1143000" indent="-1143000">
              <a:buNone/>
            </a:pPr>
            <a:r>
              <a:rPr lang="en-US" sz="11200" dirty="0"/>
              <a:t>	</a:t>
            </a:r>
            <a:r>
              <a:rPr lang="en-US" sz="11200" dirty="0" smtClean="0"/>
              <a:t>	To Purchasing Company A/c</a:t>
            </a:r>
          </a:p>
          <a:p>
            <a:pPr marL="1143000" indent="-1143000">
              <a:buNone/>
            </a:pPr>
            <a:r>
              <a:rPr lang="en-US" sz="11200" dirty="0"/>
              <a:t>	</a:t>
            </a:r>
            <a:endParaRPr lang="en-US" sz="11200" dirty="0" smtClean="0"/>
          </a:p>
          <a:p>
            <a:pPr marL="1143000" indent="-1143000">
              <a:buNone/>
            </a:pPr>
            <a:endParaRPr lang="en-US" sz="5900" dirty="0" smtClean="0"/>
          </a:p>
          <a:p>
            <a:pPr marL="1143000" indent="-1143000">
              <a:buAutoNum type="arabicPeriod" startAt="8"/>
            </a:pPr>
            <a:endParaRPr lang="en-US" sz="59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dirty="0" smtClean="0"/>
              <a:t>9. When the share capital &amp; Accumulated profits or reserve transfer [All Funds, Reserves, P&amp;L Cr bal]</a:t>
            </a:r>
          </a:p>
          <a:p>
            <a:pPr>
              <a:buNone/>
            </a:pPr>
            <a:r>
              <a:rPr lang="en-US" sz="2600" dirty="0" smtClean="0"/>
              <a:t>	Equity Share capital A/c……………………..Dr</a:t>
            </a:r>
          </a:p>
          <a:p>
            <a:pPr>
              <a:buNone/>
            </a:pPr>
            <a:r>
              <a:rPr lang="en-US" sz="2600" dirty="0" smtClean="0"/>
              <a:t>	Forfeited Shares A/c…………………………..Dr</a:t>
            </a:r>
          </a:p>
          <a:p>
            <a:pPr>
              <a:buNone/>
            </a:pPr>
            <a:r>
              <a:rPr lang="en-US" sz="2600" dirty="0" smtClean="0"/>
              <a:t>	Share premium A/C……………………………Dr</a:t>
            </a:r>
          </a:p>
          <a:p>
            <a:pPr>
              <a:buNone/>
            </a:pPr>
            <a:r>
              <a:rPr lang="en-US" sz="2600" dirty="0" smtClean="0"/>
              <a:t>	Deb. Redemption Funds A/c…………......Dr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err="1" smtClean="0"/>
              <a:t>Profit&amp;loss</a:t>
            </a:r>
            <a:r>
              <a:rPr lang="en-US" sz="2600" dirty="0" smtClean="0"/>
              <a:t> A/c…………………………………..Dr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To Equity Shareholders A/c….</a:t>
            </a:r>
            <a:endParaRPr lang="en-US" sz="2600" dirty="0"/>
          </a:p>
          <a:p>
            <a:pPr>
              <a:buNone/>
            </a:pPr>
            <a:r>
              <a:rPr lang="en-US" sz="2600" dirty="0" smtClean="0"/>
              <a:t>10. When the profit&amp; loss A/c Dr balance Transfer.</a:t>
            </a:r>
          </a:p>
          <a:p>
            <a:pPr>
              <a:buNone/>
            </a:pPr>
            <a:r>
              <a:rPr lang="en-US" sz="2600" dirty="0" smtClean="0"/>
              <a:t>	Equity shareholders A/c…………………………Dr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To </a:t>
            </a:r>
            <a:r>
              <a:rPr lang="en-US" sz="2600" dirty="0" err="1" smtClean="0"/>
              <a:t>Profit&amp;loss</a:t>
            </a:r>
            <a:r>
              <a:rPr lang="en-US" sz="2600" dirty="0" smtClean="0"/>
              <a:t> A/c…..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To Preliminary </a:t>
            </a:r>
            <a:r>
              <a:rPr lang="en-US" sz="2600" dirty="0" err="1" smtClean="0"/>
              <a:t>Exps</a:t>
            </a:r>
            <a:r>
              <a:rPr lang="en-US" sz="2600" dirty="0" smtClean="0"/>
              <a:t> A/c…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11. Purchase price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Equity shareholders A/c……………..Dr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To Equity shares in purcha.com A/c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To Deb. In purchasing com. A/c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To </a:t>
            </a:r>
            <a:r>
              <a:rPr lang="en-US" dirty="0" err="1" smtClean="0"/>
              <a:t>Pref.Share</a:t>
            </a:r>
            <a:r>
              <a:rPr lang="en-US" dirty="0" smtClean="0"/>
              <a:t> in purchasing Com. A/c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To Cash/bank A/c</a:t>
            </a:r>
            <a:endParaRPr lang="en-US" dirty="0"/>
          </a:p>
          <a:p>
            <a:pPr>
              <a:buNone/>
            </a:pPr>
            <a:r>
              <a:rPr lang="en-US" dirty="0" smtClean="0"/>
              <a:t>[Note- 1. transfer capital balances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2. transfer </a:t>
            </a:r>
            <a:r>
              <a:rPr lang="en-US" smtClean="0"/>
              <a:t>cash/bank balances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56</Words>
  <Application>Microsoft Office PowerPoint</Application>
  <PresentationFormat>On-screen Show (4:3)</PresentationFormat>
  <Paragraphs>62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AMALGAMATION ABSORPTION OF COMPANIES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AMALGAMATION ABSORPTION OF COMPANIES</dc:title>
  <dc:creator>commerce</dc:creator>
  <cp:lastModifiedBy>commerce</cp:lastModifiedBy>
  <cp:revision>13</cp:revision>
  <dcterms:created xsi:type="dcterms:W3CDTF">2019-02-21T10:20:14Z</dcterms:created>
  <dcterms:modified xsi:type="dcterms:W3CDTF">2019-03-05T03:16:54Z</dcterms:modified>
</cp:coreProperties>
</file>