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B. Sc. III </a:t>
            </a:r>
            <a:br>
              <a:rPr lang="en-US" sz="2800" dirty="0" smtClean="0"/>
            </a:br>
            <a:r>
              <a:rPr lang="en-US" sz="2800" dirty="0" smtClean="0"/>
              <a:t>Paper – I X</a:t>
            </a:r>
            <a:br>
              <a:rPr lang="en-US" sz="2800" dirty="0" smtClean="0"/>
            </a:br>
            <a:r>
              <a:rPr lang="en-US" sz="2800" dirty="0" smtClean="0"/>
              <a:t>Unit No 4</a:t>
            </a:r>
            <a:br>
              <a:rPr lang="en-US" sz="2800" dirty="0" smtClean="0"/>
            </a:br>
            <a:r>
              <a:rPr lang="en-US" sz="2800" dirty="0" smtClean="0"/>
              <a:t>Plant Breeding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Introduction, Definition, Aims and objectives of Plant breeding</a:t>
            </a:r>
            <a:endParaRPr lang="en-IN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49530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Dr. </a:t>
            </a:r>
            <a:r>
              <a:rPr lang="en-US" sz="2000" dirty="0" err="1" smtClean="0"/>
              <a:t>Manjusha</a:t>
            </a:r>
            <a:r>
              <a:rPr lang="en-US" sz="2000" dirty="0" smtClean="0"/>
              <a:t> </a:t>
            </a:r>
            <a:r>
              <a:rPr lang="en-US" sz="2000" dirty="0" err="1" smtClean="0"/>
              <a:t>Ingawale</a:t>
            </a:r>
            <a:endParaRPr lang="en-US" sz="2000" dirty="0" smtClean="0"/>
          </a:p>
          <a:p>
            <a:r>
              <a:rPr lang="en-US" sz="2000" dirty="0" smtClean="0"/>
              <a:t>Dept. Of Botany,</a:t>
            </a:r>
          </a:p>
          <a:p>
            <a:r>
              <a:rPr lang="en-US" sz="2000" dirty="0" err="1" smtClean="0"/>
              <a:t>Kisan</a:t>
            </a:r>
            <a:r>
              <a:rPr lang="en-US" sz="2000" dirty="0" smtClean="0"/>
              <a:t> Veer </a:t>
            </a:r>
            <a:r>
              <a:rPr lang="en-US" sz="2000" dirty="0" err="1" smtClean="0"/>
              <a:t>Mahavidyalaya</a:t>
            </a:r>
            <a:r>
              <a:rPr lang="en-US" sz="2000" dirty="0" smtClean="0"/>
              <a:t>, </a:t>
            </a:r>
            <a:r>
              <a:rPr lang="en-US" sz="2000" dirty="0" err="1" smtClean="0"/>
              <a:t>wai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72826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7620000" cy="48628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IN" dirty="0"/>
          </a:p>
          <a:p>
            <a:pPr algn="ctr"/>
            <a:r>
              <a:rPr lang="en-IN" dirty="0"/>
              <a:t> </a:t>
            </a:r>
            <a:r>
              <a:rPr lang="en-IN" sz="3200" b="1" dirty="0"/>
              <a:t>Plant Breeding </a:t>
            </a:r>
            <a:endParaRPr lang="en-IN" sz="3200" dirty="0"/>
          </a:p>
          <a:p>
            <a:pPr algn="ctr"/>
            <a:r>
              <a:rPr lang="en-US" sz="3200" b="1" dirty="0"/>
              <a:t>Definition, Aim, Objectives and Scope of Plant Breeding </a:t>
            </a:r>
            <a:endParaRPr lang="en-US" sz="3200" dirty="0"/>
          </a:p>
          <a:p>
            <a:pPr algn="just"/>
            <a:r>
              <a:rPr lang="en-IN" sz="2800" b="1" dirty="0"/>
              <a:t>Definition : </a:t>
            </a:r>
            <a:endParaRPr lang="en-IN" sz="2800" dirty="0"/>
          </a:p>
          <a:p>
            <a:pPr algn="just"/>
            <a:r>
              <a:rPr lang="en-US" sz="2400" dirty="0"/>
              <a:t>Plant breeding can be defined as an art, a science, and technology of improving the </a:t>
            </a:r>
            <a:r>
              <a:rPr lang="en-US" sz="2400" dirty="0" smtClean="0"/>
              <a:t>genetic </a:t>
            </a:r>
            <a:r>
              <a:rPr lang="en-US" sz="2400" dirty="0"/>
              <a:t>make up of plants in relation to their economic use for the man kind. </a:t>
            </a:r>
          </a:p>
          <a:p>
            <a:pPr algn="ctr"/>
            <a:r>
              <a:rPr lang="en-IN" sz="2400" dirty="0"/>
              <a:t>or </a:t>
            </a:r>
          </a:p>
          <a:p>
            <a:pPr algn="just"/>
            <a:r>
              <a:rPr lang="en-US" sz="2400" dirty="0"/>
              <a:t>Plant breeding is the art and science of improving the heredity of plants for the benefit </a:t>
            </a:r>
            <a:r>
              <a:rPr lang="en-IN" sz="2400" dirty="0" smtClean="0"/>
              <a:t>of </a:t>
            </a:r>
            <a:r>
              <a:rPr lang="en-IN" sz="2400" dirty="0"/>
              <a:t>mankind. </a:t>
            </a:r>
          </a:p>
        </p:txBody>
      </p:sp>
    </p:spTree>
    <p:extLst>
      <p:ext uri="{BB962C8B-B14F-4D97-AF65-F5344CB8AC3E}">
        <p14:creationId xmlns:p14="http://schemas.microsoft.com/office/powerpoint/2010/main" val="184842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5344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/>
          </a:p>
          <a:p>
            <a:pPr algn="ctr"/>
            <a:r>
              <a:rPr lang="en-IN" dirty="0"/>
              <a:t> </a:t>
            </a:r>
            <a:r>
              <a:rPr lang="en-IN" sz="2800" dirty="0"/>
              <a:t>or </a:t>
            </a:r>
          </a:p>
          <a:p>
            <a:r>
              <a:rPr lang="en-US" sz="2400" dirty="0"/>
              <a:t>Plant breeding deals with the genetic improvement </a:t>
            </a:r>
            <a:r>
              <a:rPr lang="en-US" sz="2400" dirty="0" smtClean="0"/>
              <a:t>of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crop plants also known as </a:t>
            </a:r>
            <a:r>
              <a:rPr lang="en-IN" sz="2400" dirty="0" smtClean="0"/>
              <a:t>science </a:t>
            </a:r>
            <a:r>
              <a:rPr lang="en-IN" sz="2400" dirty="0"/>
              <a:t>of crop improvement. </a:t>
            </a:r>
          </a:p>
          <a:p>
            <a:pPr algn="ctr"/>
            <a:r>
              <a:rPr lang="en-IN" sz="2400" dirty="0"/>
              <a:t>or </a:t>
            </a:r>
          </a:p>
          <a:p>
            <a:r>
              <a:rPr lang="en-US" sz="2400" dirty="0"/>
              <a:t>Science of changing and improving the heredity of plants </a:t>
            </a:r>
            <a:endParaRPr lang="en-IN" sz="2400" dirty="0"/>
          </a:p>
        </p:txBody>
      </p:sp>
      <p:sp>
        <p:nvSpPr>
          <p:cNvPr id="3" name="Rectangle 2"/>
          <p:cNvSpPr/>
          <p:nvPr/>
        </p:nvSpPr>
        <p:spPr>
          <a:xfrm>
            <a:off x="311727" y="2713965"/>
            <a:ext cx="852747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2400" dirty="0"/>
          </a:p>
          <a:p>
            <a:r>
              <a:rPr lang="en-IN" sz="2400" dirty="0"/>
              <a:t> </a:t>
            </a:r>
            <a:r>
              <a:rPr lang="en-IN" sz="2400" b="1" dirty="0"/>
              <a:t>Aim : </a:t>
            </a:r>
            <a:endParaRPr lang="en-IN" sz="2400" dirty="0"/>
          </a:p>
          <a:p>
            <a:pPr algn="just"/>
            <a:r>
              <a:rPr lang="en-US" sz="2400" dirty="0"/>
              <a:t>Plant breeding aims to improve the characteristics of </a:t>
            </a:r>
            <a:endParaRPr lang="en-US" sz="2400" dirty="0" smtClean="0"/>
          </a:p>
          <a:p>
            <a:pPr algn="just"/>
            <a:r>
              <a:rPr lang="en-US" sz="2400" dirty="0" smtClean="0"/>
              <a:t>plants </a:t>
            </a:r>
            <a:r>
              <a:rPr lang="en-US" sz="2400" dirty="0"/>
              <a:t>so that they become more </a:t>
            </a:r>
            <a:r>
              <a:rPr lang="en-US" sz="2400" dirty="0" smtClean="0"/>
              <a:t> desirable  </a:t>
            </a:r>
          </a:p>
          <a:p>
            <a:pPr algn="just"/>
            <a:r>
              <a:rPr lang="en-US" sz="2400" dirty="0" err="1" smtClean="0"/>
              <a:t>agronomically</a:t>
            </a:r>
            <a:r>
              <a:rPr lang="en-US" sz="2400" dirty="0" smtClean="0"/>
              <a:t> </a:t>
            </a:r>
            <a:r>
              <a:rPr lang="en-US" sz="2400" dirty="0"/>
              <a:t>and economically. The specific </a:t>
            </a:r>
            <a:endParaRPr lang="en-US" sz="2400" dirty="0" smtClean="0"/>
          </a:p>
          <a:p>
            <a:pPr algn="just"/>
            <a:r>
              <a:rPr lang="en-US" sz="2400" dirty="0" smtClean="0"/>
              <a:t>objectives </a:t>
            </a:r>
            <a:r>
              <a:rPr lang="en-US" sz="2400" dirty="0"/>
              <a:t>may vary greatly </a:t>
            </a:r>
            <a:r>
              <a:rPr lang="en-US" sz="2400" dirty="0" smtClean="0"/>
              <a:t>depending </a:t>
            </a:r>
            <a:r>
              <a:rPr lang="en-US" sz="2400" dirty="0"/>
              <a:t>on the crop </a:t>
            </a:r>
            <a:endParaRPr lang="en-US" sz="2400" dirty="0" smtClean="0"/>
          </a:p>
          <a:p>
            <a:pPr algn="just"/>
            <a:r>
              <a:rPr lang="en-US" sz="2400" dirty="0" smtClean="0"/>
              <a:t>under </a:t>
            </a:r>
            <a:r>
              <a:rPr lang="en-US" sz="2400" dirty="0"/>
              <a:t>consideration.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65862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52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IN" dirty="0"/>
          </a:p>
          <a:p>
            <a:r>
              <a:rPr lang="en-IN" dirty="0"/>
              <a:t> </a:t>
            </a:r>
            <a:r>
              <a:rPr lang="en-IN" b="1" dirty="0"/>
              <a:t>Objectives of Plant Breeding : 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56773" y="31382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IN" dirty="0"/>
          </a:p>
          <a:p>
            <a:r>
              <a:rPr lang="en-IN" dirty="0"/>
              <a:t> </a:t>
            </a:r>
            <a:r>
              <a:rPr lang="en-IN" b="1" dirty="0"/>
              <a:t>1. Higher yield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-185041" y="636986"/>
            <a:ext cx="3156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 smtClean="0"/>
          </a:p>
          <a:p>
            <a:pPr algn="ctr"/>
            <a:r>
              <a:rPr lang="en-IN" dirty="0" smtClean="0"/>
              <a:t> </a:t>
            </a:r>
            <a:r>
              <a:rPr lang="en-IN" b="1" dirty="0"/>
              <a:t>2. Improved quality: 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123756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 smtClean="0"/>
              <a:t> </a:t>
            </a:r>
            <a:r>
              <a:rPr lang="en-IN" b="1" dirty="0"/>
              <a:t>3. Abiotic resistance : 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1066800" y="1606897"/>
            <a:ext cx="2020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/>
              <a:t>4. Biotic resistance 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1421088" y="2038023"/>
            <a:ext cx="4225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5. Change in maturity Duration / Earliness 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1792910" y="2402063"/>
            <a:ext cx="2452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/>
              <a:t>6. Determinate Growth 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2247082" y="2802926"/>
            <a:ext cx="1449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/>
              <a:t>7. Dormancy 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2514600" y="3201418"/>
            <a:ext cx="3894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/>
              <a:t>8. Desirable Agronomic Characteristics 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2949742" y="3619241"/>
            <a:ext cx="3558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9. Elimination of Toxic Substances </a:t>
            </a:r>
            <a:r>
              <a:rPr lang="en-US" dirty="0"/>
              <a:t>: 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3352800" y="4002428"/>
            <a:ext cx="3544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/>
              <a:t>10.Non-shattering characteristics </a:t>
            </a:r>
            <a:r>
              <a:rPr lang="en-IN" b="1" dirty="0" smtClean="0"/>
              <a:t>   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3868705" y="4371760"/>
            <a:ext cx="2768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/>
              <a:t>11.Synchronous Maturity </a:t>
            </a:r>
            <a:r>
              <a:rPr lang="en-IN" b="1" dirty="0" smtClean="0"/>
              <a:t>0</a:t>
            </a:r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4180394" y="4742110"/>
            <a:ext cx="3516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/>
              <a:t>12.Photo and Thermo insensitivity </a:t>
            </a:r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4628773" y="5118369"/>
            <a:ext cx="2307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/>
              <a:t>13.Wider adaptability </a:t>
            </a:r>
            <a:endParaRPr lang="en-IN" dirty="0"/>
          </a:p>
        </p:txBody>
      </p:sp>
      <p:sp>
        <p:nvSpPr>
          <p:cNvPr id="16" name="Rectangle 15"/>
          <p:cNvSpPr/>
          <p:nvPr/>
        </p:nvSpPr>
        <p:spPr>
          <a:xfrm>
            <a:off x="5124856" y="5487701"/>
            <a:ext cx="2989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/>
              <a:t>14.Varieties for New Seasons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697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304800"/>
            <a:ext cx="4301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Scope of plant breeding (Future Prospects) 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533400" y="855530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latin typeface="Arial Rounded MT Bold" pitchFamily="34" charset="0"/>
              </a:rPr>
              <a:t>Undesirable effects </a:t>
            </a:r>
            <a:endParaRPr lang="en-IN" sz="2000" b="1" dirty="0" smtClean="0">
              <a:latin typeface="Arial Rounded MT Bold" pitchFamily="34" charset="0"/>
            </a:endParaRPr>
          </a:p>
          <a:p>
            <a:endParaRPr lang="en-IN" sz="2000" dirty="0">
              <a:latin typeface="Arial Rounded MT Bold" pitchFamily="34" charset="0"/>
            </a:endParaRPr>
          </a:p>
          <a:p>
            <a:r>
              <a:rPr lang="en-US" sz="2000" dirty="0">
                <a:latin typeface="Arial Rounded MT Bold" pitchFamily="34" charset="0"/>
              </a:rPr>
              <a:t>Plant breeding has several useful applications in the improvement of crop plants. </a:t>
            </a:r>
          </a:p>
          <a:p>
            <a:r>
              <a:rPr lang="en-US" sz="2000" dirty="0">
                <a:latin typeface="Arial Rounded MT Bold" pitchFamily="34" charset="0"/>
              </a:rPr>
              <a:t>However, it has five main undesirable effects on crop plants. </a:t>
            </a:r>
            <a:endParaRPr lang="en-US" sz="2000" dirty="0" smtClean="0">
              <a:latin typeface="Arial Rounded MT Bold" pitchFamily="34" charset="0"/>
            </a:endParaRPr>
          </a:p>
          <a:p>
            <a:endParaRPr lang="en-US" sz="2000" dirty="0"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5745" y="3124200"/>
            <a:ext cx="2431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/>
              <a:t>2. Narrow genetic base 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609600" y="3657600"/>
            <a:ext cx="2496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/>
              <a:t>3. Danger of Uniformity 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568036" y="4343400"/>
            <a:ext cx="2962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/>
              <a:t>4. Undesirable combinations 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568036" y="4953000"/>
            <a:ext cx="67235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5. Increased susceptibility to minor diseases and pests 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568036" y="2581870"/>
            <a:ext cx="2930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/>
              <a:t>1. Reduction in Diversity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752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3276600"/>
            <a:ext cx="5105400" cy="2868168"/>
          </a:xfrm>
        </p:spPr>
        <p:txBody>
          <a:bodyPr/>
          <a:lstStyle/>
          <a:p>
            <a:r>
              <a:rPr lang="en-US" sz="9600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</a:t>
            </a:r>
            <a:endParaRPr lang="en-US" sz="9600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547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132</TotalTime>
  <Words>297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B. Sc. III  Paper – I X Unit No 4 Plant Breeding 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REVAN</dc:creator>
  <cp:lastModifiedBy>REVAN</cp:lastModifiedBy>
  <cp:revision>9</cp:revision>
  <dcterms:created xsi:type="dcterms:W3CDTF">2006-08-16T00:00:00Z</dcterms:created>
  <dcterms:modified xsi:type="dcterms:W3CDTF">2022-02-07T11:39:11Z</dcterms:modified>
</cp:coreProperties>
</file>