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79" r:id="rId4"/>
    <p:sldId id="271" r:id="rId5"/>
    <p:sldId id="272" r:id="rId6"/>
    <p:sldId id="273" r:id="rId7"/>
    <p:sldId id="257" r:id="rId8"/>
    <p:sldId id="258" r:id="rId9"/>
    <p:sldId id="259" r:id="rId10"/>
    <p:sldId id="280" r:id="rId11"/>
    <p:sldId id="274" r:id="rId12"/>
    <p:sldId id="275" r:id="rId13"/>
    <p:sldId id="276" r:id="rId14"/>
    <p:sldId id="269" r:id="rId15"/>
    <p:sldId id="277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r-IN" dirty="0" smtClean="0"/>
              <a:t>अमेरिकन राज्यक्रांती</a:t>
            </a:r>
            <a:br>
              <a:rPr lang="mr-IN" dirty="0" smtClean="0"/>
            </a:br>
            <a:r>
              <a:rPr lang="en-GB" dirty="0" smtClean="0"/>
              <a:t>(American Revolution ,1776)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553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 </a:t>
            </a: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en-GB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अमेरिकेचा शोध: </a:t>
            </a:r>
          </a:p>
          <a:p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ऐतिहासिक पार्श्वभूमी:</a:t>
            </a:r>
            <a:endParaRPr lang="en-GB" sz="2800" dirty="0" smtClean="0"/>
          </a:p>
          <a:p>
            <a:endParaRPr lang="en-GB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mr-IN" sz="4400" smtClean="0"/>
              <a:t>बोस्टन-टी-पार्टी</a:t>
            </a:r>
            <a:r>
              <a:rPr lang="mr-IN" sz="4400" smtClean="0"/>
              <a:t>:</a:t>
            </a:r>
            <a:br>
              <a:rPr lang="mr-IN" sz="4400" smtClean="0"/>
            </a:br>
            <a:endParaRPr lang="en-US" dirty="0"/>
          </a:p>
        </p:txBody>
      </p:sp>
      <p:pic>
        <p:nvPicPr>
          <p:cNvPr id="4" name="Content Placeholder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1" y="1676400"/>
            <a:ext cx="6934200" cy="4648200"/>
          </a:xfrm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mr-IN" dirty="0" smtClean="0"/>
              <a:t> दुसरी कॉन्तिटीनेन्टल कॉंग्रेस:</a:t>
            </a:r>
          </a:p>
          <a:p>
            <a:pPr>
              <a:buFont typeface="Wingdings" pitchFamily="2" charset="2"/>
              <a:buChar char="q"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 संघर्षाला प्रारंभ: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 स्वातंत्र्याचा जाहीरनामा: थॉमस जेफरसन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 स्वातंत्र्ययुद्ध: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 साराटोगाची लढाई: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 पॅरीस तह</a:t>
            </a:r>
            <a:r>
              <a:rPr lang="mr-IN" dirty="0" smtClean="0">
                <a:sym typeface="Wingdings" pitchFamily="2" charset="2"/>
              </a:rPr>
              <a:t> (१७८३):</a:t>
            </a:r>
          </a:p>
          <a:p>
            <a:pPr>
              <a:buNone/>
            </a:pPr>
            <a:r>
              <a:rPr lang="mr-IN" dirty="0" smtClean="0">
                <a:sym typeface="Wingdings" pitchFamily="2" charset="2"/>
              </a:rPr>
              <a:t>  </a:t>
            </a:r>
          </a:p>
          <a:p>
            <a:pPr>
              <a:buNone/>
            </a:pPr>
            <a:r>
              <a:rPr lang="mr-IN" dirty="0" smtClean="0">
                <a:sym typeface="Wingdings" pitchFamily="2" charset="2"/>
              </a:rPr>
              <a:t>   * तरतुदी व महत्त्व: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अमेरिकेच्या विजयाची कारणे: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mr-IN" dirty="0" smtClean="0"/>
              <a:t> भौगोलिक परिस्थिती: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युरोपीय देशांची मदत: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जॉर्ज वॉशिग्टनचे नेतृत्व: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अमेरिकनांचा ध्येयवाद: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साम्राज्यवादी वृतीला तडाखा: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अमेरिकन नेत्यांचे व विचारवंतांचे कार्य: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परिणाम/महत्त्व: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अमेरिकन संघराज्याची निर्मिती: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ब्रिटीश साम्राज्यवादाला धक्का: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अध्यक्षीय लोकशाहीचा उदय व लिखित घटना: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स्वातंत्र्याचा जाहीरनामा: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फ्रेंच राज्याक्रांतीस प्रेरणा:</a:t>
            </a:r>
          </a:p>
          <a:p>
            <a:pPr algn="just">
              <a:buFont typeface="Wingdings" pitchFamily="2" charset="2"/>
              <a:buChar char="v"/>
            </a:pPr>
            <a:endParaRPr lang="mr-IN" sz="2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जागतिक महत्त्व:</a:t>
            </a:r>
          </a:p>
          <a:p>
            <a:pPr algn="just">
              <a:buFont typeface="Wingdings" pitchFamily="2" charset="2"/>
              <a:buChar char="v"/>
            </a:pPr>
            <a:r>
              <a:rPr lang="en-GB" dirty="0" smtClean="0"/>
              <a:t> “Americans had established their right to control their own destiny and a new nation, based on new principles, had come of age”.</a:t>
            </a:r>
          </a:p>
          <a:p>
            <a:pPr algn="just">
              <a:buNone/>
            </a:pPr>
            <a:r>
              <a:rPr lang="mr-IN" dirty="0" smtClean="0"/>
              <a:t>      - Prof. Robert Nisebar</a:t>
            </a:r>
          </a:p>
          <a:p>
            <a:pPr algn="just">
              <a:buNone/>
            </a:pPr>
            <a:endParaRPr lang="mr-IN" dirty="0" smtClean="0"/>
          </a:p>
          <a:p>
            <a:pPr algn="just">
              <a:buNone/>
            </a:pPr>
            <a:r>
              <a:rPr lang="mr-IN" dirty="0" smtClean="0"/>
              <a:t>* समारोप:</a:t>
            </a: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43000"/>
            <a:ext cx="7498080" cy="3581400"/>
          </a:xfrm>
        </p:spPr>
        <p:txBody>
          <a:bodyPr>
            <a:normAutofit/>
          </a:bodyPr>
          <a:lstStyle/>
          <a:p>
            <a:r>
              <a:rPr lang="mr-IN" dirty="0" smtClean="0"/>
              <a:t> प्रश्नोत्तर सत्र (</a:t>
            </a:r>
            <a:r>
              <a:rPr lang="en-GB" dirty="0" smtClean="0"/>
              <a:t>Q &amp;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243840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Images:</a:t>
            </a:r>
            <a:endParaRPr lang="en-US" dirty="0"/>
          </a:p>
        </p:txBody>
      </p:sp>
      <p:pic>
        <p:nvPicPr>
          <p:cNvPr id="4" name="Content Placeholder 3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76400"/>
            <a:ext cx="7315200" cy="4038600"/>
          </a:xfrm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828800"/>
            <a:ext cx="7315200" cy="4267200"/>
          </a:xfrm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mr-IN" dirty="0" smtClean="0"/>
              <a:t>  स्पेनच्या अमेरिकेत वसाहती:</a:t>
            </a:r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  इंग्लंडचा साम्राज्यविस्तार: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ब्रिटीशांची पहिली वसाहत: व्हरजीनिया: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मॅसॅचूसेट्स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मेरिलॅंड: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न्यूयॉर्क: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डीलावेयर: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कनेक्टीकट: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mr-IN" dirty="0" smtClean="0"/>
              <a:t> न्यूजर्शी: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न्यूहम्प्शायर: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पेन्सिल्वेनिया: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ऱ्होड आईलंड: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दक्षिण कॅरोलिना: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उत्तर कॅरोलिना: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जॉर्जिया: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mr-IN" dirty="0" smtClean="0"/>
              <a:t> नियंत्रण मंडळाची स्थापना: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वसाहतीचे प्रशासन: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वसाहतीतील लोकजीवन: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इंग्लंडची वसाहतविषयक नीती: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इंग्लंड-फ्रान्स संघर्ष: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इंग्लंडची भूमिका:</a:t>
            </a:r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 वसाहतीत स्वातंत्र्यभावनेची निर्मिती: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effectLst/>
        </p:spPr>
        <p:txBody>
          <a:bodyPr>
            <a:noAutofit/>
          </a:bodyPr>
          <a:lstStyle/>
          <a:p>
            <a:pPr algn="ctr"/>
            <a:r>
              <a:rPr lang="mr-IN" sz="3600" b="1" dirty="0" smtClean="0"/>
              <a:t>अमेरिकन स्वातंत्र्ययुद्धाची कारणे 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  <a:effectLst/>
        </p:spPr>
        <p:txBody>
          <a:bodyPr>
            <a:noAutofit/>
          </a:bodyPr>
          <a:lstStyle/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वसाहतीत स्वातंत्र्याची प्रखर जाणीव: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इंग्लंडला हवी असणारी बाजारपेठ:</a:t>
            </a:r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सप्तवार्षिक युद्धोतर परिस्थिती:</a:t>
            </a:r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ब्रिटीशांची जुलमी राजवट व अन्यायी कायदे:</a:t>
            </a:r>
          </a:p>
          <a:p>
            <a:pPr marL="596646" indent="-514350" algn="just">
              <a:buFont typeface="Wingdings" pitchFamily="2" charset="2"/>
              <a:buChar char="v"/>
            </a:pPr>
            <a:r>
              <a:rPr lang="mr-IN" sz="2800" dirty="0" smtClean="0"/>
              <a:t>नेविगेशन कायदे:</a:t>
            </a:r>
          </a:p>
          <a:p>
            <a:pPr marL="596646" indent="-514350" algn="just">
              <a:buFont typeface="Wingdings" pitchFamily="2" charset="2"/>
              <a:buChar char="v"/>
            </a:pPr>
            <a:r>
              <a:rPr lang="mr-IN" sz="2800" dirty="0" smtClean="0"/>
              <a:t>हॅट्स कायदे:</a:t>
            </a:r>
          </a:p>
          <a:p>
            <a:pPr marL="596646" indent="-514350" algn="just">
              <a:buFont typeface="Wingdings" pitchFamily="2" charset="2"/>
              <a:buChar char="v"/>
            </a:pPr>
            <a:r>
              <a:rPr lang="mr-IN" sz="2800" dirty="0" smtClean="0"/>
              <a:t>शुगर कायदे: इ.</a:t>
            </a:r>
          </a:p>
          <a:p>
            <a:pPr marL="596646" indent="-514350" algn="just">
              <a:buFont typeface="Wingdings" pitchFamily="2" charset="2"/>
              <a:buChar char="q"/>
            </a:pPr>
            <a:endParaRPr lang="mr-IN" sz="2800" dirty="0" smtClean="0"/>
          </a:p>
          <a:p>
            <a:pPr marL="596646" indent="-514350" algn="just">
              <a:buAutoNum type="hindiNumParenR"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020762"/>
          </a:xfrm>
        </p:spPr>
        <p:txBody>
          <a:bodyPr>
            <a:normAutofit/>
          </a:bodyPr>
          <a:lstStyle/>
          <a:p>
            <a:r>
              <a:rPr lang="mr-IN" sz="4000" dirty="0" smtClean="0"/>
              <a:t>क्रमश: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mr-IN" sz="2800" dirty="0" smtClean="0"/>
              <a:t>अमेरिकेतील नाविन्यपूर्ण समाज:</a:t>
            </a:r>
          </a:p>
          <a:p>
            <a:pPr algn="just">
              <a:buNone/>
            </a:pPr>
            <a:endParaRPr lang="mr-IN" sz="2800" dirty="0" smtClean="0"/>
          </a:p>
          <a:p>
            <a:pPr algn="just">
              <a:buFont typeface="Wingdings" pitchFamily="2" charset="2"/>
              <a:buChar char="q"/>
            </a:pPr>
            <a:r>
              <a:rPr lang="mr-IN" sz="2800" dirty="0" smtClean="0"/>
              <a:t>ब्रिटीशांची जुलमी राजवट:</a:t>
            </a:r>
          </a:p>
          <a:p>
            <a:pPr algn="just">
              <a:buNone/>
            </a:pPr>
            <a:endParaRPr lang="mr-IN" sz="2800" dirty="0" smtClean="0"/>
          </a:p>
          <a:p>
            <a:pPr algn="just">
              <a:buFont typeface="Wingdings" pitchFamily="2" charset="2"/>
              <a:buChar char="q"/>
            </a:pPr>
            <a:r>
              <a:rPr lang="mr-IN" sz="2800" dirty="0" smtClean="0"/>
              <a:t>वसाहतीची शैक्षणिक व सांस्कृतिक प्रगती:</a:t>
            </a:r>
          </a:p>
          <a:p>
            <a:pPr algn="just">
              <a:buNone/>
            </a:pPr>
            <a:endParaRPr lang="mr-IN" sz="2800" dirty="0" smtClean="0"/>
          </a:p>
          <a:p>
            <a:pPr algn="just">
              <a:buFont typeface="Wingdings" pitchFamily="2" charset="2"/>
              <a:buChar char="q"/>
            </a:pPr>
            <a:r>
              <a:rPr lang="mr-IN" sz="2800" dirty="0" smtClean="0"/>
              <a:t>लोकशाही व व्यक्तिस्वातंत्र्याचा प्रसार:</a:t>
            </a:r>
          </a:p>
          <a:p>
            <a:pPr algn="just">
              <a:buNone/>
            </a:pPr>
            <a:endParaRPr lang="mr-IN" sz="2800" dirty="0" smtClean="0"/>
          </a:p>
          <a:p>
            <a:pPr algn="just">
              <a:buFont typeface="Wingdings" pitchFamily="2" charset="2"/>
              <a:buChar char="q"/>
            </a:pPr>
            <a:r>
              <a:rPr lang="mr-IN" sz="2800" dirty="0" smtClean="0"/>
              <a:t>विचारवंतांचे कार्य:</a:t>
            </a:r>
            <a:endParaRPr lang="en-U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685800"/>
          </a:xfrm>
        </p:spPr>
        <p:txBody>
          <a:bodyPr>
            <a:normAutofit/>
          </a:bodyPr>
          <a:lstStyle/>
          <a:p>
            <a:r>
              <a:rPr lang="mr-IN" sz="3600" b="1" dirty="0" smtClean="0"/>
              <a:t>अमेरिकन स्वातंत्र्ययुद्धाची वाटचाल: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54380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स्टॅंप कायदेविरोधी परिषद: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बोस्टन-टी-पार्टी: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फिलाडेल्फियाची पहिली परिषद: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तिसऱ्या जॉर्जचे आक्रमक धोरण: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वसाहतीचे स्वातंत्र्ययुद्ध व लेक्झ्हीग्तनचे हत्याकांड:</a:t>
            </a:r>
            <a:endParaRPr lang="en-US" sz="2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441</TotalTime>
  <Words>320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अमेरिकन राज्यक्रांती (American Revolution ,1776) </vt:lpstr>
      <vt:lpstr>Images:</vt:lpstr>
      <vt:lpstr>Slide 3</vt:lpstr>
      <vt:lpstr>Slide 4</vt:lpstr>
      <vt:lpstr>क्रमशः</vt:lpstr>
      <vt:lpstr>क्रमशः</vt:lpstr>
      <vt:lpstr>अमेरिकन स्वातंत्र्ययुद्धाची कारणे :</vt:lpstr>
      <vt:lpstr>क्रमश:</vt:lpstr>
      <vt:lpstr>अमेरिकन स्वातंत्र्ययुद्धाची वाटचाल:</vt:lpstr>
      <vt:lpstr> बोस्टन-टी-पार्टी: </vt:lpstr>
      <vt:lpstr>क्रमशः</vt:lpstr>
      <vt:lpstr>Slide 12</vt:lpstr>
      <vt:lpstr>अमेरिकेच्या विजयाची कारणे:</vt:lpstr>
      <vt:lpstr>परिणाम/महत्त्व:</vt:lpstr>
      <vt:lpstr>क्रमशः</vt:lpstr>
      <vt:lpstr> प्रश्नोत्तर सत्र (Q &amp; 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com</cp:lastModifiedBy>
  <cp:revision>124</cp:revision>
  <dcterms:created xsi:type="dcterms:W3CDTF">2006-08-16T00:00:00Z</dcterms:created>
  <dcterms:modified xsi:type="dcterms:W3CDTF">2019-03-08T07:11:50Z</dcterms:modified>
</cp:coreProperties>
</file>