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png" ContentType="image/png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3.xml" ContentType="application/vnd.openxmlformats-officedocument.theme+xml"/>
</Types>
</file>

<file path=_rels/.rels><?xml version="1.0" encoding="UTF-8"?>
<Relationships xmlns="http://schemas.openxmlformats.org/package/2006/relationships"><Relationship Id="rId1" Type="http://schemas.openxmlformats.org/package/2006/relationships/metadata/core-properties" Target="docProps/core.xml"></Relationship><Relationship Id="rId2" Type="http://schemas.openxmlformats.org/package/2006/relationships/metadata/thumbnail" Target="docProps/thumbnail.jpeg"></Relationship><Relationship Id="rId3" Type="http://schemas.openxmlformats.org/officeDocument/2006/relationships/officeDocument" Target="ppt/presentation.xml"></Relationship><Relationship Id="rId4" Type="http://schemas.openxmlformats.org/officeDocument/2006/relationships/extended-properties" Target="docProps/app.xml"></Relationship><Relationship Id="rId5" Type="http://www.infraware.co.kr/2012/infrawarePen" Target="docProps/infrawarePen.xml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36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x="9144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94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?>
<Relationships xmlns="http://schemas.openxmlformats.org/package/2006/relationships"><Relationship Id="rId1" Type="http://schemas.openxmlformats.org/officeDocument/2006/relationships/theme" Target="theme/theme1.xml"></Relationship><Relationship Id="rId2" Type="http://schemas.openxmlformats.org/officeDocument/2006/relationships/viewProps" Target="viewProps.xml"></Relationship><Relationship Id="rId3" Type="http://schemas.openxmlformats.org/officeDocument/2006/relationships/slideMaster" Target="slideMasters/slideMaster1.xml"></Relationship><Relationship Id="rId4" Type="http://schemas.openxmlformats.org/officeDocument/2006/relationships/presProps" Target="presProps.xml"></Relationship><Relationship Id="rId5" Type="http://schemas.openxmlformats.org/officeDocument/2006/relationships/tableStyles" Target="tableStyles.xml"></Relationship><Relationship Id="rId6" Type="http://schemas.openxmlformats.org/officeDocument/2006/relationships/slide" Target="slides/slide1.xml"></Relationship><Relationship Id="rId7" Type="http://schemas.openxmlformats.org/officeDocument/2006/relationships/slide" Target="slides/slide2.xml"></Relationship><Relationship Id="rId8" Type="http://schemas.openxmlformats.org/officeDocument/2006/relationships/slide" Target="slides/slide3.xml"></Relationship><Relationship Id="rId9" Type="http://schemas.openxmlformats.org/officeDocument/2006/relationships/slide" Target="slides/slide4.xml"></Relationship><Relationship Id="rId10" Type="http://schemas.openxmlformats.org/officeDocument/2006/relationships/slide" Target="slides/slide5.xml"></Relationship><Relationship Id="rId11" Type="http://schemas.openxmlformats.org/officeDocument/2006/relationships/slide" Target="slides/slide6.xml"></Relationship><Relationship Id="rId12" Type="http://schemas.openxmlformats.org/officeDocument/2006/relationships/slide" Target="slides/slide7.xml"></Relationship><Relationship Id="rId13" Type="http://schemas.openxmlformats.org/officeDocument/2006/relationships/slide" Target="slides/slide8.xml"></Relationship><Relationship Id="rId14" Type="http://schemas.openxmlformats.org/officeDocument/2006/relationships/slide" Target="slides/slide9.xml"></Relationship><Relationship Id="rId15" Type="http://schemas.openxmlformats.org/officeDocument/2006/relationships/slide" Target="slides/slide10.xml"></Relationship><Relationship Id="rId16" Type="http://schemas.openxmlformats.org/officeDocument/2006/relationships/slide" Target="slides/slide11.xml"></Relationship><Relationship Id="rId17" Type="http://schemas.openxmlformats.org/officeDocument/2006/relationships/slide" Target="slides/slide12.xml"></Relationship><Relationship Id="rId18" Type="http://schemas.openxmlformats.org/officeDocument/2006/relationships/slide" Target="slides/slide13.xml"></Relationship><Relationship Id="rId19" Type="http://schemas.openxmlformats.org/officeDocument/2006/relationships/slide" Target="slides/slide14.xml"></Relationship><Relationship Id="rId20" Type="http://schemas.openxmlformats.org/officeDocument/2006/relationships/slide" Target="slides/slide15.xml"></Relationship><Relationship Id="rId21" Type="http://schemas.openxmlformats.org/officeDocument/2006/relationships/slide" Target="slides/slide16.xml"></Relationship><Relationship Id="rId22" Type="http://schemas.openxmlformats.org/officeDocument/2006/relationships/slide" Target="slides/slide17.xml"></Relationship><Relationship Id="rId23" Type="http://schemas.openxmlformats.org/officeDocument/2006/relationships/slide" Target="slides/slide18.xml"></Relationship><Relationship Id="rId24" Type="http://schemas.openxmlformats.org/officeDocument/2006/relationships/slide" Target="slides/slide19.xml"></Relationship><Relationship Id="rId25" Type="http://schemas.openxmlformats.org/officeDocument/2006/relationships/slide" Target="slides/slide20.xml"></Relationship><Relationship Id="rId26" Type="http://schemas.openxmlformats.org/officeDocument/2006/relationships/slide" Target="slides/slide21.xml"></Relationship><Relationship Id="rId27" Type="http://schemas.openxmlformats.org/officeDocument/2006/relationships/slide" Target="slides/slide22.xml"></Relationship><Relationship Id="rId28" Type="http://schemas.openxmlformats.org/officeDocument/2006/relationships/slide" Target="slides/slide23.xml"></Relationship><Relationship Id="rId29" Type="http://schemas.openxmlformats.org/officeDocument/2006/relationships/slide" Target="slides/slide24.xml"></Relationship><Relationship Id="rId30" Type="http://schemas.openxmlformats.org/officeDocument/2006/relationships/slide" Target="slides/slide25.xml"></Relationship><Relationship Id="rId31" Type="http://schemas.openxmlformats.org/officeDocument/2006/relationships/slide" Target="slides/slide26.xml"></Relationship><Relationship Id="rId32" Type="http://schemas.openxmlformats.org/officeDocument/2006/relationships/slide" Target="slides/slide27.xml"></Relationship><Relationship Id="rId33" Type="http://schemas.openxmlformats.org/officeDocument/2006/relationships/slide" Target="slides/slide28.xml"></Relationship><Relationship Id="rId34" Type="http://schemas.openxmlformats.org/officeDocument/2006/relationships/slide" Target="slides/slide29.xml"></Relationship><Relationship Id="rId35" Type="http://schemas.openxmlformats.org/officeDocument/2006/relationships/slide" Target="slides/slide30.xml"></Relationship><Relationship Id="rId36" Type="http://schemas.openxmlformats.org/officeDocument/2006/relationships/notesMaster" Target="notesMasters/notesMaster1.xml"></Relationship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3.xml"></Relationship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ChangeArrowheads="1"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lIns="91440" tIns="45720" rIns="91440" bIns="45720" vert="horz"/>
          <a:lstStyle/>
          <a:p>
            <a:endParaRPr lang="ko-KR" altLang="en-US" dirty="0" smtClean="0"/>
          </a:p>
        </p:txBody>
      </p:sp>
      <p:sp>
        <p:nvSpPr>
          <p:cNvPr id="3" name="Date Placeholder 2"/>
          <p:cNvSpPr>
            <a:spLocks noChangeArrowheads="1"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lIns="91440" tIns="45720" rIns="91440" bIns="45720" vert="horz"/>
          <a:lstStyle/>
          <a:p>
            <a:endParaRPr lang="ko-KR" altLang="en-US" dirty="0" smtClean="0"/>
          </a:p>
        </p:txBody>
      </p:sp>
      <p:sp>
        <p:nvSpPr>
          <p:cNvPr id="4" name="Slide Image Placeholder 3"/>
          <p:cNvSpPr>
            <a:spLocks noChangeArrowheads="1" noGrp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/>
        </p:spPr>
        <p:txBody>
          <a:bodyPr lIns="91440" tIns="45720" rIns="91440" bIns="45720" vert="horz"/>
          <a:lstStyle/>
          <a:p>
            <a:endParaRPr lang="ko-KR" altLang="en-US" dirty="0" smtClean="0"/>
          </a:p>
        </p:txBody>
      </p:sp>
      <p:sp>
        <p:nvSpPr>
          <p:cNvPr id="5" name="Notes Placeholder 4"/>
          <p:cNvSpPr>
            <a:spLocks noChangeArrowheads="1"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/>
        </p:spPr>
        <p:txBody>
          <a:bodyPr lIns="91440" tIns="45720" rIns="91440" bIns="45720" vert="horz"/>
          <a:lstStyle/>
          <a:p>
            <a:endParaRPr lang="ko-KR" altLang="en-US" dirty="0" smtClean="0"/>
          </a:p>
        </p:txBody>
      </p:sp>
      <p:sp>
        <p:nvSpPr>
          <p:cNvPr id="6" name="Footer Placeholder 5"/>
          <p:cNvSpPr>
            <a:spLocks noChangeArrowheads="1"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/>
        </p:spPr>
        <p:txBody>
          <a:bodyPr lIns="91440" tIns="45720" rIns="91440" bIns="45720" vert="horz"/>
          <a:lstStyle/>
          <a:p>
            <a:endParaRPr lang="ko-KR" altLang="en-US" dirty="0" smtClean="0"/>
          </a:p>
        </p:txBody>
      </p:sp>
      <p:sp>
        <p:nvSpPr>
          <p:cNvPr id="7" name="Slide Number Placeholder6"/>
          <p:cNvSpPr>
            <a:spLocks noChangeArrowheads="1"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lIns="91440" tIns="45720" rIns="91440" bIns="45720" vert="horz"/>
          <a:lstStyle/>
          <a:p>
            <a:endParaRPr lang="ko-KR" alt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eaLnBrk="1" latinLnBrk="1" hangingPunct="1">
      <a:defRPr sz="1200" kern="1200">
        <a:solidFill>
          <a:srgbClr val="000000"/>
        </a:solidFill>
        <a:latin typeface="+mn-lt"/>
        <a:ea typeface="+mn-ea"/>
        <a:cs typeface="+mn-cs"/>
      </a:defRPr>
    </a:lvl1pPr>
    <a:lvl2pPr marL="457200" algn="l" defTabSz="914400" eaLnBrk="1" latinLnBrk="1" hangingPunct="1">
      <a:defRPr sz="1200" kern="1200">
        <a:solidFill>
          <a:srgbClr val="000000"/>
        </a:solidFill>
        <a:latin typeface="+mn-lt"/>
        <a:ea typeface="+mn-ea"/>
        <a:cs typeface="+mn-cs"/>
      </a:defRPr>
    </a:lvl2pPr>
    <a:lvl3pPr marL="914400" algn="l" defTabSz="914400" eaLnBrk="1" latinLnBrk="1" hangingPunct="1">
      <a:defRPr sz="1200" kern="1200">
        <a:solidFill>
          <a:srgbClr val="000000"/>
        </a:solidFill>
        <a:latin typeface="+mn-lt"/>
        <a:ea typeface="+mn-ea"/>
        <a:cs typeface="+mn-cs"/>
      </a:defRPr>
    </a:lvl3pPr>
    <a:lvl4pPr marL="1371600" algn="l" defTabSz="914400" eaLnBrk="1" latinLnBrk="1" hangingPunct="1">
      <a:defRPr sz="1200" kern="1200">
        <a:solidFill>
          <a:srgbClr val="000000"/>
        </a:solidFill>
        <a:latin typeface="+mn-lt"/>
        <a:ea typeface="+mn-ea"/>
        <a:cs typeface="+mn-cs"/>
      </a:defRPr>
    </a:lvl4pPr>
    <a:lvl5pPr marL="1828800" algn="l" defTabSz="914400" eaLnBrk="1" latinLnBrk="1" hangingPunct="1">
      <a:defRPr sz="1200" kern="1200">
        <a:solidFill>
          <a:srgbClr val="000000"/>
        </a:solidFill>
        <a:latin typeface="+mn-lt"/>
        <a:ea typeface="+mn-ea"/>
        <a:cs typeface="+mn-cs"/>
      </a:defRPr>
    </a:lvl5pPr>
    <a:lvl6pPr marL="2286000" algn="l" defTabSz="914400" eaLnBrk="1" latinLnBrk="1" hangingPunct="1">
      <a:defRPr sz="1200" kern="1200">
        <a:solidFill>
          <a:srgbClr val="000000"/>
        </a:solidFill>
        <a:latin typeface="+mn-lt"/>
        <a:ea typeface="+mn-ea"/>
        <a:cs typeface="+mn-cs"/>
      </a:defRPr>
    </a:lvl6pPr>
    <a:lvl7pPr marL="2743200" algn="l" defTabSz="914400" eaLnBrk="1" latinLnBrk="1" hangingPunct="1">
      <a:defRPr sz="1200" kern="1200">
        <a:solidFill>
          <a:srgbClr val="000000"/>
        </a:solidFill>
        <a:latin typeface="+mn-lt"/>
        <a:ea typeface="+mn-ea"/>
        <a:cs typeface="+mn-cs"/>
      </a:defRPr>
    </a:lvl7pPr>
    <a:lvl8pPr marL="3200400" algn="l" defTabSz="914400" eaLnBrk="1" latinLnBrk="1" hangingPunct="1">
      <a:defRPr sz="1200" kern="1200">
        <a:solidFill>
          <a:srgbClr val="000000"/>
        </a:solidFill>
        <a:latin typeface="+mn-lt"/>
        <a:ea typeface="+mn-ea"/>
        <a:cs typeface="+mn-cs"/>
      </a:defRPr>
    </a:lvl8pPr>
    <a:lvl9pPr marL="3657600" algn="l" defTabSz="914400" eaLnBrk="1" latinLnBrk="1" hangingPunct="1">
      <a:defRPr sz="1200" kern="1200">
        <a:solidFill>
          <a:srgbClr val="000000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7929-46BC-41B9-B3F5-8A9280BCD442}" type="datetimeFigureOut">
              <a:rPr lang="en-US" smtClean="0"/>
              <a:pPr/>
              <a:t>21/10/2020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9BBA7-85CF-486F-A8AD-C883C25BE0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7929-46BC-41B9-B3F5-8A9280BCD442}" type="datetimeFigureOut">
              <a:rPr lang="en-US" smtClean="0"/>
              <a:pPr/>
              <a:t>21/10/2020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9BBA7-85CF-486F-A8AD-C883C25BE0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7929-46BC-41B9-B3F5-8A9280BCD442}" type="datetimeFigureOut">
              <a:rPr lang="en-US" smtClean="0"/>
              <a:pPr/>
              <a:t>21/10/2020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9BBA7-85CF-486F-A8AD-C883C25BE0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7929-46BC-41B9-B3F5-8A9280BCD442}" type="datetimeFigureOut">
              <a:rPr lang="en-US" smtClean="0"/>
              <a:pPr/>
              <a:t>21/10/2020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9BBA7-85CF-486F-A8AD-C883C25BE0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7929-46BC-41B9-B3F5-8A9280BCD442}" type="datetimeFigureOut">
              <a:rPr lang="en-US" smtClean="0"/>
              <a:pPr/>
              <a:t>21/10/2020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9BBA7-85CF-486F-A8AD-C883C25BE0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7929-46BC-41B9-B3F5-8A9280BCD442}" type="datetimeFigureOut">
              <a:rPr lang="en-US" smtClean="0"/>
              <a:pPr/>
              <a:t>21/10/2020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9BBA7-85CF-486F-A8AD-C883C25BE0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7929-46BC-41B9-B3F5-8A9280BCD442}" type="datetimeFigureOut">
              <a:rPr lang="en-US" smtClean="0"/>
              <a:pPr/>
              <a:t>21/10/2020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9BBA7-85CF-486F-A8AD-C883C25BE0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7929-46BC-41B9-B3F5-8A9280BCD442}" type="datetimeFigureOut">
              <a:rPr lang="en-US" smtClean="0"/>
              <a:pPr/>
              <a:t>21/10/2020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9BBA7-85CF-486F-A8AD-C883C25BE0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7929-46BC-41B9-B3F5-8A9280BCD442}" type="datetimeFigureOut">
              <a:rPr lang="en-US" smtClean="0"/>
              <a:pPr/>
              <a:t>21/10/2020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9BBA7-85CF-486F-A8AD-C883C25BE0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7929-46BC-41B9-B3F5-8A9280BCD442}" type="datetimeFigureOut">
              <a:rPr lang="en-US" smtClean="0"/>
              <a:pPr/>
              <a:t>21/10/2020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9BBA7-85CF-486F-A8AD-C883C25BE0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7929-46BC-41B9-B3F5-8A9280BCD442}" type="datetimeFigureOut">
              <a:rPr lang="en-US" smtClean="0"/>
              <a:pPr/>
              <a:t>21/10/2020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9BBA7-85CF-486F-A8AD-C883C25BE0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97929-46BC-41B9-B3F5-8A9280BCD442}" type="datetimeFigureOut">
              <a:rPr lang="en-US" smtClean="0"/>
              <a:pPr/>
              <a:t>21/10/2020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9BBA7-85CF-486F-A8AD-C883C25BE0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Relationship Id="rId2" Type="http://schemas.openxmlformats.org/officeDocument/2006/relationships/image" Target="../media/fImage32360397.png"></Relationship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1"/>
            <a:ext cx="7239000" cy="990599"/>
          </a:xfrm>
        </p:spPr>
        <p:txBody>
          <a:bodyPr/>
          <a:lstStyle/>
          <a:p>
            <a:r>
              <a:rPr lang="en-US" dirty="0" smtClean="0"/>
              <a:t>Unit 2.Skeletal System  </a:t>
            </a:r>
            <a:r>
              <a:rPr lang="en-US" sz="3200" b="1" dirty="0" smtClean="0"/>
              <a:t>Bsc.3</a:t>
            </a:r>
            <a:endParaRPr lang="en-US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Types of Process of </a:t>
            </a:r>
            <a:r>
              <a:rPr lang="en-US" sz="3600" dirty="0" err="1" smtClean="0"/>
              <a:t>Vertbra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1.</a:t>
            </a:r>
            <a:r>
              <a:rPr lang="en-US" b="1" dirty="0" smtClean="0"/>
              <a:t>Zygapophysis</a:t>
            </a:r>
            <a:r>
              <a:rPr lang="en-US" dirty="0" smtClean="0"/>
              <a:t>: In vertebrates from anterior &amp; posterior faces of neural arch projects paired auricular facets the pre and post </a:t>
            </a:r>
            <a:r>
              <a:rPr lang="en-US" dirty="0" err="1" smtClean="0"/>
              <a:t>zygapophysis</a:t>
            </a:r>
            <a:r>
              <a:rPr lang="en-US" dirty="0" smtClean="0"/>
              <a:t> this process do note occur in fishes.</a:t>
            </a:r>
          </a:p>
          <a:p>
            <a:pPr>
              <a:buNone/>
            </a:pPr>
            <a:r>
              <a:rPr lang="en-US" dirty="0" smtClean="0"/>
              <a:t>2. </a:t>
            </a:r>
            <a:r>
              <a:rPr lang="en-US" b="1" dirty="0" smtClean="0"/>
              <a:t>Transverse process:</a:t>
            </a:r>
          </a:p>
          <a:p>
            <a:pPr>
              <a:buNone/>
            </a:pPr>
            <a:r>
              <a:rPr lang="en-US" dirty="0" smtClean="0"/>
              <a:t>Lateral transverse process arise from Centrum serve as attachment of ligament &amp; muscles.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Types of Process of </a:t>
            </a:r>
            <a:r>
              <a:rPr lang="en-US" sz="3600" dirty="0" err="1" smtClean="0"/>
              <a:t>Vertbra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3.</a:t>
            </a:r>
            <a:r>
              <a:rPr lang="en-US" b="1" dirty="0" smtClean="0"/>
              <a:t> </a:t>
            </a:r>
            <a:r>
              <a:rPr lang="en-US" b="1" dirty="0" err="1" smtClean="0"/>
              <a:t>Diapophyses</a:t>
            </a:r>
            <a:r>
              <a:rPr lang="en-US" b="1" dirty="0" smtClean="0"/>
              <a:t>: </a:t>
            </a:r>
          </a:p>
          <a:p>
            <a:pPr>
              <a:buNone/>
            </a:pPr>
            <a:r>
              <a:rPr lang="en-US" dirty="0" smtClean="0"/>
              <a:t>Each projects </a:t>
            </a:r>
            <a:r>
              <a:rPr lang="en-US" dirty="0" err="1" smtClean="0"/>
              <a:t>lateraly</a:t>
            </a:r>
            <a:r>
              <a:rPr lang="en-US" dirty="0" smtClean="0"/>
              <a:t> from </a:t>
            </a:r>
            <a:r>
              <a:rPr lang="en-US" dirty="0" err="1" smtClean="0"/>
              <a:t>centrum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4. </a:t>
            </a:r>
            <a:r>
              <a:rPr lang="en-US" b="1" dirty="0" err="1" smtClean="0"/>
              <a:t>Paraphyses</a:t>
            </a:r>
            <a:r>
              <a:rPr lang="en-US" b="1" dirty="0" smtClean="0"/>
              <a:t>: </a:t>
            </a:r>
            <a:r>
              <a:rPr lang="en-US" dirty="0" smtClean="0"/>
              <a:t>Projects laterally from </a:t>
            </a:r>
            <a:r>
              <a:rPr lang="en-US" dirty="0" err="1" smtClean="0"/>
              <a:t>centrum</a:t>
            </a:r>
            <a:r>
              <a:rPr lang="en-US" dirty="0" smtClean="0"/>
              <a:t> articulate with ventral head&amp; rib</a:t>
            </a:r>
          </a:p>
          <a:p>
            <a:pPr>
              <a:buNone/>
            </a:pPr>
            <a:r>
              <a:rPr lang="en-US" dirty="0" smtClean="0"/>
              <a:t>5. </a:t>
            </a:r>
            <a:r>
              <a:rPr lang="en-US" b="1" dirty="0" err="1" smtClean="0"/>
              <a:t>Hypapophysis</a:t>
            </a:r>
            <a:r>
              <a:rPr lang="en-US" b="1" dirty="0" smtClean="0"/>
              <a:t>:</a:t>
            </a:r>
            <a:r>
              <a:rPr lang="en-US" dirty="0" smtClean="0"/>
              <a:t> It single prominent mid ventral projection of Centrum in certain vertebrae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805" t="26938" r="19484" b="4034"/>
          <a:stretch>
            <a:fillRect/>
          </a:stretch>
        </p:blipFill>
        <p:spPr bwMode="auto">
          <a:xfrm>
            <a:off x="838200" y="1066800"/>
            <a:ext cx="8153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09600" y="4572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Tyepes</a:t>
            </a:r>
            <a:r>
              <a:rPr lang="en-US" sz="2400" b="1" dirty="0" smtClean="0"/>
              <a:t> of Vertebra based on Shape of </a:t>
            </a:r>
            <a:r>
              <a:rPr lang="en-US" sz="2400" b="1" dirty="0" err="1" smtClean="0"/>
              <a:t>Centra</a:t>
            </a:r>
            <a:r>
              <a:rPr lang="en-US" sz="2400" b="1" dirty="0" smtClean="0"/>
              <a:t>: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556" t="23781" r="18519" b="6589"/>
          <a:stretch>
            <a:fillRect/>
          </a:stretch>
        </p:blipFill>
        <p:spPr bwMode="auto">
          <a:xfrm>
            <a:off x="457200" y="457200"/>
            <a:ext cx="850846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Vertebrae of Fishes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805" t="26938" r="54209" b="4034"/>
          <a:stretch>
            <a:fillRect/>
          </a:stretch>
        </p:blipFill>
        <p:spPr bwMode="auto">
          <a:xfrm>
            <a:off x="1676400" y="1219200"/>
            <a:ext cx="578111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91200" cy="715962"/>
          </a:xfrm>
        </p:spPr>
        <p:txBody>
          <a:bodyPr>
            <a:noAutofit/>
          </a:bodyPr>
          <a:lstStyle/>
          <a:p>
            <a:r>
              <a:rPr lang="en-US" sz="2000" dirty="0" smtClean="0"/>
              <a:t>Vertebrae of Amphibians</a:t>
            </a:r>
            <a:endParaRPr lang="en-US" sz="20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432" t="16836" r="33164"/>
          <a:stretch>
            <a:fillRect/>
          </a:stretch>
        </p:blipFill>
        <p:spPr bwMode="auto">
          <a:xfrm>
            <a:off x="685800" y="838199"/>
            <a:ext cx="7391400" cy="579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200" cy="4111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Vertebrae of Reptiles:</a:t>
            </a:r>
            <a:endParaRPr lang="en-US" sz="32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4223" t="15153" r="24746"/>
          <a:stretch>
            <a:fillRect/>
          </a:stretch>
        </p:blipFill>
        <p:spPr bwMode="auto">
          <a:xfrm>
            <a:off x="533400" y="762000"/>
            <a:ext cx="7620000" cy="5902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200" cy="4111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Vertebrae of Aves:</a:t>
            </a:r>
            <a:endParaRPr lang="en-US" sz="32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910" t="23571" r="22641" b="2350"/>
          <a:stretch>
            <a:fillRect/>
          </a:stretch>
        </p:blipFill>
        <p:spPr bwMode="auto">
          <a:xfrm>
            <a:off x="914400" y="990600"/>
            <a:ext cx="76200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200" cy="4111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Vertebrae of Mammals:</a:t>
            </a:r>
            <a:endParaRPr lang="en-US" sz="320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6328" t="16836" r="31059" b="5717"/>
          <a:stretch>
            <a:fillRect/>
          </a:stretch>
        </p:blipFill>
        <p:spPr bwMode="auto">
          <a:xfrm>
            <a:off x="914400" y="838200"/>
            <a:ext cx="6781800" cy="574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318770"/>
            <a:ext cx="6972300" cy="568325"/>
          </a:xfrm>
        </p:spPr>
        <p:txBody>
          <a:bodyPr/>
          <a:lstStyle/>
          <a:p>
            <a:r>
              <a:rPr lang="en-US" dirty="0" smtClean="0"/>
              <a:t>Pelvic Girdles in Vertebrates:</a:t>
            </a:r>
            <a:endParaRPr lang="en-US" dirty="0"/>
          </a:p>
        </p:txBody>
      </p:sp>
      <p:pic>
        <p:nvPicPr>
          <p:cNvPr id="3" name="Picture 1" descr="/storage/emulated/0/.polarisOffice5/polarisTemp/fImage3236039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88900" y="1036955"/>
            <a:ext cx="9055735" cy="5561330"/>
          </a:xfrm>
          <a:prstGeom prst="rect"/>
          <a:noFill/>
          <a:ln w="3175" cap="flat" cmpd="sng">
            <a:noFill/>
            <a:prstDash/>
            <a:miter lim="800000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096000"/>
          </a:xfrm>
        </p:spPr>
        <p:txBody>
          <a:bodyPr/>
          <a:lstStyle/>
          <a:p>
            <a:r>
              <a:rPr lang="en-US" sz="6000" dirty="0" smtClean="0"/>
              <a:t>What is Skeleton</a:t>
            </a:r>
            <a:r>
              <a:rPr lang="en-US" dirty="0" smtClean="0"/>
              <a:t>???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962" t="21525" r="20537" b="8934"/>
          <a:stretch>
            <a:fillRect/>
          </a:stretch>
        </p:blipFill>
        <p:spPr bwMode="auto">
          <a:xfrm>
            <a:off x="762000" y="1371600"/>
            <a:ext cx="7620000" cy="4776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838200" y="38100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Pelvic Girdle in Fish: Pisces: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38100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Pelvic Girdle in Amphibians:</a:t>
            </a:r>
            <a:endParaRPr lang="en-US" sz="28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1066" t="15153" r="21589"/>
          <a:stretch>
            <a:fillRect/>
          </a:stretch>
        </p:blipFill>
        <p:spPr bwMode="auto">
          <a:xfrm>
            <a:off x="381000" y="914400"/>
            <a:ext cx="8458200" cy="5760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76800" cy="4111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Pelvic Girdles Reptiles:</a:t>
            </a:r>
            <a:endParaRPr lang="en-US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418" t="30305" r="24237" b="20870"/>
          <a:stretch>
            <a:fillRect/>
          </a:stretch>
        </p:blipFill>
        <p:spPr bwMode="auto">
          <a:xfrm>
            <a:off x="457200" y="990600"/>
            <a:ext cx="8544910" cy="482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Pelvic Girdle in Aves: 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2112" t="38723" r="22641" b="17503"/>
          <a:stretch>
            <a:fillRect/>
          </a:stretch>
        </p:blipFill>
        <p:spPr bwMode="auto">
          <a:xfrm>
            <a:off x="838200" y="1143000"/>
            <a:ext cx="7687408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67200" cy="563562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/>
              <a:t>Pelvic Girdles in Mammals:</a:t>
            </a:r>
            <a:endParaRPr lang="en-US" sz="2800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432" t="21887" r="32112" b="20870"/>
          <a:stretch>
            <a:fillRect/>
          </a:stretch>
        </p:blipFill>
        <p:spPr bwMode="auto">
          <a:xfrm>
            <a:off x="914399" y="1066800"/>
            <a:ext cx="6952129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PECTORAL GIRDLES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487362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Pectoral Girdles in Fishes:</a:t>
            </a:r>
            <a:endParaRPr lang="en-US" sz="28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857" t="18520" r="55261" b="24237"/>
          <a:stretch>
            <a:fillRect/>
          </a:stretch>
        </p:blipFill>
        <p:spPr bwMode="auto">
          <a:xfrm>
            <a:off x="381000" y="990599"/>
            <a:ext cx="7162800" cy="5469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10400" cy="487362"/>
          </a:xfrm>
        </p:spPr>
        <p:txBody>
          <a:bodyPr>
            <a:noAutofit/>
          </a:bodyPr>
          <a:lstStyle/>
          <a:p>
            <a:r>
              <a:rPr lang="en-US" sz="3200" dirty="0" smtClean="0"/>
              <a:t>Pectoral Girdles in Amphibians: </a:t>
            </a:r>
            <a:endParaRPr lang="en-US" sz="32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1059" t="21887" r="21589" b="22554"/>
          <a:stretch>
            <a:fillRect/>
          </a:stretch>
        </p:blipFill>
        <p:spPr bwMode="auto">
          <a:xfrm>
            <a:off x="914400" y="1143000"/>
            <a:ext cx="7162800" cy="525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53200" cy="7921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Pectoral Girdles in Reptiles</a:t>
            </a:r>
            <a:endParaRPr lang="en-US" sz="32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2119" t="26938" r="24746" b="30972"/>
          <a:stretch>
            <a:fillRect/>
          </a:stretch>
        </p:blipFill>
        <p:spPr bwMode="auto">
          <a:xfrm>
            <a:off x="170289" y="1447800"/>
            <a:ext cx="868282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53200" cy="7921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Pectoral Girdles in Aves:</a:t>
            </a:r>
            <a:endParaRPr lang="en-US" sz="32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4177" t="43481" r="22824" b="14591"/>
          <a:stretch>
            <a:fillRect/>
          </a:stretch>
        </p:blipFill>
        <p:spPr bwMode="auto">
          <a:xfrm>
            <a:off x="838200" y="1219200"/>
            <a:ext cx="6324600" cy="5022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481" t="31558" r="39815" b="9154"/>
          <a:stretch>
            <a:fillRect/>
          </a:stretch>
        </p:blipFill>
        <p:spPr bwMode="auto">
          <a:xfrm>
            <a:off x="609599" y="533400"/>
            <a:ext cx="834813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53200" cy="7921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Pectoral Girdles in Mammals:</a:t>
            </a:r>
            <a:endParaRPr lang="en-US" sz="32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9477" t="33672" r="25798" b="12452"/>
          <a:stretch>
            <a:fillRect/>
          </a:stretch>
        </p:blipFill>
        <p:spPr bwMode="auto">
          <a:xfrm>
            <a:off x="1524000" y="1371600"/>
            <a:ext cx="5715000" cy="5098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 of Skeleton:</a:t>
            </a:r>
          </a:p>
          <a:p>
            <a:r>
              <a:rPr lang="en-US" dirty="0" smtClean="0"/>
              <a:t>1.Epidermal Horny Skeleton</a:t>
            </a:r>
          </a:p>
          <a:p>
            <a:r>
              <a:rPr lang="en-US" dirty="0" smtClean="0"/>
              <a:t>2.Dermal Bony Skeleton</a:t>
            </a:r>
          </a:p>
          <a:p>
            <a:r>
              <a:rPr lang="en-US" dirty="0" smtClean="0"/>
              <a:t>3.Endoskeleton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9645" t="30122" r="22702" b="9633"/>
          <a:stretch>
            <a:fillRect/>
          </a:stretch>
        </p:blipFill>
        <p:spPr bwMode="auto">
          <a:xfrm>
            <a:off x="609600" y="533400"/>
            <a:ext cx="70104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943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1.Vertebral Column:</a:t>
            </a:r>
          </a:p>
          <a:p>
            <a:r>
              <a:rPr lang="en-US" dirty="0" smtClean="0"/>
              <a:t>Notochord:</a:t>
            </a:r>
          </a:p>
          <a:p>
            <a:pPr>
              <a:buNone/>
            </a:pPr>
            <a:r>
              <a:rPr lang="en-US" dirty="0" smtClean="0"/>
              <a:t>2. Vertebrae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4739" t="20203" r="18432" b="44441"/>
          <a:stretch>
            <a:fillRect/>
          </a:stretch>
        </p:blipFill>
        <p:spPr bwMode="auto">
          <a:xfrm>
            <a:off x="1066800" y="685800"/>
            <a:ext cx="7620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3686" t="28622" r="19485" b="47807"/>
          <a:stretch>
            <a:fillRect/>
          </a:stretch>
        </p:blipFill>
        <p:spPr bwMode="auto">
          <a:xfrm>
            <a:off x="381000" y="914400"/>
            <a:ext cx="7924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962" t="37040" r="21589" b="15819"/>
          <a:stretch>
            <a:fillRect/>
          </a:stretch>
        </p:blipFill>
        <p:spPr bwMode="auto">
          <a:xfrm>
            <a:off x="914400" y="1295400"/>
            <a:ext cx="7723414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디자인사용자지정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AppVersion>12.000</AppVersion>
  <Characters>0</Characters>
  <CharactersWithSpaces>0</CharactersWithSpaces>
  <DocSecurity>0</DocSecurity>
  <HyperlinksChanged>false</HyperlinksChanged>
  <Lines>0</Lines>
  <LinksUpToDate>false</LinksUpToDate>
  <Pages>30</Pages>
  <Paragraphs>36</Paragraphs>
  <Words>208</Words>
  <TotalTime>0</TotalTime>
  <MMClips>0</MMClips>
  <ScaleCrop>false</ScaleCrop>
  <HeadingPairs>
    <vt:vector size="2" baseType="variant">
      <vt:variant>
        <vt:lpstr>제목</vt:lpstr>
      </vt:variant>
      <vt:variant>
        <vt:i4>1</vt:i4>
      </vt:variant>
    </vt:vector>
  </HeadingPairs>
  <TitlesOfParts>
    <vt:vector size="1" baseType="lpstr">
      <vt:lpstr>Title text</vt:lpstr>
    </vt:vector>
  </TitlesOfParts>
  <SharedDoc>false</SharedDoc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3</cp:revision>
  <dc:creator>exam2</dc:creator>
  <cp:lastModifiedBy>Admin</cp:lastModifiedBy>
  <dc:title>Slide 1</dc:title>
  <dcterms:modified xsi:type="dcterms:W3CDTF">2020-10-21T09:05:01Z</dcterms:modified>
</cp:coreProperties>
</file>

<file path=docProps/infrawarePen.xml><?xml version="1.0" encoding="utf-8"?>
<InfrawarePenDraw xmlns="http://www.infraware.co.kr/2012/penmode"/>
</file>