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85EE6-9166-40FC-AC9A-925A91D2FD7F}" type="datetimeFigureOut">
              <a:rPr lang="en-US" smtClean="0"/>
              <a:t>06-Apr-24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9B20-5D35-4A8C-A31C-3A91AA597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6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A9B20-5D35-4A8C-A31C-3A91AA597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4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06-Apr-24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86800" cy="3048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mr-IN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प्रकरण २</a:t>
            </a:r>
            <a:r>
              <a:rPr lang="mr-IN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mr-IN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mr-IN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राज्यशास्त्राच्या उपविद्याशाखांचा परिचय</a:t>
            </a:r>
            <a:br>
              <a:rPr lang="mr-IN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686800" cy="1905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Mr. RAJENDRA SHARAD JAYKAR</a:t>
            </a:r>
          </a:p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Political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Seience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Kisan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Veer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Wai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व्यवस्थांचा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प्रक्रियेचा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संकल्पनांचा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पक्ष व संघटनांचा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अर्थकारणाचा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निवडणूक प्रक्रियेचा अभ्यास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/>
              <a:t>राजकीय प्रक्रिया </a:t>
            </a:r>
            <a:r>
              <a:rPr lang="mr-IN" dirty="0" smtClean="0"/>
              <a:t>स्वरूप व व्याप्ती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mr-IN" sz="11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धन्यवाद !!</a:t>
            </a:r>
            <a:endParaRPr lang="en-US" sz="115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4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4876800"/>
          </a:xfrm>
        </p:spPr>
        <p:txBody>
          <a:bodyPr>
            <a:normAutofit/>
          </a:bodyPr>
          <a:lstStyle/>
          <a:p>
            <a:pPr algn="ctr"/>
            <a:r>
              <a:rPr lang="mr-IN" sz="8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राजकीय सिद्धांत</a:t>
            </a:r>
            <a:br>
              <a:rPr lang="mr-IN" sz="8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POLITICAL THEORY</a:t>
            </a:r>
            <a:endParaRPr lang="en-US" sz="6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mr-IN" b="1" dirty="0" smtClean="0"/>
              <a:t>राजकीय </a:t>
            </a:r>
            <a:r>
              <a:rPr lang="mr-IN" b="1" dirty="0"/>
              <a:t>सिद्धांत म्हणजे राज्यव्यवहारामधील गोष्टीबद्दल ज्ञान मिळविण्याच्या दृष्टीने नियमांच्या साच्यात सूत्रबद्ध रीतीने विचारांचा जो समूह मांडण्यात येतो. त्यास राजकीय सिद्धांत असे </a:t>
            </a:r>
            <a:r>
              <a:rPr lang="mr-IN" b="1" dirty="0" smtClean="0"/>
              <a:t>म्हणतात</a:t>
            </a:r>
            <a:r>
              <a:rPr lang="en-US" b="1" dirty="0" smtClean="0"/>
              <a:t>.</a:t>
            </a:r>
          </a:p>
          <a:p>
            <a:endParaRPr lang="mr-IN" sz="1800" b="1" dirty="0" smtClean="0"/>
          </a:p>
          <a:p>
            <a:r>
              <a:rPr lang="mr-IN" b="1" dirty="0" smtClean="0"/>
              <a:t>शासनसंस्था </a:t>
            </a:r>
            <a:r>
              <a:rPr lang="mr-IN" b="1" dirty="0"/>
              <a:t>कशी चालते, कोण चालवते व कशा पद्धतीने चालविली जाते त्यासाठी असलेले विशिष्ट नियम त्यांचा संच, कार्यपद्धती याकडे पाहण्याचा विशिष्ट दृष्टिकोन म्हणजे राजकीय सिद्धांत होय</a:t>
            </a:r>
            <a:r>
              <a:rPr lang="mr-IN" b="1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राजकीय सिद्धांत अर्थ:</a:t>
            </a:r>
            <a:r>
              <a:rPr lang="mr-IN" dirty="0" smtClean="0"/>
              <a:t> 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0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F0000"/>
                </a:solidFill>
              </a:rPr>
              <a:t>१</a:t>
            </a:r>
            <a:r>
              <a:rPr lang="mr-IN" b="1" dirty="0">
                <a:solidFill>
                  <a:srgbClr val="FF0000"/>
                </a:solidFill>
              </a:rPr>
              <a:t>. सेबाईन </a:t>
            </a:r>
            <a:r>
              <a:rPr lang="mr-IN" dirty="0"/>
              <a:t>: </a:t>
            </a:r>
            <a:r>
              <a:rPr lang="mr-IN" dirty="0" smtClean="0"/>
              <a:t>“राजकीय </a:t>
            </a:r>
            <a:r>
              <a:rPr lang="mr-IN" dirty="0"/>
              <a:t>समस्यांचा जाणिवपूर्वक व शिस्तबद्ध शोध म्हणजे राजकीय सिद्धांत होय</a:t>
            </a:r>
            <a:r>
              <a:rPr lang="mr-IN" dirty="0" smtClean="0"/>
              <a:t>.”</a:t>
            </a:r>
          </a:p>
          <a:p>
            <a:r>
              <a:rPr lang="mr-IN" b="1" dirty="0" smtClean="0">
                <a:solidFill>
                  <a:srgbClr val="FF0000"/>
                </a:solidFill>
              </a:rPr>
              <a:t>२</a:t>
            </a:r>
            <a:r>
              <a:rPr lang="mr-IN" b="1" dirty="0">
                <a:solidFill>
                  <a:srgbClr val="FF0000"/>
                </a:solidFill>
              </a:rPr>
              <a:t>. कोकर : </a:t>
            </a:r>
            <a:r>
              <a:rPr lang="mr-IN" b="1" dirty="0" smtClean="0"/>
              <a:t>“</a:t>
            </a:r>
            <a:r>
              <a:rPr lang="mr-IN" dirty="0" smtClean="0"/>
              <a:t>शासनसंस्थेचा </a:t>
            </a:r>
            <a:r>
              <a:rPr lang="mr-IN" dirty="0"/>
              <a:t>अभ्यास करताना जनतेच्या इच्छा, गरजा आणि मते विचारात घेतली जातात. त्याला राजकीय सिद्धांत असे म्हणतात</a:t>
            </a:r>
            <a:r>
              <a:rPr lang="mr-IN" dirty="0" smtClean="0"/>
              <a:t>.”</a:t>
            </a:r>
          </a:p>
          <a:p>
            <a:r>
              <a:rPr lang="mr-IN" b="1" dirty="0" smtClean="0">
                <a:solidFill>
                  <a:srgbClr val="FF0000"/>
                </a:solidFill>
              </a:rPr>
              <a:t>३</a:t>
            </a:r>
            <a:r>
              <a:rPr lang="mr-IN" b="1" dirty="0">
                <a:solidFill>
                  <a:srgbClr val="FF0000"/>
                </a:solidFill>
              </a:rPr>
              <a:t>. अॅण्ड्रयू हॅकर : </a:t>
            </a:r>
            <a:r>
              <a:rPr lang="mr-IN" b="1" dirty="0" smtClean="0"/>
              <a:t>“</a:t>
            </a:r>
            <a:r>
              <a:rPr lang="mr-IN" dirty="0" smtClean="0"/>
              <a:t>राजकीय </a:t>
            </a:r>
            <a:r>
              <a:rPr lang="mr-IN" dirty="0"/>
              <a:t>व्यवस्थेसंबंधीत भूतकालीन, वर्तमानकालीन आणि भविष्यकालीन तत्त्वज्ञान व शाखांचे ज्ञान म्हणजे राजकीय सिद्धांत होय</a:t>
            </a:r>
            <a:r>
              <a:rPr lang="mr-IN" dirty="0" smtClean="0"/>
              <a:t>.”</a:t>
            </a:r>
          </a:p>
          <a:p>
            <a:r>
              <a:rPr lang="mr-IN" b="1" dirty="0" smtClean="0">
                <a:solidFill>
                  <a:srgbClr val="FF0000"/>
                </a:solidFill>
              </a:rPr>
              <a:t>४</a:t>
            </a:r>
            <a:r>
              <a:rPr lang="mr-IN" b="1" dirty="0">
                <a:solidFill>
                  <a:srgbClr val="FF0000"/>
                </a:solidFill>
              </a:rPr>
              <a:t>. राजकीय </a:t>
            </a:r>
            <a:r>
              <a:rPr lang="mr-IN" b="1" dirty="0" smtClean="0">
                <a:solidFill>
                  <a:srgbClr val="FF0000"/>
                </a:solidFill>
              </a:rPr>
              <a:t>शब्दकोष: </a:t>
            </a:r>
            <a:r>
              <a:rPr lang="mr-IN" b="1" dirty="0" smtClean="0"/>
              <a:t>“</a:t>
            </a:r>
            <a:r>
              <a:rPr lang="mr-IN" dirty="0" smtClean="0"/>
              <a:t>राजकीय </a:t>
            </a:r>
            <a:r>
              <a:rPr lang="mr-IN" dirty="0"/>
              <a:t>घटनांचे मूल्यमापन, स्पष्टीकरण आणि भाकीते यासंबंधी शोध घेणारे विचार म्हणजे राजकीय </a:t>
            </a:r>
            <a:r>
              <a:rPr lang="mr-IN" dirty="0" smtClean="0"/>
              <a:t>सिद्धांत होय.”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>
                <a:solidFill>
                  <a:schemeClr val="accent6">
                    <a:lumMod val="75000"/>
                  </a:schemeClr>
                </a:solidFill>
              </a:rPr>
              <a:t>राजकीय सिद्धांताच्या व्याख्या: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mr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तात्विक स्वरूप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mr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मुल्याधीष्टीत स्वरूप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mr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राजकीय सिद्धांत आणि व्यवहार यांतील संबंध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mr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राजकीय सिद्धांत हि समाजजीवनाची गरज</a:t>
            </a:r>
          </a:p>
          <a:p>
            <a:endParaRPr lang="mr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>
                <a:solidFill>
                  <a:schemeClr val="accent6">
                    <a:lumMod val="75000"/>
                  </a:schemeClr>
                </a:solidFill>
              </a:rPr>
              <a:t>राजकीय सिद्धांताचे स्वरूप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mr-IN" sz="2800" b="1" dirty="0" smtClean="0"/>
              <a:t>मानवी विचार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राज्याचा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शासन संस्थेचा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रचना व संस्थांचा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राजकीय साहित्य व मुलभूत दस्त ऐवजाचा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विचारसरणीचा अभ्यास</a:t>
            </a:r>
          </a:p>
          <a:p>
            <a:pPr>
              <a:lnSpc>
                <a:spcPct val="150000"/>
              </a:lnSpc>
            </a:pPr>
            <a:r>
              <a:rPr lang="mr-IN" sz="2800" b="1" dirty="0" smtClean="0"/>
              <a:t>मतदारांच्या वर्तनाचा अभ्यास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राजकीय </a:t>
            </a:r>
            <a:r>
              <a:rPr lang="mr-IN" dirty="0" smtClean="0">
                <a:solidFill>
                  <a:schemeClr val="accent6">
                    <a:lumMod val="75000"/>
                  </a:schemeClr>
                </a:solidFill>
              </a:rPr>
              <a:t>सिद्धांताची व्याप्ती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50718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mr-IN" sz="3600" b="1" dirty="0" smtClean="0"/>
              <a:t>मूल्य निर्मितीचे कार्य.</a:t>
            </a:r>
          </a:p>
          <a:p>
            <a:pPr>
              <a:lnSpc>
                <a:spcPct val="150000"/>
              </a:lnSpc>
            </a:pPr>
            <a:r>
              <a:rPr lang="mr-IN" sz="3600" b="1" dirty="0" smtClean="0"/>
              <a:t>परिवर्तनाचे दिशा निर्देशन.</a:t>
            </a:r>
          </a:p>
          <a:p>
            <a:pPr>
              <a:lnSpc>
                <a:spcPct val="150000"/>
              </a:lnSpc>
            </a:pPr>
            <a:r>
              <a:rPr lang="mr-IN" sz="3600" b="1" dirty="0" smtClean="0"/>
              <a:t>राजकीय व्यवस्थेला सिधान्तिक आधार.</a:t>
            </a:r>
          </a:p>
          <a:p>
            <a:pPr>
              <a:lnSpc>
                <a:spcPct val="150000"/>
              </a:lnSpc>
            </a:pPr>
            <a:r>
              <a:rPr lang="mr-IN" sz="3600" b="1" dirty="0" smtClean="0"/>
              <a:t>मानवी वर्तन व राजकीय प्रक्रिया यातील कार्यकारणसंबंध अभ्यासणे.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राजकीय सिद्धांताचे </a:t>
            </a:r>
            <a:r>
              <a:rPr lang="mr-IN" dirty="0" smtClean="0">
                <a:solidFill>
                  <a:schemeClr val="accent6">
                    <a:lumMod val="75000"/>
                  </a:schemeClr>
                </a:solidFill>
              </a:rPr>
              <a:t>महत्व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5211762"/>
          </a:xfrm>
        </p:spPr>
        <p:txBody>
          <a:bodyPr>
            <a:normAutofit/>
          </a:bodyPr>
          <a:lstStyle/>
          <a:p>
            <a:pPr algn="ctr"/>
            <a:r>
              <a:rPr lang="mr-IN" sz="8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राजकीय प्रक्रिया</a:t>
            </a:r>
            <a:r>
              <a:rPr lang="mr-IN" sz="6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mr-IN" sz="6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POLITICAL PROCESS </a:t>
            </a:r>
            <a:endParaRPr lang="en-US" sz="66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mr-IN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अर्थ: </a:t>
            </a:r>
            <a:r>
              <a:rPr lang="mr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mr-IN" sz="2000" b="1" dirty="0" smtClean="0"/>
              <a:t>एकोणिसाव्या </a:t>
            </a:r>
            <a:r>
              <a:rPr lang="mr-IN" sz="2000" b="1" dirty="0"/>
              <a:t>शतकाच्या उत्तरार्धात राजकीय प्रक्रिया या उपविद्याशाखेचा शास्त्रशुद्ध व पद्धतशीर अभ्यास होऊ लागला. </a:t>
            </a:r>
            <a:r>
              <a:rPr lang="mr-IN" sz="2000" b="1" dirty="0" smtClean="0"/>
              <a:t>राजकीय </a:t>
            </a:r>
            <a:r>
              <a:rPr lang="mr-IN" sz="2000" b="1" dirty="0"/>
              <a:t>व्यवहारांचा राजकीय प्रक्रियेत समावेश होतो. राजकीय संस्था, संघटना, गट आणि व्यक्तीच्या कृती यांच्यातील </a:t>
            </a:r>
            <a:r>
              <a:rPr lang="mr-IN" sz="2000" b="1" dirty="0" smtClean="0"/>
              <a:t>व्यवहारांचा </a:t>
            </a:r>
            <a:r>
              <a:rPr lang="mr-IN" sz="2000" b="1" dirty="0"/>
              <a:t>राजकीय प्रक्रियेत समावेश होतो. तसेच क्रिया व प्रक्रिया या दोन्हींच्या समावेशामुळे त्यांच्या घडामोडीतून नव्याने साकारणाऱ्या अर्थाचा, आशयाचा, संकल्पनांनाचाही समावेश राजकीय प्रक्रियेत होतो</a:t>
            </a:r>
            <a:r>
              <a:rPr lang="mr-IN" sz="2000" b="1" dirty="0" smtClean="0"/>
              <a:t>.’ </a:t>
            </a:r>
          </a:p>
          <a:p>
            <a:pPr marL="109728" indent="0" algn="just">
              <a:buNone/>
            </a:pPr>
            <a:r>
              <a:rPr lang="mr-IN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व्याख्या:</a:t>
            </a:r>
          </a:p>
          <a:p>
            <a:pPr marL="624078" indent="-514350" algn="just">
              <a:buAutoNum type="hindiNumPeriod"/>
            </a:pPr>
            <a:r>
              <a:rPr lang="mr-IN" sz="2400" b="1" dirty="0" smtClean="0">
                <a:solidFill>
                  <a:srgbClr val="FF0000"/>
                </a:solidFill>
              </a:rPr>
              <a:t>डेव्हिड इस्टन: </a:t>
            </a:r>
            <a:r>
              <a:rPr lang="mr-IN" sz="2400" b="1" dirty="0"/>
              <a:t>संस्थात्मक विस्तार आणि निर्णय घेणे, राबविण्याची प्रक्रिया (व राजकीय अधिमान्यता) म्हणजे राजकीय प्रक्रिया होय</a:t>
            </a:r>
            <a:r>
              <a:rPr lang="mr-IN" sz="2400" b="1" dirty="0" smtClean="0"/>
              <a:t>.</a:t>
            </a:r>
          </a:p>
          <a:p>
            <a:pPr marL="624078" indent="-514350" algn="just">
              <a:buAutoNum type="hindiNumPeriod"/>
            </a:pPr>
            <a:endParaRPr lang="mr-IN" sz="1200" b="1" dirty="0" smtClean="0"/>
          </a:p>
          <a:p>
            <a:pPr marL="624078" indent="-514350" algn="just">
              <a:buAutoNum type="hindiNumPeriod"/>
            </a:pPr>
            <a:r>
              <a:rPr lang="mr-IN" sz="2400" b="1" dirty="0" smtClean="0">
                <a:solidFill>
                  <a:srgbClr val="FF0000"/>
                </a:solidFill>
              </a:rPr>
              <a:t>हेबरमास </a:t>
            </a:r>
            <a:r>
              <a:rPr lang="mr-IN" sz="2400" b="1" dirty="0">
                <a:solidFill>
                  <a:srgbClr val="FF0000"/>
                </a:solidFill>
              </a:rPr>
              <a:t>: </a:t>
            </a:r>
            <a:r>
              <a:rPr lang="mr-IN" sz="2400" b="1" dirty="0"/>
              <a:t>राजकीय संस्था, व्यवहार, कायद्यांना वैधता प्राप्त करणे म्हणजे राजकीय प्रक्रिया होय.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mr-IN" dirty="0" smtClean="0">
                <a:solidFill>
                  <a:schemeClr val="accent6"/>
                </a:solidFill>
              </a:rPr>
              <a:t>राजकीय प्रक्रिया अर्थ व व्याख्या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3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353</Words>
  <Application>Microsoft Office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प्रकरण २ राज्यशास्त्राच्या उपविद्याशाखांचा परिचय </vt:lpstr>
      <vt:lpstr>राजकीय सिद्धांत POLITICAL THEORY</vt:lpstr>
      <vt:lpstr>राजकीय सिद्धांत अर्थ: </vt:lpstr>
      <vt:lpstr>राजकीय सिद्धांताच्या व्याख्या:</vt:lpstr>
      <vt:lpstr>राजकीय सिद्धांताचे स्वरूप</vt:lpstr>
      <vt:lpstr>राजकीय सिद्धांताची व्याप्ती</vt:lpstr>
      <vt:lpstr>राजकीय सिद्धांताचे महत्व</vt:lpstr>
      <vt:lpstr>राजकीय प्रक्रिया POLITICAL PROCESS </vt:lpstr>
      <vt:lpstr>राजकीय प्रक्रिया अर्थ व व्याख्या</vt:lpstr>
      <vt:lpstr>राजकीय प्रक्रिया स्वरूप व व्याप्ती</vt:lpstr>
      <vt:lpstr>धन्यवाद 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२ राज्यशास्त्राच्या उपविद्या शाखांचा परिचय </dc:title>
  <dc:creator>R A J</dc:creator>
  <cp:lastModifiedBy>R A J</cp:lastModifiedBy>
  <cp:revision>9</cp:revision>
  <dcterms:created xsi:type="dcterms:W3CDTF">2006-08-16T00:00:00Z</dcterms:created>
  <dcterms:modified xsi:type="dcterms:W3CDTF">2024-04-06T15:45:28Z</dcterms:modified>
</cp:coreProperties>
</file>