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7AA08-4E38-4CA7-AF26-B26B037A9011}" type="datetimeFigureOut">
              <a:rPr lang="en-IN" smtClean="0"/>
              <a:t>05-04-2024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0989B-384F-4242-9272-248754B75B3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9753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0989B-384F-4242-9272-248754B75B3A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12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B984-0173-47AF-B93F-287E73ADFC8D}" type="datetimeFigureOut">
              <a:rPr lang="en-IN" smtClean="0"/>
              <a:t>05-04-2024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D706-C036-4420-BF8F-C200C3041327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929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B984-0173-47AF-B93F-287E73ADFC8D}" type="datetimeFigureOut">
              <a:rPr lang="en-IN" smtClean="0"/>
              <a:t>05-04-2024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D706-C036-4420-BF8F-C200C3041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2959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B984-0173-47AF-B93F-287E73ADFC8D}" type="datetimeFigureOut">
              <a:rPr lang="en-IN" smtClean="0"/>
              <a:t>05-04-2024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D706-C036-4420-BF8F-C200C3041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642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B984-0173-47AF-B93F-287E73ADFC8D}" type="datetimeFigureOut">
              <a:rPr lang="en-IN" smtClean="0"/>
              <a:t>05-04-2024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D706-C036-4420-BF8F-C200C3041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1758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B984-0173-47AF-B93F-287E73ADFC8D}" type="datetimeFigureOut">
              <a:rPr lang="en-IN" smtClean="0"/>
              <a:t>05-04-2024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D706-C036-4420-BF8F-C200C3041327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3589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B984-0173-47AF-B93F-287E73ADFC8D}" type="datetimeFigureOut">
              <a:rPr lang="en-IN" smtClean="0"/>
              <a:t>05-04-2024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D706-C036-4420-BF8F-C200C3041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6807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B984-0173-47AF-B93F-287E73ADFC8D}" type="datetimeFigureOut">
              <a:rPr lang="en-IN" smtClean="0"/>
              <a:t>05-04-2024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D706-C036-4420-BF8F-C200C3041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9414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B984-0173-47AF-B93F-287E73ADFC8D}" type="datetimeFigureOut">
              <a:rPr lang="en-IN" smtClean="0"/>
              <a:t>05-04-2024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D706-C036-4420-BF8F-C200C3041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4428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B984-0173-47AF-B93F-287E73ADFC8D}" type="datetimeFigureOut">
              <a:rPr lang="en-IN" smtClean="0"/>
              <a:t>05-04-2024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D706-C036-4420-BF8F-C200C3041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1377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743B984-0173-47AF-B93F-287E73ADFC8D}" type="datetimeFigureOut">
              <a:rPr lang="en-IN" smtClean="0"/>
              <a:t>05-04-2024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78D706-C036-4420-BF8F-C200C3041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3202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B984-0173-47AF-B93F-287E73ADFC8D}" type="datetimeFigureOut">
              <a:rPr lang="en-IN" smtClean="0"/>
              <a:t>05-04-2024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8D706-C036-4420-BF8F-C200C30413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5959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743B984-0173-47AF-B93F-287E73ADFC8D}" type="datetimeFigureOut">
              <a:rPr lang="en-IN" smtClean="0"/>
              <a:t>05-04-2024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378D706-C036-4420-BF8F-C200C3041327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458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243" y="361242"/>
            <a:ext cx="11684001" cy="5892802"/>
          </a:xfrm>
        </p:spPr>
        <p:txBody>
          <a:bodyPr>
            <a:normAutofit/>
          </a:bodyPr>
          <a:lstStyle/>
          <a:p>
            <a:r>
              <a:rPr lang="en-IN" sz="98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				</a:t>
            </a:r>
            <a:r>
              <a:rPr lang="mr-IN" sz="98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प्रकरण </a:t>
            </a:r>
            <a:r>
              <a:rPr lang="mr-IN" sz="98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१</a:t>
            </a:r>
            <a:r>
              <a:rPr lang="mr-IN" sz="9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/>
            </a:r>
            <a:br>
              <a:rPr lang="mr-IN" sz="9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en-IN" sz="9800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	  </a:t>
            </a:r>
            <a:r>
              <a:rPr lang="mr-IN" sz="9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राज्यशास्त्राचा </a:t>
            </a:r>
            <a:r>
              <a:rPr lang="mr-IN" sz="9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परिचय</a:t>
            </a:r>
            <a:r>
              <a:rPr lang="mr-IN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/>
            </a:r>
            <a:br>
              <a:rPr lang="mr-IN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en-IN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6700" b="1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Introduction </a:t>
            </a:r>
            <a:r>
              <a:rPr lang="en-IN" sz="6700" b="1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to Political </a:t>
            </a:r>
            <a:r>
              <a:rPr lang="en-IN" sz="6700" b="1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Science</a:t>
            </a:r>
            <a:r>
              <a:rPr lang="en-IN" sz="7300" dirty="0"/>
              <a:t/>
            </a:r>
            <a:br>
              <a:rPr lang="en-IN" sz="7300" dirty="0"/>
            </a:br>
            <a:r>
              <a:rPr lang="en-IN" sz="7300" dirty="0" smtClean="0"/>
              <a:t>					</a:t>
            </a:r>
            <a:r>
              <a:rPr lang="en-IN" sz="3600" b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Mr. </a:t>
            </a:r>
            <a:r>
              <a:rPr lang="en-IN" sz="3600" b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RAJENDRA SHARAD JAYKAR</a:t>
            </a:r>
            <a:br>
              <a:rPr lang="en-IN" sz="3600" b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IN" sz="4000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				</a:t>
            </a:r>
            <a:r>
              <a:rPr lang="en-IN" sz="3600" b="1" i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Department of Political Science</a:t>
            </a:r>
            <a:r>
              <a:rPr lang="en-IN" sz="3600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en-IN" sz="3600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IN" sz="3600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				</a:t>
            </a:r>
            <a:r>
              <a:rPr lang="en-IN" sz="3600" b="1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Kisan</a:t>
            </a:r>
            <a:r>
              <a:rPr lang="en-IN" sz="3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Veer </a:t>
            </a:r>
            <a:r>
              <a:rPr lang="en-IN" sz="3600" b="1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Mahavidtalaya</a:t>
            </a:r>
            <a:r>
              <a:rPr lang="en-IN" sz="3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IN" sz="3600" b="1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Wai</a:t>
            </a:r>
            <a:endParaRPr lang="en-IN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43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90222"/>
            <a:ext cx="10058400" cy="4481689"/>
          </a:xfrm>
        </p:spPr>
        <p:txBody>
          <a:bodyPr>
            <a:noAutofit/>
          </a:bodyPr>
          <a:lstStyle/>
          <a:p>
            <a:pPr algn="ctr"/>
            <a:r>
              <a:rPr lang="mr-IN" sz="1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धन्यवाद</a:t>
            </a:r>
            <a:endParaRPr lang="en-IN" sz="1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125" y="1054009"/>
            <a:ext cx="7267786" cy="456785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7823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r-IN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राज्यशास्त्राच्या व्याख्या</a:t>
            </a:r>
            <a:endParaRPr lang="en-IN" sz="6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b="1" dirty="0">
                <a:solidFill>
                  <a:srgbClr val="FF0000"/>
                </a:solidFill>
              </a:rPr>
              <a:t>१. </a:t>
            </a:r>
            <a:r>
              <a:rPr lang="mr-IN" sz="2800" b="1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ग्रेरिस : </a:t>
            </a:r>
            <a:r>
              <a:rPr lang="mr-IN" sz="2800" b="1" i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"राज्याची शक्ती, राज्याचे संबंध, राज्याची उत्पत्ती, राज्याचे स्वरूप, राज्यांचा उद्देश, राज्याचे नैतिक महत्त्व, राज्याच्या आर्थिक समस्या आणि राज्याचे अस्तित्व इत्यादींचा विचार करणारे शास्त्र म्हणजे राज्यशास्त्र </a:t>
            </a:r>
            <a:r>
              <a:rPr lang="mr-IN" sz="2800" b="1" i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होय</a:t>
            </a:r>
            <a:r>
              <a:rPr lang="mr-IN" sz="28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.</a:t>
            </a:r>
          </a:p>
          <a:p>
            <a:endParaRPr lang="mr-IN" sz="1400" b="1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r>
              <a:rPr lang="mr-IN" sz="2800" b="1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२</a:t>
            </a:r>
            <a:r>
              <a:rPr lang="mr-IN" sz="2800" b="1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. गार्नर : </a:t>
            </a:r>
            <a:r>
              <a:rPr lang="mr-IN" sz="2800" b="1" i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"ज्या शास्त्रात राज्याचा प्रारंभ व शेवट राज्याच्या अभ्यासातच होतो त्यास राज्यशास्त्र असे म्हणतात</a:t>
            </a:r>
            <a:r>
              <a:rPr lang="mr-IN" sz="2800" b="1" i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.</a:t>
            </a:r>
          </a:p>
          <a:p>
            <a:endParaRPr lang="mr-IN" sz="1400" b="1" dirty="0" smtClean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r>
              <a:rPr lang="mr-IN" sz="2800" b="1" dirty="0" smtClean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३</a:t>
            </a:r>
            <a:r>
              <a:rPr lang="mr-IN" sz="2800" b="1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. आर. जी. गेटेल : </a:t>
            </a:r>
            <a:r>
              <a:rPr lang="mr-IN" sz="2800" b="1" i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"ज्या शास्त्राद्वारे भूतकालीन राज्य कसे होते, वर्तमानकालीन राज्य कसे आहे व भविष्यकालीन राज्य कसे असावे इत्यादींची आपणास माहिती मिळते त्यास राज्यशास्त्र असे म्हणतात</a:t>
            </a:r>
            <a:r>
              <a:rPr lang="mr-IN" sz="28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.</a:t>
            </a:r>
            <a:endParaRPr lang="en-IN" sz="28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58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r-IN" sz="8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राज्यशास्त्राचे स्वरूप</a:t>
            </a:r>
            <a:endParaRPr lang="en-IN" sz="8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mr-IN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राज्यशास्त्राचे </a:t>
            </a:r>
            <a:r>
              <a:rPr lang="mr-IN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पारंपारिक स्वरूप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mr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नैतिक मुल्यांचा प्रभाव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mr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आदर्शवाद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mr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वर्णनात्मक पद्धती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mr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शास्त्रीय पद्धती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mr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तर्कशास्त्राला महत्व</a:t>
            </a:r>
          </a:p>
        </p:txBody>
      </p:sp>
    </p:spTree>
    <p:extLst>
      <p:ext uri="{BB962C8B-B14F-4D97-AF65-F5344CB8AC3E}">
        <p14:creationId xmlns:p14="http://schemas.microsoft.com/office/powerpoint/2010/main" val="36042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r-IN" sz="8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राज्यशास्त्राचे स्वरूप</a:t>
            </a:r>
            <a:endParaRPr lang="en-IN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mr-IN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राज्यशास्त्राचे </a:t>
            </a:r>
            <a:r>
              <a:rPr lang="mr-IN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आधुनिक </a:t>
            </a:r>
            <a:r>
              <a:rPr lang="mr-IN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स्वरूप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mr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राज्यशास्त्राच्या व्याख्या (</a:t>
            </a:r>
            <a:r>
              <a:rPr lang="mr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स्वरूपाबाबत मतमतांतरे)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mr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विचारसरणीला </a:t>
            </a:r>
            <a:r>
              <a:rPr lang="mr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महत्व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mr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आंतरराष्टीय </a:t>
            </a:r>
            <a:r>
              <a:rPr lang="mr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राजकारणाचा प्रभाव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mr-IN" sz="3200" b="1" dirty="0" smtClean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राजकीय </a:t>
            </a:r>
            <a:r>
              <a:rPr lang="mr-IN" sz="3200" b="1" dirty="0">
                <a:solidFill>
                  <a:schemeClr val="tx1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व्यवस्थेचा अभ्यास</a:t>
            </a:r>
            <a:endParaRPr lang="en-IN" sz="3200" b="1" dirty="0">
              <a:solidFill>
                <a:schemeClr val="tx1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endParaRPr lang="en-IN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39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r-IN" sz="8000" b="1" dirty="0">
                <a:solidFill>
                  <a:srgbClr val="BD58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राज्यशास्त्राचे स्वरूप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6734116"/>
              </p:ext>
            </p:extLst>
          </p:nvPr>
        </p:nvGraphicFramePr>
        <p:xfrm>
          <a:off x="1096963" y="1846263"/>
          <a:ext cx="10058400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194193748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19770500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mr-IN" sz="4400" dirty="0" smtClean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सैद्धांतिक राज्यशास्त्र</a:t>
                      </a:r>
                      <a:endParaRPr lang="en-IN" sz="4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4400" dirty="0" smtClean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व्यवहारवादी राज्यशास्त्र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757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mr-IN" sz="4400" dirty="0" smtClean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अ) राज्याविषयक सिद्धांत</a:t>
                      </a:r>
                    </a:p>
                    <a:p>
                      <a:r>
                        <a:rPr lang="mr-IN" sz="4400" dirty="0" smtClean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ब) शासन संस्थेचा सिद्धांत</a:t>
                      </a:r>
                    </a:p>
                    <a:p>
                      <a:r>
                        <a:rPr lang="mr-IN" sz="4400" dirty="0" smtClean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क)</a:t>
                      </a:r>
                      <a:r>
                        <a:rPr lang="mr-IN" sz="4400" baseline="0" dirty="0" smtClean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कायदेमंडळ विषयक सिद्धांत</a:t>
                      </a:r>
                    </a:p>
                    <a:p>
                      <a:r>
                        <a:rPr lang="mr-IN" sz="4400" dirty="0" smtClean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ड) परराष्ट्र संबंध</a:t>
                      </a:r>
                      <a:endParaRPr lang="en-IN" sz="4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4400" dirty="0" smtClean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अ) राज्य( प्रकार)</a:t>
                      </a:r>
                    </a:p>
                    <a:p>
                      <a:r>
                        <a:rPr lang="mr-IN" sz="4400" dirty="0" smtClean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ब) शासन संस्था(घटक)</a:t>
                      </a:r>
                    </a:p>
                    <a:p>
                      <a:r>
                        <a:rPr lang="mr-IN" sz="4400" dirty="0" smtClean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क) कायदे निर्मिती प्रक्रिया</a:t>
                      </a:r>
                    </a:p>
                    <a:p>
                      <a:r>
                        <a:rPr lang="mr-IN" sz="4400" dirty="0" smtClean="0"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ड) राजनय आंतरराष्ट्रीय करार</a:t>
                      </a:r>
                      <a:endParaRPr lang="en-IN" sz="4400" dirty="0">
                        <a:latin typeface="Kokila" panose="020B0604020202020204" pitchFamily="34" charset="0"/>
                        <a:cs typeface="Kokil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261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332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r-IN" sz="8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राज्यशास्त्राची व्याप्ती</a:t>
            </a:r>
            <a:endParaRPr lang="en-IN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737359"/>
            <a:ext cx="10214187" cy="4911797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mr-IN" sz="4000" b="1" dirty="0" smtClean="0">
                <a:latin typeface="Kokila" panose="020B0604020202020204" pitchFamily="34" charset="0"/>
                <a:cs typeface="Kokila" panose="020B0604020202020204" pitchFamily="34" charset="0"/>
              </a:rPr>
              <a:t>राजकीय सिद्धांत</a:t>
            </a:r>
            <a:endParaRPr lang="en-IN" sz="4000" b="1" dirty="0" smtClean="0"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mr-IN" sz="4000" b="1" dirty="0" smtClean="0">
                <a:latin typeface="Kokila" panose="020B0604020202020204" pitchFamily="34" charset="0"/>
                <a:cs typeface="Kokila" panose="020B0604020202020204" pitchFamily="34" charset="0"/>
              </a:rPr>
              <a:t>राज्य व नागरिक यांच्या संबंधांचा अभ्यास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mr-IN" sz="4000" b="1" dirty="0" smtClean="0">
                <a:latin typeface="Kokila" panose="020B0604020202020204" pitchFamily="34" charset="0"/>
                <a:cs typeface="Kokila" panose="020B0604020202020204" pitchFamily="34" charset="0"/>
              </a:rPr>
              <a:t>विधीनियम, प्रशासकीय कायदे, प्रशासन यंत्रणा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mr-IN" sz="4000" b="1" dirty="0" smtClean="0">
                <a:latin typeface="Kokila" panose="020B0604020202020204" pitchFamily="34" charset="0"/>
                <a:cs typeface="Kokila" panose="020B0604020202020204" pitchFamily="34" charset="0"/>
              </a:rPr>
              <a:t>सार्वभौमत्वाचा अभ्यास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mr-IN" sz="4000" b="1" dirty="0" smtClean="0">
                <a:latin typeface="Kokila" panose="020B0604020202020204" pitchFamily="34" charset="0"/>
                <a:cs typeface="Kokila" panose="020B0604020202020204" pitchFamily="34" charset="0"/>
              </a:rPr>
              <a:t>राजकीय संस्था, संघटना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mr-IN" sz="4000" b="1" dirty="0" smtClean="0">
                <a:latin typeface="Kokila" panose="020B0604020202020204" pitchFamily="34" charset="0"/>
                <a:cs typeface="Kokila" panose="020B0604020202020204" pitchFamily="34" charset="0"/>
              </a:rPr>
              <a:t>राजकीय पक्ष, समूह, लोकमत, दबावगट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mr-IN" sz="4000" b="1" dirty="0" smtClean="0">
                <a:latin typeface="Kokila" panose="020B0604020202020204" pitchFamily="34" charset="0"/>
                <a:cs typeface="Kokila" panose="020B0604020202020204" pitchFamily="34" charset="0"/>
              </a:rPr>
              <a:t>आंतरराष्ट्रीय संबंध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1661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राज्यशास्त्र शास्त्र आहे का 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राज्यशास्त्र शास्त्र </a:t>
            </a:r>
            <a:r>
              <a:rPr lang="mr-I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नाही असा दृष्टीकोन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mr-IN" sz="3600" b="1" dirty="0" smtClean="0">
                <a:latin typeface="Kokila" panose="020B0604020202020204" pitchFamily="34" charset="0"/>
                <a:cs typeface="Kokila" panose="020B0604020202020204" pitchFamily="34" charset="0"/>
              </a:rPr>
              <a:t>एक अभ्यास पद्धतीचा अभाव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mr-IN" sz="3600" b="1" dirty="0" smtClean="0">
                <a:latin typeface="Kokila" panose="020B0604020202020204" pitchFamily="34" charset="0"/>
                <a:cs typeface="Kokila" panose="020B0604020202020204" pitchFamily="34" charset="0"/>
              </a:rPr>
              <a:t>अचूक तंतोतंत निष्कर्ष काढता येत नाही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mr-IN" sz="3600" b="1" dirty="0" smtClean="0">
                <a:latin typeface="Kokila" panose="020B0604020202020204" pitchFamily="34" charset="0"/>
                <a:cs typeface="Kokila" panose="020B0604020202020204" pitchFamily="34" charset="0"/>
              </a:rPr>
              <a:t>भौतिकशास्त्र प्रमाणे प्रयोग पद्धती नाही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mr-IN" sz="3600" b="1" dirty="0" smtClean="0">
                <a:latin typeface="Kokila" panose="020B0604020202020204" pitchFamily="34" charset="0"/>
                <a:cs typeface="Kokila" panose="020B0604020202020204" pitchFamily="34" charset="0"/>
              </a:rPr>
              <a:t>सलग कार्यकारण संबंध सांगता येत नाही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mr-IN" sz="3600" b="1" dirty="0" smtClean="0">
                <a:latin typeface="Kokila" panose="020B0604020202020204" pitchFamily="34" charset="0"/>
                <a:cs typeface="Kokila" panose="020B0604020202020204" pitchFamily="34" charset="0"/>
              </a:rPr>
              <a:t>आदर्शवादी स्वरूप</a:t>
            </a:r>
            <a:endParaRPr lang="en-IN" sz="3600" b="1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48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राज्यशास्त्र शास्त्र आहे का 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राज्यशास्त्र शास्त्र </a:t>
            </a:r>
            <a:r>
              <a:rPr lang="mr-I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आहे असा दृष्टीकोन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mr-IN" sz="3600" b="1" dirty="0" smtClean="0">
                <a:latin typeface="Kokila" panose="020B0604020202020204" pitchFamily="34" charset="0"/>
                <a:cs typeface="Kokila" panose="020B0604020202020204" pitchFamily="34" charset="0"/>
              </a:rPr>
              <a:t>निरीक्षण, परीक्षण, प्रयोगाचा अवलंब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mr-IN" sz="3600" b="1" dirty="0" smtClean="0">
                <a:latin typeface="Kokila" panose="020B0604020202020204" pitchFamily="34" charset="0"/>
                <a:cs typeface="Kokila" panose="020B0604020202020204" pitchFamily="34" charset="0"/>
              </a:rPr>
              <a:t>प्रत्यक्ष वास्तुस्थितीचा अभ्यास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mr-IN" sz="3600" b="1" dirty="0" smtClean="0">
                <a:latin typeface="Kokila" panose="020B0604020202020204" pitchFamily="34" charset="0"/>
                <a:cs typeface="Kokila" panose="020B0604020202020204" pitchFamily="34" charset="0"/>
              </a:rPr>
              <a:t>सामाजिक प्रश्नाची उकल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mr-IN" sz="3600" b="1" dirty="0" smtClean="0">
                <a:latin typeface="Kokila" panose="020B0604020202020204" pitchFamily="34" charset="0"/>
                <a:cs typeface="Kokila" panose="020B0604020202020204" pitchFamily="34" charset="0"/>
              </a:rPr>
              <a:t>सिद्धांतांची मांडणी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mr-IN" sz="3600" b="1" dirty="0" smtClean="0">
                <a:latin typeface="Kokila" panose="020B0604020202020204" pitchFamily="34" charset="0"/>
                <a:cs typeface="Kokila" panose="020B0604020202020204" pitchFamily="34" charset="0"/>
              </a:rPr>
              <a:t>वास्तववाद व आदर्शवाद यांचा समन्वय</a:t>
            </a:r>
            <a:endParaRPr lang="en-IN" sz="3600" b="1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46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r-IN" sz="6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राज्यशास्त्र </a:t>
            </a:r>
            <a:r>
              <a:rPr lang="mr-IN" sz="6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kila" panose="020B0604020202020204" pitchFamily="34" charset="0"/>
                <a:cs typeface="Kokila" panose="020B0604020202020204" pitchFamily="34" charset="0"/>
              </a:rPr>
              <a:t>विषयाच्या अभ्यासाचे महत्व</a:t>
            </a:r>
            <a:endParaRPr lang="en-IN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289" y="1737359"/>
            <a:ext cx="11390489" cy="4448951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mr-IN" sz="3200" b="1" dirty="0" smtClean="0">
                <a:latin typeface="Kokila" panose="020B0604020202020204" pitchFamily="34" charset="0"/>
                <a:cs typeface="Kokila" panose="020B0604020202020204" pitchFamily="34" charset="0"/>
              </a:rPr>
              <a:t>राजकीय विचारप्रणालींची मांडणी 		राजकीय </a:t>
            </a:r>
            <a:r>
              <a:rPr lang="mr-IN" sz="3200" b="1" dirty="0">
                <a:latin typeface="Kokila" panose="020B0604020202020204" pitchFamily="34" charset="0"/>
                <a:cs typeface="Kokila" panose="020B0604020202020204" pitchFamily="34" charset="0"/>
              </a:rPr>
              <a:t>तत्वे, सिद्धांत </a:t>
            </a:r>
            <a:r>
              <a:rPr lang="mr-IN" sz="3200" b="1" dirty="0" smtClean="0">
                <a:latin typeface="Kokila" panose="020B0604020202020204" pitchFamily="34" charset="0"/>
                <a:cs typeface="Kokila" panose="020B0604020202020204" pitchFamily="34" charset="0"/>
              </a:rPr>
              <a:t>	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mr-IN" sz="3200" b="1" dirty="0" smtClean="0">
                <a:latin typeface="Kokila" panose="020B0604020202020204" pitchFamily="34" charset="0"/>
                <a:cs typeface="Kokila" panose="020B0604020202020204" pitchFamily="34" charset="0"/>
              </a:rPr>
              <a:t>राजकीय क्रिया- प्रक्रियांचा अभ्यास</a:t>
            </a:r>
            <a:r>
              <a:rPr lang="mr-IN" sz="3200" b="1" dirty="0"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mr-IN" sz="3200" b="1" dirty="0" smtClean="0">
                <a:latin typeface="Kokila" panose="020B0604020202020204" pitchFamily="34" charset="0"/>
                <a:cs typeface="Kokila" panose="020B0604020202020204" pitchFamily="34" charset="0"/>
              </a:rPr>
              <a:t>		राजकीय </a:t>
            </a:r>
            <a:r>
              <a:rPr lang="mr-IN" sz="3200" b="1" dirty="0">
                <a:latin typeface="Kokila" panose="020B0604020202020204" pitchFamily="34" charset="0"/>
                <a:cs typeface="Kokila" panose="020B0604020202020204" pitchFamily="34" charset="0"/>
              </a:rPr>
              <a:t>संकल्पनांचा </a:t>
            </a:r>
            <a:r>
              <a:rPr lang="mr-IN" sz="3200" b="1" dirty="0" smtClean="0">
                <a:latin typeface="Kokila" panose="020B0604020202020204" pitchFamily="34" charset="0"/>
                <a:cs typeface="Kokila" panose="020B0604020202020204" pitchFamily="34" charset="0"/>
              </a:rPr>
              <a:t>अभ्यास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mr-IN" sz="3200" b="1" dirty="0" smtClean="0">
                <a:latin typeface="Kokila" panose="020B0604020202020204" pitchFamily="34" charset="0"/>
                <a:cs typeface="Kokila" panose="020B0604020202020204" pitchFamily="34" charset="0"/>
              </a:rPr>
              <a:t>आंतरराष्ट्रीय शांतता			</a:t>
            </a:r>
            <a:r>
              <a:rPr lang="mr-IN" sz="3200" b="1" dirty="0"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mr-IN" sz="3200" b="1" dirty="0" smtClean="0">
                <a:latin typeface="Kokila" panose="020B0604020202020204" pitchFamily="34" charset="0"/>
                <a:cs typeface="Kokila" panose="020B0604020202020204" pitchFamily="34" charset="0"/>
              </a:rPr>
              <a:t>राजकीय </a:t>
            </a:r>
            <a:r>
              <a:rPr lang="mr-IN" sz="3200" b="1" dirty="0">
                <a:latin typeface="Kokila" panose="020B0604020202020204" pitchFamily="34" charset="0"/>
                <a:cs typeface="Kokila" panose="020B0604020202020204" pitchFamily="34" charset="0"/>
              </a:rPr>
              <a:t>अधिकार व कर्तव्यांची जाणीव </a:t>
            </a:r>
            <a:r>
              <a:rPr lang="mr-IN" sz="3200" b="1" dirty="0" smtClean="0">
                <a:latin typeface="Kokila" panose="020B0604020202020204" pitchFamily="34" charset="0"/>
                <a:cs typeface="Kokila" panose="020B0604020202020204" pitchFamily="34" charset="0"/>
              </a:rPr>
              <a:t>निर्मिती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mr-IN" sz="3200" b="1" dirty="0" smtClean="0">
                <a:latin typeface="Kokila" panose="020B0604020202020204" pitchFamily="34" charset="0"/>
                <a:cs typeface="Kokila" panose="020B0604020202020204" pitchFamily="34" charset="0"/>
              </a:rPr>
              <a:t>सुसंस्कृत राज्यकर्त्यांची 				निर्मिती </a:t>
            </a:r>
            <a:r>
              <a:rPr lang="mr-IN" sz="3200" b="1" dirty="0">
                <a:latin typeface="Kokila" panose="020B0604020202020204" pitchFamily="34" charset="0"/>
                <a:cs typeface="Kokila" panose="020B0604020202020204" pitchFamily="34" charset="0"/>
              </a:rPr>
              <a:t>सामाजिक जाणीव </a:t>
            </a:r>
            <a:r>
              <a:rPr lang="mr-IN" sz="3200" b="1" dirty="0" smtClean="0">
                <a:latin typeface="Kokila" panose="020B0604020202020204" pitchFamily="34" charset="0"/>
                <a:cs typeface="Kokila" panose="020B0604020202020204" pitchFamily="34" charset="0"/>
              </a:rPr>
              <a:t>जागृती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mr-IN" sz="3200" b="1" dirty="0">
                <a:latin typeface="Kokila" panose="020B0604020202020204" pitchFamily="34" charset="0"/>
                <a:cs typeface="Kokila" panose="020B0604020202020204" pitchFamily="34" charset="0"/>
              </a:rPr>
              <a:t>नागरी जीवनाचा अभ्यास </a:t>
            </a:r>
            <a:r>
              <a:rPr lang="mr-IN" sz="2800" b="1" dirty="0" smtClean="0">
                <a:latin typeface="Kokila" panose="020B0604020202020204" pitchFamily="34" charset="0"/>
                <a:cs typeface="Kokila" panose="020B0604020202020204" pitchFamily="34" charset="0"/>
              </a:rPr>
              <a:t>						</a:t>
            </a:r>
          </a:p>
        </p:txBody>
      </p:sp>
    </p:spTree>
    <p:extLst>
      <p:ext uri="{BB962C8B-B14F-4D97-AF65-F5344CB8AC3E}">
        <p14:creationId xmlns:p14="http://schemas.microsoft.com/office/powerpoint/2010/main" val="36250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92</TotalTime>
  <Words>285</Words>
  <Application>Microsoft Office PowerPoint</Application>
  <PresentationFormat>Widescreen</PresentationFormat>
  <Paragraphs>61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Calibri</vt:lpstr>
      <vt:lpstr>Calibri Light</vt:lpstr>
      <vt:lpstr>Cambria</vt:lpstr>
      <vt:lpstr>Kokila</vt:lpstr>
      <vt:lpstr>Mangal</vt:lpstr>
      <vt:lpstr>Tahoma</vt:lpstr>
      <vt:lpstr>Times New Roman</vt:lpstr>
      <vt:lpstr>Wingdings</vt:lpstr>
      <vt:lpstr>Retrospect</vt:lpstr>
      <vt:lpstr>     प्रकरण १     राज्यशास्त्राचा परिचय  Introduction to Political Science      Mr. RAJENDRA SHARAD JAYKAR      Department of Political Science      Kisan Veer Mahavidtalaya, Wai</vt:lpstr>
      <vt:lpstr>राज्यशास्त्राच्या व्याख्या</vt:lpstr>
      <vt:lpstr>राज्यशास्त्राचे स्वरूप</vt:lpstr>
      <vt:lpstr>राज्यशास्त्राचे स्वरूप</vt:lpstr>
      <vt:lpstr>राज्यशास्त्राचे स्वरूप</vt:lpstr>
      <vt:lpstr>राज्यशास्त्राची व्याप्ती</vt:lpstr>
      <vt:lpstr>राज्यशास्त्र शास्त्र आहे का ?</vt:lpstr>
      <vt:lpstr>राज्यशास्त्र शास्त्र आहे का ?</vt:lpstr>
      <vt:lpstr>राज्यशास्त्र विषयाच्या अभ्यासाचे महत्व</vt:lpstr>
      <vt:lpstr>धन्यवाद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प्रकरण १ राज्यशास्त्राचा परिचय Introducation to Political Science </dc:title>
  <dc:creator>YASHWANT CHAVAN</dc:creator>
  <cp:lastModifiedBy>YASHWANT CHAVAN</cp:lastModifiedBy>
  <cp:revision>11</cp:revision>
  <dcterms:created xsi:type="dcterms:W3CDTF">2024-04-04T10:21:21Z</dcterms:created>
  <dcterms:modified xsi:type="dcterms:W3CDTF">2024-04-05T09:49:41Z</dcterms:modified>
</cp:coreProperties>
</file>