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9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242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DBF5F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DBF5F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DBF5F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9" y="0"/>
            <a:ext cx="9143860" cy="685634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633" y="424561"/>
            <a:ext cx="8254733" cy="139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rgbClr val="DBF5F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7117" y="1367154"/>
            <a:ext cx="8056880" cy="2146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1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7.pn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9" y="0"/>
            <a:ext cx="9144000" cy="6856730"/>
            <a:chOff x="139" y="0"/>
            <a:chExt cx="9144000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" y="0"/>
              <a:ext cx="9143860" cy="10278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4107" y="0"/>
              <a:ext cx="4739892" cy="5988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" y="0"/>
              <a:ext cx="9143860" cy="1025524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219200" y="2971800"/>
            <a:ext cx="7009130" cy="679450"/>
            <a:chOff x="1386471" y="2513964"/>
            <a:chExt cx="7009130" cy="67945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86471" y="2513964"/>
              <a:ext cx="7009130" cy="67919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130679" y="3183127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864" y="0"/>
                  </a:lnTo>
                </a:path>
              </a:pathLst>
            </a:custGeom>
            <a:ln w="3810">
              <a:solidFill>
                <a:srgbClr val="2A78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9" y="0"/>
            <a:ext cx="9144000" cy="6856730"/>
            <a:chOff x="139" y="0"/>
            <a:chExt cx="9144000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" y="0"/>
              <a:ext cx="9143860" cy="10278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4107" y="0"/>
              <a:ext cx="4739892" cy="5988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" y="0"/>
              <a:ext cx="9143860" cy="10255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4633" y="1110361"/>
            <a:ext cx="761301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latin typeface="Calibri"/>
                <a:cs typeface="Calibri"/>
              </a:rPr>
              <a:t>Coordination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Number‐examples</a:t>
            </a: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0021" y="2502280"/>
            <a:ext cx="3439667" cy="361645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19333" y="2508377"/>
            <a:ext cx="4568189" cy="369569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9" y="0"/>
            <a:ext cx="9144000" cy="6856730"/>
            <a:chOff x="139" y="0"/>
            <a:chExt cx="9144000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" y="0"/>
              <a:ext cx="9143860" cy="10278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4107" y="0"/>
              <a:ext cx="4739892" cy="5988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" y="0"/>
              <a:ext cx="9143860" cy="10255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15677" y="692023"/>
            <a:ext cx="754253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latin typeface="Calibri"/>
                <a:cs typeface="Calibri"/>
              </a:rPr>
              <a:t>Coordination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number‐examples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78746" y="1503248"/>
            <a:ext cx="6922770" cy="192786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5"/>
              </a:spcBef>
              <a:buClr>
                <a:srgbClr val="0B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b="1" spc="-10" dirty="0">
                <a:solidFill>
                  <a:srgbClr val="FFFFFF"/>
                </a:solidFill>
                <a:latin typeface="Constantia"/>
                <a:cs typeface="Constantia"/>
              </a:rPr>
              <a:t>Pseudorotation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0B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20" dirty="0">
                <a:solidFill>
                  <a:srgbClr val="FFFFFF"/>
                </a:solidFill>
                <a:latin typeface="Constantia"/>
                <a:cs typeface="Constantia"/>
              </a:rPr>
              <a:t>•</a:t>
            </a:r>
            <a:r>
              <a:rPr sz="2600" b="1" spc="-20" dirty="0">
                <a:solidFill>
                  <a:srgbClr val="FFFFFF"/>
                </a:solidFill>
                <a:latin typeface="Constantia"/>
                <a:cs typeface="Constantia"/>
              </a:rPr>
              <a:t>Exchange</a:t>
            </a:r>
            <a:r>
              <a:rPr sz="2600" b="1" spc="-1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sz="2600" b="1" spc="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a‐and</a:t>
            </a:r>
            <a:r>
              <a:rPr sz="2600" b="1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e‐ligand,</a:t>
            </a:r>
            <a:r>
              <a:rPr sz="2600" b="1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see</a:t>
            </a:r>
            <a:r>
              <a:rPr sz="2600" b="1" spc="-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25" dirty="0">
                <a:solidFill>
                  <a:srgbClr val="FFFFFF"/>
                </a:solidFill>
                <a:latin typeface="Constantia"/>
                <a:cs typeface="Constantia"/>
              </a:rPr>
              <a:t>MgATpase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B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•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[Ni(CN)5]3‐:</a:t>
            </a:r>
            <a:r>
              <a:rPr sz="2600" b="1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b)</a:t>
            </a:r>
            <a:r>
              <a:rPr sz="2600" b="1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sz="2600" b="1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a) in</a:t>
            </a:r>
            <a:r>
              <a:rPr sz="2600" b="1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onstantia"/>
                <a:cs typeface="Constantia"/>
              </a:rPr>
              <a:t>crystal</a:t>
            </a:r>
            <a:r>
              <a:rPr sz="2600" b="1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Constantia"/>
                <a:cs typeface="Constantia"/>
              </a:rPr>
              <a:t>structure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B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25" dirty="0">
                <a:solidFill>
                  <a:srgbClr val="FFFFFF"/>
                </a:solidFill>
                <a:latin typeface="Constantia"/>
                <a:cs typeface="Constantia"/>
              </a:rPr>
              <a:t>•</a:t>
            </a:r>
            <a:r>
              <a:rPr sz="2600" b="1" spc="-25" dirty="0">
                <a:solidFill>
                  <a:srgbClr val="FFFFFF"/>
                </a:solidFill>
                <a:latin typeface="Constantia"/>
                <a:cs typeface="Constantia"/>
              </a:rPr>
              <a:t>Fe(CO)5:</a:t>
            </a:r>
            <a:r>
              <a:rPr sz="2600" b="1" spc="-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fast</a:t>
            </a:r>
            <a:r>
              <a:rPr sz="2600" b="1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Constantia"/>
                <a:cs typeface="Constantia"/>
              </a:rPr>
              <a:t>pseudorotationin</a:t>
            </a:r>
            <a:r>
              <a:rPr sz="2600" b="1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solution</a:t>
            </a:r>
            <a:endParaRPr sz="2600">
              <a:latin typeface="Constantia"/>
              <a:cs typeface="Constantia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54213" y="3665092"/>
            <a:ext cx="6006084" cy="296189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9" y="0"/>
            <a:ext cx="9144000" cy="6856730"/>
            <a:chOff x="139" y="0"/>
            <a:chExt cx="9144000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" y="0"/>
              <a:ext cx="9143860" cy="10278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4107" y="0"/>
              <a:ext cx="4739892" cy="5988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" y="0"/>
              <a:ext cx="9143860" cy="10255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87305" y="406273"/>
            <a:ext cx="754253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latin typeface="Calibri"/>
                <a:cs typeface="Calibri"/>
              </a:rPr>
              <a:t>Coordination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number‐examples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78746" y="1074242"/>
            <a:ext cx="6432550" cy="192786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5"/>
              </a:spcBef>
              <a:buClr>
                <a:srgbClr val="0B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CN</a:t>
            </a:r>
            <a:r>
              <a:rPr sz="2600" b="1" spc="-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Constantia"/>
                <a:cs typeface="Constantia"/>
              </a:rPr>
              <a:t>6: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0B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b="1" spc="-10" dirty="0">
                <a:solidFill>
                  <a:srgbClr val="FFFFFF"/>
                </a:solidFill>
                <a:latin typeface="Constantia"/>
                <a:cs typeface="Constantia"/>
              </a:rPr>
              <a:t>octahedron</a:t>
            </a:r>
            <a:r>
              <a:rPr sz="2600" b="1" spc="-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([Cr(H2O)6]3+,</a:t>
            </a:r>
            <a:r>
              <a:rPr sz="2600" b="1" spc="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Constantia"/>
                <a:cs typeface="Constantia"/>
              </a:rPr>
              <a:t>[Fe(CN)6]3‐)</a:t>
            </a:r>
            <a:endParaRPr sz="2600">
              <a:latin typeface="Constantia"/>
              <a:cs typeface="Constantia"/>
            </a:endParaRPr>
          </a:p>
          <a:p>
            <a:pPr marL="357505" indent="-345440">
              <a:lnSpc>
                <a:spcPct val="100000"/>
              </a:lnSpc>
              <a:spcBef>
                <a:spcPts val="625"/>
              </a:spcBef>
              <a:buClr>
                <a:srgbClr val="0BD0D9"/>
              </a:buClr>
              <a:buSzPct val="94230"/>
              <a:buFont typeface="Segoe UI Symbol"/>
              <a:buChar char="⚫"/>
              <a:tabLst>
                <a:tab pos="357505" algn="l"/>
                <a:tab pos="358140" algn="l"/>
              </a:tabLst>
            </a:pPr>
            <a:r>
              <a:rPr sz="2600" b="1" spc="-15" dirty="0">
                <a:solidFill>
                  <a:srgbClr val="FFFFFF"/>
                </a:solidFill>
                <a:latin typeface="Constantia"/>
                <a:cs typeface="Constantia"/>
              </a:rPr>
              <a:t>distorted</a:t>
            </a:r>
            <a:r>
              <a:rPr sz="2600" b="1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Constantia"/>
                <a:cs typeface="Constantia"/>
              </a:rPr>
              <a:t>octahedron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B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b="1" spc="-30" dirty="0">
                <a:solidFill>
                  <a:srgbClr val="FFFFFF"/>
                </a:solidFill>
                <a:latin typeface="Constantia"/>
                <a:cs typeface="Constantia"/>
              </a:rPr>
              <a:t>Trigonal</a:t>
            </a:r>
            <a:r>
              <a:rPr sz="2600" b="1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prism</a:t>
            </a:r>
            <a:endParaRPr sz="2600">
              <a:latin typeface="Constantia"/>
              <a:cs typeface="Constantia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16029" y="3215513"/>
            <a:ext cx="3470909" cy="336041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6315" y="3223132"/>
            <a:ext cx="4059173" cy="317372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9" y="0"/>
            <a:ext cx="9144000" cy="6856730"/>
            <a:chOff x="139" y="0"/>
            <a:chExt cx="9144000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" y="0"/>
              <a:ext cx="9143860" cy="10278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4107" y="0"/>
              <a:ext cx="4739892" cy="5988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" y="0"/>
              <a:ext cx="9143860" cy="10255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87305" y="406273"/>
            <a:ext cx="754253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latin typeface="Calibri"/>
                <a:cs typeface="Calibri"/>
              </a:rPr>
              <a:t>Coordination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number‐examples</a:t>
            </a: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3697" y="1299083"/>
            <a:ext cx="8618219" cy="512902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9" y="0"/>
            <a:ext cx="9144000" cy="6856730"/>
            <a:chOff x="139" y="0"/>
            <a:chExt cx="9144000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" y="0"/>
              <a:ext cx="9143860" cy="10278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4107" y="0"/>
              <a:ext cx="4739892" cy="5988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" y="0"/>
              <a:ext cx="9143860" cy="10255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15677" y="326262"/>
            <a:ext cx="277876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b="1" spc="-5" dirty="0">
                <a:latin typeface="Calibri"/>
                <a:cs typeface="Calibri"/>
              </a:rPr>
              <a:t>Isomerism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6073" y="1431162"/>
            <a:ext cx="8017509" cy="4085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100"/>
              </a:spcBef>
              <a:buClr>
                <a:srgbClr val="0BD0D9"/>
              </a:buClr>
              <a:buSzPct val="94444"/>
              <a:buFont typeface="Segoe UI Symbol"/>
              <a:buChar char="⚫"/>
              <a:tabLst>
                <a:tab pos="287020" algn="l"/>
              </a:tabLst>
            </a:pPr>
            <a:r>
              <a:rPr sz="3600" b="1" spc="-285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3600" b="1" spc="-85" dirty="0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sz="3600" b="1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3600" b="1" spc="-1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onstantia"/>
                <a:cs typeface="Constantia"/>
              </a:rPr>
              <a:t>or</a:t>
            </a:r>
            <a:r>
              <a:rPr sz="3600" b="1" spc="-1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onstantia"/>
                <a:cs typeface="Constantia"/>
              </a:rPr>
              <a:t>mo</a:t>
            </a:r>
            <a:r>
              <a:rPr sz="3600" b="1" spc="-60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3600" b="1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3600" b="1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onstantia"/>
                <a:cs typeface="Constantia"/>
              </a:rPr>
              <a:t>molecules</a:t>
            </a:r>
            <a:r>
              <a:rPr sz="3600" b="1" spc="-1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onstantia"/>
                <a:cs typeface="Constantia"/>
              </a:rPr>
              <a:t>or</a:t>
            </a:r>
            <a:r>
              <a:rPr sz="3600" b="1" spc="-1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onstantia"/>
                <a:cs typeface="Constantia"/>
              </a:rPr>
              <a:t>ions</a:t>
            </a:r>
            <a:r>
              <a:rPr sz="3600" b="1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sz="3600" b="1" spc="-90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3600" b="1" spc="-85" dirty="0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sz="3600" b="1" dirty="0">
                <a:solidFill>
                  <a:srgbClr val="FFFFFF"/>
                </a:solidFill>
                <a:latin typeface="Constantia"/>
                <a:cs typeface="Constantia"/>
              </a:rPr>
              <a:t>e  the</a:t>
            </a:r>
            <a:r>
              <a:rPr sz="3600" b="1" spc="-1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onstantia"/>
                <a:cs typeface="Constantia"/>
              </a:rPr>
              <a:t>same</a:t>
            </a:r>
            <a:r>
              <a:rPr sz="3600" b="1" spc="-1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Constantia"/>
                <a:cs typeface="Constantia"/>
              </a:rPr>
              <a:t>molecular</a:t>
            </a:r>
            <a:r>
              <a:rPr sz="3600" b="1" spc="-1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600" b="1" spc="-10" dirty="0">
                <a:solidFill>
                  <a:srgbClr val="FFFFFF"/>
                </a:solidFill>
                <a:latin typeface="Constantia"/>
                <a:cs typeface="Constantia"/>
              </a:rPr>
              <a:t>formula</a:t>
            </a:r>
            <a:r>
              <a:rPr sz="3600" b="1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Constantia"/>
                <a:cs typeface="Constantia"/>
              </a:rPr>
              <a:t>but</a:t>
            </a:r>
            <a:r>
              <a:rPr sz="3600" b="1" spc="-1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onstantia"/>
                <a:cs typeface="Constantia"/>
              </a:rPr>
              <a:t>the </a:t>
            </a:r>
            <a:r>
              <a:rPr sz="3600" b="1" spc="-8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600" b="1" spc="-10" dirty="0">
                <a:solidFill>
                  <a:srgbClr val="FFFFFF"/>
                </a:solidFill>
                <a:latin typeface="Constantia"/>
                <a:cs typeface="Constantia"/>
              </a:rPr>
              <a:t>atoms</a:t>
            </a:r>
            <a:r>
              <a:rPr sz="3600" b="1" spc="-1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600" b="1" spc="-20" dirty="0">
                <a:solidFill>
                  <a:srgbClr val="FFFFFF"/>
                </a:solidFill>
                <a:latin typeface="Constantia"/>
                <a:cs typeface="Constantia"/>
              </a:rPr>
              <a:t>are</a:t>
            </a:r>
            <a:r>
              <a:rPr sz="3600" b="1" spc="-1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600" b="1" spc="-20" dirty="0">
                <a:solidFill>
                  <a:srgbClr val="FFFFFF"/>
                </a:solidFill>
                <a:latin typeface="Constantia"/>
                <a:cs typeface="Constantia"/>
              </a:rPr>
              <a:t>arranged</a:t>
            </a:r>
            <a:r>
              <a:rPr sz="3600" b="1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600" b="1" spc="-15" dirty="0">
                <a:solidFill>
                  <a:srgbClr val="FFFFFF"/>
                </a:solidFill>
                <a:latin typeface="Constantia"/>
                <a:cs typeface="Constantia"/>
              </a:rPr>
              <a:t>differently</a:t>
            </a:r>
            <a:endParaRPr sz="3600">
              <a:latin typeface="Constantia"/>
              <a:cs typeface="Constantia"/>
            </a:endParaRPr>
          </a:p>
          <a:p>
            <a:pPr marL="286385" marR="633095" indent="-274320">
              <a:lnSpc>
                <a:spcPct val="100000"/>
              </a:lnSpc>
              <a:spcBef>
                <a:spcPts val="865"/>
              </a:spcBef>
              <a:buClr>
                <a:srgbClr val="0BD0D9"/>
              </a:buClr>
              <a:buSzPct val="94444"/>
              <a:buFont typeface="Segoe UI Symbol"/>
              <a:buChar char="⚫"/>
              <a:tabLst>
                <a:tab pos="287020" algn="l"/>
              </a:tabLst>
            </a:pPr>
            <a:r>
              <a:rPr sz="3600" b="1" dirty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sz="3600" b="1" spc="-1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600" b="1" spc="-10" dirty="0">
                <a:solidFill>
                  <a:srgbClr val="FFFFFF"/>
                </a:solidFill>
                <a:latin typeface="Constantia"/>
                <a:cs typeface="Constantia"/>
              </a:rPr>
              <a:t>structures</a:t>
            </a:r>
            <a:r>
              <a:rPr sz="3600" b="1" spc="-1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sz="3600" b="1" spc="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onstantia"/>
                <a:cs typeface="Constantia"/>
              </a:rPr>
              <a:t>isomers</a:t>
            </a:r>
            <a:r>
              <a:rPr sz="3600" b="1" spc="-1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600" b="1" spc="-20" dirty="0">
                <a:solidFill>
                  <a:srgbClr val="FFFFFF"/>
                </a:solidFill>
                <a:latin typeface="Constantia"/>
                <a:cs typeface="Constantia"/>
              </a:rPr>
              <a:t>are</a:t>
            </a:r>
            <a:r>
              <a:rPr sz="3600" b="1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onstantia"/>
                <a:cs typeface="Constantia"/>
              </a:rPr>
              <a:t>not </a:t>
            </a:r>
            <a:r>
              <a:rPr sz="3600" b="1" spc="-8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onstantia"/>
                <a:cs typeface="Constantia"/>
              </a:rPr>
              <a:t>super</a:t>
            </a:r>
            <a:r>
              <a:rPr sz="3600" b="1" spc="-1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onstantia"/>
                <a:cs typeface="Constantia"/>
              </a:rPr>
              <a:t>imposable</a:t>
            </a:r>
            <a:endParaRPr sz="3600">
              <a:latin typeface="Constantia"/>
              <a:cs typeface="Constantia"/>
            </a:endParaRPr>
          </a:p>
          <a:p>
            <a:pPr marL="286385" marR="165735" indent="-274320">
              <a:lnSpc>
                <a:spcPct val="100000"/>
              </a:lnSpc>
              <a:spcBef>
                <a:spcPts val="860"/>
              </a:spcBef>
              <a:buClr>
                <a:srgbClr val="0BD0D9"/>
              </a:buClr>
              <a:buSzPct val="94444"/>
              <a:buFont typeface="Segoe UI Symbol"/>
              <a:buChar char="⚫"/>
              <a:tabLst>
                <a:tab pos="287020" algn="l"/>
              </a:tabLst>
            </a:pPr>
            <a:r>
              <a:rPr sz="3600" b="1" spc="-10" dirty="0">
                <a:solidFill>
                  <a:srgbClr val="FFFFFF"/>
                </a:solidFill>
                <a:latin typeface="Constantia"/>
                <a:cs typeface="Constantia"/>
              </a:rPr>
              <a:t>Isomers </a:t>
            </a:r>
            <a:r>
              <a:rPr sz="3600" b="1" spc="-45" dirty="0">
                <a:solidFill>
                  <a:srgbClr val="FFFFFF"/>
                </a:solidFill>
                <a:latin typeface="Constantia"/>
                <a:cs typeface="Constantia"/>
              </a:rPr>
              <a:t>have </a:t>
            </a:r>
            <a:r>
              <a:rPr sz="3600" b="1" spc="-15" dirty="0">
                <a:solidFill>
                  <a:srgbClr val="FFFFFF"/>
                </a:solidFill>
                <a:latin typeface="Constantia"/>
                <a:cs typeface="Constantia"/>
              </a:rPr>
              <a:t>different physical </a:t>
            </a:r>
            <a:r>
              <a:rPr sz="3600" b="1" spc="-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Constantia"/>
                <a:cs typeface="Constantia"/>
              </a:rPr>
              <a:t>(</a:t>
            </a:r>
            <a:r>
              <a:rPr sz="3600" b="1" spc="-70" dirty="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sz="3600" b="1" spc="-5" dirty="0">
                <a:solidFill>
                  <a:srgbClr val="FFFFFF"/>
                </a:solidFill>
                <a:latin typeface="Constantia"/>
                <a:cs typeface="Constantia"/>
              </a:rPr>
              <a:t>olor</a:t>
            </a:r>
            <a:r>
              <a:rPr sz="3600" b="1" dirty="0">
                <a:solidFill>
                  <a:srgbClr val="FFFFFF"/>
                </a:solidFill>
                <a:latin typeface="Constantia"/>
                <a:cs typeface="Constantia"/>
              </a:rPr>
              <a:t>)</a:t>
            </a:r>
            <a:r>
              <a:rPr sz="3600" b="1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onstantia"/>
                <a:cs typeface="Constantia"/>
              </a:rPr>
              <a:t>and/or</a:t>
            </a:r>
            <a:r>
              <a:rPr sz="3600" b="1" spc="-2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Constantia"/>
                <a:cs typeface="Constantia"/>
              </a:rPr>
              <a:t>chemica</a:t>
            </a:r>
            <a:r>
              <a:rPr sz="3600" b="1" dirty="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sz="3600" b="1" spc="-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sz="3600" b="1" spc="-60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3600" b="1" dirty="0">
                <a:solidFill>
                  <a:srgbClr val="FFFFFF"/>
                </a:solidFill>
                <a:latin typeface="Constantia"/>
                <a:cs typeface="Constantia"/>
              </a:rPr>
              <a:t>opertie</a:t>
            </a:r>
            <a:r>
              <a:rPr sz="3600" b="1" spc="-55" dirty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sz="3600" b="1" dirty="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3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9" y="0"/>
            <a:ext cx="9144000" cy="6856730"/>
            <a:chOff x="139" y="0"/>
            <a:chExt cx="9144000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" y="0"/>
              <a:ext cx="9143860" cy="10278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4107" y="0"/>
              <a:ext cx="4739892" cy="5988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" y="0"/>
              <a:ext cx="9143860" cy="10255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15677" y="326262"/>
            <a:ext cx="277876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b="1" spc="-5" dirty="0">
                <a:latin typeface="Calibri"/>
                <a:cs typeface="Calibri"/>
              </a:rPr>
              <a:t>Isomerism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6073" y="1281811"/>
            <a:ext cx="7207884" cy="4655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0BD0D9"/>
              </a:buClr>
              <a:buSzPct val="95000"/>
              <a:buFont typeface="Segoe UI Symbol"/>
              <a:buChar char="⚫"/>
              <a:tabLst>
                <a:tab pos="287020" algn="l"/>
              </a:tabLst>
            </a:pPr>
            <a:r>
              <a:rPr sz="3000" b="1" i="1" u="heavy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Stereoisomerism</a:t>
            </a:r>
            <a:endParaRPr sz="30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5"/>
              </a:spcBef>
              <a:buClr>
                <a:srgbClr val="0BD0D9"/>
              </a:buClr>
              <a:buSzPct val="94642"/>
              <a:buFont typeface="Segoe UI Symbol"/>
              <a:buChar char="⚫"/>
              <a:tabLst>
                <a:tab pos="287020" algn="l"/>
              </a:tabLst>
            </a:pPr>
            <a:r>
              <a:rPr sz="2800" b="1" dirty="0">
                <a:solidFill>
                  <a:srgbClr val="FFFFFF"/>
                </a:solidFill>
                <a:latin typeface="Constantia"/>
                <a:cs typeface="Constantia"/>
              </a:rPr>
              <a:t>Optical</a:t>
            </a:r>
            <a:r>
              <a:rPr sz="2800" b="1" spc="-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onstantia"/>
                <a:cs typeface="Constantia"/>
              </a:rPr>
              <a:t>isomerism:</a:t>
            </a:r>
            <a:endParaRPr sz="2800">
              <a:latin typeface="Constantia"/>
              <a:cs typeface="Constantia"/>
            </a:endParaRPr>
          </a:p>
          <a:p>
            <a:pPr marL="372110" indent="-360045">
              <a:lnSpc>
                <a:spcPct val="100000"/>
              </a:lnSpc>
              <a:buClr>
                <a:srgbClr val="0BD0D9"/>
              </a:buClr>
              <a:buSzPct val="94642"/>
              <a:buFont typeface="Segoe UI Symbol"/>
              <a:buChar char="⚫"/>
              <a:tabLst>
                <a:tab pos="372110" algn="l"/>
                <a:tab pos="372745" algn="l"/>
              </a:tabLst>
            </a:pPr>
            <a:r>
              <a:rPr sz="2800" b="1" spc="-5" dirty="0">
                <a:solidFill>
                  <a:srgbClr val="FFFFFF"/>
                </a:solidFill>
                <a:latin typeface="Constantia"/>
                <a:cs typeface="Constantia"/>
              </a:rPr>
              <a:t>Enantiomers</a:t>
            </a:r>
            <a:endParaRPr sz="28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buClr>
                <a:srgbClr val="0BD0D9"/>
              </a:buClr>
              <a:buSzPct val="94642"/>
              <a:buFont typeface="Segoe UI Symbol"/>
              <a:buChar char="⚫"/>
              <a:tabLst>
                <a:tab pos="287020" algn="l"/>
              </a:tabLst>
            </a:pPr>
            <a:r>
              <a:rPr sz="2800" b="1" spc="-5" dirty="0">
                <a:solidFill>
                  <a:srgbClr val="FFFFFF"/>
                </a:solidFill>
                <a:latin typeface="Constantia"/>
                <a:cs typeface="Constantia"/>
              </a:rPr>
              <a:t>•Geometrical</a:t>
            </a:r>
            <a:r>
              <a:rPr sz="2800" b="1" spc="-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onstantia"/>
                <a:cs typeface="Constantia"/>
              </a:rPr>
              <a:t>isomerism:</a:t>
            </a:r>
            <a:endParaRPr sz="2800">
              <a:latin typeface="Constantia"/>
              <a:cs typeface="Constantia"/>
            </a:endParaRPr>
          </a:p>
          <a:p>
            <a:pPr marL="287020" indent="-274320">
              <a:lnSpc>
                <a:spcPts val="3354"/>
              </a:lnSpc>
              <a:buClr>
                <a:srgbClr val="0BD0D9"/>
              </a:buClr>
              <a:buSzPct val="94642"/>
              <a:buFont typeface="Segoe UI Symbol"/>
              <a:buChar char="⚫"/>
              <a:tabLst>
                <a:tab pos="287020" algn="l"/>
              </a:tabLst>
            </a:pPr>
            <a:r>
              <a:rPr sz="2800" b="1" spc="-5" dirty="0">
                <a:solidFill>
                  <a:srgbClr val="FFFFFF"/>
                </a:solidFill>
                <a:latin typeface="Constantia"/>
                <a:cs typeface="Constantia"/>
              </a:rPr>
              <a:t>cis‐,</a:t>
            </a:r>
            <a:r>
              <a:rPr sz="2800" b="1" spc="-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onstantia"/>
                <a:cs typeface="Constantia"/>
              </a:rPr>
              <a:t>trans;</a:t>
            </a:r>
            <a:r>
              <a:rPr sz="2800" b="1" spc="-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onstantia"/>
                <a:cs typeface="Constantia"/>
              </a:rPr>
              <a:t>meridional,</a:t>
            </a:r>
            <a:r>
              <a:rPr sz="2800" b="1" spc="-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onstantia"/>
                <a:cs typeface="Constantia"/>
              </a:rPr>
              <a:t>facial</a:t>
            </a:r>
            <a:endParaRPr sz="2800">
              <a:latin typeface="Constantia"/>
              <a:cs typeface="Constantia"/>
            </a:endParaRPr>
          </a:p>
          <a:p>
            <a:pPr marL="287020" indent="-274320">
              <a:lnSpc>
                <a:spcPts val="3595"/>
              </a:lnSpc>
              <a:buClr>
                <a:srgbClr val="0BD0D9"/>
              </a:buClr>
              <a:buSzPct val="95000"/>
              <a:buFont typeface="Segoe UI Symbol"/>
              <a:buChar char="⚫"/>
              <a:tabLst>
                <a:tab pos="287020" algn="l"/>
              </a:tabLst>
            </a:pPr>
            <a:r>
              <a:rPr sz="3000" b="1" i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Structural</a:t>
            </a:r>
            <a:r>
              <a:rPr sz="3000" b="1" i="1" u="heavy" spc="-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 </a:t>
            </a:r>
            <a:r>
              <a:rPr sz="3000" b="1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isomerism</a:t>
            </a:r>
            <a:endParaRPr sz="3000">
              <a:latin typeface="Constantia"/>
              <a:cs typeface="Constantia"/>
            </a:endParaRPr>
          </a:p>
          <a:p>
            <a:pPr marL="287020" indent="-274320">
              <a:lnSpc>
                <a:spcPts val="3025"/>
              </a:lnSpc>
              <a:spcBef>
                <a:spcPts val="10"/>
              </a:spcBef>
              <a:buClr>
                <a:srgbClr val="0BD0D9"/>
              </a:buClr>
              <a:buSzPct val="94642"/>
              <a:buFont typeface="Segoe UI Symbol"/>
              <a:buChar char="⚫"/>
              <a:tabLst>
                <a:tab pos="287020" algn="l"/>
              </a:tabLst>
            </a:pPr>
            <a:r>
              <a:rPr sz="2800" b="1" spc="-10" dirty="0">
                <a:solidFill>
                  <a:srgbClr val="FFFFFF"/>
                </a:solidFill>
                <a:latin typeface="Constantia"/>
                <a:cs typeface="Constantia"/>
              </a:rPr>
              <a:t>Ionization</a:t>
            </a:r>
            <a:r>
              <a:rPr sz="2800" b="1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onstantia"/>
                <a:cs typeface="Constantia"/>
              </a:rPr>
              <a:t>isomerism</a:t>
            </a:r>
            <a:r>
              <a:rPr sz="2800" b="1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onstantia"/>
                <a:cs typeface="Constantia"/>
              </a:rPr>
              <a:t>([CoCl(NH3)5]SO4</a:t>
            </a:r>
            <a:endParaRPr sz="2800">
              <a:latin typeface="Constantia"/>
              <a:cs typeface="Constantia"/>
            </a:endParaRPr>
          </a:p>
          <a:p>
            <a:pPr marL="287020">
              <a:lnSpc>
                <a:spcPts val="3025"/>
              </a:lnSpc>
            </a:pPr>
            <a:r>
              <a:rPr sz="2800" b="1" spc="-10" dirty="0">
                <a:solidFill>
                  <a:srgbClr val="FFFFFF"/>
                </a:solidFill>
                <a:latin typeface="Constantia"/>
                <a:cs typeface="Constantia"/>
              </a:rPr>
              <a:t>/[CoSO4(NH3)5]Cl)</a:t>
            </a:r>
            <a:endParaRPr sz="2800">
              <a:latin typeface="Constantia"/>
              <a:cs typeface="Constantia"/>
            </a:endParaRPr>
          </a:p>
          <a:p>
            <a:pPr marL="287020" marR="685165" indent="-274320">
              <a:lnSpc>
                <a:spcPct val="80000"/>
              </a:lnSpc>
              <a:spcBef>
                <a:spcPts val="670"/>
              </a:spcBef>
              <a:buClr>
                <a:srgbClr val="0BD0D9"/>
              </a:buClr>
              <a:buSzPct val="94642"/>
              <a:buFont typeface="Segoe UI Symbol"/>
              <a:buChar char="⚫"/>
              <a:tabLst>
                <a:tab pos="287020" algn="l"/>
              </a:tabLst>
            </a:pPr>
            <a:r>
              <a:rPr sz="2800" b="1" spc="-10" dirty="0">
                <a:solidFill>
                  <a:srgbClr val="FFFFFF"/>
                </a:solidFill>
                <a:latin typeface="Constantia"/>
                <a:cs typeface="Constantia"/>
              </a:rPr>
              <a:t>Coordination</a:t>
            </a:r>
            <a:r>
              <a:rPr sz="2800" b="1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onstantia"/>
                <a:cs typeface="Constantia"/>
              </a:rPr>
              <a:t>isomerism</a:t>
            </a:r>
            <a:r>
              <a:rPr sz="2800" b="1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onstantia"/>
                <a:cs typeface="Constantia"/>
              </a:rPr>
              <a:t>([Co(NH3)6] </a:t>
            </a:r>
            <a:r>
              <a:rPr sz="2800" b="1" spc="-6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onstantia"/>
                <a:cs typeface="Constantia"/>
              </a:rPr>
              <a:t>[Cr(CN)6]</a:t>
            </a:r>
            <a:r>
              <a:rPr sz="2800" b="1" spc="-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onstantia"/>
                <a:cs typeface="Constantia"/>
              </a:rPr>
              <a:t>/</a:t>
            </a:r>
            <a:r>
              <a:rPr sz="2800" b="1" spc="-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onstantia"/>
                <a:cs typeface="Constantia"/>
              </a:rPr>
              <a:t>[Cr(NH3)6]</a:t>
            </a:r>
            <a:r>
              <a:rPr sz="2800" b="1" spc="-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onstantia"/>
                <a:cs typeface="Constantia"/>
              </a:rPr>
              <a:t>[Co(CN)6)</a:t>
            </a:r>
            <a:endParaRPr sz="2800">
              <a:latin typeface="Constantia"/>
              <a:cs typeface="Constantia"/>
            </a:endParaRPr>
          </a:p>
          <a:p>
            <a:pPr marL="287020" indent="-274320">
              <a:lnSpc>
                <a:spcPts val="3710"/>
              </a:lnSpc>
              <a:buClr>
                <a:srgbClr val="0BD0D9"/>
              </a:buClr>
              <a:buSzPct val="95161"/>
              <a:buFont typeface="Segoe UI Symbol"/>
              <a:buChar char="⚫"/>
              <a:tabLst>
                <a:tab pos="287020" algn="l"/>
              </a:tabLst>
            </a:pPr>
            <a:r>
              <a:rPr sz="3100" b="1" spc="-10" dirty="0">
                <a:solidFill>
                  <a:srgbClr val="FFFFFF"/>
                </a:solidFill>
                <a:latin typeface="Constantia"/>
                <a:cs typeface="Constantia"/>
              </a:rPr>
              <a:t>Linkage</a:t>
            </a:r>
            <a:r>
              <a:rPr sz="3100" b="1" spc="-1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100" b="1" dirty="0">
                <a:solidFill>
                  <a:srgbClr val="FFFFFF"/>
                </a:solidFill>
                <a:latin typeface="Constantia"/>
                <a:cs typeface="Constantia"/>
              </a:rPr>
              <a:t>isomerism</a:t>
            </a:r>
            <a:r>
              <a:rPr sz="3100" b="1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100" b="1" dirty="0">
                <a:solidFill>
                  <a:srgbClr val="FFFFFF"/>
                </a:solidFill>
                <a:latin typeface="Constantia"/>
                <a:cs typeface="Constantia"/>
              </a:rPr>
              <a:t>(cyano/</a:t>
            </a:r>
            <a:r>
              <a:rPr sz="3100" b="1" spc="-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100" b="1" spc="-5" dirty="0">
                <a:solidFill>
                  <a:srgbClr val="FFFFFF"/>
                </a:solidFill>
                <a:latin typeface="Constantia"/>
                <a:cs typeface="Constantia"/>
              </a:rPr>
              <a:t>isocyano)</a:t>
            </a:r>
            <a:endParaRPr sz="31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9" y="0"/>
            <a:ext cx="9144000" cy="6856730"/>
            <a:chOff x="139" y="0"/>
            <a:chExt cx="9144000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" y="0"/>
              <a:ext cx="9143860" cy="10278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4107" y="0"/>
              <a:ext cx="4739892" cy="5988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" y="0"/>
              <a:ext cx="9143860" cy="10255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87305" y="0"/>
            <a:ext cx="476821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5" dirty="0">
                <a:latin typeface="Calibri"/>
                <a:cs typeface="Calibri"/>
              </a:rPr>
              <a:t>Periodic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table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of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-20" dirty="0">
                <a:latin typeface="Calibri"/>
                <a:cs typeface="Calibri"/>
              </a:rPr>
              <a:t>life</a:t>
            </a: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3395" y="927227"/>
            <a:ext cx="8786621" cy="416661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35795" y="5065903"/>
            <a:ext cx="7106284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45" dirty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ymp</a:t>
            </a:r>
            <a:r>
              <a:rPr sz="1800" b="1" spc="-30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oms</a:t>
            </a:r>
            <a:r>
              <a:rPr sz="1800" b="1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de</a:t>
            </a:r>
            <a:r>
              <a:rPr sz="1800" b="1" spc="35" dirty="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icien</a:t>
            </a:r>
            <a:r>
              <a:rPr sz="1800" b="1" spc="15" dirty="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y:</a:t>
            </a:r>
            <a:endParaRPr sz="1800">
              <a:latin typeface="Constantia"/>
              <a:cs typeface="Constantia"/>
            </a:endParaRPr>
          </a:p>
          <a:p>
            <a:pPr marL="66040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Mg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(muscle</a:t>
            </a:r>
            <a:r>
              <a:rPr sz="1800" b="1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cramps),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30" dirty="0">
                <a:solidFill>
                  <a:srgbClr val="FFFFFF"/>
                </a:solidFill>
                <a:latin typeface="Constantia"/>
                <a:cs typeface="Constantia"/>
              </a:rPr>
              <a:t>Fe</a:t>
            </a:r>
            <a:r>
              <a:rPr sz="1800" b="1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(animea),</a:t>
            </a: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Mn</a:t>
            </a:r>
            <a:r>
              <a:rPr sz="1800" b="1" spc="-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(infertility)</a:t>
            </a:r>
            <a:endParaRPr sz="1800">
              <a:latin typeface="Constantia"/>
              <a:cs typeface="Constantia"/>
            </a:endParaRPr>
          </a:p>
          <a:p>
            <a:pPr marL="85090" indent="-73025">
              <a:lnSpc>
                <a:spcPct val="100000"/>
              </a:lnSpc>
              <a:buSzPct val="94444"/>
              <a:buFont typeface="Constantia"/>
              <a:buChar char="•"/>
              <a:tabLst>
                <a:tab pos="85725" algn="l"/>
              </a:tabLst>
            </a:pPr>
            <a:r>
              <a:rPr sz="1800" b="1" spc="-160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1800" b="1" spc="-55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xi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sz="1800" b="1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ef</a:t>
            </a: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ect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sz="1800" b="1" spc="-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sz="1800" b="1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cas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1800" b="1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sz="1800" b="1" spc="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hi</a:t>
            </a:r>
            <a:r>
              <a:rPr sz="1800" b="1" spc="-20" dirty="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sz="1800" b="1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doses</a:t>
            </a:r>
            <a:r>
              <a:rPr sz="1800" b="1" spc="-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(the</a:t>
            </a:r>
            <a:r>
              <a:rPr sz="1800" b="1" spc="-35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peuti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sz="1800" b="1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width)</a:t>
            </a:r>
            <a:endParaRPr sz="1800">
              <a:latin typeface="Constantia"/>
              <a:cs typeface="Constantia"/>
            </a:endParaRPr>
          </a:p>
          <a:p>
            <a:pPr marL="12700" marR="5080" indent="-635">
              <a:lnSpc>
                <a:spcPct val="100000"/>
              </a:lnSpc>
              <a:buSzPct val="94444"/>
              <a:buFont typeface="Constantia"/>
              <a:buChar char="•"/>
              <a:tabLst>
                <a:tab pos="85090" algn="l"/>
              </a:tabLst>
            </a:pP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1800" b="1" spc="-40" dirty="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cur</a:t>
            </a:r>
            <a:r>
              <a:rPr sz="1800" b="1" spc="-35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en</a:t>
            </a:r>
            <a:r>
              <a:rPr sz="1800" b="1" spc="-40" dirty="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1800" b="1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sz="1800" b="1" spc="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non</a:t>
            </a:r>
            <a:r>
              <a:rPr sz="1800" b="1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essential</a:t>
            </a:r>
            <a:r>
              <a:rPr sz="1800" b="1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elements</a:t>
            </a:r>
            <a:r>
              <a:rPr sz="1800" b="1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(e.</a:t>
            </a:r>
            <a:r>
              <a:rPr sz="1800" b="1" spc="-40" dirty="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Rb: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1.1</a:t>
            </a:r>
            <a:r>
              <a:rPr sz="1800" b="1" spc="-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g /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onstantia"/>
                <a:cs typeface="Constantia"/>
              </a:rPr>
              <a:t>7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0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k</a:t>
            </a:r>
            <a:r>
              <a:rPr sz="1800" b="1" spc="30" dirty="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)</a:t>
            </a:r>
            <a:r>
              <a:rPr sz="1800" b="1" spc="-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sz="1800" b="1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of 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contaminations</a:t>
            </a:r>
            <a:r>
              <a:rPr sz="1800" b="1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(e.g.</a:t>
            </a: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Constantia"/>
                <a:cs typeface="Constantia"/>
              </a:rPr>
              <a:t>Hg)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9" y="0"/>
            <a:ext cx="9144000" cy="6856730"/>
            <a:chOff x="139" y="0"/>
            <a:chExt cx="9144000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" y="0"/>
              <a:ext cx="9143860" cy="10278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4107" y="0"/>
              <a:ext cx="4739892" cy="5988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" y="0"/>
              <a:ext cx="9143860" cy="10255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15677" y="324738"/>
            <a:ext cx="806894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Calibri"/>
                <a:cs typeface="Calibri"/>
              </a:rPr>
              <a:t>Functions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of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-20" dirty="0">
                <a:latin typeface="Calibri"/>
                <a:cs typeface="Calibri"/>
              </a:rPr>
              <a:t>“inorganic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elements”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6073" y="1160652"/>
            <a:ext cx="7921625" cy="478028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286385" marR="513715" indent="-274320">
              <a:lnSpc>
                <a:spcPts val="2300"/>
              </a:lnSpc>
              <a:spcBef>
                <a:spcPts val="660"/>
              </a:spcBef>
              <a:buClr>
                <a:srgbClr val="0B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b="1" spc="-10" dirty="0">
                <a:solidFill>
                  <a:srgbClr val="FFFFFF"/>
                </a:solidFill>
                <a:latin typeface="Constantia"/>
                <a:cs typeface="Constantia"/>
              </a:rPr>
              <a:t>Assembly</a:t>
            </a:r>
            <a:r>
              <a:rPr sz="2400" b="1" spc="-1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sz="2400" b="1" spc="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structures</a:t>
            </a:r>
            <a:r>
              <a:rPr sz="2400" b="1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(DNA,</a:t>
            </a:r>
            <a:r>
              <a:rPr sz="2400" b="1" spc="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biomineralization), </a:t>
            </a:r>
            <a:r>
              <a:rPr sz="2400" b="1" spc="-5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endo‐and</a:t>
            </a:r>
            <a:r>
              <a:rPr sz="2400" b="1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nstantia"/>
                <a:cs typeface="Constantia"/>
              </a:rPr>
              <a:t>exoskeletons.</a:t>
            </a:r>
            <a:r>
              <a:rPr sz="2400" b="1" spc="-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Ca, </a:t>
            </a:r>
            <a:r>
              <a:rPr sz="2400" b="1" spc="-25" dirty="0">
                <a:solidFill>
                  <a:srgbClr val="FF0000"/>
                </a:solidFill>
                <a:latin typeface="Constantia"/>
                <a:cs typeface="Constantia"/>
              </a:rPr>
              <a:t>Mg,</a:t>
            </a:r>
            <a:r>
              <a:rPr sz="2400" b="1" spc="-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Zn,</a:t>
            </a:r>
            <a:r>
              <a:rPr sz="2400" b="1" spc="-5" dirty="0">
                <a:solidFill>
                  <a:srgbClr val="FF0000"/>
                </a:solidFill>
                <a:latin typeface="Constantia"/>
                <a:cs typeface="Constantia"/>
              </a:rPr>
              <a:t> Si</a:t>
            </a:r>
            <a:endParaRPr sz="2400">
              <a:latin typeface="Constantia"/>
              <a:cs typeface="Constantia"/>
            </a:endParaRPr>
          </a:p>
          <a:p>
            <a:pPr marL="287020" marR="618490" indent="-274955">
              <a:lnSpc>
                <a:spcPts val="2300"/>
              </a:lnSpc>
              <a:spcBef>
                <a:spcPts val="580"/>
              </a:spcBef>
              <a:buClr>
                <a:srgbClr val="0B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Information</a:t>
            </a:r>
            <a:r>
              <a:rPr sz="2400" b="1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carriers</a:t>
            </a:r>
            <a:r>
              <a:rPr sz="2400" b="1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(muscle</a:t>
            </a:r>
            <a:r>
              <a:rPr sz="2400" b="1" spc="-1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nstantia"/>
                <a:cs typeface="Constantia"/>
              </a:rPr>
              <a:t>contractions,</a:t>
            </a:r>
            <a:r>
              <a:rPr sz="2400" b="1" spc="-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nerve </a:t>
            </a:r>
            <a:r>
              <a:rPr sz="2400" b="1" spc="-5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function).</a:t>
            </a:r>
            <a:r>
              <a:rPr sz="2400" b="1" spc="-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Constantia"/>
                <a:cs typeface="Constantia"/>
              </a:rPr>
              <a:t>Na,</a:t>
            </a: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onstantia"/>
                <a:cs typeface="Constantia"/>
              </a:rPr>
              <a:t>K, </a:t>
            </a: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Ca,</a:t>
            </a:r>
            <a:r>
              <a:rPr sz="2400" b="1" spc="-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Constantia"/>
                <a:cs typeface="Constantia"/>
              </a:rPr>
              <a:t>Mg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25"/>
              </a:spcBef>
              <a:buClr>
                <a:srgbClr val="0B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b="1" spc="-10" dirty="0">
                <a:solidFill>
                  <a:srgbClr val="FFFFFF"/>
                </a:solidFill>
                <a:latin typeface="Constantia"/>
                <a:cs typeface="Constantia"/>
              </a:rPr>
              <a:t>Activation</a:t>
            </a:r>
            <a:r>
              <a:rPr sz="2400" b="1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sz="2400" b="1" spc="-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enzymes.</a:t>
            </a:r>
            <a:r>
              <a:rPr sz="2400" b="1" spc="-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Constantia"/>
                <a:cs typeface="Constantia"/>
              </a:rPr>
              <a:t>Mg,</a:t>
            </a: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 Ca</a:t>
            </a:r>
            <a:endParaRPr sz="2400">
              <a:latin typeface="Constantia"/>
              <a:cs typeface="Constantia"/>
            </a:endParaRPr>
          </a:p>
          <a:p>
            <a:pPr marL="287020" marR="5080" indent="-274320">
              <a:lnSpc>
                <a:spcPct val="80000"/>
              </a:lnSpc>
              <a:spcBef>
                <a:spcPts val="580"/>
              </a:spcBef>
              <a:buClr>
                <a:srgbClr val="0B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b="1" spc="-15" dirty="0">
                <a:solidFill>
                  <a:srgbClr val="FFFFFF"/>
                </a:solidFill>
                <a:latin typeface="Constantia"/>
                <a:cs typeface="Constantia"/>
              </a:rPr>
              <a:t>Formation,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 metabolism</a:t>
            </a:r>
            <a:r>
              <a:rPr sz="2400" b="1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sz="2400" b="1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degradagationof</a:t>
            </a:r>
            <a:r>
              <a:rPr sz="2400" b="1" spc="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nstantia"/>
                <a:cs typeface="Constantia"/>
              </a:rPr>
              <a:t>organic </a:t>
            </a:r>
            <a:r>
              <a:rPr sz="2400" b="1" spc="-5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nstantia"/>
                <a:cs typeface="Constantia"/>
              </a:rPr>
              <a:t>compounds</a:t>
            </a:r>
            <a:r>
              <a:rPr sz="2400" b="1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nstantia"/>
                <a:cs typeface="Constantia"/>
              </a:rPr>
              <a:t>by</a:t>
            </a:r>
            <a:r>
              <a:rPr sz="2400" b="1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5" dirty="0">
                <a:solidFill>
                  <a:srgbClr val="FFFFFF"/>
                </a:solidFill>
                <a:latin typeface="Constantia"/>
                <a:cs typeface="Constantia"/>
              </a:rPr>
              <a:t>Lewis</a:t>
            </a:r>
            <a:r>
              <a:rPr sz="2400" b="1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acid/base</a:t>
            </a:r>
            <a:r>
              <a:rPr sz="2400" b="1" spc="-1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nstantia"/>
                <a:cs typeface="Constantia"/>
              </a:rPr>
              <a:t>catalysis.</a:t>
            </a:r>
            <a:r>
              <a:rPr sz="2400" b="1" spc="-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Zn, </a:t>
            </a:r>
            <a:r>
              <a:rPr sz="2400" b="1" spc="-25" dirty="0">
                <a:solidFill>
                  <a:srgbClr val="FF0000"/>
                </a:solidFill>
                <a:latin typeface="Constantia"/>
                <a:cs typeface="Constantia"/>
              </a:rPr>
              <a:t>Mg</a:t>
            </a:r>
            <a:endParaRPr sz="2400">
              <a:latin typeface="Constantia"/>
              <a:cs typeface="Constantia"/>
            </a:endParaRPr>
          </a:p>
          <a:p>
            <a:pPr marL="286385" marR="1355725" indent="-274320">
              <a:lnSpc>
                <a:spcPct val="80000"/>
              </a:lnSpc>
              <a:spcBef>
                <a:spcPts val="575"/>
              </a:spcBef>
              <a:buClr>
                <a:srgbClr val="0BD0D9"/>
              </a:buClr>
              <a:buSzPct val="93750"/>
              <a:buFont typeface="Segoe UI Symbol"/>
              <a:buChar char="⚫"/>
              <a:tabLst>
                <a:tab pos="287020" algn="l"/>
                <a:tab pos="2142490" algn="l"/>
                <a:tab pos="4773930" algn="l"/>
              </a:tabLst>
            </a:pP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•</a:t>
            </a:r>
            <a:r>
              <a:rPr sz="2400" b="1" spc="-150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2400" b="1" spc="-45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ns</a:t>
            </a:r>
            <a:r>
              <a:rPr sz="2400" b="1" spc="-15" dirty="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er </a:t>
            </a:r>
            <a:r>
              <a:rPr sz="2400" b="1" spc="-1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f	elect</a:t>
            </a:r>
            <a:r>
              <a:rPr sz="2400" b="1" spc="-35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ons</a:t>
            </a:r>
            <a:r>
              <a:rPr sz="2400" b="1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(ene</a:t>
            </a:r>
            <a:r>
              <a:rPr sz="2400" b="1" spc="-35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2400" b="1" spc="45" dirty="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y	</a:t>
            </a:r>
            <a:r>
              <a:rPr sz="2400" b="1" spc="-50" dirty="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2400" b="1" spc="-50" dirty="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sz="2400" b="1" spc="-65" dirty="0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ersion),  </a:t>
            </a:r>
            <a:r>
              <a:rPr sz="2400" b="1" spc="-40" dirty="0">
                <a:solidFill>
                  <a:srgbClr val="FF0000"/>
                </a:solidFill>
                <a:latin typeface="Constantia"/>
                <a:cs typeface="Constantia"/>
              </a:rPr>
              <a:t>FeII/FeIII/FeIV</a:t>
            </a:r>
            <a:r>
              <a:rPr sz="2400" b="1" spc="-40" dirty="0">
                <a:solidFill>
                  <a:srgbClr val="FFFFFF"/>
                </a:solidFill>
                <a:latin typeface="Constantia"/>
                <a:cs typeface="Constantia"/>
              </a:rPr>
              <a:t>,</a:t>
            </a:r>
            <a:r>
              <a:rPr sz="2400" b="1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stable</a:t>
            </a:r>
            <a:r>
              <a:rPr sz="2400" b="1" spc="-1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due</a:t>
            </a:r>
            <a:r>
              <a:rPr sz="2400" b="1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onstantia"/>
                <a:cs typeface="Constantia"/>
              </a:rPr>
              <a:t>to</a:t>
            </a:r>
            <a:r>
              <a:rPr sz="2400" b="1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bioligands</a:t>
            </a:r>
            <a:endParaRPr sz="2400">
              <a:latin typeface="Constantia"/>
              <a:cs typeface="Constantia"/>
            </a:endParaRPr>
          </a:p>
          <a:p>
            <a:pPr marL="286385" marR="400050" indent="-274320">
              <a:lnSpc>
                <a:spcPct val="80000"/>
              </a:lnSpc>
              <a:spcBef>
                <a:spcPts val="575"/>
              </a:spcBef>
              <a:buClr>
                <a:srgbClr val="0B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b="1" spc="-20" dirty="0">
                <a:solidFill>
                  <a:srgbClr val="FFFFFF"/>
                </a:solidFill>
                <a:latin typeface="Constantia"/>
                <a:cs typeface="Constantia"/>
              </a:rPr>
              <a:t>Uptake,</a:t>
            </a:r>
            <a:r>
              <a:rPr sz="2400" b="1" spc="-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transport,</a:t>
            </a:r>
            <a:r>
              <a:rPr sz="2400" b="1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onstantia"/>
                <a:cs typeface="Constantia"/>
              </a:rPr>
              <a:t>storage</a:t>
            </a:r>
            <a:r>
              <a:rPr sz="2400" b="1" spc="-1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sz="2400" b="1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onstantia"/>
                <a:cs typeface="Constantia"/>
              </a:rPr>
              <a:t>conversion</a:t>
            </a:r>
            <a:r>
              <a:rPr sz="2400" b="1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sz="2400" b="1" spc="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small </a:t>
            </a:r>
            <a:r>
              <a:rPr sz="2400" b="1" spc="-5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molecules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buClr>
                <a:srgbClr val="0B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O2:</a:t>
            </a:r>
            <a:r>
              <a:rPr sz="2400" b="1" spc="-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35" dirty="0">
                <a:solidFill>
                  <a:srgbClr val="FF0000"/>
                </a:solidFill>
                <a:latin typeface="Constantia"/>
                <a:cs typeface="Constantia"/>
              </a:rPr>
              <a:t>Fe,</a:t>
            </a: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Constantia"/>
                <a:cs typeface="Constantia"/>
              </a:rPr>
              <a:t>Cu</a:t>
            </a:r>
            <a:r>
              <a:rPr sz="2400" b="1" spc="-3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nstantia"/>
                <a:cs typeface="Constantia"/>
              </a:rPr>
              <a:t>(conversion),</a:t>
            </a:r>
            <a:r>
              <a:rPr sz="2400" b="1" spc="-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onstantia"/>
                <a:cs typeface="Constantia"/>
              </a:rPr>
              <a:t>Mn</a:t>
            </a:r>
            <a:r>
              <a:rPr sz="2400" b="1" spc="-3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nstantia"/>
                <a:cs typeface="Constantia"/>
              </a:rPr>
              <a:t>(generation)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buClr>
                <a:srgbClr val="0B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N2:</a:t>
            </a:r>
            <a:r>
              <a:rPr sz="2400" b="1" spc="-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35" dirty="0">
                <a:solidFill>
                  <a:srgbClr val="FF0000"/>
                </a:solidFill>
                <a:latin typeface="Constantia"/>
                <a:cs typeface="Constantia"/>
              </a:rPr>
              <a:t>Fe,</a:t>
            </a:r>
            <a:r>
              <a:rPr sz="2400" b="1" spc="-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b="1" spc="-40" dirty="0">
                <a:solidFill>
                  <a:srgbClr val="FF0000"/>
                </a:solidFill>
                <a:latin typeface="Constantia"/>
                <a:cs typeface="Constantia"/>
              </a:rPr>
              <a:t>Mo,</a:t>
            </a:r>
            <a:r>
              <a:rPr sz="2400" b="1" spc="-6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V</a:t>
            </a:r>
            <a:r>
              <a:rPr sz="2400" b="1" spc="-6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nstantia"/>
                <a:cs typeface="Constantia"/>
              </a:rPr>
              <a:t>(conversion</a:t>
            </a:r>
            <a:r>
              <a:rPr sz="2400" b="1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onstantia"/>
                <a:cs typeface="Constantia"/>
              </a:rPr>
              <a:t>to</a:t>
            </a:r>
            <a:r>
              <a:rPr sz="2400" b="1" spc="-114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ammonia)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buClr>
                <a:srgbClr val="0B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b="1" spc="-25" dirty="0">
                <a:solidFill>
                  <a:srgbClr val="FFFFFF"/>
                </a:solidFill>
                <a:latin typeface="Constantia"/>
                <a:cs typeface="Constantia"/>
              </a:rPr>
              <a:t>CO2:</a:t>
            </a:r>
            <a:r>
              <a:rPr sz="2400" b="1" spc="-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Ni,</a:t>
            </a:r>
            <a:r>
              <a:rPr sz="2400" b="1" spc="-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b="1" spc="-45" dirty="0">
                <a:solidFill>
                  <a:srgbClr val="FF0000"/>
                </a:solidFill>
                <a:latin typeface="Constantia"/>
                <a:cs typeface="Constantia"/>
              </a:rPr>
              <a:t>Fe</a:t>
            </a:r>
            <a:r>
              <a:rPr sz="2400" b="1" spc="-7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(reduction</a:t>
            </a:r>
            <a:r>
              <a:rPr sz="2400" b="1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onstantia"/>
                <a:cs typeface="Constantia"/>
              </a:rPr>
              <a:t>to</a:t>
            </a:r>
            <a:r>
              <a:rPr sz="2400" b="1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methane)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9" y="0"/>
            <a:ext cx="9144000" cy="6856730"/>
            <a:chOff x="139" y="0"/>
            <a:chExt cx="9144000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" y="0"/>
              <a:ext cx="9143860" cy="10278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4107" y="0"/>
              <a:ext cx="4739892" cy="5988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" y="0"/>
              <a:ext cx="9143860" cy="102552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64623" y="1431619"/>
            <a:ext cx="7322820" cy="406717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5"/>
              </a:spcBef>
              <a:buClr>
                <a:srgbClr val="0B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b="1" spc="-10" dirty="0">
                <a:solidFill>
                  <a:srgbClr val="FFFFFF"/>
                </a:solidFill>
                <a:latin typeface="Constantia"/>
                <a:cs typeface="Constantia"/>
              </a:rPr>
              <a:t>Na+,K+: </a:t>
            </a:r>
            <a:r>
              <a:rPr sz="2600" b="1" spc="-15" dirty="0">
                <a:solidFill>
                  <a:srgbClr val="FFFFFF"/>
                </a:solidFill>
                <a:latin typeface="Constantia"/>
                <a:cs typeface="Constantia"/>
              </a:rPr>
              <a:t>Electrolytes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0B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b="1" spc="-10" dirty="0">
                <a:solidFill>
                  <a:srgbClr val="FFFFFF"/>
                </a:solidFill>
                <a:latin typeface="Constantia"/>
                <a:cs typeface="Constantia"/>
              </a:rPr>
              <a:t>Mg2+:</a:t>
            </a:r>
            <a:r>
              <a:rPr sz="2600" b="1" spc="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15" dirty="0">
                <a:solidFill>
                  <a:srgbClr val="FFFFFF"/>
                </a:solidFill>
                <a:latin typeface="Constantia"/>
                <a:cs typeface="Constantia"/>
              </a:rPr>
              <a:t>Chlorophyll,</a:t>
            </a:r>
            <a:r>
              <a:rPr sz="2600" b="1" spc="-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energy</a:t>
            </a:r>
            <a:r>
              <a:rPr sz="2600" b="1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Constantia"/>
                <a:cs typeface="Constantia"/>
              </a:rPr>
              <a:t>production</a:t>
            </a:r>
            <a:r>
              <a:rPr sz="2600" b="1" spc="-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35" dirty="0">
                <a:solidFill>
                  <a:srgbClr val="FFFFFF"/>
                </a:solidFill>
                <a:latin typeface="Constantia"/>
                <a:cs typeface="Constantia"/>
              </a:rPr>
              <a:t>(ATP</a:t>
            </a:r>
            <a:endParaRPr sz="2600">
              <a:latin typeface="Constantia"/>
              <a:cs typeface="Constantia"/>
            </a:endParaRPr>
          </a:p>
          <a:p>
            <a:pPr marL="286385">
              <a:lnSpc>
                <a:spcPct val="100000"/>
              </a:lnSpc>
              <a:spcBef>
                <a:spcPts val="10"/>
              </a:spcBef>
            </a:pPr>
            <a:r>
              <a:rPr sz="2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→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ADP),</a:t>
            </a:r>
            <a:r>
              <a:rPr sz="2600" b="1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15" dirty="0">
                <a:solidFill>
                  <a:srgbClr val="FFFFFF"/>
                </a:solidFill>
                <a:latin typeface="Constantia"/>
                <a:cs typeface="Constantia"/>
              </a:rPr>
              <a:t>skeleton</a:t>
            </a:r>
            <a:endParaRPr sz="2600">
              <a:latin typeface="Constantia"/>
              <a:cs typeface="Constantia"/>
            </a:endParaRPr>
          </a:p>
          <a:p>
            <a:pPr marL="287020" marR="911225" indent="-274955">
              <a:lnSpc>
                <a:spcPct val="100000"/>
              </a:lnSpc>
              <a:spcBef>
                <a:spcPts val="615"/>
              </a:spcBef>
              <a:buClr>
                <a:srgbClr val="0B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Ca2+: muscle functions, </a:t>
            </a:r>
            <a:r>
              <a:rPr sz="2600" b="1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15" dirty="0">
                <a:solidFill>
                  <a:srgbClr val="FFFFFF"/>
                </a:solidFill>
                <a:latin typeface="Constantia"/>
                <a:cs typeface="Constantia"/>
              </a:rPr>
              <a:t>HydroxylapatiteCa5(PO4)3(OH),</a:t>
            </a:r>
            <a:r>
              <a:rPr sz="2600" b="1" spc="-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20" dirty="0">
                <a:solidFill>
                  <a:srgbClr val="FFFFFF"/>
                </a:solidFill>
                <a:latin typeface="Constantia"/>
                <a:cs typeface="Constantia"/>
              </a:rPr>
              <a:t>CaCO3</a:t>
            </a:r>
            <a:endParaRPr sz="260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spcBef>
                <a:spcPts val="625"/>
              </a:spcBef>
              <a:buClr>
                <a:srgbClr val="0B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b="1" spc="-55" dirty="0">
                <a:solidFill>
                  <a:srgbClr val="FFFFFF"/>
                </a:solidFill>
                <a:latin typeface="Constantia"/>
                <a:cs typeface="Constantia"/>
              </a:rPr>
              <a:t>VIV/V,</a:t>
            </a:r>
            <a:r>
              <a:rPr sz="2600" b="1" spc="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15" dirty="0">
                <a:solidFill>
                  <a:srgbClr val="FFFFFF"/>
                </a:solidFill>
                <a:latin typeface="Constantia"/>
                <a:cs typeface="Constantia"/>
              </a:rPr>
              <a:t>MoIV/VI,</a:t>
            </a:r>
            <a:r>
              <a:rPr sz="2600" b="1" spc="-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Constantia"/>
                <a:cs typeface="Constantia"/>
              </a:rPr>
              <a:t>WIV/VI,</a:t>
            </a:r>
            <a:r>
              <a:rPr sz="2600" b="1" spc="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30" dirty="0">
                <a:solidFill>
                  <a:srgbClr val="FFFFFF"/>
                </a:solidFill>
                <a:latin typeface="Constantia"/>
                <a:cs typeface="Constantia"/>
              </a:rPr>
              <a:t>MnII/III/IV,</a:t>
            </a:r>
            <a:r>
              <a:rPr sz="2600" b="1" spc="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15" dirty="0">
                <a:solidFill>
                  <a:srgbClr val="FFFFFF"/>
                </a:solidFill>
                <a:latin typeface="Constantia"/>
                <a:cs typeface="Constantia"/>
              </a:rPr>
              <a:t>FeII/III, </a:t>
            </a:r>
            <a:r>
              <a:rPr sz="2600" b="1" spc="-6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Constantia"/>
                <a:cs typeface="Constantia"/>
              </a:rPr>
              <a:t>NiI/II/III,</a:t>
            </a:r>
            <a:r>
              <a:rPr sz="2600" b="1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15" dirty="0">
                <a:solidFill>
                  <a:srgbClr val="FFFFFF"/>
                </a:solidFill>
                <a:latin typeface="Constantia"/>
                <a:cs typeface="Constantia"/>
              </a:rPr>
              <a:t>CuI/II:</a:t>
            </a:r>
            <a:r>
              <a:rPr sz="2600" b="1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Constantia"/>
                <a:cs typeface="Constantia"/>
              </a:rPr>
              <a:t>electron</a:t>
            </a:r>
            <a:r>
              <a:rPr sz="2600" b="1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Constantia"/>
                <a:cs typeface="Constantia"/>
              </a:rPr>
              <a:t>transfer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B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b="1" spc="-50" dirty="0">
                <a:solidFill>
                  <a:srgbClr val="FFFFFF"/>
                </a:solidFill>
                <a:latin typeface="Constantia"/>
                <a:cs typeface="Constantia"/>
              </a:rPr>
              <a:t>Fe</a:t>
            </a:r>
            <a:r>
              <a:rPr sz="2600" b="1" spc="-1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sz="2600" b="1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25" dirty="0">
                <a:solidFill>
                  <a:srgbClr val="FFFFFF"/>
                </a:solidFill>
                <a:latin typeface="Constantia"/>
                <a:cs typeface="Constantia"/>
              </a:rPr>
              <a:t>Cu:</a:t>
            </a:r>
            <a:r>
              <a:rPr sz="2600" b="1" spc="-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Constantia"/>
                <a:cs typeface="Constantia"/>
              </a:rPr>
              <a:t>transport</a:t>
            </a:r>
            <a:r>
              <a:rPr sz="2600" b="1" spc="-1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sz="2600" b="1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25" dirty="0">
                <a:solidFill>
                  <a:srgbClr val="FFFFFF"/>
                </a:solidFill>
                <a:latin typeface="Constantia"/>
                <a:cs typeface="Constantia"/>
              </a:rPr>
              <a:t>storage</a:t>
            </a:r>
            <a:r>
              <a:rPr sz="2600" b="1" spc="-1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sz="2600" b="1" spc="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40" dirty="0">
                <a:solidFill>
                  <a:srgbClr val="FFFFFF"/>
                </a:solidFill>
                <a:latin typeface="Constantia"/>
                <a:cs typeface="Constantia"/>
              </a:rPr>
              <a:t>oxygen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B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b="1" spc="-20" dirty="0">
                <a:solidFill>
                  <a:srgbClr val="FFFFFF"/>
                </a:solidFill>
                <a:latin typeface="Constantia"/>
                <a:cs typeface="Constantia"/>
              </a:rPr>
              <a:t>FeII, FeIII:</a:t>
            </a:r>
            <a:r>
              <a:rPr sz="2600" b="1" spc="-10" dirty="0">
                <a:solidFill>
                  <a:srgbClr val="FFFFFF"/>
                </a:solidFill>
                <a:latin typeface="Constantia"/>
                <a:cs typeface="Constantia"/>
              </a:rPr>
              <a:t> Magnetite</a:t>
            </a:r>
            <a:r>
              <a:rPr sz="2600" b="1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15" dirty="0">
                <a:solidFill>
                  <a:srgbClr val="FFFFFF"/>
                </a:solidFill>
                <a:latin typeface="Constantia"/>
                <a:cs typeface="Constantia"/>
              </a:rPr>
              <a:t>(Fe3O4)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58934" y="467232"/>
            <a:ext cx="746569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5" dirty="0">
                <a:latin typeface="Calibri"/>
                <a:cs typeface="Calibri"/>
              </a:rPr>
              <a:t>Most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prominent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“bioelements”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9" y="0"/>
            <a:ext cx="9144000" cy="6856730"/>
            <a:chOff x="139" y="0"/>
            <a:chExt cx="9144000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" y="0"/>
              <a:ext cx="9143860" cy="10278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4107" y="0"/>
              <a:ext cx="4739892" cy="5988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" y="0"/>
              <a:ext cx="9143860" cy="10255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4633" y="1030351"/>
            <a:ext cx="7541259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spc="-30" dirty="0"/>
              <a:t>Role</a:t>
            </a:r>
            <a:r>
              <a:rPr sz="5000" spc="-15" dirty="0"/>
              <a:t> </a:t>
            </a:r>
            <a:r>
              <a:rPr sz="5000" spc="-5" dirty="0"/>
              <a:t>of</a:t>
            </a:r>
            <a:r>
              <a:rPr sz="5000" spc="-10" dirty="0"/>
              <a:t> </a:t>
            </a:r>
            <a:r>
              <a:rPr sz="5000" spc="-5" dirty="0"/>
              <a:t>the</a:t>
            </a:r>
            <a:r>
              <a:rPr sz="5000" spc="-15" dirty="0"/>
              <a:t> </a:t>
            </a:r>
            <a:r>
              <a:rPr sz="5000" spc="-20" dirty="0"/>
              <a:t>metallic</a:t>
            </a:r>
            <a:r>
              <a:rPr sz="5000" spc="20" dirty="0"/>
              <a:t> </a:t>
            </a:r>
            <a:r>
              <a:rPr sz="5000" spc="-10" dirty="0"/>
              <a:t>elements</a:t>
            </a:r>
            <a:endParaRPr sz="5000"/>
          </a:p>
        </p:txBody>
      </p:sp>
      <p:sp>
        <p:nvSpPr>
          <p:cNvPr id="7" name="object 7"/>
          <p:cNvSpPr txBox="1"/>
          <p:nvPr/>
        </p:nvSpPr>
        <p:spPr>
          <a:xfrm>
            <a:off x="523373" y="1902841"/>
            <a:ext cx="8023225" cy="435991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99720" marR="467995" indent="-274955">
              <a:lnSpc>
                <a:spcPct val="80000"/>
              </a:lnSpc>
              <a:spcBef>
                <a:spcPts val="530"/>
              </a:spcBef>
              <a:buClr>
                <a:srgbClr val="0BD0D9"/>
              </a:buClr>
              <a:buSzPct val="94444"/>
              <a:buFont typeface="Segoe UI Symbol"/>
              <a:buChar char="⚫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sz="1800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metallic</a:t>
            </a:r>
            <a:r>
              <a:rPr sz="1800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elements</a:t>
            </a:r>
            <a:r>
              <a:rPr sz="1800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playa</a:t>
            </a:r>
            <a:r>
              <a:rPr sz="1800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variety</a:t>
            </a:r>
            <a:r>
              <a:rPr sz="1800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sz="1800" spc="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roles</a:t>
            </a:r>
            <a:r>
              <a:rPr sz="1800" spc="-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sz="1800" spc="-20" dirty="0">
                <a:solidFill>
                  <a:srgbClr val="FFFFFF"/>
                </a:solidFill>
                <a:latin typeface="Constantia"/>
                <a:cs typeface="Constantia"/>
              </a:rPr>
              <a:t> biochemistry.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Several</a:t>
            </a:r>
            <a:r>
              <a:rPr sz="1800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sz="1800" spc="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the </a:t>
            </a:r>
            <a:r>
              <a:rPr sz="1800" spc="-434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most</a:t>
            </a:r>
            <a:r>
              <a:rPr sz="1800" spc="-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important</a:t>
            </a:r>
            <a:r>
              <a:rPr sz="1800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roles</a:t>
            </a:r>
            <a:r>
              <a:rPr sz="1800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are</a:t>
            </a:r>
            <a:r>
              <a:rPr sz="1800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sz="1800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following:</a:t>
            </a:r>
            <a:endParaRPr sz="1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BD0D9"/>
              </a:buClr>
              <a:buFont typeface="Segoe UI Symbol"/>
              <a:buChar char="⚫"/>
            </a:pPr>
            <a:endParaRPr sz="2100">
              <a:latin typeface="Constantia"/>
              <a:cs typeface="Constantia"/>
            </a:endParaRPr>
          </a:p>
          <a:p>
            <a:pPr marL="299720" marR="55880" indent="-274955">
              <a:lnSpc>
                <a:spcPct val="80000"/>
              </a:lnSpc>
              <a:buClr>
                <a:srgbClr val="0BD0D9"/>
              </a:buClr>
              <a:buSzPct val="94444"/>
              <a:buFont typeface="Segoe UI Symbol"/>
              <a:buChar char="⚫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1. </a:t>
            </a:r>
            <a:r>
              <a:rPr sz="1800" i="1" spc="-10" dirty="0">
                <a:solidFill>
                  <a:srgbClr val="FFFFFF"/>
                </a:solidFill>
                <a:latin typeface="Constantia"/>
                <a:cs typeface="Constantia"/>
              </a:rPr>
              <a:t>Regulatory </a:t>
            </a:r>
            <a:r>
              <a:rPr sz="1800" i="1" dirty="0">
                <a:solidFill>
                  <a:srgbClr val="FFFFFF"/>
                </a:solidFill>
                <a:latin typeface="Constantia"/>
                <a:cs typeface="Constantia"/>
              </a:rPr>
              <a:t>action is </a:t>
            </a:r>
            <a:r>
              <a:rPr sz="1800" i="1" spc="-10" dirty="0">
                <a:solidFill>
                  <a:srgbClr val="FFFFFF"/>
                </a:solidFill>
                <a:latin typeface="Constantia"/>
                <a:cs typeface="Constantia"/>
              </a:rPr>
              <a:t>exercised </a:t>
            </a:r>
            <a:r>
              <a:rPr sz="1800" i="1" spc="-15" dirty="0">
                <a:solidFill>
                  <a:srgbClr val="FFFFFF"/>
                </a:solidFill>
                <a:latin typeface="Constantia"/>
                <a:cs typeface="Constantia"/>
              </a:rPr>
              <a:t>by </a:t>
            </a:r>
            <a:r>
              <a:rPr sz="1800" i="1" spc="-10" dirty="0">
                <a:solidFill>
                  <a:srgbClr val="FFFFFF"/>
                </a:solidFill>
                <a:latin typeface="Constantia"/>
                <a:cs typeface="Constantia"/>
              </a:rPr>
              <a:t>Na+, </a:t>
            </a:r>
            <a:r>
              <a:rPr sz="1800" i="1" dirty="0">
                <a:solidFill>
                  <a:srgbClr val="FFFFFF"/>
                </a:solidFill>
                <a:latin typeface="Constantia"/>
                <a:cs typeface="Constantia"/>
              </a:rPr>
              <a:t>K+, </a:t>
            </a:r>
            <a:r>
              <a:rPr sz="1800" i="1" spc="-10" dirty="0">
                <a:solidFill>
                  <a:srgbClr val="FFFFFF"/>
                </a:solidFill>
                <a:latin typeface="Constantia"/>
                <a:cs typeface="Constantia"/>
              </a:rPr>
              <a:t>Mg</a:t>
            </a:r>
            <a:r>
              <a:rPr sz="1800" i="1" spc="-15" baseline="25462" dirty="0">
                <a:solidFill>
                  <a:srgbClr val="FFFFFF"/>
                </a:solidFill>
                <a:latin typeface="Constantia"/>
                <a:cs typeface="Constantia"/>
              </a:rPr>
              <a:t>2</a:t>
            </a:r>
            <a:r>
              <a:rPr sz="1800" i="1" spc="-10" dirty="0">
                <a:solidFill>
                  <a:srgbClr val="FFFFFF"/>
                </a:solidFill>
                <a:latin typeface="Constantia"/>
                <a:cs typeface="Constantia"/>
              </a:rPr>
              <a:t>+, </a:t>
            </a:r>
            <a:r>
              <a:rPr sz="1800" i="1" spc="-5" dirty="0">
                <a:solidFill>
                  <a:srgbClr val="FFFFFF"/>
                </a:solidFill>
                <a:latin typeface="Constantia"/>
                <a:cs typeface="Constantia"/>
              </a:rPr>
              <a:t>and </a:t>
            </a:r>
            <a:r>
              <a:rPr sz="1800" i="1" spc="-10" dirty="0">
                <a:solidFill>
                  <a:srgbClr val="FFFFFF"/>
                </a:solidFill>
                <a:latin typeface="Constantia"/>
                <a:cs typeface="Constantia"/>
              </a:rPr>
              <a:t>Ca</a:t>
            </a:r>
            <a:r>
              <a:rPr sz="1800" i="1" spc="-15" baseline="25462" dirty="0">
                <a:solidFill>
                  <a:srgbClr val="FFFFFF"/>
                </a:solidFill>
                <a:latin typeface="Constantia"/>
                <a:cs typeface="Constantia"/>
              </a:rPr>
              <a:t>2</a:t>
            </a:r>
            <a:r>
              <a:rPr sz="1800" i="1" spc="-10" dirty="0">
                <a:solidFill>
                  <a:srgbClr val="FFFFFF"/>
                </a:solidFill>
                <a:latin typeface="Constantia"/>
                <a:cs typeface="Constantia"/>
              </a:rPr>
              <a:t>+. </a:t>
            </a:r>
            <a:r>
              <a:rPr sz="1800" i="1" spc="-5" dirty="0">
                <a:solidFill>
                  <a:srgbClr val="FFFFFF"/>
                </a:solidFill>
                <a:latin typeface="Constantia"/>
                <a:cs typeface="Constantia"/>
              </a:rPr>
              <a:t>The </a:t>
            </a:r>
            <a:r>
              <a:rPr sz="1800" i="1" spc="30" dirty="0">
                <a:solidFill>
                  <a:srgbClr val="FFFFFF"/>
                </a:solidFill>
                <a:latin typeface="Constantia"/>
                <a:cs typeface="Constantia"/>
              </a:rPr>
              <a:t>flux </a:t>
            </a:r>
            <a:r>
              <a:rPr sz="1800" i="1" spc="-5" dirty="0">
                <a:solidFill>
                  <a:srgbClr val="FFFFFF"/>
                </a:solidFill>
                <a:latin typeface="Constantia"/>
                <a:cs typeface="Constantia"/>
              </a:rPr>
              <a:t>of </a:t>
            </a:r>
            <a:r>
              <a:rPr sz="1800" i="1" spc="-10" dirty="0">
                <a:solidFill>
                  <a:srgbClr val="FFFFFF"/>
                </a:solidFill>
                <a:latin typeface="Constantia"/>
                <a:cs typeface="Constantia"/>
              </a:rPr>
              <a:t>these </a:t>
            </a:r>
            <a:r>
              <a:rPr sz="1800" i="1" spc="-5" dirty="0">
                <a:solidFill>
                  <a:srgbClr val="FFFFFF"/>
                </a:solidFill>
                <a:latin typeface="Constantia"/>
                <a:cs typeface="Constantia"/>
              </a:rPr>
              <a:t> ions</a:t>
            </a:r>
            <a:r>
              <a:rPr sz="1800" i="1" spc="-15" dirty="0">
                <a:solidFill>
                  <a:srgbClr val="FFFFFF"/>
                </a:solidFill>
                <a:latin typeface="Constantia"/>
                <a:cs typeface="Constantia"/>
              </a:rPr>
              <a:t> through</a:t>
            </a:r>
            <a:r>
              <a:rPr sz="1800" i="1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Constantia"/>
                <a:cs typeface="Constantia"/>
              </a:rPr>
              <a:t>cell</a:t>
            </a:r>
            <a:r>
              <a:rPr sz="1800" i="1" spc="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Constantia"/>
                <a:cs typeface="Constantia"/>
              </a:rPr>
              <a:t>membranes</a:t>
            </a:r>
            <a:r>
              <a:rPr sz="1800" i="1" spc="-5" dirty="0">
                <a:solidFill>
                  <a:srgbClr val="FFFFFF"/>
                </a:solidFill>
                <a:latin typeface="Constantia"/>
                <a:cs typeface="Constantia"/>
              </a:rPr>
              <a:t> and</a:t>
            </a:r>
            <a:r>
              <a:rPr sz="1800" i="1" spc="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Constantia"/>
                <a:cs typeface="Constantia"/>
              </a:rPr>
              <a:t>other</a:t>
            </a:r>
            <a:r>
              <a:rPr sz="1800" i="1" spc="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onstantia"/>
                <a:cs typeface="Constantia"/>
              </a:rPr>
              <a:t>boundary </a:t>
            </a:r>
            <a:r>
              <a:rPr sz="1800" i="1" spc="-15" dirty="0">
                <a:solidFill>
                  <a:srgbClr val="FFFFFF"/>
                </a:solidFill>
                <a:latin typeface="Constantia"/>
                <a:cs typeface="Constantia"/>
              </a:rPr>
              <a:t>layers</a:t>
            </a:r>
            <a:r>
              <a:rPr sz="1800" i="1" spc="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i="1" spc="-5" dirty="0">
                <a:solidFill>
                  <a:srgbClr val="FFFFFF"/>
                </a:solidFill>
                <a:latin typeface="Constantia"/>
                <a:cs typeface="Constantia"/>
              </a:rPr>
              <a:t>sends signals</a:t>
            </a:r>
            <a:r>
              <a:rPr sz="1800" i="1" spc="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i="1" spc="-15" dirty="0">
                <a:solidFill>
                  <a:srgbClr val="FFFFFF"/>
                </a:solidFill>
                <a:latin typeface="Constantia"/>
                <a:cs typeface="Constantia"/>
              </a:rPr>
              <a:t>that</a:t>
            </a:r>
            <a:r>
              <a:rPr sz="1800" i="1" spc="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i="1" spc="-5" dirty="0">
                <a:solidFill>
                  <a:srgbClr val="FFFFFF"/>
                </a:solidFill>
                <a:latin typeface="Constantia"/>
                <a:cs typeface="Constantia"/>
              </a:rPr>
              <a:t>turn </a:t>
            </a:r>
            <a:r>
              <a:rPr sz="1800" i="1" spc="-409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Constantia"/>
                <a:cs typeface="Constantia"/>
              </a:rPr>
              <a:t>metabolic</a:t>
            </a:r>
            <a:r>
              <a:rPr sz="1800" i="1" spc="-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i="1" spc="-5" dirty="0">
                <a:solidFill>
                  <a:srgbClr val="FFFFFF"/>
                </a:solidFill>
                <a:latin typeface="Constantia"/>
                <a:cs typeface="Constantia"/>
              </a:rPr>
              <a:t>reactions</a:t>
            </a:r>
            <a:r>
              <a:rPr sz="1800" i="1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i="1" spc="-5" dirty="0">
                <a:solidFill>
                  <a:srgbClr val="FFFFFF"/>
                </a:solidFill>
                <a:latin typeface="Constantia"/>
                <a:cs typeface="Constantia"/>
              </a:rPr>
              <a:t>on</a:t>
            </a:r>
            <a:r>
              <a:rPr sz="1800" i="1" spc="-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i="1" spc="-5" dirty="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sz="1800" i="1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i="1" spc="-15" dirty="0">
                <a:solidFill>
                  <a:srgbClr val="FFFFFF"/>
                </a:solidFill>
                <a:latin typeface="Constantia"/>
                <a:cs typeface="Constantia"/>
              </a:rPr>
              <a:t>off.</a:t>
            </a:r>
            <a:endParaRPr sz="1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BD0D9"/>
              </a:buClr>
              <a:buFont typeface="Segoe UI Symbol"/>
              <a:buChar char="⚫"/>
            </a:pPr>
            <a:endParaRPr sz="2100">
              <a:latin typeface="Constantia"/>
              <a:cs typeface="Constantia"/>
            </a:endParaRPr>
          </a:p>
          <a:p>
            <a:pPr marL="299085" marR="52705" indent="-274320">
              <a:lnSpc>
                <a:spcPts val="1730"/>
              </a:lnSpc>
              <a:buClr>
                <a:srgbClr val="0BD0D9"/>
              </a:buClr>
              <a:buSzPct val="94444"/>
              <a:buFont typeface="Segoe UI Symbol"/>
              <a:buChar char="⚫"/>
              <a:tabLst>
                <a:tab pos="299085" algn="l"/>
                <a:tab pos="299720" algn="l"/>
              </a:tabLst>
            </a:pPr>
            <a:r>
              <a:rPr sz="1800" i="1" dirty="0">
                <a:solidFill>
                  <a:srgbClr val="FFFFFF"/>
                </a:solidFill>
                <a:latin typeface="Constantia"/>
                <a:cs typeface="Constantia"/>
              </a:rPr>
              <a:t>2.</a:t>
            </a:r>
            <a:r>
              <a:rPr sz="1800" i="1" spc="-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i="1" spc="-5" dirty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sz="1800" i="1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Constantia"/>
                <a:cs typeface="Constantia"/>
              </a:rPr>
              <a:t>structural</a:t>
            </a:r>
            <a:r>
              <a:rPr sz="1800" i="1" spc="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i="1" spc="-5" dirty="0">
                <a:solidFill>
                  <a:srgbClr val="FFFFFF"/>
                </a:solidFill>
                <a:latin typeface="Constantia"/>
                <a:cs typeface="Constantia"/>
              </a:rPr>
              <a:t>role</a:t>
            </a:r>
            <a:r>
              <a:rPr sz="1800" i="1" spc="-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i="1" spc="-5" dirty="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sz="1800" i="1" spc="-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i="1" spc="-5" dirty="0">
                <a:solidFill>
                  <a:srgbClr val="FFFFFF"/>
                </a:solidFill>
                <a:latin typeface="Constantia"/>
                <a:cs typeface="Constantia"/>
              </a:rPr>
              <a:t>calcium</a:t>
            </a:r>
            <a:r>
              <a:rPr sz="1800" i="1" dirty="0">
                <a:solidFill>
                  <a:srgbClr val="FFFFFF"/>
                </a:solidFill>
                <a:latin typeface="Constantia"/>
                <a:cs typeface="Constantia"/>
              </a:rPr>
              <a:t> in</a:t>
            </a:r>
            <a:r>
              <a:rPr sz="1800" i="1" spc="-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i="1" spc="-5" dirty="0">
                <a:solidFill>
                  <a:srgbClr val="FFFFFF"/>
                </a:solidFill>
                <a:latin typeface="Constantia"/>
                <a:cs typeface="Constantia"/>
              </a:rPr>
              <a:t>bones and</a:t>
            </a:r>
            <a:r>
              <a:rPr sz="1800" i="1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i="1" spc="-20" dirty="0">
                <a:solidFill>
                  <a:srgbClr val="FFFFFF"/>
                </a:solidFill>
                <a:latin typeface="Constantia"/>
                <a:cs typeface="Constantia"/>
              </a:rPr>
              <a:t>teeth</a:t>
            </a:r>
            <a:r>
              <a:rPr sz="1800" i="1" spc="-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onstantia"/>
                <a:cs typeface="Constantia"/>
              </a:rPr>
              <a:t>is </a:t>
            </a:r>
            <a:r>
              <a:rPr sz="1800" i="1" spc="-15" dirty="0">
                <a:solidFill>
                  <a:srgbClr val="FFFFFF"/>
                </a:solidFill>
                <a:latin typeface="Constantia"/>
                <a:cs typeface="Constantia"/>
              </a:rPr>
              <a:t>well</a:t>
            </a:r>
            <a:r>
              <a:rPr sz="1800" i="1" spc="-5" dirty="0">
                <a:solidFill>
                  <a:srgbClr val="FFFFFF"/>
                </a:solidFill>
                <a:latin typeface="Constantia"/>
                <a:cs typeface="Constantia"/>
              </a:rPr>
              <a:t> known,</a:t>
            </a:r>
            <a:r>
              <a:rPr sz="1800" i="1" spc="-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i="1" spc="-5" dirty="0">
                <a:solidFill>
                  <a:srgbClr val="FFFFFF"/>
                </a:solidFill>
                <a:latin typeface="Constantia"/>
                <a:cs typeface="Constantia"/>
              </a:rPr>
              <a:t>but</a:t>
            </a:r>
            <a:r>
              <a:rPr sz="1800" i="1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i="1" spc="-15" dirty="0">
                <a:solidFill>
                  <a:srgbClr val="FFFFFF"/>
                </a:solidFill>
                <a:latin typeface="Constantia"/>
                <a:cs typeface="Constantia"/>
              </a:rPr>
              <a:t>many </a:t>
            </a:r>
            <a:r>
              <a:rPr sz="1800" i="1" spc="-10" dirty="0">
                <a:solidFill>
                  <a:srgbClr val="FFFFFF"/>
                </a:solidFill>
                <a:latin typeface="Constantia"/>
                <a:cs typeface="Constantia"/>
              </a:rPr>
              <a:t> proteins</a:t>
            </a:r>
            <a:r>
              <a:rPr sz="1800" i="1" spc="-20" dirty="0">
                <a:solidFill>
                  <a:srgbClr val="FFFFFF"/>
                </a:solidFill>
                <a:latin typeface="Constantia"/>
                <a:cs typeface="Constantia"/>
              </a:rPr>
              <a:t> owe </a:t>
            </a:r>
            <a:r>
              <a:rPr sz="1800" i="1" spc="-10" dirty="0">
                <a:solidFill>
                  <a:srgbClr val="FFFFFF"/>
                </a:solidFill>
                <a:latin typeface="Constantia"/>
                <a:cs typeface="Constantia"/>
              </a:rPr>
              <a:t>their</a:t>
            </a:r>
            <a:r>
              <a:rPr sz="1800" i="1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Constantia"/>
                <a:cs typeface="Constantia"/>
              </a:rPr>
              <a:t>structural</a:t>
            </a:r>
            <a:r>
              <a:rPr sz="1800" i="1" spc="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Constantia"/>
                <a:cs typeface="Constantia"/>
              </a:rPr>
              <a:t>integrity</a:t>
            </a:r>
            <a:r>
              <a:rPr sz="1800" i="1" spc="-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i="1" spc="-15" dirty="0">
                <a:solidFill>
                  <a:srgbClr val="FFFFFF"/>
                </a:solidFill>
                <a:latin typeface="Constantia"/>
                <a:cs typeface="Constantia"/>
              </a:rPr>
              <a:t>to</a:t>
            </a:r>
            <a:r>
              <a:rPr sz="1800" i="1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i="1" spc="-15" dirty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sz="1800" i="1" spc="-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i="1" spc="-5" dirty="0">
                <a:solidFill>
                  <a:srgbClr val="FFFFFF"/>
                </a:solidFill>
                <a:latin typeface="Constantia"/>
                <a:cs typeface="Constantia"/>
              </a:rPr>
              <a:t>presence</a:t>
            </a:r>
            <a:r>
              <a:rPr sz="1800" i="1" spc="-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i="1" spc="-5" dirty="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sz="1800" i="1" spc="-10" dirty="0">
                <a:solidFill>
                  <a:srgbClr val="FFFFFF"/>
                </a:solidFill>
                <a:latin typeface="Constantia"/>
                <a:cs typeface="Constantia"/>
              </a:rPr>
              <a:t> metal</a:t>
            </a:r>
            <a:r>
              <a:rPr sz="1800" i="1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i="1" spc="-5" dirty="0">
                <a:solidFill>
                  <a:srgbClr val="FFFFFF"/>
                </a:solidFill>
                <a:latin typeface="Constantia"/>
                <a:cs typeface="Constantia"/>
              </a:rPr>
              <a:t>ions</a:t>
            </a:r>
            <a:r>
              <a:rPr sz="1800" i="1" spc="-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i="1" spc="-15" dirty="0">
                <a:solidFill>
                  <a:srgbClr val="FFFFFF"/>
                </a:solidFill>
                <a:latin typeface="Constantia"/>
                <a:cs typeface="Constantia"/>
              </a:rPr>
              <a:t>that</a:t>
            </a:r>
            <a:r>
              <a:rPr sz="1800" i="1" spc="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onstantia"/>
                <a:cs typeface="Constantia"/>
              </a:rPr>
              <a:t>tie </a:t>
            </a:r>
            <a:r>
              <a:rPr sz="1800" i="1" spc="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i="1" spc="-15" dirty="0">
                <a:solidFill>
                  <a:srgbClr val="FFFFFF"/>
                </a:solidFill>
                <a:latin typeface="Constantia"/>
                <a:cs typeface="Constantia"/>
              </a:rPr>
              <a:t>together</a:t>
            </a:r>
            <a:r>
              <a:rPr sz="1800" i="1" spc="-5" dirty="0">
                <a:solidFill>
                  <a:srgbClr val="FFFFFF"/>
                </a:solidFill>
                <a:latin typeface="Constantia"/>
                <a:cs typeface="Constantia"/>
              </a:rPr>
              <a:t> and</a:t>
            </a:r>
            <a:r>
              <a:rPr sz="1800" i="1" spc="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i="1" spc="-15" dirty="0">
                <a:solidFill>
                  <a:srgbClr val="FFFFFF"/>
                </a:solidFill>
                <a:latin typeface="Constantia"/>
                <a:cs typeface="Constantia"/>
              </a:rPr>
              <a:t>make</a:t>
            </a:r>
            <a:r>
              <a:rPr sz="1800" i="1" dirty="0">
                <a:solidFill>
                  <a:srgbClr val="FFFFFF"/>
                </a:solidFill>
                <a:latin typeface="Constantia"/>
                <a:cs typeface="Constantia"/>
              </a:rPr>
              <a:t> rigid </a:t>
            </a:r>
            <a:r>
              <a:rPr sz="1800" i="1" spc="-10" dirty="0">
                <a:solidFill>
                  <a:srgbClr val="FFFFFF"/>
                </a:solidFill>
                <a:latin typeface="Constantia"/>
                <a:cs typeface="Constantia"/>
              </a:rPr>
              <a:t>certain</a:t>
            </a:r>
            <a:r>
              <a:rPr sz="1800" i="1" spc="-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onstantia"/>
                <a:cs typeface="Constantia"/>
              </a:rPr>
              <a:t>portions</a:t>
            </a:r>
            <a:r>
              <a:rPr sz="1800" i="1" spc="-5" dirty="0">
                <a:solidFill>
                  <a:srgbClr val="FFFFFF"/>
                </a:solidFill>
                <a:latin typeface="Constantia"/>
                <a:cs typeface="Constantia"/>
              </a:rPr>
              <a:t> of </a:t>
            </a:r>
            <a:r>
              <a:rPr sz="1800" i="1" spc="-10" dirty="0">
                <a:solidFill>
                  <a:srgbClr val="FFFFFF"/>
                </a:solidFill>
                <a:latin typeface="Constantia"/>
                <a:cs typeface="Constantia"/>
              </a:rPr>
              <a:t>these</a:t>
            </a:r>
            <a:r>
              <a:rPr sz="1800" i="1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Constantia"/>
                <a:cs typeface="Constantia"/>
              </a:rPr>
              <a:t>large</a:t>
            </a:r>
            <a:r>
              <a:rPr sz="1800" i="1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Constantia"/>
                <a:cs typeface="Constantia"/>
              </a:rPr>
              <a:t>molecules,</a:t>
            </a:r>
            <a:r>
              <a:rPr sz="1800" i="1" spc="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onstantia"/>
                <a:cs typeface="Constantia"/>
              </a:rPr>
              <a:t>portions</a:t>
            </a:r>
            <a:r>
              <a:rPr sz="1800" i="1" spc="-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i="1" spc="-15" dirty="0">
                <a:solidFill>
                  <a:srgbClr val="FFFFFF"/>
                </a:solidFill>
                <a:latin typeface="Constantia"/>
                <a:cs typeface="Constantia"/>
              </a:rPr>
              <a:t>that </a:t>
            </a:r>
            <a:r>
              <a:rPr sz="1800" i="1" spc="-409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Constantia"/>
                <a:cs typeface="Constantia"/>
              </a:rPr>
              <a:t>would</a:t>
            </a:r>
            <a:r>
              <a:rPr sz="1800" i="1" spc="-5" dirty="0">
                <a:solidFill>
                  <a:srgbClr val="FFFFFF"/>
                </a:solidFill>
                <a:latin typeface="Constantia"/>
                <a:cs typeface="Constantia"/>
              </a:rPr>
              <a:t> otherwise be only</a:t>
            </a:r>
            <a:r>
              <a:rPr sz="1800" i="1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i="1" spc="-5" dirty="0">
                <a:solidFill>
                  <a:srgbClr val="FFFFFF"/>
                </a:solidFill>
                <a:latin typeface="Constantia"/>
                <a:cs typeface="Constantia"/>
              </a:rPr>
              <a:t>loosely</a:t>
            </a:r>
            <a:r>
              <a:rPr sz="1800" i="1" spc="-10" dirty="0">
                <a:solidFill>
                  <a:srgbClr val="FFFFFF"/>
                </a:solidFill>
                <a:latin typeface="Constantia"/>
                <a:cs typeface="Constantia"/>
              </a:rPr>
              <a:t> linked.</a:t>
            </a:r>
            <a:r>
              <a:rPr sz="1800" i="1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i="1" spc="-20" dirty="0">
                <a:solidFill>
                  <a:srgbClr val="FFFFFF"/>
                </a:solidFill>
                <a:latin typeface="Constantia"/>
                <a:cs typeface="Constantia"/>
              </a:rPr>
              <a:t>Metal</a:t>
            </a:r>
            <a:r>
              <a:rPr sz="1800" i="1" spc="-5" dirty="0">
                <a:solidFill>
                  <a:srgbClr val="FFFFFF"/>
                </a:solidFill>
                <a:latin typeface="Constantia"/>
                <a:cs typeface="Constantia"/>
              </a:rPr>
              <a:t> ions</a:t>
            </a:r>
            <a:r>
              <a:rPr sz="1800" i="1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i="1" spc="-5" dirty="0">
                <a:solidFill>
                  <a:srgbClr val="FFFFFF"/>
                </a:solidFill>
                <a:latin typeface="Constantia"/>
                <a:cs typeface="Constantia"/>
              </a:rPr>
              <a:t>particularly</a:t>
            </a:r>
            <a:r>
              <a:rPr sz="1800" i="1" spc="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i="1" spc="-5" dirty="0">
                <a:solidFill>
                  <a:srgbClr val="FFFFFF"/>
                </a:solidFill>
                <a:latin typeface="Constantia"/>
                <a:cs typeface="Constantia"/>
              </a:rPr>
              <a:t>known</a:t>
            </a:r>
            <a:r>
              <a:rPr sz="1800" i="1" spc="-15" dirty="0">
                <a:solidFill>
                  <a:srgbClr val="FFFFFF"/>
                </a:solidFill>
                <a:latin typeface="Constantia"/>
                <a:cs typeface="Constantia"/>
              </a:rPr>
              <a:t> to</a:t>
            </a:r>
            <a:r>
              <a:rPr sz="1800" i="1" dirty="0">
                <a:solidFill>
                  <a:srgbClr val="FFFFFF"/>
                </a:solidFill>
                <a:latin typeface="Constantia"/>
                <a:cs typeface="Constantia"/>
              </a:rPr>
              <a:t> do</a:t>
            </a:r>
            <a:r>
              <a:rPr sz="1800" i="1" spc="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Constantia"/>
                <a:cs typeface="Constantia"/>
              </a:rPr>
              <a:t>this </a:t>
            </a:r>
            <a:r>
              <a:rPr sz="1800" i="1" spc="-409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Constantia"/>
                <a:cs typeface="Constantia"/>
              </a:rPr>
              <a:t>are</a:t>
            </a:r>
            <a:r>
              <a:rPr sz="1800" i="1" spc="-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i="1" spc="-5" dirty="0">
                <a:solidFill>
                  <a:srgbClr val="FFFFFF"/>
                </a:solidFill>
                <a:latin typeface="Constantia"/>
                <a:cs typeface="Constantia"/>
              </a:rPr>
              <a:t>Ca</a:t>
            </a:r>
            <a:r>
              <a:rPr sz="1800" i="1" spc="-7" baseline="25462" dirty="0">
                <a:solidFill>
                  <a:srgbClr val="FFFFFF"/>
                </a:solidFill>
                <a:latin typeface="Constantia"/>
                <a:cs typeface="Constantia"/>
              </a:rPr>
              <a:t>2</a:t>
            </a:r>
            <a:r>
              <a:rPr sz="1800" i="1" spc="-5" dirty="0">
                <a:solidFill>
                  <a:srgbClr val="FFFFFF"/>
                </a:solidFill>
                <a:latin typeface="Constantia"/>
                <a:cs typeface="Constantia"/>
              </a:rPr>
              <a:t>+and</a:t>
            </a:r>
            <a:r>
              <a:rPr sz="1800" i="1" spc="-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i="1" spc="-5" dirty="0">
                <a:solidFill>
                  <a:srgbClr val="FFFFFF"/>
                </a:solidFill>
                <a:latin typeface="Constantia"/>
                <a:cs typeface="Constantia"/>
              </a:rPr>
              <a:t>Zn</a:t>
            </a:r>
            <a:r>
              <a:rPr sz="1800" i="1" spc="-7" baseline="25462" dirty="0">
                <a:solidFill>
                  <a:srgbClr val="FFFFFF"/>
                </a:solidFill>
                <a:latin typeface="Constantia"/>
                <a:cs typeface="Constantia"/>
              </a:rPr>
              <a:t>2</a:t>
            </a:r>
            <a:r>
              <a:rPr sz="1800" i="1" spc="-5" dirty="0">
                <a:solidFill>
                  <a:srgbClr val="FFFFFF"/>
                </a:solidFill>
                <a:latin typeface="Constantia"/>
                <a:cs typeface="Constantia"/>
              </a:rPr>
              <a:t>+.</a:t>
            </a:r>
            <a:endParaRPr sz="1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BD0D9"/>
              </a:buClr>
              <a:buFont typeface="Segoe UI Symbol"/>
              <a:buChar char="⚫"/>
            </a:pPr>
            <a:endParaRPr sz="2100">
              <a:latin typeface="Constantia"/>
              <a:cs typeface="Constantia"/>
            </a:endParaRPr>
          </a:p>
          <a:p>
            <a:pPr marL="299085" marR="17780" indent="-274320">
              <a:lnSpc>
                <a:spcPct val="80000"/>
              </a:lnSpc>
              <a:buClr>
                <a:srgbClr val="0BD0D9"/>
              </a:buClr>
              <a:buSzPct val="94444"/>
              <a:buFont typeface="Segoe UI Symbol"/>
              <a:buChar char="⚫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3.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An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enormous amount of </a:t>
            </a:r>
            <a:r>
              <a:rPr sz="1800" i="1" spc="-10" dirty="0">
                <a:solidFill>
                  <a:srgbClr val="FFFFFF"/>
                </a:solidFill>
                <a:latin typeface="Constantia"/>
                <a:cs typeface="Constantia"/>
              </a:rPr>
              <a:t>electron‐transfer </a:t>
            </a:r>
            <a:r>
              <a:rPr sz="1800" i="1" spc="-5" dirty="0">
                <a:solidFill>
                  <a:srgbClr val="FFFFFF"/>
                </a:solidFill>
                <a:latin typeface="Constantia"/>
                <a:cs typeface="Constantia"/>
              </a:rPr>
              <a:t>chemistry goes on </a:t>
            </a:r>
            <a:r>
              <a:rPr sz="1800" i="1" dirty="0">
                <a:solidFill>
                  <a:srgbClr val="FFFFFF"/>
                </a:solidFill>
                <a:latin typeface="Constantia"/>
                <a:cs typeface="Constantia"/>
              </a:rPr>
              <a:t>in </a:t>
            </a:r>
            <a:r>
              <a:rPr sz="1800" i="1" spc="-5" dirty="0">
                <a:solidFill>
                  <a:srgbClr val="FFFFFF"/>
                </a:solidFill>
                <a:latin typeface="Constantia"/>
                <a:cs typeface="Constantia"/>
              </a:rPr>
              <a:t>biological </a:t>
            </a:r>
            <a:r>
              <a:rPr sz="1800" i="1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Constantia"/>
                <a:cs typeface="Constantia"/>
              </a:rPr>
              <a:t>systems,</a:t>
            </a:r>
            <a:r>
              <a:rPr sz="1800" i="1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i="1" spc="-5" dirty="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sz="1800" i="1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i="1" spc="-5" dirty="0">
                <a:solidFill>
                  <a:srgbClr val="FFFFFF"/>
                </a:solidFill>
                <a:latin typeface="Constantia"/>
                <a:cs typeface="Constantia"/>
              </a:rPr>
              <a:t>nearly</a:t>
            </a:r>
            <a:r>
              <a:rPr sz="1800" i="1" dirty="0">
                <a:solidFill>
                  <a:srgbClr val="FFFFFF"/>
                </a:solidFill>
                <a:latin typeface="Constantia"/>
                <a:cs typeface="Constantia"/>
              </a:rPr>
              <a:t> all</a:t>
            </a:r>
            <a:r>
              <a:rPr sz="1800" i="1" spc="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i="1" spc="-5" dirty="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sz="1800" i="1" spc="-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onstantia"/>
                <a:cs typeface="Constantia"/>
              </a:rPr>
              <a:t>it </a:t>
            </a:r>
            <a:r>
              <a:rPr sz="1800" i="1" spc="-5" dirty="0">
                <a:solidFill>
                  <a:srgbClr val="FFFFFF"/>
                </a:solidFill>
                <a:latin typeface="Constantia"/>
                <a:cs typeface="Constantia"/>
              </a:rPr>
              <a:t>critically </a:t>
            </a:r>
            <a:r>
              <a:rPr sz="1800" i="1" dirty="0">
                <a:solidFill>
                  <a:srgbClr val="FFFFFF"/>
                </a:solidFill>
                <a:latin typeface="Constantia"/>
                <a:cs typeface="Constantia"/>
              </a:rPr>
              <a:t>depends</a:t>
            </a:r>
            <a:r>
              <a:rPr sz="1800" i="1" spc="-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i="1" spc="-5" dirty="0">
                <a:solidFill>
                  <a:srgbClr val="FFFFFF"/>
                </a:solidFill>
                <a:latin typeface="Constantia"/>
                <a:cs typeface="Constantia"/>
              </a:rPr>
              <a:t>on</a:t>
            </a:r>
            <a:r>
              <a:rPr sz="1800" i="1" spc="-10" dirty="0">
                <a:solidFill>
                  <a:srgbClr val="FFFFFF"/>
                </a:solidFill>
                <a:latin typeface="Constantia"/>
                <a:cs typeface="Constantia"/>
              </a:rPr>
              <a:t> metal‐containing electron‐ </a:t>
            </a:r>
            <a:r>
              <a:rPr sz="1800" i="1" spc="-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Constantia"/>
                <a:cs typeface="Constantia"/>
              </a:rPr>
              <a:t>transfer</a:t>
            </a:r>
            <a:r>
              <a:rPr sz="1800" i="1" spc="-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Constantia"/>
                <a:cs typeface="Constantia"/>
              </a:rPr>
              <a:t>agents.</a:t>
            </a:r>
            <a:r>
              <a:rPr sz="1800" i="1" spc="-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onstantia"/>
                <a:cs typeface="Constantia"/>
              </a:rPr>
              <a:t>These</a:t>
            </a:r>
            <a:r>
              <a:rPr sz="1800" i="1" spc="-5" dirty="0">
                <a:solidFill>
                  <a:srgbClr val="FFFFFF"/>
                </a:solidFill>
                <a:latin typeface="Constantia"/>
                <a:cs typeface="Constantia"/>
              </a:rPr>
              <a:t> include</a:t>
            </a:r>
            <a:r>
              <a:rPr sz="1800" i="1" spc="-10" dirty="0">
                <a:solidFill>
                  <a:srgbClr val="FFFFFF"/>
                </a:solidFill>
                <a:latin typeface="Constantia"/>
                <a:cs typeface="Constantia"/>
              </a:rPr>
              <a:t> cytochromes</a:t>
            </a:r>
            <a:r>
              <a:rPr sz="1800" i="1" spc="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i="1" spc="-15" dirty="0">
                <a:solidFill>
                  <a:srgbClr val="FFFFFF"/>
                </a:solidFill>
                <a:latin typeface="Constantia"/>
                <a:cs typeface="Constantia"/>
              </a:rPr>
              <a:t>(Fe),</a:t>
            </a:r>
            <a:r>
              <a:rPr sz="1800" i="1" spc="-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Constantia"/>
                <a:cs typeface="Constantia"/>
              </a:rPr>
              <a:t>ferredoxins </a:t>
            </a:r>
            <a:r>
              <a:rPr sz="1800" i="1" spc="-15" dirty="0">
                <a:solidFill>
                  <a:srgbClr val="FFFFFF"/>
                </a:solidFill>
                <a:latin typeface="Constantia"/>
                <a:cs typeface="Constantia"/>
              </a:rPr>
              <a:t>(Fe), </a:t>
            </a:r>
            <a:r>
              <a:rPr sz="1800" i="1" spc="-5" dirty="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sz="1800" i="1" spc="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onstantia"/>
                <a:cs typeface="Constantia"/>
              </a:rPr>
              <a:t>a </a:t>
            </a:r>
            <a:r>
              <a:rPr sz="1800" i="1" spc="-5" dirty="0">
                <a:solidFill>
                  <a:srgbClr val="FFFFFF"/>
                </a:solidFill>
                <a:latin typeface="Constantia"/>
                <a:cs typeface="Constantia"/>
              </a:rPr>
              <a:t>number </a:t>
            </a:r>
            <a:r>
              <a:rPr sz="1800" i="1" spc="-409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i="1" spc="-5" dirty="0">
                <a:solidFill>
                  <a:srgbClr val="FFFFFF"/>
                </a:solidFill>
                <a:latin typeface="Constantia"/>
                <a:cs typeface="Constantia"/>
              </a:rPr>
              <a:t>of copper‐containing "blue </a:t>
            </a:r>
            <a:r>
              <a:rPr sz="1800" i="1" spc="-10" dirty="0">
                <a:solidFill>
                  <a:srgbClr val="FFFFFF"/>
                </a:solidFill>
                <a:latin typeface="Constantia"/>
                <a:cs typeface="Constantia"/>
              </a:rPr>
              <a:t>proteins," such </a:t>
            </a:r>
            <a:r>
              <a:rPr sz="1800" i="1" dirty="0">
                <a:solidFill>
                  <a:srgbClr val="FFFFFF"/>
                </a:solidFill>
                <a:latin typeface="Constantia"/>
                <a:cs typeface="Constantia"/>
              </a:rPr>
              <a:t>as azurin, </a:t>
            </a:r>
            <a:r>
              <a:rPr sz="1800" i="1" spc="-10" dirty="0">
                <a:solidFill>
                  <a:srgbClr val="FFFFFF"/>
                </a:solidFill>
                <a:latin typeface="Constantia"/>
                <a:cs typeface="Constantia"/>
              </a:rPr>
              <a:t>plastocyanin, </a:t>
            </a:r>
            <a:r>
              <a:rPr sz="1800" i="1" spc="-5" dirty="0">
                <a:solidFill>
                  <a:srgbClr val="FFFFFF"/>
                </a:solidFill>
                <a:latin typeface="Constantia"/>
                <a:cs typeface="Constantia"/>
              </a:rPr>
              <a:t>and </a:t>
            </a:r>
            <a:r>
              <a:rPr sz="1800" i="1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Constantia"/>
                <a:cs typeface="Constantia"/>
              </a:rPr>
              <a:t>stellacyanin.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F4B7EB-2F65-EF77-792D-74440E8C315D}"/>
              </a:ext>
            </a:extLst>
          </p:cNvPr>
          <p:cNvSpPr txBox="1"/>
          <p:nvPr/>
        </p:nvSpPr>
        <p:spPr>
          <a:xfrm>
            <a:off x="1066800" y="1600200"/>
            <a:ext cx="6858000" cy="3350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800" b="1" kern="1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Janata Shikshan Sanstha’s </a:t>
            </a:r>
            <a:endParaRPr lang="en-IN" sz="2800" kern="100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800" b="1" kern="1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Kisan Veer </a:t>
            </a:r>
            <a:r>
              <a:rPr lang="en-IN" sz="2800" b="1" kern="10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Mahavidyalaya, Wai</a:t>
            </a:r>
            <a:endParaRPr lang="en-IN" sz="2800" kern="100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800" b="1" kern="1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Of Chemistry</a:t>
            </a:r>
            <a:endParaRPr lang="en-IN" sz="2800" kern="100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800" b="1" kern="1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B.Sc. III     2023-24</a:t>
            </a:r>
            <a:endParaRPr lang="en-IN" sz="2800" kern="100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800" b="1" kern="1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Topic Name – Bioinorganic Chemistry</a:t>
            </a:r>
            <a:endParaRPr lang="en-IN" sz="2800" kern="100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800" b="1" kern="1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Teacher Name – Miss. </a:t>
            </a:r>
            <a:r>
              <a:rPr lang="en-IN" sz="2800" b="1" kern="100" dirty="0" err="1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A.S.Sankpal</a:t>
            </a:r>
            <a:endParaRPr lang="en-IN" sz="2800" kern="100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306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9" y="0"/>
            <a:ext cx="9144000" cy="6856730"/>
            <a:chOff x="139" y="0"/>
            <a:chExt cx="9144000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" y="0"/>
              <a:ext cx="9143860" cy="10278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4107" y="0"/>
              <a:ext cx="4739892" cy="5988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" y="0"/>
              <a:ext cx="9143860" cy="10255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4633" y="1110361"/>
            <a:ext cx="746569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5" dirty="0">
                <a:latin typeface="Calibri"/>
                <a:cs typeface="Calibri"/>
              </a:rPr>
              <a:t>Most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prominent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“bioelements”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6073" y="1866722"/>
            <a:ext cx="8007984" cy="406717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5"/>
              </a:spcBef>
              <a:buClr>
                <a:srgbClr val="0B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b="1" spc="-15" dirty="0">
                <a:solidFill>
                  <a:srgbClr val="FFFFFF"/>
                </a:solidFill>
                <a:latin typeface="Constantia"/>
                <a:cs typeface="Constantia"/>
              </a:rPr>
              <a:t>Co: 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Cobalamine,</a:t>
            </a:r>
            <a:r>
              <a:rPr sz="2600" b="1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20" dirty="0">
                <a:solidFill>
                  <a:srgbClr val="FFFFFF"/>
                </a:solidFill>
                <a:latin typeface="Constantia"/>
                <a:cs typeface="Constantia"/>
              </a:rPr>
              <a:t>e.g.</a:t>
            </a:r>
            <a:r>
              <a:rPr sz="2600" b="1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Vitamin‐B12</a:t>
            </a:r>
            <a:endParaRPr sz="2600">
              <a:latin typeface="Constantia"/>
              <a:cs typeface="Constantia"/>
            </a:endParaRPr>
          </a:p>
          <a:p>
            <a:pPr marL="286385" marR="495300" indent="-274320">
              <a:lnSpc>
                <a:spcPct val="100000"/>
              </a:lnSpc>
              <a:spcBef>
                <a:spcPts val="620"/>
              </a:spcBef>
              <a:buClr>
                <a:srgbClr val="0B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Zn2+: Enzymes, zincfinger(gen. transcription), </a:t>
            </a:r>
            <a:r>
              <a:rPr sz="2600" b="1" spc="-6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stabilization</a:t>
            </a:r>
            <a:r>
              <a:rPr sz="2600" b="1" spc="-1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sz="2600" b="1" spc="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15" dirty="0">
                <a:solidFill>
                  <a:srgbClr val="FFFFFF"/>
                </a:solidFill>
                <a:latin typeface="Constantia"/>
                <a:cs typeface="Constantia"/>
              </a:rPr>
              <a:t>proteins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B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b="1" spc="-30" dirty="0">
                <a:solidFill>
                  <a:srgbClr val="FFFFFF"/>
                </a:solidFill>
                <a:latin typeface="Constantia"/>
                <a:cs typeface="Constantia"/>
              </a:rPr>
              <a:t>SiIV:</a:t>
            </a:r>
            <a:r>
              <a:rPr sz="2600" b="1" spc="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bones;</a:t>
            </a:r>
            <a:r>
              <a:rPr sz="2600" b="1" spc="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Constantia"/>
                <a:cs typeface="Constantia"/>
              </a:rPr>
              <a:t>SiO2/silicagel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B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b="1" spc="-60" dirty="0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sz="2600" b="1" spc="-130" dirty="0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: </a:t>
            </a:r>
            <a:r>
              <a:rPr sz="2600" b="1" spc="-50" dirty="0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sz="2600" b="1" spc="-65" dirty="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sz="2600" b="1" spc="-50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2600" b="1" spc="-85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x</a:t>
            </a:r>
            <a:r>
              <a:rPr sz="2600" b="1" spc="-30" dirty="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lapati</a:t>
            </a:r>
            <a:r>
              <a:rPr sz="2600" b="1" spc="-45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e,</a:t>
            </a:r>
            <a:r>
              <a:rPr sz="2600" b="1" spc="-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135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2600" b="1" spc="-10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2600" b="1" spc="-325" dirty="0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,</a:t>
            </a:r>
            <a:r>
              <a:rPr sz="2600" b="1" spc="-60" dirty="0">
                <a:solidFill>
                  <a:srgbClr val="FFFFFF"/>
                </a:solidFill>
                <a:latin typeface="Constantia"/>
                <a:cs typeface="Constantia"/>
              </a:rPr>
              <a:t> c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ell</a:t>
            </a:r>
            <a:r>
              <a:rPr sz="2600" b="1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memb</a:t>
            </a:r>
            <a:r>
              <a:rPr sz="2600" b="1" spc="-50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ane,</a:t>
            </a:r>
            <a:r>
              <a:rPr sz="2600" b="1" spc="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DNA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B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Se‐II: </a:t>
            </a:r>
            <a:r>
              <a:rPr sz="2600" b="1" spc="-10" dirty="0">
                <a:solidFill>
                  <a:srgbClr val="FFFFFF"/>
                </a:solidFill>
                <a:latin typeface="Constantia"/>
                <a:cs typeface="Constantia"/>
              </a:rPr>
              <a:t>Selenocysteine</a:t>
            </a:r>
            <a:endParaRPr sz="2600">
              <a:latin typeface="Constantia"/>
              <a:cs typeface="Constantia"/>
            </a:endParaRPr>
          </a:p>
          <a:p>
            <a:pPr marL="287020" marR="5080" indent="-274320">
              <a:lnSpc>
                <a:spcPct val="100000"/>
              </a:lnSpc>
              <a:spcBef>
                <a:spcPts val="625"/>
              </a:spcBef>
              <a:buClr>
                <a:srgbClr val="0B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F‐: Fluorapatit(Ca5(PO4)3F) </a:t>
            </a:r>
            <a:r>
              <a:rPr sz="2600" b="1" spc="-10" dirty="0">
                <a:solidFill>
                  <a:srgbClr val="FFFFFF"/>
                </a:solidFill>
                <a:latin typeface="Constantia"/>
                <a:cs typeface="Constantia"/>
              </a:rPr>
              <a:t>teeth; 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Cl‐: besides </a:t>
            </a:r>
            <a:r>
              <a:rPr sz="2600" b="1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15" dirty="0">
                <a:solidFill>
                  <a:srgbClr val="FFFFFF"/>
                </a:solidFill>
                <a:latin typeface="Constantia"/>
                <a:cs typeface="Constantia"/>
              </a:rPr>
              <a:t>HCO3‐most</a:t>
            </a:r>
            <a:r>
              <a:rPr sz="2600" b="1" spc="-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important</a:t>
            </a:r>
            <a:r>
              <a:rPr sz="2600" b="1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15" dirty="0">
                <a:solidFill>
                  <a:srgbClr val="FFFFFF"/>
                </a:solidFill>
                <a:latin typeface="Constantia"/>
                <a:cs typeface="Constantia"/>
              </a:rPr>
              <a:t>free</a:t>
            </a:r>
            <a:r>
              <a:rPr sz="2600" b="1" spc="-1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anion,</a:t>
            </a:r>
            <a:r>
              <a:rPr sz="2600" b="1" spc="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I‐:</a:t>
            </a:r>
            <a:r>
              <a:rPr sz="2600" b="1" spc="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hormones</a:t>
            </a:r>
            <a:r>
              <a:rPr sz="2600" b="1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Constantia"/>
                <a:cs typeface="Constantia"/>
              </a:rPr>
              <a:t>of </a:t>
            </a:r>
            <a:r>
              <a:rPr sz="2600" b="1" spc="-6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sz="2600" b="1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15" dirty="0">
                <a:solidFill>
                  <a:srgbClr val="FFFFFF"/>
                </a:solidFill>
                <a:latin typeface="Constantia"/>
                <a:cs typeface="Constantia"/>
              </a:rPr>
              <a:t>thyroid,</a:t>
            </a:r>
            <a:r>
              <a:rPr sz="2600" b="1" spc="-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Constantia"/>
                <a:cs typeface="Constantia"/>
              </a:rPr>
              <a:t>radiation</a:t>
            </a:r>
            <a:r>
              <a:rPr sz="2600" b="1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15" dirty="0">
                <a:solidFill>
                  <a:srgbClr val="FFFFFF"/>
                </a:solidFill>
                <a:latin typeface="Constantia"/>
                <a:cs typeface="Constantia"/>
              </a:rPr>
              <a:t>therapy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9" y="0"/>
            <a:ext cx="9144000" cy="6856730"/>
            <a:chOff x="139" y="0"/>
            <a:chExt cx="9144000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" y="0"/>
              <a:ext cx="9143860" cy="10278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4107" y="0"/>
              <a:ext cx="4739892" cy="5988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" y="0"/>
              <a:ext cx="9143860" cy="10255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58934" y="77850"/>
            <a:ext cx="6950709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b="1" spc="-80" dirty="0">
                <a:latin typeface="Calibri"/>
                <a:cs typeface="Calibri"/>
              </a:rPr>
              <a:t>Terms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-25" dirty="0">
                <a:latin typeface="Calibri"/>
                <a:cs typeface="Calibri"/>
              </a:rPr>
              <a:t>related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spc="-25" dirty="0">
                <a:latin typeface="Calibri"/>
                <a:cs typeface="Calibri"/>
              </a:rPr>
              <a:t>to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bioinorganic </a:t>
            </a:r>
            <a:r>
              <a:rPr b="1" spc="-100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chemistry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6073" y="1610232"/>
            <a:ext cx="8065770" cy="463423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87020" marR="246379" indent="-274955">
              <a:lnSpc>
                <a:spcPct val="80000"/>
              </a:lnSpc>
              <a:spcBef>
                <a:spcPts val="530"/>
              </a:spcBef>
              <a:buClr>
                <a:srgbClr val="0BD0D9"/>
              </a:buClr>
              <a:buSzPct val="94444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1800" b="1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A</a:t>
            </a:r>
            <a:r>
              <a:rPr sz="18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c</a:t>
            </a:r>
            <a:r>
              <a:rPr sz="18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t</a:t>
            </a:r>
            <a:r>
              <a:rPr sz="1800" b="1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i</a:t>
            </a:r>
            <a:r>
              <a:rPr sz="1800" b="1" u="sng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v</a:t>
            </a:r>
            <a:r>
              <a:rPr sz="18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e</a:t>
            </a:r>
            <a:r>
              <a:rPr sz="1800" b="1" u="sng" spc="-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 </a:t>
            </a:r>
            <a:r>
              <a:rPr sz="1800" b="1" u="sng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c</a:t>
            </a:r>
            <a:r>
              <a:rPr sz="18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e</a:t>
            </a:r>
            <a:r>
              <a:rPr sz="18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n</a:t>
            </a:r>
            <a:r>
              <a:rPr sz="1800" b="1" u="sng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t</a:t>
            </a:r>
            <a:r>
              <a:rPr sz="18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er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: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20" dirty="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at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on</a:t>
            </a:r>
            <a:r>
              <a:rPr sz="1800" b="1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sz="1800" b="1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an</a:t>
            </a:r>
            <a:r>
              <a:rPr sz="1800" b="1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enzyme</a:t>
            </a:r>
            <a:r>
              <a:rPr sz="1800" b="1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he</a:t>
            </a:r>
            <a:r>
              <a:rPr sz="1800" b="1" spc="-35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1800" b="1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sz="1800" b="1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speci</a:t>
            </a:r>
            <a:r>
              <a:rPr sz="1800" b="1" spc="40" dirty="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sz="1800" b="1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35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on</a:t>
            </a:r>
            <a:r>
              <a:rPr sz="1800" b="1" spc="-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ta</a:t>
            </a:r>
            <a:r>
              <a:rPr sz="1800" b="1" spc="-40" dirty="0">
                <a:solidFill>
                  <a:srgbClr val="FFFFFF"/>
                </a:solidFill>
                <a:latin typeface="Constantia"/>
                <a:cs typeface="Constantia"/>
              </a:rPr>
              <a:t>k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s 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place</a:t>
            </a:r>
            <a:endParaRPr sz="1800">
              <a:latin typeface="Constantia"/>
              <a:cs typeface="Constantia"/>
            </a:endParaRPr>
          </a:p>
          <a:p>
            <a:pPr marL="336550" indent="-323850">
              <a:lnSpc>
                <a:spcPct val="100000"/>
              </a:lnSpc>
              <a:buClr>
                <a:srgbClr val="0BD0D9"/>
              </a:buClr>
              <a:buSzPct val="94444"/>
              <a:buFont typeface="Segoe UI Symbol"/>
              <a:buChar char="⚫"/>
              <a:tabLst>
                <a:tab pos="335915" algn="l"/>
                <a:tab pos="336550" algn="l"/>
              </a:tabLst>
            </a:pPr>
            <a:r>
              <a:rPr sz="18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Allos</a:t>
            </a:r>
            <a:r>
              <a:rPr sz="1800" b="1" u="sng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t</a:t>
            </a:r>
            <a:r>
              <a:rPr sz="18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eric</a:t>
            </a:r>
            <a:r>
              <a:rPr sz="1800" b="1" u="sng" spc="-1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 </a:t>
            </a:r>
            <a:r>
              <a:rPr sz="18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enzyme:</a:t>
            </a:r>
            <a:endParaRPr sz="18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buClr>
                <a:srgbClr val="0BD0D9"/>
              </a:buClr>
              <a:buSzPct val="94444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18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Can</a:t>
            </a:r>
            <a:r>
              <a:rPr sz="1800" b="1" u="sng" spc="-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 </a:t>
            </a:r>
            <a:r>
              <a:rPr sz="18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bind</a:t>
            </a:r>
            <a:r>
              <a:rPr sz="1800" b="1" u="sng" spc="-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 </a:t>
            </a:r>
            <a:r>
              <a:rPr sz="18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a</a:t>
            </a:r>
            <a:r>
              <a:rPr sz="1800" b="1" u="sng" spc="-9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 </a:t>
            </a:r>
            <a:r>
              <a:rPr sz="18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small</a:t>
            </a:r>
            <a:r>
              <a:rPr sz="1800" b="1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regulatory</a:t>
            </a:r>
            <a:r>
              <a:rPr sz="1800" b="1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molecule</a:t>
            </a:r>
            <a:r>
              <a:rPr sz="1800" b="1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that</a:t>
            </a:r>
            <a:r>
              <a:rPr sz="1800" b="1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Constantia"/>
                <a:cs typeface="Constantia"/>
              </a:rPr>
              <a:t>influences</a:t>
            </a:r>
            <a:r>
              <a:rPr sz="1800" b="1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catalytic</a:t>
            </a:r>
            <a:r>
              <a:rPr sz="1800" b="1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activity</a:t>
            </a:r>
            <a:endParaRPr sz="18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buClr>
                <a:srgbClr val="0BD0D9"/>
              </a:buClr>
              <a:buSzPct val="94444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18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Apo‐enzyme:</a:t>
            </a:r>
            <a:endParaRPr sz="18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buClr>
                <a:srgbClr val="0BD0D9"/>
              </a:buClr>
              <a:buSzPct val="94444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An</a:t>
            </a:r>
            <a:r>
              <a:rPr sz="1800" b="1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enzyme</a:t>
            </a:r>
            <a:r>
              <a:rPr sz="1800" b="1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that</a:t>
            </a:r>
            <a:r>
              <a:rPr sz="1800" b="1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lacks</a:t>
            </a:r>
            <a:r>
              <a:rPr sz="1800" b="1" spc="-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it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sz="1800" b="1" spc="-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metal</a:t>
            </a:r>
            <a:r>
              <a:rPr sz="1800" b="1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40" dirty="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sz="1800" b="1" spc="-30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1800" b="1" spc="-1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or</a:t>
            </a:r>
            <a:r>
              <a:rPr sz="1800" b="1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sz="1800" b="1" spc="-35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ostheti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sz="1800" b="1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sz="1800" b="1" spc="-35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oups</a:t>
            </a:r>
            <a:endParaRPr sz="18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buClr>
                <a:srgbClr val="0BD0D9"/>
              </a:buClr>
              <a:buSzPct val="94444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1800" b="1" spc="-25" dirty="0">
                <a:solidFill>
                  <a:srgbClr val="FFFFFF"/>
                </a:solidFill>
                <a:latin typeface="Constantia"/>
                <a:cs typeface="Constantia"/>
              </a:rPr>
              <a:t>•</a:t>
            </a:r>
            <a:r>
              <a:rPr sz="1800" b="1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ATP:</a:t>
            </a:r>
            <a:r>
              <a:rPr sz="1800" b="1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Adenosine</a:t>
            </a:r>
            <a:r>
              <a:rPr sz="1800" b="1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5’‐triphosphate•</a:t>
            </a:r>
            <a:endParaRPr sz="18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buClr>
                <a:srgbClr val="0BD0D9"/>
              </a:buClr>
              <a:buSzPct val="94444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18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Biomemb</a:t>
            </a:r>
            <a:r>
              <a:rPr sz="1800" b="1" u="sng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r</a:t>
            </a:r>
            <a:r>
              <a:rPr sz="18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an</a:t>
            </a:r>
            <a:r>
              <a:rPr sz="18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e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:</a:t>
            </a:r>
            <a:r>
              <a:rPr sz="1800" b="1" spc="-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Shee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1800" b="1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li</a:t>
            </a:r>
            <a:r>
              <a:rPr sz="1800" b="1" spc="-45" dirty="0">
                <a:solidFill>
                  <a:srgbClr val="FFFFFF"/>
                </a:solidFill>
                <a:latin typeface="Constantia"/>
                <a:cs typeface="Constantia"/>
              </a:rPr>
              <a:t>k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1800" b="1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assemblies</a:t>
            </a:r>
            <a:r>
              <a:rPr sz="1800" b="1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sz="1800" b="1" spc="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sz="1800" b="1" spc="-35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1800" b="1" spc="-30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eins</a:t>
            </a:r>
            <a:r>
              <a:rPr sz="1800" b="1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lipid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sz="1800" b="1" spc="-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(bil</a:t>
            </a:r>
            <a:r>
              <a:rPr sz="1800" b="1" spc="-35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1800" b="1" spc="-45" dirty="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er)</a:t>
            </a:r>
            <a:endParaRPr sz="18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buClr>
                <a:srgbClr val="0BD0D9"/>
              </a:buClr>
              <a:buSzPct val="94444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18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Calmodulin:</a:t>
            </a:r>
            <a:r>
              <a:rPr sz="1800" b="1" spc="-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Ca</a:t>
            </a:r>
            <a:r>
              <a:rPr sz="1800" b="1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binding</a:t>
            </a:r>
            <a:r>
              <a:rPr sz="1800" b="1" spc="-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protein</a:t>
            </a:r>
            <a:r>
              <a:rPr sz="1800" b="1" spc="-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onstantia"/>
                <a:cs typeface="Constantia"/>
              </a:rPr>
              <a:t>involved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sz="1800" b="1" spc="-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metabolic</a:t>
            </a:r>
            <a:r>
              <a:rPr sz="1800" b="1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regulation</a:t>
            </a:r>
            <a:endParaRPr sz="1800">
              <a:latin typeface="Constantia"/>
              <a:cs typeface="Constantia"/>
            </a:endParaRPr>
          </a:p>
          <a:p>
            <a:pPr marL="287020" marR="17780" indent="-274955">
              <a:lnSpc>
                <a:spcPct val="80000"/>
              </a:lnSpc>
              <a:spcBef>
                <a:spcPts val="434"/>
              </a:spcBef>
              <a:buClr>
                <a:srgbClr val="0BD0D9"/>
              </a:buClr>
              <a:buSzPct val="94444"/>
              <a:buFont typeface="Segoe UI Symbol"/>
              <a:buChar char="⚫"/>
              <a:tabLst>
                <a:tab pos="339725" algn="l"/>
                <a:tab pos="340360" algn="l"/>
              </a:tabLst>
            </a:pPr>
            <a:r>
              <a:rPr dirty="0"/>
              <a:t>	</a:t>
            </a:r>
            <a:r>
              <a:rPr sz="18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Carbonic</a:t>
            </a:r>
            <a:r>
              <a:rPr sz="1800" b="1" u="sng" spc="-9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 </a:t>
            </a:r>
            <a:r>
              <a:rPr sz="1800" b="1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anhydrase</a:t>
            </a: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:</a:t>
            </a:r>
            <a:r>
              <a:rPr sz="1800" b="1" spc="-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Zn‐containing</a:t>
            </a:r>
            <a:r>
              <a:rPr sz="1800" b="1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enzyme</a:t>
            </a:r>
            <a:r>
              <a:rPr sz="1800" b="1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that</a:t>
            </a:r>
            <a:r>
              <a:rPr sz="1800" b="1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catalyzes</a:t>
            </a:r>
            <a:r>
              <a:rPr sz="1800" b="1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sz="1800" b="1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reversible </a:t>
            </a:r>
            <a:r>
              <a:rPr sz="1800" b="1" spc="-4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decomposition</a:t>
            </a:r>
            <a:r>
              <a:rPr sz="1800" b="1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carbonic</a:t>
            </a:r>
            <a:r>
              <a:rPr sz="1800" b="1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acid</a:t>
            </a:r>
            <a:r>
              <a:rPr sz="1800" b="1" spc="-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to</a:t>
            </a:r>
            <a:r>
              <a:rPr sz="1800" b="1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carbon</a:t>
            </a:r>
            <a:r>
              <a:rPr sz="1800" b="1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dioxide</a:t>
            </a:r>
            <a:r>
              <a:rPr sz="1800" b="1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sz="1800" b="1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water</a:t>
            </a:r>
            <a:endParaRPr sz="1800">
              <a:latin typeface="Constantia"/>
              <a:cs typeface="Constantia"/>
            </a:endParaRPr>
          </a:p>
          <a:p>
            <a:pPr marL="287020" marR="579755" indent="-274955">
              <a:lnSpc>
                <a:spcPct val="80000"/>
              </a:lnSpc>
              <a:spcBef>
                <a:spcPts val="430"/>
              </a:spcBef>
              <a:buClr>
                <a:srgbClr val="0BD0D9"/>
              </a:buClr>
              <a:buSzPct val="94444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18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Cha</a:t>
            </a:r>
            <a:r>
              <a:rPr sz="1800" b="1" u="sng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r</a:t>
            </a:r>
            <a:r>
              <a:rPr sz="1800" b="1" u="sng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g</a:t>
            </a:r>
            <a:r>
              <a:rPr sz="18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e</a:t>
            </a:r>
            <a:r>
              <a:rPr sz="18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‐t</a:t>
            </a:r>
            <a:r>
              <a:rPr sz="1800" b="1" u="sng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r</a:t>
            </a:r>
            <a:r>
              <a:rPr sz="18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ans</a:t>
            </a:r>
            <a:r>
              <a:rPr sz="1800" b="1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f</a:t>
            </a:r>
            <a:r>
              <a:rPr sz="18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er</a:t>
            </a:r>
            <a:r>
              <a:rPr sz="1800" b="1" u="sng" spc="-114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 </a:t>
            </a:r>
            <a:r>
              <a:rPr sz="1800" b="1" u="sng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c</a:t>
            </a:r>
            <a:r>
              <a:rPr sz="18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om</a:t>
            </a:r>
            <a:r>
              <a:rPr sz="18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p</a:t>
            </a:r>
            <a:r>
              <a:rPr sz="18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l</a:t>
            </a:r>
            <a:r>
              <a:rPr sz="18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e</a:t>
            </a:r>
            <a:r>
              <a:rPr sz="18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x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:</a:t>
            </a:r>
            <a:r>
              <a:rPr sz="1800" b="1" spc="-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An</a:t>
            </a:r>
            <a:r>
              <a:rPr sz="1800" b="1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agg</a:t>
            </a:r>
            <a:r>
              <a:rPr sz="1800" b="1" spc="-35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ega</a:t>
            </a:r>
            <a:r>
              <a:rPr sz="1800" b="1" spc="-30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1800" b="1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sz="1800" b="1" spc="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1800" b="1" spc="-45" dirty="0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1800" b="1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or</a:t>
            </a:r>
            <a:r>
              <a:rPr sz="1800" b="1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mo</a:t>
            </a:r>
            <a:r>
              <a:rPr sz="1800" b="1" spc="-35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1800" b="1" spc="-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molecules</a:t>
            </a:r>
            <a:r>
              <a:rPr sz="1800" b="1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in 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which</a:t>
            </a:r>
            <a:r>
              <a:rPr sz="1800" b="1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onstantia"/>
                <a:cs typeface="Constantia"/>
              </a:rPr>
              <a:t>charge</a:t>
            </a:r>
            <a:r>
              <a:rPr sz="1800" b="1" spc="-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is</a:t>
            </a:r>
            <a:r>
              <a:rPr sz="1800" b="1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transferred</a:t>
            </a: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from</a:t>
            </a:r>
            <a:r>
              <a:rPr sz="1800" b="1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1800" b="1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donor</a:t>
            </a:r>
            <a:r>
              <a:rPr sz="1800" b="1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to</a:t>
            </a:r>
            <a:r>
              <a:rPr sz="1800" b="1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an</a:t>
            </a:r>
            <a:r>
              <a:rPr sz="1800" b="1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35" dirty="0">
                <a:solidFill>
                  <a:srgbClr val="FFFFFF"/>
                </a:solidFill>
                <a:latin typeface="Constantia"/>
                <a:cs typeface="Constantia"/>
              </a:rPr>
              <a:t>acceptor.</a:t>
            </a:r>
            <a:endParaRPr sz="1800">
              <a:latin typeface="Constantia"/>
              <a:cs typeface="Constantia"/>
            </a:endParaRPr>
          </a:p>
          <a:p>
            <a:pPr marL="286385" marR="214629" indent="-274320">
              <a:lnSpc>
                <a:spcPct val="80000"/>
              </a:lnSpc>
              <a:spcBef>
                <a:spcPts val="430"/>
              </a:spcBef>
              <a:buClr>
                <a:srgbClr val="0BD0D9"/>
              </a:buClr>
              <a:buSzPct val="94444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18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Chlorin: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2,3‐Dihydroporphyrin, </a:t>
            </a: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reduced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porphyrin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with </a:t>
            </a: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two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non‐fused </a:t>
            </a:r>
            <a:r>
              <a:rPr sz="1800" b="1" spc="-4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saturated</a:t>
            </a:r>
            <a:r>
              <a:rPr sz="1800" b="1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carbon</a:t>
            </a:r>
            <a:r>
              <a:rPr sz="1800" b="1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atoms</a:t>
            </a:r>
            <a:r>
              <a:rPr sz="1800" b="1" spc="-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(C‐2,</a:t>
            </a: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C‐3)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 in</a:t>
            </a:r>
            <a:r>
              <a:rPr sz="1800" b="1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one</a:t>
            </a:r>
            <a:r>
              <a:rPr sz="1800" b="1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sz="1800" b="1" spc="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sz="1800" b="1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pyrrolerings.</a:t>
            </a:r>
            <a:endParaRPr sz="1800">
              <a:latin typeface="Constantia"/>
              <a:cs typeface="Constantia"/>
            </a:endParaRPr>
          </a:p>
          <a:p>
            <a:pPr marL="286385" marR="5080" indent="-274320">
              <a:lnSpc>
                <a:spcPct val="80000"/>
              </a:lnSpc>
              <a:spcBef>
                <a:spcPts val="434"/>
              </a:spcBef>
              <a:buClr>
                <a:srgbClr val="0BD0D9"/>
              </a:buClr>
              <a:buSzPct val="94444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18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cs typeface="Constantia"/>
              </a:rPr>
              <a:t>Chlorophyll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:</a:t>
            </a:r>
            <a:r>
              <a:rPr sz="1800" b="1" spc="-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Magnesium</a:t>
            </a:r>
            <a:r>
              <a:rPr sz="1800" b="1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complex</a:t>
            </a:r>
            <a:r>
              <a:rPr sz="1800" b="1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1800" b="1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porphyrin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sz="1800" b="1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which</a:t>
            </a:r>
            <a:r>
              <a:rPr sz="1800" b="1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1800" b="1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double</a:t>
            </a:r>
            <a:r>
              <a:rPr sz="1800" b="1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bond </a:t>
            </a:r>
            <a:r>
              <a:rPr sz="1800" b="1" spc="-4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in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one of</a:t>
            </a:r>
            <a:r>
              <a:rPr sz="1800" b="1" spc="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the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pyrrole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rings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(17‐18)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has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been </a:t>
            </a: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reduced.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A 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fused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cyclopentanonering</a:t>
            </a:r>
            <a:r>
              <a:rPr sz="1800" b="1" spc="-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is</a:t>
            </a:r>
            <a:r>
              <a:rPr sz="1800" b="1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also</a:t>
            </a:r>
            <a:r>
              <a:rPr sz="1800" b="1" spc="-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present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9" y="0"/>
            <a:ext cx="9144000" cy="6856730"/>
            <a:chOff x="139" y="0"/>
            <a:chExt cx="9144000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" y="0"/>
              <a:ext cx="9143860" cy="10278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4107" y="0"/>
              <a:ext cx="4739892" cy="5988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" y="0"/>
              <a:ext cx="9143860" cy="102552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36252" y="372745"/>
            <a:ext cx="8471535" cy="5933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60705" indent="-274320">
              <a:lnSpc>
                <a:spcPct val="100000"/>
              </a:lnSpc>
              <a:spcBef>
                <a:spcPts val="100"/>
              </a:spcBef>
              <a:buClr>
                <a:srgbClr val="0BD0D9"/>
              </a:buClr>
              <a:buSzPct val="9473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1900" b="1" u="sng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onstantia"/>
                <a:cs typeface="Constantia"/>
              </a:rPr>
              <a:t>Clus</a:t>
            </a:r>
            <a:r>
              <a:rPr sz="1900" b="1" u="sng" spc="-3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onstantia"/>
                <a:cs typeface="Constantia"/>
              </a:rPr>
              <a:t>t</a:t>
            </a:r>
            <a:r>
              <a:rPr sz="1900" b="1" u="sng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onstantia"/>
                <a:cs typeface="Constantia"/>
              </a:rPr>
              <a:t>e</a:t>
            </a:r>
            <a:r>
              <a:rPr sz="1900" b="1" u="sng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onstantia"/>
                <a:cs typeface="Constantia"/>
              </a:rPr>
              <a:t>r:</a:t>
            </a:r>
            <a:r>
              <a:rPr sz="1900" b="1" spc="-40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900" b="1" spc="-40" dirty="0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sz="1900" b="1" spc="-5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tal</a:t>
            </a:r>
            <a:r>
              <a:rPr sz="1900" b="1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spc="-35" dirty="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sz="1900" b="1" spc="-5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sz="1900" b="1" spc="-30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1900" b="1" spc="-5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rs</a:t>
            </a:r>
            <a:r>
              <a:rPr sz="1900" b="1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sz="1900" b="1" spc="-30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ouped</a:t>
            </a:r>
            <a:r>
              <a:rPr sz="1900" b="1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close</a:t>
            </a:r>
            <a:r>
              <a:rPr sz="1900" b="1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spc="-30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1900" b="1" spc="-50" dirty="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sz="1900" b="1" spc="-5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1900" b="1" spc="-5" dirty="0">
                <a:solidFill>
                  <a:srgbClr val="FFFFFF"/>
                </a:solidFill>
                <a:latin typeface="Constantia"/>
                <a:cs typeface="Constantia"/>
              </a:rPr>
              <a:t>he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1900" b="1" spc="-1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spc="-20" dirty="0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sz="1900" b="1" spc="-5" dirty="0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ich</a:t>
            </a:r>
            <a:r>
              <a:rPr sz="1900" b="1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can</a:t>
            </a:r>
            <a:r>
              <a:rPr sz="1900" b="1" spc="-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sz="1900" b="1" spc="-50" dirty="0">
                <a:solidFill>
                  <a:srgbClr val="FFFFFF"/>
                </a:solidFill>
                <a:latin typeface="Constantia"/>
                <a:cs typeface="Constantia"/>
              </a:rPr>
              <a:t>av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1900" b="1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di</a:t>
            </a:r>
            <a:r>
              <a:rPr sz="1900" b="1" spc="-30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1900" b="1" spc="-5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ct  metal</a:t>
            </a:r>
            <a:r>
              <a:rPr sz="1900" b="1" spc="-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bonding</a:t>
            </a:r>
            <a:r>
              <a:rPr sz="1900" b="1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or</a:t>
            </a:r>
            <a:r>
              <a:rPr sz="1900" b="1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Constantia"/>
                <a:cs typeface="Constantia"/>
              </a:rPr>
              <a:t>through</a:t>
            </a:r>
            <a:r>
              <a:rPr sz="1900" b="1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1900" b="1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bridging</a:t>
            </a:r>
            <a:r>
              <a:rPr sz="1900" b="1" spc="-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Constantia"/>
                <a:cs typeface="Constantia"/>
              </a:rPr>
              <a:t>ligand,</a:t>
            </a:r>
            <a:r>
              <a:rPr sz="1900" b="1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spc="-15" dirty="0">
                <a:solidFill>
                  <a:srgbClr val="FFFFFF"/>
                </a:solidFill>
                <a:latin typeface="Constantia"/>
                <a:cs typeface="Constantia"/>
              </a:rPr>
              <a:t>e.g.</a:t>
            </a:r>
            <a:r>
              <a:rPr sz="1900" b="1" spc="-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spc="-15" dirty="0">
                <a:solidFill>
                  <a:srgbClr val="FFFFFF"/>
                </a:solidFill>
                <a:latin typeface="Constantia"/>
                <a:cs typeface="Constantia"/>
              </a:rPr>
              <a:t>ferredoxin</a:t>
            </a:r>
            <a:endParaRPr sz="19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455"/>
              </a:spcBef>
              <a:buClr>
                <a:srgbClr val="0BD0D9"/>
              </a:buClr>
              <a:buSzPct val="9473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1900" b="1" spc="-5" dirty="0">
                <a:solidFill>
                  <a:srgbClr val="FFFFFF"/>
                </a:solidFill>
                <a:latin typeface="Constantia"/>
                <a:cs typeface="Constantia"/>
              </a:rPr>
              <a:t>•</a:t>
            </a:r>
            <a:r>
              <a:rPr sz="1900" b="1" u="sng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onstantia"/>
                <a:cs typeface="Constantia"/>
              </a:rPr>
              <a:t>Cobalamin</a:t>
            </a:r>
            <a:r>
              <a:rPr sz="1900" b="1" spc="-5" dirty="0">
                <a:solidFill>
                  <a:srgbClr val="FFFFFF"/>
                </a:solidFill>
                <a:latin typeface="Constantia"/>
                <a:cs typeface="Constantia"/>
              </a:rPr>
              <a:t>:</a:t>
            </a:r>
            <a:r>
              <a:rPr sz="1900" b="1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Constantia"/>
                <a:cs typeface="Constantia"/>
              </a:rPr>
              <a:t>Vitamin</a:t>
            </a:r>
            <a:r>
              <a:rPr sz="1900" b="1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B12,</a:t>
            </a:r>
            <a:r>
              <a:rPr sz="1900" b="1" spc="-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Constantia"/>
                <a:cs typeface="Constantia"/>
              </a:rPr>
              <a:t>substituted</a:t>
            </a:r>
            <a:r>
              <a:rPr sz="1900" b="1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Constantia"/>
                <a:cs typeface="Constantia"/>
              </a:rPr>
              <a:t>corrin‐Co(III)</a:t>
            </a:r>
            <a:r>
              <a:rPr sz="1900" b="1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Constantia"/>
                <a:cs typeface="Constantia"/>
              </a:rPr>
              <a:t>complex•</a:t>
            </a:r>
            <a:endParaRPr sz="1900">
              <a:latin typeface="Constantia"/>
              <a:cs typeface="Constantia"/>
            </a:endParaRPr>
          </a:p>
          <a:p>
            <a:pPr marL="287020" marR="464820" indent="-274955">
              <a:lnSpc>
                <a:spcPct val="100000"/>
              </a:lnSpc>
              <a:spcBef>
                <a:spcPts val="455"/>
              </a:spcBef>
              <a:buClr>
                <a:srgbClr val="0BD0D9"/>
              </a:buClr>
              <a:buSzPct val="9473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1900" b="1" u="sng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onstantia"/>
                <a:cs typeface="Constantia"/>
              </a:rPr>
              <a:t>Coenzyme</a:t>
            </a:r>
            <a:r>
              <a:rPr sz="1900" b="1" spc="-5" dirty="0">
                <a:solidFill>
                  <a:srgbClr val="FFFFFF"/>
                </a:solidFill>
                <a:latin typeface="Constantia"/>
                <a:cs typeface="Constantia"/>
              </a:rPr>
              <a:t>:</a:t>
            </a:r>
            <a:r>
              <a:rPr sz="1900" b="1" spc="-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1900" b="1" spc="-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Constantia"/>
                <a:cs typeface="Constantia"/>
              </a:rPr>
              <a:t>low‐molecular‐weight,</a:t>
            </a:r>
            <a:r>
              <a:rPr sz="1900" b="1" spc="-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Constantia"/>
                <a:cs typeface="Constantia"/>
              </a:rPr>
              <a:t>non‐protein</a:t>
            </a:r>
            <a:r>
              <a:rPr sz="1900" b="1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Constantia"/>
                <a:cs typeface="Constantia"/>
              </a:rPr>
              <a:t>organic</a:t>
            </a:r>
            <a:r>
              <a:rPr sz="1900" b="1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Constantia"/>
                <a:cs typeface="Constantia"/>
              </a:rPr>
              <a:t>compound </a:t>
            </a:r>
            <a:r>
              <a:rPr sz="1900" b="1" spc="-4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Constantia"/>
                <a:cs typeface="Constantia"/>
              </a:rPr>
              <a:t>(of</a:t>
            </a:r>
            <a:r>
              <a:rPr sz="1900" b="1" spc="-30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1900" b="1" spc="-5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sz="1900" b="1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1900" b="1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nucleotide)</a:t>
            </a:r>
            <a:r>
              <a:rPr sz="1900" b="1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Constantia"/>
                <a:cs typeface="Constantia"/>
              </a:rPr>
              <a:t>participatin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sz="1900" b="1" spc="-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sz="1900" b="1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enzymatic</a:t>
            </a:r>
            <a:r>
              <a:rPr sz="1900" b="1" spc="-114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spc="-30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1900" b="1" spc="-5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actions•</a:t>
            </a:r>
            <a:endParaRPr sz="1900">
              <a:latin typeface="Constantia"/>
              <a:cs typeface="Constantia"/>
            </a:endParaRPr>
          </a:p>
          <a:p>
            <a:pPr marL="286385" marR="224790" indent="-274320">
              <a:lnSpc>
                <a:spcPct val="100000"/>
              </a:lnSpc>
              <a:spcBef>
                <a:spcPts val="459"/>
              </a:spcBef>
              <a:buClr>
                <a:srgbClr val="0BD0D9"/>
              </a:buClr>
              <a:buSzPct val="9473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1900" b="1" u="sng" spc="-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onstantia"/>
                <a:cs typeface="Constantia"/>
              </a:rPr>
              <a:t>Cofactor:</a:t>
            </a:r>
            <a:r>
              <a:rPr sz="1900" b="1" spc="-10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Constantia"/>
                <a:cs typeface="Constantia"/>
              </a:rPr>
              <a:t>An organic molecule 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or ion </a:t>
            </a:r>
            <a:r>
              <a:rPr sz="1900" b="1" spc="-5" dirty="0">
                <a:solidFill>
                  <a:srgbClr val="FFFFFF"/>
                </a:solidFill>
                <a:latin typeface="Constantia"/>
                <a:cs typeface="Constantia"/>
              </a:rPr>
              <a:t>(usually 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a metal ion) that is </a:t>
            </a:r>
            <a:r>
              <a:rPr sz="1900" b="1" spc="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Constantia"/>
                <a:cs typeface="Constantia"/>
              </a:rPr>
              <a:t>required</a:t>
            </a:r>
            <a:r>
              <a:rPr sz="1900" b="1" spc="-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Constantia"/>
                <a:cs typeface="Constantia"/>
              </a:rPr>
              <a:t>by</a:t>
            </a:r>
            <a:r>
              <a:rPr sz="1900" b="1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an</a:t>
            </a:r>
            <a:r>
              <a:rPr sz="1900" b="1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enzyme</a:t>
            </a:r>
            <a:r>
              <a:rPr sz="1900" b="1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Constantia"/>
                <a:cs typeface="Constantia"/>
              </a:rPr>
              <a:t>for</a:t>
            </a:r>
            <a:r>
              <a:rPr sz="1900" b="1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its</a:t>
            </a:r>
            <a:r>
              <a:rPr sz="1900" b="1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spc="-25" dirty="0">
                <a:solidFill>
                  <a:srgbClr val="FFFFFF"/>
                </a:solidFill>
                <a:latin typeface="Constantia"/>
                <a:cs typeface="Constantia"/>
              </a:rPr>
              <a:t>activity.</a:t>
            </a:r>
            <a:r>
              <a:rPr sz="1900" b="1" spc="-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spc="-25" dirty="0">
                <a:solidFill>
                  <a:srgbClr val="FFFFFF"/>
                </a:solidFill>
                <a:latin typeface="Constantia"/>
                <a:cs typeface="Constantia"/>
              </a:rPr>
              <a:t>It</a:t>
            </a:r>
            <a:r>
              <a:rPr sz="1900" b="1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spc="-15" dirty="0">
                <a:solidFill>
                  <a:srgbClr val="FFFFFF"/>
                </a:solidFill>
                <a:latin typeface="Constantia"/>
                <a:cs typeface="Constantia"/>
              </a:rPr>
              <a:t>may</a:t>
            </a:r>
            <a:r>
              <a:rPr sz="1900" b="1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be</a:t>
            </a:r>
            <a:r>
              <a:rPr sz="1900" b="1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Constantia"/>
                <a:cs typeface="Constantia"/>
              </a:rPr>
              <a:t>attached</a:t>
            </a:r>
            <a:r>
              <a:rPr sz="1900" b="1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Constantia"/>
                <a:cs typeface="Constantia"/>
              </a:rPr>
              <a:t>either</a:t>
            </a:r>
            <a:r>
              <a:rPr sz="1900" b="1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Constantia"/>
                <a:cs typeface="Constantia"/>
              </a:rPr>
              <a:t>loosely </a:t>
            </a:r>
            <a:r>
              <a:rPr sz="1900" b="1" spc="-4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Constantia"/>
                <a:cs typeface="Constantia"/>
              </a:rPr>
              <a:t>(coenzyme)</a:t>
            </a:r>
            <a:r>
              <a:rPr sz="1900" b="1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or</a:t>
            </a:r>
            <a:r>
              <a:rPr sz="1900" b="1" spc="3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Constantia"/>
                <a:cs typeface="Constantia"/>
              </a:rPr>
              <a:t>tightly</a:t>
            </a:r>
            <a:r>
              <a:rPr sz="1900" b="1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Constantia"/>
                <a:cs typeface="Constantia"/>
              </a:rPr>
              <a:t>(prosthetic</a:t>
            </a:r>
            <a:r>
              <a:rPr sz="1900" b="1" spc="-1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Constantia"/>
                <a:cs typeface="Constantia"/>
              </a:rPr>
              <a:t>group).</a:t>
            </a:r>
            <a:endParaRPr sz="190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spcBef>
                <a:spcPts val="455"/>
              </a:spcBef>
              <a:buClr>
                <a:srgbClr val="0BD0D9"/>
              </a:buClr>
              <a:buSzPct val="9473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1900" b="1" spc="-10" dirty="0">
                <a:solidFill>
                  <a:srgbClr val="FFFFFF"/>
                </a:solidFill>
                <a:latin typeface="Constantia"/>
                <a:cs typeface="Constantia"/>
              </a:rPr>
              <a:t>•</a:t>
            </a:r>
            <a:r>
              <a:rPr sz="1900" b="1" u="sng" spc="-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onstantia"/>
                <a:cs typeface="Constantia"/>
              </a:rPr>
              <a:t>Cooperativity:</a:t>
            </a:r>
            <a:r>
              <a:rPr sz="1900" b="1" spc="-80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sz="1900" b="1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Constantia"/>
                <a:cs typeface="Constantia"/>
              </a:rPr>
              <a:t>phenomenon</a:t>
            </a:r>
            <a:r>
              <a:rPr sz="1900" b="1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that</a:t>
            </a:r>
            <a:r>
              <a:rPr sz="1900" b="1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binding</a:t>
            </a:r>
            <a:r>
              <a:rPr sz="1900" b="1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sz="1900" b="1" spc="-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an</a:t>
            </a:r>
            <a:r>
              <a:rPr sz="1900" b="1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Constantia"/>
                <a:cs typeface="Constantia"/>
              </a:rPr>
              <a:t>effector</a:t>
            </a:r>
            <a:r>
              <a:rPr sz="1900" b="1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molecule</a:t>
            </a:r>
            <a:r>
              <a:rPr sz="1900" b="1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spc="-30" dirty="0">
                <a:solidFill>
                  <a:srgbClr val="FFFFFF"/>
                </a:solidFill>
                <a:latin typeface="Constantia"/>
                <a:cs typeface="Constantia"/>
              </a:rPr>
              <a:t>to </a:t>
            </a:r>
            <a:r>
              <a:rPr sz="1900" b="1" spc="-4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1900" b="1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biological</a:t>
            </a:r>
            <a:r>
              <a:rPr sz="1900" b="1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sz="1900" b="1" spc="-20" dirty="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sz="1900" b="1" spc="-30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em</a:t>
            </a:r>
            <a:r>
              <a:rPr sz="1900" b="1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Constantia"/>
                <a:cs typeface="Constantia"/>
              </a:rPr>
              <a:t>eithe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1900" b="1" spc="-1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enhan</a:t>
            </a:r>
            <a:r>
              <a:rPr sz="1900" b="1" spc="-35" dirty="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es</a:t>
            </a:r>
            <a:r>
              <a:rPr sz="1900" b="1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or</a:t>
            </a:r>
            <a:r>
              <a:rPr sz="1900" b="1" spc="-1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Constantia"/>
                <a:cs typeface="Constantia"/>
              </a:rPr>
              <a:t>dimini</a:t>
            </a:r>
            <a:r>
              <a:rPr sz="1900" b="1" spc="-15" dirty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sz="1900" b="1" spc="-5" dirty="0">
                <a:solidFill>
                  <a:srgbClr val="FFFFFF"/>
                </a:solidFill>
                <a:latin typeface="Constantia"/>
                <a:cs typeface="Constantia"/>
              </a:rPr>
              <a:t>he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sz="1900" b="1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sz="1900" b="1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binding</a:t>
            </a:r>
            <a:r>
              <a:rPr sz="1900" b="1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of  </a:t>
            </a:r>
            <a:r>
              <a:rPr sz="1900" b="1" spc="-15" dirty="0">
                <a:solidFill>
                  <a:srgbClr val="FFFFFF"/>
                </a:solidFill>
                <a:latin typeface="Constantia"/>
                <a:cs typeface="Constantia"/>
              </a:rPr>
              <a:t>successive</a:t>
            </a:r>
            <a:r>
              <a:rPr sz="1900" b="1" spc="3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Constantia"/>
                <a:cs typeface="Constantia"/>
              </a:rPr>
              <a:t>molecules,</a:t>
            </a:r>
            <a:r>
              <a:rPr sz="1900" b="1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spc="-15" dirty="0">
                <a:solidFill>
                  <a:srgbClr val="FFFFFF"/>
                </a:solidFill>
                <a:latin typeface="Constantia"/>
                <a:cs typeface="Constantia"/>
              </a:rPr>
              <a:t>e.g. </a:t>
            </a:r>
            <a:r>
              <a:rPr sz="1900" b="1" spc="-5" dirty="0">
                <a:solidFill>
                  <a:srgbClr val="FFFFFF"/>
                </a:solidFill>
                <a:latin typeface="Constantia"/>
                <a:cs typeface="Constantia"/>
              </a:rPr>
              <a:t>hemoglobin</a:t>
            </a:r>
            <a:endParaRPr sz="19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455"/>
              </a:spcBef>
              <a:buClr>
                <a:srgbClr val="0BD0D9"/>
              </a:buClr>
              <a:buSzPct val="9473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1900" b="1" u="sng" spc="-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onstantia"/>
                <a:cs typeface="Constantia"/>
              </a:rPr>
              <a:t>Corrin:</a:t>
            </a:r>
            <a:r>
              <a:rPr sz="1900" b="1" spc="-30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Constantia"/>
                <a:cs typeface="Constantia"/>
              </a:rPr>
              <a:t>Ring‐contracted</a:t>
            </a:r>
            <a:r>
              <a:rPr sz="1900" b="1" spc="-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Constantia"/>
                <a:cs typeface="Constantia"/>
              </a:rPr>
              <a:t>porphyrinderivative</a:t>
            </a:r>
            <a:r>
              <a:rPr sz="1900" b="1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that</a:t>
            </a:r>
            <a:r>
              <a:rPr sz="1900" b="1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is</a:t>
            </a:r>
            <a:r>
              <a:rPr sz="1900" b="1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Constantia"/>
                <a:cs typeface="Constantia"/>
              </a:rPr>
              <a:t>missing</a:t>
            </a:r>
            <a:r>
              <a:rPr sz="1900" b="1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1900" b="1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Constantia"/>
                <a:cs typeface="Constantia"/>
              </a:rPr>
              <a:t>carbon</a:t>
            </a:r>
            <a:endParaRPr sz="1900">
              <a:latin typeface="Constantia"/>
              <a:cs typeface="Constantia"/>
            </a:endParaRPr>
          </a:p>
          <a:p>
            <a:pPr marL="287020" marR="19050" indent="-274955">
              <a:lnSpc>
                <a:spcPct val="100000"/>
              </a:lnSpc>
              <a:spcBef>
                <a:spcPts val="455"/>
              </a:spcBef>
              <a:buClr>
                <a:srgbClr val="0BD0D9"/>
              </a:buClr>
              <a:buSzPct val="9473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1900" b="1" u="sng" spc="-3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onstantia"/>
                <a:cs typeface="Constantia"/>
              </a:rPr>
              <a:t>C</a:t>
            </a:r>
            <a:r>
              <a:rPr sz="1900" b="1" u="sng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onstantia"/>
                <a:cs typeface="Constantia"/>
              </a:rPr>
              <a:t>y</a:t>
            </a:r>
            <a:r>
              <a:rPr sz="1900" b="1" u="sng" spc="-3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onstantia"/>
                <a:cs typeface="Constantia"/>
              </a:rPr>
              <a:t>t</a:t>
            </a:r>
            <a:r>
              <a:rPr sz="1900" b="1" u="sng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onstantia"/>
                <a:cs typeface="Constantia"/>
              </a:rPr>
              <a:t>oc</a:t>
            </a:r>
            <a:r>
              <a:rPr sz="1900" b="1" u="sng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onstantia"/>
                <a:cs typeface="Constantia"/>
              </a:rPr>
              <a:t>h</a:t>
            </a:r>
            <a:r>
              <a:rPr sz="1900" b="1" u="sng" spc="-3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onstantia"/>
                <a:cs typeface="Constantia"/>
              </a:rPr>
              <a:t>r</a:t>
            </a:r>
            <a:r>
              <a:rPr sz="1900" b="1" u="sng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onstantia"/>
                <a:cs typeface="Constantia"/>
              </a:rPr>
              <a:t>om</a:t>
            </a:r>
            <a:r>
              <a:rPr sz="1900" b="1" u="sng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onstantia"/>
                <a:cs typeface="Constantia"/>
              </a:rPr>
              <a:t>e</a:t>
            </a:r>
            <a:r>
              <a:rPr sz="1900" b="1" u="sng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onstantia"/>
                <a:cs typeface="Constantia"/>
              </a:rPr>
              <a:t>:</a:t>
            </a:r>
            <a:r>
              <a:rPr sz="1900" b="1" spc="-40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900" b="1" spc="-40" dirty="0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sz="1900" b="1" spc="-5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mep</a:t>
            </a:r>
            <a:r>
              <a:rPr sz="1900" b="1" spc="-30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1900" b="1" spc="-30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ein</a:t>
            </a:r>
            <a:r>
              <a:rPr sz="1900" b="1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1900" b="1" spc="-5" dirty="0">
                <a:solidFill>
                  <a:srgbClr val="FFFFFF"/>
                </a:solidFill>
                <a:latin typeface="Constantia"/>
                <a:cs typeface="Constantia"/>
              </a:rPr>
              <a:t>ha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1900" b="1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1900" b="1" spc="-30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ans</a:t>
            </a:r>
            <a:r>
              <a:rPr sz="1900" b="1" spc="-15" dirty="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ers</a:t>
            </a:r>
            <a:r>
              <a:rPr sz="1900" b="1" spc="-1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elect</a:t>
            </a:r>
            <a:r>
              <a:rPr sz="1900" b="1" spc="-30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on</a:t>
            </a:r>
            <a:r>
              <a:rPr sz="1900" b="1" spc="-20" dirty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,</a:t>
            </a:r>
            <a:r>
              <a:rPr sz="1900" b="1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sz="1900" b="1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exhibits</a:t>
            </a:r>
            <a:r>
              <a:rPr sz="1900" b="1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sz="1900" b="1" spc="-30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1900" b="1" spc="-5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nse  absorption </a:t>
            </a:r>
            <a:r>
              <a:rPr sz="1900" b="1" spc="-5" dirty="0">
                <a:solidFill>
                  <a:srgbClr val="FFFFFF"/>
                </a:solidFill>
                <a:latin typeface="Constantia"/>
                <a:cs typeface="Constantia"/>
              </a:rPr>
              <a:t>bands. 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The </a:t>
            </a:r>
            <a:r>
              <a:rPr sz="1900" b="1" spc="-10" dirty="0">
                <a:solidFill>
                  <a:srgbClr val="FFFFFF"/>
                </a:solidFill>
                <a:latin typeface="Constantia"/>
                <a:cs typeface="Constantia"/>
              </a:rPr>
              <a:t>iron undergoes oxidation‐reduction between </a:t>
            </a:r>
            <a:r>
              <a:rPr sz="1900" b="1" spc="-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Constantia"/>
                <a:cs typeface="Constantia"/>
              </a:rPr>
              <a:t>oxidation</a:t>
            </a:r>
            <a:r>
              <a:rPr sz="1900" b="1" spc="-1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Constantia"/>
                <a:cs typeface="Constantia"/>
              </a:rPr>
              <a:t>states</a:t>
            </a:r>
            <a:r>
              <a:rPr sz="1900" b="1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spc="-15" dirty="0">
                <a:solidFill>
                  <a:srgbClr val="FFFFFF"/>
                </a:solidFill>
                <a:latin typeface="Constantia"/>
                <a:cs typeface="Constantia"/>
              </a:rPr>
              <a:t>Fe(II)</a:t>
            </a:r>
            <a:r>
              <a:rPr sz="1900" b="1" spc="-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sz="1900" b="1" spc="-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Constantia"/>
                <a:cs typeface="Constantia"/>
              </a:rPr>
              <a:t>Fe(III).</a:t>
            </a:r>
            <a:endParaRPr sz="1900">
              <a:latin typeface="Constantia"/>
              <a:cs typeface="Constantia"/>
            </a:endParaRPr>
          </a:p>
          <a:p>
            <a:pPr marL="285750" marR="338455" indent="-273685" algn="just">
              <a:lnSpc>
                <a:spcPct val="100000"/>
              </a:lnSpc>
              <a:spcBef>
                <a:spcPts val="455"/>
              </a:spcBef>
              <a:buClr>
                <a:srgbClr val="0BD0D9"/>
              </a:buClr>
              <a:buSzPct val="94736"/>
              <a:buFont typeface="Segoe UI Symbol"/>
              <a:buChar char="⚫"/>
              <a:tabLst>
                <a:tab pos="343535" algn="l"/>
              </a:tabLst>
            </a:pPr>
            <a:r>
              <a:rPr dirty="0"/>
              <a:t>	</a:t>
            </a:r>
            <a:r>
              <a:rPr sz="1900" b="1" u="sng" spc="-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onstantia"/>
                <a:cs typeface="Constantia"/>
              </a:rPr>
              <a:t>Cytochrome C‐oxidase:</a:t>
            </a:r>
            <a:r>
              <a:rPr sz="1900" b="1" spc="-10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The major </a:t>
            </a:r>
            <a:r>
              <a:rPr sz="1900" b="1" spc="-10" dirty="0">
                <a:solidFill>
                  <a:srgbClr val="FFFFFF"/>
                </a:solidFill>
                <a:latin typeface="Constantia"/>
                <a:cs typeface="Constantia"/>
              </a:rPr>
              <a:t>respiratory protein 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of </a:t>
            </a:r>
            <a:r>
              <a:rPr sz="1900" b="1" spc="-5" dirty="0">
                <a:solidFill>
                  <a:srgbClr val="FFFFFF"/>
                </a:solidFill>
                <a:latin typeface="Constantia"/>
                <a:cs typeface="Constantia"/>
              </a:rPr>
              <a:t>animal 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and </a:t>
            </a:r>
            <a:r>
              <a:rPr sz="1900" b="1" spc="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Constantia"/>
                <a:cs typeface="Constantia"/>
              </a:rPr>
              <a:t>plant </a:t>
            </a:r>
            <a:r>
              <a:rPr sz="1900" b="1" spc="-10" dirty="0">
                <a:solidFill>
                  <a:srgbClr val="FFFFFF"/>
                </a:solidFill>
                <a:latin typeface="Constantia"/>
                <a:cs typeface="Constantia"/>
              </a:rPr>
              <a:t>mitochondria. </a:t>
            </a:r>
            <a:r>
              <a:rPr sz="1900" b="1" spc="-25" dirty="0">
                <a:solidFill>
                  <a:srgbClr val="FFFFFF"/>
                </a:solidFill>
                <a:latin typeface="Constantia"/>
                <a:cs typeface="Constantia"/>
              </a:rPr>
              <a:t>It </a:t>
            </a:r>
            <a:r>
              <a:rPr sz="1900" b="1" spc="-5" dirty="0">
                <a:solidFill>
                  <a:srgbClr val="FFFFFF"/>
                </a:solidFill>
                <a:latin typeface="Constantia"/>
                <a:cs typeface="Constantia"/>
              </a:rPr>
              <a:t>catalyzes 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the </a:t>
            </a:r>
            <a:r>
              <a:rPr sz="1900" b="1" spc="-10" dirty="0">
                <a:solidFill>
                  <a:srgbClr val="FFFFFF"/>
                </a:solidFill>
                <a:latin typeface="Constantia"/>
                <a:cs typeface="Constantia"/>
              </a:rPr>
              <a:t>oxidation 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of </a:t>
            </a:r>
            <a:r>
              <a:rPr sz="1900" b="1" spc="-10" dirty="0">
                <a:solidFill>
                  <a:srgbClr val="FFFFFF"/>
                </a:solidFill>
                <a:latin typeface="Constantia"/>
                <a:cs typeface="Constantia"/>
              </a:rPr>
              <a:t>Fe(II)‐cytochromec, </a:t>
            </a:r>
            <a:r>
              <a:rPr sz="1900" b="1" spc="-4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sz="1900" b="1" spc="-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sz="1900" b="1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Constantia"/>
                <a:cs typeface="Constantia"/>
              </a:rPr>
              <a:t>reduction</a:t>
            </a:r>
            <a:r>
              <a:rPr sz="1900" b="1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of </a:t>
            </a:r>
            <a:r>
              <a:rPr sz="1900" b="1" spc="-20" dirty="0">
                <a:solidFill>
                  <a:srgbClr val="FFFFFF"/>
                </a:solidFill>
                <a:latin typeface="Constantia"/>
                <a:cs typeface="Constantia"/>
              </a:rPr>
              <a:t>dioxygento</a:t>
            </a:r>
            <a:r>
              <a:rPr sz="1900" b="1" spc="-1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spc="-40" dirty="0">
                <a:solidFill>
                  <a:srgbClr val="FFFFFF"/>
                </a:solidFill>
                <a:latin typeface="Constantia"/>
                <a:cs typeface="Constantia"/>
              </a:rPr>
              <a:t>water.</a:t>
            </a:r>
            <a:r>
              <a:rPr sz="1900" b="1" spc="-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Constantia"/>
                <a:cs typeface="Constantia"/>
              </a:rPr>
              <a:t>Contains</a:t>
            </a:r>
            <a:r>
              <a:rPr sz="1900" b="1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spc="-20" dirty="0">
                <a:solidFill>
                  <a:srgbClr val="FFFFFF"/>
                </a:solidFill>
                <a:latin typeface="Constantia"/>
                <a:cs typeface="Constantia"/>
              </a:rPr>
              <a:t>two</a:t>
            </a:r>
            <a:r>
              <a:rPr sz="1900" b="1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Constantia"/>
                <a:cs typeface="Constantia"/>
              </a:rPr>
              <a:t>hemes</a:t>
            </a:r>
            <a:r>
              <a:rPr sz="1900" b="1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sz="1900" b="1" spc="-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Constantia"/>
                <a:cs typeface="Constantia"/>
              </a:rPr>
              <a:t>three </a:t>
            </a:r>
            <a:r>
              <a:rPr sz="1900" b="1" spc="-4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spc="-35" dirty="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opper</a:t>
            </a:r>
            <a:r>
              <a:rPr sz="1900" b="1" spc="-1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1900" b="1" spc="-30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om</a:t>
            </a:r>
            <a:r>
              <a:rPr sz="1900" b="1" spc="-25" dirty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,</a:t>
            </a:r>
            <a:r>
              <a:rPr sz="1900" b="1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Constantia"/>
                <a:cs typeface="Constantia"/>
              </a:rPr>
              <a:t>ar</a:t>
            </a:r>
            <a:r>
              <a:rPr sz="1900" b="1" spc="-30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1900" b="1" spc="-5" dirty="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sz="1900" b="1" spc="-50" dirty="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sz="1900" b="1" spc="-5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sz="1900" b="1" spc="-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sz="1900" b="1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th</a:t>
            </a:r>
            <a:r>
              <a:rPr sz="1900" b="1" spc="-30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1900" b="1" spc="-5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1900" b="1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b="1" spc="-35" dirty="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sz="1900" b="1" spc="-5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sz="1900" b="1" spc="-30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1900" b="1" spc="-5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1900" b="1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1900" b="1" spc="-30" dirty="0">
                <a:solidFill>
                  <a:srgbClr val="FFFFFF"/>
                </a:solidFill>
                <a:latin typeface="Constantia"/>
                <a:cs typeface="Constantia"/>
              </a:rPr>
              <a:t>s.</a:t>
            </a:r>
            <a:endParaRPr sz="19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9" y="0"/>
            <a:ext cx="9144000" cy="6856730"/>
            <a:chOff x="139" y="0"/>
            <a:chExt cx="9144000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" y="0"/>
              <a:ext cx="9143860" cy="10278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4107" y="0"/>
              <a:ext cx="4739892" cy="5988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" y="0"/>
              <a:ext cx="9143860" cy="102552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78746" y="817753"/>
            <a:ext cx="8030209" cy="532892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286385" marR="150495" indent="-274320">
              <a:lnSpc>
                <a:spcPts val="1920"/>
              </a:lnSpc>
              <a:spcBef>
                <a:spcPts val="560"/>
              </a:spcBef>
              <a:buClr>
                <a:srgbClr val="0BD0D9"/>
              </a:buClr>
              <a:buSzPct val="9500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000" b="1" u="heavy" spc="-1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onstantia"/>
                <a:cs typeface="Constantia"/>
              </a:rPr>
              <a:t>CytochromeP‐450:</a:t>
            </a:r>
            <a:r>
              <a:rPr sz="2000" b="1" spc="25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onstantia"/>
                <a:cs typeface="Constantia"/>
              </a:rPr>
              <a:t>General</a:t>
            </a:r>
            <a:r>
              <a:rPr sz="2000" b="1" spc="-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onstantia"/>
                <a:cs typeface="Constantia"/>
              </a:rPr>
              <a:t>term</a:t>
            </a:r>
            <a:r>
              <a:rPr sz="2000" b="1" spc="-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onstantia"/>
                <a:cs typeface="Constantia"/>
              </a:rPr>
              <a:t>for</a:t>
            </a:r>
            <a:r>
              <a:rPr sz="2000" b="1" spc="-114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2000" b="1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onstantia"/>
                <a:cs typeface="Constantia"/>
              </a:rPr>
              <a:t>group</a:t>
            </a:r>
            <a:r>
              <a:rPr sz="2000" b="1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sz="2000" b="1" spc="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onstantia"/>
                <a:cs typeface="Constantia"/>
              </a:rPr>
              <a:t>heme‐containing </a:t>
            </a:r>
            <a:r>
              <a:rPr sz="2000" b="1" spc="-4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Constantia"/>
                <a:cs typeface="Constantia"/>
              </a:rPr>
              <a:t>monooxygenases </a:t>
            </a:r>
            <a:r>
              <a:rPr sz="2000" b="1" spc="-5" dirty="0">
                <a:solidFill>
                  <a:srgbClr val="FFFFFF"/>
                </a:solidFill>
                <a:latin typeface="Constantia"/>
                <a:cs typeface="Constantia"/>
              </a:rPr>
              <a:t>The </a:t>
            </a:r>
            <a:r>
              <a:rPr sz="2000" b="1" spc="-10" dirty="0">
                <a:solidFill>
                  <a:srgbClr val="FFFFFF"/>
                </a:solidFill>
                <a:latin typeface="Constantia"/>
                <a:cs typeface="Constantia"/>
              </a:rPr>
              <a:t>reaction </a:t>
            </a:r>
            <a:r>
              <a:rPr sz="2000" b="1" spc="-5" dirty="0">
                <a:solidFill>
                  <a:srgbClr val="FFFFFF"/>
                </a:solidFill>
                <a:latin typeface="Constantia"/>
                <a:cs typeface="Constantia"/>
              </a:rPr>
              <a:t>with </a:t>
            </a:r>
            <a:r>
              <a:rPr sz="2000" b="1" spc="-15" dirty="0">
                <a:solidFill>
                  <a:srgbClr val="FFFFFF"/>
                </a:solidFill>
                <a:latin typeface="Constantia"/>
                <a:cs typeface="Constantia"/>
              </a:rPr>
              <a:t>dioxygenappears </a:t>
            </a:r>
            <a:r>
              <a:rPr sz="2000" b="1" spc="-20" dirty="0">
                <a:solidFill>
                  <a:srgbClr val="FFFFFF"/>
                </a:solidFill>
                <a:latin typeface="Constantia"/>
                <a:cs typeface="Constantia"/>
              </a:rPr>
              <a:t>to </a:t>
            </a:r>
            <a:r>
              <a:rPr sz="2000" b="1" spc="-25" dirty="0">
                <a:solidFill>
                  <a:srgbClr val="FFFFFF"/>
                </a:solidFill>
                <a:latin typeface="Constantia"/>
                <a:cs typeface="Constantia"/>
              </a:rPr>
              <a:t>involve </a:t>
            </a:r>
            <a:r>
              <a:rPr sz="2000" b="1" spc="-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onstantia"/>
                <a:cs typeface="Constantia"/>
              </a:rPr>
              <a:t>higher</a:t>
            </a:r>
            <a:r>
              <a:rPr sz="2000" b="1" spc="-1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onstantia"/>
                <a:cs typeface="Constantia"/>
              </a:rPr>
              <a:t>oxidation</a:t>
            </a:r>
            <a:r>
              <a:rPr sz="2000" b="1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onstantia"/>
                <a:cs typeface="Constantia"/>
              </a:rPr>
              <a:t>states</a:t>
            </a:r>
            <a:r>
              <a:rPr sz="2000" b="1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sz="2000" b="1" spc="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onstantia"/>
                <a:cs typeface="Constantia"/>
              </a:rPr>
              <a:t>iron,</a:t>
            </a:r>
            <a:r>
              <a:rPr sz="2000" b="1" spc="-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nstantia"/>
                <a:cs typeface="Constantia"/>
              </a:rPr>
              <a:t>such</a:t>
            </a:r>
            <a:r>
              <a:rPr sz="2000" b="1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nstantia"/>
                <a:cs typeface="Constantia"/>
              </a:rPr>
              <a:t>as</a:t>
            </a:r>
            <a:r>
              <a:rPr sz="2000" b="1" spc="-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Constantia"/>
                <a:cs typeface="Constantia"/>
              </a:rPr>
              <a:t>Fe(IV)=O•</a:t>
            </a:r>
            <a:endParaRPr sz="2000">
              <a:latin typeface="Constantia"/>
              <a:cs typeface="Constantia"/>
            </a:endParaRPr>
          </a:p>
          <a:p>
            <a:pPr marL="285750" marR="13335" indent="-273685">
              <a:lnSpc>
                <a:spcPts val="1920"/>
              </a:lnSpc>
              <a:spcBef>
                <a:spcPts val="480"/>
              </a:spcBef>
              <a:buClr>
                <a:srgbClr val="0BD0D9"/>
              </a:buClr>
              <a:buSzPct val="9500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000" b="1" u="heavy" spc="-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onstantia"/>
                <a:cs typeface="Constantia"/>
              </a:rPr>
              <a:t>Desferrioxamine(dfo):</a:t>
            </a:r>
            <a:r>
              <a:rPr sz="2000" b="1" spc="-10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nstantia"/>
                <a:cs typeface="Constantia"/>
              </a:rPr>
              <a:t>Chelating </a:t>
            </a:r>
            <a:r>
              <a:rPr sz="2000" b="1" spc="-15" dirty="0">
                <a:solidFill>
                  <a:srgbClr val="FFFFFF"/>
                </a:solidFill>
                <a:latin typeface="Constantia"/>
                <a:cs typeface="Constantia"/>
              </a:rPr>
              <a:t>agent </a:t>
            </a:r>
            <a:r>
              <a:rPr sz="2000" b="1" spc="-5" dirty="0">
                <a:solidFill>
                  <a:srgbClr val="FFFFFF"/>
                </a:solidFill>
                <a:latin typeface="Constantia"/>
                <a:cs typeface="Constantia"/>
              </a:rPr>
              <a:t>used </a:t>
            </a:r>
            <a:r>
              <a:rPr sz="2000" b="1" spc="-10" dirty="0">
                <a:solidFill>
                  <a:srgbClr val="FFFFFF"/>
                </a:solidFill>
                <a:latin typeface="Constantia"/>
                <a:cs typeface="Constantia"/>
              </a:rPr>
              <a:t>world‐wide </a:t>
            </a:r>
            <a:r>
              <a:rPr sz="2000" b="1" spc="-5" dirty="0">
                <a:solidFill>
                  <a:srgbClr val="FFFFFF"/>
                </a:solidFill>
                <a:latin typeface="Constantia"/>
                <a:cs typeface="Constantia"/>
              </a:rPr>
              <a:t>in the </a:t>
            </a:r>
            <a:r>
              <a:rPr sz="2000" b="1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nstantia"/>
                <a:cs typeface="Constantia"/>
              </a:rPr>
              <a:t>treatment</a:t>
            </a:r>
            <a:r>
              <a:rPr sz="2000" b="1" spc="-1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sz="2000" b="1" spc="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Constantia"/>
                <a:cs typeface="Constantia"/>
              </a:rPr>
              <a:t>iron</a:t>
            </a:r>
            <a:r>
              <a:rPr sz="2000" b="1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Constantia"/>
                <a:cs typeface="Constantia"/>
              </a:rPr>
              <a:t>overload</a:t>
            </a:r>
            <a:r>
              <a:rPr sz="2000" b="1" spc="-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onstantia"/>
                <a:cs typeface="Constantia"/>
              </a:rPr>
              <a:t>conditions,</a:t>
            </a:r>
            <a:r>
              <a:rPr sz="2000" b="1" spc="-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nstantia"/>
                <a:cs typeface="Constantia"/>
              </a:rPr>
              <a:t>such</a:t>
            </a:r>
            <a:r>
              <a:rPr sz="2000" b="1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nstantia"/>
                <a:cs typeface="Constantia"/>
              </a:rPr>
              <a:t>as</a:t>
            </a:r>
            <a:r>
              <a:rPr sz="2000" b="1" spc="-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onstantia"/>
                <a:cs typeface="Constantia"/>
              </a:rPr>
              <a:t>hemochromatosis </a:t>
            </a:r>
            <a:r>
              <a:rPr sz="2000" b="1" spc="-459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sz="2000" b="1" spc="4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nstantia"/>
                <a:cs typeface="Constantia"/>
              </a:rPr>
              <a:t>thalassemia.</a:t>
            </a:r>
            <a:endParaRPr sz="20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15"/>
              </a:spcBef>
              <a:buClr>
                <a:srgbClr val="0BD0D9"/>
              </a:buClr>
              <a:buSzPct val="9500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000" b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onstantia"/>
                <a:cs typeface="Constantia"/>
              </a:rPr>
              <a:t>Dismutase:</a:t>
            </a:r>
            <a:r>
              <a:rPr sz="2000" b="1" spc="-20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nstantia"/>
                <a:cs typeface="Constantia"/>
              </a:rPr>
              <a:t>Enzyme</a:t>
            </a:r>
            <a:r>
              <a:rPr sz="2000" b="1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nstantia"/>
                <a:cs typeface="Constantia"/>
              </a:rPr>
              <a:t>that</a:t>
            </a:r>
            <a:r>
              <a:rPr sz="2000" b="1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onstantia"/>
                <a:cs typeface="Constantia"/>
              </a:rPr>
              <a:t>catalyzes</a:t>
            </a:r>
            <a:r>
              <a:rPr sz="2000" b="1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2000" b="1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nstantia"/>
                <a:cs typeface="Constantia"/>
              </a:rPr>
              <a:t>disproportionation</a:t>
            </a:r>
            <a:r>
              <a:rPr sz="2000" b="1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onstantia"/>
                <a:cs typeface="Constantia"/>
              </a:rPr>
              <a:t>reaction•</a:t>
            </a:r>
            <a:endParaRPr sz="2000">
              <a:latin typeface="Constantia"/>
              <a:cs typeface="Constantia"/>
            </a:endParaRPr>
          </a:p>
          <a:p>
            <a:pPr marL="285750" marR="119380" indent="-273685">
              <a:lnSpc>
                <a:spcPts val="1920"/>
              </a:lnSpc>
              <a:spcBef>
                <a:spcPts val="465"/>
              </a:spcBef>
              <a:buClr>
                <a:srgbClr val="0BD0D9"/>
              </a:buClr>
              <a:buSzPct val="9500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000" b="1" u="heavy" spc="-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onstantia"/>
                <a:cs typeface="Constantia"/>
              </a:rPr>
              <a:t>Entaticstate:</a:t>
            </a:r>
            <a:r>
              <a:rPr sz="2000" b="1" spc="-30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2000" b="1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onstantia"/>
                <a:cs typeface="Constantia"/>
              </a:rPr>
              <a:t>state</a:t>
            </a:r>
            <a:r>
              <a:rPr sz="2000" b="1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sz="2000" b="1" spc="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nstantia"/>
                <a:cs typeface="Constantia"/>
              </a:rPr>
              <a:t>an</a:t>
            </a:r>
            <a:r>
              <a:rPr sz="2000" b="1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Constantia"/>
                <a:cs typeface="Constantia"/>
              </a:rPr>
              <a:t>atom</a:t>
            </a:r>
            <a:r>
              <a:rPr sz="2000" b="1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nstantia"/>
                <a:cs typeface="Constantia"/>
              </a:rPr>
              <a:t>or</a:t>
            </a:r>
            <a:r>
              <a:rPr sz="2000" b="1" spc="-114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onstantia"/>
                <a:cs typeface="Constantia"/>
              </a:rPr>
              <a:t>group</a:t>
            </a:r>
            <a:r>
              <a:rPr sz="2000" b="1" spc="-114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onstantia"/>
                <a:cs typeface="Constantia"/>
              </a:rPr>
              <a:t>which</a:t>
            </a:r>
            <a:r>
              <a:rPr sz="2000" b="1" spc="-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nstantia"/>
                <a:cs typeface="Constantia"/>
              </a:rPr>
              <a:t>has</a:t>
            </a:r>
            <a:r>
              <a:rPr sz="2000" b="1" spc="-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nstantia"/>
                <a:cs typeface="Constantia"/>
              </a:rPr>
              <a:t>its</a:t>
            </a:r>
            <a:r>
              <a:rPr sz="2000" b="1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onstantia"/>
                <a:cs typeface="Constantia"/>
              </a:rPr>
              <a:t>geometric </a:t>
            </a:r>
            <a:r>
              <a:rPr sz="2000" b="1" spc="-4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nstantia"/>
                <a:cs typeface="Constantia"/>
              </a:rPr>
              <a:t>or electronic </a:t>
            </a:r>
            <a:r>
              <a:rPr sz="2000" b="1" spc="-10" dirty="0">
                <a:solidFill>
                  <a:srgbClr val="FFFFFF"/>
                </a:solidFill>
                <a:latin typeface="Constantia"/>
                <a:cs typeface="Constantia"/>
              </a:rPr>
              <a:t>condition adapted for function. </a:t>
            </a:r>
            <a:r>
              <a:rPr sz="2000" b="1" spc="-15" dirty="0">
                <a:solidFill>
                  <a:srgbClr val="FFFFFF"/>
                </a:solidFill>
                <a:latin typeface="Constantia"/>
                <a:cs typeface="Constantia"/>
              </a:rPr>
              <a:t>Derived </a:t>
            </a:r>
            <a:r>
              <a:rPr sz="2000" b="1" spc="-10" dirty="0">
                <a:solidFill>
                  <a:srgbClr val="FFFFFF"/>
                </a:solidFill>
                <a:latin typeface="Constantia"/>
                <a:cs typeface="Constantia"/>
              </a:rPr>
              <a:t>from </a:t>
            </a:r>
            <a:r>
              <a:rPr sz="2000" b="1" spc="-5" dirty="0">
                <a:solidFill>
                  <a:srgbClr val="FFFFFF"/>
                </a:solidFill>
                <a:latin typeface="Constantia"/>
                <a:cs typeface="Constantia"/>
              </a:rPr>
              <a:t> entasis(Greek)</a:t>
            </a:r>
            <a:r>
              <a:rPr sz="2000" b="1" spc="-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onstantia"/>
                <a:cs typeface="Constantia"/>
              </a:rPr>
              <a:t>meaning</a:t>
            </a:r>
            <a:r>
              <a:rPr sz="2000" b="1" spc="-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onstantia"/>
                <a:cs typeface="Constantia"/>
              </a:rPr>
              <a:t>tension</a:t>
            </a:r>
            <a:endParaRPr sz="2000">
              <a:latin typeface="Constantia"/>
              <a:cs typeface="Constantia"/>
            </a:endParaRPr>
          </a:p>
          <a:p>
            <a:pPr marL="284480" marR="118110" indent="-272415">
              <a:lnSpc>
                <a:spcPts val="1920"/>
              </a:lnSpc>
              <a:spcBef>
                <a:spcPts val="480"/>
              </a:spcBef>
              <a:buClr>
                <a:srgbClr val="0BD0D9"/>
              </a:buClr>
              <a:buSzPct val="9500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000" b="1" u="heavy" spc="-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onstantia"/>
                <a:cs typeface="Constantia"/>
              </a:rPr>
              <a:t>Enzyme:</a:t>
            </a:r>
            <a:r>
              <a:rPr sz="2000" b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nstantia"/>
                <a:cs typeface="Constantia"/>
              </a:rPr>
              <a:t>A macromolecule that </a:t>
            </a:r>
            <a:r>
              <a:rPr sz="2000" b="1" spc="-10" dirty="0">
                <a:solidFill>
                  <a:srgbClr val="FFFFFF"/>
                </a:solidFill>
                <a:latin typeface="Constantia"/>
                <a:cs typeface="Constantia"/>
              </a:rPr>
              <a:t>functions </a:t>
            </a:r>
            <a:r>
              <a:rPr sz="2000" b="1" spc="-5" dirty="0">
                <a:solidFill>
                  <a:srgbClr val="FFFFFF"/>
                </a:solidFill>
                <a:latin typeface="Constantia"/>
                <a:cs typeface="Constantia"/>
              </a:rPr>
              <a:t>as a </a:t>
            </a:r>
            <a:r>
              <a:rPr sz="2000" b="1" spc="-10" dirty="0">
                <a:solidFill>
                  <a:srgbClr val="FFFFFF"/>
                </a:solidFill>
                <a:latin typeface="Constantia"/>
                <a:cs typeface="Constantia"/>
              </a:rPr>
              <a:t>biocatalyst </a:t>
            </a:r>
            <a:r>
              <a:rPr sz="2000" b="1" spc="-25" dirty="0">
                <a:solidFill>
                  <a:srgbClr val="FFFFFF"/>
                </a:solidFill>
                <a:latin typeface="Constantia"/>
                <a:cs typeface="Constantia"/>
              </a:rPr>
              <a:t>by </a:t>
            </a:r>
            <a:r>
              <a:rPr sz="2000" b="1" spc="-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onstantia"/>
                <a:cs typeface="Constantia"/>
              </a:rPr>
              <a:t>increasing</a:t>
            </a:r>
            <a:r>
              <a:rPr sz="2000" b="1" spc="-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sz="2000" b="1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onstantia"/>
                <a:cs typeface="Constantia"/>
              </a:rPr>
              <a:t>reaction</a:t>
            </a:r>
            <a:r>
              <a:rPr sz="2000" b="1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Constantia"/>
                <a:cs typeface="Constantia"/>
              </a:rPr>
              <a:t>rate•FeMo‐cofactor:</a:t>
            </a:r>
            <a:r>
              <a:rPr sz="2000" b="1" spc="-5" dirty="0">
                <a:solidFill>
                  <a:srgbClr val="FFFFFF"/>
                </a:solidFill>
                <a:latin typeface="Constantia"/>
                <a:cs typeface="Constantia"/>
              </a:rPr>
              <a:t> An</a:t>
            </a:r>
            <a:r>
              <a:rPr sz="2000" b="1" spc="-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onstantia"/>
                <a:cs typeface="Constantia"/>
              </a:rPr>
              <a:t>inorganic</a:t>
            </a:r>
            <a:r>
              <a:rPr sz="2000" b="1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onstantia"/>
                <a:cs typeface="Constantia"/>
              </a:rPr>
              <a:t>cluster </a:t>
            </a:r>
            <a:r>
              <a:rPr sz="2000" b="1" spc="-4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onstantia"/>
                <a:cs typeface="Constantia"/>
              </a:rPr>
              <a:t>found </a:t>
            </a:r>
            <a:r>
              <a:rPr sz="2000" b="1" spc="-5" dirty="0">
                <a:solidFill>
                  <a:srgbClr val="FFFFFF"/>
                </a:solidFill>
                <a:latin typeface="Constantia"/>
                <a:cs typeface="Constantia"/>
              </a:rPr>
              <a:t>in the </a:t>
            </a:r>
            <a:r>
              <a:rPr sz="2000" b="1" spc="-35" dirty="0">
                <a:solidFill>
                  <a:srgbClr val="FFFFFF"/>
                </a:solidFill>
                <a:latin typeface="Constantia"/>
                <a:cs typeface="Constantia"/>
              </a:rPr>
              <a:t>FeMo </a:t>
            </a:r>
            <a:r>
              <a:rPr sz="2000" b="1" spc="-15" dirty="0">
                <a:solidFill>
                  <a:srgbClr val="FFFFFF"/>
                </a:solidFill>
                <a:latin typeface="Constantia"/>
                <a:cs typeface="Constantia"/>
              </a:rPr>
              <a:t>protein </a:t>
            </a:r>
            <a:r>
              <a:rPr sz="2000" b="1" spc="-5" dirty="0">
                <a:solidFill>
                  <a:srgbClr val="FFFFFF"/>
                </a:solidFill>
                <a:latin typeface="Constantia"/>
                <a:cs typeface="Constantia"/>
              </a:rPr>
              <a:t>of the </a:t>
            </a:r>
            <a:r>
              <a:rPr sz="2000" b="1" spc="-10" dirty="0">
                <a:solidFill>
                  <a:srgbClr val="FFFFFF"/>
                </a:solidFill>
                <a:latin typeface="Constantia"/>
                <a:cs typeface="Constantia"/>
              </a:rPr>
              <a:t>molybdenum‐nitrogenase, </a:t>
            </a:r>
            <a:r>
              <a:rPr sz="2000" b="1" spc="-5" dirty="0">
                <a:solidFill>
                  <a:srgbClr val="FFFFFF"/>
                </a:solidFill>
                <a:latin typeface="Constantia"/>
                <a:cs typeface="Constantia"/>
              </a:rPr>
              <a:t> essential</a:t>
            </a:r>
            <a:r>
              <a:rPr sz="2000" b="1" spc="-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onstantia"/>
                <a:cs typeface="Constantia"/>
              </a:rPr>
              <a:t>for</a:t>
            </a:r>
            <a:r>
              <a:rPr sz="2000" b="1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sz="2000" b="1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onstantia"/>
                <a:cs typeface="Constantia"/>
              </a:rPr>
              <a:t>catalytic</a:t>
            </a:r>
            <a:r>
              <a:rPr sz="2000" b="1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onstantia"/>
                <a:cs typeface="Constantia"/>
              </a:rPr>
              <a:t>reduction</a:t>
            </a:r>
            <a:r>
              <a:rPr sz="2000" b="1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sz="2000" b="1" spc="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nstantia"/>
                <a:cs typeface="Constantia"/>
              </a:rPr>
              <a:t>N2</a:t>
            </a:r>
            <a:r>
              <a:rPr sz="2000" b="1" spc="-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Constantia"/>
                <a:cs typeface="Constantia"/>
              </a:rPr>
              <a:t>to</a:t>
            </a:r>
            <a:r>
              <a:rPr sz="2000" b="1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nstantia"/>
                <a:cs typeface="Constantia"/>
              </a:rPr>
              <a:t>ammonia</a:t>
            </a:r>
            <a:endParaRPr sz="2000">
              <a:latin typeface="Constantia"/>
              <a:cs typeface="Constantia"/>
            </a:endParaRPr>
          </a:p>
          <a:p>
            <a:pPr marL="286385" marR="326390" indent="-274320">
              <a:lnSpc>
                <a:spcPts val="1920"/>
              </a:lnSpc>
              <a:spcBef>
                <a:spcPts val="480"/>
              </a:spcBef>
              <a:buClr>
                <a:srgbClr val="0BD0D9"/>
              </a:buClr>
              <a:buSzPct val="9500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000" b="1" u="heavy" spc="-2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onstantia"/>
                <a:cs typeface="Constantia"/>
              </a:rPr>
              <a:t>Ferredoxin:</a:t>
            </a:r>
            <a:r>
              <a:rPr sz="2000" b="1" spc="-60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2000" b="1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Constantia"/>
                <a:cs typeface="Constantia"/>
              </a:rPr>
              <a:t>protein</a:t>
            </a:r>
            <a:r>
              <a:rPr sz="2000" b="1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onstantia"/>
                <a:cs typeface="Constantia"/>
              </a:rPr>
              <a:t>containing</a:t>
            </a:r>
            <a:r>
              <a:rPr sz="2000" b="1" spc="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Constantia"/>
                <a:cs typeface="Constantia"/>
              </a:rPr>
              <a:t>more</a:t>
            </a:r>
            <a:r>
              <a:rPr sz="2000" b="1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nstantia"/>
                <a:cs typeface="Constantia"/>
              </a:rPr>
              <a:t>than</a:t>
            </a:r>
            <a:r>
              <a:rPr sz="2000" b="1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nstantia"/>
                <a:cs typeface="Constantia"/>
              </a:rPr>
              <a:t>one</a:t>
            </a:r>
            <a:r>
              <a:rPr sz="2000" b="1" spc="-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Constantia"/>
                <a:cs typeface="Constantia"/>
              </a:rPr>
              <a:t>iron</a:t>
            </a:r>
            <a:r>
              <a:rPr sz="2000" b="1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sz="2000" b="1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nstantia"/>
                <a:cs typeface="Constantia"/>
              </a:rPr>
              <a:t>acid‐ </a:t>
            </a:r>
            <a:r>
              <a:rPr sz="2000" b="1" spc="-459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nstantia"/>
                <a:cs typeface="Constantia"/>
              </a:rPr>
              <a:t>labile </a:t>
            </a:r>
            <a:r>
              <a:rPr sz="2000" b="1" spc="-25" dirty="0">
                <a:solidFill>
                  <a:srgbClr val="FFFFFF"/>
                </a:solidFill>
                <a:latin typeface="Constantia"/>
                <a:cs typeface="Constantia"/>
              </a:rPr>
              <a:t>sulfur, </a:t>
            </a:r>
            <a:r>
              <a:rPr sz="2000" b="1" spc="-5" dirty="0">
                <a:solidFill>
                  <a:srgbClr val="FFFFFF"/>
                </a:solidFill>
                <a:latin typeface="Constantia"/>
                <a:cs typeface="Constantia"/>
              </a:rPr>
              <a:t>that </a:t>
            </a:r>
            <a:r>
              <a:rPr sz="2000" b="1" spc="-10" dirty="0">
                <a:solidFill>
                  <a:srgbClr val="FFFFFF"/>
                </a:solidFill>
                <a:latin typeface="Constantia"/>
                <a:cs typeface="Constantia"/>
              </a:rPr>
              <a:t>displays electron‐transferactivitybut </a:t>
            </a:r>
            <a:r>
              <a:rPr sz="2000" b="1" spc="-5" dirty="0">
                <a:solidFill>
                  <a:srgbClr val="FFFFFF"/>
                </a:solidFill>
                <a:latin typeface="Constantia"/>
                <a:cs typeface="Constantia"/>
              </a:rPr>
              <a:t>not </a:t>
            </a:r>
            <a:r>
              <a:rPr sz="2000" b="1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onstantia"/>
                <a:cs typeface="Constantia"/>
              </a:rPr>
              <a:t>classical</a:t>
            </a:r>
            <a:r>
              <a:rPr sz="2000" b="1" spc="-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nstantia"/>
                <a:cs typeface="Constantia"/>
              </a:rPr>
              <a:t>enzyme</a:t>
            </a:r>
            <a:r>
              <a:rPr sz="2000" b="1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onstantia"/>
                <a:cs typeface="Constantia"/>
              </a:rPr>
              <a:t>function</a:t>
            </a:r>
            <a:endParaRPr sz="2000">
              <a:latin typeface="Constantia"/>
              <a:cs typeface="Constantia"/>
            </a:endParaRPr>
          </a:p>
          <a:p>
            <a:pPr marL="285750" marR="563245" indent="-273685">
              <a:lnSpc>
                <a:spcPts val="1920"/>
              </a:lnSpc>
              <a:spcBef>
                <a:spcPts val="480"/>
              </a:spcBef>
              <a:buClr>
                <a:srgbClr val="0BD0D9"/>
              </a:buClr>
              <a:buSzPct val="9500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000" b="1" u="heavy" spc="-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onstantia"/>
                <a:cs typeface="Constantia"/>
              </a:rPr>
              <a:t>Ferritin:</a:t>
            </a:r>
            <a:r>
              <a:rPr sz="2000" b="1" spc="-10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nstantia"/>
                <a:cs typeface="Constantia"/>
              </a:rPr>
              <a:t>An </a:t>
            </a:r>
            <a:r>
              <a:rPr sz="2000" b="1" spc="-15" dirty="0">
                <a:solidFill>
                  <a:srgbClr val="FFFFFF"/>
                </a:solidFill>
                <a:latin typeface="Constantia"/>
                <a:cs typeface="Constantia"/>
              </a:rPr>
              <a:t>iron </a:t>
            </a:r>
            <a:r>
              <a:rPr sz="2000" b="1" spc="-20" dirty="0">
                <a:solidFill>
                  <a:srgbClr val="FFFFFF"/>
                </a:solidFill>
                <a:latin typeface="Constantia"/>
                <a:cs typeface="Constantia"/>
              </a:rPr>
              <a:t>storage </a:t>
            </a:r>
            <a:r>
              <a:rPr sz="2000" b="1" spc="-15" dirty="0">
                <a:solidFill>
                  <a:srgbClr val="FFFFFF"/>
                </a:solidFill>
                <a:latin typeface="Constantia"/>
                <a:cs typeface="Constantia"/>
              </a:rPr>
              <a:t>protein </a:t>
            </a:r>
            <a:r>
              <a:rPr sz="2000" b="1" spc="-10" dirty="0">
                <a:solidFill>
                  <a:srgbClr val="FFFFFF"/>
                </a:solidFill>
                <a:latin typeface="Constantia"/>
                <a:cs typeface="Constantia"/>
              </a:rPr>
              <a:t>consisting </a:t>
            </a:r>
            <a:r>
              <a:rPr sz="2000" b="1" spc="-5" dirty="0">
                <a:solidFill>
                  <a:srgbClr val="FFFFFF"/>
                </a:solidFill>
                <a:latin typeface="Constantia"/>
                <a:cs typeface="Constantia"/>
              </a:rPr>
              <a:t>of a shell of </a:t>
            </a:r>
            <a:r>
              <a:rPr sz="2000" b="1" spc="-10" dirty="0">
                <a:solidFill>
                  <a:srgbClr val="FFFFFF"/>
                </a:solidFill>
                <a:latin typeface="Constantia"/>
                <a:cs typeface="Constantia"/>
              </a:rPr>
              <a:t>24 </a:t>
            </a:r>
            <a:r>
              <a:rPr sz="2000" b="1" spc="-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Constantia"/>
                <a:cs typeface="Constantia"/>
              </a:rPr>
              <a:t>protein</a:t>
            </a:r>
            <a:r>
              <a:rPr sz="2000" b="1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nstantia"/>
                <a:cs typeface="Constantia"/>
              </a:rPr>
              <a:t>subunits,</a:t>
            </a:r>
            <a:r>
              <a:rPr sz="2000" b="1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nstantia"/>
                <a:cs typeface="Constantia"/>
              </a:rPr>
              <a:t>encapsulating</a:t>
            </a:r>
            <a:r>
              <a:rPr sz="2000" b="1" spc="-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nstantia"/>
                <a:cs typeface="Constantia"/>
              </a:rPr>
              <a:t>up</a:t>
            </a:r>
            <a:r>
              <a:rPr sz="2000" b="1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Constantia"/>
                <a:cs typeface="Constantia"/>
              </a:rPr>
              <a:t>to</a:t>
            </a:r>
            <a:r>
              <a:rPr sz="2000" b="1" spc="-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Constantia"/>
                <a:cs typeface="Constantia"/>
              </a:rPr>
              <a:t>4500</a:t>
            </a:r>
            <a:r>
              <a:rPr sz="2000" b="1" spc="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Constantia"/>
                <a:cs typeface="Constantia"/>
              </a:rPr>
              <a:t>iron</a:t>
            </a:r>
            <a:r>
              <a:rPr sz="2000" b="1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Constantia"/>
                <a:cs typeface="Constantia"/>
              </a:rPr>
              <a:t>atoms</a:t>
            </a:r>
            <a:r>
              <a:rPr sz="2000" b="1" spc="-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sz="2000" b="1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nstantia"/>
                <a:cs typeface="Constantia"/>
              </a:rPr>
              <a:t>the </a:t>
            </a:r>
            <a:r>
              <a:rPr sz="2000" b="1" spc="-459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onstantia"/>
                <a:cs typeface="Constantia"/>
              </a:rPr>
              <a:t>form</a:t>
            </a:r>
            <a:r>
              <a:rPr sz="2000" b="1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sz="2000" b="1" spc="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2000" b="1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Constantia"/>
                <a:cs typeface="Constantia"/>
              </a:rPr>
              <a:t>hydrated</a:t>
            </a:r>
            <a:r>
              <a:rPr sz="2000" b="1" spc="-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nstantia"/>
                <a:cs typeface="Constantia"/>
              </a:rPr>
              <a:t>iron(III)</a:t>
            </a:r>
            <a:r>
              <a:rPr sz="2000" b="1" spc="-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Constantia"/>
                <a:cs typeface="Constantia"/>
              </a:rPr>
              <a:t>oxide.</a:t>
            </a:r>
            <a:endParaRPr sz="20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9" y="0"/>
            <a:ext cx="9144000" cy="6856730"/>
            <a:chOff x="139" y="0"/>
            <a:chExt cx="9144000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" y="0"/>
              <a:ext cx="9143860" cy="10278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4107" y="0"/>
              <a:ext cx="4739892" cy="5988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" y="0"/>
              <a:ext cx="9143860" cy="102552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78746" y="588391"/>
            <a:ext cx="7986395" cy="5951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1360170" indent="-274955">
              <a:lnSpc>
                <a:spcPct val="100000"/>
              </a:lnSpc>
              <a:spcBef>
                <a:spcPts val="100"/>
              </a:spcBef>
              <a:buClr>
                <a:srgbClr val="0BD0D9"/>
              </a:buClr>
              <a:buSzPct val="94444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1800" b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Heme:</a:t>
            </a:r>
            <a:r>
              <a:rPr sz="1800" b="1" spc="-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near‐planar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coordination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complex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obtained from iron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800" b="1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dianionicporphyrin•</a:t>
            </a:r>
            <a:endParaRPr sz="1800">
              <a:latin typeface="Calibri"/>
              <a:cs typeface="Calibri"/>
            </a:endParaRPr>
          </a:p>
          <a:p>
            <a:pPr marL="287020" marR="100965" indent="-274955">
              <a:lnSpc>
                <a:spcPct val="100000"/>
              </a:lnSpc>
              <a:spcBef>
                <a:spcPts val="430"/>
              </a:spcBef>
              <a:buClr>
                <a:srgbClr val="0BD0D9"/>
              </a:buClr>
              <a:buSzPct val="94444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1800" b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Hemerythrin:</a:t>
            </a:r>
            <a:r>
              <a:rPr sz="1800" b="1" spc="-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dioxygen‐carrying protein from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marine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invertebrates,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containing </a:t>
            </a:r>
            <a:r>
              <a:rPr sz="1800" b="1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oxo‐bridged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dinucleariron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center•</a:t>
            </a:r>
            <a:endParaRPr sz="1800">
              <a:latin typeface="Calibri"/>
              <a:cs typeface="Calibri"/>
            </a:endParaRPr>
          </a:p>
          <a:p>
            <a:pPr marL="287020" marR="29209" indent="-274955">
              <a:lnSpc>
                <a:spcPct val="100000"/>
              </a:lnSpc>
              <a:spcBef>
                <a:spcPts val="434"/>
              </a:spcBef>
              <a:buClr>
                <a:srgbClr val="0BD0D9"/>
              </a:buClr>
              <a:buSzPct val="94444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1800" b="1" u="heavy" spc="-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Hemocyanin:</a:t>
            </a:r>
            <a:r>
              <a:rPr sz="1800" b="1" spc="-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dioxygen‐carrying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protein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(from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invertebrates,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e.garthropods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800" b="1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molluscs),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containing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dinucleartype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copper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sites•</a:t>
            </a:r>
            <a:endParaRPr sz="180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spcBef>
                <a:spcPts val="430"/>
              </a:spcBef>
              <a:buClr>
                <a:srgbClr val="0BD0D9"/>
              </a:buClr>
              <a:buSzPct val="94444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1800" b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Hemoglobin:</a:t>
            </a:r>
            <a:r>
              <a:rPr sz="1800" b="1" spc="-3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dioxygen‐carrying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hemeprotein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red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blood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cells</a:t>
            </a:r>
            <a:endParaRPr sz="1800">
              <a:latin typeface="Calibri"/>
              <a:cs typeface="Calibri"/>
            </a:endParaRPr>
          </a:p>
          <a:p>
            <a:pPr marL="287020" marR="311785" indent="-274955">
              <a:lnSpc>
                <a:spcPct val="100000"/>
              </a:lnSpc>
              <a:spcBef>
                <a:spcPts val="430"/>
              </a:spcBef>
              <a:buClr>
                <a:srgbClr val="0BD0D9"/>
              </a:buClr>
              <a:buSzPct val="94444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1800" b="1" u="heavy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HiPIP:</a:t>
            </a:r>
            <a:r>
              <a:rPr sz="1800" b="1" spc="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High‐Potential</a:t>
            </a: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Iron‐sulfur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Protein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(ferredoxin).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Cluster</a:t>
            </a: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which</a:t>
            </a: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undergoes </a:t>
            </a:r>
            <a:r>
              <a:rPr sz="1800" b="1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oxidation‐reduction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between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[4Fe‐4S]2+and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[4Fe‐4S]3+states</a:t>
            </a:r>
            <a:endParaRPr sz="1800">
              <a:latin typeface="Calibri"/>
              <a:cs typeface="Calibri"/>
            </a:endParaRPr>
          </a:p>
          <a:p>
            <a:pPr marL="286385" marR="166370" indent="-274320">
              <a:lnSpc>
                <a:spcPct val="100000"/>
              </a:lnSpc>
              <a:spcBef>
                <a:spcPts val="434"/>
              </a:spcBef>
              <a:buClr>
                <a:srgbClr val="0BD0D9"/>
              </a:buClr>
              <a:buSzPct val="94444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1800" b="1" u="heavy" spc="-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Holoenzyme:</a:t>
            </a:r>
            <a:r>
              <a:rPr sz="1800" b="1" spc="-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An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enzyme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containing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its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characteristic prosthetic group(s) and/or </a:t>
            </a:r>
            <a:r>
              <a:rPr sz="1800" b="1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metal(s)•</a:t>
            </a:r>
            <a:endParaRPr sz="1800">
              <a:latin typeface="Calibri"/>
              <a:cs typeface="Calibri"/>
            </a:endParaRPr>
          </a:p>
          <a:p>
            <a:pPr marL="287020" marR="5080" indent="-274955">
              <a:lnSpc>
                <a:spcPct val="100000"/>
              </a:lnSpc>
              <a:spcBef>
                <a:spcPts val="430"/>
              </a:spcBef>
              <a:buClr>
                <a:srgbClr val="0BD0D9"/>
              </a:buClr>
              <a:buSzPct val="94444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1800" b="1" u="heavy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Ion </a:t>
            </a:r>
            <a:r>
              <a:rPr sz="1800" b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channel:</a:t>
            </a:r>
            <a:r>
              <a:rPr sz="1800" b="1" spc="-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Enable ions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flow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rapidly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through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membranes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in a 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thermodynamically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downhill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direction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an</a:t>
            </a: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electrical</a:t>
            </a: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chemical</a:t>
            </a: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impulse.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Their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structures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usually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consist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of 4‐6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membrane‐spanning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domains.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This number </a:t>
            </a:r>
            <a:r>
              <a:rPr sz="1800" b="1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determines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size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pore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and thus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size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ion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be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transported</a:t>
            </a:r>
            <a:endParaRPr sz="180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spcBef>
                <a:spcPts val="430"/>
              </a:spcBef>
              <a:buClr>
                <a:srgbClr val="0BD0D9"/>
              </a:buClr>
              <a:buSzPct val="94444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1800" b="1" u="heavy" spc="-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Ionophore:</a:t>
            </a:r>
            <a:r>
              <a:rPr sz="1800" b="1" spc="-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compound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which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carry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specific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ions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through membranes</a:t>
            </a:r>
            <a:endParaRPr sz="1800">
              <a:latin typeface="Calibri"/>
              <a:cs typeface="Calibri"/>
            </a:endParaRPr>
          </a:p>
          <a:p>
            <a:pPr marL="287020" marR="38735" indent="-274955">
              <a:lnSpc>
                <a:spcPct val="100000"/>
              </a:lnSpc>
              <a:spcBef>
                <a:spcPts val="434"/>
              </a:spcBef>
              <a:buClr>
                <a:srgbClr val="0BD0D9"/>
              </a:buClr>
              <a:buSzPct val="94444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1800" b="1" u="heavy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Ion </a:t>
            </a:r>
            <a:r>
              <a:rPr sz="1800" b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pumps:</a:t>
            </a:r>
            <a:r>
              <a:rPr sz="1800" b="1" spc="-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Enable ions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flow through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membranes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thermodynamically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uphill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direction by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the use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an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energy source. They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open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and close upon the 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binding and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subsequent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hydrolysis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800" b="1" spc="-85" dirty="0">
                <a:solidFill>
                  <a:srgbClr val="FFFFFF"/>
                </a:solidFill>
                <a:latin typeface="Calibri"/>
                <a:cs typeface="Calibri"/>
              </a:rPr>
              <a:t>ATP,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usually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transporting more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than oneion </a:t>
            </a:r>
            <a:r>
              <a:rPr sz="1800" b="1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towards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outside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the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inside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the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membrane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9" y="0"/>
            <a:ext cx="9144000" cy="6856730"/>
            <a:chOff x="139" y="0"/>
            <a:chExt cx="9144000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" y="0"/>
              <a:ext cx="9143860" cy="10278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4107" y="0"/>
              <a:ext cx="4739892" cy="5988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" y="0"/>
              <a:ext cx="9143860" cy="10255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b="1" spc="-80" dirty="0">
                <a:latin typeface="Calibri"/>
                <a:cs typeface="Calibri"/>
              </a:rPr>
              <a:t>Terms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-25" dirty="0">
                <a:latin typeface="Calibri"/>
                <a:cs typeface="Calibri"/>
              </a:rPr>
              <a:t>related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spc="-25" dirty="0">
                <a:latin typeface="Calibri"/>
                <a:cs typeface="Calibri"/>
              </a:rPr>
              <a:t>to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bioinorganic </a:t>
            </a:r>
            <a:r>
              <a:rPr b="1" spc="-100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chemistry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6073" y="1910461"/>
            <a:ext cx="7666990" cy="415861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86385" marR="5080" indent="-274320">
              <a:lnSpc>
                <a:spcPts val="2590"/>
              </a:lnSpc>
              <a:spcBef>
                <a:spcPts val="425"/>
              </a:spcBef>
              <a:buClr>
                <a:srgbClr val="0B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b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onstantia"/>
                <a:cs typeface="Constantia"/>
              </a:rPr>
              <a:t>Metalloenzyme:</a:t>
            </a:r>
            <a:r>
              <a:rPr sz="2400" b="1" spc="-55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An</a:t>
            </a:r>
            <a:r>
              <a:rPr sz="2400" b="1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enzyme</a:t>
            </a:r>
            <a:r>
              <a:rPr sz="2400" b="1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that,</a:t>
            </a:r>
            <a:r>
              <a:rPr sz="2400" b="1" spc="-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sz="2400" b="1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sz="2400" b="1" spc="-1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nstantia"/>
                <a:cs typeface="Constantia"/>
              </a:rPr>
              <a:t>active</a:t>
            </a:r>
            <a:r>
              <a:rPr sz="2400" b="1" spc="-1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nstantia"/>
                <a:cs typeface="Constantia"/>
              </a:rPr>
              <a:t>state, </a:t>
            </a:r>
            <a:r>
              <a:rPr sz="2400" b="1" spc="-5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nstantia"/>
                <a:cs typeface="Constantia"/>
              </a:rPr>
              <a:t>contains 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one or </a:t>
            </a:r>
            <a:r>
              <a:rPr sz="2400" b="1" spc="-15" dirty="0">
                <a:solidFill>
                  <a:srgbClr val="FFFFFF"/>
                </a:solidFill>
                <a:latin typeface="Constantia"/>
                <a:cs typeface="Constantia"/>
              </a:rPr>
              <a:t>more 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metal ions•Mitochondria: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30" dirty="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sz="2400" b="1" spc="-40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oplasmi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sz="2400" b="1" spc="-1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2400" b="1" spc="-35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anelle</a:t>
            </a:r>
            <a:r>
              <a:rPr sz="2400" b="1" spc="-20" dirty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,</a:t>
            </a:r>
            <a:r>
              <a:rPr sz="2400" b="1" spc="-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sz="2400" b="1" spc="-40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odu</a:t>
            </a:r>
            <a:r>
              <a:rPr sz="2400" b="1" spc="-50" dirty="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2400" b="1" spc="-1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120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sz="2400" b="1" spc="-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Constantia"/>
                <a:cs typeface="Constantia"/>
              </a:rPr>
              <a:t>b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sz="2400" b="1" spc="-1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75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x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da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2400" b="1" spc="-25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2400" b="1" spc="-65" dirty="0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e  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phosphorylation</a:t>
            </a:r>
            <a:endParaRPr sz="2400">
              <a:latin typeface="Constantia"/>
              <a:cs typeface="Constantia"/>
            </a:endParaRPr>
          </a:p>
          <a:p>
            <a:pPr marL="286385" marR="254000" indent="-274320">
              <a:lnSpc>
                <a:spcPts val="2590"/>
              </a:lnSpc>
              <a:spcBef>
                <a:spcPts val="585"/>
              </a:spcBef>
              <a:buClr>
                <a:srgbClr val="0B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b="1" u="heavy" spc="-1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onstantia"/>
                <a:cs typeface="Constantia"/>
              </a:rPr>
              <a:t>Myoglobin:</a:t>
            </a:r>
            <a:r>
              <a:rPr sz="2400" b="1" spc="-55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2400" b="1" spc="-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monomeric</a:t>
            </a:r>
            <a:r>
              <a:rPr sz="2400" b="1" spc="-1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nstantia"/>
                <a:cs typeface="Constantia"/>
              </a:rPr>
              <a:t>dioxygen‐binding</a:t>
            </a:r>
            <a:r>
              <a:rPr sz="2400" b="1" spc="-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heme </a:t>
            </a:r>
            <a:r>
              <a:rPr sz="2400" b="1" spc="-5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sz="2400" b="1" spc="-35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2400" b="1" spc="-35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ein</a:t>
            </a:r>
            <a:r>
              <a:rPr sz="2400" b="1" spc="-1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sz="2400" b="1" spc="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muscle</a:t>
            </a:r>
            <a:r>
              <a:rPr sz="2400" b="1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tissue,</a:t>
            </a:r>
            <a:r>
              <a:rPr sz="2400" b="1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structu</a:t>
            </a:r>
            <a:r>
              <a:rPr sz="2400" b="1" spc="-40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al</a:t>
            </a:r>
            <a:r>
              <a:rPr sz="2400" b="1" spc="-25" dirty="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sz="2400" b="1" spc="-1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similar</a:t>
            </a:r>
            <a:r>
              <a:rPr sz="2400" b="1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35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2400" b="1" spc="-114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a  subunit</a:t>
            </a:r>
            <a:r>
              <a:rPr sz="2400" b="1" spc="-1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sz="2400" b="1" spc="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hemoglobin</a:t>
            </a:r>
            <a:endParaRPr sz="2400">
              <a:latin typeface="Constantia"/>
              <a:cs typeface="Constantia"/>
            </a:endParaRPr>
          </a:p>
          <a:p>
            <a:pPr marL="285750" marR="86360" indent="-273685">
              <a:lnSpc>
                <a:spcPts val="2590"/>
              </a:lnSpc>
              <a:spcBef>
                <a:spcPts val="580"/>
              </a:spcBef>
              <a:buClr>
                <a:srgbClr val="0B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b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onstantia"/>
                <a:cs typeface="Constantia"/>
              </a:rPr>
              <a:t>Photosynthesis:</a:t>
            </a:r>
            <a:r>
              <a:rPr sz="2400" b="1" spc="-5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A metabolic </a:t>
            </a:r>
            <a:r>
              <a:rPr sz="2400" b="1" spc="-15" dirty="0">
                <a:solidFill>
                  <a:srgbClr val="FFFFFF"/>
                </a:solidFill>
                <a:latin typeface="Constantia"/>
                <a:cs typeface="Constantia"/>
              </a:rPr>
              <a:t>process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in plants and </a:t>
            </a:r>
            <a:r>
              <a:rPr sz="2400" b="1" spc="-5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nstantia"/>
                <a:cs typeface="Constantia"/>
              </a:rPr>
              <a:t>certain 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bacteria,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using </a:t>
            </a:r>
            <a:r>
              <a:rPr sz="2400" b="1" spc="-10" dirty="0">
                <a:solidFill>
                  <a:srgbClr val="FFFFFF"/>
                </a:solidFill>
                <a:latin typeface="Constantia"/>
                <a:cs typeface="Constantia"/>
              </a:rPr>
              <a:t>light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energy 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absorbed </a:t>
            </a:r>
            <a:r>
              <a:rPr sz="2400" b="1" spc="-25" dirty="0">
                <a:solidFill>
                  <a:srgbClr val="FFFFFF"/>
                </a:solidFill>
                <a:latin typeface="Constantia"/>
                <a:cs typeface="Constantia"/>
              </a:rPr>
              <a:t>by </a:t>
            </a:r>
            <a:r>
              <a:rPr sz="2400" b="1" spc="-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nstantia"/>
                <a:cs typeface="Constantia"/>
              </a:rPr>
              <a:t>chlorophyll</a:t>
            </a:r>
            <a:r>
              <a:rPr sz="2400" b="1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sz="2400" b="1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other</a:t>
            </a:r>
            <a:r>
              <a:rPr sz="2400" b="1" spc="-1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photosynthetic</a:t>
            </a:r>
            <a:r>
              <a:rPr sz="2400" b="1" spc="-1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pigments</a:t>
            </a:r>
            <a:r>
              <a:rPr sz="2400" b="1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nstantia"/>
                <a:cs typeface="Constantia"/>
              </a:rPr>
              <a:t>for </a:t>
            </a:r>
            <a:r>
              <a:rPr sz="2400" b="1" spc="-5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the 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reduction of </a:t>
            </a:r>
            <a:r>
              <a:rPr sz="2400" b="1" spc="-25" dirty="0">
                <a:solidFill>
                  <a:srgbClr val="FFFFFF"/>
                </a:solidFill>
                <a:latin typeface="Constantia"/>
                <a:cs typeface="Constantia"/>
              </a:rPr>
              <a:t>CO2, </a:t>
            </a:r>
            <a:r>
              <a:rPr sz="2400" b="1" spc="-20" dirty="0">
                <a:solidFill>
                  <a:srgbClr val="FFFFFF"/>
                </a:solidFill>
                <a:latin typeface="Constantia"/>
                <a:cs typeface="Constantia"/>
              </a:rPr>
              <a:t>followed </a:t>
            </a:r>
            <a:r>
              <a:rPr sz="2400" b="1" spc="-15" dirty="0">
                <a:solidFill>
                  <a:srgbClr val="FFFFFF"/>
                </a:solidFill>
                <a:latin typeface="Constantia"/>
                <a:cs typeface="Constantia"/>
              </a:rPr>
              <a:t>by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the 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formation of </a:t>
            </a:r>
            <a:r>
              <a:rPr sz="2400" b="1" spc="-5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nstantia"/>
                <a:cs typeface="Constantia"/>
              </a:rPr>
              <a:t>organic</a:t>
            </a:r>
            <a:r>
              <a:rPr sz="2400" b="1" spc="-114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nstantia"/>
                <a:cs typeface="Constantia"/>
              </a:rPr>
              <a:t>compounds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9" y="0"/>
            <a:ext cx="9144000" cy="6856730"/>
            <a:chOff x="139" y="0"/>
            <a:chExt cx="9144000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" y="0"/>
              <a:ext cx="9143860" cy="10278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4107" y="0"/>
              <a:ext cx="4739892" cy="5988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" y="0"/>
              <a:ext cx="9143860" cy="102552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64623" y="1832736"/>
            <a:ext cx="8582660" cy="438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marR="314325" indent="-273685">
              <a:lnSpc>
                <a:spcPct val="100000"/>
              </a:lnSpc>
              <a:spcBef>
                <a:spcPts val="100"/>
              </a:spcBef>
              <a:buClr>
                <a:srgbClr val="0BD0D9"/>
              </a:buClr>
              <a:buSzPct val="93181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200" b="1" u="heavy" spc="-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Plastocyanin:</a:t>
            </a:r>
            <a:r>
              <a:rPr sz="2200" b="1" spc="-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electron</a:t>
            </a:r>
            <a:r>
              <a:rPr sz="22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transferprotein,</a:t>
            </a:r>
            <a:r>
              <a:rPr sz="22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containing</a:t>
            </a:r>
            <a:r>
              <a:rPr sz="2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type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copper </a:t>
            </a:r>
            <a:r>
              <a:rPr sz="2200" b="1" spc="-4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site, involved 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plant 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cyanobacterialphotosynthesis, 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which 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Calibri"/>
                <a:cs typeface="Calibri"/>
              </a:rPr>
              <a:t>transfers</a:t>
            </a:r>
            <a:r>
              <a:rPr sz="2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electrons</a:t>
            </a:r>
            <a:r>
              <a:rPr sz="22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2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Photosystem1•</a:t>
            </a:r>
            <a:endParaRPr sz="2200">
              <a:latin typeface="Calibri"/>
              <a:cs typeface="Calibri"/>
            </a:endParaRPr>
          </a:p>
          <a:p>
            <a:pPr marL="287020" marR="1051560" indent="-274955">
              <a:lnSpc>
                <a:spcPct val="100000"/>
              </a:lnSpc>
              <a:spcBef>
                <a:spcPts val="530"/>
              </a:spcBef>
              <a:buClr>
                <a:srgbClr val="0BD0D9"/>
              </a:buClr>
              <a:buSzPct val="93181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200" b="1" u="heavy" spc="-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Iron</a:t>
            </a:r>
            <a:r>
              <a:rPr sz="2200" b="1" u="heavy" spc="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heavy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Sulfur</a:t>
            </a:r>
            <a:r>
              <a:rPr sz="2200" b="1" u="heavy" spc="-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protein:</a:t>
            </a:r>
            <a:r>
              <a:rPr sz="2200" b="1" spc="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2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iron‐sulfur</a:t>
            </a:r>
            <a:r>
              <a:rPr sz="2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protein</a:t>
            </a:r>
            <a:r>
              <a:rPr sz="22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2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mitochondrial </a:t>
            </a:r>
            <a:r>
              <a:rPr sz="2200" b="1" spc="-48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respiratory</a:t>
            </a:r>
            <a:r>
              <a:rPr sz="22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chain,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 containing</a:t>
            </a:r>
            <a:r>
              <a:rPr sz="2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[2Fe‐2S]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cluster•</a:t>
            </a:r>
            <a:endParaRPr sz="2200">
              <a:latin typeface="Calibri"/>
              <a:cs typeface="Calibri"/>
            </a:endParaRPr>
          </a:p>
          <a:p>
            <a:pPr marL="287020" marR="775335" indent="-274955">
              <a:lnSpc>
                <a:spcPct val="100000"/>
              </a:lnSpc>
              <a:spcBef>
                <a:spcPts val="525"/>
              </a:spcBef>
              <a:buClr>
                <a:srgbClr val="0BD0D9"/>
              </a:buClr>
              <a:buSzPct val="93181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200" b="1" u="heavy" spc="-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Rubredoxin:</a:t>
            </a:r>
            <a:r>
              <a:rPr sz="2200" b="1" spc="-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single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iron‐sulfur</a:t>
            </a:r>
            <a:r>
              <a:rPr sz="2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protein,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function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 electron </a:t>
            </a:r>
            <a:r>
              <a:rPr sz="2200" b="1" spc="-4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carrier•</a:t>
            </a:r>
            <a:endParaRPr sz="220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spcBef>
                <a:spcPts val="530"/>
              </a:spcBef>
              <a:buClr>
                <a:srgbClr val="0BD0D9"/>
              </a:buClr>
              <a:buSzPct val="93181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200" b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SOD:</a:t>
            </a:r>
            <a:r>
              <a:rPr sz="2200" b="1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superoxidedismutase,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 cataysisof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disproportionation</a:t>
            </a:r>
            <a:r>
              <a:rPr sz="2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2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superoxide</a:t>
            </a:r>
            <a:endParaRPr sz="2200">
              <a:latin typeface="Calibri"/>
              <a:cs typeface="Calibri"/>
            </a:endParaRPr>
          </a:p>
          <a:p>
            <a:pPr marL="287020" marR="330835" indent="-274320">
              <a:lnSpc>
                <a:spcPct val="100000"/>
              </a:lnSpc>
              <a:spcBef>
                <a:spcPts val="525"/>
              </a:spcBef>
              <a:buClr>
                <a:srgbClr val="0BD0D9"/>
              </a:buClr>
              <a:buSzPct val="93181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Substrates: 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compound that 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transformed 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under the 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influence of 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200" b="1" spc="-48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catalyst</a:t>
            </a:r>
            <a:endParaRPr sz="2200">
              <a:latin typeface="Calibri"/>
              <a:cs typeface="Calibri"/>
            </a:endParaRPr>
          </a:p>
          <a:p>
            <a:pPr marL="286385" marR="320040" indent="-274320">
              <a:lnSpc>
                <a:spcPct val="100000"/>
              </a:lnSpc>
              <a:spcBef>
                <a:spcPts val="530"/>
              </a:spcBef>
              <a:buClr>
                <a:srgbClr val="0BD0D9"/>
              </a:buClr>
              <a:buSzPct val="93181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200" b="1" u="heavy" spc="-3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Trace</a:t>
            </a:r>
            <a:r>
              <a:rPr sz="2200" b="1" u="heavy" spc="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elements:</a:t>
            </a:r>
            <a:r>
              <a:rPr sz="2200" b="1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Elements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required</a:t>
            </a:r>
            <a:r>
              <a:rPr sz="2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2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physiological</a:t>
            </a:r>
            <a:r>
              <a:rPr sz="2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functions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 very </a:t>
            </a:r>
            <a:r>
              <a:rPr sz="2200" b="1" spc="-4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small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amounts,</a:t>
            </a:r>
            <a:r>
              <a:rPr sz="2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5" dirty="0">
                <a:solidFill>
                  <a:srgbClr val="FFFFFF"/>
                </a:solidFill>
                <a:latin typeface="Calibri"/>
                <a:cs typeface="Calibri"/>
              </a:rPr>
              <a:t>e.g.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Co,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 Cu,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95" dirty="0">
                <a:solidFill>
                  <a:srgbClr val="FFFFFF"/>
                </a:solidFill>
                <a:latin typeface="Calibri"/>
                <a:cs typeface="Calibri"/>
              </a:rPr>
              <a:t>F,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Fe,</a:t>
            </a:r>
            <a:r>
              <a:rPr sz="2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I,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Mn,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Mo,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 Ni,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Se,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85" dirty="0">
                <a:solidFill>
                  <a:srgbClr val="FFFFFF"/>
                </a:solidFill>
                <a:latin typeface="Calibri"/>
                <a:cs typeface="Calibri"/>
              </a:rPr>
              <a:t>V,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95" dirty="0">
                <a:solidFill>
                  <a:srgbClr val="FFFFFF"/>
                </a:solidFill>
                <a:latin typeface="Calibri"/>
                <a:cs typeface="Calibri"/>
              </a:rPr>
              <a:t>W,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Zn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b="1" spc="-80" dirty="0">
                <a:latin typeface="Calibri"/>
                <a:cs typeface="Calibri"/>
              </a:rPr>
              <a:t>Terms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-25" dirty="0">
                <a:latin typeface="Calibri"/>
                <a:cs typeface="Calibri"/>
              </a:rPr>
              <a:t>related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spc="-25" dirty="0">
                <a:latin typeface="Calibri"/>
                <a:cs typeface="Calibri"/>
              </a:rPr>
              <a:t>to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bioinorganic </a:t>
            </a:r>
            <a:r>
              <a:rPr b="1" spc="-100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chemistry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9" y="0"/>
            <a:ext cx="9144000" cy="6856730"/>
            <a:chOff x="139" y="0"/>
            <a:chExt cx="9144000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" y="0"/>
              <a:ext cx="9143860" cy="10278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4107" y="0"/>
              <a:ext cx="4739892" cy="5988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" y="0"/>
              <a:ext cx="9143860" cy="10255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b="1" spc="-80" dirty="0">
                <a:latin typeface="Calibri"/>
                <a:cs typeface="Calibri"/>
              </a:rPr>
              <a:t>Terms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-25" dirty="0">
                <a:latin typeface="Calibri"/>
                <a:cs typeface="Calibri"/>
              </a:rPr>
              <a:t>related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spc="-25" dirty="0">
                <a:latin typeface="Calibri"/>
                <a:cs typeface="Calibri"/>
              </a:rPr>
              <a:t>to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bioinorganic </a:t>
            </a:r>
            <a:r>
              <a:rPr b="1" spc="-100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chemistry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6073" y="1881505"/>
            <a:ext cx="8071484" cy="397573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6385" marR="5080" indent="-274320">
              <a:lnSpc>
                <a:spcPct val="80000"/>
              </a:lnSpc>
              <a:spcBef>
                <a:spcPts val="675"/>
              </a:spcBef>
              <a:buClr>
                <a:srgbClr val="0B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b="1" u="heavy" spc="-19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onstantia"/>
                <a:cs typeface="Constantia"/>
              </a:rPr>
              <a:t>T</a:t>
            </a:r>
            <a:r>
              <a:rPr sz="2400" b="1" u="heavy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onstantia"/>
                <a:cs typeface="Constantia"/>
              </a:rPr>
              <a:t>ype</a:t>
            </a:r>
            <a:r>
              <a:rPr sz="2400" b="1" u="heavy" spc="-8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onstantia"/>
                <a:cs typeface="Constantia"/>
              </a:rPr>
              <a:t> </a:t>
            </a:r>
            <a:r>
              <a:rPr sz="2400" b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onstantia"/>
                <a:cs typeface="Constantia"/>
              </a:rPr>
              <a:t>1,2,</a:t>
            </a:r>
            <a:r>
              <a:rPr sz="2400" b="1" u="heavy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onstantia"/>
                <a:cs typeface="Constantia"/>
              </a:rPr>
              <a:t>3</a:t>
            </a:r>
            <a:r>
              <a:rPr sz="2400" b="1" u="heavy" spc="-4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onstantia"/>
                <a:cs typeface="Constantia"/>
              </a:rPr>
              <a:t> </a:t>
            </a:r>
            <a:r>
              <a:rPr sz="2400" b="1" u="heavy" spc="-5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onstantia"/>
                <a:cs typeface="Constantia"/>
              </a:rPr>
              <a:t>c</a:t>
            </a:r>
            <a:r>
              <a:rPr sz="2400" b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onstantia"/>
                <a:cs typeface="Constantia"/>
              </a:rPr>
              <a:t>o</a:t>
            </a:r>
            <a:r>
              <a:rPr sz="2400" b="1" u="heavy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onstantia"/>
                <a:cs typeface="Constantia"/>
              </a:rPr>
              <a:t>pper:</a:t>
            </a:r>
            <a:r>
              <a:rPr sz="2400" b="1" spc="-20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Dif</a:t>
            </a:r>
            <a:r>
              <a:rPr sz="2400" b="1" spc="-15" dirty="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2400" b="1" spc="-35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ent</a:t>
            </a:r>
            <a:r>
              <a:rPr sz="2400" b="1" spc="-1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classes</a:t>
            </a:r>
            <a:r>
              <a:rPr sz="2400" b="1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f </a:t>
            </a:r>
            <a:r>
              <a:rPr sz="2400" b="1" spc="-50" dirty="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pper‐binding  </a:t>
            </a:r>
            <a:r>
              <a:rPr sz="2400" b="1" spc="-10" dirty="0">
                <a:solidFill>
                  <a:srgbClr val="FFFFFF"/>
                </a:solidFill>
                <a:latin typeface="Constantia"/>
                <a:cs typeface="Constantia"/>
              </a:rPr>
              <a:t>sites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in </a:t>
            </a:r>
            <a:r>
              <a:rPr sz="2400" b="1" spc="-15" dirty="0">
                <a:solidFill>
                  <a:srgbClr val="FFFFFF"/>
                </a:solidFill>
                <a:latin typeface="Constantia"/>
                <a:cs typeface="Constantia"/>
              </a:rPr>
              <a:t>proteins, </a:t>
            </a:r>
            <a:r>
              <a:rPr sz="2400" b="1" spc="5" dirty="0">
                <a:solidFill>
                  <a:srgbClr val="FFFFFF"/>
                </a:solidFill>
                <a:latin typeface="Constantia"/>
                <a:cs typeface="Constantia"/>
              </a:rPr>
              <a:t>classified </a:t>
            </a:r>
            <a:r>
              <a:rPr sz="2400" b="1" spc="-15" dirty="0">
                <a:solidFill>
                  <a:srgbClr val="FFFFFF"/>
                </a:solidFill>
                <a:latin typeface="Constantia"/>
                <a:cs typeface="Constantia"/>
              </a:rPr>
              <a:t>by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their </a:t>
            </a:r>
            <a:r>
              <a:rPr sz="2400" b="1" spc="-10" dirty="0">
                <a:solidFill>
                  <a:srgbClr val="FFFFFF"/>
                </a:solidFill>
                <a:latin typeface="Constantia"/>
                <a:cs typeface="Constantia"/>
              </a:rPr>
              <a:t>spectroscopic 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 p</a:t>
            </a:r>
            <a:r>
              <a:rPr sz="2400" b="1" spc="-35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operties</a:t>
            </a:r>
            <a:r>
              <a:rPr sz="2400" b="1" spc="-1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sz="2400" b="1" spc="-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u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(II)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r>
              <a:rPr sz="2400" b="1" spc="-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190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ype</a:t>
            </a:r>
            <a:r>
              <a:rPr sz="2400" b="1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1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,</a:t>
            </a:r>
            <a:r>
              <a:rPr sz="2400" b="1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2400" b="1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blue</a:t>
            </a:r>
            <a:r>
              <a:rPr sz="2400" b="1" spc="-1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pper</a:t>
            </a:r>
            <a:r>
              <a:rPr sz="2400" b="1" spc="-1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sz="2400" b="1" spc="-35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ers</a:t>
            </a:r>
            <a:r>
              <a:rPr sz="2400" b="1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the  </a:t>
            </a:r>
            <a:r>
              <a:rPr sz="2400" b="1" spc="-10" dirty="0">
                <a:solidFill>
                  <a:srgbClr val="FFFFFF"/>
                </a:solidFill>
                <a:latin typeface="Constantia"/>
                <a:cs typeface="Constantia"/>
              </a:rPr>
              <a:t>copper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is </a:t>
            </a:r>
            <a:r>
              <a:rPr sz="2400" b="1" spc="-15" dirty="0">
                <a:solidFill>
                  <a:srgbClr val="FFFFFF"/>
                </a:solidFill>
                <a:latin typeface="Constantia"/>
                <a:cs typeface="Constantia"/>
              </a:rPr>
              <a:t>coordinated </a:t>
            </a:r>
            <a:r>
              <a:rPr sz="2400" b="1" spc="-20" dirty="0">
                <a:solidFill>
                  <a:srgbClr val="FFFFFF"/>
                </a:solidFill>
                <a:latin typeface="Constantia"/>
                <a:cs typeface="Constantia"/>
              </a:rPr>
              <a:t>to 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at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least </a:t>
            </a:r>
            <a:r>
              <a:rPr sz="2400" b="1" spc="-25" dirty="0">
                <a:solidFill>
                  <a:srgbClr val="FFFFFF"/>
                </a:solidFill>
                <a:latin typeface="Constantia"/>
                <a:cs typeface="Constantia"/>
              </a:rPr>
              <a:t>two 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imidazole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nstantia"/>
                <a:cs typeface="Constantia"/>
              </a:rPr>
              <a:t>nitrogens </a:t>
            </a:r>
            <a:r>
              <a:rPr sz="2400" b="1" spc="-10" dirty="0">
                <a:solidFill>
                  <a:srgbClr val="FFFFFF"/>
                </a:solidFill>
                <a:latin typeface="Constantia"/>
                <a:cs typeface="Constantia"/>
              </a:rPr>
              <a:t>from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His and 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one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sulfur </a:t>
            </a:r>
            <a:r>
              <a:rPr sz="2400" b="1" spc="-10" dirty="0">
                <a:solidFill>
                  <a:srgbClr val="FFFFFF"/>
                </a:solidFill>
                <a:latin typeface="Constantia"/>
                <a:cs typeface="Constantia"/>
              </a:rPr>
              <a:t>from </a:t>
            </a:r>
            <a:r>
              <a:rPr sz="2400" b="1" spc="-25" dirty="0">
                <a:solidFill>
                  <a:srgbClr val="FFFFFF"/>
                </a:solidFill>
                <a:latin typeface="Constantia"/>
                <a:cs typeface="Constantia"/>
              </a:rPr>
              <a:t>Cys. 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In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type 2, </a:t>
            </a:r>
            <a:r>
              <a:rPr sz="2400" b="1" spc="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2400" b="1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non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‐blue</a:t>
            </a:r>
            <a:r>
              <a:rPr sz="2400" b="1" spc="-1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pper</a:t>
            </a:r>
            <a:r>
              <a:rPr sz="2400" b="1" spc="-1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si</a:t>
            </a:r>
            <a:r>
              <a:rPr sz="2400" b="1" spc="-35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2400" b="1" spc="-25" dirty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,</a:t>
            </a:r>
            <a:r>
              <a:rPr sz="2400" b="1" spc="-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sz="2400" b="1" spc="-1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pper</a:t>
            </a:r>
            <a:r>
              <a:rPr sz="2400" b="1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is</a:t>
            </a:r>
            <a:r>
              <a:rPr sz="2400" b="1" spc="-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main</a:t>
            </a:r>
            <a:r>
              <a:rPr sz="2400" b="1" spc="-25" dirty="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sz="2400" b="1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bound  </a:t>
            </a:r>
            <a:r>
              <a:rPr sz="2400" b="1" spc="-20" dirty="0">
                <a:solidFill>
                  <a:srgbClr val="FFFFFF"/>
                </a:solidFill>
                <a:latin typeface="Constantia"/>
                <a:cs typeface="Constantia"/>
              </a:rPr>
              <a:t>to</a:t>
            </a:r>
            <a:r>
              <a:rPr sz="2400" b="1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imidazole</a:t>
            </a:r>
            <a:r>
              <a:rPr sz="2400" b="1" spc="-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nstantia"/>
                <a:cs typeface="Constantia"/>
              </a:rPr>
              <a:t>nitrogens</a:t>
            </a:r>
            <a:r>
              <a:rPr sz="2400" b="1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nstantia"/>
                <a:cs typeface="Constantia"/>
              </a:rPr>
              <a:t>from</a:t>
            </a:r>
            <a:r>
              <a:rPr sz="2400" b="1" spc="-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nstantia"/>
                <a:cs typeface="Constantia"/>
              </a:rPr>
              <a:t>His.</a:t>
            </a:r>
            <a:r>
              <a:rPr sz="2400" b="1" spc="-50" dirty="0">
                <a:solidFill>
                  <a:srgbClr val="FFFFFF"/>
                </a:solidFill>
                <a:latin typeface="Constantia"/>
                <a:cs typeface="Constantia"/>
              </a:rPr>
              <a:t> Type</a:t>
            </a:r>
            <a:r>
              <a:rPr sz="2400" b="1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3</a:t>
            </a:r>
            <a:r>
              <a:rPr sz="2400" b="1" spc="-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nstantia"/>
                <a:cs typeface="Constantia"/>
              </a:rPr>
              <a:t>copper</a:t>
            </a:r>
            <a:r>
              <a:rPr sz="2400" b="1" spc="-1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nstantia"/>
                <a:cs typeface="Constantia"/>
              </a:rPr>
              <a:t>centers </a:t>
            </a:r>
            <a:r>
              <a:rPr sz="2400" b="1" spc="-5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nstantia"/>
                <a:cs typeface="Constantia"/>
              </a:rPr>
              <a:t>comprise </a:t>
            </a:r>
            <a:r>
              <a:rPr sz="2400" b="1" spc="-25" dirty="0">
                <a:solidFill>
                  <a:srgbClr val="FFFFFF"/>
                </a:solidFill>
                <a:latin typeface="Constantia"/>
                <a:cs typeface="Constantia"/>
              </a:rPr>
              <a:t>two 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spin‐coupled </a:t>
            </a:r>
            <a:r>
              <a:rPr sz="2400" b="1" spc="-10" dirty="0">
                <a:solidFill>
                  <a:srgbClr val="FFFFFF"/>
                </a:solidFill>
                <a:latin typeface="Constantia"/>
                <a:cs typeface="Constantia"/>
              </a:rPr>
              <a:t>copper 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ions,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bound </a:t>
            </a:r>
            <a:r>
              <a:rPr sz="2400" b="1" spc="-35" dirty="0">
                <a:solidFill>
                  <a:srgbClr val="FFFFFF"/>
                </a:solidFill>
                <a:latin typeface="Constantia"/>
                <a:cs typeface="Constantia"/>
              </a:rPr>
              <a:t>to </a:t>
            </a:r>
            <a:r>
              <a:rPr sz="2400" b="1" spc="-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nstantia"/>
                <a:cs typeface="Constantia"/>
              </a:rPr>
              <a:t>imidazolenitrogens</a:t>
            </a:r>
            <a:endParaRPr sz="2400">
              <a:latin typeface="Constantia"/>
              <a:cs typeface="Constantia"/>
            </a:endParaRPr>
          </a:p>
          <a:p>
            <a:pPr marL="287020" marR="107950" indent="-274955">
              <a:lnSpc>
                <a:spcPct val="80000"/>
              </a:lnSpc>
              <a:spcBef>
                <a:spcPts val="575"/>
              </a:spcBef>
              <a:buClr>
                <a:srgbClr val="0BD0D9"/>
              </a:buClr>
              <a:buSzPct val="93750"/>
              <a:buFont typeface="Segoe UI Symbol"/>
              <a:buChar char="⚫"/>
              <a:tabLst>
                <a:tab pos="287020" algn="l"/>
                <a:tab pos="1047115" algn="l"/>
              </a:tabLst>
            </a:pPr>
            <a:r>
              <a:rPr sz="2400" b="1" u="heavy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onstantia"/>
                <a:cs typeface="Constantia"/>
              </a:rPr>
              <a:t>Zinc	</a:t>
            </a:r>
            <a:r>
              <a:rPr sz="2400" b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onstantia"/>
                <a:cs typeface="Constantia"/>
              </a:rPr>
              <a:t>finger:</a:t>
            </a:r>
            <a:r>
              <a:rPr sz="2400" b="1" spc="-5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A 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domain, found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in </a:t>
            </a:r>
            <a:r>
              <a:rPr sz="2400" b="1" spc="-10" dirty="0">
                <a:solidFill>
                  <a:srgbClr val="FFFFFF"/>
                </a:solidFill>
                <a:latin typeface="Constantia"/>
                <a:cs typeface="Constantia"/>
              </a:rPr>
              <a:t>certain 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DNA‐binding </a:t>
            </a:r>
            <a:r>
              <a:rPr sz="2400" b="1" spc="-5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nstantia"/>
                <a:cs typeface="Constantia"/>
              </a:rPr>
              <a:t>proteins,</a:t>
            </a:r>
            <a:r>
              <a:rPr sz="2400" b="1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nstantia"/>
                <a:cs typeface="Constantia"/>
              </a:rPr>
              <a:t>comprising</a:t>
            </a:r>
            <a:r>
              <a:rPr sz="2400" b="1" spc="-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2400" b="1" spc="-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helix‐loop</a:t>
            </a:r>
            <a:r>
              <a:rPr sz="2400" b="1" spc="-1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structure</a:t>
            </a:r>
            <a:r>
              <a:rPr sz="2400" b="1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sz="2400" b="1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nstantia"/>
                <a:cs typeface="Constantia"/>
              </a:rPr>
              <a:t>which</a:t>
            </a:r>
            <a:r>
              <a:rPr sz="2400" b="1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a </a:t>
            </a:r>
            <a:r>
              <a:rPr sz="2400" b="1" spc="-5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zinc ion is </a:t>
            </a:r>
            <a:r>
              <a:rPr sz="2400" b="1" spc="-15" dirty="0">
                <a:solidFill>
                  <a:srgbClr val="FFFFFF"/>
                </a:solidFill>
                <a:latin typeface="Constantia"/>
                <a:cs typeface="Constantia"/>
              </a:rPr>
              <a:t>coordinated </a:t>
            </a:r>
            <a:r>
              <a:rPr sz="2400" b="1" spc="-20" dirty="0">
                <a:solidFill>
                  <a:srgbClr val="FFFFFF"/>
                </a:solidFill>
                <a:latin typeface="Constantia"/>
                <a:cs typeface="Constantia"/>
              </a:rPr>
              <a:t>to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2 ‐4 </a:t>
            </a:r>
            <a:r>
              <a:rPr sz="2400" b="1" spc="-10" dirty="0">
                <a:solidFill>
                  <a:srgbClr val="FFFFFF"/>
                </a:solidFill>
                <a:latin typeface="Constantia"/>
                <a:cs typeface="Constantia"/>
              </a:rPr>
              <a:t>Cyssulfurs,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the </a:t>
            </a:r>
            <a:r>
              <a:rPr sz="2400" b="1" spc="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remaining</a:t>
            </a:r>
            <a:r>
              <a:rPr sz="2400" b="1" spc="-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ligands</a:t>
            </a:r>
            <a:r>
              <a:rPr sz="2400" b="1" spc="-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being His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9" y="0"/>
            <a:ext cx="9144000" cy="6856730"/>
            <a:chOff x="139" y="0"/>
            <a:chExt cx="9144000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" y="0"/>
              <a:ext cx="9143860" cy="10278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4107" y="0"/>
              <a:ext cx="4739892" cy="5988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" y="0"/>
              <a:ext cx="9143860" cy="10255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4633" y="1110361"/>
            <a:ext cx="691959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Calibri"/>
                <a:cs typeface="Calibri"/>
              </a:rPr>
              <a:t>Principle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of</a:t>
            </a:r>
            <a:r>
              <a:rPr b="1" spc="-15" dirty="0">
                <a:latin typeface="Calibri"/>
                <a:cs typeface="Calibri"/>
              </a:rPr>
              <a:t> complementarity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6073" y="2312797"/>
            <a:ext cx="7393305" cy="3865879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86385" marR="5080" indent="-274320">
              <a:lnSpc>
                <a:spcPts val="2590"/>
              </a:lnSpc>
              <a:spcBef>
                <a:spcPts val="425"/>
              </a:spcBef>
              <a:buClr>
                <a:srgbClr val="0BD0D9"/>
              </a:buClr>
              <a:buSzPct val="93750"/>
              <a:buFont typeface="Segoe UI Symbol"/>
              <a:buChar char="⚫"/>
              <a:tabLst>
                <a:tab pos="287020" algn="l"/>
                <a:tab pos="2699385" algn="l"/>
              </a:tabLst>
            </a:pP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The </a:t>
            </a:r>
            <a:r>
              <a:rPr sz="2400" b="1" spc="-15" dirty="0">
                <a:solidFill>
                  <a:srgbClr val="FFFFFF"/>
                </a:solidFill>
                <a:latin typeface="Constantia"/>
                <a:cs typeface="Constantia"/>
              </a:rPr>
              <a:t>active </a:t>
            </a:r>
            <a:r>
              <a:rPr sz="2400" b="1" spc="-10" dirty="0">
                <a:solidFill>
                  <a:srgbClr val="FFFFFF"/>
                </a:solidFill>
                <a:latin typeface="Constantia"/>
                <a:cs typeface="Constantia"/>
              </a:rPr>
              <a:t>sites 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of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enzymes </a:t>
            </a:r>
            <a:r>
              <a:rPr sz="2400" b="1" spc="-10" dirty="0">
                <a:solidFill>
                  <a:srgbClr val="FFFFFF"/>
                </a:solidFill>
                <a:latin typeface="Constantia"/>
                <a:cs typeface="Constantia"/>
              </a:rPr>
              <a:t>tend </a:t>
            </a:r>
            <a:r>
              <a:rPr sz="2400" b="1" spc="-20" dirty="0">
                <a:solidFill>
                  <a:srgbClr val="FFFFFF"/>
                </a:solidFill>
                <a:latin typeface="Constantia"/>
                <a:cs typeface="Constantia"/>
              </a:rPr>
              <a:t>to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be </a:t>
            </a:r>
            <a:r>
              <a:rPr sz="2400" b="1" spc="-15" dirty="0">
                <a:solidFill>
                  <a:srgbClr val="FFFFFF"/>
                </a:solidFill>
                <a:latin typeface="Constantia"/>
                <a:cs typeface="Constantia"/>
              </a:rPr>
              <a:t>more </a:t>
            </a:r>
            <a:r>
              <a:rPr sz="2400" b="1" spc="-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complementary	</a:t>
            </a:r>
            <a:r>
              <a:rPr sz="2400" b="1" spc="-20" dirty="0">
                <a:solidFill>
                  <a:srgbClr val="FFFFFF"/>
                </a:solidFill>
                <a:latin typeface="Constantia"/>
                <a:cs typeface="Constantia"/>
              </a:rPr>
              <a:t>to</a:t>
            </a:r>
            <a:r>
              <a:rPr sz="2400" b="1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sz="2400" b="1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transition</a:t>
            </a:r>
            <a:r>
              <a:rPr sz="2400" b="1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nstantia"/>
                <a:cs typeface="Constantia"/>
              </a:rPr>
              <a:t>states</a:t>
            </a:r>
            <a:r>
              <a:rPr sz="2400" b="1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than</a:t>
            </a:r>
            <a:r>
              <a:rPr sz="2400" b="1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they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254"/>
              </a:spcBef>
              <a:buClr>
                <a:srgbClr val="0B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b="1" spc="-15" dirty="0">
                <a:solidFill>
                  <a:srgbClr val="FFFFFF"/>
                </a:solidFill>
                <a:latin typeface="Constantia"/>
                <a:cs typeface="Constantia"/>
              </a:rPr>
              <a:t>are</a:t>
            </a:r>
            <a:r>
              <a:rPr sz="2400" b="1" spc="-114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onstantia"/>
                <a:cs typeface="Constantia"/>
              </a:rPr>
              <a:t>to</a:t>
            </a:r>
            <a:r>
              <a:rPr sz="2400" b="1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sz="2400" b="1" spc="-1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actual</a:t>
            </a:r>
            <a:r>
              <a:rPr sz="2400" b="1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nstantia"/>
                <a:cs typeface="Constantia"/>
              </a:rPr>
              <a:t>substrates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0BD0D9"/>
              </a:buClr>
              <a:buFont typeface="Segoe UI Symbol"/>
              <a:buChar char="⚫"/>
            </a:pPr>
            <a:endParaRPr sz="3050">
              <a:latin typeface="Constantia"/>
              <a:cs typeface="Constantia"/>
            </a:endParaRPr>
          </a:p>
          <a:p>
            <a:pPr marL="287020" marR="307340" indent="-274320">
              <a:lnSpc>
                <a:spcPts val="2590"/>
              </a:lnSpc>
              <a:buClr>
                <a:srgbClr val="0B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Preformation</a:t>
            </a:r>
            <a:r>
              <a:rPr sz="2400" b="1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sz="2400" b="1" spc="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sz="2400" b="1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transition</a:t>
            </a:r>
            <a:r>
              <a:rPr sz="2400" b="1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nstantia"/>
                <a:cs typeface="Constantia"/>
              </a:rPr>
              <a:t>state</a:t>
            </a:r>
            <a:r>
              <a:rPr sz="2400" b="1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nstantia"/>
                <a:cs typeface="Constantia"/>
              </a:rPr>
              <a:t>by</a:t>
            </a:r>
            <a:r>
              <a:rPr sz="2400" b="1" spc="-114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nstantia"/>
                <a:cs typeface="Constantia"/>
              </a:rPr>
              <a:t>strained </a:t>
            </a:r>
            <a:r>
              <a:rPr sz="2400" b="1" spc="-5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enzyme</a:t>
            </a:r>
            <a:r>
              <a:rPr sz="2400" b="1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(entactic</a:t>
            </a:r>
            <a:r>
              <a:rPr sz="2400" b="1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nstantia"/>
                <a:cs typeface="Constantia"/>
              </a:rPr>
              <a:t>state)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250"/>
              </a:spcBef>
              <a:buClr>
                <a:srgbClr val="0B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Energy</a:t>
            </a:r>
            <a:r>
              <a:rPr sz="2400" b="1" spc="-1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aspect:</a:t>
            </a:r>
            <a:r>
              <a:rPr sz="2400" b="1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small</a:t>
            </a:r>
            <a:r>
              <a:rPr sz="2400" b="1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nstantia"/>
                <a:cs typeface="Constantia"/>
              </a:rPr>
              <a:t>activation</a:t>
            </a:r>
            <a:r>
              <a:rPr sz="2400" b="1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30" dirty="0">
                <a:solidFill>
                  <a:srgbClr val="FFFFFF"/>
                </a:solidFill>
                <a:latin typeface="Constantia"/>
                <a:cs typeface="Constantia"/>
              </a:rPr>
              <a:t>energy,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290"/>
              </a:spcBef>
              <a:buClr>
                <a:srgbClr val="0BD0D9"/>
              </a:buClr>
              <a:buSzPct val="93750"/>
              <a:buFont typeface="Segoe UI Symbol"/>
              <a:buChar char="⚫"/>
              <a:tabLst>
                <a:tab pos="287020" algn="l"/>
                <a:tab pos="5351145" algn="l"/>
              </a:tabLst>
            </a:pP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statistical</a:t>
            </a:r>
            <a:r>
              <a:rPr sz="2400" b="1" spc="-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aspect: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nstantia"/>
                <a:cs typeface="Constantia"/>
              </a:rPr>
              <a:t>more</a:t>
            </a:r>
            <a:r>
              <a:rPr sz="2400" b="1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nstantia"/>
                <a:cs typeface="Constantia"/>
              </a:rPr>
              <a:t>productive	</a:t>
            </a:r>
            <a:r>
              <a:rPr sz="2400" b="1" spc="-10" dirty="0">
                <a:solidFill>
                  <a:srgbClr val="FFFFFF"/>
                </a:solidFill>
                <a:latin typeface="Constantia"/>
                <a:cs typeface="Constantia"/>
              </a:rPr>
              <a:t>encounters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285"/>
              </a:spcBef>
              <a:buClr>
                <a:srgbClr val="0B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b="1" spc="-10" dirty="0">
                <a:solidFill>
                  <a:srgbClr val="FFFFFF"/>
                </a:solidFill>
                <a:latin typeface="Constantia"/>
                <a:cs typeface="Constantia"/>
              </a:rPr>
              <a:t>between</a:t>
            </a:r>
            <a:r>
              <a:rPr sz="2400" b="1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nstantia"/>
                <a:cs typeface="Constantia"/>
              </a:rPr>
              <a:t>reaction</a:t>
            </a:r>
            <a:r>
              <a:rPr sz="2400" b="1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partners,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290"/>
              </a:spcBef>
              <a:buClr>
                <a:srgbClr val="0BD0D9"/>
              </a:buClr>
              <a:buSzPct val="93750"/>
              <a:buFont typeface="Segoe UI Symbol"/>
              <a:buChar char="⚫"/>
              <a:tabLst>
                <a:tab pos="287020" algn="l"/>
                <a:tab pos="1468755" algn="l"/>
                <a:tab pos="3498850" algn="l"/>
              </a:tabLst>
            </a:pP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Kinetic	aspect:</a:t>
            </a:r>
            <a:r>
              <a:rPr sz="2400" b="1" spc="-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nstantia"/>
                <a:cs typeface="Constantia"/>
              </a:rPr>
              <a:t>faster	reaction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9" y="0"/>
            <a:ext cx="9144000" cy="6856730"/>
            <a:chOff x="139" y="0"/>
            <a:chExt cx="9144000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" y="0"/>
              <a:ext cx="9143860" cy="10278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4107" y="0"/>
              <a:ext cx="4739892" cy="5988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" y="0"/>
              <a:ext cx="9143860" cy="10255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15677" y="6223"/>
            <a:ext cx="7658734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1" spc="-15" dirty="0">
                <a:latin typeface="Calibri"/>
                <a:cs typeface="Calibri"/>
              </a:rPr>
              <a:t>Cyclic ligandsligands—Porphyrin </a:t>
            </a:r>
            <a:r>
              <a:rPr b="1" spc="-1005" dirty="0">
                <a:latin typeface="Calibri"/>
                <a:cs typeface="Calibri"/>
              </a:rPr>
              <a:t> </a:t>
            </a:r>
            <a:r>
              <a:rPr b="1" spc="-30" dirty="0">
                <a:latin typeface="Calibri"/>
                <a:cs typeface="Calibri"/>
              </a:rPr>
              <a:t>complexes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0B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pc="-15" dirty="0"/>
              <a:t>Unsaturated</a:t>
            </a:r>
            <a:r>
              <a:rPr spc="-5" dirty="0"/>
              <a:t> </a:t>
            </a:r>
            <a:r>
              <a:rPr spc="-20" dirty="0"/>
              <a:t>tetradentate</a:t>
            </a:r>
            <a:r>
              <a:rPr dirty="0"/>
              <a:t> </a:t>
            </a:r>
            <a:r>
              <a:rPr spc="-10" dirty="0"/>
              <a:t>macrocyclic</a:t>
            </a:r>
            <a:r>
              <a:rPr spc="-15" dirty="0"/>
              <a:t> </a:t>
            </a:r>
            <a:r>
              <a:rPr spc="-10" dirty="0"/>
              <a:t>ligands</a:t>
            </a: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0B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pc="-10" dirty="0"/>
              <a:t>Coordination</a:t>
            </a:r>
            <a:r>
              <a:rPr spc="-2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otherwise</a:t>
            </a:r>
            <a:r>
              <a:rPr spc="-5" dirty="0"/>
              <a:t> labile</a:t>
            </a:r>
            <a:r>
              <a:rPr spc="-10" dirty="0"/>
              <a:t> divalent</a:t>
            </a:r>
            <a:r>
              <a:rPr spc="-5" dirty="0"/>
              <a:t> </a:t>
            </a:r>
            <a:r>
              <a:rPr spc="-15" dirty="0"/>
              <a:t>metal</a:t>
            </a:r>
            <a:r>
              <a:rPr spc="5" dirty="0"/>
              <a:t> </a:t>
            </a:r>
            <a:r>
              <a:rPr dirty="0"/>
              <a:t>ions</a:t>
            </a: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0B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pc="-15" dirty="0"/>
              <a:t>Porphyrin</a:t>
            </a:r>
            <a:r>
              <a:rPr spc="-20" dirty="0"/>
              <a:t> </a:t>
            </a:r>
            <a:r>
              <a:rPr spc="-15" dirty="0"/>
              <a:t>complexes:</a:t>
            </a:r>
            <a:r>
              <a:rPr spc="15" dirty="0"/>
              <a:t> </a:t>
            </a:r>
            <a:r>
              <a:rPr spc="-15" dirty="0"/>
              <a:t>chelate‐effect</a:t>
            </a:r>
            <a:r>
              <a:rPr spc="45" dirty="0"/>
              <a:t> </a:t>
            </a:r>
            <a:r>
              <a:rPr dirty="0"/>
              <a:t>and</a:t>
            </a:r>
            <a:r>
              <a:rPr spc="5" dirty="0"/>
              <a:t> </a:t>
            </a:r>
            <a:r>
              <a:rPr spc="-15" dirty="0"/>
              <a:t>size</a:t>
            </a:r>
            <a:r>
              <a:rPr spc="-5" dirty="0"/>
              <a:t> </a:t>
            </a:r>
            <a:r>
              <a:rPr spc="-10" dirty="0"/>
              <a:t>selective</a:t>
            </a:r>
            <a:r>
              <a:rPr spc="25" dirty="0"/>
              <a:t> </a:t>
            </a:r>
            <a:r>
              <a:rPr spc="-5" dirty="0"/>
              <a:t>as</a:t>
            </a:r>
            <a:r>
              <a:rPr spc="15" dirty="0"/>
              <a:t> </a:t>
            </a:r>
            <a:r>
              <a:rPr spc="-10" dirty="0"/>
              <a:t>host</a:t>
            </a:r>
          </a:p>
          <a:p>
            <a:pPr marL="287020" marR="850265" indent="-274955">
              <a:lnSpc>
                <a:spcPct val="100000"/>
              </a:lnSpc>
              <a:spcBef>
                <a:spcPts val="580"/>
              </a:spcBef>
              <a:buClr>
                <a:srgbClr val="0B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pc="-10" dirty="0"/>
              <a:t>Porphyrin: very stable, </a:t>
            </a:r>
            <a:r>
              <a:rPr spc="-15" dirty="0"/>
              <a:t>Hückel‐aromatic </a:t>
            </a:r>
            <a:r>
              <a:rPr dirty="0"/>
              <a:t>(18 </a:t>
            </a:r>
            <a:r>
              <a:rPr spc="-5" dirty="0"/>
              <a:t>el </a:t>
            </a:r>
            <a:r>
              <a:rPr dirty="0"/>
              <a:t>= 4n +2), </a:t>
            </a:r>
            <a:r>
              <a:rPr spc="-530" dirty="0"/>
              <a:t> </a:t>
            </a:r>
            <a:r>
              <a:rPr spc="-10" dirty="0"/>
              <a:t>colored</a:t>
            </a: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9017" y="3570604"/>
            <a:ext cx="7715250" cy="30571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9" y="0"/>
            <a:ext cx="9144000" cy="6856730"/>
            <a:chOff x="139" y="0"/>
            <a:chExt cx="9144000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" y="0"/>
              <a:ext cx="9143860" cy="10278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4107" y="0"/>
              <a:ext cx="4739892" cy="5988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" y="0"/>
              <a:ext cx="9143860" cy="10255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4633" y="424561"/>
            <a:ext cx="178943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Calibri"/>
                <a:cs typeface="Calibri"/>
              </a:rPr>
              <a:t>Outline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8873" y="1531442"/>
            <a:ext cx="8509635" cy="375031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5"/>
              </a:spcBef>
              <a:buClr>
                <a:srgbClr val="0B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b="1" spc="-30" dirty="0">
                <a:solidFill>
                  <a:srgbClr val="FFFFFF"/>
                </a:solidFill>
                <a:latin typeface="Constantia"/>
                <a:cs typeface="Constantia"/>
              </a:rPr>
              <a:t>1.Very</a:t>
            </a:r>
            <a:r>
              <a:rPr sz="2600" b="1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important</a:t>
            </a:r>
            <a:r>
              <a:rPr sz="2600" b="1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15" dirty="0">
                <a:solidFill>
                  <a:srgbClr val="FFFFFF"/>
                </a:solidFill>
                <a:latin typeface="Constantia"/>
                <a:cs typeface="Constantia"/>
              </a:rPr>
              <a:t>terms</a:t>
            </a:r>
            <a:r>
              <a:rPr sz="2600" b="1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sz="2600" b="1" spc="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Constantia"/>
                <a:cs typeface="Constantia"/>
              </a:rPr>
              <a:t>coordination</a:t>
            </a:r>
            <a:r>
              <a:rPr sz="2600" b="1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onstantia"/>
                <a:cs typeface="Constantia"/>
              </a:rPr>
              <a:t>chemistry</a:t>
            </a:r>
            <a:endParaRPr sz="2600">
              <a:latin typeface="Constantia"/>
              <a:cs typeface="Constantia"/>
            </a:endParaRPr>
          </a:p>
          <a:p>
            <a:pPr marL="287020" marR="5080" indent="-274955">
              <a:lnSpc>
                <a:spcPct val="100000"/>
              </a:lnSpc>
              <a:spcBef>
                <a:spcPts val="620"/>
              </a:spcBef>
              <a:buClr>
                <a:srgbClr val="0B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b="1" spc="-10" dirty="0">
                <a:solidFill>
                  <a:srgbClr val="FFFFFF"/>
                </a:solidFill>
                <a:latin typeface="Constantia"/>
                <a:cs typeface="Constantia"/>
              </a:rPr>
              <a:t>2.General 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aspects of </a:t>
            </a:r>
            <a:r>
              <a:rPr sz="2600" b="1" spc="-10" dirty="0">
                <a:solidFill>
                  <a:srgbClr val="FFFFFF"/>
                </a:solidFill>
                <a:latin typeface="Constantia"/>
                <a:cs typeface="Constantia"/>
              </a:rPr>
              <a:t>bioinorganic </a:t>
            </a:r>
            <a:r>
              <a:rPr sz="2600" b="1" dirty="0">
                <a:solidFill>
                  <a:srgbClr val="FFFFFF"/>
                </a:solidFill>
                <a:latin typeface="Constantia"/>
                <a:cs typeface="Constantia"/>
              </a:rPr>
              <a:t>chemistry </a:t>
            </a:r>
            <a:r>
              <a:rPr sz="2600" b="1" spc="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Constantia"/>
                <a:cs typeface="Constantia"/>
              </a:rPr>
              <a:t>3.Coordination</a:t>
            </a:r>
            <a:r>
              <a:rPr sz="2600" b="1" spc="-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Constantia"/>
                <a:cs typeface="Constantia"/>
              </a:rPr>
              <a:t>for</a:t>
            </a:r>
            <a:r>
              <a:rPr sz="2600" b="1" spc="-1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Constantia"/>
                <a:cs typeface="Constantia"/>
              </a:rPr>
              <a:t>uptake,</a:t>
            </a:r>
            <a:r>
              <a:rPr sz="2600" b="1" spc="-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Constantia"/>
                <a:cs typeface="Constantia"/>
              </a:rPr>
              <a:t>transport</a:t>
            </a:r>
            <a:r>
              <a:rPr sz="2600" b="1" spc="-1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sz="2600" b="1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25" dirty="0">
                <a:solidFill>
                  <a:srgbClr val="FFFFFF"/>
                </a:solidFill>
                <a:latin typeface="Constantia"/>
                <a:cs typeface="Constantia"/>
              </a:rPr>
              <a:t>storage</a:t>
            </a:r>
            <a:r>
              <a:rPr sz="2600" b="1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25" dirty="0">
                <a:solidFill>
                  <a:srgbClr val="FFFFFF"/>
                </a:solidFill>
                <a:latin typeface="Constantia"/>
                <a:cs typeface="Constantia"/>
              </a:rPr>
              <a:t>(Fe)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B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b="1" spc="-15" dirty="0">
                <a:solidFill>
                  <a:srgbClr val="FFFFFF"/>
                </a:solidFill>
                <a:latin typeface="Constantia"/>
                <a:cs typeface="Constantia"/>
              </a:rPr>
              <a:t>4.Hard</a:t>
            </a:r>
            <a:r>
              <a:rPr sz="2600" b="1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ions:</a:t>
            </a:r>
            <a:r>
              <a:rPr sz="2600" b="1" spc="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20" dirty="0">
                <a:solidFill>
                  <a:srgbClr val="FFFFFF"/>
                </a:solidFill>
                <a:latin typeface="Constantia"/>
                <a:cs typeface="Constantia"/>
              </a:rPr>
              <a:t>Na+,</a:t>
            </a:r>
            <a:r>
              <a:rPr sz="2600" b="1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K+,</a:t>
            </a:r>
            <a:r>
              <a:rPr sz="2600" b="1" spc="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Constantia"/>
                <a:cs typeface="Constantia"/>
              </a:rPr>
              <a:t>Mg2+,</a:t>
            </a:r>
            <a:r>
              <a:rPr sz="2600" b="1" spc="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Ca2+ 5.Cobalamines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B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b="1" spc="-10" dirty="0">
                <a:solidFill>
                  <a:srgbClr val="FFFFFF"/>
                </a:solidFill>
                <a:latin typeface="Constantia"/>
                <a:cs typeface="Constantia"/>
              </a:rPr>
              <a:t>6.Metals</a:t>
            </a:r>
            <a:r>
              <a:rPr sz="2600" b="1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sz="2600" b="1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Photosynthesis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B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b="1" spc="-30" dirty="0">
                <a:solidFill>
                  <a:srgbClr val="FFFFFF"/>
                </a:solidFill>
                <a:latin typeface="Constantia"/>
                <a:cs typeface="Constantia"/>
              </a:rPr>
              <a:t>7.Fe</a:t>
            </a:r>
            <a:r>
              <a:rPr sz="2600" b="1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sz="2600" b="1" spc="-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bio</a:t>
            </a:r>
            <a:r>
              <a:rPr sz="2600" b="1" spc="-114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15" dirty="0">
                <a:solidFill>
                  <a:srgbClr val="FFFFFF"/>
                </a:solidFill>
                <a:latin typeface="Constantia"/>
                <a:cs typeface="Constantia"/>
              </a:rPr>
              <a:t>systems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B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b="1" spc="-10" dirty="0">
                <a:solidFill>
                  <a:srgbClr val="FFFFFF"/>
                </a:solidFill>
                <a:latin typeface="Constantia"/>
                <a:cs typeface="Constantia"/>
              </a:rPr>
              <a:t>8.Function</a:t>
            </a:r>
            <a:r>
              <a:rPr sz="2600" b="1" spc="-114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sz="2600" b="1" spc="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Constantia"/>
                <a:cs typeface="Constantia"/>
              </a:rPr>
              <a:t>Zn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0B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b="1" spc="-10" dirty="0">
                <a:solidFill>
                  <a:srgbClr val="FFFFFF"/>
                </a:solidFill>
                <a:latin typeface="Constantia"/>
                <a:cs typeface="Constantia"/>
              </a:rPr>
              <a:t>9.Fixation</a:t>
            </a:r>
            <a:r>
              <a:rPr sz="2600" b="1" spc="-114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sz="2600" b="1" spc="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15" dirty="0">
                <a:solidFill>
                  <a:srgbClr val="FFFFFF"/>
                </a:solidFill>
                <a:latin typeface="Constantia"/>
                <a:cs typeface="Constantia"/>
              </a:rPr>
              <a:t>nitrogen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9" y="0"/>
            <a:ext cx="9144000" cy="6856730"/>
            <a:chOff x="139" y="0"/>
            <a:chExt cx="9144000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" y="0"/>
              <a:ext cx="9143860" cy="10278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4107" y="0"/>
              <a:ext cx="4739892" cy="5988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" y="0"/>
              <a:ext cx="9143860" cy="10255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15677" y="755268"/>
            <a:ext cx="278765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spc="-25" dirty="0"/>
              <a:t>Porphyrins</a:t>
            </a:r>
            <a:endParaRPr sz="5000"/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29523" y="1812670"/>
            <a:ext cx="5715000" cy="478993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9" y="0"/>
            <a:ext cx="9144000" cy="6856730"/>
            <a:chOff x="139" y="0"/>
            <a:chExt cx="9144000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" y="0"/>
              <a:ext cx="9143860" cy="10278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4107" y="0"/>
              <a:ext cx="4739892" cy="5988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" y="0"/>
              <a:ext cx="9143860" cy="10255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87305" y="6223"/>
            <a:ext cx="7658734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1" spc="-15" dirty="0">
                <a:latin typeface="Calibri"/>
                <a:cs typeface="Calibri"/>
              </a:rPr>
              <a:t>Cyclic ligandsligands—Porphyrin </a:t>
            </a:r>
            <a:r>
              <a:rPr b="1" spc="-1005" dirty="0">
                <a:latin typeface="Calibri"/>
                <a:cs typeface="Calibri"/>
              </a:rPr>
              <a:t> </a:t>
            </a:r>
            <a:r>
              <a:rPr b="1" spc="-30" dirty="0">
                <a:latin typeface="Calibri"/>
                <a:cs typeface="Calibri"/>
              </a:rPr>
              <a:t>complexes</a:t>
            </a: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9145" y="1573403"/>
            <a:ext cx="8215121" cy="5155691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9" y="0"/>
            <a:ext cx="9144000" cy="6856730"/>
            <a:chOff x="139" y="0"/>
            <a:chExt cx="9144000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" y="0"/>
              <a:ext cx="9143860" cy="10278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4107" y="0"/>
              <a:ext cx="4739892" cy="5988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" y="0"/>
              <a:ext cx="9143860" cy="10255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4633" y="1030351"/>
            <a:ext cx="351726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spc="-40" dirty="0"/>
              <a:t>Fe </a:t>
            </a:r>
            <a:r>
              <a:rPr sz="5000" spc="-5" dirty="0"/>
              <a:t>in</a:t>
            </a:r>
            <a:r>
              <a:rPr sz="5000" spc="-25" dirty="0"/>
              <a:t> proteins</a:t>
            </a:r>
            <a:endParaRPr sz="5000"/>
          </a:p>
        </p:txBody>
      </p:sp>
      <p:sp>
        <p:nvSpPr>
          <p:cNvPr id="7" name="object 7"/>
          <p:cNvSpPr txBox="1"/>
          <p:nvPr/>
        </p:nvSpPr>
        <p:spPr>
          <a:xfrm>
            <a:off x="292996" y="1867027"/>
            <a:ext cx="6409690" cy="415861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385"/>
              </a:spcBef>
              <a:buClr>
                <a:srgbClr val="0BD0D9"/>
              </a:buClr>
              <a:buSzPct val="93750"/>
              <a:buFont typeface="Segoe UI Symbol"/>
              <a:buChar char="⚫"/>
              <a:tabLst>
                <a:tab pos="287020" algn="l"/>
                <a:tab pos="1927860" algn="l"/>
              </a:tabLst>
            </a:pPr>
            <a:r>
              <a:rPr sz="2400" b="1" spc="-25" dirty="0">
                <a:solidFill>
                  <a:srgbClr val="FFFFFF"/>
                </a:solidFill>
                <a:latin typeface="Constantia"/>
                <a:cs typeface="Constantia"/>
              </a:rPr>
              <a:t>Transport:	</a:t>
            </a:r>
            <a:r>
              <a:rPr sz="2400" b="1" spc="-20" dirty="0">
                <a:solidFill>
                  <a:srgbClr val="FFFFFF"/>
                </a:solidFill>
                <a:latin typeface="Constantia"/>
                <a:cs typeface="Constantia"/>
              </a:rPr>
              <a:t>Transferrin</a:t>
            </a:r>
            <a:endParaRPr sz="2400">
              <a:latin typeface="Constantia"/>
              <a:cs typeface="Constantia"/>
            </a:endParaRPr>
          </a:p>
          <a:p>
            <a:pPr marL="286385" marR="1316355" indent="-274320">
              <a:lnSpc>
                <a:spcPts val="2590"/>
              </a:lnSpc>
              <a:spcBef>
                <a:spcPts val="615"/>
              </a:spcBef>
              <a:buClr>
                <a:srgbClr val="0BD0D9"/>
              </a:buClr>
              <a:buSzPct val="93750"/>
              <a:buFont typeface="Segoe UI Symbol"/>
              <a:buChar char="⚫"/>
              <a:tabLst>
                <a:tab pos="287020" algn="l"/>
                <a:tab pos="1877695" algn="l"/>
              </a:tabLst>
            </a:pPr>
            <a:r>
              <a:rPr sz="2400" b="1" spc="-30" dirty="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oo</a:t>
            </a:r>
            <a:r>
              <a:rPr sz="2400" b="1" spc="-35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dinatio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sz="2400" b="1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sz="2400" b="1" spc="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90" dirty="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2400" b="1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Constantia"/>
                <a:cs typeface="Constantia"/>
              </a:rPr>
              <a:t>b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sz="2400" b="1" spc="-1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cab</a:t>
            </a:r>
            <a:r>
              <a:rPr sz="2400" b="1" spc="-80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xy‐and  </a:t>
            </a:r>
            <a:r>
              <a:rPr sz="2400" b="1" spc="-10" dirty="0">
                <a:solidFill>
                  <a:srgbClr val="FFFFFF"/>
                </a:solidFill>
                <a:latin typeface="Constantia"/>
                <a:cs typeface="Constantia"/>
              </a:rPr>
              <a:t>phenolate	groups</a:t>
            </a:r>
            <a:r>
              <a:rPr sz="2400" b="1" spc="-114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sz="2400" b="1" spc="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residues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254"/>
              </a:spcBef>
              <a:buClr>
                <a:srgbClr val="0B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b="1" spc="-50" dirty="0">
                <a:solidFill>
                  <a:srgbClr val="FFFFFF"/>
                </a:solidFill>
                <a:latin typeface="Constantia"/>
                <a:cs typeface="Constantia"/>
              </a:rPr>
              <a:t>U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pt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2400" b="1" spc="-55" dirty="0">
                <a:solidFill>
                  <a:srgbClr val="FFFFFF"/>
                </a:solidFill>
                <a:latin typeface="Constantia"/>
                <a:cs typeface="Constantia"/>
              </a:rPr>
              <a:t>k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2400" b="1" spc="-1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sz="2400" b="1" spc="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2400" b="1" spc="-65" dirty="0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2400" b="1" spc="-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90" dirty="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e(III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)</a:t>
            </a:r>
            <a:r>
              <a:rPr sz="2400" b="1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sz="2400" b="1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on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2400" b="1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sz="2400" b="1" spc="-85" dirty="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O3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‐</a:t>
            </a:r>
            <a:endParaRPr sz="2400">
              <a:latin typeface="Constantia"/>
              <a:cs typeface="Constantia"/>
            </a:endParaRPr>
          </a:p>
          <a:p>
            <a:pPr marL="286385" marR="948055" indent="-274320">
              <a:lnSpc>
                <a:spcPts val="2590"/>
              </a:lnSpc>
              <a:spcBef>
                <a:spcPts val="615"/>
              </a:spcBef>
              <a:buClr>
                <a:srgbClr val="0B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Stability</a:t>
            </a:r>
            <a:r>
              <a:rPr sz="2400" b="1" spc="-1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f </a:t>
            </a:r>
            <a:r>
              <a:rPr sz="2400" b="1" spc="-50" dirty="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om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ple</a:t>
            </a:r>
            <a:r>
              <a:rPr sz="2400" b="1" spc="-65" dirty="0">
                <a:solidFill>
                  <a:srgbClr val="FFFFFF"/>
                </a:solidFill>
                <a:latin typeface="Constantia"/>
                <a:cs typeface="Constantia"/>
              </a:rPr>
              <a:t>x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es</a:t>
            </a:r>
            <a:r>
              <a:rPr sz="2400" b="1" spc="-1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dec</a:t>
            </a:r>
            <a:r>
              <a:rPr sz="2400" b="1" spc="-35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ease</a:t>
            </a:r>
            <a:r>
              <a:rPr sz="2400" b="1" spc="-1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with  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decreasing</a:t>
            </a:r>
            <a:r>
              <a:rPr sz="2400" b="1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pH</a:t>
            </a:r>
            <a:endParaRPr sz="2400">
              <a:latin typeface="Constantia"/>
              <a:cs typeface="Constantia"/>
            </a:endParaRPr>
          </a:p>
          <a:p>
            <a:pPr marL="286385" marR="38100" indent="-274320">
              <a:lnSpc>
                <a:spcPts val="2590"/>
              </a:lnSpc>
              <a:spcBef>
                <a:spcPts val="580"/>
              </a:spcBef>
              <a:buClr>
                <a:srgbClr val="0B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b="1" spc="-10" dirty="0">
                <a:solidFill>
                  <a:srgbClr val="FFFFFF"/>
                </a:solidFill>
                <a:latin typeface="Constantia"/>
                <a:cs typeface="Constantia"/>
              </a:rPr>
              <a:t>High</a:t>
            </a:r>
            <a:r>
              <a:rPr sz="2400" b="1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5" dirty="0">
                <a:solidFill>
                  <a:srgbClr val="FFFFFF"/>
                </a:solidFill>
                <a:latin typeface="Constantia"/>
                <a:cs typeface="Constantia"/>
              </a:rPr>
              <a:t>affinity</a:t>
            </a:r>
            <a:r>
              <a:rPr sz="2400" b="1" spc="-1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sz="2400" b="1" spc="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nstantia"/>
                <a:cs typeface="Constantia"/>
              </a:rPr>
              <a:t>Apotransferrin,</a:t>
            </a:r>
            <a:r>
              <a:rPr sz="2400" b="1" spc="-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nstantia"/>
                <a:cs typeface="Constantia"/>
              </a:rPr>
              <a:t>protection </a:t>
            </a:r>
            <a:r>
              <a:rPr sz="2400" b="1" spc="-5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against</a:t>
            </a:r>
            <a:r>
              <a:rPr sz="2400" b="1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infections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250"/>
              </a:spcBef>
              <a:buClr>
                <a:srgbClr val="0B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b="1" spc="-40" dirty="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2400" b="1" spc="-1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65" dirty="0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2400" b="1" spc="35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sz="2400" b="1" spc="-1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speci</a:t>
            </a:r>
            <a:r>
              <a:rPr sz="2400" b="1" spc="60" dirty="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ic</a:t>
            </a:r>
            <a:r>
              <a:rPr sz="2400" b="1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(Cr3+,</a:t>
            </a:r>
            <a:r>
              <a:rPr sz="2400" b="1" spc="-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Al3+, </a:t>
            </a:r>
            <a:r>
              <a:rPr sz="2400" b="1" spc="-50" dirty="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u2+,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Mn2+…)</a:t>
            </a:r>
            <a:endParaRPr sz="2400">
              <a:latin typeface="Constantia"/>
              <a:cs typeface="Constantia"/>
            </a:endParaRPr>
          </a:p>
          <a:p>
            <a:pPr marL="286385" marR="95250" indent="-274320">
              <a:lnSpc>
                <a:spcPts val="2590"/>
              </a:lnSpc>
              <a:spcBef>
                <a:spcPts val="620"/>
              </a:spcBef>
              <a:buClr>
                <a:srgbClr val="0BD0D9"/>
              </a:buClr>
              <a:buSzPct val="93750"/>
              <a:buFont typeface="Segoe UI Symbol"/>
              <a:buChar char="⚫"/>
              <a:tabLst>
                <a:tab pos="358775" algn="l"/>
                <a:tab pos="359410" algn="l"/>
              </a:tabLst>
            </a:pPr>
            <a:r>
              <a:rPr dirty="0"/>
              <a:t>	</a:t>
            </a:r>
            <a:r>
              <a:rPr sz="2400" b="1" spc="-40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le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se</a:t>
            </a:r>
            <a:r>
              <a:rPr sz="2400" b="1" spc="-1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sz="2400" b="1" spc="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90" dirty="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e(III)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:</a:t>
            </a:r>
            <a:r>
              <a:rPr sz="2400" b="1" spc="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40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eduction</a:t>
            </a:r>
            <a:r>
              <a:rPr sz="2400" b="1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35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2400" b="1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90" dirty="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e(II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)</a:t>
            </a:r>
            <a:r>
              <a:rPr sz="2400" b="1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and  binding</a:t>
            </a:r>
            <a:r>
              <a:rPr sz="2400" b="1" spc="-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onstantia"/>
                <a:cs typeface="Constantia"/>
              </a:rPr>
              <a:t>by</a:t>
            </a:r>
            <a:r>
              <a:rPr sz="2400" b="1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nstantia"/>
                <a:cs typeface="Constantia"/>
              </a:rPr>
              <a:t>porphyrine</a:t>
            </a:r>
            <a:endParaRPr sz="2400">
              <a:latin typeface="Constantia"/>
              <a:cs typeface="Constantia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29895" y="1498726"/>
            <a:ext cx="2390394" cy="264795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9" y="0"/>
            <a:ext cx="9144000" cy="6856730"/>
            <a:chOff x="139" y="0"/>
            <a:chExt cx="9144000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" y="0"/>
              <a:ext cx="9143860" cy="10278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4107" y="0"/>
              <a:ext cx="4739892" cy="5988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" y="0"/>
              <a:ext cx="9143860" cy="10255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15677" y="540385"/>
            <a:ext cx="351726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spc="-40" dirty="0"/>
              <a:t>Fe </a:t>
            </a:r>
            <a:r>
              <a:rPr sz="5000" spc="-5" dirty="0"/>
              <a:t>in</a:t>
            </a:r>
            <a:r>
              <a:rPr sz="5000" spc="-25" dirty="0"/>
              <a:t> proteins</a:t>
            </a:r>
            <a:endParaRPr sz="5000"/>
          </a:p>
        </p:txBody>
      </p:sp>
      <p:sp>
        <p:nvSpPr>
          <p:cNvPr id="7" name="object 7"/>
          <p:cNvSpPr txBox="1"/>
          <p:nvPr/>
        </p:nvSpPr>
        <p:spPr>
          <a:xfrm>
            <a:off x="423552" y="1574113"/>
            <a:ext cx="7832725" cy="454279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99720" indent="-274320">
              <a:lnSpc>
                <a:spcPct val="100000"/>
              </a:lnSpc>
              <a:spcBef>
                <a:spcPts val="725"/>
              </a:spcBef>
              <a:buClr>
                <a:srgbClr val="0BD0D9"/>
              </a:buClr>
              <a:buSzPct val="94230"/>
              <a:buFont typeface="Segoe UI Symbol"/>
              <a:buChar char="⚫"/>
              <a:tabLst>
                <a:tab pos="299720" algn="l"/>
              </a:tabLst>
            </a:pPr>
            <a:r>
              <a:rPr sz="2600" b="1" spc="-25" dirty="0">
                <a:solidFill>
                  <a:srgbClr val="FFFFFF"/>
                </a:solidFill>
                <a:latin typeface="Constantia"/>
                <a:cs typeface="Constantia"/>
              </a:rPr>
              <a:t>Storage:</a:t>
            </a:r>
            <a:r>
              <a:rPr sz="2600" b="1" spc="-15" dirty="0">
                <a:solidFill>
                  <a:srgbClr val="FFFFFF"/>
                </a:solidFill>
                <a:latin typeface="Constantia"/>
                <a:cs typeface="Constantia"/>
              </a:rPr>
              <a:t> Ferritin</a:t>
            </a:r>
            <a:endParaRPr sz="2600">
              <a:latin typeface="Constantia"/>
              <a:cs typeface="Constantia"/>
            </a:endParaRPr>
          </a:p>
          <a:p>
            <a:pPr marL="299720" indent="-274320">
              <a:lnSpc>
                <a:spcPct val="100000"/>
              </a:lnSpc>
              <a:spcBef>
                <a:spcPts val="620"/>
              </a:spcBef>
              <a:buClr>
                <a:srgbClr val="0BD0D9"/>
              </a:buClr>
              <a:buSzPct val="94230"/>
              <a:buFont typeface="Segoe UI Symbol"/>
              <a:buChar char="⚫"/>
              <a:tabLst>
                <a:tab pos="299720" algn="l"/>
              </a:tabLst>
            </a:pPr>
            <a:r>
              <a:rPr sz="2600" b="1" spc="-10" dirty="0">
                <a:solidFill>
                  <a:srgbClr val="FFFFFF"/>
                </a:solidFill>
                <a:latin typeface="Constantia"/>
                <a:cs typeface="Constantia"/>
              </a:rPr>
              <a:t>High</a:t>
            </a:r>
            <a:r>
              <a:rPr sz="2600" b="1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onstantia"/>
                <a:cs typeface="Constantia"/>
              </a:rPr>
              <a:t>symmetry</a:t>
            </a:r>
            <a:r>
              <a:rPr sz="2600" b="1" spc="-1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sz="2600" b="1" spc="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Constantia"/>
                <a:cs typeface="Constantia"/>
              </a:rPr>
              <a:t>Apoferritin:</a:t>
            </a:r>
            <a:r>
              <a:rPr sz="2600" b="1" spc="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i="1" spc="-5" dirty="0">
                <a:solidFill>
                  <a:srgbClr val="FFFFFF"/>
                </a:solidFill>
                <a:latin typeface="Constantia"/>
                <a:cs typeface="Constantia"/>
              </a:rPr>
              <a:t>F432</a:t>
            </a:r>
            <a:endParaRPr sz="2600">
              <a:latin typeface="Constantia"/>
              <a:cs typeface="Constantia"/>
            </a:endParaRPr>
          </a:p>
          <a:p>
            <a:pPr marL="299085" marR="17780" indent="-274320">
              <a:lnSpc>
                <a:spcPct val="100000"/>
              </a:lnSpc>
              <a:spcBef>
                <a:spcPts val="625"/>
              </a:spcBef>
              <a:buClr>
                <a:srgbClr val="0BD0D9"/>
              </a:buClr>
              <a:buSzPct val="94230"/>
              <a:buFont typeface="Segoe UI Symbol"/>
              <a:buChar char="⚫"/>
              <a:tabLst>
                <a:tab pos="299720" algn="l"/>
              </a:tabLst>
            </a:pPr>
            <a:r>
              <a:rPr sz="2600" b="1" i="1" spc="-20" dirty="0">
                <a:solidFill>
                  <a:srgbClr val="FFFFFF"/>
                </a:solidFill>
                <a:latin typeface="Constantia"/>
                <a:cs typeface="Constantia"/>
              </a:rPr>
              <a:t>Hollow</a:t>
            </a:r>
            <a:r>
              <a:rPr sz="2600" b="1" i="1" spc="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i="1" spc="-10" dirty="0">
                <a:solidFill>
                  <a:srgbClr val="FFFFFF"/>
                </a:solidFill>
                <a:latin typeface="Constantia"/>
                <a:cs typeface="Constantia"/>
              </a:rPr>
              <a:t>sphere</a:t>
            </a:r>
            <a:r>
              <a:rPr sz="2600" b="1" i="1" spc="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i="1" spc="-5" dirty="0">
                <a:solidFill>
                  <a:srgbClr val="FFFFFF"/>
                </a:solidFill>
                <a:latin typeface="Constantia"/>
                <a:cs typeface="Constantia"/>
              </a:rPr>
              <a:t>built</a:t>
            </a:r>
            <a:r>
              <a:rPr sz="2600" b="1" i="1" spc="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i="1" spc="-10" dirty="0">
                <a:solidFill>
                  <a:srgbClr val="FFFFFF"/>
                </a:solidFill>
                <a:latin typeface="Constantia"/>
                <a:cs typeface="Constantia"/>
              </a:rPr>
              <a:t>from</a:t>
            </a:r>
            <a:r>
              <a:rPr sz="2600" b="1" i="1" spc="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i="1" spc="-15" dirty="0">
                <a:solidFill>
                  <a:srgbClr val="FFFFFF"/>
                </a:solidFill>
                <a:latin typeface="Constantia"/>
                <a:cs typeface="Constantia"/>
              </a:rPr>
              <a:t>proteins</a:t>
            </a:r>
            <a:r>
              <a:rPr sz="2600" b="1" i="1" spc="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i="1" spc="-10" dirty="0">
                <a:solidFill>
                  <a:srgbClr val="FFFFFF"/>
                </a:solidFill>
                <a:latin typeface="Constantia"/>
                <a:cs typeface="Constantia"/>
              </a:rPr>
              <a:t>(inner</a:t>
            </a:r>
            <a:r>
              <a:rPr sz="2600" b="1" i="1" spc="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i="1" spc="-5" dirty="0">
                <a:solidFill>
                  <a:srgbClr val="FFFFFF"/>
                </a:solidFill>
                <a:latin typeface="Constantia"/>
                <a:cs typeface="Constantia"/>
              </a:rPr>
              <a:t>dia.:</a:t>
            </a:r>
            <a:r>
              <a:rPr sz="2600" b="1" i="1" spc="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i="1" spc="-5" dirty="0">
                <a:solidFill>
                  <a:srgbClr val="FFFFFF"/>
                </a:solidFill>
                <a:latin typeface="Constantia"/>
                <a:cs typeface="Constantia"/>
              </a:rPr>
              <a:t>~</a:t>
            </a:r>
            <a:r>
              <a:rPr sz="2600" b="1" i="1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i="1" spc="-5" dirty="0">
                <a:solidFill>
                  <a:srgbClr val="FFFFFF"/>
                </a:solidFill>
                <a:latin typeface="Constantia"/>
                <a:cs typeface="Constantia"/>
              </a:rPr>
              <a:t>7 </a:t>
            </a:r>
            <a:r>
              <a:rPr sz="2600" b="1" i="1" spc="-5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i="1" spc="-5" dirty="0">
                <a:solidFill>
                  <a:srgbClr val="FFFFFF"/>
                </a:solidFill>
                <a:latin typeface="Constantia"/>
                <a:cs typeface="Constantia"/>
              </a:rPr>
              <a:t>nm,</a:t>
            </a:r>
            <a:r>
              <a:rPr sz="2600" b="1" i="1" spc="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i="1" spc="-15" dirty="0">
                <a:solidFill>
                  <a:srgbClr val="FFFFFF"/>
                </a:solidFill>
                <a:latin typeface="Constantia"/>
                <a:cs typeface="Constantia"/>
              </a:rPr>
              <a:t>outer</a:t>
            </a:r>
            <a:r>
              <a:rPr sz="2600" b="1" i="1" spc="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i="1" spc="-5" dirty="0">
                <a:solidFill>
                  <a:srgbClr val="FFFFFF"/>
                </a:solidFill>
                <a:latin typeface="Constantia"/>
                <a:cs typeface="Constantia"/>
              </a:rPr>
              <a:t>dia. ~</a:t>
            </a:r>
            <a:r>
              <a:rPr sz="2600" b="1" i="1" spc="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i="1" spc="-20" dirty="0">
                <a:solidFill>
                  <a:srgbClr val="FFFFFF"/>
                </a:solidFill>
                <a:latin typeface="Constantia"/>
                <a:cs typeface="Constantia"/>
              </a:rPr>
              <a:t>13</a:t>
            </a:r>
            <a:r>
              <a:rPr sz="2600" b="1" i="1" spc="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i="1" spc="-5" dirty="0">
                <a:solidFill>
                  <a:srgbClr val="FFFFFF"/>
                </a:solidFill>
                <a:latin typeface="Constantia"/>
                <a:cs typeface="Constantia"/>
              </a:rPr>
              <a:t>nm)</a:t>
            </a:r>
            <a:endParaRPr sz="2600">
              <a:latin typeface="Constantia"/>
              <a:cs typeface="Constantia"/>
            </a:endParaRPr>
          </a:p>
          <a:p>
            <a:pPr marL="299720" indent="-274320">
              <a:lnSpc>
                <a:spcPct val="100000"/>
              </a:lnSpc>
              <a:spcBef>
                <a:spcPts val="625"/>
              </a:spcBef>
              <a:buClr>
                <a:srgbClr val="0BD0D9"/>
              </a:buClr>
              <a:buSzPct val="94230"/>
              <a:buFont typeface="Segoe UI Symbol"/>
              <a:buChar char="⚫"/>
              <a:tabLst>
                <a:tab pos="299720" algn="l"/>
              </a:tabLst>
            </a:pPr>
            <a:r>
              <a:rPr sz="2600" b="1" i="1" spc="-10" dirty="0">
                <a:solidFill>
                  <a:srgbClr val="FFFFFF"/>
                </a:solidFill>
                <a:latin typeface="Constantia"/>
                <a:cs typeface="Constantia"/>
              </a:rPr>
              <a:t>Capacity:</a:t>
            </a:r>
            <a:r>
              <a:rPr sz="2600" b="1" i="1" spc="-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i="1" spc="-5" dirty="0">
                <a:solidFill>
                  <a:srgbClr val="FFFFFF"/>
                </a:solidFill>
                <a:latin typeface="Constantia"/>
                <a:cs typeface="Constantia"/>
              </a:rPr>
              <a:t>up</a:t>
            </a:r>
            <a:r>
              <a:rPr sz="2600" b="1" i="1" spc="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i="1" spc="-20" dirty="0">
                <a:solidFill>
                  <a:srgbClr val="FFFFFF"/>
                </a:solidFill>
                <a:latin typeface="Constantia"/>
                <a:cs typeface="Constantia"/>
              </a:rPr>
              <a:t>to</a:t>
            </a:r>
            <a:r>
              <a:rPr sz="2600" b="1" i="1" spc="-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i="1" spc="-20" dirty="0">
                <a:solidFill>
                  <a:srgbClr val="FFFFFF"/>
                </a:solidFill>
                <a:latin typeface="Constantia"/>
                <a:cs typeface="Constantia"/>
              </a:rPr>
              <a:t>4500</a:t>
            </a:r>
            <a:r>
              <a:rPr sz="2600" b="1" i="1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i="1" spc="-20" dirty="0">
                <a:solidFill>
                  <a:srgbClr val="FFFFFF"/>
                </a:solidFill>
                <a:latin typeface="Constantia"/>
                <a:cs typeface="Constantia"/>
              </a:rPr>
              <a:t>Fe3+,</a:t>
            </a:r>
            <a:r>
              <a:rPr sz="2600" b="1" i="1" spc="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i="1" spc="-5" dirty="0">
                <a:solidFill>
                  <a:srgbClr val="FFFFFF"/>
                </a:solidFill>
                <a:latin typeface="Constantia"/>
                <a:cs typeface="Constantia"/>
              </a:rPr>
              <a:t>biomineralization(?)</a:t>
            </a:r>
            <a:endParaRPr sz="2600">
              <a:latin typeface="Constantia"/>
              <a:cs typeface="Constantia"/>
            </a:endParaRPr>
          </a:p>
          <a:p>
            <a:pPr marL="299085" marR="462915" indent="-274320">
              <a:lnSpc>
                <a:spcPct val="100000"/>
              </a:lnSpc>
              <a:spcBef>
                <a:spcPts val="625"/>
              </a:spcBef>
              <a:buClr>
                <a:srgbClr val="0BD0D9"/>
              </a:buClr>
              <a:buSzPct val="94230"/>
              <a:buFont typeface="Segoe UI Symbol"/>
              <a:buChar char="⚫"/>
              <a:tabLst>
                <a:tab pos="299720" algn="l"/>
              </a:tabLst>
            </a:pPr>
            <a:r>
              <a:rPr sz="2600" b="1" i="1" spc="-25" dirty="0">
                <a:solidFill>
                  <a:srgbClr val="FFFFFF"/>
                </a:solidFill>
                <a:latin typeface="Constantia"/>
                <a:cs typeface="Constantia"/>
              </a:rPr>
              <a:t>Carboxylate</a:t>
            </a:r>
            <a:r>
              <a:rPr sz="2600" b="1" i="1" spc="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i="1" spc="-10" dirty="0">
                <a:solidFill>
                  <a:srgbClr val="FFFFFF"/>
                </a:solidFill>
                <a:latin typeface="Constantia"/>
                <a:cs typeface="Constantia"/>
              </a:rPr>
              <a:t>groups</a:t>
            </a:r>
            <a:r>
              <a:rPr sz="2600" b="1" i="1" spc="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i="1" spc="-5" dirty="0">
                <a:solidFill>
                  <a:srgbClr val="FFFFFF"/>
                </a:solidFill>
                <a:latin typeface="Constantia"/>
                <a:cs typeface="Constantia"/>
              </a:rPr>
              <a:t>for</a:t>
            </a:r>
            <a:r>
              <a:rPr sz="2600" b="1" i="1" spc="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i="1" spc="-20" dirty="0">
                <a:solidFill>
                  <a:srgbClr val="FFFFFF"/>
                </a:solidFill>
                <a:latin typeface="Constantia"/>
                <a:cs typeface="Constantia"/>
              </a:rPr>
              <a:t>Fe(III)</a:t>
            </a:r>
            <a:r>
              <a:rPr sz="2600" b="1" i="1" spc="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i="1" spc="-10" dirty="0">
                <a:solidFill>
                  <a:srgbClr val="FFFFFF"/>
                </a:solidFill>
                <a:latin typeface="Constantia"/>
                <a:cs typeface="Constantia"/>
              </a:rPr>
              <a:t>binding,</a:t>
            </a:r>
            <a:r>
              <a:rPr sz="2600" b="1" i="1" spc="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i="1" spc="-15" dirty="0">
                <a:solidFill>
                  <a:srgbClr val="FFFFFF"/>
                </a:solidFill>
                <a:latin typeface="Constantia"/>
                <a:cs typeface="Constantia"/>
              </a:rPr>
              <a:t>core‐ </a:t>
            </a:r>
            <a:r>
              <a:rPr sz="2600" b="1" i="1" spc="-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i="1" spc="-5" dirty="0">
                <a:solidFill>
                  <a:srgbClr val="FFFFFF"/>
                </a:solidFill>
                <a:latin typeface="Constantia"/>
                <a:cs typeface="Constantia"/>
              </a:rPr>
              <a:t>structure</a:t>
            </a:r>
            <a:r>
              <a:rPr sz="2600" b="1" i="1" spc="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i="1" spc="-20" dirty="0">
                <a:solidFill>
                  <a:srgbClr val="FFFFFF"/>
                </a:solidFill>
                <a:latin typeface="Constantia"/>
                <a:cs typeface="Constantia"/>
              </a:rPr>
              <a:t>related</a:t>
            </a:r>
            <a:r>
              <a:rPr sz="2600" b="1" i="1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i="1" spc="-20" dirty="0">
                <a:solidFill>
                  <a:srgbClr val="FFFFFF"/>
                </a:solidFill>
                <a:latin typeface="Constantia"/>
                <a:cs typeface="Constantia"/>
              </a:rPr>
              <a:t>to</a:t>
            </a:r>
            <a:r>
              <a:rPr sz="2600" b="1" i="1" spc="-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i="1" spc="-25" dirty="0">
                <a:solidFill>
                  <a:srgbClr val="FFFFFF"/>
                </a:solidFill>
                <a:latin typeface="Constantia"/>
                <a:cs typeface="Constantia"/>
              </a:rPr>
              <a:t>Ferrihydrite</a:t>
            </a:r>
            <a:r>
              <a:rPr sz="2600" b="1" i="1" spc="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i="1" spc="-10" dirty="0">
                <a:solidFill>
                  <a:srgbClr val="FFFFFF"/>
                </a:solidFill>
                <a:latin typeface="Constantia"/>
                <a:cs typeface="Constantia"/>
              </a:rPr>
              <a:t>Fe10O</a:t>
            </a:r>
            <a:r>
              <a:rPr sz="2550" b="1" i="1" spc="-15" baseline="-21241" dirty="0">
                <a:solidFill>
                  <a:srgbClr val="FFFFFF"/>
                </a:solidFill>
                <a:latin typeface="Constantia"/>
                <a:cs typeface="Constantia"/>
              </a:rPr>
              <a:t>6</a:t>
            </a:r>
            <a:r>
              <a:rPr sz="2600" b="1" i="1" spc="-10" dirty="0">
                <a:solidFill>
                  <a:srgbClr val="FFFFFF"/>
                </a:solidFill>
                <a:latin typeface="Constantia"/>
                <a:cs typeface="Constantia"/>
              </a:rPr>
              <a:t>(OH)</a:t>
            </a:r>
            <a:r>
              <a:rPr sz="2550" b="1" i="1" spc="-15" baseline="-21241" dirty="0">
                <a:solidFill>
                  <a:srgbClr val="FFFFFF"/>
                </a:solidFill>
                <a:latin typeface="Constantia"/>
                <a:cs typeface="Constantia"/>
              </a:rPr>
              <a:t>18</a:t>
            </a:r>
            <a:endParaRPr sz="2550" baseline="-21241">
              <a:latin typeface="Constantia"/>
              <a:cs typeface="Constantia"/>
            </a:endParaRPr>
          </a:p>
          <a:p>
            <a:pPr marL="299085" marR="230504" indent="-274320">
              <a:lnSpc>
                <a:spcPct val="100000"/>
              </a:lnSpc>
              <a:spcBef>
                <a:spcPts val="625"/>
              </a:spcBef>
              <a:buClr>
                <a:srgbClr val="0BD0D9"/>
              </a:buClr>
              <a:buSzPct val="94230"/>
              <a:buFont typeface="Segoe UI Symbol"/>
              <a:buChar char="⚫"/>
              <a:tabLst>
                <a:tab pos="299720" algn="l"/>
              </a:tabLst>
            </a:pPr>
            <a:r>
              <a:rPr sz="2600" b="1" i="1" spc="-15" dirty="0">
                <a:solidFill>
                  <a:srgbClr val="FFFFFF"/>
                </a:solidFill>
                <a:latin typeface="Constantia"/>
                <a:cs typeface="Constantia"/>
              </a:rPr>
              <a:t>Exchange</a:t>
            </a:r>
            <a:r>
              <a:rPr sz="2600" b="1" i="1" spc="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i="1" spc="-5" dirty="0">
                <a:solidFill>
                  <a:srgbClr val="FFFFFF"/>
                </a:solidFill>
                <a:latin typeface="Constantia"/>
                <a:cs typeface="Constantia"/>
              </a:rPr>
              <a:t>via</a:t>
            </a:r>
            <a:r>
              <a:rPr sz="2600" b="1" i="1" spc="-10" dirty="0">
                <a:solidFill>
                  <a:srgbClr val="FFFFFF"/>
                </a:solidFill>
                <a:latin typeface="Constantia"/>
                <a:cs typeface="Constantia"/>
              </a:rPr>
              <a:t> channels</a:t>
            </a:r>
            <a:r>
              <a:rPr sz="2600" b="1" i="1" spc="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i="1" spc="-5" dirty="0">
                <a:solidFill>
                  <a:srgbClr val="FFFFFF"/>
                </a:solidFill>
                <a:latin typeface="Constantia"/>
                <a:cs typeface="Constantia"/>
              </a:rPr>
              <a:t>(dia.</a:t>
            </a:r>
            <a:r>
              <a:rPr sz="2600" b="1" i="1" spc="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i="1" spc="-5" dirty="0">
                <a:solidFill>
                  <a:srgbClr val="FFFFFF"/>
                </a:solidFill>
                <a:latin typeface="Constantia"/>
                <a:cs typeface="Constantia"/>
              </a:rPr>
              <a:t>1nm),</a:t>
            </a:r>
            <a:r>
              <a:rPr sz="2600" b="1" i="1" spc="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i="1" spc="-5" dirty="0">
                <a:solidFill>
                  <a:srgbClr val="FFFFFF"/>
                </a:solidFill>
                <a:latin typeface="Constantia"/>
                <a:cs typeface="Constantia"/>
              </a:rPr>
              <a:t>tuning</a:t>
            </a:r>
            <a:r>
              <a:rPr sz="2600" b="1" i="1" spc="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i="1" spc="-10" dirty="0">
                <a:solidFill>
                  <a:srgbClr val="FFFFFF"/>
                </a:solidFill>
                <a:latin typeface="Constantia"/>
                <a:cs typeface="Constantia"/>
              </a:rPr>
              <a:t>of </a:t>
            </a:r>
            <a:r>
              <a:rPr sz="2600" b="1" i="1" spc="-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i="1" spc="-15" dirty="0">
                <a:solidFill>
                  <a:srgbClr val="FFFFFF"/>
                </a:solidFill>
                <a:latin typeface="Constantia"/>
                <a:cs typeface="Constantia"/>
              </a:rPr>
              <a:t>hydrophilic/hydrophobic character </a:t>
            </a:r>
            <a:r>
              <a:rPr sz="2600" b="1" i="1" spc="-5" dirty="0">
                <a:solidFill>
                  <a:srgbClr val="FFFFFF"/>
                </a:solidFill>
                <a:latin typeface="Constantia"/>
                <a:cs typeface="Constantia"/>
              </a:rPr>
              <a:t>via</a:t>
            </a:r>
            <a:r>
              <a:rPr sz="2600" b="1" i="1" spc="-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i="1" spc="-5" dirty="0">
                <a:solidFill>
                  <a:srgbClr val="FFFFFF"/>
                </a:solidFill>
                <a:latin typeface="Constantia"/>
                <a:cs typeface="Constantia"/>
              </a:rPr>
              <a:t>residues</a:t>
            </a:r>
            <a:endParaRPr sz="2600">
              <a:latin typeface="Constantia"/>
              <a:cs typeface="Constantia"/>
            </a:endParaRPr>
          </a:p>
          <a:p>
            <a:pPr marL="299720" indent="-274320">
              <a:lnSpc>
                <a:spcPct val="100000"/>
              </a:lnSpc>
              <a:spcBef>
                <a:spcPts val="620"/>
              </a:spcBef>
              <a:buClr>
                <a:srgbClr val="0BD0D9"/>
              </a:buClr>
              <a:buSzPct val="94230"/>
              <a:buFont typeface="Segoe UI Symbol"/>
              <a:buChar char="⚫"/>
              <a:tabLst>
                <a:tab pos="299720" algn="l"/>
              </a:tabLst>
            </a:pPr>
            <a:r>
              <a:rPr sz="2600" b="1" i="1" spc="-15" dirty="0">
                <a:solidFill>
                  <a:srgbClr val="FFFFFF"/>
                </a:solidFill>
                <a:latin typeface="Constantia"/>
                <a:cs typeface="Constantia"/>
              </a:rPr>
              <a:t>Release</a:t>
            </a:r>
            <a:r>
              <a:rPr sz="2600" b="1" i="1" spc="-5" dirty="0">
                <a:solidFill>
                  <a:srgbClr val="FFFFFF"/>
                </a:solidFill>
                <a:latin typeface="Constantia"/>
                <a:cs typeface="Constantia"/>
              </a:rPr>
              <a:t> of</a:t>
            </a:r>
            <a:r>
              <a:rPr sz="2600" b="1" i="1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i="1" spc="-50" dirty="0">
                <a:solidFill>
                  <a:srgbClr val="FFFFFF"/>
                </a:solidFill>
                <a:latin typeface="Constantia"/>
                <a:cs typeface="Constantia"/>
              </a:rPr>
              <a:t>Fe</a:t>
            </a:r>
            <a:r>
              <a:rPr sz="2600" b="1" i="1" spc="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i="1" spc="-5" dirty="0">
                <a:solidFill>
                  <a:srgbClr val="FFFFFF"/>
                </a:solidFill>
                <a:latin typeface="Constantia"/>
                <a:cs typeface="Constantia"/>
              </a:rPr>
              <a:t>as</a:t>
            </a:r>
            <a:r>
              <a:rPr sz="2600" b="1" i="1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i="1" spc="-20" dirty="0">
                <a:solidFill>
                  <a:srgbClr val="FFFFFF"/>
                </a:solidFill>
                <a:latin typeface="Constantia"/>
                <a:cs typeface="Constantia"/>
              </a:rPr>
              <a:t>Fe(II)</a:t>
            </a:r>
            <a:r>
              <a:rPr sz="2600" b="1" i="1" spc="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i="1" spc="-5" dirty="0">
                <a:solidFill>
                  <a:srgbClr val="FFFFFF"/>
                </a:solidFill>
                <a:latin typeface="Constantia"/>
                <a:cs typeface="Constantia"/>
              </a:rPr>
              <a:t>via</a:t>
            </a:r>
            <a:r>
              <a:rPr sz="2600" b="1" i="1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i="1" spc="-15" dirty="0">
                <a:solidFill>
                  <a:srgbClr val="FFFFFF"/>
                </a:solidFill>
                <a:latin typeface="Constantia"/>
                <a:cs typeface="Constantia"/>
              </a:rPr>
              <a:t>hydrophilic</a:t>
            </a:r>
            <a:r>
              <a:rPr sz="2600" b="1" i="1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i="1" spc="-10" dirty="0">
                <a:solidFill>
                  <a:srgbClr val="FFFFFF"/>
                </a:solidFill>
                <a:latin typeface="Constantia"/>
                <a:cs typeface="Constantia"/>
              </a:rPr>
              <a:t>channels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9" y="0"/>
            <a:ext cx="9144000" cy="6856730"/>
            <a:chOff x="139" y="0"/>
            <a:chExt cx="9144000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" y="0"/>
              <a:ext cx="9143860" cy="10278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4107" y="0"/>
              <a:ext cx="4739892" cy="5988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" y="0"/>
              <a:ext cx="9143860" cy="10255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4633" y="1030351"/>
            <a:ext cx="351726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spc="-40" dirty="0"/>
              <a:t>Fe </a:t>
            </a:r>
            <a:r>
              <a:rPr sz="5000" spc="-5" dirty="0"/>
              <a:t>in</a:t>
            </a:r>
            <a:r>
              <a:rPr sz="5000" spc="-25" dirty="0"/>
              <a:t> proteins</a:t>
            </a:r>
            <a:endParaRPr sz="5000"/>
          </a:p>
        </p:txBody>
      </p:sp>
      <p:sp>
        <p:nvSpPr>
          <p:cNvPr id="7" name="object 7"/>
          <p:cNvSpPr txBox="1"/>
          <p:nvPr/>
        </p:nvSpPr>
        <p:spPr>
          <a:xfrm>
            <a:off x="536073" y="1946275"/>
            <a:ext cx="2082164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95"/>
              </a:spcBef>
              <a:buClr>
                <a:srgbClr val="0B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Hemoglobin</a:t>
            </a:r>
            <a:endParaRPr sz="2600">
              <a:latin typeface="Constantia"/>
              <a:cs typeface="Constantia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14889" y="2355976"/>
            <a:ext cx="3733800" cy="413385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9" y="0"/>
            <a:ext cx="9144000" cy="6856730"/>
            <a:chOff x="139" y="0"/>
            <a:chExt cx="9144000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" y="0"/>
              <a:ext cx="9143860" cy="10278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4107" y="0"/>
              <a:ext cx="4739892" cy="5988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" y="0"/>
              <a:ext cx="9143860" cy="10255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4633" y="1030351"/>
            <a:ext cx="639699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spc="-10" dirty="0"/>
              <a:t>Hemoglobin</a:t>
            </a:r>
            <a:r>
              <a:rPr sz="5000" spc="-5" dirty="0"/>
              <a:t> ‐</a:t>
            </a:r>
            <a:r>
              <a:rPr sz="5000" spc="-35" dirty="0"/>
              <a:t> </a:t>
            </a:r>
            <a:r>
              <a:rPr sz="5000" spc="-15" dirty="0"/>
              <a:t>Myoglobin</a:t>
            </a:r>
            <a:endParaRPr sz="5000"/>
          </a:p>
        </p:txBody>
      </p:sp>
      <p:sp>
        <p:nvSpPr>
          <p:cNvPr id="7" name="object 7"/>
          <p:cNvSpPr txBox="1"/>
          <p:nvPr/>
        </p:nvSpPr>
        <p:spPr>
          <a:xfrm>
            <a:off x="536073" y="1946275"/>
            <a:ext cx="184213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95"/>
              </a:spcBef>
              <a:buClr>
                <a:srgbClr val="0B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Bohr</a:t>
            </a:r>
            <a:r>
              <a:rPr sz="2600" spc="-1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ef</a:t>
            </a:r>
            <a:r>
              <a:rPr sz="2600" spc="-25" dirty="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ect</a:t>
            </a:r>
            <a:endParaRPr sz="2600">
              <a:latin typeface="Constantia"/>
              <a:cs typeface="Constantia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43645" y="2438272"/>
            <a:ext cx="5285994" cy="3979926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9" y="0"/>
            <a:ext cx="9144000" cy="6856730"/>
            <a:chOff x="139" y="0"/>
            <a:chExt cx="9144000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" y="0"/>
              <a:ext cx="9143860" cy="10278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4107" y="0"/>
              <a:ext cx="4739892" cy="5988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" y="0"/>
              <a:ext cx="9143860" cy="10255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4633" y="1030351"/>
            <a:ext cx="285432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spc="-5" dirty="0"/>
              <a:t>Bohr</a:t>
            </a:r>
            <a:r>
              <a:rPr sz="5000" spc="-90" dirty="0"/>
              <a:t> </a:t>
            </a:r>
            <a:r>
              <a:rPr sz="5000" spc="-60" dirty="0"/>
              <a:t>Effect</a:t>
            </a:r>
            <a:endParaRPr sz="5000"/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3267" y="2213482"/>
            <a:ext cx="4010405" cy="276225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57889" y="2141854"/>
            <a:ext cx="39624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9" y="0"/>
            <a:ext cx="9144000" cy="6856730"/>
            <a:chOff x="139" y="0"/>
            <a:chExt cx="9144000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" y="0"/>
              <a:ext cx="9143860" cy="10278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4107" y="0"/>
              <a:ext cx="4739892" cy="5988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" y="0"/>
              <a:ext cx="9143860" cy="10255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The</a:t>
            </a:r>
            <a:r>
              <a:rPr spc="-25" dirty="0"/>
              <a:t> </a:t>
            </a:r>
            <a:r>
              <a:rPr spc="-15" dirty="0"/>
              <a:t>Bioinorganic</a:t>
            </a:r>
            <a:r>
              <a:rPr spc="-5" dirty="0"/>
              <a:t> </a:t>
            </a:r>
            <a:r>
              <a:rPr spc="-10" dirty="0"/>
              <a:t>chemistry</a:t>
            </a:r>
            <a:r>
              <a:rPr spc="5" dirty="0"/>
              <a:t> </a:t>
            </a:r>
            <a:r>
              <a:rPr dirty="0"/>
              <a:t>of </a:t>
            </a:r>
            <a:r>
              <a:rPr spc="-1005" dirty="0"/>
              <a:t> </a:t>
            </a:r>
            <a:r>
              <a:rPr spc="-5" dirty="0"/>
              <a:t>Cobalt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6073" y="1902841"/>
            <a:ext cx="8044815" cy="430530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87020" marR="40005" indent="-274320">
              <a:lnSpc>
                <a:spcPct val="80000"/>
              </a:lnSpc>
              <a:spcBef>
                <a:spcPts val="530"/>
              </a:spcBef>
              <a:buClr>
                <a:srgbClr val="0BD0D9"/>
              </a:buClr>
              <a:buSzPct val="94444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sz="1800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best‐known</a:t>
            </a:r>
            <a:r>
              <a:rPr sz="1800" spc="-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biological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function</a:t>
            </a:r>
            <a:r>
              <a:rPr sz="1800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sz="1800" spc="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cobalt</a:t>
            </a:r>
            <a:r>
              <a:rPr sz="1800" spc="-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is</a:t>
            </a:r>
            <a:r>
              <a:rPr sz="1800" spc="-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its</a:t>
            </a:r>
            <a:r>
              <a:rPr sz="1800" spc="-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intimate</a:t>
            </a:r>
            <a:r>
              <a:rPr sz="1800" spc="-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involvement</a:t>
            </a:r>
            <a:r>
              <a:rPr sz="1800" spc="-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sz="1800" spc="-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the </a:t>
            </a:r>
            <a:r>
              <a:rPr sz="1800" spc="-434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coenzymes</a:t>
            </a:r>
            <a:r>
              <a:rPr sz="1800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related</a:t>
            </a:r>
            <a:r>
              <a:rPr sz="1800" spc="-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to</a:t>
            </a:r>
            <a:r>
              <a:rPr sz="1800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vitamin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B12</a:t>
            </a:r>
            <a:endParaRPr sz="18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buClr>
                <a:srgbClr val="0BD0D9"/>
              </a:buClr>
              <a:buSzPct val="94444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1800" spc="-45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1800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sis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ts</a:t>
            </a:r>
            <a:r>
              <a:rPr sz="1800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sz="1800" spc="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our</a:t>
            </a:r>
            <a:r>
              <a:rPr sz="1800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principal</a:t>
            </a:r>
            <a:r>
              <a:rPr sz="1800" spc="-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mponent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:</a:t>
            </a:r>
            <a:endParaRPr sz="1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BD0D9"/>
              </a:buClr>
              <a:buFont typeface="Segoe UI Symbol"/>
              <a:buChar char="⚫"/>
            </a:pPr>
            <a:endParaRPr sz="175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buClr>
                <a:srgbClr val="0BD0D9"/>
              </a:buClr>
              <a:buSzPct val="94444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1.</a:t>
            </a:r>
            <a:r>
              <a:rPr sz="1800" spc="-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1800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obalt</a:t>
            </a:r>
            <a:r>
              <a:rPr sz="1800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1800" spc="-25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om.</a:t>
            </a:r>
            <a:endParaRPr sz="1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BD0D9"/>
              </a:buClr>
              <a:buFont typeface="Segoe UI Symbol"/>
              <a:buChar char="⚫"/>
            </a:pPr>
            <a:endParaRPr sz="2100">
              <a:latin typeface="Constantia"/>
              <a:cs typeface="Constantia"/>
            </a:endParaRPr>
          </a:p>
          <a:p>
            <a:pPr marL="287020" marR="5080" indent="-274955">
              <a:lnSpc>
                <a:spcPct val="80000"/>
              </a:lnSpc>
              <a:spcBef>
                <a:spcPts val="5"/>
              </a:spcBef>
              <a:buClr>
                <a:srgbClr val="0BD0D9"/>
              </a:buClr>
              <a:buSzPct val="94444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2.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A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macrocyclic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ligand called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the </a:t>
            </a:r>
            <a:r>
              <a:rPr sz="1800" i="1" spc="-10" dirty="0">
                <a:solidFill>
                  <a:srgbClr val="FFFFFF"/>
                </a:solidFill>
                <a:latin typeface="Constantia"/>
                <a:cs typeface="Constantia"/>
              </a:rPr>
              <a:t>corrin ring, </a:t>
            </a:r>
            <a:r>
              <a:rPr sz="1800" i="1" spc="-15" dirty="0">
                <a:solidFill>
                  <a:srgbClr val="FFFFFF"/>
                </a:solidFill>
                <a:latin typeface="Constantia"/>
                <a:cs typeface="Constantia"/>
              </a:rPr>
              <a:t>which </a:t>
            </a:r>
            <a:r>
              <a:rPr sz="1800" i="1" spc="-10" dirty="0">
                <a:solidFill>
                  <a:srgbClr val="FFFFFF"/>
                </a:solidFill>
                <a:latin typeface="Constantia"/>
                <a:cs typeface="Constantia"/>
              </a:rPr>
              <a:t>bears various substituents. </a:t>
            </a:r>
            <a:r>
              <a:rPr sz="1800" i="1" spc="-5" dirty="0">
                <a:solidFill>
                  <a:srgbClr val="FFFFFF"/>
                </a:solidFill>
                <a:latin typeface="Constantia"/>
                <a:cs typeface="Constantia"/>
              </a:rPr>
              <a:t> The</a:t>
            </a:r>
            <a:r>
              <a:rPr sz="1800" i="1" spc="-10" dirty="0">
                <a:solidFill>
                  <a:srgbClr val="FFFFFF"/>
                </a:solidFill>
                <a:latin typeface="Constantia"/>
                <a:cs typeface="Constantia"/>
              </a:rPr>
              <a:t> essential</a:t>
            </a:r>
            <a:r>
              <a:rPr sz="1800" i="1" spc="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Constantia"/>
                <a:cs typeface="Constantia"/>
              </a:rPr>
              <a:t>corrin</a:t>
            </a:r>
            <a:r>
              <a:rPr sz="1800" i="1" dirty="0">
                <a:solidFill>
                  <a:srgbClr val="FFFFFF"/>
                </a:solidFill>
                <a:latin typeface="Constantia"/>
                <a:cs typeface="Constantia"/>
              </a:rPr>
              <a:t> ring </a:t>
            </a:r>
            <a:r>
              <a:rPr sz="1800" i="1" spc="-10" dirty="0">
                <a:solidFill>
                  <a:srgbClr val="FFFFFF"/>
                </a:solidFill>
                <a:latin typeface="Constantia"/>
                <a:cs typeface="Constantia"/>
              </a:rPr>
              <a:t>system</a:t>
            </a:r>
            <a:r>
              <a:rPr sz="1800" i="1" dirty="0">
                <a:solidFill>
                  <a:srgbClr val="FFFFFF"/>
                </a:solidFill>
                <a:latin typeface="Constantia"/>
                <a:cs typeface="Constantia"/>
              </a:rPr>
              <a:t> is </a:t>
            </a:r>
            <a:r>
              <a:rPr sz="1800" i="1" spc="-5" dirty="0">
                <a:solidFill>
                  <a:srgbClr val="FFFFFF"/>
                </a:solidFill>
                <a:latin typeface="Constantia"/>
                <a:cs typeface="Constantia"/>
              </a:rPr>
              <a:t>shown</a:t>
            </a:r>
            <a:r>
              <a:rPr sz="1800" i="1" spc="-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sz="1800" i="1" spc="-5" dirty="0">
                <a:solidFill>
                  <a:srgbClr val="FFFFFF"/>
                </a:solidFill>
                <a:latin typeface="Constantia"/>
                <a:cs typeface="Constantia"/>
              </a:rPr>
              <a:t> bold</a:t>
            </a:r>
            <a:r>
              <a:rPr sz="1800" i="1" spc="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i="1" spc="-5" dirty="0">
                <a:solidFill>
                  <a:srgbClr val="FFFFFF"/>
                </a:solidFill>
                <a:latin typeface="Constantia"/>
                <a:cs typeface="Constantia"/>
              </a:rPr>
              <a:t>lines.</a:t>
            </a:r>
            <a:r>
              <a:rPr sz="1800" i="1" spc="-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i="1" spc="-20" dirty="0">
                <a:solidFill>
                  <a:srgbClr val="FFFFFF"/>
                </a:solidFill>
                <a:latin typeface="Constantia"/>
                <a:cs typeface="Constantia"/>
              </a:rPr>
              <a:t>It</a:t>
            </a:r>
            <a:r>
              <a:rPr sz="1800" i="1" spc="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Constantia"/>
                <a:cs typeface="Constantia"/>
              </a:rPr>
              <a:t>resembles</a:t>
            </a:r>
            <a:r>
              <a:rPr sz="1800" i="1" spc="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i="1" spc="-15" dirty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sz="1800" i="1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i="1" spc="-5" dirty="0">
                <a:solidFill>
                  <a:srgbClr val="FFFFFF"/>
                </a:solidFill>
                <a:latin typeface="Constantia"/>
                <a:cs typeface="Constantia"/>
              </a:rPr>
              <a:t>porphine </a:t>
            </a:r>
            <a:r>
              <a:rPr sz="1800" i="1" spc="-409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Constantia"/>
                <a:cs typeface="Constantia"/>
              </a:rPr>
              <a:t>ring, </a:t>
            </a:r>
            <a:r>
              <a:rPr sz="1800" i="1" spc="-5" dirty="0">
                <a:solidFill>
                  <a:srgbClr val="FFFFFF"/>
                </a:solidFill>
                <a:latin typeface="Constantia"/>
                <a:cs typeface="Constantia"/>
              </a:rPr>
              <a:t>but differs </a:t>
            </a:r>
            <a:r>
              <a:rPr sz="1800" i="1" dirty="0">
                <a:solidFill>
                  <a:srgbClr val="FFFFFF"/>
                </a:solidFill>
                <a:latin typeface="Constantia"/>
                <a:cs typeface="Constantia"/>
              </a:rPr>
              <a:t>in </a:t>
            </a:r>
            <a:r>
              <a:rPr sz="1800" i="1" spc="-5" dirty="0">
                <a:solidFill>
                  <a:srgbClr val="FFFFFF"/>
                </a:solidFill>
                <a:latin typeface="Constantia"/>
                <a:cs typeface="Constantia"/>
              </a:rPr>
              <a:t>various </a:t>
            </a:r>
            <a:r>
              <a:rPr sz="1800" i="1" spc="-10" dirty="0">
                <a:solidFill>
                  <a:srgbClr val="FFFFFF"/>
                </a:solidFill>
                <a:latin typeface="Constantia"/>
                <a:cs typeface="Constantia"/>
              </a:rPr>
              <a:t>ways, notably </a:t>
            </a:r>
            <a:r>
              <a:rPr sz="1800" i="1" dirty="0">
                <a:solidFill>
                  <a:srgbClr val="FFFFFF"/>
                </a:solidFill>
                <a:latin typeface="Constantia"/>
                <a:cs typeface="Constantia"/>
              </a:rPr>
              <a:t>in </a:t>
            </a:r>
            <a:r>
              <a:rPr sz="1800" i="1" spc="-15" dirty="0">
                <a:solidFill>
                  <a:srgbClr val="FFFFFF"/>
                </a:solidFill>
                <a:latin typeface="Constantia"/>
                <a:cs typeface="Constantia"/>
              </a:rPr>
              <a:t>the </a:t>
            </a:r>
            <a:r>
              <a:rPr sz="1800" i="1" spc="-10" dirty="0">
                <a:solidFill>
                  <a:srgbClr val="FFFFFF"/>
                </a:solidFill>
                <a:latin typeface="Constantia"/>
                <a:cs typeface="Constantia"/>
              </a:rPr>
              <a:t>absence </a:t>
            </a:r>
            <a:r>
              <a:rPr sz="1800" i="1" spc="-5" dirty="0">
                <a:solidFill>
                  <a:srgbClr val="FFFFFF"/>
                </a:solidFill>
                <a:latin typeface="Constantia"/>
                <a:cs typeface="Constantia"/>
              </a:rPr>
              <a:t>of one </a:t>
            </a:r>
            <a:r>
              <a:rPr sz="1800" i="1" spc="-10" dirty="0">
                <a:solidFill>
                  <a:srgbClr val="FFFFFF"/>
                </a:solidFill>
                <a:latin typeface="Constantia"/>
                <a:cs typeface="Constantia"/>
              </a:rPr>
              <a:t>methine </a:t>
            </a:r>
            <a:r>
              <a:rPr sz="1800" i="1" dirty="0">
                <a:solidFill>
                  <a:srgbClr val="FFFFFF"/>
                </a:solidFill>
                <a:latin typeface="Constantia"/>
                <a:cs typeface="Constantia"/>
              </a:rPr>
              <a:t>(=CH‐) </a:t>
            </a:r>
            <a:r>
              <a:rPr sz="1800" i="1" spc="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i="1" spc="-5" dirty="0">
                <a:solidFill>
                  <a:srgbClr val="FFFFFF"/>
                </a:solidFill>
                <a:latin typeface="Constantia"/>
                <a:cs typeface="Constantia"/>
              </a:rPr>
              <a:t>bridge</a:t>
            </a:r>
            <a:r>
              <a:rPr sz="1800" i="1" spc="-10" dirty="0">
                <a:solidFill>
                  <a:srgbClr val="FFFFFF"/>
                </a:solidFill>
                <a:latin typeface="Constantia"/>
                <a:cs typeface="Constantia"/>
              </a:rPr>
              <a:t> between</a:t>
            </a:r>
            <a:r>
              <a:rPr sz="1800" i="1" spc="-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onstantia"/>
                <a:cs typeface="Constantia"/>
              </a:rPr>
              <a:t>a pair</a:t>
            </a:r>
            <a:r>
              <a:rPr sz="1800" i="1" spc="-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i="1" spc="-5" dirty="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sz="1800" i="1" spc="-10" dirty="0">
                <a:solidFill>
                  <a:srgbClr val="FFFFFF"/>
                </a:solidFill>
                <a:latin typeface="Constantia"/>
                <a:cs typeface="Constantia"/>
              </a:rPr>
              <a:t> pyrrole </a:t>
            </a:r>
            <a:r>
              <a:rPr sz="1800" i="1" spc="-5" dirty="0">
                <a:solidFill>
                  <a:srgbClr val="FFFFFF"/>
                </a:solidFill>
                <a:latin typeface="Constantia"/>
                <a:cs typeface="Constantia"/>
              </a:rPr>
              <a:t>rings.</a:t>
            </a:r>
            <a:endParaRPr sz="1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BD0D9"/>
              </a:buClr>
              <a:buFont typeface="Segoe UI Symbol"/>
              <a:buChar char="⚫"/>
            </a:pPr>
            <a:endParaRPr sz="2100">
              <a:latin typeface="Constantia"/>
              <a:cs typeface="Constantia"/>
            </a:endParaRPr>
          </a:p>
          <a:p>
            <a:pPr marL="286385" marR="192405" indent="-274320">
              <a:lnSpc>
                <a:spcPct val="80000"/>
              </a:lnSpc>
              <a:buClr>
                <a:srgbClr val="0BD0D9"/>
              </a:buClr>
              <a:buSzPct val="94444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3.</a:t>
            </a:r>
            <a:r>
              <a:rPr sz="1800" spc="-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1800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complex</a:t>
            </a:r>
            <a:r>
              <a:rPr sz="1800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organic</a:t>
            </a:r>
            <a:r>
              <a:rPr sz="1800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portion</a:t>
            </a:r>
            <a:r>
              <a:rPr sz="1800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consisting</a:t>
            </a:r>
            <a:r>
              <a:rPr sz="1800" spc="-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of a</a:t>
            </a:r>
            <a:r>
              <a:rPr sz="1800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phosphate</a:t>
            </a:r>
            <a:r>
              <a:rPr sz="1800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group,</a:t>
            </a:r>
            <a:r>
              <a:rPr sz="1800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1800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Constantia"/>
                <a:cs typeface="Constantia"/>
              </a:rPr>
              <a:t>sugar,</a:t>
            </a:r>
            <a:r>
              <a:rPr sz="1800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sz="1800" spc="-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an </a:t>
            </a:r>
            <a:r>
              <a:rPr sz="1800" spc="-4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organic</a:t>
            </a:r>
            <a:r>
              <a:rPr sz="1800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base,</a:t>
            </a:r>
            <a:r>
              <a:rPr sz="1800" spc="-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sz="1800" spc="-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latter</a:t>
            </a:r>
            <a:r>
              <a:rPr sz="1800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being</a:t>
            </a:r>
            <a:r>
              <a:rPr sz="1800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coordinated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to</a:t>
            </a:r>
            <a:r>
              <a:rPr sz="1800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sz="1800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cobalt</a:t>
            </a:r>
            <a:r>
              <a:rPr sz="1800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atom.</a:t>
            </a:r>
            <a:endParaRPr sz="1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BD0D9"/>
              </a:buClr>
              <a:buFont typeface="Segoe UI Symbol"/>
              <a:buChar char="⚫"/>
            </a:pPr>
            <a:endParaRPr sz="2100">
              <a:latin typeface="Constantia"/>
              <a:cs typeface="Constantia"/>
            </a:endParaRPr>
          </a:p>
          <a:p>
            <a:pPr marL="287020" marR="436880" indent="-274320">
              <a:lnSpc>
                <a:spcPts val="1730"/>
              </a:lnSpc>
              <a:buClr>
                <a:srgbClr val="0BD0D9"/>
              </a:buClr>
              <a:buSzPct val="94444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4.</a:t>
            </a:r>
            <a:r>
              <a:rPr sz="1800" spc="-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1800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sixth</a:t>
            </a:r>
            <a:r>
              <a:rPr sz="1800" spc="-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ligand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may</a:t>
            </a:r>
            <a:r>
              <a:rPr sz="1800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be</a:t>
            </a:r>
            <a:r>
              <a:rPr sz="1800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coordinated</a:t>
            </a:r>
            <a:r>
              <a:rPr sz="1800" spc="-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to</a:t>
            </a:r>
            <a:r>
              <a:rPr sz="1800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sz="1800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cobalt</a:t>
            </a:r>
            <a:r>
              <a:rPr sz="1800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atom.</a:t>
            </a:r>
            <a:r>
              <a:rPr sz="1800" spc="-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This</a:t>
            </a:r>
            <a:r>
              <a:rPr sz="1800" spc="-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ligand</a:t>
            </a:r>
            <a:r>
              <a:rPr sz="1800" spc="-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can</a:t>
            </a:r>
            <a:r>
              <a:rPr sz="1800" spc="-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be </a:t>
            </a:r>
            <a:r>
              <a:rPr sz="1800" spc="-4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varied,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and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when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the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cobalt atom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is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reduced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to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the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oxidation state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+1,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it is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evidently</a:t>
            </a:r>
            <a:r>
              <a:rPr sz="1800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absent.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9" y="0"/>
            <a:ext cx="9144000" cy="6856730"/>
            <a:chOff x="139" y="0"/>
            <a:chExt cx="9144000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" y="0"/>
              <a:ext cx="9143860" cy="10278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4107" y="0"/>
              <a:ext cx="4739892" cy="5988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" y="0"/>
              <a:ext cx="9143860" cy="10255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4633" y="1030351"/>
            <a:ext cx="598551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spc="-15" dirty="0"/>
              <a:t>Structure</a:t>
            </a:r>
            <a:r>
              <a:rPr sz="5000" spc="-25" dirty="0"/>
              <a:t> </a:t>
            </a:r>
            <a:r>
              <a:rPr sz="5000" spc="-5" dirty="0"/>
              <a:t>of</a:t>
            </a:r>
            <a:r>
              <a:rPr sz="5000" spc="-25" dirty="0"/>
              <a:t> </a:t>
            </a:r>
            <a:r>
              <a:rPr sz="5000" spc="-10" dirty="0"/>
              <a:t>Cobalamin</a:t>
            </a:r>
            <a:endParaRPr sz="5000"/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57895" y="1998598"/>
            <a:ext cx="546735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9" y="0"/>
            <a:ext cx="9144000" cy="6856730"/>
            <a:chOff x="139" y="0"/>
            <a:chExt cx="9144000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" y="0"/>
              <a:ext cx="9143860" cy="10278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4107" y="0"/>
              <a:ext cx="4739892" cy="5988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" y="0"/>
              <a:ext cx="9143860" cy="10255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4633" y="1030351"/>
            <a:ext cx="308673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spc="-10" dirty="0"/>
              <a:t>Cobalamine</a:t>
            </a:r>
            <a:endParaRPr sz="5000"/>
          </a:p>
        </p:txBody>
      </p:sp>
      <p:sp>
        <p:nvSpPr>
          <p:cNvPr id="7" name="object 7"/>
          <p:cNvSpPr txBox="1"/>
          <p:nvPr/>
        </p:nvSpPr>
        <p:spPr>
          <a:xfrm>
            <a:off x="536073" y="1906651"/>
            <a:ext cx="7900034" cy="430466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285750" marR="116205" indent="-273685" algn="just">
              <a:lnSpc>
                <a:spcPts val="2810"/>
              </a:lnSpc>
              <a:spcBef>
                <a:spcPts val="450"/>
              </a:spcBef>
              <a:buClr>
                <a:srgbClr val="0B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sz="2600" spc="-1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cobalamins</a:t>
            </a:r>
            <a:r>
              <a:rPr sz="2600" spc="-1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can</a:t>
            </a:r>
            <a:r>
              <a:rPr sz="2600" spc="-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be</a:t>
            </a:r>
            <a:r>
              <a:rPr sz="2600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onstantia"/>
                <a:cs typeface="Constantia"/>
              </a:rPr>
              <a:t>reduced</a:t>
            </a:r>
            <a:r>
              <a:rPr sz="2600" spc="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sz="2600" spc="-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neutral</a:t>
            </a:r>
            <a:r>
              <a:rPr sz="2600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or</a:t>
            </a:r>
            <a:r>
              <a:rPr sz="2600" spc="-1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alkaline </a:t>
            </a:r>
            <a:r>
              <a:rPr sz="2600" spc="-6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solution</a:t>
            </a:r>
            <a:r>
              <a:rPr sz="2600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onstantia"/>
                <a:cs typeface="Constantia"/>
              </a:rPr>
              <a:t>to</a:t>
            </a:r>
            <a:r>
              <a:rPr sz="2600" spc="-1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onstantia"/>
                <a:cs typeface="Constantia"/>
              </a:rPr>
              <a:t>give</a:t>
            </a:r>
            <a:r>
              <a:rPr sz="2600" spc="-1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cobalt(Il)</a:t>
            </a:r>
            <a:r>
              <a:rPr sz="2600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sz="2600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cobalt(I)</a:t>
            </a:r>
            <a:r>
              <a:rPr sz="2600" spc="-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species,</a:t>
            </a:r>
            <a:r>
              <a:rPr sz="2600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often </a:t>
            </a:r>
            <a:r>
              <a:rPr sz="2600" spc="-6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called BI2r</a:t>
            </a:r>
            <a:r>
              <a:rPr sz="2600" spc="-1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and BI2s</a:t>
            </a:r>
            <a:r>
              <a:rPr sz="2600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40" dirty="0">
                <a:solidFill>
                  <a:srgbClr val="FFFFFF"/>
                </a:solidFill>
                <a:latin typeface="Constantia"/>
                <a:cs typeface="Constantia"/>
              </a:rPr>
              <a:t>respectively.</a:t>
            </a:r>
            <a:endParaRPr sz="2600">
              <a:latin typeface="Constantia"/>
              <a:cs typeface="Constantia"/>
            </a:endParaRPr>
          </a:p>
          <a:p>
            <a:pPr marL="287020" indent="-274320" algn="just">
              <a:lnSpc>
                <a:spcPct val="100000"/>
              </a:lnSpc>
              <a:spcBef>
                <a:spcPts val="265"/>
              </a:spcBef>
              <a:buClr>
                <a:srgbClr val="0B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20" dirty="0">
                <a:solidFill>
                  <a:srgbClr val="FFFFFF"/>
                </a:solidFill>
                <a:latin typeface="Constantia"/>
                <a:cs typeface="Constantia"/>
              </a:rPr>
              <a:t>powerful</a:t>
            </a:r>
            <a:r>
              <a:rPr sz="2600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reducing</a:t>
            </a:r>
            <a:r>
              <a:rPr sz="2600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agent</a:t>
            </a:r>
            <a:endParaRPr sz="2600">
              <a:latin typeface="Constantia"/>
              <a:cs typeface="Constantia"/>
            </a:endParaRPr>
          </a:p>
          <a:p>
            <a:pPr marL="287020" indent="-274320" algn="just">
              <a:lnSpc>
                <a:spcPct val="100000"/>
              </a:lnSpc>
              <a:spcBef>
                <a:spcPts val="310"/>
              </a:spcBef>
              <a:buClr>
                <a:srgbClr val="0B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de</a:t>
            </a:r>
            <a:r>
              <a:rPr sz="2600" spc="-60" dirty="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omposing</a:t>
            </a:r>
            <a:r>
              <a:rPr sz="2600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35" dirty="0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2600" spc="-35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2600" spc="-1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45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2600" spc="-1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sz="2600" spc="-30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2600" spc="-75" dirty="0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2600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40" dirty="0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sz="2600" spc="-75" dirty="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sz="2600" spc="-45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2600" spc="-70" dirty="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sz="2600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sz="2600" spc="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B12r</a:t>
            </a:r>
            <a:endParaRPr sz="2600">
              <a:latin typeface="Constantia"/>
              <a:cs typeface="Constantia"/>
            </a:endParaRPr>
          </a:p>
          <a:p>
            <a:pPr marL="286385" marR="492125" indent="-274320">
              <a:lnSpc>
                <a:spcPts val="2810"/>
              </a:lnSpc>
              <a:spcBef>
                <a:spcPts val="665"/>
              </a:spcBef>
              <a:buClr>
                <a:srgbClr val="0B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reductions</a:t>
            </a:r>
            <a:r>
              <a:rPr sz="2600" spc="-1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can</a:t>
            </a:r>
            <a:r>
              <a:rPr sz="2600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apparently</a:t>
            </a:r>
            <a:r>
              <a:rPr sz="2600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be</a:t>
            </a:r>
            <a:r>
              <a:rPr sz="2600" spc="-1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carried</a:t>
            </a:r>
            <a:r>
              <a:rPr sz="2600" spc="-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out</a:t>
            </a:r>
            <a:r>
              <a:rPr sz="2600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i="1" spc="-5" dirty="0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sz="2600" i="1" spc="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i="1" spc="-15" dirty="0">
                <a:solidFill>
                  <a:srgbClr val="FFFFFF"/>
                </a:solidFill>
                <a:latin typeface="Constantia"/>
                <a:cs typeface="Constantia"/>
              </a:rPr>
              <a:t>vivo</a:t>
            </a:r>
            <a:r>
              <a:rPr sz="2600" i="1" spc="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i="1" spc="-35" dirty="0">
                <a:solidFill>
                  <a:srgbClr val="FFFFFF"/>
                </a:solidFill>
                <a:latin typeface="Constantia"/>
                <a:cs typeface="Constantia"/>
              </a:rPr>
              <a:t>by </a:t>
            </a:r>
            <a:r>
              <a:rPr sz="2600" i="1" spc="-5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i="1" spc="-10" dirty="0">
                <a:solidFill>
                  <a:srgbClr val="FFFFFF"/>
                </a:solidFill>
                <a:latin typeface="Constantia"/>
                <a:cs typeface="Constantia"/>
              </a:rPr>
              <a:t>reduced </a:t>
            </a:r>
            <a:r>
              <a:rPr sz="2600" i="1" spc="-15" dirty="0">
                <a:solidFill>
                  <a:srgbClr val="FFFFFF"/>
                </a:solidFill>
                <a:latin typeface="Constantia"/>
                <a:cs typeface="Constantia"/>
              </a:rPr>
              <a:t>ferredoxin.</a:t>
            </a:r>
            <a:endParaRPr sz="2600">
              <a:latin typeface="Constantia"/>
              <a:cs typeface="Constantia"/>
            </a:endParaRPr>
          </a:p>
          <a:p>
            <a:pPr marL="285750" marR="5080" indent="-273685">
              <a:lnSpc>
                <a:spcPts val="2810"/>
              </a:lnSpc>
              <a:spcBef>
                <a:spcPts val="620"/>
              </a:spcBef>
              <a:buClr>
                <a:srgbClr val="0BD0D9"/>
              </a:buClr>
              <a:buSzPct val="94230"/>
              <a:buFont typeface="Segoe UI Symbol"/>
              <a:buChar char="⚫"/>
              <a:tabLst>
                <a:tab pos="287020" algn="l"/>
                <a:tab pos="1703705" algn="l"/>
                <a:tab pos="2760980" algn="l"/>
                <a:tab pos="3753485" algn="l"/>
              </a:tabLst>
            </a:pP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cyano‐or	</a:t>
            </a:r>
            <a:r>
              <a:rPr sz="2600" spc="-25" dirty="0">
                <a:solidFill>
                  <a:srgbClr val="FFFFFF"/>
                </a:solidFill>
                <a:latin typeface="Constantia"/>
                <a:cs typeface="Constantia"/>
              </a:rPr>
              <a:t>hydroxocobalamin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is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reduced,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the ligand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(CN‐or OH‐) is lost, and the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resulting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five‐coordinate </a:t>
            </a:r>
            <a:r>
              <a:rPr sz="2600" spc="-6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cobalt(I)</a:t>
            </a:r>
            <a:r>
              <a:rPr sz="2600" spc="-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species	reacts	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with</a:t>
            </a:r>
            <a:r>
              <a:rPr sz="2600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45" dirty="0">
                <a:solidFill>
                  <a:srgbClr val="FFFFFF"/>
                </a:solidFill>
                <a:latin typeface="Constantia"/>
                <a:cs typeface="Constantia"/>
              </a:rPr>
              <a:t>ATP</a:t>
            </a:r>
            <a:r>
              <a:rPr sz="2600" spc="-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sz="2600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sz="2600" spc="-1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presence</a:t>
            </a:r>
            <a:r>
              <a:rPr sz="2600" spc="-1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sz="2600" spc="-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a </a:t>
            </a:r>
            <a:r>
              <a:rPr sz="2600" spc="-6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suitable</a:t>
            </a:r>
            <a:r>
              <a:rPr sz="2600" spc="-1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enzyme</a:t>
            </a:r>
            <a:r>
              <a:rPr sz="2600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onstantia"/>
                <a:cs typeface="Constantia"/>
              </a:rPr>
              <a:t>to</a:t>
            </a:r>
            <a:r>
              <a:rPr sz="2600" spc="-1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onstantia"/>
                <a:cs typeface="Constantia"/>
              </a:rPr>
              <a:t>generate</a:t>
            </a:r>
            <a:r>
              <a:rPr sz="2600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sz="2600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B12</a:t>
            </a:r>
            <a:r>
              <a:rPr sz="2600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coenzyme.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9" y="0"/>
            <a:ext cx="9144000" cy="6856730"/>
            <a:chOff x="139" y="0"/>
            <a:chExt cx="9144000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" y="0"/>
              <a:ext cx="9143860" cy="10278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4107" y="0"/>
              <a:ext cx="4739892" cy="5988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" y="0"/>
              <a:ext cx="9143860" cy="10255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4633" y="424561"/>
            <a:ext cx="632777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latin typeface="Calibri"/>
                <a:cs typeface="Calibri"/>
              </a:rPr>
              <a:t>Coordination compound 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(</a:t>
            </a:r>
            <a:r>
              <a:rPr b="1" spc="-25" dirty="0">
                <a:latin typeface="Calibri"/>
                <a:cs typeface="Calibri"/>
              </a:rPr>
              <a:t>c</a:t>
            </a:r>
            <a:r>
              <a:rPr b="1" dirty="0">
                <a:latin typeface="Calibri"/>
                <a:cs typeface="Calibri"/>
              </a:rPr>
              <a:t>ompl</a:t>
            </a:r>
            <a:r>
              <a:rPr b="1" spc="-70" dirty="0">
                <a:latin typeface="Calibri"/>
                <a:cs typeface="Calibri"/>
              </a:rPr>
              <a:t>e</a:t>
            </a:r>
            <a:r>
              <a:rPr b="1" spc="-5" dirty="0">
                <a:latin typeface="Calibri"/>
                <a:cs typeface="Calibri"/>
              </a:rPr>
              <a:t>x)</a:t>
            </a:r>
            <a:r>
              <a:rPr b="1" spc="-25" dirty="0">
                <a:latin typeface="Calibri"/>
                <a:cs typeface="Calibri"/>
              </a:rPr>
              <a:t>c</a:t>
            </a:r>
            <a:r>
              <a:rPr b="1" dirty="0">
                <a:latin typeface="Calibri"/>
                <a:cs typeface="Calibri"/>
              </a:rPr>
              <a:t>ompl</a:t>
            </a:r>
            <a:r>
              <a:rPr b="1" spc="-70" dirty="0">
                <a:latin typeface="Calibri"/>
                <a:cs typeface="Calibri"/>
              </a:rPr>
              <a:t>e</a:t>
            </a:r>
            <a:r>
              <a:rPr b="1" spc="-5" dirty="0">
                <a:latin typeface="Calibri"/>
                <a:cs typeface="Calibri"/>
              </a:rPr>
              <a:t>x</a:t>
            </a:r>
            <a:r>
              <a:rPr b="1" spc="-20" dirty="0">
                <a:latin typeface="Calibri"/>
                <a:cs typeface="Calibri"/>
              </a:rPr>
              <a:t>)</a:t>
            </a:r>
            <a:r>
              <a:rPr b="1" dirty="0">
                <a:latin typeface="Calibri"/>
                <a:cs typeface="Calibri"/>
              </a:rPr>
              <a:t>‐</a:t>
            </a:r>
            <a:r>
              <a:rPr b="1" spc="-5" dirty="0">
                <a:latin typeface="Calibri"/>
                <a:cs typeface="Calibri"/>
              </a:rPr>
              <a:t>‐</a:t>
            </a:r>
            <a:r>
              <a:rPr b="1" dirty="0">
                <a:latin typeface="Calibri"/>
                <a:cs typeface="Calibri"/>
              </a:rPr>
              <a:t>basics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07117" y="2145918"/>
            <a:ext cx="7712709" cy="2988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73660" indent="-274955">
              <a:lnSpc>
                <a:spcPct val="100000"/>
              </a:lnSpc>
              <a:spcBef>
                <a:spcPts val="100"/>
              </a:spcBef>
              <a:buClr>
                <a:srgbClr val="0BD0D9"/>
              </a:buClr>
              <a:buSzPct val="94444"/>
              <a:buFont typeface="Segoe UI Symbol"/>
              <a:buChar char="⚫"/>
              <a:tabLst>
                <a:tab pos="287020" algn="l"/>
              </a:tabLst>
            </a:pPr>
            <a:r>
              <a:rPr sz="3600" b="1" spc="-20" dirty="0">
                <a:solidFill>
                  <a:srgbClr val="FFFFFF"/>
                </a:solidFill>
                <a:latin typeface="Calibri"/>
                <a:cs typeface="Calibri"/>
              </a:rPr>
              <a:t>Central atom</a:t>
            </a:r>
            <a:r>
              <a:rPr sz="3600" b="1" spc="-5" dirty="0">
                <a:solidFill>
                  <a:srgbClr val="FFFFFF"/>
                </a:solidFill>
                <a:latin typeface="Calibri"/>
                <a:cs typeface="Calibri"/>
              </a:rPr>
              <a:t> is</a:t>
            </a:r>
            <a:r>
              <a:rPr sz="36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bound</a:t>
            </a:r>
            <a:r>
              <a:rPr sz="36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-2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36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-15" dirty="0">
                <a:solidFill>
                  <a:srgbClr val="FFFFFF"/>
                </a:solidFill>
                <a:latin typeface="Calibri"/>
                <a:cs typeface="Calibri"/>
              </a:rPr>
              <a:t>unexpectedly </a:t>
            </a:r>
            <a:r>
              <a:rPr sz="3600" b="1" spc="-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-20" dirty="0">
                <a:solidFill>
                  <a:srgbClr val="FFFFFF"/>
                </a:solidFill>
                <a:latin typeface="Calibri"/>
                <a:cs typeface="Calibri"/>
              </a:rPr>
              <a:t>large</a:t>
            </a:r>
            <a:r>
              <a:rPr sz="36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number</a:t>
            </a:r>
            <a:r>
              <a:rPr sz="36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36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FFFFFF"/>
                </a:solidFill>
                <a:latin typeface="Calibri"/>
                <a:cs typeface="Calibri"/>
              </a:rPr>
              <a:t>ligands•</a:t>
            </a:r>
            <a:endParaRPr sz="3600">
              <a:latin typeface="Calibri"/>
              <a:cs typeface="Calibri"/>
            </a:endParaRPr>
          </a:p>
          <a:p>
            <a:pPr marL="287020" marR="5080" indent="-274955">
              <a:lnSpc>
                <a:spcPct val="100000"/>
              </a:lnSpc>
              <a:spcBef>
                <a:spcPts val="865"/>
              </a:spcBef>
              <a:buClr>
                <a:srgbClr val="0BD0D9"/>
              </a:buClr>
              <a:buSzPct val="94444"/>
              <a:buFont typeface="Segoe UI Symbol"/>
              <a:buChar char="⚫"/>
              <a:tabLst>
                <a:tab pos="287020" algn="l"/>
              </a:tabLst>
            </a:pPr>
            <a:r>
              <a:rPr sz="3600" b="1" spc="-5" dirty="0">
                <a:solidFill>
                  <a:srgbClr val="FFFFFF"/>
                </a:solidFill>
                <a:latin typeface="Calibri"/>
                <a:cs typeface="Calibri"/>
              </a:rPr>
              <a:t>Usually </a:t>
            </a:r>
            <a:r>
              <a:rPr sz="3600" b="1" spc="-15" dirty="0">
                <a:solidFill>
                  <a:srgbClr val="FFFFFF"/>
                </a:solidFill>
                <a:latin typeface="Calibri"/>
                <a:cs typeface="Calibri"/>
              </a:rPr>
              <a:t>discrete </a:t>
            </a: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species </a:t>
            </a:r>
            <a:r>
              <a:rPr sz="3600" b="1" spc="-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solution and </a:t>
            </a:r>
            <a:r>
              <a:rPr sz="3600" b="1" spc="-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Calibri"/>
                <a:cs typeface="Calibri"/>
              </a:rPr>
              <a:t>solid•</a:t>
            </a:r>
            <a:endParaRPr sz="360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spcBef>
                <a:spcPts val="860"/>
              </a:spcBef>
              <a:buClr>
                <a:srgbClr val="0BD0D9"/>
              </a:buClr>
              <a:buSzPct val="94444"/>
              <a:buFont typeface="Segoe UI Symbol"/>
              <a:buChar char="⚫"/>
              <a:tabLst>
                <a:tab pos="287020" algn="l"/>
              </a:tabLst>
            </a:pPr>
            <a:r>
              <a:rPr sz="3600" b="1" spc="-10" dirty="0">
                <a:solidFill>
                  <a:srgbClr val="FFFFFF"/>
                </a:solidFill>
                <a:latin typeface="Calibri"/>
                <a:cs typeface="Calibri"/>
              </a:rPr>
              <a:t>Examples:</a:t>
            </a:r>
            <a:r>
              <a:rPr sz="36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FFFFFF"/>
                </a:solidFill>
                <a:latin typeface="Calibri"/>
                <a:cs typeface="Calibri"/>
              </a:rPr>
              <a:t>K4[Fe(CN)6],</a:t>
            </a:r>
            <a:r>
              <a:rPr sz="36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Calibri"/>
                <a:cs typeface="Calibri"/>
              </a:rPr>
              <a:t>CoCl2*</a:t>
            </a:r>
            <a:r>
              <a:rPr sz="36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36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H2O•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9" y="0"/>
            <a:ext cx="9144000" cy="6856730"/>
            <a:chOff x="139" y="0"/>
            <a:chExt cx="9144000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" y="0"/>
              <a:ext cx="9143860" cy="10278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4107" y="0"/>
              <a:ext cx="4739892" cy="5988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" y="0"/>
              <a:ext cx="9143860" cy="10255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4633" y="1030351"/>
            <a:ext cx="435038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spc="-20" dirty="0"/>
              <a:t>Nitrogen</a:t>
            </a:r>
            <a:r>
              <a:rPr sz="5000" spc="-80" dirty="0"/>
              <a:t> </a:t>
            </a:r>
            <a:r>
              <a:rPr sz="5000" spc="-25" dirty="0"/>
              <a:t>fixation</a:t>
            </a:r>
            <a:endParaRPr sz="5000"/>
          </a:p>
        </p:txBody>
      </p:sp>
      <p:sp>
        <p:nvSpPr>
          <p:cNvPr id="7" name="object 7"/>
          <p:cNvSpPr txBox="1"/>
          <p:nvPr/>
        </p:nvSpPr>
        <p:spPr>
          <a:xfrm>
            <a:off x="536073" y="1866722"/>
            <a:ext cx="7847330" cy="407987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409"/>
              </a:spcBef>
              <a:buClr>
                <a:srgbClr val="0B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i="1" spc="-10" dirty="0">
                <a:solidFill>
                  <a:srgbClr val="FFFFFF"/>
                </a:solidFill>
                <a:latin typeface="Constantia"/>
                <a:cs typeface="Constantia"/>
              </a:rPr>
              <a:t>Nitrogenases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315"/>
              </a:spcBef>
              <a:buClr>
                <a:srgbClr val="0B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i="1" spc="-15" dirty="0">
                <a:solidFill>
                  <a:srgbClr val="FFFFFF"/>
                </a:solidFill>
                <a:latin typeface="Constantia"/>
                <a:cs typeface="Constantia"/>
              </a:rPr>
              <a:t>Consist</a:t>
            </a:r>
            <a:r>
              <a:rPr sz="2600" i="1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i="1" spc="-5" dirty="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sz="2600" i="1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i="1" spc="-5" dirty="0">
                <a:solidFill>
                  <a:srgbClr val="FFFFFF"/>
                </a:solidFill>
                <a:latin typeface="Constantia"/>
                <a:cs typeface="Constantia"/>
              </a:rPr>
              <a:t>2</a:t>
            </a:r>
            <a:r>
              <a:rPr sz="2600" i="1" spc="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i="1" spc="-20" dirty="0">
                <a:solidFill>
                  <a:srgbClr val="FFFFFF"/>
                </a:solidFill>
                <a:latin typeface="Constantia"/>
                <a:cs typeface="Constantia"/>
              </a:rPr>
              <a:t>proteins</a:t>
            </a:r>
            <a:endParaRPr sz="2600">
              <a:latin typeface="Constantia"/>
              <a:cs typeface="Constantia"/>
            </a:endParaRPr>
          </a:p>
          <a:p>
            <a:pPr marL="652780" lvl="1" indent="-247015">
              <a:lnSpc>
                <a:spcPct val="100000"/>
              </a:lnSpc>
              <a:spcBef>
                <a:spcPts val="295"/>
              </a:spcBef>
              <a:buClr>
                <a:srgbClr val="0F6FC6"/>
              </a:buClr>
              <a:buSzPct val="83333"/>
              <a:buFont typeface="Segoe UI Symbol"/>
              <a:buChar char="⚫"/>
              <a:tabLst>
                <a:tab pos="652780" algn="l"/>
              </a:tabLst>
            </a:pPr>
            <a:r>
              <a:rPr sz="2400" i="1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2400" i="1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i="1" spc="-45" dirty="0">
                <a:solidFill>
                  <a:srgbClr val="FFFFFF"/>
                </a:solidFill>
                <a:latin typeface="Constantia"/>
                <a:cs typeface="Constantia"/>
              </a:rPr>
              <a:t>Fe</a:t>
            </a:r>
            <a:r>
              <a:rPr sz="2400" i="1" spc="-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i="1" spc="-15" dirty="0">
                <a:solidFill>
                  <a:srgbClr val="FFFFFF"/>
                </a:solidFill>
                <a:latin typeface="Constantia"/>
                <a:cs typeface="Constantia"/>
              </a:rPr>
              <a:t>protein</a:t>
            </a:r>
            <a:endParaRPr sz="2400">
              <a:latin typeface="Constantia"/>
              <a:cs typeface="Constantia"/>
            </a:endParaRPr>
          </a:p>
          <a:p>
            <a:pPr marL="652780" lvl="1" indent="-247015">
              <a:lnSpc>
                <a:spcPct val="100000"/>
              </a:lnSpc>
              <a:spcBef>
                <a:spcPts val="285"/>
              </a:spcBef>
              <a:buClr>
                <a:srgbClr val="0F6FC6"/>
              </a:buClr>
              <a:buSzPct val="83333"/>
              <a:buFont typeface="Segoe UI Symbol"/>
              <a:buChar char="⚫"/>
              <a:tabLst>
                <a:tab pos="652780" algn="l"/>
              </a:tabLst>
            </a:pPr>
            <a:r>
              <a:rPr sz="2400" i="1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2400" i="1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i="1" spc="-40" dirty="0">
                <a:solidFill>
                  <a:srgbClr val="FFFFFF"/>
                </a:solidFill>
                <a:latin typeface="Constantia"/>
                <a:cs typeface="Constantia"/>
              </a:rPr>
              <a:t>MoFe</a:t>
            </a:r>
            <a:r>
              <a:rPr sz="2400" i="1" spc="-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i="1" spc="-15" dirty="0">
                <a:solidFill>
                  <a:srgbClr val="FFFFFF"/>
                </a:solidFill>
                <a:latin typeface="Constantia"/>
                <a:cs typeface="Constantia"/>
              </a:rPr>
              <a:t>protein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305"/>
              </a:spcBef>
              <a:buClr>
                <a:srgbClr val="0B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i="1" spc="-15" dirty="0">
                <a:solidFill>
                  <a:srgbClr val="FFFFFF"/>
                </a:solidFill>
                <a:latin typeface="Constantia"/>
                <a:cs typeface="Constantia"/>
              </a:rPr>
              <a:t>Each</a:t>
            </a:r>
            <a:r>
              <a:rPr sz="2600" i="1" spc="-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i="1" spc="-5" dirty="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sz="2600" i="1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i="1" spc="-15" dirty="0">
                <a:solidFill>
                  <a:srgbClr val="FFFFFF"/>
                </a:solidFill>
                <a:latin typeface="Constantia"/>
                <a:cs typeface="Constantia"/>
              </a:rPr>
              <a:t>them</a:t>
            </a:r>
            <a:r>
              <a:rPr sz="2600" i="1" spc="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i="1" spc="-5" dirty="0">
                <a:solidFill>
                  <a:srgbClr val="FFFFFF"/>
                </a:solidFill>
                <a:latin typeface="Constantia"/>
                <a:cs typeface="Constantia"/>
              </a:rPr>
              <a:t>is</a:t>
            </a:r>
            <a:r>
              <a:rPr sz="2600" i="1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i="1" spc="-15" dirty="0">
                <a:solidFill>
                  <a:srgbClr val="FFFFFF"/>
                </a:solidFill>
                <a:latin typeface="Constantia"/>
                <a:cs typeface="Constantia"/>
              </a:rPr>
              <a:t>inactive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315"/>
              </a:spcBef>
              <a:buClr>
                <a:srgbClr val="0B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i="1" spc="-10" dirty="0">
                <a:solidFill>
                  <a:srgbClr val="FFFFFF"/>
                </a:solidFill>
                <a:latin typeface="Constantia"/>
                <a:cs typeface="Constantia"/>
              </a:rPr>
              <a:t>Mixing</a:t>
            </a:r>
            <a:r>
              <a:rPr sz="2600" i="1" spc="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i="1" spc="-15" dirty="0">
                <a:solidFill>
                  <a:srgbClr val="FFFFFF"/>
                </a:solidFill>
                <a:latin typeface="Constantia"/>
                <a:cs typeface="Constantia"/>
              </a:rPr>
              <a:t>them</a:t>
            </a:r>
            <a:r>
              <a:rPr sz="2600" i="1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i="1" spc="-20" dirty="0">
                <a:solidFill>
                  <a:srgbClr val="FFFFFF"/>
                </a:solidFill>
                <a:latin typeface="Constantia"/>
                <a:cs typeface="Constantia"/>
              </a:rPr>
              <a:t>makes</a:t>
            </a:r>
            <a:r>
              <a:rPr sz="2600" i="1" spc="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i="1" spc="-15" dirty="0">
                <a:solidFill>
                  <a:srgbClr val="FFFFFF"/>
                </a:solidFill>
                <a:latin typeface="Constantia"/>
                <a:cs typeface="Constantia"/>
              </a:rPr>
              <a:t>them</a:t>
            </a:r>
            <a:r>
              <a:rPr sz="2600" i="1" spc="-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i="1" spc="-10" dirty="0">
                <a:solidFill>
                  <a:srgbClr val="FFFFFF"/>
                </a:solidFill>
                <a:latin typeface="Constantia"/>
                <a:cs typeface="Constantia"/>
              </a:rPr>
              <a:t>active</a:t>
            </a:r>
            <a:endParaRPr sz="2600">
              <a:latin typeface="Constantia"/>
              <a:cs typeface="Constantia"/>
            </a:endParaRPr>
          </a:p>
          <a:p>
            <a:pPr marL="287020" marR="5080" indent="-274955">
              <a:lnSpc>
                <a:spcPts val="2810"/>
              </a:lnSpc>
              <a:spcBef>
                <a:spcPts val="660"/>
              </a:spcBef>
              <a:buClr>
                <a:srgbClr val="0B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sz="2600" spc="-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onstantia"/>
                <a:cs typeface="Constantia"/>
              </a:rPr>
              <a:t>Fe‐protein</a:t>
            </a:r>
            <a:r>
              <a:rPr sz="2600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consists</a:t>
            </a:r>
            <a:r>
              <a:rPr sz="2600" spc="-114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sz="2600" spc="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onstantia"/>
                <a:cs typeface="Constantia"/>
              </a:rPr>
              <a:t>two</a:t>
            </a:r>
            <a:r>
              <a:rPr sz="2600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identical</a:t>
            </a:r>
            <a:r>
              <a:rPr sz="2600" spc="-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subunits</a:t>
            </a:r>
            <a:r>
              <a:rPr sz="2600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that </a:t>
            </a:r>
            <a:r>
              <a:rPr sz="2600" spc="-6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clasp a </a:t>
            </a:r>
            <a:r>
              <a:rPr sz="2600" spc="-20" dirty="0">
                <a:solidFill>
                  <a:srgbClr val="FFFFFF"/>
                </a:solidFill>
                <a:latin typeface="Constantia"/>
                <a:cs typeface="Constantia"/>
              </a:rPr>
              <a:t>ferredoxin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unit </a:t>
            </a:r>
            <a:r>
              <a:rPr sz="2600" spc="-20" dirty="0">
                <a:solidFill>
                  <a:srgbClr val="FFFFFF"/>
                </a:solidFill>
                <a:latin typeface="Constantia"/>
                <a:cs typeface="Constantia"/>
              </a:rPr>
              <a:t>(Fe4S4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)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between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them </a:t>
            </a:r>
            <a:r>
              <a:rPr sz="2600" spc="-35" dirty="0">
                <a:solidFill>
                  <a:srgbClr val="FFFFFF"/>
                </a:solidFill>
                <a:latin typeface="Constantia"/>
                <a:cs typeface="Constantia"/>
              </a:rPr>
              <a:t>by </a:t>
            </a:r>
            <a:r>
              <a:rPr sz="2600" spc="-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forming </a:t>
            </a:r>
            <a:r>
              <a:rPr sz="2600" spc="-30" dirty="0">
                <a:solidFill>
                  <a:srgbClr val="FFFFFF"/>
                </a:solidFill>
                <a:latin typeface="Constantia"/>
                <a:cs typeface="Constantia"/>
              </a:rPr>
              <a:t>Fe‐S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bonds </a:t>
            </a:r>
            <a:r>
              <a:rPr sz="2600" spc="-25" dirty="0">
                <a:solidFill>
                  <a:srgbClr val="FFFFFF"/>
                </a:solidFill>
                <a:latin typeface="Constantia"/>
                <a:cs typeface="Constantia"/>
              </a:rPr>
              <a:t>to two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cysteine residues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in each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subunit.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9" y="0"/>
            <a:ext cx="9144000" cy="6856730"/>
            <a:chOff x="139" y="0"/>
            <a:chExt cx="9144000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" y="0"/>
              <a:ext cx="9143860" cy="10278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4107" y="0"/>
              <a:ext cx="4739892" cy="5988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" y="0"/>
              <a:ext cx="9143860" cy="10255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15677" y="326262"/>
            <a:ext cx="435038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spc="-20" dirty="0"/>
              <a:t>Nitrogen</a:t>
            </a:r>
            <a:r>
              <a:rPr sz="5000" spc="-80" dirty="0"/>
              <a:t> </a:t>
            </a:r>
            <a:r>
              <a:rPr sz="5000" spc="-25" dirty="0"/>
              <a:t>fixation</a:t>
            </a:r>
            <a:endParaRPr sz="5000"/>
          </a:p>
        </p:txBody>
      </p:sp>
      <p:sp>
        <p:nvSpPr>
          <p:cNvPr id="7" name="object 7"/>
          <p:cNvSpPr txBox="1"/>
          <p:nvPr/>
        </p:nvSpPr>
        <p:spPr>
          <a:xfrm>
            <a:off x="507117" y="1153795"/>
            <a:ext cx="7835265" cy="29578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5080" indent="-274320" algn="just">
              <a:lnSpc>
                <a:spcPct val="100000"/>
              </a:lnSpc>
              <a:spcBef>
                <a:spcPts val="95"/>
              </a:spcBef>
              <a:buClr>
                <a:srgbClr val="0B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sz="2600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onstantia"/>
                <a:cs typeface="Constantia"/>
              </a:rPr>
              <a:t>MoFe‐protein,</a:t>
            </a:r>
            <a:r>
              <a:rPr sz="2600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so‐called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because</a:t>
            </a:r>
            <a:r>
              <a:rPr sz="2600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it</a:t>
            </a:r>
            <a:r>
              <a:rPr sz="2600" spc="-1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contains</a:t>
            </a:r>
            <a:r>
              <a:rPr sz="2600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both </a:t>
            </a:r>
            <a:r>
              <a:rPr sz="2600" spc="-6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molybdenum</a:t>
            </a:r>
            <a:r>
              <a:rPr sz="2600" spc="-1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sz="2600" spc="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iron.</a:t>
            </a:r>
            <a:endParaRPr sz="2600">
              <a:latin typeface="Constantia"/>
              <a:cs typeface="Constantia"/>
            </a:endParaRPr>
          </a:p>
          <a:p>
            <a:pPr marL="287020" marR="164465" indent="-274955" algn="just">
              <a:lnSpc>
                <a:spcPct val="100000"/>
              </a:lnSpc>
              <a:spcBef>
                <a:spcPts val="625"/>
              </a:spcBef>
              <a:buClr>
                <a:srgbClr val="0B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25" dirty="0">
                <a:solidFill>
                  <a:srgbClr val="FFFFFF"/>
                </a:solidFill>
                <a:latin typeface="Constantia"/>
                <a:cs typeface="Constantia"/>
              </a:rPr>
              <a:t>X‐ray</a:t>
            </a:r>
            <a:r>
              <a:rPr sz="2600" spc="-1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crystallographic</a:t>
            </a:r>
            <a:r>
              <a:rPr sz="2600" spc="-114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study</a:t>
            </a:r>
            <a:r>
              <a:rPr sz="2600" spc="-1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onstantia"/>
                <a:cs typeface="Constantia"/>
              </a:rPr>
              <a:t>revealed</a:t>
            </a:r>
            <a:r>
              <a:rPr sz="2600" spc="-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2600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metal</a:t>
            </a:r>
            <a:r>
              <a:rPr sz="2600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cluster </a:t>
            </a:r>
            <a:r>
              <a:rPr sz="2600" spc="-6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arrangement</a:t>
            </a:r>
            <a:endParaRPr sz="2600">
              <a:latin typeface="Constantia"/>
              <a:cs typeface="Constantia"/>
            </a:endParaRPr>
          </a:p>
          <a:p>
            <a:pPr marL="286385" marR="34925" indent="-274320" algn="just">
              <a:lnSpc>
                <a:spcPct val="100000"/>
              </a:lnSpc>
              <a:spcBef>
                <a:spcPts val="625"/>
              </a:spcBef>
              <a:buClr>
                <a:srgbClr val="0B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sz="2600" spc="-114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structure</a:t>
            </a:r>
            <a:r>
              <a:rPr sz="2600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is</a:t>
            </a:r>
            <a:r>
              <a:rPr sz="2600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still</a:t>
            </a:r>
            <a:r>
              <a:rPr sz="2600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somewhat</a:t>
            </a:r>
            <a:r>
              <a:rPr sz="2600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inaccurate</a:t>
            </a:r>
            <a:r>
              <a:rPr sz="2600" spc="-1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sz="2600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one</a:t>
            </a:r>
            <a:r>
              <a:rPr sz="2600" spc="-1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of </a:t>
            </a:r>
            <a:r>
              <a:rPr sz="2600" spc="-6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sz="2600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bridging</a:t>
            </a:r>
            <a:r>
              <a:rPr sz="2600" spc="-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groups</a:t>
            </a:r>
            <a:r>
              <a:rPr sz="2600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(Y)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has</a:t>
            </a:r>
            <a:r>
              <a:rPr sz="2600" spc="-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not</a:t>
            </a:r>
            <a:r>
              <a:rPr sz="2600" spc="-1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30" dirty="0">
                <a:solidFill>
                  <a:srgbClr val="FFFFFF"/>
                </a:solidFill>
                <a:latin typeface="Constantia"/>
                <a:cs typeface="Constantia"/>
              </a:rPr>
              <a:t>yet</a:t>
            </a:r>
            <a:r>
              <a:rPr sz="2600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been</a:t>
            </a:r>
            <a:r>
              <a:rPr sz="2600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onstantia"/>
                <a:cs typeface="Constantia"/>
              </a:rPr>
              <a:t>conclusively </a:t>
            </a:r>
            <a:r>
              <a:rPr sz="2600" spc="-6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identified.</a:t>
            </a:r>
            <a:endParaRPr sz="2600">
              <a:latin typeface="Constantia"/>
              <a:cs typeface="Constantia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45653" y="4142104"/>
            <a:ext cx="6675119" cy="250012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9" y="0"/>
            <a:ext cx="9144000" cy="6856730"/>
            <a:chOff x="139" y="0"/>
            <a:chExt cx="9144000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" y="0"/>
              <a:ext cx="9143860" cy="10278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4107" y="0"/>
              <a:ext cx="4739892" cy="5988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" y="0"/>
              <a:ext cx="9143860" cy="10255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4633" y="424561"/>
            <a:ext cx="632777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latin typeface="Calibri"/>
                <a:cs typeface="Calibri"/>
              </a:rPr>
              <a:t>Coordination compound 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(</a:t>
            </a:r>
            <a:r>
              <a:rPr b="1" spc="-25" dirty="0">
                <a:latin typeface="Calibri"/>
                <a:cs typeface="Calibri"/>
              </a:rPr>
              <a:t>c</a:t>
            </a:r>
            <a:r>
              <a:rPr b="1" dirty="0">
                <a:latin typeface="Calibri"/>
                <a:cs typeface="Calibri"/>
              </a:rPr>
              <a:t>ompl</a:t>
            </a:r>
            <a:r>
              <a:rPr b="1" spc="-70" dirty="0">
                <a:latin typeface="Calibri"/>
                <a:cs typeface="Calibri"/>
              </a:rPr>
              <a:t>e</a:t>
            </a:r>
            <a:r>
              <a:rPr b="1" spc="-5" dirty="0">
                <a:latin typeface="Calibri"/>
                <a:cs typeface="Calibri"/>
              </a:rPr>
              <a:t>x)</a:t>
            </a:r>
            <a:r>
              <a:rPr b="1" spc="-25" dirty="0">
                <a:latin typeface="Calibri"/>
                <a:cs typeface="Calibri"/>
              </a:rPr>
              <a:t>c</a:t>
            </a:r>
            <a:r>
              <a:rPr b="1" dirty="0">
                <a:latin typeface="Calibri"/>
                <a:cs typeface="Calibri"/>
              </a:rPr>
              <a:t>ompl</a:t>
            </a:r>
            <a:r>
              <a:rPr b="1" spc="-70" dirty="0">
                <a:latin typeface="Calibri"/>
                <a:cs typeface="Calibri"/>
              </a:rPr>
              <a:t>e</a:t>
            </a:r>
            <a:r>
              <a:rPr b="1" spc="-5" dirty="0">
                <a:latin typeface="Calibri"/>
                <a:cs typeface="Calibri"/>
              </a:rPr>
              <a:t>x</a:t>
            </a:r>
            <a:r>
              <a:rPr b="1" spc="-20" dirty="0">
                <a:latin typeface="Calibri"/>
                <a:cs typeface="Calibri"/>
              </a:rPr>
              <a:t>)</a:t>
            </a:r>
            <a:r>
              <a:rPr b="1" dirty="0">
                <a:latin typeface="Calibri"/>
                <a:cs typeface="Calibri"/>
              </a:rPr>
              <a:t>‐</a:t>
            </a:r>
            <a:r>
              <a:rPr b="1" spc="-5" dirty="0">
                <a:latin typeface="Calibri"/>
                <a:cs typeface="Calibri"/>
              </a:rPr>
              <a:t>‐</a:t>
            </a:r>
            <a:r>
              <a:rPr b="1" dirty="0">
                <a:latin typeface="Calibri"/>
                <a:cs typeface="Calibri"/>
              </a:rPr>
              <a:t>basics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6073" y="1940941"/>
            <a:ext cx="7661909" cy="3731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95"/>
              </a:spcBef>
              <a:buClr>
                <a:srgbClr val="0BD0D9"/>
              </a:buClr>
              <a:buSzPct val="95312"/>
              <a:buFont typeface="Segoe UI Symbol"/>
              <a:buChar char="⚫"/>
              <a:tabLst>
                <a:tab pos="287020" algn="l"/>
              </a:tabLst>
            </a:pPr>
            <a:r>
              <a:rPr sz="3200" b="1" spc="-10" dirty="0">
                <a:solidFill>
                  <a:srgbClr val="FFFFFF"/>
                </a:solidFill>
                <a:latin typeface="Constantia"/>
                <a:cs typeface="Constantia"/>
              </a:rPr>
              <a:t>Properties</a:t>
            </a:r>
            <a:r>
              <a:rPr sz="3200" b="1" spc="-1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sz="3200" b="1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Constantia"/>
                <a:cs typeface="Constantia"/>
              </a:rPr>
              <a:t>central</a:t>
            </a:r>
            <a:r>
              <a:rPr sz="3200" b="1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Constantia"/>
                <a:cs typeface="Constantia"/>
              </a:rPr>
              <a:t>atoms</a:t>
            </a:r>
            <a:r>
              <a:rPr sz="3200" b="1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onstantia"/>
                <a:cs typeface="Constantia"/>
              </a:rPr>
              <a:t>(transition </a:t>
            </a:r>
            <a:r>
              <a:rPr sz="3200" b="1" spc="-7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onstantia"/>
                <a:cs typeface="Constantia"/>
              </a:rPr>
              <a:t>metals):•</a:t>
            </a:r>
            <a:endParaRPr sz="32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770"/>
              </a:spcBef>
              <a:buClr>
                <a:srgbClr val="0BD0D9"/>
              </a:buClr>
              <a:buSzPct val="95312"/>
              <a:buFont typeface="Segoe UI Symbol"/>
              <a:buChar char="⚫"/>
              <a:tabLst>
                <a:tab pos="287020" algn="l"/>
              </a:tabLst>
            </a:pPr>
            <a:r>
              <a:rPr sz="3200" b="1" spc="-15" dirty="0">
                <a:solidFill>
                  <a:srgbClr val="FFFFFF"/>
                </a:solidFill>
                <a:latin typeface="Constantia"/>
                <a:cs typeface="Constantia"/>
              </a:rPr>
              <a:t>Large</a:t>
            </a:r>
            <a:r>
              <a:rPr sz="3200" b="1" spc="-1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Constantia"/>
                <a:cs typeface="Constantia"/>
              </a:rPr>
              <a:t>charge/radius</a:t>
            </a:r>
            <a:r>
              <a:rPr sz="3200" b="1" spc="-1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Constantia"/>
                <a:cs typeface="Constantia"/>
              </a:rPr>
              <a:t>ratio•</a:t>
            </a:r>
            <a:endParaRPr sz="3200">
              <a:latin typeface="Constantia"/>
              <a:cs typeface="Constantia"/>
            </a:endParaRPr>
          </a:p>
          <a:p>
            <a:pPr marL="286385" marR="222250" indent="-274320">
              <a:lnSpc>
                <a:spcPct val="100000"/>
              </a:lnSpc>
              <a:spcBef>
                <a:spcPts val="765"/>
              </a:spcBef>
              <a:buClr>
                <a:srgbClr val="0BD0D9"/>
              </a:buClr>
              <a:buSzPct val="95312"/>
              <a:buFont typeface="Segoe UI Symbol"/>
              <a:buChar char="⚫"/>
              <a:tabLst>
                <a:tab pos="287020" algn="l"/>
              </a:tabLst>
            </a:pPr>
            <a:r>
              <a:rPr sz="3200" b="1" spc="-30" dirty="0">
                <a:solidFill>
                  <a:srgbClr val="FFFFFF"/>
                </a:solidFill>
                <a:latin typeface="Constantia"/>
                <a:cs typeface="Constantia"/>
              </a:rPr>
              <a:t>Variable</a:t>
            </a:r>
            <a:r>
              <a:rPr sz="3200" b="1" spc="-1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Constantia"/>
                <a:cs typeface="Constantia"/>
              </a:rPr>
              <a:t>oxidation</a:t>
            </a:r>
            <a:r>
              <a:rPr sz="3200" b="1" spc="-1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onstantia"/>
                <a:cs typeface="Constantia"/>
              </a:rPr>
              <a:t>states</a:t>
            </a:r>
            <a:r>
              <a:rPr sz="3200" b="1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onstantia"/>
                <a:cs typeface="Constantia"/>
              </a:rPr>
              <a:t>(d‐electrons </a:t>
            </a:r>
            <a:r>
              <a:rPr sz="3200" b="1" spc="-7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Constantia"/>
                <a:cs typeface="Constantia"/>
              </a:rPr>
              <a:t>available)</a:t>
            </a:r>
            <a:endParaRPr sz="3200">
              <a:latin typeface="Constantia"/>
              <a:cs typeface="Constantia"/>
            </a:endParaRPr>
          </a:p>
          <a:p>
            <a:pPr marL="287020" marR="541020" indent="-274955">
              <a:lnSpc>
                <a:spcPct val="100000"/>
              </a:lnSpc>
              <a:spcBef>
                <a:spcPts val="770"/>
              </a:spcBef>
              <a:buClr>
                <a:srgbClr val="0BD0D9"/>
              </a:buClr>
              <a:buSzPct val="95312"/>
              <a:buFont typeface="Segoe UI Symbol"/>
              <a:buChar char="⚫"/>
              <a:tabLst>
                <a:tab pos="287020" algn="l"/>
              </a:tabLst>
            </a:pPr>
            <a:r>
              <a:rPr sz="3200" b="1" spc="-20" dirty="0">
                <a:solidFill>
                  <a:srgbClr val="FFFFFF"/>
                </a:solidFill>
                <a:latin typeface="Constantia"/>
                <a:cs typeface="Constantia"/>
              </a:rPr>
              <a:t>Meta</a:t>
            </a:r>
            <a:r>
              <a:rPr sz="3200" b="1" spc="-1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onstantia"/>
                <a:cs typeface="Constantia"/>
              </a:rPr>
              <a:t>stable</a:t>
            </a:r>
            <a:r>
              <a:rPr sz="3200" b="1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onstantia"/>
                <a:cs typeface="Constantia"/>
              </a:rPr>
              <a:t>high</a:t>
            </a:r>
            <a:r>
              <a:rPr sz="3200" b="1" spc="-1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Constantia"/>
                <a:cs typeface="Constantia"/>
              </a:rPr>
              <a:t>oxidation</a:t>
            </a:r>
            <a:r>
              <a:rPr sz="3200" b="1" spc="-1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Constantia"/>
                <a:cs typeface="Constantia"/>
              </a:rPr>
              <a:t>states,</a:t>
            </a:r>
            <a:r>
              <a:rPr sz="3200" b="1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onstantia"/>
                <a:cs typeface="Constantia"/>
              </a:rPr>
              <a:t>s‐ </a:t>
            </a:r>
            <a:r>
              <a:rPr sz="3200" b="1" spc="-7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onstantia"/>
                <a:cs typeface="Constantia"/>
              </a:rPr>
              <a:t>electrons</a:t>
            </a:r>
            <a:r>
              <a:rPr sz="3200" b="1" spc="-1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Constantia"/>
                <a:cs typeface="Constantia"/>
              </a:rPr>
              <a:t>are</a:t>
            </a:r>
            <a:r>
              <a:rPr sz="3200" b="1" spc="-1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200" b="1" spc="-30" dirty="0">
                <a:solidFill>
                  <a:srgbClr val="FFFFFF"/>
                </a:solidFill>
                <a:latin typeface="Constantia"/>
                <a:cs typeface="Constantia"/>
              </a:rPr>
              <a:t>removed</a:t>
            </a:r>
            <a:r>
              <a:rPr sz="3200" b="1" spc="-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200" b="1" spc="10" dirty="0">
                <a:solidFill>
                  <a:srgbClr val="FFFFFF"/>
                </a:solidFill>
                <a:latin typeface="Constantia"/>
                <a:cs typeface="Constantia"/>
              </a:rPr>
              <a:t>first</a:t>
            </a:r>
            <a:endParaRPr sz="3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9" y="0"/>
            <a:ext cx="9144000" cy="6856730"/>
            <a:chOff x="139" y="0"/>
            <a:chExt cx="9144000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" y="0"/>
              <a:ext cx="9143860" cy="10278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4107" y="0"/>
              <a:ext cx="4739892" cy="5988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" y="0"/>
              <a:ext cx="9143860" cy="10255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4633" y="424561"/>
            <a:ext cx="632777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latin typeface="Calibri"/>
                <a:cs typeface="Calibri"/>
              </a:rPr>
              <a:t>Coordination compound 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(</a:t>
            </a:r>
            <a:r>
              <a:rPr b="1" spc="-25" dirty="0">
                <a:latin typeface="Calibri"/>
                <a:cs typeface="Calibri"/>
              </a:rPr>
              <a:t>c</a:t>
            </a:r>
            <a:r>
              <a:rPr b="1" dirty="0">
                <a:latin typeface="Calibri"/>
                <a:cs typeface="Calibri"/>
              </a:rPr>
              <a:t>ompl</a:t>
            </a:r>
            <a:r>
              <a:rPr b="1" spc="-70" dirty="0">
                <a:latin typeface="Calibri"/>
                <a:cs typeface="Calibri"/>
              </a:rPr>
              <a:t>e</a:t>
            </a:r>
            <a:r>
              <a:rPr b="1" spc="-5" dirty="0">
                <a:latin typeface="Calibri"/>
                <a:cs typeface="Calibri"/>
              </a:rPr>
              <a:t>x)</a:t>
            </a:r>
            <a:r>
              <a:rPr b="1" spc="-25" dirty="0">
                <a:latin typeface="Calibri"/>
                <a:cs typeface="Calibri"/>
              </a:rPr>
              <a:t>c</a:t>
            </a:r>
            <a:r>
              <a:rPr b="1" dirty="0">
                <a:latin typeface="Calibri"/>
                <a:cs typeface="Calibri"/>
              </a:rPr>
              <a:t>ompl</a:t>
            </a:r>
            <a:r>
              <a:rPr b="1" spc="-70" dirty="0">
                <a:latin typeface="Calibri"/>
                <a:cs typeface="Calibri"/>
              </a:rPr>
              <a:t>e</a:t>
            </a:r>
            <a:r>
              <a:rPr b="1" spc="-5" dirty="0">
                <a:latin typeface="Calibri"/>
                <a:cs typeface="Calibri"/>
              </a:rPr>
              <a:t>x</a:t>
            </a:r>
            <a:r>
              <a:rPr b="1" spc="-20" dirty="0">
                <a:latin typeface="Calibri"/>
                <a:cs typeface="Calibri"/>
              </a:rPr>
              <a:t>)</a:t>
            </a:r>
            <a:r>
              <a:rPr b="1" dirty="0">
                <a:latin typeface="Calibri"/>
                <a:cs typeface="Calibri"/>
              </a:rPr>
              <a:t>‐</a:t>
            </a:r>
            <a:r>
              <a:rPr b="1" spc="-5" dirty="0">
                <a:latin typeface="Calibri"/>
                <a:cs typeface="Calibri"/>
              </a:rPr>
              <a:t>‐</a:t>
            </a:r>
            <a:r>
              <a:rPr b="1" dirty="0">
                <a:latin typeface="Calibri"/>
                <a:cs typeface="Calibri"/>
              </a:rPr>
              <a:t>basics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6073" y="1943989"/>
            <a:ext cx="8031480" cy="3354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  <a:buClr>
                <a:srgbClr val="0BD0D9"/>
              </a:buClr>
              <a:buSzPct val="94642"/>
              <a:buFont typeface="Segoe UI Symbol"/>
              <a:buChar char="⚫"/>
              <a:tabLst>
                <a:tab pos="287020" algn="l"/>
              </a:tabLst>
            </a:pPr>
            <a:r>
              <a:rPr sz="2800" b="1" spc="-5" dirty="0">
                <a:solidFill>
                  <a:srgbClr val="FFFFFF"/>
                </a:solidFill>
                <a:latin typeface="Constantia"/>
                <a:cs typeface="Constantia"/>
              </a:rPr>
              <a:t>Compounds</a:t>
            </a:r>
            <a:r>
              <a:rPr sz="2800" b="1" spc="-1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onstantia"/>
                <a:cs typeface="Constantia"/>
              </a:rPr>
              <a:t>are</a:t>
            </a:r>
            <a:r>
              <a:rPr sz="2800" b="1" spc="-1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onstantia"/>
                <a:cs typeface="Constantia"/>
              </a:rPr>
              <a:t>often</a:t>
            </a:r>
            <a:r>
              <a:rPr sz="2800" b="1" spc="-1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onstantia"/>
                <a:cs typeface="Constantia"/>
              </a:rPr>
              <a:t>paramagnetic</a:t>
            </a:r>
            <a:r>
              <a:rPr sz="2800" b="1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onstantia"/>
                <a:cs typeface="Constantia"/>
              </a:rPr>
              <a:t>(unpaired </a:t>
            </a:r>
            <a:r>
              <a:rPr sz="2800" b="1" spc="-6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onstantia"/>
                <a:cs typeface="Constantia"/>
              </a:rPr>
              <a:t>electrons)</a:t>
            </a:r>
            <a:endParaRPr sz="28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70"/>
              </a:spcBef>
              <a:buClr>
                <a:srgbClr val="0BD0D9"/>
              </a:buClr>
              <a:buSzPct val="94642"/>
              <a:buFont typeface="Segoe UI Symbol"/>
              <a:buChar char="⚫"/>
              <a:tabLst>
                <a:tab pos="287020" algn="l"/>
              </a:tabLst>
            </a:pPr>
            <a:r>
              <a:rPr sz="2800" b="1" spc="-10" dirty="0">
                <a:solidFill>
                  <a:srgbClr val="FFFFFF"/>
                </a:solidFill>
                <a:latin typeface="Constantia"/>
                <a:cs typeface="Constantia"/>
              </a:rPr>
              <a:t>•Formation</a:t>
            </a:r>
            <a:r>
              <a:rPr sz="2800" b="1" spc="-1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sz="2800" b="1" spc="-15" dirty="0">
                <a:solidFill>
                  <a:srgbClr val="FFFFFF"/>
                </a:solidFill>
                <a:latin typeface="Constantia"/>
                <a:cs typeface="Constantia"/>
              </a:rPr>
              <a:t> colored</a:t>
            </a:r>
            <a:r>
              <a:rPr sz="2800" b="1" spc="-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onstantia"/>
                <a:cs typeface="Constantia"/>
              </a:rPr>
              <a:t>ions</a:t>
            </a:r>
            <a:r>
              <a:rPr sz="2800" b="1" spc="-1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sz="2800" b="1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onstantia"/>
                <a:cs typeface="Constantia"/>
              </a:rPr>
              <a:t>compounds</a:t>
            </a:r>
            <a:endParaRPr sz="28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0BD0D9"/>
              </a:buClr>
              <a:buSzPct val="94642"/>
              <a:buFont typeface="Segoe UI Symbol"/>
              <a:buChar char="⚫"/>
              <a:tabLst>
                <a:tab pos="287020" algn="l"/>
              </a:tabLst>
            </a:pPr>
            <a:r>
              <a:rPr sz="2800" b="1" spc="-5" dirty="0">
                <a:solidFill>
                  <a:srgbClr val="FFFFFF"/>
                </a:solidFill>
                <a:latin typeface="Constantia"/>
                <a:cs typeface="Constantia"/>
              </a:rPr>
              <a:t>•Compounds</a:t>
            </a:r>
            <a:r>
              <a:rPr sz="2800" b="1" spc="-1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onstantia"/>
                <a:cs typeface="Constantia"/>
              </a:rPr>
              <a:t>with</a:t>
            </a:r>
            <a:r>
              <a:rPr sz="2800" b="1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onstantia"/>
                <a:cs typeface="Constantia"/>
              </a:rPr>
              <a:t>profound</a:t>
            </a:r>
            <a:r>
              <a:rPr sz="2800" b="1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onstantia"/>
                <a:cs typeface="Constantia"/>
              </a:rPr>
              <a:t>catalytic</a:t>
            </a:r>
            <a:r>
              <a:rPr sz="2800" b="1" spc="-1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onstantia"/>
                <a:cs typeface="Constantia"/>
              </a:rPr>
              <a:t>activity</a:t>
            </a:r>
            <a:endParaRPr sz="28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70"/>
              </a:spcBef>
              <a:buClr>
                <a:srgbClr val="0BD0D9"/>
              </a:buClr>
              <a:buSzPct val="94642"/>
              <a:buFont typeface="Segoe UI Symbol"/>
              <a:buChar char="⚫"/>
              <a:tabLst>
                <a:tab pos="287020" algn="l"/>
              </a:tabLst>
            </a:pPr>
            <a:r>
              <a:rPr sz="2800" b="1" spc="-15" dirty="0">
                <a:solidFill>
                  <a:srgbClr val="FFFFFF"/>
                </a:solidFill>
                <a:latin typeface="Constantia"/>
                <a:cs typeface="Constantia"/>
              </a:rPr>
              <a:t>Formation</a:t>
            </a:r>
            <a:r>
              <a:rPr sz="2800" b="1" spc="-1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sz="2800" b="1" spc="-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onstantia"/>
                <a:cs typeface="Constantia"/>
              </a:rPr>
              <a:t>stable</a:t>
            </a:r>
            <a:r>
              <a:rPr sz="2800" b="1" spc="-1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onstantia"/>
                <a:cs typeface="Constantia"/>
              </a:rPr>
              <a:t>complexes</a:t>
            </a:r>
            <a:r>
              <a:rPr sz="2800" b="1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Constantia"/>
                <a:cs typeface="Constantia"/>
              </a:rPr>
              <a:t>(Lewis</a:t>
            </a:r>
            <a:r>
              <a:rPr sz="2800" b="1" spc="-1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onstantia"/>
                <a:cs typeface="Constantia"/>
              </a:rPr>
              <a:t>acids)</a:t>
            </a:r>
            <a:endParaRPr sz="2800">
              <a:latin typeface="Constantia"/>
              <a:cs typeface="Constantia"/>
            </a:endParaRPr>
          </a:p>
          <a:p>
            <a:pPr marL="287020" marR="381000" indent="-274955">
              <a:lnSpc>
                <a:spcPct val="100000"/>
              </a:lnSpc>
              <a:spcBef>
                <a:spcPts val="675"/>
              </a:spcBef>
              <a:buClr>
                <a:srgbClr val="0BD0D9"/>
              </a:buClr>
              <a:buSzPct val="94642"/>
              <a:buFont typeface="Segoe UI Symbol"/>
              <a:buChar char="⚫"/>
              <a:tabLst>
                <a:tab pos="287020" algn="l"/>
              </a:tabLst>
            </a:pPr>
            <a:r>
              <a:rPr sz="2800" b="1" spc="-45" dirty="0">
                <a:solidFill>
                  <a:srgbClr val="FFFFFF"/>
                </a:solidFill>
                <a:latin typeface="Constantia"/>
                <a:cs typeface="Constantia"/>
              </a:rPr>
              <a:t>Trend </a:t>
            </a:r>
            <a:r>
              <a:rPr sz="2800" b="1" spc="-25" dirty="0">
                <a:solidFill>
                  <a:srgbClr val="FFFFFF"/>
                </a:solidFill>
                <a:latin typeface="Constantia"/>
                <a:cs typeface="Constantia"/>
              </a:rPr>
              <a:t>to </a:t>
            </a:r>
            <a:r>
              <a:rPr sz="2800" b="1" spc="-5" dirty="0">
                <a:solidFill>
                  <a:srgbClr val="FFFFFF"/>
                </a:solidFill>
                <a:latin typeface="Constantia"/>
                <a:cs typeface="Constantia"/>
              </a:rPr>
              <a:t>metal‐metal </a:t>
            </a:r>
            <a:r>
              <a:rPr sz="2800" b="1" dirty="0">
                <a:solidFill>
                  <a:srgbClr val="FFFFFF"/>
                </a:solidFill>
                <a:latin typeface="Constantia"/>
                <a:cs typeface="Constantia"/>
              </a:rPr>
              <a:t>bonding </a:t>
            </a:r>
            <a:r>
              <a:rPr sz="2800" b="1" spc="-15" dirty="0">
                <a:solidFill>
                  <a:srgbClr val="FFFFFF"/>
                </a:solidFill>
                <a:latin typeface="Constantia"/>
                <a:cs typeface="Constantia"/>
              </a:rPr>
              <a:t>(clusters, </a:t>
            </a:r>
            <a:r>
              <a:rPr sz="2800" b="1" dirty="0">
                <a:solidFill>
                  <a:srgbClr val="FFFFFF"/>
                </a:solidFill>
                <a:latin typeface="Constantia"/>
                <a:cs typeface="Constantia"/>
              </a:rPr>
              <a:t>not </a:t>
            </a:r>
            <a:r>
              <a:rPr sz="2800" b="1" spc="-6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onstantia"/>
                <a:cs typeface="Constantia"/>
              </a:rPr>
              <a:t>important</a:t>
            </a:r>
            <a:r>
              <a:rPr sz="2800" b="1" spc="-114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sz="2800" b="1" spc="-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Constantia"/>
                <a:cs typeface="Constantia"/>
              </a:rPr>
              <a:t>biology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9" y="0"/>
            <a:ext cx="9144000" cy="6856730"/>
            <a:chOff x="139" y="0"/>
            <a:chExt cx="9144000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" y="0"/>
              <a:ext cx="9143860" cy="10278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4107" y="0"/>
              <a:ext cx="4739892" cy="5988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" y="0"/>
              <a:ext cx="9143860" cy="10255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4633" y="424561"/>
            <a:ext cx="632777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latin typeface="Calibri"/>
                <a:cs typeface="Calibri"/>
              </a:rPr>
              <a:t>Coordination compound 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(</a:t>
            </a:r>
            <a:r>
              <a:rPr b="1" spc="-25" dirty="0">
                <a:latin typeface="Calibri"/>
                <a:cs typeface="Calibri"/>
              </a:rPr>
              <a:t>c</a:t>
            </a:r>
            <a:r>
              <a:rPr b="1" dirty="0">
                <a:latin typeface="Calibri"/>
                <a:cs typeface="Calibri"/>
              </a:rPr>
              <a:t>ompl</a:t>
            </a:r>
            <a:r>
              <a:rPr b="1" spc="-70" dirty="0">
                <a:latin typeface="Calibri"/>
                <a:cs typeface="Calibri"/>
              </a:rPr>
              <a:t>e</a:t>
            </a:r>
            <a:r>
              <a:rPr b="1" spc="-5" dirty="0">
                <a:latin typeface="Calibri"/>
                <a:cs typeface="Calibri"/>
              </a:rPr>
              <a:t>x)</a:t>
            </a:r>
            <a:r>
              <a:rPr b="1" spc="-25" dirty="0">
                <a:latin typeface="Calibri"/>
                <a:cs typeface="Calibri"/>
              </a:rPr>
              <a:t>c</a:t>
            </a:r>
            <a:r>
              <a:rPr b="1" dirty="0">
                <a:latin typeface="Calibri"/>
                <a:cs typeface="Calibri"/>
              </a:rPr>
              <a:t>ompl</a:t>
            </a:r>
            <a:r>
              <a:rPr b="1" spc="-70" dirty="0">
                <a:latin typeface="Calibri"/>
                <a:cs typeface="Calibri"/>
              </a:rPr>
              <a:t>e</a:t>
            </a:r>
            <a:r>
              <a:rPr b="1" spc="-5" dirty="0">
                <a:latin typeface="Calibri"/>
                <a:cs typeface="Calibri"/>
              </a:rPr>
              <a:t>x</a:t>
            </a:r>
            <a:r>
              <a:rPr b="1" spc="-20" dirty="0">
                <a:latin typeface="Calibri"/>
                <a:cs typeface="Calibri"/>
              </a:rPr>
              <a:t>)</a:t>
            </a:r>
            <a:r>
              <a:rPr b="1" dirty="0">
                <a:latin typeface="Calibri"/>
                <a:cs typeface="Calibri"/>
              </a:rPr>
              <a:t>‐</a:t>
            </a:r>
            <a:r>
              <a:rPr b="1" spc="-5" dirty="0">
                <a:latin typeface="Calibri"/>
                <a:cs typeface="Calibri"/>
              </a:rPr>
              <a:t>‐</a:t>
            </a:r>
            <a:r>
              <a:rPr b="1" dirty="0">
                <a:latin typeface="Calibri"/>
                <a:cs typeface="Calibri"/>
              </a:rPr>
              <a:t>basics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36252" y="1828165"/>
            <a:ext cx="6555740" cy="320802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960"/>
              </a:spcBef>
              <a:buClr>
                <a:srgbClr val="0BD0D9"/>
              </a:buClr>
              <a:buSzPct val="94444"/>
              <a:buFont typeface="Segoe UI Symbol"/>
              <a:buChar char="⚫"/>
              <a:tabLst>
                <a:tab pos="287020" algn="l"/>
              </a:tabLst>
            </a:pPr>
            <a:r>
              <a:rPr sz="3600" b="1" dirty="0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sz="3600" b="1" spc="-60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3600" b="1" dirty="0">
                <a:solidFill>
                  <a:srgbClr val="FFFFFF"/>
                </a:solidFill>
                <a:latin typeface="Constantia"/>
                <a:cs typeface="Constantia"/>
              </a:rPr>
              <a:t>operties</a:t>
            </a:r>
            <a:r>
              <a:rPr sz="3600" b="1" spc="-1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sz="3600" b="1" spc="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Constantia"/>
                <a:cs typeface="Constantia"/>
              </a:rPr>
              <a:t>ligands</a:t>
            </a:r>
            <a:endParaRPr sz="3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865"/>
              </a:spcBef>
              <a:buClr>
                <a:srgbClr val="0BD0D9"/>
              </a:buClr>
              <a:buSzPct val="94444"/>
              <a:buFont typeface="Segoe UI Symbol"/>
              <a:buChar char="⚫"/>
              <a:tabLst>
                <a:tab pos="287020" algn="l"/>
              </a:tabLst>
            </a:pPr>
            <a:r>
              <a:rPr sz="3600" b="1" spc="-75" dirty="0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sz="3600" b="1" dirty="0">
                <a:solidFill>
                  <a:srgbClr val="FFFFFF"/>
                </a:solidFill>
                <a:latin typeface="Constantia"/>
                <a:cs typeface="Constantia"/>
              </a:rPr>
              <a:t>onodenta</a:t>
            </a:r>
            <a:r>
              <a:rPr sz="3600" b="1" spc="-60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3600" b="1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3600" b="1" spc="-2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onstantia"/>
                <a:cs typeface="Constantia"/>
              </a:rPr>
              <a:t>or</a:t>
            </a:r>
            <a:endParaRPr sz="3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865"/>
              </a:spcBef>
              <a:buClr>
                <a:srgbClr val="0BD0D9"/>
              </a:buClr>
              <a:buSzPct val="94444"/>
              <a:buFont typeface="Segoe UI Symbol"/>
              <a:buChar char="⚫"/>
              <a:tabLst>
                <a:tab pos="287020" algn="l"/>
              </a:tabLst>
            </a:pPr>
            <a:r>
              <a:rPr sz="3600" b="1" spc="-15" dirty="0">
                <a:solidFill>
                  <a:srgbClr val="FFFFFF"/>
                </a:solidFill>
                <a:latin typeface="Constantia"/>
                <a:cs typeface="Constantia"/>
              </a:rPr>
              <a:t>poly</a:t>
            </a:r>
            <a:r>
              <a:rPr sz="3600" b="1" spc="-1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600" b="1" spc="-10" dirty="0">
                <a:solidFill>
                  <a:srgbClr val="FFFFFF"/>
                </a:solidFill>
                <a:latin typeface="Constantia"/>
                <a:cs typeface="Constantia"/>
              </a:rPr>
              <a:t>dentate</a:t>
            </a:r>
            <a:r>
              <a:rPr sz="3600" b="1" spc="-1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Constantia"/>
                <a:cs typeface="Constantia"/>
              </a:rPr>
              <a:t>ligand•</a:t>
            </a:r>
            <a:endParaRPr sz="360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spcBef>
                <a:spcPts val="865"/>
              </a:spcBef>
              <a:buClr>
                <a:srgbClr val="0BD0D9"/>
              </a:buClr>
              <a:buSzPct val="94444"/>
              <a:buFont typeface="Segoe UI Symbol"/>
              <a:buChar char="⚫"/>
              <a:tabLst>
                <a:tab pos="287020" algn="l"/>
              </a:tabLst>
            </a:pPr>
            <a:r>
              <a:rPr sz="3600" b="1" spc="-5" dirty="0">
                <a:solidFill>
                  <a:srgbClr val="FFFFFF"/>
                </a:solidFill>
                <a:latin typeface="Constantia"/>
                <a:cs typeface="Constantia"/>
              </a:rPr>
              <a:t>Ambi</a:t>
            </a:r>
            <a:r>
              <a:rPr sz="3600" b="1" spc="-114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600" b="1" spc="-10" dirty="0">
                <a:solidFill>
                  <a:srgbClr val="FFFFFF"/>
                </a:solidFill>
                <a:latin typeface="Constantia"/>
                <a:cs typeface="Constantia"/>
              </a:rPr>
              <a:t>dentate</a:t>
            </a:r>
            <a:r>
              <a:rPr sz="3600" b="1" spc="-1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Constantia"/>
                <a:cs typeface="Constantia"/>
              </a:rPr>
              <a:t>ligands</a:t>
            </a:r>
            <a:r>
              <a:rPr sz="3600" b="1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600" b="1" spc="-10" dirty="0">
                <a:solidFill>
                  <a:srgbClr val="FFFFFF"/>
                </a:solidFill>
                <a:latin typeface="Constantia"/>
                <a:cs typeface="Constantia"/>
              </a:rPr>
              <a:t>(nitro‐, </a:t>
            </a:r>
            <a:r>
              <a:rPr sz="3600" b="1" spc="-844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600" b="1" spc="-10" dirty="0">
                <a:solidFill>
                  <a:srgbClr val="FFFFFF"/>
                </a:solidFill>
                <a:latin typeface="Constantia"/>
                <a:cs typeface="Constantia"/>
              </a:rPr>
              <a:t>nitrito)</a:t>
            </a:r>
            <a:endParaRPr sz="3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9" y="0"/>
            <a:ext cx="9144000" cy="6856730"/>
            <a:chOff x="139" y="0"/>
            <a:chExt cx="9144000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" y="0"/>
              <a:ext cx="9143860" cy="10278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4107" y="0"/>
              <a:ext cx="4739892" cy="5988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" y="0"/>
              <a:ext cx="9143860" cy="10255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latin typeface="Calibri"/>
                <a:cs typeface="Calibri"/>
              </a:rPr>
              <a:t>Coordination numberCoordination </a:t>
            </a:r>
            <a:r>
              <a:rPr b="1" spc="-1005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number‐‐examples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64623" y="1843100"/>
            <a:ext cx="8075295" cy="490283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865"/>
              </a:spcBef>
              <a:buClr>
                <a:srgbClr val="0BD0D9"/>
              </a:buClr>
              <a:buSzPct val="95312"/>
              <a:buFont typeface="Segoe UI Symbol"/>
              <a:buChar char="⚫"/>
              <a:tabLst>
                <a:tab pos="287020" algn="l"/>
              </a:tabLst>
            </a:pPr>
            <a:r>
              <a:rPr sz="3200" b="1" spc="-10" dirty="0">
                <a:solidFill>
                  <a:srgbClr val="FFFFFF"/>
                </a:solidFill>
                <a:latin typeface="Constantia"/>
                <a:cs typeface="Constantia"/>
              </a:rPr>
              <a:t>Higher</a:t>
            </a:r>
            <a:r>
              <a:rPr sz="3200" b="1" spc="-1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200" b="1" spc="-35" dirty="0">
                <a:solidFill>
                  <a:srgbClr val="FFFFFF"/>
                </a:solidFill>
                <a:latin typeface="Constantia"/>
                <a:cs typeface="Constantia"/>
              </a:rPr>
              <a:t>CN’s</a:t>
            </a:r>
            <a:r>
              <a:rPr sz="3200" b="1" spc="-1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Constantia"/>
                <a:cs typeface="Constantia"/>
              </a:rPr>
              <a:t>are</a:t>
            </a:r>
            <a:r>
              <a:rPr sz="3200" b="1" spc="-1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200" b="1" spc="-25" dirty="0">
                <a:solidFill>
                  <a:srgbClr val="FFFFFF"/>
                </a:solidFill>
                <a:latin typeface="Constantia"/>
                <a:cs typeface="Constantia"/>
              </a:rPr>
              <a:t>favoured:</a:t>
            </a:r>
            <a:endParaRPr sz="3200">
              <a:latin typeface="Constantia"/>
              <a:cs typeface="Constantia"/>
            </a:endParaRPr>
          </a:p>
          <a:p>
            <a:pPr marL="287020" marR="155575" indent="-274320">
              <a:lnSpc>
                <a:spcPct val="100000"/>
              </a:lnSpc>
              <a:spcBef>
                <a:spcPts val="770"/>
              </a:spcBef>
              <a:buClr>
                <a:srgbClr val="0BD0D9"/>
              </a:buClr>
              <a:buSzPct val="95312"/>
              <a:buFont typeface="Segoe UI Symbol"/>
              <a:buChar char="⚫"/>
              <a:tabLst>
                <a:tab pos="287020" algn="l"/>
              </a:tabLst>
            </a:pPr>
            <a:r>
              <a:rPr sz="3200" b="1" spc="-20" dirty="0">
                <a:solidFill>
                  <a:srgbClr val="FFFFFF"/>
                </a:solidFill>
                <a:latin typeface="Constantia"/>
                <a:cs typeface="Constantia"/>
              </a:rPr>
              <a:t>Complexes </a:t>
            </a:r>
            <a:r>
              <a:rPr sz="3200" b="1" spc="-10" dirty="0">
                <a:solidFill>
                  <a:srgbClr val="FFFFFF"/>
                </a:solidFill>
                <a:latin typeface="Constantia"/>
                <a:cs typeface="Constantia"/>
              </a:rPr>
              <a:t>containing </a:t>
            </a:r>
            <a:r>
              <a:rPr sz="3200" b="1" spc="-20" dirty="0">
                <a:solidFill>
                  <a:srgbClr val="FFFFFF"/>
                </a:solidFill>
                <a:latin typeface="Constantia"/>
                <a:cs typeface="Constantia"/>
              </a:rPr>
              <a:t>central </a:t>
            </a:r>
            <a:r>
              <a:rPr sz="3200" b="1" spc="-15" dirty="0">
                <a:solidFill>
                  <a:srgbClr val="FFFFFF"/>
                </a:solidFill>
                <a:latin typeface="Constantia"/>
                <a:cs typeface="Constantia"/>
              </a:rPr>
              <a:t>atoms </a:t>
            </a:r>
            <a:r>
              <a:rPr sz="3200" b="1" spc="-5" dirty="0">
                <a:solidFill>
                  <a:srgbClr val="FFFFFF"/>
                </a:solidFill>
                <a:latin typeface="Constantia"/>
                <a:cs typeface="Constantia"/>
              </a:rPr>
              <a:t>of </a:t>
            </a:r>
            <a:r>
              <a:rPr sz="3200" b="1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sz="3200" b="1" spc="-1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onstantia"/>
                <a:cs typeface="Constantia"/>
              </a:rPr>
              <a:t>periods</a:t>
            </a:r>
            <a:r>
              <a:rPr sz="3200" b="1" spc="-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onstantia"/>
                <a:cs typeface="Constantia"/>
              </a:rPr>
              <a:t>5</a:t>
            </a:r>
            <a:r>
              <a:rPr sz="3200" b="1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sz="3200" b="1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onstantia"/>
                <a:cs typeface="Constantia"/>
              </a:rPr>
              <a:t>6,</a:t>
            </a:r>
            <a:r>
              <a:rPr sz="3200" b="1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onstantia"/>
                <a:cs typeface="Constantia"/>
              </a:rPr>
              <a:t>small</a:t>
            </a:r>
            <a:r>
              <a:rPr sz="3200" b="1" spc="-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onstantia"/>
                <a:cs typeface="Constantia"/>
              </a:rPr>
              <a:t>ligands</a:t>
            </a:r>
            <a:r>
              <a:rPr sz="3200" b="1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onstantia"/>
                <a:cs typeface="Constantia"/>
              </a:rPr>
              <a:t>(size)•</a:t>
            </a:r>
            <a:endParaRPr sz="32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770"/>
              </a:spcBef>
              <a:buClr>
                <a:srgbClr val="0BD0D9"/>
              </a:buClr>
              <a:buSzPct val="95312"/>
              <a:buFont typeface="Segoe UI Symbol"/>
              <a:buChar char="⚫"/>
              <a:tabLst>
                <a:tab pos="287020" algn="l"/>
              </a:tabLst>
            </a:pPr>
            <a:r>
              <a:rPr sz="3200" b="1" spc="-15" dirty="0">
                <a:solidFill>
                  <a:srgbClr val="FFFFFF"/>
                </a:solidFill>
                <a:latin typeface="Constantia"/>
                <a:cs typeface="Constantia"/>
              </a:rPr>
              <a:t>Single</a:t>
            </a:r>
            <a:r>
              <a:rPr sz="3200" b="1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onstantia"/>
                <a:cs typeface="Constantia"/>
              </a:rPr>
              <a:t>bonds</a:t>
            </a:r>
            <a:r>
              <a:rPr sz="3200" b="1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onstantia"/>
                <a:cs typeface="Constantia"/>
              </a:rPr>
              <a:t>metal‐ligand</a:t>
            </a:r>
            <a:r>
              <a:rPr sz="3200" b="1" spc="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onstantia"/>
                <a:cs typeface="Constantia"/>
              </a:rPr>
              <a:t>(see</a:t>
            </a:r>
            <a:r>
              <a:rPr sz="3200" b="1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onstantia"/>
                <a:cs typeface="Constantia"/>
              </a:rPr>
              <a:t>MnO4‐…)</a:t>
            </a:r>
            <a:endParaRPr sz="3200">
              <a:latin typeface="Constantia"/>
              <a:cs typeface="Constantia"/>
            </a:endParaRPr>
          </a:p>
          <a:p>
            <a:pPr marL="285750" marR="405130" indent="-273685">
              <a:lnSpc>
                <a:spcPct val="100000"/>
              </a:lnSpc>
              <a:spcBef>
                <a:spcPts val="765"/>
              </a:spcBef>
              <a:buClr>
                <a:srgbClr val="0BD0D9"/>
              </a:buClr>
              <a:buSzPct val="95312"/>
              <a:buFont typeface="Segoe UI Symbol"/>
              <a:buChar char="⚫"/>
              <a:tabLst>
                <a:tab pos="287020" algn="l"/>
              </a:tabLst>
            </a:pPr>
            <a:r>
              <a:rPr sz="3200" b="1" spc="-5" dirty="0">
                <a:solidFill>
                  <a:srgbClr val="FFFFFF"/>
                </a:solidFill>
                <a:latin typeface="Constantia"/>
                <a:cs typeface="Constantia"/>
              </a:rPr>
              <a:t>On</a:t>
            </a:r>
            <a:r>
              <a:rPr sz="3200" b="1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sz="3200" b="1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onstantia"/>
                <a:cs typeface="Constantia"/>
              </a:rPr>
              <a:t>left</a:t>
            </a:r>
            <a:r>
              <a:rPr sz="3200" b="1" spc="-1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onstantia"/>
                <a:cs typeface="Constantia"/>
              </a:rPr>
              <a:t>of a</a:t>
            </a:r>
            <a:r>
              <a:rPr sz="3200" b="1" spc="-1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200" b="1" spc="-45" dirty="0">
                <a:solidFill>
                  <a:srgbClr val="FFFFFF"/>
                </a:solidFill>
                <a:latin typeface="Constantia"/>
                <a:cs typeface="Constantia"/>
              </a:rPr>
              <a:t>row</a:t>
            </a:r>
            <a:r>
              <a:rPr sz="3200" b="1" spc="-1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sz="3200" b="1" spc="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sz="3200" b="1" spc="-1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onstantia"/>
                <a:cs typeface="Constantia"/>
              </a:rPr>
              <a:t>d‐block</a:t>
            </a:r>
            <a:r>
              <a:rPr sz="3200" b="1" spc="-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onstantia"/>
                <a:cs typeface="Constantia"/>
              </a:rPr>
              <a:t>(size </a:t>
            </a:r>
            <a:r>
              <a:rPr sz="3200" b="1" spc="-7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sz="3200" b="1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onstantia"/>
                <a:cs typeface="Constantia"/>
              </a:rPr>
              <a:t>small</a:t>
            </a:r>
            <a:r>
              <a:rPr sz="3200" b="1" spc="-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onstantia"/>
                <a:cs typeface="Constantia"/>
              </a:rPr>
              <a:t>number</a:t>
            </a:r>
            <a:r>
              <a:rPr sz="3200" b="1" spc="-1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onstantia"/>
                <a:cs typeface="Constantia"/>
              </a:rPr>
              <a:t>of </a:t>
            </a:r>
            <a:r>
              <a:rPr sz="3200" b="1" spc="-10" dirty="0">
                <a:solidFill>
                  <a:srgbClr val="FFFFFF"/>
                </a:solidFill>
                <a:latin typeface="Constantia"/>
                <a:cs typeface="Constantia"/>
              </a:rPr>
              <a:t>d‐electrons)</a:t>
            </a:r>
            <a:endParaRPr sz="3200">
              <a:latin typeface="Constantia"/>
              <a:cs typeface="Constantia"/>
            </a:endParaRPr>
          </a:p>
          <a:p>
            <a:pPr marL="287020" marR="721360" indent="-274955">
              <a:lnSpc>
                <a:spcPct val="100000"/>
              </a:lnSpc>
              <a:spcBef>
                <a:spcPts val="770"/>
              </a:spcBef>
              <a:buClr>
                <a:srgbClr val="0BD0D9"/>
              </a:buClr>
              <a:buSzPct val="95312"/>
              <a:buFont typeface="Segoe UI Symbol"/>
              <a:buChar char="⚫"/>
              <a:tabLst>
                <a:tab pos="287020" algn="l"/>
              </a:tabLst>
            </a:pPr>
            <a:r>
              <a:rPr sz="3200" b="1" spc="-20" dirty="0">
                <a:solidFill>
                  <a:srgbClr val="FFFFFF"/>
                </a:solidFill>
                <a:latin typeface="Constantia"/>
                <a:cs typeface="Constantia"/>
              </a:rPr>
              <a:t>Central </a:t>
            </a:r>
            <a:r>
              <a:rPr sz="3200" b="1" spc="-15" dirty="0">
                <a:solidFill>
                  <a:srgbClr val="FFFFFF"/>
                </a:solidFill>
                <a:latin typeface="Constantia"/>
                <a:cs typeface="Constantia"/>
              </a:rPr>
              <a:t>atoms </a:t>
            </a:r>
            <a:r>
              <a:rPr sz="3200" b="1" spc="-5" dirty="0">
                <a:solidFill>
                  <a:srgbClr val="FFFFFF"/>
                </a:solidFill>
                <a:latin typeface="Constantia"/>
                <a:cs typeface="Constantia"/>
              </a:rPr>
              <a:t>with a </a:t>
            </a:r>
            <a:r>
              <a:rPr sz="3200" b="1" spc="-10" dirty="0">
                <a:solidFill>
                  <a:srgbClr val="FFFFFF"/>
                </a:solidFill>
                <a:latin typeface="Constantia"/>
                <a:cs typeface="Constantia"/>
              </a:rPr>
              <a:t>high </a:t>
            </a:r>
            <a:r>
              <a:rPr sz="3200" b="1" spc="-15" dirty="0">
                <a:solidFill>
                  <a:srgbClr val="FFFFFF"/>
                </a:solidFill>
                <a:latin typeface="Constantia"/>
                <a:cs typeface="Constantia"/>
              </a:rPr>
              <a:t>oxidation </a:t>
            </a:r>
            <a:r>
              <a:rPr sz="3200" b="1" spc="-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onstantia"/>
                <a:cs typeface="Constantia"/>
              </a:rPr>
              <a:t>number</a:t>
            </a:r>
            <a:r>
              <a:rPr sz="3200" b="1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onstantia"/>
                <a:cs typeface="Constantia"/>
              </a:rPr>
              <a:t>(size</a:t>
            </a:r>
            <a:r>
              <a:rPr sz="3200" b="1" spc="-1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sz="3200" b="1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onstantia"/>
                <a:cs typeface="Constantia"/>
              </a:rPr>
              <a:t>small</a:t>
            </a:r>
            <a:r>
              <a:rPr sz="3200" b="1" spc="-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onstantia"/>
                <a:cs typeface="Constantia"/>
              </a:rPr>
              <a:t>number</a:t>
            </a:r>
            <a:r>
              <a:rPr sz="3200" b="1" spc="-1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onstantia"/>
                <a:cs typeface="Constantia"/>
              </a:rPr>
              <a:t>of d‐ </a:t>
            </a:r>
            <a:r>
              <a:rPr sz="3200" b="1" spc="-7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onstantia"/>
                <a:cs typeface="Constantia"/>
              </a:rPr>
              <a:t>electrons)</a:t>
            </a:r>
            <a:endParaRPr sz="3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9" y="0"/>
            <a:ext cx="9144000" cy="6856730"/>
            <a:chOff x="139" y="0"/>
            <a:chExt cx="9144000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" y="0"/>
              <a:ext cx="9143860" cy="10278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4107" y="0"/>
              <a:ext cx="4739892" cy="5988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" y="0"/>
              <a:ext cx="9143860" cy="102552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36073" y="1866722"/>
            <a:ext cx="7686675" cy="403479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409"/>
              </a:spcBef>
              <a:buClr>
                <a:srgbClr val="0B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CN</a:t>
            </a:r>
            <a:r>
              <a:rPr sz="2600" b="1" spc="-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2:</a:t>
            </a:r>
            <a:r>
              <a:rPr sz="2600" b="1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linear</a:t>
            </a:r>
            <a:r>
              <a:rPr sz="2600" b="1" spc="-1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15" dirty="0">
                <a:solidFill>
                  <a:srgbClr val="FFFFFF"/>
                </a:solidFill>
                <a:latin typeface="Constantia"/>
                <a:cs typeface="Constantia"/>
              </a:rPr>
              <a:t>(Cu+,</a:t>
            </a:r>
            <a:r>
              <a:rPr sz="2600" b="1" spc="-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Ag+,</a:t>
            </a:r>
            <a:r>
              <a:rPr sz="2600" b="1" spc="-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Constantia"/>
                <a:cs typeface="Constantia"/>
              </a:rPr>
              <a:t>Au+,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5" dirty="0">
                <a:solidFill>
                  <a:srgbClr val="FFFFFF"/>
                </a:solidFill>
                <a:latin typeface="Constantia"/>
                <a:cs typeface="Constantia"/>
              </a:rPr>
              <a:t>Hg)•</a:t>
            </a:r>
            <a:endParaRPr sz="2600">
              <a:latin typeface="Constantia"/>
              <a:cs typeface="Constantia"/>
            </a:endParaRPr>
          </a:p>
          <a:p>
            <a:pPr marL="286385" marR="636905" indent="-274320">
              <a:lnSpc>
                <a:spcPts val="2810"/>
              </a:lnSpc>
              <a:spcBef>
                <a:spcPts val="665"/>
              </a:spcBef>
              <a:buClr>
                <a:srgbClr val="0B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CN 3: </a:t>
            </a:r>
            <a:r>
              <a:rPr sz="2600" b="1" spc="-10" dirty="0">
                <a:solidFill>
                  <a:srgbClr val="FFFFFF"/>
                </a:solidFill>
                <a:latin typeface="Constantia"/>
                <a:cs typeface="Constantia"/>
              </a:rPr>
              <a:t>trigonalplanar (HgI3‐, 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[Pt(P{C6H5}3]3) </a:t>
            </a:r>
            <a:r>
              <a:rPr sz="2600" b="1" spc="-6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15" dirty="0">
                <a:solidFill>
                  <a:srgbClr val="FFFFFF"/>
                </a:solidFill>
                <a:latin typeface="Constantia"/>
                <a:cs typeface="Constantia"/>
              </a:rPr>
              <a:t>trigonalpyramid</a:t>
            </a:r>
            <a:endParaRPr sz="2600">
              <a:latin typeface="Constantia"/>
              <a:cs typeface="Constantia"/>
            </a:endParaRPr>
          </a:p>
          <a:p>
            <a:pPr marL="287020" marR="5080" indent="-287020">
              <a:lnSpc>
                <a:spcPts val="2810"/>
              </a:lnSpc>
              <a:spcBef>
                <a:spcPts val="620"/>
              </a:spcBef>
              <a:buClr>
                <a:srgbClr val="0B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CN 4: </a:t>
            </a:r>
            <a:r>
              <a:rPr sz="2600" b="1" spc="-15" dirty="0">
                <a:solidFill>
                  <a:srgbClr val="FFFFFF"/>
                </a:solidFill>
                <a:latin typeface="Constantia"/>
                <a:cs typeface="Constantia"/>
              </a:rPr>
              <a:t>tetrahedron 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([Al(OH)4]‐, [Cd(CN)4]2‐) </a:t>
            </a:r>
            <a:r>
              <a:rPr sz="2600" b="1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Constantia"/>
                <a:cs typeface="Constantia"/>
              </a:rPr>
              <a:t>square 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planar (d8, [PtCl4]2‐, </a:t>
            </a:r>
            <a:r>
              <a:rPr sz="2600" b="1" spc="-10" dirty="0">
                <a:solidFill>
                  <a:srgbClr val="FFFFFF"/>
                </a:solidFill>
                <a:latin typeface="Constantia"/>
                <a:cs typeface="Constantia"/>
              </a:rPr>
              <a:t>[AuF4]‐) 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 bisphenoidal</a:t>
            </a:r>
            <a:r>
              <a:rPr sz="2600" b="1" spc="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Constantia"/>
                <a:cs typeface="Constantia"/>
              </a:rPr>
              <a:t>(ψ‐trigonalbipyramid,</a:t>
            </a:r>
            <a:r>
              <a:rPr sz="2600" b="1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[AsF4]‐ </a:t>
            </a:r>
            <a:r>
              <a:rPr sz="2600" b="1" spc="-6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[SbCl4]‐)</a:t>
            </a:r>
            <a:endParaRPr sz="2600">
              <a:latin typeface="Constantia"/>
              <a:cs typeface="Constantia"/>
            </a:endParaRPr>
          </a:p>
          <a:p>
            <a:pPr marL="927100" indent="-914400">
              <a:lnSpc>
                <a:spcPct val="100000"/>
              </a:lnSpc>
              <a:spcBef>
                <a:spcPts val="265"/>
              </a:spcBef>
              <a:buClr>
                <a:srgbClr val="0BD0D9"/>
              </a:buClr>
              <a:buSzPct val="94230"/>
              <a:buFont typeface="Segoe UI Symbol"/>
              <a:buChar char="⚫"/>
              <a:tabLst>
                <a:tab pos="926465" algn="l"/>
                <a:tab pos="927100" algn="l"/>
              </a:tabLst>
            </a:pPr>
            <a:r>
              <a:rPr sz="2600" b="1" spc="-20" dirty="0">
                <a:solidFill>
                  <a:srgbClr val="FFFFFF"/>
                </a:solidFill>
                <a:latin typeface="Constantia"/>
                <a:cs typeface="Constantia"/>
              </a:rPr>
              <a:t>tetragonal</a:t>
            </a:r>
            <a:r>
              <a:rPr sz="2600" b="1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15" dirty="0">
                <a:solidFill>
                  <a:srgbClr val="FFFFFF"/>
                </a:solidFill>
                <a:latin typeface="Constantia"/>
                <a:cs typeface="Constantia"/>
              </a:rPr>
              <a:t>pyramid</a:t>
            </a:r>
            <a:r>
              <a:rPr sz="2600" b="1" spc="-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(ψ‐octahedron)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310"/>
              </a:spcBef>
              <a:buClr>
                <a:srgbClr val="0B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CN</a:t>
            </a:r>
            <a:r>
              <a:rPr sz="2600" b="1" spc="-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5:</a:t>
            </a:r>
            <a:r>
              <a:rPr sz="2600" b="1" spc="-15" dirty="0">
                <a:solidFill>
                  <a:srgbClr val="FFFFFF"/>
                </a:solidFill>
                <a:latin typeface="Constantia"/>
                <a:cs typeface="Constantia"/>
              </a:rPr>
              <a:t> trigonalbipyramid(Fe(CO)5,</a:t>
            </a:r>
            <a:r>
              <a:rPr sz="2600" b="1" spc="-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[SnCl5]‐)</a:t>
            </a:r>
            <a:endParaRPr sz="2600">
              <a:latin typeface="Constantia"/>
              <a:cs typeface="Constantia"/>
            </a:endParaRPr>
          </a:p>
          <a:p>
            <a:pPr marL="652780" lvl="1" indent="-247015">
              <a:lnSpc>
                <a:spcPct val="100000"/>
              </a:lnSpc>
              <a:spcBef>
                <a:spcPts val="295"/>
              </a:spcBef>
              <a:buClr>
                <a:srgbClr val="0F6FC6"/>
              </a:buClr>
              <a:buSzPct val="83333"/>
              <a:buFont typeface="Segoe UI Symbol"/>
              <a:buChar char="⚫"/>
              <a:tabLst>
                <a:tab pos="652780" algn="l"/>
              </a:tabLst>
            </a:pPr>
            <a:r>
              <a:rPr sz="2400" b="1" spc="-15" dirty="0">
                <a:solidFill>
                  <a:srgbClr val="FFFFFF"/>
                </a:solidFill>
                <a:latin typeface="Constantia"/>
                <a:cs typeface="Constantia"/>
              </a:rPr>
              <a:t>tetragonal</a:t>
            </a:r>
            <a:r>
              <a:rPr sz="2400" b="1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nstantia"/>
                <a:cs typeface="Constantia"/>
              </a:rPr>
              <a:t>pyramid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2979</Words>
  <Application>Microsoft Office PowerPoint</Application>
  <PresentationFormat>On-screen Show (4:3)</PresentationFormat>
  <Paragraphs>229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Calibri</vt:lpstr>
      <vt:lpstr>Constantia</vt:lpstr>
      <vt:lpstr>Segoe UI Symbol</vt:lpstr>
      <vt:lpstr>Times New Roman</vt:lpstr>
      <vt:lpstr>Office Theme</vt:lpstr>
      <vt:lpstr>PowerPoint Presentation</vt:lpstr>
      <vt:lpstr>PowerPoint Presentation</vt:lpstr>
      <vt:lpstr>Outline</vt:lpstr>
      <vt:lpstr>Coordination compound  (complex)complex)‐‐basics</vt:lpstr>
      <vt:lpstr>Coordination compound  (complex)complex)‐‐basics</vt:lpstr>
      <vt:lpstr>Coordination compound  (complex)complex)‐‐basics</vt:lpstr>
      <vt:lpstr>Coordination compound  (complex)complex)‐‐basics</vt:lpstr>
      <vt:lpstr>Coordination numberCoordination  number‐‐examples</vt:lpstr>
      <vt:lpstr>PowerPoint Presentation</vt:lpstr>
      <vt:lpstr>Coordination Number‐examples</vt:lpstr>
      <vt:lpstr>Coordination number‐examples</vt:lpstr>
      <vt:lpstr>Coordination number‐examples</vt:lpstr>
      <vt:lpstr>Coordination number‐examples</vt:lpstr>
      <vt:lpstr>Isomerism</vt:lpstr>
      <vt:lpstr>Isomerism</vt:lpstr>
      <vt:lpstr>Periodic table of life</vt:lpstr>
      <vt:lpstr>Functions of “inorganic elements”</vt:lpstr>
      <vt:lpstr>Most prominent “bioelements”</vt:lpstr>
      <vt:lpstr>Role of the metallic elements</vt:lpstr>
      <vt:lpstr>Most prominent “bioelements”</vt:lpstr>
      <vt:lpstr>Terms related to bioinorganic  chemistry</vt:lpstr>
      <vt:lpstr>PowerPoint Presentation</vt:lpstr>
      <vt:lpstr>PowerPoint Presentation</vt:lpstr>
      <vt:lpstr>PowerPoint Presentation</vt:lpstr>
      <vt:lpstr>Terms related to bioinorganic  chemistry</vt:lpstr>
      <vt:lpstr>Terms related to bioinorganic  chemistry</vt:lpstr>
      <vt:lpstr>Terms related to bioinorganic  chemistry</vt:lpstr>
      <vt:lpstr>Principle of complementarity</vt:lpstr>
      <vt:lpstr>Cyclic ligandsligands—Porphyrin  complexes</vt:lpstr>
      <vt:lpstr>Porphyrins</vt:lpstr>
      <vt:lpstr>Cyclic ligandsligands—Porphyrin  complexes</vt:lpstr>
      <vt:lpstr>Fe in proteins</vt:lpstr>
      <vt:lpstr>Fe in proteins</vt:lpstr>
      <vt:lpstr>Fe in proteins</vt:lpstr>
      <vt:lpstr>Hemoglobin ‐ Myoglobin</vt:lpstr>
      <vt:lpstr>Bohr Effect</vt:lpstr>
      <vt:lpstr>The Bioinorganic chemistry of  Cobalt</vt:lpstr>
      <vt:lpstr>Structure of Cobalamin</vt:lpstr>
      <vt:lpstr>Cobalamine</vt:lpstr>
      <vt:lpstr>Nitrogen fixation</vt:lpstr>
      <vt:lpstr>Nitrogen fixation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 Inorganic Chemistry</dc:title>
  <dc:creator>Peter Fojan</dc:creator>
  <cp:lastModifiedBy>Dnyandev Zambare</cp:lastModifiedBy>
  <cp:revision>2</cp:revision>
  <dcterms:created xsi:type="dcterms:W3CDTF">2024-04-13T01:48:42Z</dcterms:created>
  <dcterms:modified xsi:type="dcterms:W3CDTF">2024-04-13T03:57:35Z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2008-05-15T00:00:00Z</vt:filetime>
  </property>
  <property fmtid="{D5CDD505-2E9C-101B-9397-08002B2CF9AE}" pid="3" name="Creator">
    <vt:lpwstr>Acrobat PDFMaker 8.1 for PowerPoint</vt:lpwstr>
  </property>
  <property fmtid="{D5CDD505-2E9C-101B-9397-08002B2CF9AE}" pid="4" name="LastSaved">
    <vt:filetime>2024-04-13T00:00:00Z</vt:filetime>
  </property>
</Properties>
</file>