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56" r:id="rId3"/>
    <p:sldId id="257" r:id="rId4"/>
    <p:sldId id="258" r:id="rId5"/>
    <p:sldId id="260" r:id="rId6"/>
    <p:sldId id="261" r:id="rId7"/>
    <p:sldId id="259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09600" y="4495800"/>
            <a:ext cx="7924800" cy="414649"/>
          </a:xfrm>
        </p:spPr>
        <p:txBody>
          <a:bodyPr>
            <a:normAutofit fontScale="25000" lnSpcReduction="20000"/>
          </a:bodyPr>
          <a:lstStyle/>
          <a:p>
            <a:pPr marL="342900" indent="-342900">
              <a:buFontTx/>
              <a:buChar char="-"/>
            </a:pPr>
            <a:r>
              <a:rPr lang="en-US" sz="9600" dirty="0" smtClean="0">
                <a:solidFill>
                  <a:srgbClr val="002060"/>
                </a:solidFill>
              </a:rPr>
              <a:t>XIV- Bioinformatics, Biostatistics and Economic Botany </a:t>
            </a:r>
          </a:p>
          <a:p>
            <a:pPr marL="342900" indent="-342900">
              <a:buFontTx/>
              <a:buChar char="-"/>
            </a:pPr>
            <a:r>
              <a:rPr lang="en-US" sz="9600" dirty="0" smtClean="0">
                <a:solidFill>
                  <a:srgbClr val="002060"/>
                </a:solidFill>
              </a:rPr>
              <a:t>Unit No 2 Biostatistics</a:t>
            </a:r>
          </a:p>
          <a:p>
            <a:pPr marL="342900" indent="-342900">
              <a:buFontTx/>
              <a:buChar char="-"/>
            </a:pPr>
            <a:r>
              <a:rPr lang="en-US" sz="9600" dirty="0" smtClean="0">
                <a:solidFill>
                  <a:srgbClr val="002060"/>
                </a:solidFill>
              </a:rPr>
              <a:t>2.1 Introduction, definition , terminology.</a:t>
            </a:r>
          </a:p>
          <a:p>
            <a:pPr marL="342900" indent="-342900">
              <a:buFontTx/>
              <a:buChar char="-"/>
            </a:pP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</a:rPr>
              <a:t>Welcome</a:t>
            </a:r>
            <a:endParaRPr lang="en-IN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164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REVAN\AppData\Local\Microsoft\Windows\INetCache\Content.Word\Screenshot_2021-06-22-23-01-27-6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0471" r="5497" b="48551"/>
          <a:stretch/>
        </p:blipFill>
        <p:spPr bwMode="auto">
          <a:xfrm>
            <a:off x="394855" y="533400"/>
            <a:ext cx="3796145" cy="3276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C:\Users\REVAN\AppData\Local\Microsoft\Windows\INetCache\Content.Word\Screenshot_2021-06-22-23-01-42-70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7" r="-74" b="14426"/>
          <a:stretch/>
        </p:blipFill>
        <p:spPr bwMode="auto">
          <a:xfrm>
            <a:off x="5114607" y="554182"/>
            <a:ext cx="3648393" cy="599901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C:\Users\REVAN\AppData\Local\Microsoft\Windows\INetCache\Content.Word\Screenshot_2021-06-22-23-02-26-03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27" b="22925"/>
          <a:stretch/>
        </p:blipFill>
        <p:spPr bwMode="auto">
          <a:xfrm>
            <a:off x="408710" y="3962400"/>
            <a:ext cx="3810000" cy="26879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75801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REVAN\AppData\Local\Microsoft\Windows\INetCache\Content.Word\Screenshot_2021-06-22-23-02-40-0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40" b="15896"/>
          <a:stretch/>
        </p:blipFill>
        <p:spPr bwMode="auto">
          <a:xfrm>
            <a:off x="561109" y="507877"/>
            <a:ext cx="3434080" cy="33820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C:\Users\REVAN\AppData\Local\Microsoft\Windows\INetCache\Content.Word\Screenshot_2021-06-22-23-02-54-83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5" t="65269" r="37859" b="22605"/>
          <a:stretch/>
        </p:blipFill>
        <p:spPr bwMode="auto">
          <a:xfrm>
            <a:off x="2486429" y="3889887"/>
            <a:ext cx="1508760" cy="8921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C:\Users\REVAN\AppData\Local\Microsoft\Windows\INetCache\Content.Word\Screenshot_2021-06-22-23-04-28-69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0" b="42956"/>
          <a:stretch/>
        </p:blipFill>
        <p:spPr bwMode="auto">
          <a:xfrm>
            <a:off x="4281055" y="510071"/>
            <a:ext cx="4253345" cy="23855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C:\Users\REVAN\AppData\Local\Microsoft\Windows\INetCache\Content.Word\Screenshot_2021-06-22-23-03-08-5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15" b="18898"/>
          <a:stretch/>
        </p:blipFill>
        <p:spPr bwMode="auto">
          <a:xfrm>
            <a:off x="4281055" y="3409142"/>
            <a:ext cx="4253344" cy="23058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C:\Users\REVAN\AppData\Local\Microsoft\Windows\INetCache\Content.Word\Screenshot_2021-06-22-23-03-27-88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61" r="-36" b="71169"/>
          <a:stretch/>
        </p:blipFill>
        <p:spPr bwMode="auto">
          <a:xfrm>
            <a:off x="4281055" y="5715000"/>
            <a:ext cx="4253344" cy="914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763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REVAN\AppData\Local\Microsoft\Windows\INetCache\Content.Word\Screenshot_2021-06-22-23-03-27-88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1" r="-36" b="13377"/>
          <a:stretch/>
        </p:blipFill>
        <p:spPr bwMode="auto">
          <a:xfrm>
            <a:off x="513195" y="641866"/>
            <a:ext cx="3822700" cy="52255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C:\Users\REVAN\AppData\Local\Microsoft\Windows\INetCache\Content.Word\Screenshot_2021-06-22-23-03-54-5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0" b="10642"/>
          <a:stretch/>
        </p:blipFill>
        <p:spPr bwMode="auto">
          <a:xfrm>
            <a:off x="4495800" y="654594"/>
            <a:ext cx="3886200" cy="52128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C:\Users\REVAN\AppData\Local\Microsoft\Windows\INetCache\Content.Word\Screenshot_2021-06-22-23-04-09-47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6" b="43988"/>
          <a:stretch/>
        </p:blipFill>
        <p:spPr bwMode="auto">
          <a:xfrm>
            <a:off x="4495800" y="5047297"/>
            <a:ext cx="3886200" cy="16402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6210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144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DATA</a:t>
            </a:r>
            <a:r>
              <a:rPr lang="en-US" dirty="0" smtClean="0"/>
              <a:t>:</a:t>
            </a:r>
          </a:p>
          <a:p>
            <a:r>
              <a:rPr lang="en-US" dirty="0" smtClean="0"/>
              <a:t>Data </a:t>
            </a:r>
            <a:r>
              <a:rPr lang="en-US" dirty="0"/>
              <a:t>is a collection of observations expressed in numerical figures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457200" y="1759205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PRIMARY DATA:</a:t>
            </a:r>
          </a:p>
          <a:p>
            <a:r>
              <a:rPr lang="en-US" dirty="0"/>
              <a:t>These data are collected directly from the field of enquiry for a specific purpose.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581890" y="2438400"/>
            <a:ext cx="8181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SECONDARY DATA:</a:t>
            </a:r>
          </a:p>
          <a:p>
            <a:r>
              <a:rPr lang="en-US" dirty="0"/>
              <a:t>These are numerical information which have been already collected by some agency for a </a:t>
            </a:r>
            <a:r>
              <a:rPr lang="en-US" dirty="0" smtClean="0"/>
              <a:t>specific purpose </a:t>
            </a:r>
            <a:r>
              <a:rPr lang="en-US" dirty="0"/>
              <a:t>and are subsequently compiled from that source for application in different connection.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581890" y="3886200"/>
            <a:ext cx="81811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POPULATION:</a:t>
            </a:r>
          </a:p>
          <a:p>
            <a:r>
              <a:rPr lang="en-US" dirty="0"/>
              <a:t>It is an entire group of people or study elements-persons, things or measurements having some common</a:t>
            </a:r>
          </a:p>
          <a:p>
            <a:r>
              <a:rPr lang="en-US" dirty="0" smtClean="0"/>
              <a:t>(</a:t>
            </a:r>
            <a:r>
              <a:rPr lang="en-US" i="1" dirty="0"/>
              <a:t>a</a:t>
            </a:r>
            <a:r>
              <a:rPr lang="en-US" dirty="0"/>
              <a:t>) </a:t>
            </a:r>
            <a:r>
              <a:rPr lang="en-US" b="1" dirty="0"/>
              <a:t>Finite: </a:t>
            </a:r>
            <a:r>
              <a:rPr lang="en-US" dirty="0"/>
              <a:t>If a population consist of fixed number of value, it is said to be finite </a:t>
            </a:r>
            <a:r>
              <a:rPr lang="en-US" i="1" dirty="0"/>
              <a:t>e.g</a:t>
            </a:r>
            <a:r>
              <a:rPr lang="en-US" dirty="0"/>
              <a:t>., </a:t>
            </a:r>
            <a:r>
              <a:rPr lang="en-US" dirty="0" err="1" smtClean="0"/>
              <a:t>numberof</a:t>
            </a:r>
            <a:r>
              <a:rPr lang="en-US" dirty="0" smtClean="0"/>
              <a:t> </a:t>
            </a:r>
            <a:r>
              <a:rPr lang="en-US" dirty="0"/>
              <a:t>days in a week.</a:t>
            </a:r>
          </a:p>
          <a:p>
            <a:r>
              <a:rPr lang="en-US" dirty="0"/>
              <a:t>(</a:t>
            </a:r>
            <a:r>
              <a:rPr lang="en-US" i="1" dirty="0"/>
              <a:t>b</a:t>
            </a:r>
            <a:r>
              <a:rPr lang="en-US" dirty="0"/>
              <a:t>) </a:t>
            </a:r>
            <a:r>
              <a:rPr lang="en-US" b="1" dirty="0"/>
              <a:t>Infinite: </a:t>
            </a:r>
            <a:r>
              <a:rPr lang="en-US" dirty="0"/>
              <a:t>If a population consist of an endless succession of values, it is said to be </a:t>
            </a:r>
            <a:r>
              <a:rPr lang="en-US" dirty="0" smtClean="0"/>
              <a:t>infinite </a:t>
            </a:r>
            <a:r>
              <a:rPr lang="en-US" i="1" dirty="0" smtClean="0"/>
              <a:t>e.g</a:t>
            </a:r>
            <a:r>
              <a:rPr lang="en-US" i="1" dirty="0"/>
              <a:t>.</a:t>
            </a:r>
            <a:r>
              <a:rPr lang="en-US" dirty="0"/>
              <a:t>, number of animals in ocean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381000"/>
            <a:ext cx="2843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Terminology</a:t>
            </a: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val="3428566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228600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SAMPLING:</a:t>
            </a:r>
          </a:p>
          <a:p>
            <a:r>
              <a:rPr lang="en-US" dirty="0"/>
              <a:t>The technique of obtaining information about </a:t>
            </a:r>
            <a:r>
              <a:rPr lang="en-US" dirty="0" smtClean="0"/>
              <a:t>the whole </a:t>
            </a:r>
            <a:r>
              <a:rPr lang="en-US" dirty="0"/>
              <a:t>group by examining only the part of </a:t>
            </a:r>
            <a:r>
              <a:rPr lang="en-US" dirty="0" smtClean="0"/>
              <a:t>the whole </a:t>
            </a:r>
            <a:r>
              <a:rPr lang="en-US" dirty="0"/>
              <a:t>group is called </a:t>
            </a:r>
            <a:r>
              <a:rPr lang="en-US" i="1" dirty="0"/>
              <a:t>sampling</a:t>
            </a:r>
            <a:r>
              <a:rPr lang="en-US" dirty="0"/>
              <a:t>.</a:t>
            </a:r>
          </a:p>
          <a:p>
            <a:r>
              <a:rPr lang="en-IN" b="1" dirty="0"/>
              <a:t>Types of Sampling:</a:t>
            </a:r>
          </a:p>
          <a:p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 Random sample (Probability sample).</a:t>
            </a:r>
          </a:p>
          <a:p>
            <a:r>
              <a:rPr lang="en-IN" dirty="0"/>
              <a:t>(</a:t>
            </a:r>
            <a:r>
              <a:rPr lang="en-IN" i="1" dirty="0"/>
              <a:t>b</a:t>
            </a:r>
            <a:r>
              <a:rPr lang="en-IN" dirty="0"/>
              <a:t>) Non-random sample (</a:t>
            </a:r>
            <a:r>
              <a:rPr lang="en-IN" dirty="0" smtClean="0"/>
              <a:t>Non-probabilities sample).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398318" y="2133600"/>
            <a:ext cx="8343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SAMPLE:</a:t>
            </a:r>
          </a:p>
          <a:p>
            <a:r>
              <a:rPr lang="en-US" dirty="0"/>
              <a:t>It is a relatively small group of selected </a:t>
            </a:r>
            <a:r>
              <a:rPr lang="en-US" dirty="0" smtClean="0"/>
              <a:t>number of </a:t>
            </a:r>
            <a:r>
              <a:rPr lang="en-US" dirty="0"/>
              <a:t>individuals or objects or cases drawn from </a:t>
            </a:r>
            <a:r>
              <a:rPr lang="en-US" dirty="0" smtClean="0"/>
              <a:t>a particular </a:t>
            </a:r>
            <a:r>
              <a:rPr lang="en-US" dirty="0"/>
              <a:t>population and is used to throw </a:t>
            </a:r>
            <a:r>
              <a:rPr lang="en-US" dirty="0" smtClean="0"/>
              <a:t>light </a:t>
            </a:r>
            <a:r>
              <a:rPr lang="en-IN" dirty="0" smtClean="0"/>
              <a:t>on </a:t>
            </a:r>
            <a:r>
              <a:rPr lang="en-IN" dirty="0"/>
              <a:t>the population characteristics.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8318" y="3581400"/>
            <a:ext cx="84027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VARIABLES: </a:t>
            </a:r>
          </a:p>
          <a:p>
            <a:r>
              <a:rPr lang="en-US" dirty="0" smtClean="0"/>
              <a:t>Variables </a:t>
            </a:r>
            <a:r>
              <a:rPr lang="en-US" dirty="0"/>
              <a:t>are the measurable characteristics which can be numerically </a:t>
            </a:r>
            <a:r>
              <a:rPr lang="en-US" dirty="0" smtClean="0"/>
              <a:t>expressed in </a:t>
            </a:r>
            <a:r>
              <a:rPr lang="en-US" dirty="0"/>
              <a:t>terms of some unit. These are quantities which are capable of being measured by </a:t>
            </a:r>
            <a:r>
              <a:rPr lang="en-US" dirty="0" smtClean="0"/>
              <a:t>quantitative </a:t>
            </a:r>
            <a:r>
              <a:rPr lang="en-IN" dirty="0" smtClean="0"/>
              <a:t>methods </a:t>
            </a:r>
            <a:r>
              <a:rPr lang="en-IN" dirty="0"/>
              <a:t>directly.</a:t>
            </a:r>
          </a:p>
          <a:p>
            <a:r>
              <a:rPr lang="en-US" dirty="0"/>
              <a:t>For example—Height in inches, cm, weight in kg, pound, marks in examination etc.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79861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EVAN\AppData\Local\Microsoft\Windows\INetCache\Content.Word\Screenshot_2021-06-22-23-04-43-35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9" r="8432" b="30003"/>
          <a:stretch/>
        </p:blipFill>
        <p:spPr bwMode="auto">
          <a:xfrm>
            <a:off x="436418" y="1066800"/>
            <a:ext cx="3373582" cy="4953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C:\Users\REVAN\AppData\Local\Microsoft\Windows\INetCache\Content.Word\Screenshot_2021-06-22-23-04-43-35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09" r="8432" b="14646"/>
          <a:stretch/>
        </p:blipFill>
        <p:spPr bwMode="auto">
          <a:xfrm>
            <a:off x="4038600" y="1066800"/>
            <a:ext cx="3581400" cy="1600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C:\Users\REVAN\AppData\Local\Microsoft\Windows\INetCache\Content.Word\Screenshot_2021-06-22-23-05-01-10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7" r="-1585" b="32768"/>
          <a:stretch/>
        </p:blipFill>
        <p:spPr bwMode="auto">
          <a:xfrm>
            <a:off x="4024745" y="2667000"/>
            <a:ext cx="3671455" cy="3556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24200" y="3048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Application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898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8000" dirty="0" err="1" smtClean="0">
                <a:solidFill>
                  <a:srgbClr val="002060"/>
                </a:solidFill>
              </a:rPr>
              <a:t>ThankYou</a:t>
            </a:r>
            <a:endParaRPr lang="en-IN" sz="8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659626"/>
      </p:ext>
    </p:extLst>
  </p:cSld>
  <p:clrMapOvr>
    <a:masterClrMapping/>
  </p:clrMapOvr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199</TotalTime>
  <Words>291</Words>
  <Application>Microsoft Office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Thatch</vt:lpstr>
      <vt:lpstr>Welcome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REVAN</dc:creator>
  <cp:lastModifiedBy>REVAN</cp:lastModifiedBy>
  <cp:revision>14</cp:revision>
  <dcterms:created xsi:type="dcterms:W3CDTF">2006-08-16T00:00:00Z</dcterms:created>
  <dcterms:modified xsi:type="dcterms:W3CDTF">2021-06-27T09:32:25Z</dcterms:modified>
</cp:coreProperties>
</file>