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8"/>
  </p:handoutMasterIdLst>
  <p:sldIdLst>
    <p:sldId id="257" r:id="rId2"/>
    <p:sldId id="258" r:id="rId3"/>
    <p:sldId id="256" r:id="rId4"/>
    <p:sldId id="259" r:id="rId5"/>
    <p:sldId id="260" r:id="rId6"/>
    <p:sldId id="261" r:id="rId7"/>
    <p:sldId id="291" r:id="rId8"/>
    <p:sldId id="275" r:id="rId9"/>
    <p:sldId id="262" r:id="rId10"/>
    <p:sldId id="276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3885F6-CEB5-4F41-ACFC-0B6E9AF01DDD}">
          <p14:sldIdLst>
            <p14:sldId id="257"/>
            <p14:sldId id="258"/>
            <p14:sldId id="256"/>
            <p14:sldId id="259"/>
            <p14:sldId id="260"/>
            <p14:sldId id="261"/>
            <p14:sldId id="291"/>
            <p14:sldId id="275"/>
            <p14:sldId id="262"/>
            <p14:sldId id="276"/>
            <p14:sldId id="263"/>
            <p14:sldId id="264"/>
            <p14:sldId id="265"/>
            <p14:sldId id="266"/>
            <p14:sldId id="269"/>
            <p14:sldId id="267"/>
            <p14:sldId id="268"/>
            <p14:sldId id="270"/>
            <p14:sldId id="271"/>
            <p14:sldId id="272"/>
            <p14:sldId id="273"/>
            <p14:sldId id="27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ADFD9-EDF2-472D-B1C1-4AEC06B4E36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72635-0FF0-4E32-A342-BAF9812F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7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r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महाराष्ट्र राज्याचे मुख्यमंत्री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267200" cy="48768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403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3"/>
    </mc:Choice>
    <mc:Fallback xmlns="">
      <p:transition spd="slow" advTm="6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724400"/>
            <a:ext cx="4040188" cy="639762"/>
          </a:xfrm>
        </p:spPr>
        <p:txBody>
          <a:bodyPr/>
          <a:lstStyle/>
          <a:p>
            <a:pPr algn="ctr"/>
            <a:r>
              <a:rPr lang="mr-IN" dirty="0" smtClean="0"/>
              <a:t>पी. के. सावंत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7"/>
          <a:stretch/>
        </p:blipFill>
        <p:spPr>
          <a:xfrm>
            <a:off x="838200" y="1600199"/>
            <a:ext cx="2590800" cy="31748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5105400"/>
            <a:ext cx="4572000" cy="639762"/>
          </a:xfrm>
        </p:spPr>
        <p:txBody>
          <a:bodyPr>
            <a:noAutofit/>
          </a:bodyPr>
          <a:lstStyle/>
          <a:p>
            <a:pPr algn="ctr"/>
            <a:r>
              <a:rPr lang="mr-IN" sz="2000" dirty="0" smtClean="0">
                <a:solidFill>
                  <a:srgbClr val="FF0000"/>
                </a:solidFill>
              </a:rPr>
              <a:t>(१० जानेवारी १९०० ते २४ नोव्हेंबर १९६३)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600200"/>
            <a:ext cx="4495800" cy="3951288"/>
          </a:xfrm>
        </p:spPr>
        <p:txBody>
          <a:bodyPr/>
          <a:lstStyle/>
          <a:p>
            <a:r>
              <a:rPr lang="mr-IN" b="1" dirty="0" smtClean="0">
                <a:solidFill>
                  <a:srgbClr val="00B050"/>
                </a:solidFill>
              </a:rPr>
              <a:t>जन्म-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2060"/>
                </a:solidFill>
              </a:rPr>
              <a:t>(२५ </a:t>
            </a:r>
            <a:r>
              <a:rPr lang="mr-IN" sz="2000" b="1" dirty="0">
                <a:solidFill>
                  <a:srgbClr val="002060"/>
                </a:solidFill>
              </a:rPr>
              <a:t>नोव्हेंबर </a:t>
            </a:r>
            <a:r>
              <a:rPr lang="mr-IN" sz="2000" b="1" dirty="0" smtClean="0">
                <a:solidFill>
                  <a:srgbClr val="002060"/>
                </a:solidFill>
              </a:rPr>
              <a:t>१९६३ </a:t>
            </a:r>
            <a:r>
              <a:rPr lang="mr-IN" sz="2000" b="1" dirty="0">
                <a:solidFill>
                  <a:srgbClr val="002060"/>
                </a:solidFill>
              </a:rPr>
              <a:t>ते </a:t>
            </a:r>
            <a:r>
              <a:rPr lang="mr-IN" sz="2000" b="1" dirty="0" smtClean="0">
                <a:solidFill>
                  <a:srgbClr val="002060"/>
                </a:solidFill>
              </a:rPr>
              <a:t>४ डिसेंबर १९६३)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मतदार संघ – साऊली</a:t>
            </a:r>
          </a:p>
          <a:p>
            <a:r>
              <a:rPr lang="mr-IN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r>
              <a:rPr lang="mr-IN" b="1" dirty="0" smtClean="0">
                <a:solidFill>
                  <a:srgbClr val="00B050"/>
                </a:solidFill>
              </a:rPr>
              <a:t>पहिले हंगामी मुख्यमंत्री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पी. के. सावंत काळजीवाहू मुख्यमंत्री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तिसरे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56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48768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200" dirty="0" smtClean="0"/>
              <a:t>वसंतराव नाईक</a:t>
            </a:r>
            <a:r>
              <a:rPr lang="mr-IN" sz="3700" dirty="0" smtClean="0"/>
              <a:t>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 जुलै  १९१३ ते १८ ऑगस्ट १९७९ 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>
          <a:xfrm>
            <a:off x="685320" y="1219200"/>
            <a:ext cx="2743680" cy="365067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838200"/>
            <a:ext cx="44958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 smtClean="0">
                <a:solidFill>
                  <a:srgbClr val="002060"/>
                </a:solidFill>
              </a:rPr>
              <a:t>(५ डिसेंबर १९६३ </a:t>
            </a:r>
            <a:r>
              <a:rPr lang="mr-IN" sz="1800" b="1" dirty="0">
                <a:solidFill>
                  <a:srgbClr val="002060"/>
                </a:solidFill>
              </a:rPr>
              <a:t>ते </a:t>
            </a:r>
            <a:r>
              <a:rPr lang="mr-IN" sz="1800" b="1" dirty="0" smtClean="0">
                <a:solidFill>
                  <a:srgbClr val="002060"/>
                </a:solidFill>
              </a:rPr>
              <a:t>२० फेब्रुवारी १९७५)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पुसद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सर्वाधिक काळ ११ वर्षे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विदर्भाचे दुसरे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महाराष्ट्राचे हरितक्रांतीचे जनक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श्वेत्क्रांतीचे जनक,गिरणी कामगारांसाठी कार्य,मोठ्या धरणाची निर्मिती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चौथे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शंकरराव चव्हाण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(१४ जुलै  १९२०  ते २६ फेब्रुवारी २००४ 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4" y="1295400"/>
            <a:ext cx="2902651" cy="395128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(२१  फेब्रुवारी १९७५ ते १७ मे १९७७ 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भोकर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मराठवाड्याचे पाहिले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महाराष्ट्राचे जलक्रांतीचे प्रणेते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जायकवाडी धरण निर्मितीसाठी मोठे योगदान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सचिवालयाचे मंत्रालय करण्याचा निर्णय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देशाचे गृहमंत्री, संरक्षण मंत्री, अर्थमंत्री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तीन वर्षे नियोजन मंडळाचे उपाध्यक्ष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लिट्टे संघटनेवर बंदी,काश्मीर –पंजाब मधील बिघडलेल्या वातावरणात निवडणुकांचे यशस्वी आयोजन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गृहमंत्री काळात बाबरी मशीद प्रकरण,संरक्षण मंत्री काळात ऑपरेशन ब्लू स्टार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पाचवे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वसंतदादा पाटील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(१३ नोव्हेंबर १९१७ ते १ मार्च १९८९)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" y="1219200"/>
            <a:ext cx="2845329" cy="395128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(१७ मे १९७७ ते ५ मार्च १९७८ 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सांगली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आघाडी सरकारचे पाहिले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यशवंतराव चव्हाण व इंदिरा गांधी यांच्या पक्षांनी एकत्र येवून सरकारची स्थापना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शरद पवार यांचा उद्योगमंत्री पदाचा राजीनामा आणि पुलोदची स्थापना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सहावे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शरद पवार 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(१२ डिसेंबर १९४०)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200400" cy="3810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(१८ जुलै १९७८ ते १७ फेब्रुवारी १९८०)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समाजवादी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सर्वात तरुण मुख्यमंत्री (वय ३८ वर्षे)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 यशवंतराव चव्हाण व इंदिरा गांधी यांच्या आघाडी सरकार मधून बाहेर पडून समाजवादी कॉंग्रेसची स्थापना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जनता  पक्षाशी आघाडी करून पुलोद </a:t>
            </a:r>
            <a:r>
              <a:rPr lang="mr-IN" sz="2000" b="1" dirty="0" smtClean="0">
                <a:solidFill>
                  <a:srgbClr val="C00000"/>
                </a:solidFill>
              </a:rPr>
              <a:t>(पुरोगामी लोकशाही दल)</a:t>
            </a:r>
            <a:r>
              <a:rPr lang="mr-IN" sz="2000" b="1" dirty="0" smtClean="0">
                <a:solidFill>
                  <a:srgbClr val="00B050"/>
                </a:solidFill>
              </a:rPr>
              <a:t>सरकारची स्थापना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सातवे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800600"/>
            <a:ext cx="5525294" cy="114300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(१७ फेब्रुवारी १९८० ते ८ जून १९८० 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804669" cy="359472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mr-IN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71054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पहिली राष्ट्रपती राजवट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/>
              <a:t>अब्दुल रेहमान अंतुले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(९ फेब्रुवारी १९२० ते २ डिसेंबर २०१४)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600200"/>
            <a:ext cx="2615009" cy="350465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(९ जून १९८० ते १२ जानेवारी १९८२)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पहिले मुस्लीम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 कोकण विभागातून पहिले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संजय गांधी निराधार योजना, विधिमंडळ सदस्यांना पेन्शन योजना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सिमेंट घोटाळा प्रकरणात राजीनामा </a:t>
            </a:r>
          </a:p>
          <a:p>
            <a:pPr>
              <a:lnSpc>
                <a:spcPct val="150000"/>
              </a:lnSpc>
            </a:pPr>
            <a:endParaRPr lang="mr-IN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आठवे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बाबासाहेब भोसले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(१५ जानेवारी १९२१ ते ६ ऑक्टोबर २००७ 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799"/>
            <a:ext cx="2667000" cy="344229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(२१ जानेवारी १९८२ ते १ फेब्रुवारी १९८३)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 १० वी पर्यंत मुलींसाठी मोफत शिक्षण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स्वातंत्र्य सैनिकांसाठी पेन्शन योजना,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गडचिरोली जिल्ह्याची निर्मिती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मुंबई उच्च न्यायालयाच्या औरंगाबाद खंडपीठाची स्थापना</a:t>
            </a:r>
          </a:p>
          <a:p>
            <a:pPr>
              <a:lnSpc>
                <a:spcPct val="150000"/>
              </a:lnSpc>
            </a:pPr>
            <a:endParaRPr lang="mr-IN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नववे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वसंतदादा पाटील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(१३ नोव्हेंबर १९१७ ते १ मार्च १९८९)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" y="1219200"/>
            <a:ext cx="2845329" cy="395128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(२ फेब्रुवारी ते १ जून १९८५)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सांगली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आघाडी सरकारचे पाहिले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यशवंतराव चव्हाण व इंदिरा गांधी यांच्या पक्षांनी एकत्र येवून सरकारची स्थापना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शरद पवार यांचा उद्योगमंत्री पदाचा राजीनामा आणि पुलोदची स्थापना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दहावे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शिवाजीराव पाटील निलंगेकर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 सप्टेंबर १९३१ ते ५ ऑगस्ट २०२०)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8" y="1447800"/>
            <a:ext cx="2989863" cy="3657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(३ जून १८८५  ते ६ मार्च १९८६)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सांगली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</a:t>
            </a:r>
            <a:r>
              <a:rPr lang="mr-IN" sz="2000" b="1" dirty="0" smtClean="0">
                <a:solidFill>
                  <a:srgbClr val="00B050"/>
                </a:solidFill>
              </a:rPr>
              <a:t>कॉंग्रेस</a:t>
            </a:r>
          </a:p>
          <a:p>
            <a:pPr algn="just"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एम.डी. </a:t>
            </a:r>
            <a:r>
              <a:rPr lang="mr-IN" sz="2000" b="1" dirty="0">
                <a:solidFill>
                  <a:srgbClr val="FF0000"/>
                </a:solidFill>
              </a:rPr>
              <a:t>परीक्षेतील </a:t>
            </a:r>
            <a:r>
              <a:rPr lang="mr-IN" sz="2000" b="1" dirty="0" smtClean="0">
                <a:solidFill>
                  <a:srgbClr val="FF0000"/>
                </a:solidFill>
              </a:rPr>
              <a:t>मुलीला </a:t>
            </a:r>
            <a:r>
              <a:rPr lang="mr-IN" sz="2000" b="1" dirty="0">
                <a:solidFill>
                  <a:srgbClr val="FF0000"/>
                </a:solidFill>
              </a:rPr>
              <a:t>आणि तिच्या मैत्रिणीला मदत </a:t>
            </a:r>
            <a:r>
              <a:rPr lang="mr-IN" sz="2000" b="1" dirty="0" smtClean="0">
                <a:solidFill>
                  <a:srgbClr val="FF0000"/>
                </a:solidFill>
              </a:rPr>
              <a:t>करण्यासाठी</a:t>
            </a:r>
            <a:r>
              <a:rPr lang="mr-IN" sz="2000" b="1" dirty="0">
                <a:solidFill>
                  <a:srgbClr val="FF0000"/>
                </a:solidFill>
              </a:rPr>
              <a:t> </a:t>
            </a:r>
            <a:r>
              <a:rPr lang="mr-IN" sz="2000" b="1" dirty="0" smtClean="0">
                <a:solidFill>
                  <a:srgbClr val="FF0000"/>
                </a:solidFill>
              </a:rPr>
              <a:t>मुंबई </a:t>
            </a:r>
            <a:r>
              <a:rPr lang="mr-IN" sz="2000" b="1" dirty="0">
                <a:solidFill>
                  <a:srgbClr val="FF0000"/>
                </a:solidFill>
              </a:rPr>
              <a:t>उच्च न्यायालयाने फसवणुकीबाबत </a:t>
            </a:r>
            <a:r>
              <a:rPr lang="mr-IN" sz="2000" b="1" dirty="0" smtClean="0">
                <a:solidFill>
                  <a:srgbClr val="FF0000"/>
                </a:solidFill>
              </a:rPr>
              <a:t>निर्णय </a:t>
            </a:r>
            <a:r>
              <a:rPr lang="mr-IN" sz="2000" b="1" dirty="0">
                <a:solidFill>
                  <a:srgbClr val="FF0000"/>
                </a:solidFill>
              </a:rPr>
              <a:t>दिल्यानंतर त्यांनी राजीनामा दिला</a:t>
            </a:r>
            <a:endParaRPr lang="mr-IN" sz="18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09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अकरावे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r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भारत सरकर अधिनियम १९३५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286000"/>
            <a:ext cx="4038600" cy="3810000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mr-IN" sz="5500" b="1" dirty="0" smtClean="0">
                <a:solidFill>
                  <a:srgbClr val="00B050"/>
                </a:solidFill>
              </a:rPr>
              <a:t>संघराज्य व्यवस्थेची निर्मिती 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mr-IN" sz="5500" b="1" dirty="0" smtClean="0">
                <a:solidFill>
                  <a:srgbClr val="FF0000"/>
                </a:solidFill>
              </a:rPr>
              <a:t>११ प्रांत निश्चित करण्यात आले 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mr-IN" sz="5500" b="1" dirty="0">
                <a:solidFill>
                  <a:srgbClr val="FF0000"/>
                </a:solidFill>
              </a:rPr>
              <a:t>बॉम्बे प्रांताची </a:t>
            </a:r>
            <a:r>
              <a:rPr lang="mr-IN" sz="5500" b="1" dirty="0" smtClean="0">
                <a:solidFill>
                  <a:srgbClr val="FF0000"/>
                </a:solidFill>
              </a:rPr>
              <a:t>स्थापना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mr-IN" sz="5500" b="1" dirty="0" smtClean="0">
                <a:solidFill>
                  <a:srgbClr val="00B050"/>
                </a:solidFill>
              </a:rPr>
              <a:t>१८४३ ते १९३६ बॉम्बे व सिंध प्रांत असे नाव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mr-IN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mr-IN" dirty="0" smtClean="0"/>
          </a:p>
          <a:p>
            <a:pPr marL="457200" indent="-457200">
              <a:buFont typeface="Arial" pitchFamily="34" charset="0"/>
              <a:buChar char="•"/>
            </a:pPr>
            <a:endParaRPr lang="mr-IN" dirty="0" smtClean="0"/>
          </a:p>
          <a:p>
            <a:r>
              <a:rPr lang="mr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001"/>
          <a:stretch/>
        </p:blipFill>
        <p:spPr>
          <a:xfrm>
            <a:off x="457200" y="2362200"/>
            <a:ext cx="4175760" cy="31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शंकरराव चव्हाण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(१४ जुलै  १९२०  ते २६ फेब्रुवारी २००४ 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4" y="1295400"/>
            <a:ext cx="2902651" cy="395128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(१२ मार्च १९८६ ते २६ जून १९८८)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भोकर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राजीव गांधी सरकारमध्ये अर्थमंत्री पदी नियुक्त केल्याने मुख्यमंत्री पदाचा राजीनामा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बारावे 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शरद पवार 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(१२ डिसेंबर १९४०)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200400" cy="3810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(२६ जून १९८८८ ते २५ जून १९९१)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१९८७ मध्ये कॉंग्रेस पक्षात प्रवेश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१९९१ च्या निवडणूक प्रचारा दरम्यान राजीव गाधीच्या हत्ते नंतर केंद्रात गेले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पी. व्ही. नरसिह राव सरकारमध्ये संरक्षण मंत्री झाले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तेरावे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सुधाकरराव नाईक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(२१ ऑगस्ट १९३४ ते १० मे २००१)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295400"/>
            <a:ext cx="2842779" cy="3657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(२५ जून १९९१ ते २२ फेब्रुवारी १९९३)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पंचायत राज व्यवस्था सुधारणा लागू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जल क्रांतीचा विकास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मुंबईतील ग्यांग वार संपवण्यासाठी प्रयत्न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बाबरी मशीद प्रकरणी उसळलेल्या दंगली नियंत्रणात आणण्यास अपयश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चौदावे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शरद पवार 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(१२ डिसेंबर १९४०)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200400" cy="3810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(६ मार्च १९९३ ते १४ मार्च १९९५)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१९९३ मध्ये बाबरी </a:t>
            </a:r>
            <a:r>
              <a:rPr lang="mr-IN" sz="2000" b="1" dirty="0" smtClean="0">
                <a:solidFill>
                  <a:srgbClr val="00B050"/>
                </a:solidFill>
              </a:rPr>
              <a:t>मशीद </a:t>
            </a:r>
            <a:r>
              <a:rPr lang="mr-IN" sz="2000" b="1" dirty="0" smtClean="0">
                <a:solidFill>
                  <a:srgbClr val="00B050"/>
                </a:solidFill>
              </a:rPr>
              <a:t>प्रकरणावरून उसळलेल्या दंगली नियंत्रणात आणण्यासाठी पंतप्रधान पी. व्ही. नरसिंह राव यांच्या सांगण्यावरून महाराष्ट्राचे तिसर्यांदा मुख्यमंत्री पदी नियुक्ती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पंधरावे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मनोहर जोशी 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 डिसेंबर १९३७)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>
          <a:xfrm>
            <a:off x="533400" y="1295400"/>
            <a:ext cx="2980830" cy="3733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</a:t>
            </a:r>
            <a:r>
              <a:rPr lang="mr-IN" sz="1800" b="1" dirty="0">
                <a:solidFill>
                  <a:srgbClr val="002060"/>
                </a:solidFill>
              </a:rPr>
              <a:t>(</a:t>
            </a:r>
            <a:r>
              <a:rPr lang="mr-IN" sz="1800" b="1" dirty="0" smtClean="0">
                <a:solidFill>
                  <a:srgbClr val="002060"/>
                </a:solidFill>
              </a:rPr>
              <a:t>१४ मार्च १९९५ ते ३१ जानेवारी  १९९९)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बारामती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शिवसेना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कोन्ग्रेसेतर पक्षाचे पहिले मुख्यमंत्री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महिलांसाठी कामधेनु योजना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मातोश्री वृद्धाश्रम योजना 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पुण्यातील जमीन घोटाळा प्रकरणी जावई गिरीश व्यास यांच्यावर भ्रष्टाचाराचे आरोप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सोळावे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नारायण राणे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(१० एप्रिल १९५२)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078228" cy="3581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(३१ जानेवारी  १९९९ ते १७ ऑक्टोबर १९९९)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 </a:t>
            </a:r>
            <a:r>
              <a:rPr lang="mr-IN" sz="2000" b="1" dirty="0" smtClean="0">
                <a:solidFill>
                  <a:srgbClr val="FF0000"/>
                </a:solidFill>
              </a:rPr>
              <a:t>मालवण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</a:t>
            </a:r>
            <a:r>
              <a:rPr lang="mr-IN" sz="2000" b="1" dirty="0" smtClean="0">
                <a:solidFill>
                  <a:srgbClr val="00B050"/>
                </a:solidFill>
              </a:rPr>
              <a:t>– </a:t>
            </a:r>
            <a:r>
              <a:rPr lang="mr-IN" sz="2000" b="1" dirty="0" smtClean="0">
                <a:solidFill>
                  <a:srgbClr val="00B050"/>
                </a:solidFill>
              </a:rPr>
              <a:t>शिवसेना</a:t>
            </a:r>
            <a:endParaRPr lang="mr-IN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सतरावे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विलासराव देशमुख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(२६ मे १९४५ ते १४ ऑगस्ट २०१२)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048000" cy="3733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(१८ ऑक्टोबर १९९९ ते १६ जानेवारी २००३)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mr-IN" sz="2000" b="1" dirty="0" smtClean="0">
                <a:solidFill>
                  <a:srgbClr val="FF0000"/>
                </a:solidFill>
              </a:rPr>
              <a:t>लातूर शहर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अठरावे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सुशीलकुमार शिंदे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(४ सप्टेंबर १९४१)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>
          <a:xfrm>
            <a:off x="689263" y="1295401"/>
            <a:ext cx="2812473" cy="383078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(१६ जानेवारी २००३ ते ३० ऑक्टोबर २००४)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सोलापूर दक्षिण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334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एकोणिसावे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विलासराव देशमुख 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(२६ मे १९४५ ते १४ ऑगस्ट २०१२)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048000" cy="3733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 नोव्हेंबर २००४ ते ४ डिसेंबर २००८ 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–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अशोक चव्हाण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(२८ ऑक्टोबर १९५८)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8" y="1295400"/>
            <a:ext cx="3309144" cy="395128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 नोव्हेंबर २००४ ते ४ डिसेंबर २००८ 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भोकर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>
                <a:solidFill>
                  <a:srgbClr val="FFFF00"/>
                </a:solidFill>
              </a:rPr>
              <a:t>एकविसावे</a:t>
            </a:r>
            <a:r>
              <a:rPr lang="mr-IN" sz="2800" b="1" dirty="0" smtClean="0">
                <a:solidFill>
                  <a:srgbClr val="FFFF00"/>
                </a:solidFill>
              </a:rPr>
              <a:t>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4953000"/>
            <a:ext cx="3924299" cy="609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mr-IN" sz="3600" b="1" dirty="0"/>
              <a:t>धनजीशहा कुपर</a:t>
            </a:r>
            <a:r>
              <a:rPr lang="mr-IN" b="1" dirty="0"/>
              <a:t/>
            </a:r>
            <a:br>
              <a:rPr lang="mr-IN" b="1" dirty="0"/>
            </a:br>
            <a:r>
              <a:rPr lang="mr-IN" sz="2200" b="1" dirty="0" smtClean="0">
                <a:solidFill>
                  <a:srgbClr val="FF0000"/>
                </a:solidFill>
              </a:rPr>
              <a:t>(२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mr-IN" sz="2200" b="1" dirty="0" smtClean="0">
                <a:solidFill>
                  <a:srgbClr val="FF0000"/>
                </a:solidFill>
              </a:rPr>
              <a:t>जानेवारी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mr-IN" sz="2200" b="1" dirty="0" smtClean="0">
                <a:solidFill>
                  <a:srgbClr val="FF0000"/>
                </a:solidFill>
              </a:rPr>
              <a:t>१८७८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– </a:t>
            </a:r>
            <a:r>
              <a:rPr lang="mr-IN" sz="2200" b="1" dirty="0" smtClean="0">
                <a:solidFill>
                  <a:srgbClr val="FF0000"/>
                </a:solidFill>
              </a:rPr>
              <a:t>२९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mr-IN" sz="2200" b="1" dirty="0" smtClean="0">
                <a:solidFill>
                  <a:srgbClr val="FF0000"/>
                </a:solidFill>
              </a:rPr>
              <a:t>जुलै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mr-IN" sz="2200" b="1" dirty="0" smtClean="0">
                <a:solidFill>
                  <a:srgbClr val="FF0000"/>
                </a:solidFill>
              </a:rPr>
              <a:t>१९४७)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38600" y="685800"/>
            <a:ext cx="48768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mr-IN" sz="2400" b="1" dirty="0" smtClean="0">
                <a:solidFill>
                  <a:srgbClr val="00B050"/>
                </a:solidFill>
              </a:rPr>
              <a:t>१९३५ च्या कायद्याप्रमाणे १९३७ साली </a:t>
            </a:r>
            <a:r>
              <a:rPr lang="mr-IN" sz="2400" b="1" dirty="0">
                <a:solidFill>
                  <a:srgbClr val="00B050"/>
                </a:solidFill>
              </a:rPr>
              <a:t>प्रांतिक निवडणुका पार </a:t>
            </a:r>
            <a:r>
              <a:rPr lang="mr-IN" sz="2400" b="1" dirty="0" smtClean="0">
                <a:solidFill>
                  <a:srgbClr val="00B050"/>
                </a:solidFill>
              </a:rPr>
              <a:t>पडल्या</a:t>
            </a:r>
          </a:p>
          <a:p>
            <a:pPr>
              <a:lnSpc>
                <a:spcPct val="160000"/>
              </a:lnSpc>
            </a:pPr>
            <a:r>
              <a:rPr lang="mr-IN" sz="2400" b="1" dirty="0">
                <a:solidFill>
                  <a:srgbClr val="FF0000"/>
                </a:solidFill>
              </a:rPr>
              <a:t>कॉंग्रेसचा </a:t>
            </a:r>
            <a:r>
              <a:rPr lang="mr-IN" sz="2400" b="1" dirty="0" smtClean="0">
                <a:solidFill>
                  <a:srgbClr val="FF0000"/>
                </a:solidFill>
              </a:rPr>
              <a:t>विजय</a:t>
            </a:r>
          </a:p>
          <a:p>
            <a:pPr>
              <a:lnSpc>
                <a:spcPct val="160000"/>
              </a:lnSpc>
            </a:pPr>
            <a:r>
              <a:rPr lang="mr-IN" sz="2400" b="1" dirty="0" smtClean="0">
                <a:solidFill>
                  <a:srgbClr val="00B050"/>
                </a:solidFill>
              </a:rPr>
              <a:t>कॉंग्रेसचा सरकार बनवण्यास नकार</a:t>
            </a:r>
            <a:endParaRPr lang="mr-IN" sz="2400" b="1" dirty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</a:pPr>
            <a:r>
              <a:rPr lang="mr-IN" sz="2400" b="1" dirty="0" smtClean="0">
                <a:solidFill>
                  <a:srgbClr val="FF0000"/>
                </a:solidFill>
              </a:rPr>
              <a:t>धनाजीशहा कुपर यांचे अंतरिम सरकार</a:t>
            </a:r>
          </a:p>
          <a:p>
            <a:pPr>
              <a:lnSpc>
                <a:spcPct val="160000"/>
              </a:lnSpc>
            </a:pPr>
            <a:r>
              <a:rPr lang="mr-IN" sz="2400" b="1" dirty="0" smtClean="0">
                <a:solidFill>
                  <a:srgbClr val="00B050"/>
                </a:solidFill>
              </a:rPr>
              <a:t>१ एप्रिल १९३७ ते १९ जुलै १९३७</a:t>
            </a:r>
          </a:p>
          <a:p>
            <a:pPr>
              <a:lnSpc>
                <a:spcPct val="160000"/>
              </a:lnSpc>
            </a:pPr>
            <a:r>
              <a:rPr lang="mr-IN" sz="2400" b="1" dirty="0" smtClean="0">
                <a:solidFill>
                  <a:srgbClr val="00B050"/>
                </a:solidFill>
              </a:rPr>
              <a:t>बॉम्बे राज्याचे प्रीमिअर</a:t>
            </a:r>
          </a:p>
          <a:p>
            <a:pPr marL="0" indent="0">
              <a:lnSpc>
                <a:spcPct val="160000"/>
              </a:lnSpc>
              <a:buNone/>
            </a:pPr>
            <a:endParaRPr lang="mr-IN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09430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पृथ्वीराज चव्हाण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(१७ मार्च १९४६)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4" y="1371600"/>
            <a:ext cx="3251663" cy="350758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(१ नोव्हेंबर २००४ ते ४ डिसेंबर २००८ 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विधानपरिषद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कॉंग्रेस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बाविसावे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800600"/>
            <a:ext cx="5525294" cy="1143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(२८ सप्टेंबर २०१४ ते ३० ऑक्टोबर २०१४)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804669" cy="3594722"/>
          </a:xfrm>
        </p:spPr>
      </p:pic>
      <p:sp>
        <p:nvSpPr>
          <p:cNvPr id="8" name="Rectangle 7"/>
          <p:cNvSpPr/>
          <p:nvPr/>
        </p:nvSpPr>
        <p:spPr>
          <a:xfrm>
            <a:off x="2057400" y="471054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दुसरी राष्ट्रपती राजवट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देवेंद्र फडणवीस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(२२ जुलै १९७०)</a:t>
            </a:r>
            <a:endParaRPr lang="en-US" sz="49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 </a:t>
            </a:r>
            <a:r>
              <a:rPr lang="mr-IN" sz="2000" dirty="0">
                <a:solidFill>
                  <a:srgbClr val="FF0000"/>
                </a:solidFill>
              </a:rPr>
              <a:t>(२२ जुलै १९७०</a:t>
            </a:r>
            <a:r>
              <a:rPr lang="mr-IN" sz="2000" dirty="0" smtClean="0">
                <a:solidFill>
                  <a:srgbClr val="FF0000"/>
                </a:solidFill>
              </a:rPr>
              <a:t>)</a:t>
            </a:r>
            <a:endParaRPr lang="mr-IN" sz="20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(३१  ऑक्टोबर २०१४  ते ८ नोव्हेंबर २०१९)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नागपूर दक्षिण-पूर्व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भारतीय जनता पक्ष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बाविसावे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" y="1371600"/>
            <a:ext cx="3335546" cy="3715847"/>
          </a:xfrm>
        </p:spPr>
      </p:pic>
    </p:spTree>
    <p:extLst>
      <p:ext uri="{BB962C8B-B14F-4D97-AF65-F5344CB8AC3E}">
        <p14:creationId xmlns:p14="http://schemas.microsoft.com/office/powerpoint/2010/main" val="25380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800600"/>
            <a:ext cx="5525294" cy="1143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(१२ नोव्हेंबर २०१९ ते २३ नोव्हेंबर २०१९)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804669" cy="3594722"/>
          </a:xfrm>
        </p:spPr>
      </p:pic>
      <p:sp>
        <p:nvSpPr>
          <p:cNvPr id="8" name="Rectangle 7"/>
          <p:cNvSpPr/>
          <p:nvPr/>
        </p:nvSpPr>
        <p:spPr>
          <a:xfrm>
            <a:off x="2057400" y="471054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तिसरी राष्ट्रपती राजवट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6000" dirty="0" smtClean="0"/>
              <a:t>देवेंद्र फडणवीस</a:t>
            </a:r>
          </a:p>
          <a:p>
            <a:pPr algn="ctr">
              <a:lnSpc>
                <a:spcPct val="170000"/>
              </a:lnSpc>
            </a:pPr>
            <a:r>
              <a:rPr lang="mr-IN" sz="4900" dirty="0">
                <a:solidFill>
                  <a:srgbClr val="FF0000"/>
                </a:solidFill>
              </a:rPr>
              <a:t>(२२ जुलै १९७०)</a:t>
            </a:r>
            <a:endParaRPr lang="en-US" sz="49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 नागपूर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</a:t>
            </a:r>
            <a:r>
              <a:rPr lang="mr-IN" sz="2000" b="1" dirty="0" smtClean="0">
                <a:solidFill>
                  <a:srgbClr val="FF0000"/>
                </a:solidFill>
              </a:rPr>
              <a:t>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(२३ नोव्हेंबर २०१९ ते २६ नोव्हेंबर २०१९)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>
                <a:solidFill>
                  <a:srgbClr val="FF0000"/>
                </a:solidFill>
              </a:rPr>
              <a:t>– नागपूर </a:t>
            </a:r>
            <a:r>
              <a:rPr lang="mr-IN" sz="2000" b="1" dirty="0" smtClean="0">
                <a:solidFill>
                  <a:srgbClr val="FF0000"/>
                </a:solidFill>
              </a:rPr>
              <a:t>दक्षिण-पश्चिम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भारतीय जनता पक्ष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तेविसावे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" y="1371600"/>
            <a:ext cx="3335546" cy="3715847"/>
          </a:xfrm>
        </p:spPr>
      </p:pic>
    </p:spTree>
    <p:extLst>
      <p:ext uri="{BB962C8B-B14F-4D97-AF65-F5344CB8AC3E}">
        <p14:creationId xmlns:p14="http://schemas.microsoft.com/office/powerpoint/2010/main" val="15558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उद्धव ठाकरे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(२७ जुलै १९६०)</a:t>
            </a:r>
            <a:endParaRPr lang="en-US" sz="49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</a:t>
            </a:r>
            <a:r>
              <a:rPr lang="mr-IN" sz="2000" dirty="0">
                <a:solidFill>
                  <a:srgbClr val="FF0000"/>
                </a:solidFill>
              </a:rPr>
              <a:t> </a:t>
            </a:r>
            <a:r>
              <a:rPr lang="mr-IN" sz="2000" b="1" dirty="0" smtClean="0">
                <a:solidFill>
                  <a:srgbClr val="FF0000"/>
                </a:solidFill>
              </a:rPr>
              <a:t>मुंबई</a:t>
            </a:r>
            <a:endParaRPr lang="mr-IN" sz="20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(२८ नोव्हेंबर २०१९ ते ३० जून २०२२ </a:t>
            </a:r>
            <a:r>
              <a:rPr lang="mr-IN" sz="1800" b="1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</a:t>
            </a:r>
            <a:r>
              <a:rPr lang="mr-IN" sz="2000" b="1" dirty="0" smtClean="0">
                <a:solidFill>
                  <a:srgbClr val="FF0000"/>
                </a:solidFill>
              </a:rPr>
              <a:t>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विधानपरिषद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शिवसेना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चोविसावे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2438400" cy="3533615"/>
          </a:xfrm>
        </p:spPr>
      </p:pic>
    </p:spTree>
    <p:extLst>
      <p:ext uri="{BB962C8B-B14F-4D97-AF65-F5344CB8AC3E}">
        <p14:creationId xmlns:p14="http://schemas.microsoft.com/office/powerpoint/2010/main" val="34907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" y="5105400"/>
            <a:ext cx="4229894" cy="11430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FF0000"/>
                </a:solidFill>
              </a:rPr>
              <a:t>एकनाथ शिंदे</a:t>
            </a:r>
          </a:p>
          <a:p>
            <a:pPr algn="ctr">
              <a:lnSpc>
                <a:spcPct val="170000"/>
              </a:lnSpc>
            </a:pPr>
            <a:r>
              <a:rPr lang="mr-IN" sz="4900" dirty="0" smtClean="0">
                <a:solidFill>
                  <a:srgbClr val="00B050"/>
                </a:solidFill>
              </a:rPr>
              <a:t>(९ फेब्रुवारी १९६४)</a:t>
            </a:r>
            <a:endParaRPr lang="en-US" sz="49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533400"/>
            <a:ext cx="4953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जन्म-दरे जवली (सातारा)</a:t>
            </a: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मुख्यमंत्री </a:t>
            </a:r>
            <a:r>
              <a:rPr lang="mr-IN" sz="2000" b="1" dirty="0" smtClean="0">
                <a:solidFill>
                  <a:srgbClr val="FF0000"/>
                </a:solidFill>
              </a:rPr>
              <a:t>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1800" b="1" dirty="0">
                <a:solidFill>
                  <a:srgbClr val="002060"/>
                </a:solidFill>
              </a:rPr>
              <a:t> </a:t>
            </a:r>
            <a:r>
              <a:rPr lang="mr-IN" sz="1800" b="1" dirty="0" smtClean="0">
                <a:solidFill>
                  <a:srgbClr val="002060"/>
                </a:solidFill>
              </a:rPr>
              <a:t>        </a:t>
            </a:r>
            <a:r>
              <a:rPr lang="mr-IN" sz="1800" b="1" dirty="0" smtClean="0">
                <a:solidFill>
                  <a:srgbClr val="002060"/>
                </a:solidFill>
              </a:rPr>
              <a:t>(३० </a:t>
            </a:r>
            <a:r>
              <a:rPr lang="mr-IN" sz="1800" b="1" dirty="0" smtClean="0">
                <a:solidFill>
                  <a:srgbClr val="002060"/>
                </a:solidFill>
              </a:rPr>
              <a:t>जून </a:t>
            </a:r>
            <a:r>
              <a:rPr lang="mr-IN" sz="1800" b="1" dirty="0" smtClean="0">
                <a:solidFill>
                  <a:srgbClr val="002060"/>
                </a:solidFill>
              </a:rPr>
              <a:t>२०२२ - )</a:t>
            </a:r>
            <a:endParaRPr lang="mr-IN" sz="1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FF0000"/>
                </a:solidFill>
              </a:rPr>
              <a:t>मतदार संघ </a:t>
            </a:r>
            <a:r>
              <a:rPr lang="mr-IN" sz="2000" b="1" dirty="0" smtClean="0">
                <a:solidFill>
                  <a:srgbClr val="FF0000"/>
                </a:solidFill>
              </a:rPr>
              <a:t>– कोपरी - पाचपाखाडी</a:t>
            </a:r>
            <a:endParaRPr lang="mr-I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000" b="1" dirty="0" smtClean="0">
                <a:solidFill>
                  <a:srgbClr val="00B050"/>
                </a:solidFill>
              </a:rPr>
              <a:t>पक्ष – शिवसेना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पंचविसावे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086100" cy="3454900"/>
          </a:xfrm>
        </p:spPr>
      </p:pic>
    </p:spTree>
    <p:extLst>
      <p:ext uri="{BB962C8B-B14F-4D97-AF65-F5344CB8AC3E}">
        <p14:creationId xmlns:p14="http://schemas.microsoft.com/office/powerpoint/2010/main" val="4018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238" y="4953000"/>
            <a:ext cx="3836523" cy="1371600"/>
          </a:xfrm>
        </p:spPr>
        <p:txBody>
          <a:bodyPr>
            <a:noAutofit/>
          </a:bodyPr>
          <a:lstStyle/>
          <a:p>
            <a:r>
              <a:rPr lang="mr-IN" sz="2400" b="1" dirty="0" smtClean="0"/>
              <a:t>बाळासाहेब गंगाधर खेर</a:t>
            </a:r>
            <a:r>
              <a:rPr lang="mr-IN" sz="2800" b="1" dirty="0" smtClean="0"/>
              <a:t/>
            </a:r>
            <a:br>
              <a:rPr lang="mr-IN" sz="2800" b="1" dirty="0" smtClean="0"/>
            </a:br>
            <a:r>
              <a:rPr lang="mr-IN" sz="2000" b="1" dirty="0" smtClean="0">
                <a:solidFill>
                  <a:srgbClr val="FF0000"/>
                </a:solidFill>
              </a:rPr>
              <a:t>(१९ </a:t>
            </a:r>
            <a:r>
              <a:rPr lang="mr-IN" sz="2000" b="1" dirty="0">
                <a:solidFill>
                  <a:srgbClr val="FF0000"/>
                </a:solidFill>
              </a:rPr>
              <a:t>जुलै १९३७ ते २ नोव्हेंबर </a:t>
            </a:r>
            <a:r>
              <a:rPr lang="mr-IN" sz="2000" b="1" dirty="0" smtClean="0">
                <a:solidFill>
                  <a:srgbClr val="FF0000"/>
                </a:solidFill>
              </a:rPr>
              <a:t>१९३९)</a:t>
            </a:r>
            <a:r>
              <a:rPr lang="mr-IN" sz="2000" b="1" dirty="0">
                <a:solidFill>
                  <a:srgbClr val="FF0000"/>
                </a:solidFill>
              </a:rPr>
              <a:t/>
            </a:r>
            <a:br>
              <a:rPr lang="mr-IN" sz="2000" b="1" dirty="0">
                <a:solidFill>
                  <a:srgbClr val="FF0000"/>
                </a:solidFill>
              </a:rPr>
            </a:br>
            <a:r>
              <a:rPr lang="mr-IN" sz="3200" b="1" dirty="0" smtClean="0"/>
              <a:t/>
            </a:r>
            <a:br>
              <a:rPr lang="mr-IN" sz="3200" b="1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38600" y="1143000"/>
            <a:ext cx="4648200" cy="4114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mr-IN" sz="3100" b="1" dirty="0" smtClean="0">
                <a:solidFill>
                  <a:srgbClr val="00B050"/>
                </a:solidFill>
              </a:rPr>
              <a:t>ब्रिटीश सत्तेशी वाटाघाटी नंतर कॉंग्रेसचे  सरकार स्थापन </a:t>
            </a:r>
          </a:p>
          <a:p>
            <a:pPr>
              <a:lnSpc>
                <a:spcPct val="170000"/>
              </a:lnSpc>
            </a:pPr>
            <a:r>
              <a:rPr lang="mr-IN" sz="3100" b="1" dirty="0" smtClean="0">
                <a:solidFill>
                  <a:srgbClr val="FF0000"/>
                </a:solidFill>
              </a:rPr>
              <a:t>दुसऱ्या महायुद्धाच्या सुरुवातीनंतर कॉंग्रेसचा </a:t>
            </a:r>
            <a:r>
              <a:rPr lang="mr-IN" sz="3100" b="1" dirty="0">
                <a:solidFill>
                  <a:srgbClr val="FF0000"/>
                </a:solidFill>
              </a:rPr>
              <a:t>ब्रिटीश सत्तेशी </a:t>
            </a:r>
            <a:r>
              <a:rPr lang="mr-IN" sz="3100" b="1" dirty="0" smtClean="0">
                <a:solidFill>
                  <a:srgbClr val="FF0000"/>
                </a:solidFill>
              </a:rPr>
              <a:t>संघर्ष </a:t>
            </a:r>
          </a:p>
          <a:p>
            <a:pPr>
              <a:lnSpc>
                <a:spcPct val="170000"/>
              </a:lnSpc>
            </a:pPr>
            <a:r>
              <a:rPr lang="mr-IN" sz="3100" b="1" dirty="0" smtClean="0">
                <a:solidFill>
                  <a:srgbClr val="00B050"/>
                </a:solidFill>
              </a:rPr>
              <a:t>सर्व प्रांतातील कांग्रेस सरकारचे राजीनामे</a:t>
            </a:r>
          </a:p>
          <a:p>
            <a:pPr>
              <a:lnSpc>
                <a:spcPct val="150000"/>
              </a:lnSpc>
            </a:pPr>
            <a:endParaRPr lang="mr-IN" sz="3100" b="1" dirty="0" smtClean="0">
              <a:solidFill>
                <a:srgbClr val="00B050"/>
              </a:solidFill>
            </a:endParaRPr>
          </a:p>
          <a:p>
            <a:endParaRPr lang="mr-I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mr-IN" sz="2400" dirty="0"/>
              <a:t/>
            </a:r>
            <a:br>
              <a:rPr lang="mr-IN" sz="2400" dirty="0"/>
            </a:br>
            <a:r>
              <a:rPr lang="mr-IN" dirty="0"/>
              <a:t/>
            </a:r>
            <a:br>
              <a:rPr lang="mr-IN" dirty="0"/>
            </a:br>
            <a:endParaRPr lang="mr-IN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599"/>
            <a:ext cx="2667000" cy="34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1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486400"/>
            <a:ext cx="2438400" cy="182562"/>
          </a:xfrm>
        </p:spPr>
        <p:txBody>
          <a:bodyPr>
            <a:noAutofit/>
          </a:bodyPr>
          <a:lstStyle/>
          <a:p>
            <a:pPr algn="ctr"/>
            <a:r>
              <a:rPr lang="mr-IN" sz="2400" b="1" dirty="0"/>
              <a:t>मोरारजी देसाई </a:t>
            </a:r>
            <a:br>
              <a:rPr lang="mr-IN" sz="2400" b="1" dirty="0"/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5410200"/>
            <a:ext cx="3948545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1800" b="1" dirty="0">
                <a:solidFill>
                  <a:srgbClr val="FF0000"/>
                </a:solidFill>
              </a:rPr>
              <a:t>(२१ एप्रिल १९५२ ते ३१ ऑक्टोबर १९५६)</a:t>
            </a:r>
            <a:endParaRPr lang="en-US" sz="1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762000"/>
            <a:ext cx="44958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r-IN" sz="2200" b="1" dirty="0">
                <a:solidFill>
                  <a:srgbClr val="00B050"/>
                </a:solidFill>
              </a:rPr>
              <a:t>जन्म – </a:t>
            </a:r>
            <a:r>
              <a:rPr lang="mr-IN" sz="2200" b="1" dirty="0" smtClean="0">
                <a:solidFill>
                  <a:srgbClr val="00B050"/>
                </a:solidFill>
              </a:rPr>
              <a:t>भादेली (बुल्सार </a:t>
            </a:r>
            <a:r>
              <a:rPr lang="mr-IN" sz="2200" b="1" dirty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mr-IN" sz="2200" b="1" dirty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r-IN" sz="2200" b="1" dirty="0" smtClean="0">
                <a:solidFill>
                  <a:srgbClr val="00B050"/>
                </a:solidFill>
              </a:rPr>
              <a:t>(२१</a:t>
            </a:r>
            <a:r>
              <a:rPr lang="en-US" sz="2200" b="1" dirty="0">
                <a:solidFill>
                  <a:srgbClr val="00B050"/>
                </a:solidFill>
              </a:rPr>
              <a:t> </a:t>
            </a:r>
            <a:r>
              <a:rPr lang="mr-IN" sz="2200" b="1" dirty="0" smtClean="0">
                <a:solidFill>
                  <a:srgbClr val="00B050"/>
                </a:solidFill>
              </a:rPr>
              <a:t>एप्रिल</a:t>
            </a:r>
            <a:r>
              <a:rPr lang="en-US" sz="2200" b="1" dirty="0">
                <a:solidFill>
                  <a:srgbClr val="00B050"/>
                </a:solidFill>
              </a:rPr>
              <a:t> </a:t>
            </a:r>
            <a:r>
              <a:rPr lang="mr-IN" sz="2200" b="1" dirty="0" smtClean="0">
                <a:solidFill>
                  <a:srgbClr val="00B050"/>
                </a:solidFill>
              </a:rPr>
              <a:t>१९५२</a:t>
            </a:r>
            <a:r>
              <a:rPr lang="en-US" sz="2200" b="1" dirty="0" smtClean="0">
                <a:solidFill>
                  <a:srgbClr val="00B050"/>
                </a:solidFill>
              </a:rPr>
              <a:t>– </a:t>
            </a:r>
            <a:r>
              <a:rPr lang="mr-IN" sz="2200" b="1" dirty="0" smtClean="0">
                <a:solidFill>
                  <a:srgbClr val="00B050"/>
                </a:solidFill>
              </a:rPr>
              <a:t>३१</a:t>
            </a:r>
            <a:r>
              <a:rPr lang="en-US" sz="2200" b="1" dirty="0">
                <a:solidFill>
                  <a:srgbClr val="00B050"/>
                </a:solidFill>
              </a:rPr>
              <a:t> </a:t>
            </a:r>
            <a:r>
              <a:rPr lang="mr-IN" sz="2200" b="1" dirty="0" smtClean="0">
                <a:solidFill>
                  <a:srgbClr val="00B050"/>
                </a:solidFill>
              </a:rPr>
              <a:t>ऑक्टोबर</a:t>
            </a:r>
            <a:r>
              <a:rPr lang="en-US" sz="2200" b="1" dirty="0">
                <a:solidFill>
                  <a:srgbClr val="00B050"/>
                </a:solidFill>
              </a:rPr>
              <a:t> </a:t>
            </a:r>
            <a:r>
              <a:rPr lang="mr-IN" sz="2200" b="1" dirty="0" smtClean="0">
                <a:solidFill>
                  <a:srgbClr val="00B050"/>
                </a:solidFill>
              </a:rPr>
              <a:t>१९५६)</a:t>
            </a:r>
          </a:p>
          <a:p>
            <a:pPr>
              <a:lnSpc>
                <a:spcPct val="150000"/>
              </a:lnSpc>
            </a:pPr>
            <a:r>
              <a:rPr lang="mr-IN" sz="2200" b="1" dirty="0" smtClean="0">
                <a:solidFill>
                  <a:srgbClr val="FF0000"/>
                </a:solidFill>
              </a:rPr>
              <a:t>मतदार </a:t>
            </a:r>
            <a:r>
              <a:rPr lang="mr-IN" sz="2200" b="1" dirty="0">
                <a:solidFill>
                  <a:srgbClr val="FF0000"/>
                </a:solidFill>
              </a:rPr>
              <a:t>संघ – </a:t>
            </a:r>
            <a:r>
              <a:rPr lang="mr-IN" sz="2200" b="1" dirty="0" smtClean="0">
                <a:solidFill>
                  <a:srgbClr val="FF0000"/>
                </a:solidFill>
              </a:rPr>
              <a:t>बुल्सार चिखाली </a:t>
            </a:r>
            <a:endParaRPr lang="mr-IN" sz="2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mr-IN" sz="2200" b="1" dirty="0">
                <a:solidFill>
                  <a:srgbClr val="00B050"/>
                </a:solidFill>
              </a:rPr>
              <a:t>पक्ष </a:t>
            </a:r>
            <a:r>
              <a:rPr lang="mr-IN" sz="2200" b="1" dirty="0" smtClean="0">
                <a:solidFill>
                  <a:srgbClr val="00B050"/>
                </a:solidFill>
              </a:rPr>
              <a:t>– कॉंग्रेस</a:t>
            </a:r>
          </a:p>
          <a:p>
            <a:pPr>
              <a:lnSpc>
                <a:spcPct val="150000"/>
              </a:lnSpc>
            </a:pPr>
            <a:r>
              <a:rPr lang="mr-IN" sz="2200" b="1" dirty="0" smtClean="0">
                <a:solidFill>
                  <a:srgbClr val="FF0000"/>
                </a:solidFill>
              </a:rPr>
              <a:t>भारताचे पंतप्रधान, अर्थमंत्री</a:t>
            </a:r>
            <a:r>
              <a:rPr lang="mr-IN" sz="2200" b="1" dirty="0">
                <a:solidFill>
                  <a:srgbClr val="FF0000"/>
                </a:solidFill>
              </a:rPr>
              <a:t>, </a:t>
            </a:r>
            <a:r>
              <a:rPr lang="mr-IN" sz="2200" b="1" dirty="0" smtClean="0">
                <a:solidFill>
                  <a:srgbClr val="FF0000"/>
                </a:solidFill>
              </a:rPr>
              <a:t>गृहमंत्री</a:t>
            </a:r>
            <a:r>
              <a:rPr lang="mr-IN" sz="2200" b="1" dirty="0">
                <a:solidFill>
                  <a:srgbClr val="FF0000"/>
                </a:solidFill>
              </a:rPr>
              <a:t>, उपपंतप्रधान </a:t>
            </a:r>
            <a:endParaRPr lang="en-US" sz="2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04800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5334000"/>
            <a:ext cx="4114800" cy="1066800"/>
          </a:xfrm>
        </p:spPr>
        <p:txBody>
          <a:bodyPr>
            <a:normAutofit/>
          </a:bodyPr>
          <a:lstStyle/>
          <a:p>
            <a:pPr algn="ctr"/>
            <a:r>
              <a:rPr lang="mr-IN" sz="2600" dirty="0" smtClean="0"/>
              <a:t>यशवंतराव चव्हाण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</a:rPr>
              <a:t>(</a:t>
            </a:r>
            <a:r>
              <a:rPr lang="mr-IN" sz="2000" dirty="0">
                <a:solidFill>
                  <a:srgbClr val="FF0000"/>
                </a:solidFill>
              </a:rPr>
              <a:t>१२ मे १९१३ ते २५ नोव्हेंबर १९८४)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276600" cy="3951288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191000" y="571500"/>
            <a:ext cx="4724400" cy="5676899"/>
          </a:xfrm>
        </p:spPr>
        <p:txBody>
          <a:bodyPr>
            <a:normAutofit/>
          </a:bodyPr>
          <a:lstStyle/>
          <a:p>
            <a:r>
              <a:rPr lang="mr-IN" sz="2000" b="1" dirty="0" smtClean="0">
                <a:solidFill>
                  <a:srgbClr val="00B050"/>
                </a:solidFill>
              </a:rPr>
              <a:t>जन्म – कराड(सातारा )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2060"/>
                </a:solidFill>
              </a:rPr>
              <a:t>१ </a:t>
            </a:r>
            <a:r>
              <a:rPr lang="mr-IN" sz="2000" b="1" dirty="0">
                <a:solidFill>
                  <a:srgbClr val="002060"/>
                </a:solidFill>
              </a:rPr>
              <a:t>नोव्हेंबर १९५६ ते ३० एप्रिल </a:t>
            </a:r>
            <a:r>
              <a:rPr lang="mr-IN" sz="2000" b="1" dirty="0" smtClean="0">
                <a:solidFill>
                  <a:srgbClr val="002060"/>
                </a:solidFill>
              </a:rPr>
              <a:t>१९६०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मतदार संघ – कराड दक्षिण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पक्ष - कॉंग्रेस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महाराष्ट्राचे शिल्पकार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स्थानिक स्वराज्य संस्थांची स्थापना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कृषी कायदे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सहकारी संस्थांची स्थापना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१९६२ च्या चीन युद्धात भारताचे संरक्षण मंत्री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भारताचे अर्थमंत्री, परराष्ट्र मंत्री, उपपंतप्रधान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संयुक्त महाराष्ट्र निर्मिती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564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5334000"/>
            <a:ext cx="4114800" cy="1066800"/>
          </a:xfrm>
        </p:spPr>
        <p:txBody>
          <a:bodyPr>
            <a:normAutofit/>
          </a:bodyPr>
          <a:lstStyle/>
          <a:p>
            <a:pPr algn="ctr"/>
            <a:r>
              <a:rPr lang="mr-IN" sz="2600" dirty="0" smtClean="0"/>
              <a:t>यशवंतराव चव्हाण </a:t>
            </a:r>
          </a:p>
          <a:p>
            <a:pPr algn="ctr"/>
            <a:r>
              <a:rPr lang="mr-IN" sz="2000" dirty="0" smtClean="0">
                <a:solidFill>
                  <a:srgbClr val="FF0000"/>
                </a:solidFill>
              </a:rPr>
              <a:t>(</a:t>
            </a:r>
            <a:r>
              <a:rPr lang="mr-IN" sz="2000" dirty="0">
                <a:solidFill>
                  <a:srgbClr val="FF0000"/>
                </a:solidFill>
              </a:rPr>
              <a:t>१२ मे १९१३ ते २५ नोव्हेंबर १९८४)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276600" cy="3951288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191000" y="571500"/>
            <a:ext cx="4724400" cy="5676899"/>
          </a:xfrm>
        </p:spPr>
        <p:txBody>
          <a:bodyPr>
            <a:normAutofit/>
          </a:bodyPr>
          <a:lstStyle/>
          <a:p>
            <a:r>
              <a:rPr lang="mr-IN" sz="2000" b="1" dirty="0" smtClean="0">
                <a:solidFill>
                  <a:srgbClr val="00B050"/>
                </a:solidFill>
              </a:rPr>
              <a:t>जन्म – कराड(सातारा )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2060"/>
                </a:solidFill>
              </a:rPr>
              <a:t>१ </a:t>
            </a:r>
            <a:r>
              <a:rPr lang="mr-IN" sz="2000" b="1" dirty="0">
                <a:solidFill>
                  <a:srgbClr val="002060"/>
                </a:solidFill>
              </a:rPr>
              <a:t>नोव्हेंबर १९५६ ते ३० एप्रिल </a:t>
            </a:r>
            <a:r>
              <a:rPr lang="mr-IN" sz="2000" b="1" dirty="0" smtClean="0">
                <a:solidFill>
                  <a:srgbClr val="002060"/>
                </a:solidFill>
              </a:rPr>
              <a:t>१९६०</a:t>
            </a:r>
          </a:p>
          <a:p>
            <a:pPr marL="0" indent="0">
              <a:buNone/>
            </a:pPr>
            <a:r>
              <a:rPr lang="mr-IN" sz="2000" b="1" dirty="0">
                <a:solidFill>
                  <a:srgbClr val="002060"/>
                </a:solidFill>
              </a:rPr>
              <a:t>१ मे १९६० ते १९ नोव्हेंबर </a:t>
            </a:r>
            <a:r>
              <a:rPr lang="mr-IN" sz="2000" b="1" dirty="0" smtClean="0">
                <a:solidFill>
                  <a:srgbClr val="002060"/>
                </a:solidFill>
              </a:rPr>
              <a:t>१९६२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मतदार संघ – कराड दक्षिण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पक्ष - कॉंग्रेस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महाराष्ट्राचे शिल्पकार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स्थानिक स्वराज्य संस्थांची स्थापना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कृषी कायदे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सहकारी संस्थांची स्थापना </a:t>
            </a:r>
          </a:p>
          <a:p>
            <a:r>
              <a:rPr lang="mr-IN" sz="2000" b="1" dirty="0" smtClean="0">
                <a:solidFill>
                  <a:srgbClr val="00B050"/>
                </a:solidFill>
              </a:rPr>
              <a:t>१९६२ च्या चीन युद्धात भारताचे संरक्षण मंत्री</a:t>
            </a:r>
          </a:p>
          <a:p>
            <a:r>
              <a:rPr lang="mr-IN" sz="2000" b="1" dirty="0" smtClean="0">
                <a:solidFill>
                  <a:srgbClr val="FF0000"/>
                </a:solidFill>
              </a:rPr>
              <a:t>भारताचे अर्थमंत्री, परराष्ट्र मंत्री, उपपंतप्रधान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048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पहिले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724400"/>
            <a:ext cx="4040188" cy="639762"/>
          </a:xfrm>
        </p:spPr>
        <p:txBody>
          <a:bodyPr/>
          <a:lstStyle/>
          <a:p>
            <a:pPr algn="ctr"/>
            <a:r>
              <a:rPr lang="mr-IN" dirty="0" smtClean="0"/>
              <a:t>मारुतराव कन्नमवार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932024" cy="3505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5105400"/>
            <a:ext cx="4572000" cy="639762"/>
          </a:xfrm>
        </p:spPr>
        <p:txBody>
          <a:bodyPr>
            <a:noAutofit/>
          </a:bodyPr>
          <a:lstStyle/>
          <a:p>
            <a:pPr algn="ctr"/>
            <a:r>
              <a:rPr lang="mr-IN" sz="2000" dirty="0" smtClean="0">
                <a:solidFill>
                  <a:srgbClr val="FF0000"/>
                </a:solidFill>
              </a:rPr>
              <a:t>(१० जानेवारी १९०० ते २४ नोव्हेंबर १९६३)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600200"/>
            <a:ext cx="4495800" cy="3951288"/>
          </a:xfrm>
        </p:spPr>
        <p:txBody>
          <a:bodyPr/>
          <a:lstStyle/>
          <a:p>
            <a:r>
              <a:rPr lang="mr-IN" b="1" dirty="0" smtClean="0">
                <a:solidFill>
                  <a:srgbClr val="00B050"/>
                </a:solidFill>
              </a:rPr>
              <a:t>जन्म-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मुख्यमंत्री पदाचा कार्यकाल </a:t>
            </a:r>
          </a:p>
          <a:p>
            <a:pPr marL="0" indent="0">
              <a:buNone/>
            </a:pPr>
            <a:r>
              <a:rPr lang="mr-IN" sz="2000" b="1" dirty="0">
                <a:solidFill>
                  <a:srgbClr val="002060"/>
                </a:solidFill>
              </a:rPr>
              <a:t>(</a:t>
            </a:r>
            <a:r>
              <a:rPr lang="mr-IN" sz="2000" b="1" dirty="0" smtClean="0">
                <a:solidFill>
                  <a:srgbClr val="002060"/>
                </a:solidFill>
              </a:rPr>
              <a:t>२० </a:t>
            </a:r>
            <a:r>
              <a:rPr lang="mr-IN" sz="2000" b="1" dirty="0">
                <a:solidFill>
                  <a:srgbClr val="002060"/>
                </a:solidFill>
              </a:rPr>
              <a:t>नोव्हेंबर १९६२ ते २४ नोव्हेंबर </a:t>
            </a:r>
            <a:r>
              <a:rPr lang="mr-IN" sz="2000" b="1" dirty="0" smtClean="0">
                <a:solidFill>
                  <a:srgbClr val="002060"/>
                </a:solidFill>
              </a:rPr>
              <a:t>१९६३)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मतदार संघ – साऊली</a:t>
            </a:r>
          </a:p>
          <a:p>
            <a:r>
              <a:rPr lang="mr-IN" b="1" dirty="0" smtClean="0">
                <a:solidFill>
                  <a:srgbClr val="00B050"/>
                </a:solidFill>
              </a:rPr>
              <a:t>पक्ष – कॉंग्रेस</a:t>
            </a:r>
          </a:p>
          <a:p>
            <a:r>
              <a:rPr lang="mr-IN" b="1" dirty="0" smtClean="0">
                <a:solidFill>
                  <a:srgbClr val="00B050"/>
                </a:solidFill>
              </a:rPr>
              <a:t>विदर्भाचे पहिले मुख्यमंत्री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मुख्यमंत्री पदावर असताना मृत्यू </a:t>
            </a:r>
          </a:p>
          <a:p>
            <a:r>
              <a:rPr lang="mr-IN" b="1" dirty="0" smtClean="0">
                <a:solidFill>
                  <a:srgbClr val="FF0000"/>
                </a:solidFill>
              </a:rPr>
              <a:t>पी. के. सावंत काळजीवाहू मुख्यमंत्री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3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800" b="1" dirty="0" smtClean="0">
                <a:solidFill>
                  <a:srgbClr val="FFFF00"/>
                </a:solidFill>
              </a:rPr>
              <a:t>दुसरे मुख्यमंत्री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1419</Words>
  <Application>Microsoft Office PowerPoint</Application>
  <PresentationFormat>On-screen Show (4:3)</PresentationFormat>
  <Paragraphs>315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Kokila</vt:lpstr>
      <vt:lpstr>Mangal</vt:lpstr>
      <vt:lpstr>Office Theme</vt:lpstr>
      <vt:lpstr>महाराष्ट्र राज्याचे मुख्यमंत्री</vt:lpstr>
      <vt:lpstr>भारत सरकर अधिनियम १९३५</vt:lpstr>
      <vt:lpstr>धनजीशहा कुपर (२ जानेवारी १८७८ – २९ जुलै १९४७)</vt:lpstr>
      <vt:lpstr>बाळासाहेब गंगाधर खेर (१९ जुलै १९३७ ते २ नोव्हेंबर १९३९)  </vt:lpstr>
      <vt:lpstr>मोरारजी देसाई   </vt:lpstr>
      <vt:lpstr>PowerPoint Presentation</vt:lpstr>
      <vt:lpstr>संयुक्त महाराष्ट्र निर्मिती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A J</dc:creator>
  <cp:lastModifiedBy>YASHWANT CHAVAN</cp:lastModifiedBy>
  <cp:revision>46</cp:revision>
  <dcterms:created xsi:type="dcterms:W3CDTF">2006-08-16T00:00:00Z</dcterms:created>
  <dcterms:modified xsi:type="dcterms:W3CDTF">2024-04-07T10:09:29Z</dcterms:modified>
</cp:coreProperties>
</file>