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32560" y="228600"/>
            <a:ext cx="7406640" cy="19812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Urdu Typesetting" pitchFamily="66" charset="-78"/>
              </a:rPr>
              <a:t/>
            </a:r>
            <a:br>
              <a:rPr lang="en-GB" dirty="0" smtClean="0">
                <a:latin typeface="Urdu Typesetting" pitchFamily="66" charset="-78"/>
              </a:rPr>
            </a:br>
            <a:r>
              <a:rPr lang="en-GB" dirty="0" smtClean="0">
                <a:latin typeface="Urdu Typesetting" pitchFamily="66" charset="-78"/>
              </a:rPr>
              <a:t/>
            </a:r>
            <a:br>
              <a:rPr lang="en-GB" dirty="0" smtClean="0">
                <a:latin typeface="Urdu Typesetting" pitchFamily="66" charset="-78"/>
              </a:rPr>
            </a:br>
            <a:r>
              <a:rPr lang="mr-IN" dirty="0" smtClean="0">
                <a:latin typeface="Urdu Typesetting" pitchFamily="66" charset="-78"/>
              </a:rPr>
              <a:t>शिवकालीन </a:t>
            </a:r>
            <a:r>
              <a:rPr lang="mr-IN" dirty="0" smtClean="0">
                <a:latin typeface="Urdu Typesetting" pitchFamily="66" charset="-78"/>
              </a:rPr>
              <a:t>मुलकी प्रशासन</a:t>
            </a:r>
            <a:r>
              <a:rPr lang="en-GB" dirty="0" smtClean="0">
                <a:latin typeface="Urdu Typesetting" pitchFamily="66" charset="-78"/>
              </a:rPr>
              <a:t> </a:t>
            </a:r>
            <a:r>
              <a:rPr lang="en-GB" dirty="0" smtClean="0">
                <a:latin typeface="Urdu Typesetting" pitchFamily="66" charset="-78"/>
              </a:rPr>
              <a:t>:</a:t>
            </a:r>
            <a:r>
              <a:rPr lang="mr-IN" dirty="0" smtClean="0">
                <a:latin typeface="Urdu Typesetting" pitchFamily="66" charset="-78"/>
              </a:rPr>
              <a:t> </a:t>
            </a:r>
            <a:r>
              <a:rPr lang="en-GB" dirty="0" smtClean="0">
                <a:latin typeface="Urdu Typesetting" pitchFamily="66" charset="-78"/>
              </a:rPr>
              <a:t/>
            </a:r>
            <a:br>
              <a:rPr lang="en-GB" dirty="0" smtClean="0">
                <a:latin typeface="Urdu Typesetting" pitchFamily="66" charset="-78"/>
              </a:rPr>
            </a:br>
            <a:r>
              <a:rPr lang="mr-IN" dirty="0" smtClean="0">
                <a:latin typeface="Urdu Typesetting" pitchFamily="66" charset="-78"/>
              </a:rPr>
              <a:t>(</a:t>
            </a:r>
            <a:r>
              <a:rPr lang="en-GB" dirty="0" smtClean="0">
                <a:latin typeface="Urdu Typesetting" pitchFamily="66" charset="-78"/>
              </a:rPr>
              <a:t>Civil Administration </a:t>
            </a:r>
            <a:r>
              <a:rPr lang="en-GB" dirty="0" smtClean="0">
                <a:latin typeface="Urdu Typesetting" pitchFamily="66" charset="-78"/>
              </a:rPr>
              <a:t>During </a:t>
            </a:r>
            <a:r>
              <a:rPr lang="en-GB" dirty="0" err="1" smtClean="0">
                <a:latin typeface="Urdu Typesetting" pitchFamily="66" charset="-78"/>
              </a:rPr>
              <a:t>Shivaji</a:t>
            </a:r>
            <a:r>
              <a:rPr lang="en-GB" dirty="0" smtClean="0">
                <a:latin typeface="Urdu Typesetting" pitchFamily="66" charset="-78"/>
              </a:rPr>
              <a:t> </a:t>
            </a:r>
            <a:r>
              <a:rPr lang="en-GB" dirty="0" err="1" smtClean="0">
                <a:latin typeface="Urdu Typesetting" pitchFamily="66" charset="-78"/>
              </a:rPr>
              <a:t>Maharaj</a:t>
            </a:r>
            <a:r>
              <a:rPr lang="en-GB" dirty="0" smtClean="0">
                <a:latin typeface="Urdu Typesetting" pitchFamily="66" charset="-78"/>
              </a:rPr>
              <a:t>)</a:t>
            </a:r>
            <a:endParaRPr lang="en-US" dirty="0">
              <a:latin typeface="Georgia" pitchFamily="18" charset="0"/>
              <a:cs typeface="Urdu Typesetting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474536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1026" name="Picture 2" descr="C:\Users\OWNER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286000"/>
            <a:ext cx="6248400" cy="3962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r-IN" smtClean="0"/>
              <a:t>समारोप: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mr-IN" sz="4400" dirty="0" smtClean="0"/>
          </a:p>
          <a:p>
            <a:r>
              <a:rPr lang="mr-IN" sz="4400" dirty="0" smtClean="0"/>
              <a:t>प्रश्नोत्तर (Q &amp; </a:t>
            </a:r>
            <a:r>
              <a:rPr lang="en-GB" sz="4400" dirty="0" smtClean="0"/>
              <a:t>A)</a:t>
            </a:r>
            <a:r>
              <a:rPr lang="mr-IN" sz="4400" dirty="0" smtClean="0"/>
              <a:t>: </a:t>
            </a:r>
            <a:endParaRPr lang="en-US" sz="4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effectLst/>
        </p:spPr>
        <p:txBody>
          <a:bodyPr>
            <a:noAutofit/>
          </a:bodyPr>
          <a:lstStyle/>
          <a:p>
            <a:pPr algn="ctr"/>
            <a:r>
              <a:rPr lang="mr-IN" sz="3600" b="1" dirty="0" smtClean="0">
                <a:effectLst/>
              </a:rPr>
              <a:t>सामान्य प्रशासन: प्रशासकीय संरचना</a:t>
            </a:r>
            <a:endParaRPr lang="en-US" sz="36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343399"/>
          </a:xfrm>
          <a:effectLst/>
        </p:spPr>
        <p:txBody>
          <a:bodyPr>
            <a:noAutofit/>
          </a:bodyPr>
          <a:lstStyle/>
          <a:p>
            <a:pPr marL="596646" indent="-514350" algn="just">
              <a:buFont typeface="Wingdings" pitchFamily="2" charset="2"/>
              <a:buChar char="q"/>
            </a:pPr>
            <a:r>
              <a:rPr lang="mr-IN" sz="2800" dirty="0" smtClean="0"/>
              <a:t>छत्रपतीचे स्थान</a:t>
            </a:r>
          </a:p>
          <a:p>
            <a:pPr marL="596646" indent="-514350" algn="just">
              <a:buNone/>
            </a:pPr>
            <a:endParaRPr lang="mr-IN" sz="2800" dirty="0" smtClean="0"/>
          </a:p>
          <a:p>
            <a:pPr marL="596646" indent="-514350" algn="just">
              <a:buFont typeface="Wingdings" pitchFamily="2" charset="2"/>
              <a:buChar char="q"/>
            </a:pPr>
            <a:r>
              <a:rPr lang="mr-IN" sz="2800" dirty="0" smtClean="0"/>
              <a:t>राजा कालस्य कारणम्</a:t>
            </a:r>
          </a:p>
          <a:p>
            <a:pPr marL="596646" indent="-514350" algn="just">
              <a:buNone/>
            </a:pPr>
            <a:endParaRPr lang="mr-IN" sz="2800" dirty="0" smtClean="0"/>
          </a:p>
          <a:p>
            <a:pPr marL="596646" indent="-514350" algn="just">
              <a:buFont typeface="Wingdings" pitchFamily="2" charset="2"/>
              <a:buChar char="q"/>
            </a:pPr>
            <a:r>
              <a:rPr lang="mr-IN" sz="2800" dirty="0" smtClean="0"/>
              <a:t>स्वराज्याची शपथ</a:t>
            </a:r>
          </a:p>
          <a:p>
            <a:pPr marL="596646" indent="-514350" algn="just">
              <a:buNone/>
            </a:pPr>
            <a:endParaRPr lang="en-U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राजा म्हणून छत्रपतीचे कार्य: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mr-IN" sz="2800" dirty="0" smtClean="0"/>
              <a:t>स्वातंत्र्य हिंदवी स्वराज्याची स्थापना</a:t>
            </a:r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स्वधर्म रक्षण</a:t>
            </a:r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धर्मातीत राज्य</a:t>
            </a:r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व्यक्तीगुणाना संधी</a:t>
            </a:r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जुलमी राज्यकर्त्यांच्या छळाची प्रतिक्रिया</a:t>
            </a:r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रयतेची मुक्तता</a:t>
            </a:r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वतनदार पध्दतीस प्रतिबंध</a:t>
            </a:r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मुलकी व लष्करी सेवेचे संघटन</a:t>
            </a:r>
            <a:endParaRPr lang="en-US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क्रमश: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mr-IN" sz="2800" dirty="0" smtClean="0"/>
              <a:t>कायद्याचे राज्य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लोकाभिमुख राज्यकारभार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राजमुद्रेतून राज्यकारभाराप्रति जनतेस दिलेला विश्वास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हिंदवी स्वराज्याची राज्याबंधारणा</a:t>
            </a:r>
            <a:endParaRPr lang="en-US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mr-IN" sz="2800" dirty="0" smtClean="0">
                <a:cs typeface="+mj-cs"/>
              </a:rPr>
              <a:t>स्वराज्याचा आचारधर्म</a:t>
            </a:r>
          </a:p>
          <a:p>
            <a:pPr>
              <a:buFont typeface="Wingdings" pitchFamily="2" charset="2"/>
              <a:buChar char="q"/>
            </a:pPr>
            <a:endParaRPr lang="mr-IN" sz="2800" dirty="0" smtClean="0">
              <a:cs typeface="+mj-cs"/>
            </a:endParaRPr>
          </a:p>
          <a:p>
            <a:pPr>
              <a:buFont typeface="Wingdings" pitchFamily="2" charset="2"/>
              <a:buChar char="q"/>
            </a:pPr>
            <a:r>
              <a:rPr lang="mr-IN" sz="2800" dirty="0" smtClean="0">
                <a:cs typeface="+mj-cs"/>
              </a:rPr>
              <a:t>चिटणीस व इतर अधिकारी</a:t>
            </a:r>
          </a:p>
          <a:p>
            <a:pPr>
              <a:buFont typeface="Wingdings" pitchFamily="2" charset="2"/>
              <a:buChar char="q"/>
            </a:pPr>
            <a:endParaRPr lang="mr-IN" sz="2800" dirty="0" smtClean="0">
              <a:cs typeface="+mj-cs"/>
            </a:endParaRPr>
          </a:p>
          <a:p>
            <a:pPr>
              <a:buFont typeface="Wingdings" pitchFamily="2" charset="2"/>
              <a:buChar char="q"/>
            </a:pPr>
            <a:r>
              <a:rPr lang="mr-IN" sz="2800" dirty="0" smtClean="0">
                <a:cs typeface="+mj-cs"/>
              </a:rPr>
              <a:t>स्वराज्याचे चार मुख्य विभाग</a:t>
            </a:r>
          </a:p>
          <a:p>
            <a:pPr>
              <a:buFont typeface="Wingdings" pitchFamily="2" charset="2"/>
              <a:buChar char="q"/>
            </a:pPr>
            <a:endParaRPr lang="mr-IN" sz="2800" dirty="0" smtClean="0">
              <a:cs typeface="+mj-cs"/>
            </a:endParaRPr>
          </a:p>
          <a:p>
            <a:pPr>
              <a:buFont typeface="Wingdings" pitchFamily="2" charset="2"/>
              <a:buChar char="q"/>
            </a:pPr>
            <a:r>
              <a:rPr lang="mr-IN" sz="2800" dirty="0" smtClean="0">
                <a:cs typeface="+mj-cs"/>
              </a:rPr>
              <a:t>मुलकी कारभार व त्यावरील अधिकारी</a:t>
            </a:r>
          </a:p>
          <a:p>
            <a:pPr>
              <a:buFont typeface="Wingdings" pitchFamily="2" charset="2"/>
              <a:buChar char="q"/>
            </a:pPr>
            <a:endParaRPr lang="mr-IN" sz="2800" dirty="0" smtClean="0">
              <a:cs typeface="+mj-cs"/>
            </a:endParaRPr>
          </a:p>
          <a:p>
            <a:pPr>
              <a:buFont typeface="Wingdings" pitchFamily="2" charset="2"/>
              <a:buChar char="q"/>
            </a:pPr>
            <a:endParaRPr lang="en-US" sz="2800" dirty="0">
              <a:cs typeface="+mj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महाराजांचे अष्टप्रधान मंडळ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mr-IN" sz="2800" dirty="0" smtClean="0"/>
              <a:t> ऐतिहासिक पार्श्वभूमी</a:t>
            </a:r>
          </a:p>
          <a:p>
            <a:pPr>
              <a:buNone/>
            </a:pPr>
            <a:endParaRPr lang="mr-IN" sz="2800" dirty="0" smtClean="0"/>
          </a:p>
          <a:p>
            <a:pPr>
              <a:buNone/>
            </a:pPr>
            <a:r>
              <a:rPr lang="mr-IN" sz="2800" dirty="0" smtClean="0"/>
              <a:t>    पद				 प्रधानाचे नाव</a:t>
            </a:r>
          </a:p>
          <a:p>
            <a:pPr marL="596646" indent="-514350">
              <a:buFont typeface="Wingdings" pitchFamily="2" charset="2"/>
              <a:buChar char="q"/>
            </a:pPr>
            <a:r>
              <a:rPr lang="mr-IN" sz="2800" dirty="0" smtClean="0"/>
              <a:t>मुख्य प्रधान :		</a:t>
            </a:r>
            <a:r>
              <a:rPr lang="en-GB" sz="2800" dirty="0" smtClean="0"/>
              <a:t>     </a:t>
            </a:r>
            <a:r>
              <a:rPr lang="mr-IN" sz="2800" dirty="0" smtClean="0"/>
              <a:t>मोरोपंत पिंगळे</a:t>
            </a:r>
          </a:p>
          <a:p>
            <a:pPr marL="596646" indent="-514350">
              <a:buFont typeface="Wingdings" pitchFamily="2" charset="2"/>
              <a:buChar char="q"/>
            </a:pPr>
            <a:r>
              <a:rPr lang="mr-IN" sz="2800" dirty="0" smtClean="0"/>
              <a:t>अमात्य: 		   रामचंद्र मुजुमदार</a:t>
            </a:r>
          </a:p>
          <a:p>
            <a:pPr marL="596646" indent="-514350">
              <a:buFont typeface="Wingdings" pitchFamily="2" charset="2"/>
              <a:buChar char="q"/>
            </a:pPr>
            <a:r>
              <a:rPr lang="mr-IN" sz="2800" dirty="0" smtClean="0"/>
              <a:t>सेनापती:         </a:t>
            </a:r>
            <a:r>
              <a:rPr lang="en-GB" sz="2800" dirty="0" smtClean="0"/>
              <a:t>       </a:t>
            </a:r>
            <a:r>
              <a:rPr lang="mr-IN" sz="2800" dirty="0" smtClean="0"/>
              <a:t>हंबीरराव मोहिते</a:t>
            </a:r>
          </a:p>
          <a:p>
            <a:pPr marL="596646" indent="-514350">
              <a:buFont typeface="Wingdings" pitchFamily="2" charset="2"/>
              <a:buChar char="q"/>
            </a:pPr>
            <a:r>
              <a:rPr lang="mr-IN" sz="2800" dirty="0" smtClean="0"/>
              <a:t>सचिव:          </a:t>
            </a:r>
            <a:r>
              <a:rPr lang="en-GB" sz="2800" dirty="0" smtClean="0"/>
              <a:t>      </a:t>
            </a:r>
            <a:r>
              <a:rPr lang="mr-IN" sz="2800" dirty="0" smtClean="0"/>
              <a:t> अण्णाजी दत्तो</a:t>
            </a:r>
          </a:p>
          <a:p>
            <a:pPr marL="596646" indent="-514350">
              <a:buFont typeface="Wingdings" pitchFamily="2" charset="2"/>
              <a:buChar char="q"/>
            </a:pPr>
            <a:r>
              <a:rPr lang="mr-IN" sz="2800" dirty="0" smtClean="0"/>
              <a:t>मंत्री:            </a:t>
            </a:r>
            <a:r>
              <a:rPr lang="en-GB" sz="2800" dirty="0" smtClean="0"/>
              <a:t>	     </a:t>
            </a:r>
            <a:r>
              <a:rPr lang="mr-IN" sz="2800" dirty="0" smtClean="0"/>
              <a:t>दत्ताजी वाकनीस</a:t>
            </a:r>
          </a:p>
          <a:p>
            <a:pPr marL="596646" indent="-514350">
              <a:buNone/>
            </a:pPr>
            <a:endParaRPr lang="mr-IN" sz="2800" dirty="0" smtClean="0"/>
          </a:p>
          <a:p>
            <a:pPr marL="596646" indent="-514350">
              <a:buAutoNum type="hindiNumPeriod"/>
            </a:pPr>
            <a:endParaRPr lang="en-US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  क्रमश</a:t>
            </a:r>
            <a:r>
              <a:rPr lang="mr-IN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mr-IN" sz="2800" dirty="0" smtClean="0"/>
              <a:t> पंडितराव :           रघुनाथपंत</a:t>
            </a:r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सुमंत : 			रामचंद्र डबीर</a:t>
            </a:r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न्यायाधीश : 		निराजी रावजी</a:t>
            </a:r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अष्टप्रधानाची कामे:</a:t>
            </a:r>
          </a:p>
          <a:p>
            <a:pPr>
              <a:buNone/>
            </a:pPr>
            <a:endParaRPr lang="mr-IN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अष्टप्रधान </a:t>
            </a:r>
            <a:r>
              <a:rPr lang="mr-IN" dirty="0" smtClean="0"/>
              <a:t>मंडळाची वैशिष्टये: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mr-IN" sz="2800" dirty="0" smtClean="0"/>
              <a:t>राजकारभाराच्या सोयीसाठी कामाची विभागणी:</a:t>
            </a:r>
            <a:endParaRPr lang="en-GB" sz="2800" dirty="0" smtClean="0"/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पंडितराव व न्यायाधीश वगळता सर्वं प्रधानांना लष्करी कामगिरी अनिवार्य:</a:t>
            </a:r>
            <a:endParaRPr lang="en-GB" sz="2800" dirty="0" smtClean="0"/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काही प्रधानावर सरसुभ्याची जबाबदारी:</a:t>
            </a:r>
            <a:endParaRPr lang="en-GB" sz="2800" dirty="0" smtClean="0"/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मुलकी कामाचा लष्करी कामाप्रमाणे दर्जा:</a:t>
            </a:r>
            <a:endParaRPr lang="en-GB" sz="2800" dirty="0" smtClean="0"/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प्रधानावर राज्यकारभाराची संयुक्त जबाबदारी:</a:t>
            </a:r>
          </a:p>
          <a:p>
            <a:pPr>
              <a:buFont typeface="Wingdings" pitchFamily="2" charset="2"/>
              <a:buChar char="q"/>
            </a:pPr>
            <a:endParaRPr lang="en-US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  क्रमश</a:t>
            </a:r>
            <a:r>
              <a:rPr lang="mr-IN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mr-IN" sz="2800" dirty="0" smtClean="0"/>
              <a:t>अष्टप्रधानाची पदे वंशपरंपरागत नाहीत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अंतिम अधिकार छत्रपतीकडे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प्रधानास जहागिरीऐवजी रोख वेतन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प्रधानांची बदलती संख्या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अकार्यक्षम प्रधानांची पदावरून हकालपट्टी </a:t>
            </a:r>
            <a:endParaRPr lang="en-US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505</TotalTime>
  <Words>153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  शिवकालीन मुलकी प्रशासन :  (Civil Administration During Shivaji Maharaj)</vt:lpstr>
      <vt:lpstr>सामान्य प्रशासन: प्रशासकीय संरचना</vt:lpstr>
      <vt:lpstr>राजा म्हणून छत्रपतीचे कार्य:</vt:lpstr>
      <vt:lpstr>क्रमश:</vt:lpstr>
      <vt:lpstr>Slide 5</vt:lpstr>
      <vt:lpstr>महाराजांचे अष्टप्रधान मंडळ</vt:lpstr>
      <vt:lpstr>  क्रमश:</vt:lpstr>
      <vt:lpstr>अष्टप्रधान मंडळाची वैशिष्टये:</vt:lpstr>
      <vt:lpstr>  क्रमश:</vt:lpstr>
      <vt:lpstr>समारोप: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‘Environmental and Ecological History: A New Trend in Contemporary  Indian Historiography'</dc:title>
  <dc:creator>VEDANT</dc:creator>
  <cp:lastModifiedBy>OWNER</cp:lastModifiedBy>
  <cp:revision>127</cp:revision>
  <dcterms:created xsi:type="dcterms:W3CDTF">2006-08-16T00:00:00Z</dcterms:created>
  <dcterms:modified xsi:type="dcterms:W3CDTF">2019-03-04T02:16:49Z</dcterms:modified>
</cp:coreProperties>
</file>