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88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945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527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95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66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26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99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14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6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756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578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581C1D-D921-4CEA-9614-60FF06F44CC4}" type="datetimeFigureOut">
              <a:rPr lang="en-IN" smtClean="0"/>
              <a:pPr/>
              <a:t>30-06-2024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B07FF7-9703-441C-A31A-4345D3AE1B68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36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WYw2nJTka8" TargetMode="External"/><Relationship Id="rId2" Type="http://schemas.openxmlformats.org/officeDocument/2006/relationships/hyperlink" Target="https://www.youtube.com/watch?v=p38nzOGJZt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xR3wEeZnM" TargetMode="External"/><Relationship Id="rId2" Type="http://schemas.openxmlformats.org/officeDocument/2006/relationships/hyperlink" Target="https://www.youtube.com/watch?v=V7ZbbJ7TkC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lwQ_Ju2PT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11EA1-7E18-4702-9D46-5B0DB95CC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Module I: Approaches to Human Cognition </a:t>
            </a:r>
          </a:p>
        </p:txBody>
      </p:sp>
    </p:spTree>
    <p:extLst>
      <p:ext uri="{BB962C8B-B14F-4D97-AF65-F5344CB8AC3E}">
        <p14:creationId xmlns:p14="http://schemas.microsoft.com/office/powerpoint/2010/main" val="372879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उर्ध्वगामी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dirty="0"/>
              <a:t>Bottom-up processing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सभोवतालच्या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उद्दिपाकाव्दारे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प्रत्यक्ष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प्रभावित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होणारी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क्रमिक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dirty="0"/>
              <a:t>Serial processing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पुढील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सुरू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होण्यापूर्वी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सद्य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पूर्ण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झालेली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असते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अधोगामी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dirty="0"/>
              <a:t>Top-down processing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व्यक्तीचा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पूर्वानुभव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अपेक्षा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यासारख्या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घटकांद्वारे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उद्दीपक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प्रभावित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होय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समांतर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dirty="0"/>
              <a:t>Parallel processing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अशी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ज्यामध्ये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एकाच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वेळी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दोन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अधिक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घडतात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9587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IN" sz="96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पर्यावरणीय</a:t>
            </a:r>
            <a:r>
              <a:rPr lang="en-IN" sz="96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mr-IN" sz="9600" b="1"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यथार्थता </a:t>
            </a:r>
            <a:r>
              <a:rPr lang="en-IN" sz="960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(</a:t>
            </a:r>
            <a:r>
              <a:rPr lang="en-IN" sz="9600" dirty="0"/>
              <a:t>Ecological validity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दैनंदिन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जीवनात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प्रयोगशालेय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अभ्यासाच्या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निष्कर्षांची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अन्यथा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उपयोगिता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9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IN" sz="96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असुलभ</a:t>
            </a:r>
            <a:r>
              <a:rPr lang="en-IN" sz="96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प्रयोगकर्ता</a:t>
            </a:r>
            <a:r>
              <a:rPr lang="en-IN" sz="96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9600" dirty="0"/>
              <a:t>Implacable experimenter</a:t>
            </a:r>
            <a:r>
              <a:rPr lang="en-IN" sz="96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प्रायोगिक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संशोधनाची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अशी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परिस्थिती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ज्यामध्ये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प्रयोगकर्त्याचे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वर्तन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हे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सहभागी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व्यक्तींच्या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वर्तनामुळे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प्रभावित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होत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नाही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9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IN" sz="96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प्रतिरूप</a:t>
            </a:r>
            <a:r>
              <a:rPr lang="en-IN" sz="96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विशिष्टता</a:t>
            </a:r>
            <a:r>
              <a:rPr lang="en-IN" sz="96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9600" dirty="0"/>
              <a:t>Paradigm specificity</a:t>
            </a:r>
            <a:r>
              <a:rPr lang="en-IN" sz="96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अगदी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स्पष्टपणे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समान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कार्ये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प्रतिमान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वापरून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दिलेली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प्रायोगिक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कार्ये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प्रतिमानाचे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निष्कर्ष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प्राप्त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जात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नाहीत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अशा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वेळी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प्रतिरूप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विशिष्टता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आढळून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9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येते</a:t>
            </a:r>
            <a:r>
              <a:rPr lang="en-IN" sz="9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9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966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5342"/>
            <a:ext cx="10857271" cy="504753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IN" sz="88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मॉड्यूलरिटी</a:t>
            </a:r>
            <a:r>
              <a:rPr lang="en-IN" sz="88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8800" dirty="0"/>
              <a:t>Modularity</a:t>
            </a:r>
            <a:r>
              <a:rPr lang="en-IN" sz="88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प्रणालीमध्ये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बऱ्यापैकी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स्वतंत्र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वेगळे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मॉड्यूल्स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प्रोसेसर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असतात</a:t>
            </a:r>
            <a:r>
              <a:rPr lang="en-US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अशी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समजूत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प्रत्येकजण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दिलेल्या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प्रकारच्या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प्रक्रियेसाठी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विशेष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8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IN" sz="88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क्षेत्र</a:t>
            </a:r>
            <a:r>
              <a:rPr lang="en-IN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विशिष्टता</a:t>
            </a:r>
            <a:r>
              <a:rPr lang="en-IN" sz="88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8800" dirty="0"/>
              <a:t>Domain specificity</a:t>
            </a:r>
            <a:r>
              <a:rPr lang="en-IN" sz="88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दिलेला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मॉड्यूल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इतर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उद्दीपकांना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सोडून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विशिष्ट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प्रकारच्या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उद्दीपकांना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दृश्य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निवडकपणे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प्रतिसाद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देतो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ही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कल्पना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म्हणजे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क्षेत्र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विशिष्टता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8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IN" sz="88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दुहेरी</a:t>
            </a:r>
            <a:r>
              <a:rPr lang="en-IN" sz="88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पृथक्करण</a:t>
            </a:r>
            <a:r>
              <a:rPr lang="en-IN" sz="88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Double</a:t>
            </a:r>
            <a:r>
              <a:rPr lang="en-IN" sz="88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/>
              <a:t>Dissociation</a:t>
            </a:r>
            <a:r>
              <a:rPr lang="en-IN" sz="88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मेंदूला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इजा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झालेल्या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काही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व्यक्तींचे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एकाग्रतेवर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अखंड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कार्यक्षमता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असल्याचे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आढळून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आले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परंतु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दुसर्‍या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कार्यातील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कार्यप्रदर्शन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कमी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झालेले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US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तर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इतर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व्यक्ती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उलट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पद्धतीने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कार्यप्रदर्शन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8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दाखवितात</a:t>
            </a:r>
            <a:r>
              <a:rPr lang="en-IN" sz="8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8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0825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0475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साहचर्य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/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सहसंबंध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Association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काही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लक्षणे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कार्यक्षमतेतील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त्रुटी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सातत्याने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मेंदूला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इजा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झालेल्या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असंख्य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रुग्णांमध्ये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एकत्र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आढळून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येतात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संलक्षण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/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सिंड्रोम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Syndrome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सहसा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उद्भवणारी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लक्षणे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सामान्य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उद्भवतात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कल्पना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व्यक्ती-मालिका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Case-series study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अभ्यासामध्ये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समान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दोष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असलेल्या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अनेक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रूग्णांचे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परीक्षण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जाते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;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स्वतंत्र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माहिती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व्यक्तींमध्ये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भिन्नतेचा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विचार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करण्यास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अनुमती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देते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755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04753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एकल-एकक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नोंद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mr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(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Single-unit recording</a:t>
            </a:r>
            <a:r>
              <a:rPr lang="mr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कार्याचा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करण्यासाठी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अधिक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प्रमाणात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वापरले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जाणारे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तंत्र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चेतापेशीमधील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कार्याचा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करण्यासाठी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वापरले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जाते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घटना-संबंधी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विभव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/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सुप्रत्व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ईआरपी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- </a:t>
            </a:r>
            <a:r>
              <a:rPr lang="en-IN" sz="2600" dirty="0"/>
              <a:t>Event-related potentials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इलेक्ट्रोएन्सेफॅलोग्राफ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ईईजी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कार्याचा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नमुना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वारंवार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सादर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केलेल्या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समान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उद्दिपकासाठी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अगदी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हुबेहूब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प्रतिसादाच्या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सरासरीद्वारे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प्राप्त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जाते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PET (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पीईटी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पोझिट्रॉनच्या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शोधावर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आधारित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मेंदू-तपासणी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तंत्र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; </a:t>
            </a:r>
            <a:r>
              <a:rPr lang="mr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अधिक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स्पष्ट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चित्रे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मिळतात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परंतु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स्थलविषयक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निश्चिती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नाही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f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MRI (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एफएमआरआय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एमआरआय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मशीन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वापरुन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रक्तातील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ऑक्सिजनवर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आधारित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तंत्र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;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प्रक्रियेचे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स्थान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वेळ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कार्याबद्दल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माहिती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सादर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465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04753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efMRI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ईएफएमआरआय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: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कार्यशील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चुंबकीय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अनुनाद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प्रतिमानाचा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प्रकार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ज्यामध्ये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विशिष्ट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घटनांशी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संबंधित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कार्याच्या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नमुन्यांशी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योग्य-अयोग्य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स्मृती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चाचणीवरील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प्रतिक्रिया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तुलना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जाते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MEG (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एमईजी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-</a:t>
            </a:r>
            <a:r>
              <a:rPr lang="en-IN" sz="1600" dirty="0"/>
              <a:t> </a:t>
            </a:r>
            <a:r>
              <a:rPr lang="en-IN" sz="2400" dirty="0"/>
              <a:t>Magneto-encephalography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 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कार्याद्वारे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निर्माण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केलेल्या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चुंबकीय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क्षेत्राच्या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नोंदीवर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आधारित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सुधारित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मेंदू-तपासणी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तंत्र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मेटा-विश्लेषण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Meta Analysis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अगोदरच्या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असंख्य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संशोधानातील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निष्कर्षांच्या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आधारे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विशिष्ट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समस्येवर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सांख्यिकीय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विश्लेषणाचा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प्रकार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कार्यात्मक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विशेषज्ञता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Functional specialisation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प्रत्येक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मेंदूचे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क्षेत्र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प्रदेश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विशिष्ट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कार्यासाठी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रंग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चेहरा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विशेषज्ञ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अशी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समज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4240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0475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पेरिहाइनल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बाहयक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perirhinal cortex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मध्यवर्ती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कुंभ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खंडातील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बाहयकाचा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प्रदेश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जो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ब्रॉडमन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क्षेत्र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35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36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निगडीत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सर्व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वेदनिक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प्रदेशातून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केलेली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वेदनिक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माहिती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प्राप्त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सामान्यत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स्मृतीसाठी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क्षेत्र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म्हणून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ओळखले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जाते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संगणकीय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प्रतिमान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Computational modelling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यामध्ये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संगणक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आज्ञावली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तयार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करणे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समाविष्ट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मानवी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प्रक्रियेचे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अनुकरण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नक्कल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करतात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कृत्रिम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बुद्धिमत्ता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Artificial intelligence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यामध्ये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संगणक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आज्ञावली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विकसित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करणे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समाविष्ट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कुशल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परिणाम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देतात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060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0475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आराखडा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Cognitive architecture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संगणक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प्रणालीच्या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रूपात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मानवी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आकलन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समजून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घेण्यासाठी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विस्तृत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चौकट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अनुबंधात्मक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प्रतिमान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Connectionist model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साध्या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एककाचे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परस्पर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जोडलेले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कार्यजाळे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असलेल्या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संगणकीय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विज्ञानातील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प्रतिमान</a:t>
            </a:r>
            <a:r>
              <a:rPr lang="en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;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कार्यजाळ्याच्या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अनुभवाद्वारे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अध्ययन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प्रदर्शन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प्रतिगामी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वृद्धी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Back-propagation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योग्य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प्रतिसादाशी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तुलनात्मक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संबंध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असलेल्या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प्रतिमानामधील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अध्ययन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पद्धती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8800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0475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उत्पादन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प्रणाली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Production systems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यामध्ये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“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…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”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निर्मिती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नियम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माहिती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असलेली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कार्यरत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स्मृती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अधिक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प्रमाणात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निर्मितीचे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नियम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Production rules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“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…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”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अट-कृती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नियम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यामध्ये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जेव्हा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योग्य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परिस्थिती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तेव्हा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पूर्ण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जाते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कार्यरत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स्मृती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dirty="0"/>
              <a:t>Working Memory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सध्या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प्रणालीमध्ये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असलेल्या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माहितीवर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जाते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739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D3549-7FA3-4B2B-8E9B-84FDAF41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Module 1: Approaches to Human Cognition</a:t>
            </a:r>
            <a:br>
              <a:rPr lang="en-US" dirty="0"/>
            </a:br>
            <a:r>
              <a:rPr lang="en-IN" sz="4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मानवी</a:t>
            </a:r>
            <a:r>
              <a:rPr lang="en-IN" sz="4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बोधनाचे</a:t>
            </a:r>
            <a:r>
              <a:rPr lang="en-IN" sz="4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दृष्टिकोन</a:t>
            </a:r>
            <a:r>
              <a:rPr lang="en-IN" sz="4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/ </a:t>
            </a:r>
            <a:r>
              <a:rPr lang="en-IN" sz="4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प्रतिरूप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8AC32-B3AD-4444-872C-169083BC0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1.1 Introduction (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प्रस्तावना</a:t>
            </a:r>
            <a:r>
              <a:rPr lang="en-US" dirty="0"/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1.2 Cognitive Psychology (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2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मानसशास्त्र</a:t>
            </a:r>
            <a:r>
              <a:rPr lang="en-US" dirty="0"/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1.3 Cognitive Neuropsychology (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2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चेतामानसशास्त्र</a:t>
            </a:r>
            <a:r>
              <a:rPr lang="en-US" dirty="0"/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      a) Bain network organization (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मेंदूतील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कार्य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जाळ्याचे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संघटन</a:t>
            </a:r>
            <a:r>
              <a:rPr lang="en-US" dirty="0"/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      b) Techniques for studying the brain: detailed analysis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      (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मेंदूचा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करण्याची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तंत्रे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: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तपशीलवार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विश्लेषण</a:t>
            </a:r>
            <a:r>
              <a:rPr lang="en-US" dirty="0"/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1.4 Computational Cognitive Science (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संगणकीय</a:t>
            </a:r>
            <a:r>
              <a:rPr lang="en-IN" sz="2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2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dirty="0"/>
              <a:t>)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962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0514-723E-4468-83D7-C8510A67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Introduction (</a:t>
            </a:r>
            <a:r>
              <a:rPr lang="en-IN" sz="4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प्रस्तावना</a:t>
            </a:r>
            <a:r>
              <a:rPr lang="en-US" dirty="0"/>
              <a:t>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01348-4227-4902-8D1F-F3AAE8B41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mr-IN" dirty="0"/>
              <a:t>बोधनिक मानसशास्त्राची व्याख्या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मुख्य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चार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दृष्टीकोन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(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Four Main Approaches</a:t>
            </a:r>
            <a:r>
              <a:rPr lang="en-IN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mr-IN" sz="1800" dirty="0">
                <a:latin typeface="Mangal" panose="02040503050203030202" pitchFamily="18" charset="0"/>
                <a:ea typeface="Times New Roman" panose="02020603050405020304" pitchFamily="18" charset="0"/>
              </a:rPr>
              <a:t>  </a:t>
            </a:r>
            <a:r>
              <a:rPr lang="mr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1.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बोधनिक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मानसशास्त्र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Cognitive Psychology</a:t>
            </a: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mr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mr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 2.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बोधनिक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चेतामानसशास्त्र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Cognitive Neuropsychology</a:t>
            </a: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mr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mr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 3.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बोधनिक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चेताविज्ञान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Cognitive Neuroscience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)</a:t>
            </a:r>
            <a:endParaRPr lang="mr-IN" sz="20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mr-IN" sz="2000" dirty="0">
                <a:latin typeface="Mangal" panose="02040503050203030202" pitchFamily="18" charset="0"/>
              </a:rPr>
              <a:t>  4.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संगणकीय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बोधनिक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विज्ञान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(Computational cognitive science)</a:t>
            </a:r>
            <a:endParaRPr lang="mr-I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83830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1C9EF-1E14-4EEA-B5CA-1E75053E9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1.2 Cognitive Psychology (</a:t>
            </a:r>
            <a:r>
              <a:rPr lang="en-IN" sz="3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36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36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मानसशास्त्र</a:t>
            </a:r>
            <a:r>
              <a:rPr lang="en-US" sz="3600" dirty="0"/>
              <a:t>)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32481-5F22-420B-9A5D-B0B683C7D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बोधनिक मानसशास्त्राचा इतिहास </a:t>
            </a:r>
          </a:p>
          <a:p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मॅसाच्युसेट्स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इन्स्टिट्यूट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ऑफ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टेक्नॉलॉजी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एमआयटी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 (1956)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येथे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झालेल्या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बैठक</a:t>
            </a:r>
            <a:endParaRPr lang="mr-IN" sz="2000" dirty="0">
              <a:effectLst/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नोम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चॉम्स्की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यांनी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त्यांच्या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भाषेच्या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सिद्धांतावर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पेपर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सादर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केला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endParaRPr lang="mr-I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जॉर्ज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मिलरने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अल्पकालीन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स्मृती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मध्ये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  <a:sym typeface="Symbol" panose="05050102010706020507" pitchFamily="18" charset="2"/>
              </a:rPr>
              <a:t>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7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यावर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चर्चा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mr-IN" sz="2000" dirty="0"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न्यूवेल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सायमन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यांनी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प्रभावशाली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सामान्य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समस्या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परिहार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या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प्रतिमानावर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चर्चा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r>
              <a:rPr lang="mr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</a:p>
          <a:p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संकल्पना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निर्मितीचा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पद्धतशीर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mr-IN" sz="2000" dirty="0"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सर्वप्रथम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ब्रूनर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त्याच्या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सहकाऱ्यांनी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केला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endParaRPr lang="en-I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कार्य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/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निष्पादन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प्रक्रिया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मियाके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आणि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सहकाऱ्यांनी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(2000)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स्ट्रुप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कार्य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;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एंटी-सैकेड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कार्य</a:t>
            </a:r>
            <a:r>
              <a:rPr lang="en-IN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आणि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स्टॉप-सिग्नल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कार्य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अशा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तीन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कार्यांचा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अभ्यास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केला</a:t>
            </a:r>
            <a:r>
              <a:rPr lang="en-IN" sz="20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.</a:t>
            </a:r>
            <a:endParaRPr lang="mr-IN" sz="20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बलस्थाने</a:t>
            </a:r>
            <a:r>
              <a:rPr lang="mr-IN" dirty="0"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आणि मर्यादा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235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897D-7D8F-469B-B7EA-A8FC4F66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1.3 Cognitive Neuropsychology (</a:t>
            </a:r>
            <a:r>
              <a:rPr lang="en-IN" sz="32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32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32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चेतामानसशास्त्र</a:t>
            </a:r>
            <a:r>
              <a:rPr lang="en-US" sz="3200" dirty="0"/>
              <a:t>)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AAC8D-898E-45C2-BDA5-FF2AE2284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बोधनिक चेतामानसशास्त्रातील संशोधने </a:t>
            </a:r>
          </a:p>
          <a:p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सैद्धांतिक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धारणा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/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गृहितके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theoretical Assumptions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)</a:t>
            </a:r>
            <a:r>
              <a:rPr lang="en-IN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mr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मॉड्यूलॅरिटी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धारणा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Modularity assumption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)</a:t>
            </a:r>
            <a:r>
              <a:rPr lang="en-IN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</a:p>
          <a:p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बोधनिक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चेतामानसशास्त्रामधील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संशोधन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>
                <a:effectLst/>
                <a:ea typeface="Times New Roman" panose="02020603050405020304" pitchFamily="18" charset="0"/>
              </a:rPr>
              <a:t>(</a:t>
            </a:r>
            <a:r>
              <a:rPr lang="en-US" dirty="0">
                <a:effectLst/>
                <a:ea typeface="Times New Roman" panose="02020603050405020304" pitchFamily="18" charset="0"/>
                <a:cs typeface="Mangal" panose="02040503050203030202" pitchFamily="18" charset="0"/>
              </a:rPr>
              <a:t>Research </a:t>
            </a:r>
            <a:r>
              <a:rPr lang="en-US" dirty="0">
                <a:effectLst/>
                <a:ea typeface="Times New Roman" panose="02020603050405020304" pitchFamily="18" charset="0"/>
              </a:rPr>
              <a:t>in Cognitive Psychology</a:t>
            </a:r>
            <a:r>
              <a:rPr lang="en-IN" dirty="0">
                <a:effectLst/>
                <a:ea typeface="Times New Roman" panose="02020603050405020304" pitchFamily="18" charset="0"/>
              </a:rPr>
              <a:t>)</a:t>
            </a:r>
          </a:p>
          <a:p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पृथक्करण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dirty="0"/>
              <a:t>Dissociation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):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व्यक्ती-अभ्यास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विरुद्ध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व्यक्ती-मालिका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अभ्यास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Single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-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case studies Vs case series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बलस्थाने</a:t>
            </a:r>
            <a:r>
              <a:rPr lang="mr-IN" dirty="0"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आणि मर्यादा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634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ACB0C-1B90-4C20-8571-191747E1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1.3 Conti………</a:t>
            </a:r>
            <a:endParaRPr lang="en-IN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C6003-3E12-4312-939E-BDD3097E2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a) Bain network organization (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मेंदूतील</a:t>
            </a:r>
            <a:r>
              <a:rPr lang="en-IN" sz="28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कार्य</a:t>
            </a:r>
            <a:r>
              <a:rPr lang="en-IN" sz="28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जाळ्याचे</a:t>
            </a:r>
            <a:r>
              <a:rPr lang="en-IN" sz="28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8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संघटन</a:t>
            </a:r>
            <a:r>
              <a:rPr lang="en-US" sz="2800" dirty="0"/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b) Techniques for studying the brain: detailed analysis (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मेंदूचा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करण्याची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तंत्रे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: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तपशीलवार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विश्लेषण</a:t>
            </a:r>
            <a:r>
              <a:rPr lang="en-US" dirty="0"/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घटना-संबंधी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विभव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/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सुप्रत्व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US" sz="2400" b="1" i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Event-related potentials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 :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विद्युत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मस्तिष्कालेख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/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इलेक्ट्रोएन्सेफॅलोग्राफी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(EEG) :</a:t>
            </a:r>
            <a:endParaRPr lang="mr-IN" sz="24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hlinkClick r:id="rId2"/>
              </a:rPr>
              <a:t>https://www.youtube.com/watch?v=p38nzOGJZtI</a:t>
            </a:r>
            <a:endParaRPr lang="mr-IN" sz="2400" dirty="0"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पोझीट्रॉन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उत्सर्जन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रचनाचित्र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(PET)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hlinkClick r:id="rId3"/>
              </a:rPr>
              <a:t>https://www.youtube.com/watch?v=eWYw2nJTka8</a:t>
            </a:r>
            <a:endParaRPr lang="mr-IN" sz="24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endParaRPr lang="en-IN" sz="18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647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6DB8-F75C-445A-BF23-BDA3B1A2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Neuropsychology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E5C0E-7430-49FF-A146-D02478DD6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084"/>
            <a:ext cx="10515600" cy="4866968"/>
          </a:xfrm>
        </p:spPr>
        <p:txBody>
          <a:bodyPr>
            <a:normAutofit/>
          </a:bodyPr>
          <a:lstStyle/>
          <a:p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चुंबकीय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अनुनाद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प्रतिमान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(MRI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आणि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fMRI)</a:t>
            </a:r>
            <a:endParaRPr lang="mr-IN" sz="24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r>
              <a:rPr lang="en-IN" dirty="0">
                <a:hlinkClick r:id="rId2"/>
              </a:rPr>
              <a:t>https://www.youtube.com/watch?v=V7ZbbJ7TkCg</a:t>
            </a:r>
            <a:endParaRPr lang="mr-IN" dirty="0"/>
          </a:p>
          <a:p>
            <a:endParaRPr lang="mr-IN" sz="1800" dirty="0">
              <a:latin typeface="Mangal" panose="02040503050203030202" pitchFamily="18" charset="0"/>
            </a:endParaRPr>
          </a:p>
          <a:p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चुंबकीय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मस्तिष्कालेख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/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मॅग्नेटो-एन्सेफॅलोग्राफी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MEG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):</a:t>
            </a:r>
            <a:endParaRPr lang="mr-IN" sz="24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r>
              <a:rPr lang="en-IN" dirty="0">
                <a:hlinkClick r:id="rId3"/>
              </a:rPr>
              <a:t>https://www.youtube.com/watch?v=uwxR3wEeZnM</a:t>
            </a:r>
            <a:endParaRPr lang="mr-IN" dirty="0"/>
          </a:p>
          <a:p>
            <a:endParaRPr lang="mr-IN" dirty="0"/>
          </a:p>
          <a:p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ट्रान्सक्रॅनिअल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मॅग्नेटिक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स्टिम्युलेशन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TMS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):</a:t>
            </a:r>
            <a:endParaRPr lang="mr-IN" sz="24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r>
              <a:rPr lang="en-IN" dirty="0">
                <a:hlinkClick r:id="rId4"/>
              </a:rPr>
              <a:t>https://www.youtube.com/watch?v=UlwQ_Ju2PTc</a:t>
            </a:r>
            <a:endParaRPr lang="mr-IN" dirty="0"/>
          </a:p>
          <a:p>
            <a:endParaRPr lang="mr-IN" sz="1800" dirty="0">
              <a:latin typeface="Mangal" panose="02040503050203030202" pitchFamily="18" charset="0"/>
            </a:endParaRPr>
          </a:p>
          <a:p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बलस्थाने</a:t>
            </a:r>
            <a:r>
              <a:rPr lang="mr-IN" dirty="0"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आणि मर्यादा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687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F608-0DD9-4654-A533-D6D94F30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/>
              <a:t>1.4 </a:t>
            </a:r>
            <a:r>
              <a:rPr lang="en-US" sz="3000" dirty="0"/>
              <a:t>Computational Cognitive Science (</a:t>
            </a:r>
            <a:r>
              <a:rPr lang="en-IN" sz="3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संगणकीय</a:t>
            </a:r>
            <a:r>
              <a:rPr lang="en-IN" sz="3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3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sz="30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30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शास्त्र</a:t>
            </a:r>
            <a:r>
              <a:rPr lang="en-US" sz="3000" dirty="0"/>
              <a:t>)</a:t>
            </a:r>
            <a:endParaRPr lang="en-IN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5AAEA-0FED-42F4-A9B6-765F71650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प्रतिमानाचे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प्रकार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Types of Models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अनुबंधवाद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/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संबंधवाद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</a:t>
            </a:r>
            <a:r>
              <a:rPr lang="en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Connectionism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) </a:t>
            </a:r>
            <a:endParaRPr lang="mr-IN" sz="24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उत्पादन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यंत्रणा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/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निर्मिती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प्रणाली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(</a:t>
            </a:r>
            <a:r>
              <a:rPr lang="en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Production System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)</a:t>
            </a:r>
            <a:r>
              <a:rPr lang="en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mr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ACT-R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mr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-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अ‍ॅडॉप्टिव्ह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कंट्रोल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ऑफ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</a:rPr>
              <a:t>थॉट-रॅशनल</a:t>
            </a:r>
            <a:endParaRPr lang="mr-IN" sz="2400" dirty="0">
              <a:effectLst/>
              <a:latin typeface="Mangal" panose="02040503050203030202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इतर</a:t>
            </a:r>
            <a:r>
              <a:rPr lang="mr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पध्दतींशी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दुवा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endParaRPr lang="mr-IN" sz="2400" dirty="0">
              <a:effectLst/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सर्वांगीण</a:t>
            </a:r>
            <a:r>
              <a:rPr lang="en-IN" sz="24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मूल्यमापन</a:t>
            </a:r>
            <a:endParaRPr lang="mr-IN" sz="2400" dirty="0">
              <a:effectLst/>
              <a:latin typeface="Mangal" panose="02040503050203030202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sz="2400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बलस्थाने</a:t>
            </a:r>
            <a:r>
              <a:rPr lang="mr-IN" sz="2400" dirty="0"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आणि मर्यादा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172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567C-92AB-4A65-A880-C17C2BA0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महत्त्वाच्या</a:t>
            </a:r>
            <a:r>
              <a:rPr lang="en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संज्ञा</a:t>
            </a:r>
            <a:r>
              <a:rPr lang="mr-IN" sz="4000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(Key terms)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AF835-61C6-4103-B7A4-5F5CA8C6F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मानसशास्त्र</a:t>
            </a:r>
            <a:r>
              <a:rPr lang="mr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Cognitive Psychology</a:t>
            </a:r>
            <a:r>
              <a:rPr lang="mr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वर्तनाचा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करून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मानवी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समजून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घेण्याच्या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उद्देशाने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दृष्टीकोन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;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तसेच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विस्तृत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व्याख्येत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मेंदूच्या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संरचनेचा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क्रियांचा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अभ्यास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देखील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समाविष्ट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असतो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बोधनिक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b="1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चेताविज्ञान</a:t>
            </a:r>
            <a:r>
              <a:rPr lang="mr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Cognitive Neuroscience</a:t>
            </a:r>
            <a:r>
              <a:rPr lang="mr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IN" b="1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वर्तन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आणि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मेंदूमधील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माहिती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एकत्रित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करून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मानवी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बोधन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समजून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घेण्याचा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एक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दृष्टीकोन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dirty="0" err="1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होय</a:t>
            </a:r>
            <a:r>
              <a:rPr lang="en-IN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91525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</TotalTime>
  <Words>1214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Mangal</vt:lpstr>
      <vt:lpstr>Symbol</vt:lpstr>
      <vt:lpstr>Times New Roman</vt:lpstr>
      <vt:lpstr>Retrospect</vt:lpstr>
      <vt:lpstr>Module I: Approaches to Human Cognition </vt:lpstr>
      <vt:lpstr>Module 1: Approaches to Human Cognition मानवी बोधनाचे दृष्टिकोन/ प्रतिरूप</vt:lpstr>
      <vt:lpstr>1.1 Introduction (प्रस्तावना)</vt:lpstr>
      <vt:lpstr>1.2 Cognitive Psychology (बोधनिक मानसशास्त्र)</vt:lpstr>
      <vt:lpstr>1.3 Cognitive Neuropsychology (बोधनिक चेतामानसशास्त्र)</vt:lpstr>
      <vt:lpstr>1.3 Conti………</vt:lpstr>
      <vt:lpstr>Cognitive Neuropsychology</vt:lpstr>
      <vt:lpstr>1.4 Computational Cognitive Science (संगणकीय बोधनिक शास्त्र)</vt:lpstr>
      <vt:lpstr>महत्त्वाच्या संज्ञा (Key terms)</vt:lpstr>
      <vt:lpstr>महत्त्वाच्या संज्ञा (Key terms)</vt:lpstr>
      <vt:lpstr>महत्त्वाच्या संज्ञा (Key terms)</vt:lpstr>
      <vt:lpstr>महत्त्वाच्या संज्ञा (Key terms)</vt:lpstr>
      <vt:lpstr>महत्त्वाच्या संज्ञा (Key terms)</vt:lpstr>
      <vt:lpstr>महत्त्वाच्या संज्ञा (Key terms)</vt:lpstr>
      <vt:lpstr>महत्त्वाच्या संज्ञा (Key terms)</vt:lpstr>
      <vt:lpstr>महत्त्वाच्या संज्ञा (Key terms)</vt:lpstr>
      <vt:lpstr>महत्त्वाच्या संज्ञा (Key terms)</vt:lpstr>
      <vt:lpstr>महत्त्वाच्या संज्ञा (Key terms)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I: Approaches to Human Cognition </dc:title>
  <dc:creator>Suresh Sankapal</dc:creator>
  <cp:lastModifiedBy>PSYCOLOGY</cp:lastModifiedBy>
  <cp:revision>21</cp:revision>
  <cp:lastPrinted>2021-02-12T03:54:37Z</cp:lastPrinted>
  <dcterms:created xsi:type="dcterms:W3CDTF">2021-02-11T05:40:05Z</dcterms:created>
  <dcterms:modified xsi:type="dcterms:W3CDTF">2024-07-01T05:32:38Z</dcterms:modified>
</cp:coreProperties>
</file>