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5" r:id="rId8"/>
    <p:sldId id="266" r:id="rId9"/>
    <p:sldId id="267" r:id="rId10"/>
    <p:sldId id="268" r:id="rId11"/>
    <p:sldId id="269" r:id="rId12"/>
    <p:sldId id="287" r:id="rId13"/>
    <p:sldId id="289" r:id="rId14"/>
    <p:sldId id="290" r:id="rId15"/>
    <p:sldId id="271" r:id="rId16"/>
    <p:sldId id="273" r:id="rId17"/>
    <p:sldId id="272" r:id="rId18"/>
    <p:sldId id="274" r:id="rId19"/>
    <p:sldId id="277" r:id="rId20"/>
    <p:sldId id="278" r:id="rId21"/>
    <p:sldId id="279" r:id="rId22"/>
    <p:sldId id="283" r:id="rId23"/>
    <p:sldId id="285" r:id="rId24"/>
    <p:sldId id="286" r:id="rId25"/>
    <p:sldId id="284"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CF756E-7061-492D-8D9C-F29825B09442}" type="datetimeFigureOut">
              <a:rPr lang="en-US" smtClean="0"/>
              <a:pPr/>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F8E31-F1F0-469A-A89A-36A7F0D159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F756E-7061-492D-8D9C-F29825B09442}" type="datetimeFigureOut">
              <a:rPr lang="en-US" smtClean="0"/>
              <a:pPr/>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F8E31-F1F0-469A-A89A-36A7F0D159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F756E-7061-492D-8D9C-F29825B09442}" type="datetimeFigureOut">
              <a:rPr lang="en-US" smtClean="0"/>
              <a:pPr/>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F8E31-F1F0-469A-A89A-36A7F0D159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F756E-7061-492D-8D9C-F29825B09442}" type="datetimeFigureOut">
              <a:rPr lang="en-US" smtClean="0"/>
              <a:pPr/>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F8E31-F1F0-469A-A89A-36A7F0D159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CF756E-7061-492D-8D9C-F29825B09442}" type="datetimeFigureOut">
              <a:rPr lang="en-US" smtClean="0"/>
              <a:pPr/>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F8E31-F1F0-469A-A89A-36A7F0D159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CF756E-7061-492D-8D9C-F29825B09442}" type="datetimeFigureOut">
              <a:rPr lang="en-US" smtClean="0"/>
              <a:pPr/>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F8E31-F1F0-469A-A89A-36A7F0D159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CF756E-7061-492D-8D9C-F29825B09442}" type="datetimeFigureOut">
              <a:rPr lang="en-US" smtClean="0"/>
              <a:pPr/>
              <a:t>6/21/2024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2F8E31-F1F0-469A-A89A-36A7F0D159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CF756E-7061-492D-8D9C-F29825B09442}" type="datetimeFigureOut">
              <a:rPr lang="en-US" smtClean="0"/>
              <a:pPr/>
              <a:t>6/21/2024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2F8E31-F1F0-469A-A89A-36A7F0D159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F756E-7061-492D-8D9C-F29825B09442}" type="datetimeFigureOut">
              <a:rPr lang="en-US" smtClean="0"/>
              <a:pPr/>
              <a:t>6/21/2024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2F8E31-F1F0-469A-A89A-36A7F0D159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F756E-7061-492D-8D9C-F29825B09442}" type="datetimeFigureOut">
              <a:rPr lang="en-US" smtClean="0"/>
              <a:pPr/>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F8E31-F1F0-469A-A89A-36A7F0D159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F756E-7061-492D-8D9C-F29825B09442}" type="datetimeFigureOut">
              <a:rPr lang="en-US" smtClean="0"/>
              <a:pPr/>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F8E31-F1F0-469A-A89A-36A7F0D159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F756E-7061-492D-8D9C-F29825B09442}" type="datetimeFigureOut">
              <a:rPr lang="en-US" smtClean="0"/>
              <a:pPr/>
              <a:t>6/21/2024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2F8E31-F1F0-469A-A89A-36A7F0D159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19201"/>
            <a:ext cx="8610600" cy="1904999"/>
          </a:xfrm>
        </p:spPr>
        <p:txBody>
          <a:bodyPr>
            <a:noAutofit/>
          </a:bodyPr>
          <a:lstStyle/>
          <a:p>
            <a:r>
              <a:rPr lang="en-US" sz="3200" b="1" dirty="0" smtClean="0">
                <a:latin typeface="Times New Roman" pitchFamily="18" charset="0"/>
                <a:cs typeface="Times New Roman" pitchFamily="18" charset="0"/>
              </a:rPr>
              <a:t>Early Indian </a:t>
            </a:r>
            <a:r>
              <a:rPr lang="en-US" sz="3200" b="1" dirty="0" err="1" smtClean="0">
                <a:latin typeface="Times New Roman" pitchFamily="18" charset="0"/>
                <a:cs typeface="Times New Roman" pitchFamily="18" charset="0"/>
              </a:rPr>
              <a:t>Travellers</a:t>
            </a:r>
            <a:r>
              <a:rPr lang="en-US" sz="3200" b="1"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and </a:t>
            </a:r>
            <a:r>
              <a:rPr lang="en-US" sz="3200" b="1" dirty="0" smtClean="0">
                <a:latin typeface="Times New Roman" pitchFamily="18" charset="0"/>
                <a:cs typeface="Times New Roman" pitchFamily="18" charset="0"/>
              </a:rPr>
              <a:t>Modern Indian </a:t>
            </a:r>
            <a:r>
              <a:rPr lang="en-US" sz="3200" b="1" dirty="0" smtClean="0">
                <a:latin typeface="Times New Roman" pitchFamily="18" charset="0"/>
                <a:cs typeface="Times New Roman" pitchFamily="18" charset="0"/>
              </a:rPr>
              <a:t>Tourism Industry:  A </a:t>
            </a:r>
            <a:r>
              <a:rPr lang="en-US" sz="3200" b="1" dirty="0" smtClean="0">
                <a:latin typeface="Times New Roman" pitchFamily="18" charset="0"/>
                <a:cs typeface="Times New Roman" pitchFamily="18" charset="0"/>
              </a:rPr>
              <a:t>Quest of History </a:t>
            </a:r>
            <a:r>
              <a:rPr lang="en-US" sz="3200" b="1" dirty="0">
                <a:latin typeface="Times New Roman" pitchFamily="18" charset="0"/>
                <a:cs typeface="Times New Roman" pitchFamily="18" charset="0"/>
              </a:rPr>
              <a:t>a</a:t>
            </a:r>
            <a:r>
              <a:rPr lang="en-US" sz="3200" b="1" dirty="0" smtClean="0">
                <a:latin typeface="Times New Roman" pitchFamily="18" charset="0"/>
                <a:cs typeface="Times New Roman" pitchFamily="18" charset="0"/>
              </a:rPr>
              <a:t>s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an </a:t>
            </a:r>
            <a:r>
              <a:rPr lang="en-US" sz="3200" b="1" dirty="0">
                <a:latin typeface="Times New Roman" pitchFamily="18" charset="0"/>
                <a:cs typeface="Times New Roman" pitchFamily="18" charset="0"/>
              </a:rPr>
              <a:t>A</a:t>
            </a:r>
            <a:r>
              <a:rPr lang="en-US" sz="3200" b="1" dirty="0" smtClean="0">
                <a:latin typeface="Times New Roman" pitchFamily="18" charset="0"/>
                <a:cs typeface="Times New Roman" pitchFamily="18" charset="0"/>
              </a:rPr>
              <a:t>lternative Sources </a:t>
            </a:r>
            <a:r>
              <a:rPr lang="en-US" sz="3200" b="1" dirty="0" smtClean="0">
                <a:latin typeface="Times New Roman" pitchFamily="18" charset="0"/>
                <a:cs typeface="Times New Roman" pitchFamily="18" charset="0"/>
              </a:rPr>
              <a:t>of </a:t>
            </a:r>
            <a:r>
              <a:rPr lang="en-US" sz="3200" b="1" dirty="0" smtClean="0">
                <a:latin typeface="Times New Roman" pitchFamily="18" charset="0"/>
                <a:cs typeface="Times New Roman" pitchFamily="18" charset="0"/>
              </a:rPr>
              <a:t>Employment  </a:t>
            </a: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1447800" y="3429000"/>
            <a:ext cx="6400800" cy="1752600"/>
          </a:xfrm>
        </p:spPr>
        <p:txBody>
          <a:bodyPr>
            <a:normAutofit/>
          </a:bodyPr>
          <a:lstStyle/>
          <a:p>
            <a:r>
              <a:rPr lang="en-US" sz="2800" b="1" dirty="0" err="1" smtClean="0">
                <a:solidFill>
                  <a:schemeClr val="tx1"/>
                </a:solidFill>
                <a:latin typeface="Times New Roman" pitchFamily="18" charset="0"/>
                <a:cs typeface="Times New Roman" pitchFamily="18" charset="0"/>
              </a:rPr>
              <a:t>Dr</a:t>
            </a:r>
            <a:r>
              <a:rPr lang="en-US" sz="2800" b="1" dirty="0" smtClean="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Bhimashankar</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Birajdar</a:t>
            </a:r>
            <a:endParaRPr lang="en-US" sz="2800" b="1" dirty="0" smtClean="0">
              <a:solidFill>
                <a:schemeClr val="tx1"/>
              </a:solidFill>
              <a:latin typeface="Times New Roman" pitchFamily="18" charset="0"/>
              <a:cs typeface="Times New Roman" pitchFamily="18" charset="0"/>
            </a:endParaRPr>
          </a:p>
          <a:p>
            <a:r>
              <a:rPr lang="en-US" sz="2800" dirty="0" smtClean="0">
                <a:solidFill>
                  <a:schemeClr val="tx1"/>
                </a:solidFill>
                <a:latin typeface="Times New Roman" pitchFamily="18" charset="0"/>
                <a:cs typeface="Times New Roman" pitchFamily="18" charset="0"/>
              </a:rPr>
              <a:t>Head, Dept. of History,</a:t>
            </a:r>
          </a:p>
          <a:p>
            <a:r>
              <a:rPr lang="en-US" sz="2800" dirty="0" err="1" smtClean="0">
                <a:solidFill>
                  <a:schemeClr val="tx1"/>
                </a:solidFill>
                <a:latin typeface="Times New Roman" pitchFamily="18" charset="0"/>
                <a:cs typeface="Times New Roman" pitchFamily="18" charset="0"/>
              </a:rPr>
              <a:t>Kisan</a:t>
            </a:r>
            <a:r>
              <a:rPr lang="en-US" sz="2800" dirty="0" smtClean="0">
                <a:solidFill>
                  <a:schemeClr val="tx1"/>
                </a:solidFill>
                <a:latin typeface="Times New Roman" pitchFamily="18" charset="0"/>
                <a:cs typeface="Times New Roman" pitchFamily="18" charset="0"/>
              </a:rPr>
              <a:t> Veer </a:t>
            </a:r>
            <a:r>
              <a:rPr lang="en-US" sz="2800" dirty="0" err="1" smtClean="0">
                <a:solidFill>
                  <a:schemeClr val="tx1"/>
                </a:solidFill>
                <a:latin typeface="Times New Roman" pitchFamily="18" charset="0"/>
                <a:cs typeface="Times New Roman" pitchFamily="18" charset="0"/>
              </a:rPr>
              <a:t>Mahavidyalaya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Wai</a:t>
            </a:r>
            <a:r>
              <a:rPr lang="en-US" sz="2800" dirty="0" smtClean="0">
                <a:solidFill>
                  <a:schemeClr val="tx1"/>
                </a:solidFill>
                <a:latin typeface="Times New Roman" pitchFamily="18" charset="0"/>
                <a:cs typeface="Times New Roman" pitchFamily="18" charset="0"/>
              </a:rPr>
              <a:t> </a:t>
            </a:r>
            <a:endParaRPr lang="en-US"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Arabi</a:t>
            </a:r>
            <a:r>
              <a:rPr lang="en-US" dirty="0" smtClean="0"/>
              <a:t> </a:t>
            </a:r>
            <a:r>
              <a:rPr lang="en-US" dirty="0" err="1" smtClean="0"/>
              <a:t>Travellar</a:t>
            </a:r>
            <a:r>
              <a:rPr lang="en-US" dirty="0" smtClean="0"/>
              <a:t> Account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err="1" smtClean="0"/>
              <a:t>Alberuni</a:t>
            </a:r>
            <a:r>
              <a:rPr lang="en-US" b="1" dirty="0" smtClean="0"/>
              <a:t> Account</a:t>
            </a:r>
            <a:r>
              <a:rPr lang="en-US" dirty="0" smtClean="0"/>
              <a:t> – </a:t>
            </a:r>
            <a:r>
              <a:rPr lang="en-US" dirty="0" err="1" smtClean="0"/>
              <a:t>Studing</a:t>
            </a:r>
            <a:r>
              <a:rPr lang="en-US" dirty="0" smtClean="0"/>
              <a:t> the cultural and civilization of the Country </a:t>
            </a:r>
          </a:p>
          <a:p>
            <a:r>
              <a:rPr lang="en-US" dirty="0"/>
              <a:t> </a:t>
            </a:r>
            <a:r>
              <a:rPr lang="en-US" dirty="0" smtClean="0"/>
              <a:t>Learn Sanskrit and Studied its different branches of literature </a:t>
            </a:r>
          </a:p>
          <a:p>
            <a:r>
              <a:rPr lang="en-US" dirty="0" smtClean="0"/>
              <a:t>He was Master in Philosophy Astronomy Mathematics</a:t>
            </a:r>
          </a:p>
          <a:p>
            <a:r>
              <a:rPr lang="en-US" dirty="0" smtClean="0"/>
              <a:t>He record gives information of Indian society and culture </a:t>
            </a:r>
          </a:p>
          <a:p>
            <a:r>
              <a:rPr lang="en-US" dirty="0" smtClean="0"/>
              <a:t>Rational mind enriched by profound knowledge of his age </a:t>
            </a:r>
          </a:p>
          <a:p>
            <a:r>
              <a:rPr lang="en-US" dirty="0" smtClean="0"/>
              <a:t>Nothing give information about political condition </a:t>
            </a:r>
          </a:p>
          <a:p>
            <a:r>
              <a:rPr lang="en-US" dirty="0" smtClean="0"/>
              <a:t>His account rest on primarily on his study of Indian literature not on his personal observation    </a:t>
            </a:r>
          </a:p>
          <a:p>
            <a:r>
              <a:rPr lang="en-US" dirty="0" smtClean="0"/>
              <a:t>Information about Hindu-  Muslim relation </a:t>
            </a:r>
          </a:p>
          <a:p>
            <a:r>
              <a:rPr lang="en-US" dirty="0" smtClean="0"/>
              <a:t>Liberal statement regarding to Indian society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Precaution to use this Travelogue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en-US" dirty="0" smtClean="0"/>
              <a:t>Sprit of Exploration of unknown lands,</a:t>
            </a:r>
          </a:p>
          <a:p>
            <a:r>
              <a:rPr lang="en-US" dirty="0" smtClean="0"/>
              <a:t>Ignorant of the languages and customs of the country</a:t>
            </a:r>
          </a:p>
          <a:p>
            <a:r>
              <a:rPr lang="en-US" dirty="0" smtClean="0"/>
              <a:t>Record depend upon the other report and Hearsay evidence</a:t>
            </a:r>
          </a:p>
          <a:p>
            <a:r>
              <a:rPr lang="en-US" dirty="0" smtClean="0"/>
              <a:t>Exaggeration anything that was unfamiliar to them  </a:t>
            </a:r>
          </a:p>
          <a:p>
            <a:r>
              <a:rPr lang="en-US" dirty="0" smtClean="0"/>
              <a:t>Unwise to put full faith in everything written in this record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Modern  Tourism industry and Its present Scenario  in India </a:t>
            </a:r>
            <a:endParaRPr lang="en-US" dirty="0"/>
          </a:p>
        </p:txBody>
      </p:sp>
      <p:sp>
        <p:nvSpPr>
          <p:cNvPr id="3" name="Content Placeholder 2"/>
          <p:cNvSpPr>
            <a:spLocks noGrp="1"/>
          </p:cNvSpPr>
          <p:nvPr>
            <p:ph idx="1"/>
          </p:nvPr>
        </p:nvSpPr>
        <p:spPr/>
        <p:txBody>
          <a:bodyPr>
            <a:normAutofit fontScale="77500" lnSpcReduction="20000"/>
          </a:bodyPr>
          <a:lstStyle/>
          <a:p>
            <a:pPr algn="just">
              <a:lnSpc>
                <a:spcPct val="120000"/>
              </a:lnSpc>
            </a:pPr>
            <a:r>
              <a:rPr lang="en-IN" sz="3800" dirty="0" smtClean="0">
                <a:latin typeface="+mj-lt"/>
                <a:cs typeface="Times New Roman" pitchFamily="18" charset="0"/>
              </a:rPr>
              <a:t>The Indian Tourism and hospitality sector  are the an important service sector in India </a:t>
            </a:r>
          </a:p>
          <a:p>
            <a:pPr algn="just">
              <a:lnSpc>
                <a:spcPct val="120000"/>
              </a:lnSpc>
            </a:pPr>
            <a:r>
              <a:rPr lang="en-IN" sz="3800" dirty="0" smtClean="0">
                <a:latin typeface="+mj-lt"/>
                <a:cs typeface="Times New Roman" pitchFamily="18" charset="0"/>
              </a:rPr>
              <a:t>Government of India  allotted the 1250 </a:t>
            </a:r>
            <a:r>
              <a:rPr lang="en-IN" sz="3800" dirty="0" err="1" smtClean="0">
                <a:latin typeface="+mj-lt"/>
                <a:cs typeface="Times New Roman" pitchFamily="18" charset="0"/>
              </a:rPr>
              <a:t>Cr.in</a:t>
            </a:r>
            <a:r>
              <a:rPr lang="en-IN" sz="3800" dirty="0" smtClean="0">
                <a:latin typeface="+mj-lt"/>
                <a:cs typeface="Times New Roman" pitchFamily="18" charset="0"/>
              </a:rPr>
              <a:t> year  2018 started the </a:t>
            </a:r>
            <a:r>
              <a:rPr lang="en-IN" sz="3800" dirty="0" err="1" smtClean="0">
                <a:latin typeface="+mj-lt"/>
                <a:cs typeface="Times New Roman" pitchFamily="18" charset="0"/>
              </a:rPr>
              <a:t>Swadesh</a:t>
            </a:r>
            <a:r>
              <a:rPr lang="en-IN" sz="3800" dirty="0" smtClean="0">
                <a:latin typeface="+mj-lt"/>
                <a:cs typeface="Times New Roman" pitchFamily="18" charset="0"/>
              </a:rPr>
              <a:t> </a:t>
            </a:r>
            <a:r>
              <a:rPr lang="en-IN" sz="3800" dirty="0" err="1" smtClean="0">
                <a:latin typeface="+mj-lt"/>
                <a:cs typeface="Times New Roman" pitchFamily="18" charset="0"/>
              </a:rPr>
              <a:t>Darshan</a:t>
            </a:r>
            <a:r>
              <a:rPr lang="en-IN" sz="3800" dirty="0" smtClean="0">
                <a:latin typeface="+mj-lt"/>
                <a:cs typeface="Times New Roman" pitchFamily="18" charset="0"/>
              </a:rPr>
              <a:t> , Pilgrimage Rejuvenation &amp; Spiritual Augmentation</a:t>
            </a:r>
            <a:r>
              <a:rPr lang="en-US" sz="3800" b="1" dirty="0" smtClean="0">
                <a:latin typeface="+mj-lt"/>
                <a:cs typeface="Times New Roman" pitchFamily="18" charset="0"/>
              </a:rPr>
              <a:t> </a:t>
            </a:r>
            <a:endParaRPr lang="en-US" sz="3800" dirty="0" smtClean="0">
              <a:latin typeface="+mj-lt"/>
              <a:cs typeface="Times New Roman" pitchFamily="18" charset="0"/>
            </a:endParaRPr>
          </a:p>
          <a:p>
            <a:pPr algn="just"/>
            <a:r>
              <a:rPr lang="en-US" sz="3800" dirty="0" smtClean="0">
                <a:latin typeface="+mj-lt"/>
                <a:cs typeface="Times New Roman" pitchFamily="18" charset="0"/>
              </a:rPr>
              <a:t>Cultural tourism is the subtheme of tourism  concerned with a traveler's engagement with a country or region's culture ,</a:t>
            </a:r>
          </a:p>
          <a:p>
            <a:pPr algn="just">
              <a:lnSpc>
                <a:spcPct val="160000"/>
              </a:lnSpc>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20000"/>
          </a:bodyPr>
          <a:lstStyle/>
          <a:p>
            <a:r>
              <a:rPr lang="en-US" b="1" dirty="0" smtClean="0"/>
              <a:t>Emerging Industry </a:t>
            </a:r>
            <a:r>
              <a:rPr lang="en-US" dirty="0" smtClean="0"/>
              <a:t>-  The </a:t>
            </a:r>
            <a:r>
              <a:rPr lang="en-US" dirty="0"/>
              <a:t>Indian tourism and hospitality industry has emerged as one of the key drivers of growth among the services sector in India</a:t>
            </a:r>
            <a:r>
              <a:rPr lang="en-US" dirty="0" smtClean="0"/>
              <a:t>.</a:t>
            </a:r>
          </a:p>
          <a:p>
            <a:r>
              <a:rPr lang="en-US" b="1" dirty="0"/>
              <a:t>R</a:t>
            </a:r>
            <a:r>
              <a:rPr lang="en-US" b="1" dirty="0" smtClean="0"/>
              <a:t>ich </a:t>
            </a:r>
            <a:r>
              <a:rPr lang="en-US" b="1" dirty="0"/>
              <a:t>cultural and historical </a:t>
            </a:r>
            <a:r>
              <a:rPr lang="en-US" b="1" dirty="0" smtClean="0"/>
              <a:t>heritage </a:t>
            </a:r>
            <a:r>
              <a:rPr lang="en-US" dirty="0" smtClean="0"/>
              <a:t>– In Indian </a:t>
            </a:r>
            <a:r>
              <a:rPr lang="en-US" dirty="0"/>
              <a:t>r</a:t>
            </a:r>
            <a:r>
              <a:rPr lang="en-US" dirty="0" smtClean="0"/>
              <a:t>ich cultural and historical heritage </a:t>
            </a:r>
            <a:r>
              <a:rPr lang="en-US" dirty="0"/>
              <a:t>so government wants to commercialized these assets and attract national and foreign tourists</a:t>
            </a:r>
            <a:r>
              <a:rPr lang="en-US" dirty="0" smtClean="0"/>
              <a:t>.</a:t>
            </a:r>
          </a:p>
          <a:p>
            <a:r>
              <a:rPr lang="en-US" dirty="0" smtClean="0"/>
              <a:t> </a:t>
            </a:r>
            <a:r>
              <a:rPr lang="en-US" b="1" dirty="0"/>
              <a:t>Government </a:t>
            </a:r>
            <a:r>
              <a:rPr lang="en-US" b="1" dirty="0" smtClean="0"/>
              <a:t>Policy </a:t>
            </a:r>
            <a:r>
              <a:rPr lang="en-US" dirty="0" smtClean="0"/>
              <a:t>– </a:t>
            </a:r>
            <a:r>
              <a:rPr lang="en-US" dirty="0" err="1" smtClean="0"/>
              <a:t>Govt</a:t>
            </a:r>
            <a:r>
              <a:rPr lang="en-US" dirty="0" smtClean="0"/>
              <a:t> has </a:t>
            </a:r>
            <a:r>
              <a:rPr lang="en-US" dirty="0"/>
              <a:t>allotted Rs 1,250 core in year2018 for integrated development of tourist circuits under </a:t>
            </a:r>
            <a:r>
              <a:rPr lang="en-US" dirty="0" err="1"/>
              <a:t>Swadesh</a:t>
            </a:r>
            <a:r>
              <a:rPr lang="en-US" dirty="0"/>
              <a:t> </a:t>
            </a:r>
            <a:r>
              <a:rPr lang="en-US" dirty="0" err="1"/>
              <a:t>Darshan</a:t>
            </a:r>
            <a:r>
              <a:rPr lang="en-US" dirty="0"/>
              <a:t> and Pilgrimage Rejuvenation and Spiritual Augmentation</a:t>
            </a:r>
            <a:r>
              <a:rPr lang="en-US" dirty="0" smtClean="0"/>
              <a:t>.</a:t>
            </a:r>
          </a:p>
          <a:p>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0000" lnSpcReduction="20000"/>
          </a:bodyPr>
          <a:lstStyle/>
          <a:p>
            <a:pPr algn="just">
              <a:lnSpc>
                <a:spcPct val="160000"/>
              </a:lnSpc>
            </a:pPr>
            <a:r>
              <a:rPr lang="en-US" b="1" dirty="0" smtClean="0">
                <a:cs typeface="Times New Roman" pitchFamily="18" charset="0"/>
              </a:rPr>
              <a:t>Historical &amp; Cultural background :  </a:t>
            </a:r>
            <a:r>
              <a:rPr lang="en-US" dirty="0">
                <a:cs typeface="Times New Roman" pitchFamily="18" charset="0"/>
              </a:rPr>
              <a:t>tourism term is used for journeys that include visits to cultural resources, regardless of whether it is tangible or intangible. Specifically the historical sites, religious places, art &amp; architecture, religious tradition, fair-festival, rural &amp; ethnic pockets cultural tradition, urban  lifestyle, food, values, customs and other elements of the people    </a:t>
            </a:r>
          </a:p>
          <a:p>
            <a:pPr algn="just">
              <a:lnSpc>
                <a:spcPct val="120000"/>
              </a:lnSpc>
            </a:pPr>
            <a:r>
              <a:rPr lang="en-US" b="1" dirty="0" smtClean="0">
                <a:cs typeface="Times New Roman" pitchFamily="18" charset="0"/>
              </a:rPr>
              <a:t>International National and State Collaboration-  </a:t>
            </a:r>
            <a:r>
              <a:rPr lang="en-US" dirty="0" smtClean="0">
                <a:cs typeface="Times New Roman" pitchFamily="18" charset="0"/>
              </a:rPr>
              <a:t>Maharashtra having </a:t>
            </a:r>
            <a:r>
              <a:rPr lang="en-US" dirty="0">
                <a:cs typeface="Times New Roman" pitchFamily="18" charset="0"/>
              </a:rPr>
              <a:t>the rich cultural heritage this region has Social, Religious and political diversity, cultural miscellany center.</a:t>
            </a:r>
          </a:p>
          <a:p>
            <a:pPr algn="just">
              <a:lnSpc>
                <a:spcPct val="120000"/>
              </a:lnSpc>
            </a:pPr>
            <a:r>
              <a:rPr lang="en-US" b="1" dirty="0" smtClean="0">
                <a:cs typeface="Times New Roman" pitchFamily="18" charset="0"/>
              </a:rPr>
              <a:t>Global to Local Tourism </a:t>
            </a:r>
            <a:r>
              <a:rPr lang="en-US" dirty="0" smtClean="0">
                <a:cs typeface="Times New Roman" pitchFamily="18" charset="0"/>
              </a:rPr>
              <a:t>- Tourist places of Mumbai Nagpur, </a:t>
            </a:r>
            <a:r>
              <a:rPr lang="en-US" dirty="0" err="1" smtClean="0">
                <a:cs typeface="Times New Roman" pitchFamily="18" charset="0"/>
              </a:rPr>
              <a:t>Solapur</a:t>
            </a:r>
            <a:r>
              <a:rPr lang="en-US" dirty="0" smtClean="0">
                <a:cs typeface="Times New Roman" pitchFamily="18" charset="0"/>
              </a:rPr>
              <a:t> , Kolhapur  </a:t>
            </a:r>
            <a:r>
              <a:rPr lang="en-US" dirty="0" err="1" smtClean="0">
                <a:cs typeface="Times New Roman" pitchFamily="18" charset="0"/>
              </a:rPr>
              <a:t>Pune</a:t>
            </a:r>
            <a:r>
              <a:rPr lang="en-US" dirty="0" smtClean="0">
                <a:cs typeface="Times New Roman" pitchFamily="18" charset="0"/>
              </a:rPr>
              <a:t>, </a:t>
            </a:r>
            <a:r>
              <a:rPr lang="en-US" dirty="0" err="1" smtClean="0">
                <a:cs typeface="Times New Roman" pitchFamily="18" charset="0"/>
              </a:rPr>
              <a:t>Satara</a:t>
            </a:r>
            <a:r>
              <a:rPr lang="en-US" dirty="0" smtClean="0">
                <a:cs typeface="Times New Roman" pitchFamily="18" charset="0"/>
              </a:rPr>
              <a:t> and </a:t>
            </a:r>
            <a:r>
              <a:rPr lang="en-US" dirty="0" err="1" smtClean="0">
                <a:cs typeface="Times New Roman" pitchFamily="18" charset="0"/>
              </a:rPr>
              <a:t>Nashik</a:t>
            </a:r>
            <a:r>
              <a:rPr lang="en-US" dirty="0" smtClean="0">
                <a:cs typeface="Times New Roman" pitchFamily="18" charset="0"/>
              </a:rPr>
              <a:t> ,Aurangabad   </a:t>
            </a:r>
            <a:r>
              <a:rPr lang="en-US" dirty="0">
                <a:cs typeface="Times New Roman" pitchFamily="18" charset="0"/>
              </a:rPr>
              <a:t>attract the </a:t>
            </a:r>
            <a:r>
              <a:rPr lang="en-US" dirty="0" smtClean="0">
                <a:cs typeface="Times New Roman" pitchFamily="18" charset="0"/>
              </a:rPr>
              <a:t>Tourist from </a:t>
            </a:r>
            <a:r>
              <a:rPr lang="en-US" dirty="0">
                <a:cs typeface="Times New Roman" pitchFamily="18" charset="0"/>
              </a:rPr>
              <a:t>various states of India and </a:t>
            </a:r>
            <a:r>
              <a:rPr lang="en-US" dirty="0" err="1" smtClean="0">
                <a:cs typeface="Times New Roman" pitchFamily="18" charset="0"/>
              </a:rPr>
              <a:t>abrod</a:t>
            </a:r>
            <a:r>
              <a:rPr lang="en-US" dirty="0" smtClean="0">
                <a:cs typeface="Times New Roman" pitchFamily="18" charset="0"/>
              </a:rPr>
              <a:t> government want to </a:t>
            </a:r>
            <a:r>
              <a:rPr lang="en-US" dirty="0" err="1" smtClean="0">
                <a:cs typeface="Times New Roman" pitchFamily="18" charset="0"/>
              </a:rPr>
              <a:t>attrract</a:t>
            </a:r>
            <a:r>
              <a:rPr lang="en-US" dirty="0" smtClean="0">
                <a:cs typeface="Times New Roman" pitchFamily="18" charset="0"/>
              </a:rPr>
              <a:t> these tourist in regional Local places </a:t>
            </a:r>
            <a:endParaRPr lang="en-US" dirty="0">
              <a:cs typeface="Times New Roman"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 Types of Tourism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800" b="1" dirty="0">
                <a:latin typeface="+mj-lt"/>
                <a:cs typeface="Times New Roman" pitchFamily="18" charset="0"/>
              </a:rPr>
              <a:t>Recreational Tourism -</a:t>
            </a:r>
            <a:r>
              <a:rPr lang="en-US" sz="2800" dirty="0">
                <a:latin typeface="+mj-lt"/>
                <a:cs typeface="Times New Roman" pitchFamily="18" charset="0"/>
              </a:rPr>
              <a:t> This includes people who travel to relax, and have fun</a:t>
            </a:r>
            <a:r>
              <a:rPr lang="en-US" sz="2800" dirty="0" smtClean="0">
                <a:latin typeface="+mj-lt"/>
                <a:cs typeface="Times New Roman" pitchFamily="18" charset="0"/>
              </a:rPr>
              <a:t>.</a:t>
            </a:r>
          </a:p>
          <a:p>
            <a:r>
              <a:rPr lang="en-US" sz="2800" b="1" dirty="0" smtClean="0">
                <a:latin typeface="+mj-lt"/>
                <a:cs typeface="Times New Roman" pitchFamily="18" charset="0"/>
              </a:rPr>
              <a:t>Cultural </a:t>
            </a:r>
            <a:r>
              <a:rPr lang="en-US" sz="2800" b="1" dirty="0">
                <a:latin typeface="+mj-lt"/>
                <a:cs typeface="Times New Roman" pitchFamily="18" charset="0"/>
              </a:rPr>
              <a:t>Tourism</a:t>
            </a:r>
            <a:r>
              <a:rPr lang="en-US" sz="2800" dirty="0">
                <a:latin typeface="+mj-lt"/>
                <a:cs typeface="Times New Roman" pitchFamily="18" charset="0"/>
              </a:rPr>
              <a:t> - Cultural Tourism is the subset of tourism concerned with a traveler’s engagement with a country or region’s culture,</a:t>
            </a:r>
          </a:p>
          <a:p>
            <a:r>
              <a:rPr lang="en-US" sz="2800" b="1" dirty="0" smtClean="0">
                <a:latin typeface="+mj-lt"/>
                <a:cs typeface="Times New Roman" pitchFamily="18" charset="0"/>
              </a:rPr>
              <a:t>Religious </a:t>
            </a:r>
            <a:r>
              <a:rPr lang="en-US" sz="2800" b="1" dirty="0">
                <a:latin typeface="+mj-lt"/>
                <a:cs typeface="Times New Roman" pitchFamily="18" charset="0"/>
              </a:rPr>
              <a:t>Tourism</a:t>
            </a:r>
            <a:r>
              <a:rPr lang="en-US" sz="2800" dirty="0">
                <a:latin typeface="+mj-lt"/>
                <a:cs typeface="Times New Roman" pitchFamily="18" charset="0"/>
              </a:rPr>
              <a:t>- It is also referred as faith Tourism. It is a type of tourism where people travel </a:t>
            </a:r>
            <a:r>
              <a:rPr lang="en-US" sz="2800" dirty="0" smtClean="0">
                <a:latin typeface="+mj-lt"/>
                <a:cs typeface="Times New Roman" pitchFamily="18" charset="0"/>
              </a:rPr>
              <a:t>individually </a:t>
            </a:r>
            <a:r>
              <a:rPr lang="en-US" sz="2800" dirty="0">
                <a:latin typeface="+mj-lt"/>
                <a:cs typeface="Times New Roman" pitchFamily="18" charset="0"/>
              </a:rPr>
              <a:t>or in a group for </a:t>
            </a:r>
            <a:r>
              <a:rPr lang="en-US" sz="2800" dirty="0" smtClean="0">
                <a:latin typeface="+mj-lt"/>
                <a:cs typeface="Times New Roman" pitchFamily="18" charset="0"/>
              </a:rPr>
              <a:t>pilgrimage </a:t>
            </a:r>
            <a:r>
              <a:rPr lang="en-US" sz="2800" dirty="0">
                <a:latin typeface="+mj-lt"/>
                <a:cs typeface="Times New Roman" pitchFamily="18" charset="0"/>
              </a:rPr>
              <a:t>or leisure (fellowship ) purposes</a:t>
            </a:r>
          </a:p>
          <a:p>
            <a:endParaRPr lang="en-US" sz="28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Types of Tourism </a:t>
            </a:r>
            <a:endParaRPr lang="en-US" dirty="0"/>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endParaRPr lang="en-US" sz="3000" b="1" dirty="0" smtClean="0">
              <a:latin typeface="+mj-lt"/>
              <a:cs typeface="Times New Roman" pitchFamily="18" charset="0"/>
            </a:endParaRPr>
          </a:p>
          <a:p>
            <a:r>
              <a:rPr lang="en-US" sz="3100" b="1" dirty="0">
                <a:cs typeface="Times New Roman" pitchFamily="18" charset="0"/>
              </a:rPr>
              <a:t>Nature Tourism - </a:t>
            </a:r>
            <a:r>
              <a:rPr lang="en-US" sz="3100" dirty="0">
                <a:cs typeface="Times New Roman" pitchFamily="18" charset="0"/>
              </a:rPr>
              <a:t>This is referred as responsible travel to natural areas, which conserves the environment and improves the welfare of the local people</a:t>
            </a:r>
          </a:p>
          <a:p>
            <a:r>
              <a:rPr lang="en-US" sz="3100" b="1" dirty="0">
                <a:cs typeface="Times New Roman" pitchFamily="18" charset="0"/>
              </a:rPr>
              <a:t>Pleasure Tourism</a:t>
            </a:r>
            <a:r>
              <a:rPr lang="en-US" sz="3100" dirty="0">
                <a:cs typeface="Times New Roman" pitchFamily="18" charset="0"/>
              </a:rPr>
              <a:t> - Some people travel for their happiness and satisfaction.</a:t>
            </a:r>
          </a:p>
          <a:p>
            <a:r>
              <a:rPr lang="en-US" sz="3100" b="1" dirty="0" smtClean="0">
                <a:latin typeface="+mj-lt"/>
                <a:cs typeface="Times New Roman" pitchFamily="18" charset="0"/>
              </a:rPr>
              <a:t>Medical  Tourism</a:t>
            </a:r>
            <a:r>
              <a:rPr lang="en-US" sz="3100" dirty="0" smtClean="0">
                <a:latin typeface="+mj-lt"/>
                <a:cs typeface="Times New Roman" pitchFamily="18" charset="0"/>
              </a:rPr>
              <a:t> - Medical Tourism refers to people travelling to a country other than their own to obtain medical treatment.</a:t>
            </a:r>
          </a:p>
          <a:p>
            <a:r>
              <a:rPr lang="en-US" sz="3100" b="1" dirty="0" smtClean="0">
                <a:latin typeface="+mj-lt"/>
                <a:cs typeface="Times New Roman" pitchFamily="18" charset="0"/>
              </a:rPr>
              <a:t>Adventure Tourism</a:t>
            </a:r>
            <a:r>
              <a:rPr lang="en-US" sz="3100" dirty="0" smtClean="0">
                <a:latin typeface="+mj-lt"/>
                <a:cs typeface="Times New Roman" pitchFamily="18" charset="0"/>
              </a:rPr>
              <a:t> -Adventure Tourism is a nice tourism involving exploration of a travel with a certain degree</a:t>
            </a:r>
          </a:p>
          <a:p>
            <a:r>
              <a:rPr lang="en-US" sz="3100" b="1" dirty="0" smtClean="0">
                <a:latin typeface="+mj-lt"/>
                <a:cs typeface="Times New Roman" pitchFamily="18" charset="0"/>
              </a:rPr>
              <a:t>Eco tourism</a:t>
            </a:r>
            <a:r>
              <a:rPr lang="en-US" sz="3100" dirty="0" smtClean="0">
                <a:latin typeface="+mj-lt"/>
                <a:cs typeface="Times New Roman" pitchFamily="18" charset="0"/>
              </a:rPr>
              <a:t> typically involves travel to destinations where flora, fauna, and cultural heritage are the primary attractions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Types of tourism </a:t>
            </a:r>
            <a:endParaRPr lang="en-US" dirty="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b="1" dirty="0" smtClean="0">
                <a:latin typeface="Times New Roman" pitchFamily="18" charset="0"/>
                <a:cs typeface="Times New Roman" pitchFamily="18" charset="0"/>
              </a:rPr>
              <a:t>Business tourism</a:t>
            </a:r>
            <a:r>
              <a:rPr lang="en-US" b="1"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s a more limited and focused subset of regular tourism. During </a:t>
            </a:r>
            <a:r>
              <a:rPr lang="en-US" b="1" dirty="0" smtClean="0">
                <a:latin typeface="Times New Roman" pitchFamily="18" charset="0"/>
                <a:cs typeface="Times New Roman" pitchFamily="18" charset="0"/>
              </a:rPr>
              <a:t>business tourism</a:t>
            </a:r>
            <a:r>
              <a:rPr lang="en-US" dirty="0" smtClean="0">
                <a:latin typeface="Times New Roman" pitchFamily="18" charset="0"/>
                <a:cs typeface="Times New Roman" pitchFamily="18" charset="0"/>
              </a:rPr>
              <a:t> (traveling), </a:t>
            </a:r>
          </a:p>
          <a:p>
            <a:r>
              <a:rPr lang="en-US" b="1" dirty="0" smtClean="0">
                <a:latin typeface="Times New Roman" pitchFamily="18" charset="0"/>
                <a:cs typeface="Times New Roman" pitchFamily="18" charset="0"/>
              </a:rPr>
              <a:t>Sustainable tourism-</a:t>
            </a:r>
            <a:r>
              <a:rPr lang="en-US" dirty="0" smtClean="0">
                <a:latin typeface="Times New Roman" pitchFamily="18" charset="0"/>
                <a:cs typeface="Times New Roman" pitchFamily="18" charset="0"/>
              </a:rPr>
              <a:t> is the concept of visiting somewhere as a tourist and trying to make a positive impact on the environment, society, and economy. </a:t>
            </a:r>
          </a:p>
          <a:p>
            <a:r>
              <a:rPr lang="en-US" b="1" dirty="0" smtClean="0">
                <a:latin typeface="Times New Roman" pitchFamily="18" charset="0"/>
                <a:cs typeface="Times New Roman" pitchFamily="18" charset="0"/>
              </a:rPr>
              <a:t>Sports tourism</a:t>
            </a:r>
            <a:r>
              <a:rPr lang="en-US" dirty="0" smtClean="0">
                <a:latin typeface="Times New Roman" pitchFamily="18" charset="0"/>
                <a:cs typeface="Times New Roman" pitchFamily="18" charset="0"/>
              </a:rPr>
              <a:t> refers to travel which involves either observing or participating in a sporting event</a:t>
            </a:r>
          </a:p>
          <a:p>
            <a:r>
              <a:rPr lang="en-US" b="1" dirty="0" smtClean="0">
                <a:latin typeface="Times New Roman" pitchFamily="18" charset="0"/>
                <a:cs typeface="Times New Roman" pitchFamily="18" charset="0"/>
              </a:rPr>
              <a:t>Agro tourism-</a:t>
            </a:r>
            <a:r>
              <a:rPr lang="en-US" dirty="0" smtClean="0">
                <a:latin typeface="Times New Roman" pitchFamily="18" charset="0"/>
                <a:cs typeface="Times New Roman" pitchFamily="18" charset="0"/>
              </a:rPr>
              <a:t>   Broadly, involves any agriculturally based operation or activity that brings visitors to a farm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Types of tourism </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latin typeface="Times New Roman" pitchFamily="18" charset="0"/>
                <a:cs typeface="Times New Roman" pitchFamily="18" charset="0"/>
              </a:rPr>
              <a:t>Culinary tourism</a:t>
            </a:r>
            <a:r>
              <a:rPr lang="en-US" dirty="0" smtClean="0">
                <a:latin typeface="Times New Roman" pitchFamily="18" charset="0"/>
                <a:cs typeface="Times New Roman" pitchFamily="18" charset="0"/>
              </a:rPr>
              <a:t> or </a:t>
            </a:r>
            <a:r>
              <a:rPr lang="en-US" b="1" dirty="0" smtClean="0">
                <a:latin typeface="Times New Roman" pitchFamily="18" charset="0"/>
                <a:cs typeface="Times New Roman" pitchFamily="18" charset="0"/>
              </a:rPr>
              <a:t>food tourism-</a:t>
            </a:r>
            <a:r>
              <a:rPr lang="en-US" dirty="0" smtClean="0">
                <a:latin typeface="Times New Roman" pitchFamily="18" charset="0"/>
                <a:cs typeface="Times New Roman" pitchFamily="18" charset="0"/>
              </a:rPr>
              <a:t> Is the exploration of food as the purpose of tourism.</a:t>
            </a:r>
          </a:p>
          <a:p>
            <a:r>
              <a:rPr lang="en-US" b="1" dirty="0" smtClean="0">
                <a:latin typeface="Times New Roman" pitchFamily="18" charset="0"/>
                <a:cs typeface="Times New Roman" pitchFamily="18" charset="0"/>
              </a:rPr>
              <a:t>Space tourism-</a:t>
            </a:r>
            <a:r>
              <a:rPr lang="en-US" dirty="0" smtClean="0">
                <a:latin typeface="Times New Roman" pitchFamily="18" charset="0"/>
                <a:cs typeface="Times New Roman" pitchFamily="18" charset="0"/>
              </a:rPr>
              <a:t> is human </a:t>
            </a:r>
            <a:r>
              <a:rPr lang="en-US" b="1" dirty="0" smtClean="0">
                <a:latin typeface="Times New Roman" pitchFamily="18" charset="0"/>
                <a:cs typeface="Times New Roman" pitchFamily="18" charset="0"/>
              </a:rPr>
              <a:t>space</a:t>
            </a:r>
            <a:r>
              <a:rPr lang="en-US" dirty="0" smtClean="0">
                <a:latin typeface="Times New Roman" pitchFamily="18" charset="0"/>
                <a:cs typeface="Times New Roman" pitchFamily="18" charset="0"/>
              </a:rPr>
              <a:t> travel for recreational purposes</a:t>
            </a:r>
          </a:p>
          <a:p>
            <a:r>
              <a:rPr lang="en-US" b="1" dirty="0" smtClean="0">
                <a:latin typeface="Times New Roman" pitchFamily="18" charset="0"/>
                <a:cs typeface="Times New Roman" pitchFamily="18" charset="0"/>
              </a:rPr>
              <a:t>War tourism</a:t>
            </a:r>
            <a:r>
              <a:rPr lang="en-US" dirty="0" smtClean="0">
                <a:latin typeface="Times New Roman" pitchFamily="18" charset="0"/>
                <a:cs typeface="Times New Roman" pitchFamily="18" charset="0"/>
              </a:rPr>
              <a:t> is recreational travel to active or former </a:t>
            </a:r>
            <a:r>
              <a:rPr lang="en-US" b="1" dirty="0" smtClean="0">
                <a:latin typeface="Times New Roman" pitchFamily="18" charset="0"/>
                <a:cs typeface="Times New Roman" pitchFamily="18" charset="0"/>
              </a:rPr>
              <a:t>war</a:t>
            </a:r>
            <a:r>
              <a:rPr lang="en-US" dirty="0" smtClean="0">
                <a:latin typeface="Times New Roman" pitchFamily="18" charset="0"/>
                <a:cs typeface="Times New Roman" pitchFamily="18" charset="0"/>
              </a:rPr>
              <a:t> zones for purposes of sightseeing or historical study.</a:t>
            </a:r>
          </a:p>
          <a:p>
            <a:r>
              <a:rPr lang="en-US" b="1" dirty="0" smtClean="0">
                <a:latin typeface="Times New Roman" pitchFamily="18" charset="0"/>
                <a:cs typeface="Times New Roman" pitchFamily="18" charset="0"/>
              </a:rPr>
              <a:t>Slum tourism-</a:t>
            </a:r>
            <a:r>
              <a:rPr lang="en-US" dirty="0" smtClean="0">
                <a:latin typeface="Times New Roman" pitchFamily="18" charset="0"/>
                <a:cs typeface="Times New Roman" pitchFamily="18" charset="0"/>
              </a:rPr>
              <a:t>or ghetto </a:t>
            </a:r>
            <a:r>
              <a:rPr lang="en-US" b="1" dirty="0" smtClean="0">
                <a:latin typeface="Times New Roman" pitchFamily="18" charset="0"/>
                <a:cs typeface="Times New Roman" pitchFamily="18" charset="0"/>
              </a:rPr>
              <a:t>tourism</a:t>
            </a:r>
            <a:r>
              <a:rPr lang="en-US" dirty="0" smtClean="0">
                <a:latin typeface="Times New Roman" pitchFamily="18" charset="0"/>
                <a:cs typeface="Times New Roman" pitchFamily="18" charset="0"/>
              </a:rPr>
              <a:t> is a type of city </a:t>
            </a:r>
            <a:r>
              <a:rPr lang="en-US" b="1" dirty="0" smtClean="0">
                <a:latin typeface="Times New Roman" pitchFamily="18" charset="0"/>
                <a:cs typeface="Times New Roman" pitchFamily="18" charset="0"/>
              </a:rPr>
              <a:t>tourism</a:t>
            </a:r>
            <a:r>
              <a:rPr lang="en-US" dirty="0" smtClean="0">
                <a:latin typeface="Times New Roman" pitchFamily="18" charset="0"/>
                <a:cs typeface="Times New Roman" pitchFamily="18" charset="0"/>
              </a:rPr>
              <a:t> that involves visiting impoverished areas</a:t>
            </a:r>
          </a:p>
          <a:p>
            <a:r>
              <a:rPr lang="en-US" b="1" dirty="0" smtClean="0">
                <a:latin typeface="Times New Roman" pitchFamily="18" charset="0"/>
                <a:cs typeface="Times New Roman" pitchFamily="18" charset="0"/>
              </a:rPr>
              <a:t>Disaster tourism-</a:t>
            </a:r>
            <a:r>
              <a:rPr lang="en-US" dirty="0" smtClean="0">
                <a:latin typeface="Times New Roman" pitchFamily="18" charset="0"/>
                <a:cs typeface="Times New Roman" pitchFamily="18" charset="0"/>
              </a:rPr>
              <a:t> has been defined as the practice of visiting locations at which an environmental </a:t>
            </a:r>
            <a:r>
              <a:rPr lang="en-US" b="1" dirty="0" smtClean="0">
                <a:latin typeface="Times New Roman" pitchFamily="18" charset="0"/>
                <a:cs typeface="Times New Roman" pitchFamily="18" charset="0"/>
              </a:rPr>
              <a:t>disaster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cs typeface="Times New Roman" panose="02020603050405020304" pitchFamily="18" charset="0"/>
              </a:rPr>
              <a:t>Importance of the Tourism </a:t>
            </a:r>
            <a:endParaRPr lang="en-US" dirty="0"/>
          </a:p>
        </p:txBody>
      </p:sp>
      <p:sp>
        <p:nvSpPr>
          <p:cNvPr id="3" name="Content Placeholder 2"/>
          <p:cNvSpPr>
            <a:spLocks noGrp="1"/>
          </p:cNvSpPr>
          <p:nvPr>
            <p:ph idx="1"/>
          </p:nvPr>
        </p:nvSpPr>
        <p:spPr/>
        <p:txBody>
          <a:bodyPr>
            <a:normAutofit fontScale="77500" lnSpcReduction="20000"/>
          </a:bodyPr>
          <a:lstStyle/>
          <a:p>
            <a:pPr defTabSz="457200">
              <a:lnSpc>
                <a:spcPct val="115000"/>
              </a:lnSpc>
              <a:spcBef>
                <a:spcPts val="600"/>
              </a:spcBef>
              <a:spcAft>
                <a:spcPts val="600"/>
              </a:spcAft>
              <a:defRPr/>
            </a:pPr>
            <a:r>
              <a:rPr lang="en-US" dirty="0" smtClean="0">
                <a:cs typeface="Times New Roman" panose="02020603050405020304" pitchFamily="18" charset="0"/>
              </a:rPr>
              <a:t>Unemployment </a:t>
            </a:r>
            <a:r>
              <a:rPr lang="en-US" dirty="0">
                <a:cs typeface="Times New Roman" panose="02020603050405020304" pitchFamily="18" charset="0"/>
              </a:rPr>
              <a:t>is major issue in front </a:t>
            </a:r>
            <a:r>
              <a:rPr lang="en-US" dirty="0" smtClean="0">
                <a:cs typeface="Times New Roman" panose="02020603050405020304" pitchFamily="18" charset="0"/>
              </a:rPr>
              <a:t>of Youth .</a:t>
            </a:r>
            <a:endParaRPr lang="en-US" dirty="0">
              <a:cs typeface="Times New Roman" panose="02020603050405020304" pitchFamily="18" charset="0"/>
            </a:endParaRPr>
          </a:p>
          <a:p>
            <a:pPr defTabSz="457200">
              <a:lnSpc>
                <a:spcPct val="115000"/>
              </a:lnSpc>
              <a:spcBef>
                <a:spcPts val="600"/>
              </a:spcBef>
              <a:spcAft>
                <a:spcPts val="600"/>
              </a:spcAft>
              <a:defRPr/>
            </a:pPr>
            <a:r>
              <a:rPr lang="en-US" dirty="0">
                <a:cs typeface="Times New Roman" panose="02020603050405020304" pitchFamily="18" charset="0"/>
              </a:rPr>
              <a:t>Maharashtra</a:t>
            </a:r>
            <a:r>
              <a:rPr lang="en-US" dirty="0" smtClean="0">
                <a:cs typeface="Times New Roman" panose="02020603050405020304" pitchFamily="18" charset="0"/>
              </a:rPr>
              <a:t> </a:t>
            </a:r>
            <a:r>
              <a:rPr lang="en-US" dirty="0">
                <a:cs typeface="Times New Roman" panose="02020603050405020304" pitchFamily="18" charset="0"/>
              </a:rPr>
              <a:t>has great cultural legacy, potential of agricultural, environmental  resources, variety of languages  cheap labor availability and transport facility  provide the ample opportunity development of tourism sector </a:t>
            </a:r>
          </a:p>
          <a:p>
            <a:pPr defTabSz="457200">
              <a:lnSpc>
                <a:spcPct val="115000"/>
              </a:lnSpc>
              <a:spcBef>
                <a:spcPts val="600"/>
              </a:spcBef>
              <a:spcAft>
                <a:spcPts val="600"/>
              </a:spcAft>
              <a:defRPr/>
            </a:pPr>
            <a:r>
              <a:rPr lang="en-US" dirty="0">
                <a:cs typeface="Times New Roman" panose="02020603050405020304" pitchFamily="18" charset="0"/>
              </a:rPr>
              <a:t> Proper </a:t>
            </a:r>
            <a:r>
              <a:rPr lang="en-US" dirty="0" smtClean="0">
                <a:cs typeface="Times New Roman" panose="02020603050405020304" pitchFamily="18" charset="0"/>
              </a:rPr>
              <a:t>Guidance,Planing , Skill workforce  </a:t>
            </a:r>
            <a:r>
              <a:rPr lang="en-US" dirty="0">
                <a:cs typeface="Times New Roman" panose="02020603050405020304" pitchFamily="18" charset="0"/>
              </a:rPr>
              <a:t>and Propaganda of </a:t>
            </a:r>
            <a:r>
              <a:rPr lang="en-US" dirty="0" smtClean="0">
                <a:cs typeface="Times New Roman" panose="02020603050405020304" pitchFamily="18" charset="0"/>
              </a:rPr>
              <a:t> tourism  </a:t>
            </a:r>
            <a:r>
              <a:rPr lang="en-US" dirty="0">
                <a:cs typeface="Times New Roman" panose="02020603050405020304" pitchFamily="18" charset="0"/>
              </a:rPr>
              <a:t>will be helpful for increase </a:t>
            </a:r>
            <a:r>
              <a:rPr lang="en-US" dirty="0" smtClean="0">
                <a:cs typeface="Times New Roman" panose="02020603050405020304" pitchFamily="18" charset="0"/>
              </a:rPr>
              <a:t> employability</a:t>
            </a:r>
            <a:endParaRPr lang="en-US" dirty="0">
              <a:cs typeface="Times New Roman" panose="02020603050405020304" pitchFamily="18" charset="0"/>
            </a:endParaRPr>
          </a:p>
          <a:p>
            <a:pPr defTabSz="457200">
              <a:lnSpc>
                <a:spcPct val="115000"/>
              </a:lnSpc>
              <a:spcBef>
                <a:spcPts val="600"/>
              </a:spcBef>
              <a:spcAft>
                <a:spcPts val="600"/>
              </a:spcAft>
              <a:defRPr/>
            </a:pPr>
            <a:r>
              <a:rPr lang="en-US" dirty="0">
                <a:ea typeface="Calibri" panose="020F0502020204030204" pitchFamily="34" charset="0"/>
                <a:cs typeface="Times New Roman" panose="02020603050405020304" pitchFamily="18" charset="0"/>
              </a:rPr>
              <a:t>Tourism will play the an important role to overall development </a:t>
            </a:r>
            <a:r>
              <a:rPr lang="en-US" dirty="0" smtClean="0">
                <a:ea typeface="Calibri" panose="020F0502020204030204" pitchFamily="34" charset="0"/>
                <a:cs typeface="Times New Roman" panose="02020603050405020304" pitchFamily="18" charset="0"/>
              </a:rPr>
              <a:t>of State and country </a:t>
            </a:r>
            <a:endParaRPr lang="en-IN" dirty="0">
              <a:ea typeface="Calibri" panose="020F0502020204030204" pitchFamily="34" charset="0"/>
              <a:cs typeface="Times New Roman" panose="02020603050405020304" pitchFamily="18" charset="0"/>
            </a:endParaRPr>
          </a:p>
          <a:p>
            <a:endParaRPr lang="en-IN"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Tourism and traveller?</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latin typeface="Times New Roman" pitchFamily="18" charset="0"/>
                <a:cs typeface="Times New Roman" pitchFamily="18" charset="0"/>
              </a:rPr>
              <a:t>"Tourism is a collection of activities, services and industries which deliver a travel experience comprising transportation, accommodation, eating and drinking establishments, retail shops, entertainment businesses and </a:t>
            </a:r>
            <a:r>
              <a:rPr lang="en-US" sz="2800" dirty="0" smtClean="0">
                <a:latin typeface="Times New Roman" pitchFamily="18" charset="0"/>
                <a:cs typeface="Times New Roman" pitchFamily="18" charset="0"/>
              </a:rPr>
              <a:t>other </a:t>
            </a:r>
            <a:r>
              <a:rPr lang="en-US" sz="2800" dirty="0">
                <a:latin typeface="Times New Roman" pitchFamily="18" charset="0"/>
                <a:cs typeface="Times New Roman" pitchFamily="18" charset="0"/>
              </a:rPr>
              <a:t>hospitality services provided for individuals or groups traveling away from </a:t>
            </a:r>
            <a:r>
              <a:rPr lang="en-US" sz="2800" dirty="0" smtClean="0">
                <a:latin typeface="Times New Roman" pitchFamily="18" charset="0"/>
                <a:cs typeface="Times New Roman" pitchFamily="18" charset="0"/>
              </a:rPr>
              <a:t>home" (UNWTO)</a:t>
            </a:r>
          </a:p>
          <a:p>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Traveller</a:t>
            </a:r>
            <a:r>
              <a:rPr lang="en-US" sz="2800" b="1" dirty="0" smtClean="0">
                <a:latin typeface="Times New Roman" pitchFamily="18" charset="0"/>
                <a:cs typeface="Times New Roman" pitchFamily="18" charset="0"/>
              </a:rPr>
              <a:t> - </a:t>
            </a:r>
            <a:r>
              <a:rPr lang="en-US" sz="2800" dirty="0" smtClean="0">
                <a:latin typeface="Times New Roman" pitchFamily="18" charset="0"/>
                <a:cs typeface="Times New Roman" pitchFamily="18" charset="0"/>
              </a:rPr>
              <a:t>A Person </a:t>
            </a:r>
            <a:r>
              <a:rPr lang="en-US" sz="2800" dirty="0">
                <a:latin typeface="Times New Roman" pitchFamily="18" charset="0"/>
                <a:cs typeface="Times New Roman" pitchFamily="18" charset="0"/>
              </a:rPr>
              <a:t> who </a:t>
            </a:r>
            <a:r>
              <a:rPr lang="en-US" sz="2800" dirty="0" smtClean="0">
                <a:latin typeface="Times New Roman" pitchFamily="18" charset="0"/>
                <a:cs typeface="Times New Roman" pitchFamily="18" charset="0"/>
              </a:rPr>
              <a:t>travel </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often or </a:t>
            </a:r>
            <a:r>
              <a:rPr lang="en-US" sz="2800" dirty="0">
                <a:latin typeface="Times New Roman" pitchFamily="18" charset="0"/>
                <a:cs typeface="Times New Roman" pitchFamily="18" charset="0"/>
              </a:rPr>
              <a:t>who </a:t>
            </a:r>
            <a:r>
              <a:rPr lang="en-US" sz="2800" dirty="0" smtClean="0">
                <a:latin typeface="Times New Roman" pitchFamily="18" charset="0"/>
                <a:cs typeface="Times New Roman" pitchFamily="18" charset="0"/>
              </a:rPr>
              <a:t>is engaged in  travelling </a:t>
            </a:r>
          </a:p>
          <a:p>
            <a:r>
              <a:rPr lang="en-US" sz="2800" dirty="0" smtClean="0">
                <a:latin typeface="Times New Roman" pitchFamily="18" charset="0"/>
                <a:cs typeface="Times New Roman" pitchFamily="18" charset="0"/>
              </a:rPr>
              <a:t> A traveler is someone who moves between different geographic locations, for any purpose any duration           ( Cambridge Dictionary)</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r>
              <a:rPr lang="en-IN" dirty="0" smtClean="0">
                <a:cs typeface="Times New Roman" panose="02020603050405020304" pitchFamily="18" charset="0"/>
              </a:rPr>
              <a:t>Importance for Society </a:t>
            </a:r>
            <a:endParaRPr lang="en-US"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r>
              <a:rPr lang="en-IN" dirty="0" smtClean="0">
                <a:cs typeface="Times New Roman" panose="02020603050405020304" pitchFamily="18" charset="0"/>
              </a:rPr>
              <a:t>To reduce the </a:t>
            </a:r>
            <a:r>
              <a:rPr lang="en-IN" b="1" dirty="0" smtClean="0">
                <a:cs typeface="Times New Roman" panose="02020603050405020304" pitchFamily="18" charset="0"/>
              </a:rPr>
              <a:t>unemployment</a:t>
            </a:r>
            <a:r>
              <a:rPr lang="en-IN" dirty="0" smtClean="0">
                <a:cs typeface="Times New Roman" panose="02020603050405020304" pitchFamily="18" charset="0"/>
              </a:rPr>
              <a:t> of youth </a:t>
            </a:r>
          </a:p>
          <a:p>
            <a:r>
              <a:rPr lang="en-IN" dirty="0" smtClean="0">
                <a:cs typeface="Times New Roman" panose="02020603050405020304" pitchFamily="18" charset="0"/>
              </a:rPr>
              <a:t> As we know as the various </a:t>
            </a:r>
            <a:r>
              <a:rPr lang="en-IN" b="1" dirty="0" smtClean="0">
                <a:cs typeface="Times New Roman" panose="02020603050405020304" pitchFamily="18" charset="0"/>
              </a:rPr>
              <a:t>industry is in big crisis </a:t>
            </a:r>
            <a:r>
              <a:rPr lang="en-IN" dirty="0" smtClean="0">
                <a:cs typeface="Times New Roman" panose="02020603050405020304" pitchFamily="18" charset="0"/>
              </a:rPr>
              <a:t>many labour become unemployed. </a:t>
            </a:r>
          </a:p>
          <a:p>
            <a:r>
              <a:rPr lang="en-IN" dirty="0">
                <a:cs typeface="Times New Roman" panose="02020603050405020304" pitchFamily="18" charset="0"/>
              </a:rPr>
              <a:t>I</a:t>
            </a:r>
            <a:r>
              <a:rPr lang="en-IN" dirty="0" smtClean="0">
                <a:cs typeface="Times New Roman" panose="02020603050405020304" pitchFamily="18" charset="0"/>
              </a:rPr>
              <a:t>ndustrial shout down creating big problem in front of people  hence </a:t>
            </a:r>
            <a:r>
              <a:rPr lang="en-IN" b="1" dirty="0" smtClean="0">
                <a:cs typeface="Times New Roman" panose="02020603050405020304" pitchFamily="18" charset="0"/>
              </a:rPr>
              <a:t>people migrate in to metro cities.</a:t>
            </a:r>
          </a:p>
          <a:p>
            <a:r>
              <a:rPr lang="en-IN" dirty="0" smtClean="0">
                <a:cs typeface="Times New Roman" panose="02020603050405020304" pitchFamily="18" charset="0"/>
              </a:rPr>
              <a:t>Tourism generate the employment &amp; </a:t>
            </a:r>
            <a:r>
              <a:rPr lang="en-IN" b="1" dirty="0" smtClean="0">
                <a:cs typeface="Times New Roman" panose="02020603050405020304" pitchFamily="18" charset="0"/>
              </a:rPr>
              <a:t>business opportunity </a:t>
            </a:r>
            <a:r>
              <a:rPr lang="en-IN" dirty="0" smtClean="0">
                <a:cs typeface="Times New Roman" panose="02020603050405020304" pitchFamily="18" charset="0"/>
              </a:rPr>
              <a:t>in the context tourism.</a:t>
            </a:r>
          </a:p>
          <a:p>
            <a:r>
              <a:rPr lang="en-IN" dirty="0" smtClean="0">
                <a:cs typeface="Times New Roman" panose="02020603050405020304" pitchFamily="18" charset="0"/>
              </a:rPr>
              <a:t> </a:t>
            </a:r>
            <a:r>
              <a:rPr lang="en-IN" b="1" dirty="0" smtClean="0">
                <a:cs typeface="Times New Roman" panose="02020603050405020304" pitchFamily="18" charset="0"/>
              </a:rPr>
              <a:t>Acquaint tourist of local and  region  assets </a:t>
            </a:r>
            <a:r>
              <a:rPr lang="en-IN" dirty="0" smtClean="0">
                <a:cs typeface="Times New Roman" panose="02020603050405020304" pitchFamily="18" charset="0"/>
              </a:rPr>
              <a:t>to national and international people</a:t>
            </a:r>
          </a:p>
          <a:p>
            <a:r>
              <a:rPr lang="en-IN" dirty="0" smtClean="0">
                <a:cs typeface="Times New Roman" panose="02020603050405020304" pitchFamily="18" charset="0"/>
              </a:rPr>
              <a:t>Tourism can Provide </a:t>
            </a:r>
            <a:r>
              <a:rPr lang="en-IN" b="1" dirty="0" smtClean="0">
                <a:cs typeface="Times New Roman" panose="02020603050405020304" pitchFamily="18" charset="0"/>
              </a:rPr>
              <a:t>other kind of employment </a:t>
            </a:r>
            <a:r>
              <a:rPr lang="en-IN" dirty="0" smtClean="0">
                <a:cs typeface="Times New Roman" panose="02020603050405020304" pitchFamily="18" charset="0"/>
              </a:rPr>
              <a:t>possibilities available in the regional context ( Hotel , Food , Local Market Agriculture Market etc) </a:t>
            </a:r>
          </a:p>
          <a:p>
            <a:r>
              <a:rPr lang="en-IN" dirty="0" smtClean="0">
                <a:cs typeface="Times New Roman" panose="02020603050405020304" pitchFamily="18" charset="0"/>
              </a:rPr>
              <a:t>Tourism </a:t>
            </a:r>
            <a:r>
              <a:rPr lang="en-IN" b="1" dirty="0" smtClean="0">
                <a:cs typeface="Times New Roman" panose="02020603050405020304" pitchFamily="18" charset="0"/>
              </a:rPr>
              <a:t>will improve economy and living standard </a:t>
            </a:r>
            <a:r>
              <a:rPr lang="en-IN" dirty="0" smtClean="0">
                <a:cs typeface="Times New Roman" panose="02020603050405020304" pitchFamily="18" charset="0"/>
              </a:rPr>
              <a:t>society. </a:t>
            </a:r>
          </a:p>
          <a:p>
            <a:r>
              <a:rPr lang="en-IN" dirty="0" smtClean="0">
                <a:cs typeface="Times New Roman" panose="02020603050405020304" pitchFamily="18" charset="0"/>
              </a:rPr>
              <a:t>Local and regional art, Small scale industry, agriculture, other sector can get the benefit and customer from tourism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cs typeface="Times New Roman" panose="02020603050405020304" pitchFamily="18" charset="0"/>
              </a:rPr>
              <a:t>Importance for Economic Development </a:t>
            </a:r>
            <a:endParaRPr lang="en-US" dirty="0"/>
          </a:p>
        </p:txBody>
      </p:sp>
      <p:sp>
        <p:nvSpPr>
          <p:cNvPr id="3" name="Content Placeholder 2"/>
          <p:cNvSpPr>
            <a:spLocks noGrp="1"/>
          </p:cNvSpPr>
          <p:nvPr>
            <p:ph idx="1"/>
          </p:nvPr>
        </p:nvSpPr>
        <p:spPr/>
        <p:txBody>
          <a:bodyPr>
            <a:normAutofit fontScale="92500" lnSpcReduction="20000"/>
          </a:bodyPr>
          <a:lstStyle/>
          <a:p>
            <a:r>
              <a:rPr lang="en-IN" dirty="0" smtClean="0">
                <a:cs typeface="Times New Roman" panose="02020603050405020304" pitchFamily="18" charset="0"/>
              </a:rPr>
              <a:t>Tourism will helpful  to the </a:t>
            </a:r>
            <a:r>
              <a:rPr lang="en-IN" b="1" dirty="0" smtClean="0">
                <a:cs typeface="Times New Roman" panose="02020603050405020304" pitchFamily="18" charset="0"/>
              </a:rPr>
              <a:t>entrepreneur </a:t>
            </a:r>
            <a:r>
              <a:rPr lang="en-IN" dirty="0" smtClean="0">
                <a:cs typeface="Times New Roman" panose="02020603050405020304" pitchFamily="18" charset="0"/>
              </a:rPr>
              <a:t>to devise accurate policy for tourism sector,</a:t>
            </a:r>
          </a:p>
          <a:p>
            <a:r>
              <a:rPr lang="en-IN" dirty="0" smtClean="0">
                <a:cs typeface="Times New Roman" panose="02020603050405020304" pitchFamily="18" charset="0"/>
              </a:rPr>
              <a:t> It will helpful for </a:t>
            </a:r>
            <a:r>
              <a:rPr lang="en-IN" b="1" dirty="0" smtClean="0">
                <a:cs typeface="Times New Roman" panose="02020603050405020304" pitchFamily="18" charset="0"/>
              </a:rPr>
              <a:t>policy makers to formulating concrete policy</a:t>
            </a:r>
            <a:r>
              <a:rPr lang="en-IN" dirty="0" smtClean="0">
                <a:cs typeface="Times New Roman" panose="02020603050405020304" pitchFamily="18" charset="0"/>
              </a:rPr>
              <a:t> for the development of the local and regional tourism</a:t>
            </a:r>
          </a:p>
          <a:p>
            <a:r>
              <a:rPr lang="en-IN" dirty="0" smtClean="0">
                <a:cs typeface="Times New Roman" panose="02020603050405020304" pitchFamily="18" charset="0"/>
              </a:rPr>
              <a:t>Tourism Industry play significant role in for new </a:t>
            </a:r>
            <a:r>
              <a:rPr lang="en-IN" b="1" dirty="0" smtClean="0">
                <a:cs typeface="Times New Roman" panose="02020603050405020304" pitchFamily="18" charset="0"/>
              </a:rPr>
              <a:t>entrepreneur to develop there new start-up </a:t>
            </a:r>
            <a:r>
              <a:rPr lang="en-IN" dirty="0" smtClean="0">
                <a:cs typeface="Times New Roman" panose="02020603050405020304" pitchFamily="18" charset="0"/>
              </a:rPr>
              <a:t>plan regarding to tourism industry such as cotton ,handloom, hotel transport &amp; other sector, agro tourism, Eco tourism ,  medical tourism, transport and many more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before tourism Industry</a:t>
            </a:r>
            <a:endParaRPr lang="en-US" dirty="0"/>
          </a:p>
        </p:txBody>
      </p:sp>
      <p:sp>
        <p:nvSpPr>
          <p:cNvPr id="3" name="Content Placeholder 2"/>
          <p:cNvSpPr>
            <a:spLocks noGrp="1"/>
          </p:cNvSpPr>
          <p:nvPr>
            <p:ph idx="1"/>
          </p:nvPr>
        </p:nvSpPr>
        <p:spPr/>
        <p:txBody>
          <a:bodyPr/>
          <a:lstStyle/>
          <a:p>
            <a:r>
              <a:rPr lang="en-US" dirty="0" smtClean="0"/>
              <a:t>Lack of Infrastructure</a:t>
            </a:r>
          </a:p>
          <a:p>
            <a:r>
              <a:rPr lang="en-US" dirty="0" smtClean="0"/>
              <a:t>Lack of Transportation</a:t>
            </a:r>
          </a:p>
          <a:p>
            <a:r>
              <a:rPr lang="en-US" dirty="0" smtClean="0"/>
              <a:t>Skilled Human resources</a:t>
            </a:r>
          </a:p>
          <a:p>
            <a:r>
              <a:rPr lang="en-US" dirty="0" smtClean="0"/>
              <a:t>Insufficient Promotion and Marketing</a:t>
            </a:r>
          </a:p>
          <a:p>
            <a:r>
              <a:rPr lang="en-US" dirty="0" smtClean="0"/>
              <a:t>Safety and Security Issues</a:t>
            </a:r>
          </a:p>
          <a:p>
            <a:r>
              <a:rPr lang="en-US" dirty="0" smtClean="0"/>
              <a:t>Government Taxation</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 institutes in India for travel and tourism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Centre for tourism studies Pondicherry </a:t>
            </a:r>
          </a:p>
          <a:p>
            <a:r>
              <a:rPr lang="en-US" dirty="0" smtClean="0"/>
              <a:t>Indian institute of hotel and tourism management , Ghaziabad </a:t>
            </a:r>
          </a:p>
          <a:p>
            <a:r>
              <a:rPr lang="en-US" dirty="0" smtClean="0"/>
              <a:t>Indian institute of tourism management, Amity institute of travel and tourism.</a:t>
            </a:r>
          </a:p>
          <a:p>
            <a:r>
              <a:rPr lang="en-US" dirty="0" smtClean="0"/>
              <a:t>National institute of tourism hospitality  management.</a:t>
            </a:r>
          </a:p>
          <a:p>
            <a:r>
              <a:rPr lang="en-US" dirty="0" smtClean="0"/>
              <a:t>Al-</a:t>
            </a:r>
            <a:r>
              <a:rPr lang="en-US" dirty="0" err="1" smtClean="0"/>
              <a:t>Ameen</a:t>
            </a:r>
            <a:r>
              <a:rPr lang="en-US" dirty="0" smtClean="0"/>
              <a:t> institutes of management studies </a:t>
            </a:r>
            <a:r>
              <a:rPr lang="en-US" dirty="0" err="1" smtClean="0"/>
              <a:t>Banglore</a:t>
            </a:r>
            <a:r>
              <a:rPr lang="en-US" dirty="0" smtClean="0"/>
              <a:t>. </a:t>
            </a:r>
          </a:p>
          <a:p>
            <a:r>
              <a:rPr lang="en-US" dirty="0" smtClean="0"/>
              <a:t>Thomas Cook-Centre of learning, </a:t>
            </a:r>
            <a:r>
              <a:rPr lang="en-US" dirty="0" err="1" smtClean="0"/>
              <a:t>Dhelhi</a:t>
            </a:r>
            <a:r>
              <a:rPr lang="en-US" dirty="0" smtClean="0"/>
              <a:t>.</a:t>
            </a:r>
          </a:p>
          <a:p>
            <a:r>
              <a:rPr lang="en-US" dirty="0" err="1" smtClean="0"/>
              <a:t>Bharathi</a:t>
            </a:r>
            <a:r>
              <a:rPr lang="en-US" dirty="0" smtClean="0"/>
              <a:t> </a:t>
            </a:r>
            <a:r>
              <a:rPr lang="en-US" dirty="0" err="1" smtClean="0"/>
              <a:t>vidyapeeth</a:t>
            </a:r>
            <a:r>
              <a:rPr lang="en-US" dirty="0" smtClean="0"/>
              <a:t> college of hotel and tourism management, </a:t>
            </a:r>
            <a:r>
              <a:rPr lang="en-US" dirty="0" err="1" smtClean="0"/>
              <a:t>Pune</a:t>
            </a:r>
            <a:r>
              <a:rPr lang="en-US"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 companies in travel and tourism sector in India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Indian Railways catering and tourism corporation.</a:t>
            </a:r>
          </a:p>
          <a:p>
            <a:r>
              <a:rPr lang="en-US" dirty="0" smtClean="0"/>
              <a:t>State tourism boards</a:t>
            </a:r>
          </a:p>
          <a:p>
            <a:r>
              <a:rPr lang="en-US" dirty="0" smtClean="0"/>
              <a:t>Cox &amp; kings Ltd.</a:t>
            </a:r>
          </a:p>
          <a:p>
            <a:r>
              <a:rPr lang="en-US" dirty="0" smtClean="0"/>
              <a:t>Thomas cook Ltd.</a:t>
            </a:r>
          </a:p>
          <a:p>
            <a:r>
              <a:rPr lang="en-US" dirty="0" smtClean="0"/>
              <a:t>Make my trip </a:t>
            </a:r>
          </a:p>
          <a:p>
            <a:r>
              <a:rPr lang="en-US" dirty="0" smtClean="0"/>
              <a:t>Flying Fox</a:t>
            </a:r>
          </a:p>
          <a:p>
            <a:r>
              <a:rPr lang="en-US" dirty="0" smtClean="0"/>
              <a:t>SOTC India </a:t>
            </a:r>
          </a:p>
          <a:p>
            <a:r>
              <a:rPr lang="en-US" dirty="0" smtClean="0"/>
              <a:t>East </a:t>
            </a:r>
            <a:r>
              <a:rPr lang="en-US" dirty="0" err="1" smtClean="0"/>
              <a:t>india</a:t>
            </a:r>
            <a:r>
              <a:rPr lang="en-US" dirty="0" smtClean="0"/>
              <a:t> Travel co</a:t>
            </a:r>
          </a:p>
          <a:p>
            <a:r>
              <a:rPr lang="en-US" dirty="0" err="1" smtClean="0"/>
              <a:t>Kesari</a:t>
            </a:r>
            <a:r>
              <a:rPr lang="en-US" dirty="0" smtClean="0"/>
              <a:t> tours </a:t>
            </a:r>
          </a:p>
          <a:p>
            <a:r>
              <a:rPr lang="en-US" dirty="0" smtClean="0"/>
              <a:t>Club Mahindra </a:t>
            </a:r>
          </a:p>
          <a:p>
            <a:r>
              <a:rPr lang="en-US" dirty="0" smtClean="0"/>
              <a:t>Travel guru </a:t>
            </a:r>
          </a:p>
          <a:p>
            <a:r>
              <a:rPr lang="en-US" dirty="0" smtClean="0"/>
              <a:t>Air Asia</a:t>
            </a:r>
          </a:p>
          <a:p>
            <a:r>
              <a:rPr lang="en-US" dirty="0" err="1" smtClean="0"/>
              <a:t>Trivago</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in Tourism Industry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Travel Agent</a:t>
            </a:r>
          </a:p>
          <a:p>
            <a:r>
              <a:rPr lang="en-US" dirty="0" smtClean="0"/>
              <a:t>Travel consultant </a:t>
            </a:r>
          </a:p>
          <a:p>
            <a:r>
              <a:rPr lang="en-US" dirty="0" smtClean="0"/>
              <a:t>Hotel Industry</a:t>
            </a:r>
          </a:p>
          <a:p>
            <a:r>
              <a:rPr lang="en-US" dirty="0" smtClean="0"/>
              <a:t>Tour Operator</a:t>
            </a:r>
          </a:p>
          <a:p>
            <a:r>
              <a:rPr lang="en-US" dirty="0" smtClean="0"/>
              <a:t>Event &amp; Conference </a:t>
            </a:r>
            <a:r>
              <a:rPr lang="en-US" dirty="0" err="1" smtClean="0"/>
              <a:t>Organiser</a:t>
            </a:r>
            <a:endParaRPr lang="en-US" dirty="0" smtClean="0"/>
          </a:p>
          <a:p>
            <a:r>
              <a:rPr lang="en-US" dirty="0" smtClean="0"/>
              <a:t>Tour Guide</a:t>
            </a:r>
          </a:p>
          <a:p>
            <a:r>
              <a:rPr lang="en-US" dirty="0" smtClean="0"/>
              <a:t>Insurance Agent</a:t>
            </a:r>
          </a:p>
          <a:p>
            <a:r>
              <a:rPr lang="en-US" dirty="0" smtClean="0"/>
              <a:t>P.R. Manager </a:t>
            </a:r>
          </a:p>
          <a:p>
            <a:r>
              <a:rPr lang="en-US" dirty="0" smtClean="0"/>
              <a:t>Cultural Activity Co- </a:t>
            </a:r>
            <a:r>
              <a:rPr lang="en-US" dirty="0" err="1" smtClean="0"/>
              <a:t>Ordinator</a:t>
            </a:r>
            <a:r>
              <a:rPr lang="en-US" dirty="0" smtClean="0"/>
              <a:t> </a:t>
            </a:r>
          </a:p>
          <a:p>
            <a:r>
              <a:rPr lang="en-US" dirty="0" smtClean="0"/>
              <a:t>Transport Officer </a:t>
            </a:r>
          </a:p>
          <a:p>
            <a:r>
              <a:rPr lang="en-US" dirty="0" smtClean="0"/>
              <a:t>Freelance Journalist</a:t>
            </a:r>
          </a:p>
          <a:p>
            <a:r>
              <a:rPr lang="en-US" dirty="0" smtClean="0"/>
              <a:t>Entrepreneur   </a:t>
            </a:r>
          </a:p>
          <a:p>
            <a:r>
              <a:rPr lang="en-US" dirty="0" smtClean="0"/>
              <a:t>Retailer</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Youth </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r>
              <a:rPr lang="en-US" dirty="0" smtClean="0"/>
              <a:t>Skill work Force </a:t>
            </a:r>
          </a:p>
          <a:p>
            <a:r>
              <a:rPr lang="en-US" dirty="0" smtClean="0"/>
              <a:t>Smart Work </a:t>
            </a:r>
          </a:p>
          <a:p>
            <a:r>
              <a:rPr lang="en-US" dirty="0" smtClean="0"/>
              <a:t>Update Information </a:t>
            </a:r>
          </a:p>
          <a:p>
            <a:r>
              <a:rPr lang="en-US" dirty="0" smtClean="0"/>
              <a:t>Connection  Between Local to Global Market </a:t>
            </a:r>
          </a:p>
          <a:p>
            <a:r>
              <a:rPr lang="en-US" dirty="0" smtClean="0"/>
              <a:t>Technology related work </a:t>
            </a:r>
          </a:p>
          <a:p>
            <a:r>
              <a:rPr lang="en-US" dirty="0" smtClean="0"/>
              <a:t>Commercial View  </a:t>
            </a:r>
          </a:p>
          <a:p>
            <a:r>
              <a:rPr lang="en-US" dirty="0" smtClean="0"/>
              <a:t>Linkage to Local to global Culture</a:t>
            </a:r>
          </a:p>
          <a:p>
            <a:r>
              <a:rPr lang="en-US" dirty="0" smtClean="0"/>
              <a:t>Allied Industry Assistance </a:t>
            </a:r>
          </a:p>
          <a:p>
            <a:r>
              <a:rPr lang="en-US" dirty="0" smtClean="0"/>
              <a:t>Positive Approach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None/>
            </a:pPr>
            <a:r>
              <a:rPr lang="en-US" dirty="0"/>
              <a:t>	</a:t>
            </a:r>
            <a:r>
              <a:rPr lang="en-US" dirty="0" smtClean="0"/>
              <a:t>		</a:t>
            </a:r>
            <a:r>
              <a:rPr lang="en-US" sz="8800" dirty="0" smtClean="0"/>
              <a:t>Thank </a:t>
            </a:r>
            <a:r>
              <a:rPr lang="en-US" sz="8800" dirty="0" smtClean="0"/>
              <a:t>You! </a:t>
            </a:r>
            <a:endParaRPr lang="en-US" sz="8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Sources of History </a:t>
            </a:r>
            <a:br>
              <a:rPr lang="en-US" dirty="0" smtClean="0"/>
            </a:br>
            <a:endParaRPr lang="en-US" dirty="0"/>
          </a:p>
        </p:txBody>
      </p:sp>
      <p:sp>
        <p:nvSpPr>
          <p:cNvPr id="3" name="Content Placeholder 2"/>
          <p:cNvSpPr>
            <a:spLocks noGrp="1"/>
          </p:cNvSpPr>
          <p:nvPr>
            <p:ph idx="1"/>
          </p:nvPr>
        </p:nvSpPr>
        <p:spPr/>
        <p:txBody>
          <a:bodyPr/>
          <a:lstStyle/>
          <a:p>
            <a:r>
              <a:rPr lang="en-US" dirty="0" smtClean="0"/>
              <a:t>Literary Sources: Hindu , Jain , Buddhist </a:t>
            </a:r>
          </a:p>
          <a:p>
            <a:r>
              <a:rPr lang="en-US" dirty="0" smtClean="0"/>
              <a:t>Archaeological Sources : Inscription , Coin, Copper Plate , Art &amp; Architecture , Excavated Evidences </a:t>
            </a:r>
          </a:p>
          <a:p>
            <a:r>
              <a:rPr lang="en-US" dirty="0" smtClean="0"/>
              <a:t>Foreign Traveller Record : Greek ,Chinese, </a:t>
            </a:r>
            <a:r>
              <a:rPr lang="en-US" dirty="0" err="1" smtClean="0"/>
              <a:t>Arabi</a:t>
            </a:r>
            <a:r>
              <a:rPr lang="en-US" dirty="0" smtClean="0"/>
              <a:t>, Other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Indian Important  Traveller </a:t>
            </a: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10000"/>
          </a:bodyPr>
          <a:lstStyle/>
          <a:p>
            <a:r>
              <a:rPr lang="en-US" dirty="0" smtClean="0"/>
              <a:t>Reconstruction of Early India Is incomplete with out foreign sources which Include foreign travellers who visited Indian subcontinent Sprit of Exploration of unknown lands, and study religion and culture of India  </a:t>
            </a:r>
          </a:p>
          <a:p>
            <a:r>
              <a:rPr lang="en-US" dirty="0" smtClean="0"/>
              <a:t>Greek ,Romans , Chinese Tibetans Muslims Traveller visited India regarding to Social ,Political , religious, Cultural life  of Ancient India </a:t>
            </a:r>
          </a:p>
          <a:p>
            <a:r>
              <a:rPr lang="en-US" dirty="0" err="1" smtClean="0"/>
              <a:t>Megesthenis</a:t>
            </a:r>
            <a:r>
              <a:rPr lang="en-US" dirty="0" smtClean="0"/>
              <a:t> ( Greek ) – </a:t>
            </a:r>
            <a:r>
              <a:rPr lang="en-US" dirty="0" err="1" smtClean="0"/>
              <a:t>Indica</a:t>
            </a:r>
            <a:endParaRPr lang="en-US" dirty="0" smtClean="0"/>
          </a:p>
          <a:p>
            <a:r>
              <a:rPr lang="en-US" dirty="0" smtClean="0"/>
              <a:t>FA </a:t>
            </a:r>
            <a:r>
              <a:rPr lang="en-US" dirty="0" err="1" smtClean="0"/>
              <a:t>Hien</a:t>
            </a:r>
            <a:r>
              <a:rPr lang="en-US" dirty="0" smtClean="0"/>
              <a:t>, </a:t>
            </a:r>
            <a:r>
              <a:rPr lang="en-US" dirty="0" err="1" smtClean="0"/>
              <a:t>Hieun</a:t>
            </a:r>
            <a:r>
              <a:rPr lang="en-US" dirty="0" smtClean="0"/>
              <a:t> Tsang ,</a:t>
            </a:r>
            <a:r>
              <a:rPr lang="en-US" b="1" dirty="0" smtClean="0"/>
              <a:t> </a:t>
            </a:r>
            <a:r>
              <a:rPr lang="en-US" dirty="0" smtClean="0"/>
              <a:t>I -</a:t>
            </a:r>
            <a:r>
              <a:rPr lang="en-US" dirty="0" err="1" smtClean="0"/>
              <a:t>tising</a:t>
            </a:r>
            <a:r>
              <a:rPr lang="en-US" dirty="0" smtClean="0"/>
              <a:t> (China )</a:t>
            </a:r>
          </a:p>
          <a:p>
            <a:r>
              <a:rPr lang="en-US" dirty="0" err="1" smtClean="0"/>
              <a:t>Alberuni</a:t>
            </a:r>
            <a:r>
              <a:rPr lang="en-US" dirty="0" smtClean="0"/>
              <a:t>(Arabia )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p:spPr>
        <p:txBody>
          <a:bodyPr>
            <a:normAutofit fontScale="90000"/>
          </a:bodyPr>
          <a:lstStyle/>
          <a:p>
            <a:r>
              <a:rPr lang="en-US" dirty="0" smtClean="0"/>
              <a:t>Classification of Foreign traveller record </a:t>
            </a:r>
            <a:endParaRPr lang="en-US" dirty="0"/>
          </a:p>
        </p:txBody>
      </p:sp>
      <p:sp>
        <p:nvSpPr>
          <p:cNvPr id="3" name="Content Placeholder 2"/>
          <p:cNvSpPr>
            <a:spLocks noGrp="1"/>
          </p:cNvSpPr>
          <p:nvPr>
            <p:ph idx="1"/>
          </p:nvPr>
        </p:nvSpPr>
        <p:spPr/>
        <p:txBody>
          <a:bodyPr/>
          <a:lstStyle/>
          <a:p>
            <a:r>
              <a:rPr lang="en-US" dirty="0" smtClean="0"/>
              <a:t>Early Period ( Till 12 Century A.D.)</a:t>
            </a:r>
          </a:p>
          <a:p>
            <a:r>
              <a:rPr lang="en-US" dirty="0" smtClean="0"/>
              <a:t>Sources of Medieval Period (13</a:t>
            </a:r>
            <a:r>
              <a:rPr lang="en-US" baseline="30000" dirty="0" smtClean="0"/>
              <a:t>th</a:t>
            </a:r>
            <a:r>
              <a:rPr lang="en-US" dirty="0" smtClean="0"/>
              <a:t> to 18</a:t>
            </a:r>
            <a:r>
              <a:rPr lang="en-US" baseline="30000" dirty="0" smtClean="0"/>
              <a:t>th</a:t>
            </a:r>
            <a:r>
              <a:rPr lang="en-US" dirty="0" smtClean="0"/>
              <a:t> A.D.)</a:t>
            </a:r>
          </a:p>
          <a:p>
            <a:pPr>
              <a:buNone/>
            </a:pPr>
            <a:r>
              <a:rPr lang="en-US" dirty="0" smtClean="0"/>
              <a:t>             Early Period ( Till 12 Century A.D.)</a:t>
            </a:r>
          </a:p>
          <a:p>
            <a:r>
              <a:rPr lang="en-US" dirty="0" smtClean="0"/>
              <a:t>A) </a:t>
            </a:r>
            <a:r>
              <a:rPr lang="en-US" dirty="0" err="1" smtClean="0"/>
              <a:t>Herodotous</a:t>
            </a:r>
            <a:r>
              <a:rPr lang="en-US" dirty="0" smtClean="0"/>
              <a:t> (484 to 413 BC) – Father O f History , Who Used First name India  In His Book </a:t>
            </a:r>
            <a:r>
              <a:rPr lang="en-US" dirty="0" err="1" smtClean="0"/>
              <a:t>Historia</a:t>
            </a:r>
            <a:r>
              <a:rPr lang="en-US" dirty="0" smtClean="0"/>
              <a:t> , he Include the information related to lower Indus Region, He did not visited </a:t>
            </a:r>
            <a:r>
              <a:rPr lang="en-US" dirty="0" err="1" smtClean="0"/>
              <a:t>india</a:t>
            </a:r>
            <a:r>
              <a:rPr lang="en-US" dirty="0" smtClean="0"/>
              <a:t> but he used the </a:t>
            </a:r>
            <a:r>
              <a:rPr lang="en-US" dirty="0" err="1" smtClean="0"/>
              <a:t>Parshian</a:t>
            </a:r>
            <a:r>
              <a:rPr lang="en-US" dirty="0" smtClean="0"/>
              <a:t> sources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Font typeface="Wingdings" pitchFamily="2" charset="2"/>
              <a:buChar char="v"/>
            </a:pPr>
            <a:r>
              <a:rPr lang="en-US" b="1" dirty="0" err="1" smtClean="0"/>
              <a:t>Megassthenis</a:t>
            </a:r>
            <a:r>
              <a:rPr lang="en-US" b="1" dirty="0" smtClean="0"/>
              <a:t> (350 to 290)  </a:t>
            </a:r>
            <a:r>
              <a:rPr lang="en-US" dirty="0" smtClean="0"/>
              <a:t>– </a:t>
            </a:r>
            <a:r>
              <a:rPr lang="en-US" dirty="0" err="1" smtClean="0"/>
              <a:t>Indika</a:t>
            </a:r>
            <a:r>
              <a:rPr lang="en-US" dirty="0" smtClean="0"/>
              <a:t> </a:t>
            </a:r>
          </a:p>
          <a:p>
            <a:pPr>
              <a:buFont typeface="Wingdings" pitchFamily="2" charset="2"/>
              <a:buChar char="Ø"/>
            </a:pPr>
            <a:r>
              <a:rPr lang="en-US" dirty="0" err="1" smtClean="0"/>
              <a:t>Chdraguptas</a:t>
            </a:r>
            <a:r>
              <a:rPr lang="en-US" dirty="0" smtClean="0"/>
              <a:t> </a:t>
            </a:r>
            <a:r>
              <a:rPr lang="en-US" dirty="0" err="1" smtClean="0"/>
              <a:t>Maurya</a:t>
            </a:r>
            <a:r>
              <a:rPr lang="en-US" dirty="0" smtClean="0"/>
              <a:t> , Administration , Indian society , Whether Condition Crops of India </a:t>
            </a:r>
          </a:p>
          <a:p>
            <a:pPr>
              <a:buFont typeface="Wingdings" pitchFamily="2" charset="2"/>
              <a:buChar char="Ø"/>
            </a:pPr>
            <a:r>
              <a:rPr lang="en-US" dirty="0" smtClean="0"/>
              <a:t>Comparison Between </a:t>
            </a:r>
            <a:r>
              <a:rPr lang="en-US" dirty="0" err="1" smtClean="0"/>
              <a:t>Kautilya</a:t>
            </a:r>
            <a:r>
              <a:rPr lang="en-US" dirty="0" smtClean="0"/>
              <a:t>  </a:t>
            </a:r>
            <a:r>
              <a:rPr lang="en-US" dirty="0" err="1" smtClean="0"/>
              <a:t>Arthshatra</a:t>
            </a:r>
            <a:r>
              <a:rPr lang="en-US" dirty="0" smtClean="0"/>
              <a:t> &amp; </a:t>
            </a:r>
            <a:br>
              <a:rPr lang="en-US" dirty="0" smtClean="0"/>
            </a:br>
            <a:r>
              <a:rPr lang="en-US" dirty="0" err="1" smtClean="0"/>
              <a:t>Indika</a:t>
            </a:r>
            <a:r>
              <a:rPr lang="en-US" dirty="0" smtClean="0"/>
              <a:t>-  </a:t>
            </a:r>
            <a:r>
              <a:rPr lang="en-US" dirty="0" err="1" smtClean="0"/>
              <a:t>Arthashatra</a:t>
            </a:r>
            <a:r>
              <a:rPr lang="en-US" dirty="0" smtClean="0"/>
              <a:t> Mention  4 Varna </a:t>
            </a:r>
          </a:p>
          <a:p>
            <a:pPr>
              <a:buNone/>
            </a:pPr>
            <a:r>
              <a:rPr lang="en-US" dirty="0" smtClean="0"/>
              <a:t>    </a:t>
            </a:r>
            <a:r>
              <a:rPr lang="en-US" dirty="0" err="1" smtClean="0"/>
              <a:t>Indika</a:t>
            </a:r>
            <a:r>
              <a:rPr lang="en-US" dirty="0" smtClean="0"/>
              <a:t> mention 7 classes were exited in India</a:t>
            </a:r>
          </a:p>
          <a:p>
            <a:pPr>
              <a:buFont typeface="Wingdings" pitchFamily="2" charset="2"/>
              <a:buChar char="v"/>
            </a:pPr>
            <a:r>
              <a:rPr lang="en-US" b="1" dirty="0" err="1" smtClean="0"/>
              <a:t>Periplus</a:t>
            </a:r>
            <a:r>
              <a:rPr lang="en-US" b="1" dirty="0" smtClean="0"/>
              <a:t> of the </a:t>
            </a:r>
            <a:r>
              <a:rPr lang="en-US" b="1" dirty="0" err="1" smtClean="0"/>
              <a:t>Erythraean</a:t>
            </a:r>
            <a:r>
              <a:rPr lang="en-US" b="1" dirty="0" smtClean="0"/>
              <a:t> Sea- </a:t>
            </a:r>
            <a:r>
              <a:rPr lang="en-US" dirty="0" smtClean="0"/>
              <a:t>Unknown Author wrote this book – Geography and </a:t>
            </a:r>
            <a:r>
              <a:rPr lang="en-US" dirty="0"/>
              <a:t>n</a:t>
            </a:r>
            <a:r>
              <a:rPr lang="en-US" dirty="0" smtClean="0"/>
              <a:t>atural history of India, town, trade routes port, Monsoon winds.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Chaines</a:t>
            </a:r>
            <a:r>
              <a:rPr lang="en-US" dirty="0" smtClean="0"/>
              <a:t> </a:t>
            </a:r>
            <a:r>
              <a:rPr lang="en-US" dirty="0" err="1" smtClean="0"/>
              <a:t>Travellar</a:t>
            </a:r>
            <a:r>
              <a:rPr lang="en-US" dirty="0" smtClean="0"/>
              <a:t> </a:t>
            </a:r>
            <a:endParaRPr lang="en-US" dirty="0"/>
          </a:p>
        </p:txBody>
      </p:sp>
      <p:sp>
        <p:nvSpPr>
          <p:cNvPr id="3" name="Content Placeholder 2"/>
          <p:cNvSpPr>
            <a:spLocks noGrp="1"/>
          </p:cNvSpPr>
          <p:nvPr>
            <p:ph idx="1"/>
          </p:nvPr>
        </p:nvSpPr>
        <p:spPr>
          <a:xfrm>
            <a:off x="457200" y="1295400"/>
            <a:ext cx="8229600" cy="5181600"/>
          </a:xfrm>
        </p:spPr>
        <p:txBody>
          <a:bodyPr>
            <a:normAutofit fontScale="77500" lnSpcReduction="20000"/>
          </a:bodyPr>
          <a:lstStyle/>
          <a:p>
            <a:r>
              <a:rPr lang="en-US" dirty="0" smtClean="0"/>
              <a:t>Chinese </a:t>
            </a:r>
            <a:r>
              <a:rPr lang="en-US" dirty="0"/>
              <a:t>t</a:t>
            </a:r>
            <a:r>
              <a:rPr lang="en-US" dirty="0" smtClean="0"/>
              <a:t>raveller visit India to  </a:t>
            </a:r>
            <a:r>
              <a:rPr lang="en-US" dirty="0" err="1" smtClean="0"/>
              <a:t>visite</a:t>
            </a:r>
            <a:r>
              <a:rPr lang="en-US" dirty="0" smtClean="0"/>
              <a:t> holy places related to Buddhism , to Search Manuscripts of this religion, translate this scripture in their own language .</a:t>
            </a:r>
          </a:p>
          <a:p>
            <a:r>
              <a:rPr lang="en-US" dirty="0" smtClean="0"/>
              <a:t> They incidentally mention the social and polity and other information in there account </a:t>
            </a:r>
          </a:p>
          <a:p>
            <a:endParaRPr lang="en-US" b="1" dirty="0"/>
          </a:p>
          <a:p>
            <a:pPr>
              <a:buFont typeface="Wingdings" pitchFamily="2" charset="2"/>
              <a:buChar char="v"/>
            </a:pPr>
            <a:r>
              <a:rPr lang="en-US" b="1" dirty="0" smtClean="0"/>
              <a:t>FA </a:t>
            </a:r>
            <a:r>
              <a:rPr lang="en-US" b="1" dirty="0" err="1" smtClean="0"/>
              <a:t>Hien</a:t>
            </a:r>
            <a:r>
              <a:rPr lang="en-US" b="1" dirty="0" smtClean="0"/>
              <a:t> (337-422) A.D.) </a:t>
            </a:r>
            <a:r>
              <a:rPr lang="en-US" dirty="0" smtClean="0"/>
              <a:t>Gives the contemporary account of the Administration of Chandragupta II of </a:t>
            </a:r>
            <a:r>
              <a:rPr lang="en-US" dirty="0" err="1" smtClean="0"/>
              <a:t>Gupata</a:t>
            </a:r>
            <a:r>
              <a:rPr lang="en-US" dirty="0" smtClean="0"/>
              <a:t> Dynasty  </a:t>
            </a:r>
          </a:p>
          <a:p>
            <a:r>
              <a:rPr lang="en-US" dirty="0" smtClean="0"/>
              <a:t>Valuable evidence to strength and in many places to the dominance of the </a:t>
            </a:r>
            <a:r>
              <a:rPr lang="en-US" dirty="0" err="1" smtClean="0"/>
              <a:t>Buddhisism</a:t>
            </a:r>
            <a:r>
              <a:rPr lang="en-US" dirty="0" smtClean="0"/>
              <a:t> in central Asia and India </a:t>
            </a:r>
          </a:p>
          <a:p>
            <a:r>
              <a:rPr lang="en-US" dirty="0" smtClean="0"/>
              <a:t>Historical pilgrims traveller  </a:t>
            </a:r>
          </a:p>
          <a:p>
            <a:r>
              <a:rPr lang="en-US" dirty="0" smtClean="0"/>
              <a:t>His record is careful and accurate and most places he visited can be identified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a:buFont typeface="Wingdings" pitchFamily="2" charset="2"/>
              <a:buChar char="v"/>
            </a:pPr>
            <a:r>
              <a:rPr lang="en-US" b="1" dirty="0" err="1" smtClean="0"/>
              <a:t>Hiueen</a:t>
            </a:r>
            <a:r>
              <a:rPr lang="en-US" b="1" dirty="0" smtClean="0"/>
              <a:t>  Tsang </a:t>
            </a:r>
            <a:r>
              <a:rPr lang="en-US" dirty="0" smtClean="0"/>
              <a:t>(602-664 A.D) Visited </a:t>
            </a:r>
            <a:r>
              <a:rPr lang="en-US" dirty="0" err="1" smtClean="0"/>
              <a:t>india</a:t>
            </a:r>
            <a:r>
              <a:rPr lang="en-US" dirty="0" smtClean="0"/>
              <a:t> in period of emperor </a:t>
            </a:r>
            <a:r>
              <a:rPr lang="en-US" dirty="0" err="1" smtClean="0"/>
              <a:t>Harsha</a:t>
            </a:r>
            <a:r>
              <a:rPr lang="en-US" dirty="0" smtClean="0"/>
              <a:t> </a:t>
            </a:r>
          </a:p>
          <a:p>
            <a:r>
              <a:rPr lang="en-US" dirty="0" smtClean="0"/>
              <a:t>His Book is Si-</a:t>
            </a:r>
            <a:r>
              <a:rPr lang="en-US" dirty="0" err="1" smtClean="0"/>
              <a:t>yu</a:t>
            </a:r>
            <a:r>
              <a:rPr lang="en-US" dirty="0" smtClean="0"/>
              <a:t>- </a:t>
            </a:r>
            <a:r>
              <a:rPr lang="en-US" dirty="0" err="1" smtClean="0"/>
              <a:t>ki</a:t>
            </a:r>
            <a:r>
              <a:rPr lang="en-US" dirty="0" smtClean="0"/>
              <a:t> record of western </a:t>
            </a:r>
            <a:r>
              <a:rPr lang="en-US" dirty="0" err="1" smtClean="0"/>
              <a:t>Coutries</a:t>
            </a:r>
            <a:r>
              <a:rPr lang="en-US" dirty="0" smtClean="0"/>
              <a:t> </a:t>
            </a:r>
          </a:p>
          <a:p>
            <a:r>
              <a:rPr lang="en-US" dirty="0" smtClean="0"/>
              <a:t>Gives information of Administration , social condition of </a:t>
            </a:r>
            <a:r>
              <a:rPr lang="en-US" dirty="0" err="1" smtClean="0"/>
              <a:t>Harsha</a:t>
            </a:r>
            <a:r>
              <a:rPr lang="en-US" dirty="0" smtClean="0"/>
              <a:t> Age </a:t>
            </a:r>
          </a:p>
          <a:p>
            <a:r>
              <a:rPr lang="en-US" dirty="0" smtClean="0"/>
              <a:t>Holy land of Buddha and </a:t>
            </a:r>
            <a:r>
              <a:rPr lang="en-US" dirty="0" err="1" smtClean="0"/>
              <a:t>Nalanda</a:t>
            </a:r>
            <a:r>
              <a:rPr lang="en-US" dirty="0" smtClean="0"/>
              <a:t> University </a:t>
            </a:r>
          </a:p>
          <a:p>
            <a:pPr>
              <a:buFont typeface="Wingdings" pitchFamily="2" charset="2"/>
              <a:buChar char="v"/>
            </a:pPr>
            <a:r>
              <a:rPr lang="en-US" b="1" dirty="0" smtClean="0"/>
              <a:t>I -</a:t>
            </a:r>
            <a:r>
              <a:rPr lang="en-US" b="1" dirty="0" err="1"/>
              <a:t>t</a:t>
            </a:r>
            <a:r>
              <a:rPr lang="en-US" b="1" dirty="0" err="1" smtClean="0"/>
              <a:t>ising</a:t>
            </a:r>
            <a:r>
              <a:rPr lang="en-US" b="1" dirty="0" smtClean="0"/>
              <a:t> </a:t>
            </a:r>
            <a:r>
              <a:rPr lang="en-US" dirty="0" smtClean="0"/>
              <a:t>( 635- 713 A.D. ) His </a:t>
            </a:r>
            <a:r>
              <a:rPr lang="en-US" dirty="0" err="1" smtClean="0"/>
              <a:t>Qiufa</a:t>
            </a:r>
            <a:r>
              <a:rPr lang="en-US" dirty="0" smtClean="0"/>
              <a:t> </a:t>
            </a:r>
            <a:r>
              <a:rPr lang="en-US" dirty="0" err="1" smtClean="0"/>
              <a:t>Gaosean</a:t>
            </a:r>
            <a:r>
              <a:rPr lang="en-US" dirty="0" smtClean="0"/>
              <a:t> </a:t>
            </a:r>
            <a:r>
              <a:rPr lang="en-US" dirty="0" err="1" smtClean="0"/>
              <a:t>Zhuan</a:t>
            </a:r>
            <a:r>
              <a:rPr lang="en-US" dirty="0" smtClean="0"/>
              <a:t> a </a:t>
            </a:r>
            <a:r>
              <a:rPr lang="en-US" dirty="0" err="1" smtClean="0"/>
              <a:t>breef</a:t>
            </a:r>
            <a:r>
              <a:rPr lang="en-US" dirty="0" smtClean="0"/>
              <a:t> biographies of </a:t>
            </a:r>
            <a:r>
              <a:rPr lang="en-US" dirty="0" err="1" smtClean="0"/>
              <a:t>chainess</a:t>
            </a:r>
            <a:r>
              <a:rPr lang="en-US" dirty="0" smtClean="0"/>
              <a:t> </a:t>
            </a:r>
            <a:r>
              <a:rPr lang="en-US" dirty="0" err="1" smtClean="0"/>
              <a:t>budhist</a:t>
            </a:r>
            <a:r>
              <a:rPr lang="en-US" dirty="0" smtClean="0"/>
              <a:t> pilgrims </a:t>
            </a:r>
          </a:p>
          <a:p>
            <a:r>
              <a:rPr lang="en-US" dirty="0" err="1" smtClean="0"/>
              <a:t>Interestin</a:t>
            </a:r>
            <a:r>
              <a:rPr lang="en-US" dirty="0" smtClean="0"/>
              <a:t> and gives an impression of the numbers of pilgrims who went  to India</a:t>
            </a:r>
          </a:p>
          <a:p>
            <a:r>
              <a:rPr lang="en-US" dirty="0" smtClean="0"/>
              <a:t>Describe Buddhist practices of India  and rule of </a:t>
            </a:r>
            <a:r>
              <a:rPr lang="en-US" dirty="0" err="1" smtClean="0"/>
              <a:t>Vinaypitak</a:t>
            </a:r>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this Chinese record are importance </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Religious Outlook </a:t>
            </a:r>
          </a:p>
          <a:p>
            <a:r>
              <a:rPr lang="en-US" dirty="0" smtClean="0"/>
              <a:t>Buddhism Information </a:t>
            </a:r>
          </a:p>
          <a:p>
            <a:r>
              <a:rPr lang="en-US" dirty="0" smtClean="0"/>
              <a:t>Only gave important to Buddhist religion </a:t>
            </a:r>
          </a:p>
          <a:p>
            <a:r>
              <a:rPr lang="en-US" dirty="0" smtClean="0"/>
              <a:t>Impartial Observation</a:t>
            </a:r>
          </a:p>
          <a:p>
            <a:r>
              <a:rPr lang="en-US" dirty="0" smtClean="0"/>
              <a:t>Not gives more information about society and polity , economy, </a:t>
            </a:r>
            <a:r>
              <a:rPr lang="en-US" dirty="0"/>
              <a:t>b</a:t>
            </a:r>
            <a:r>
              <a:rPr lang="en-US" dirty="0" smtClean="0"/>
              <a:t>rief information about political kingdom </a:t>
            </a:r>
          </a:p>
          <a:p>
            <a:r>
              <a:rPr lang="en-US" dirty="0" smtClean="0"/>
              <a:t>Valuable account classical Buddhism  and contemporary information </a:t>
            </a:r>
          </a:p>
          <a:p>
            <a:r>
              <a:rPr lang="en-US" dirty="0" smtClean="0"/>
              <a:t>Useful for reconstruct  the socio and economical history of early India </a:t>
            </a:r>
          </a:p>
          <a:p>
            <a:r>
              <a:rPr lang="en-US" dirty="0" smtClean="0"/>
              <a:t>Filling gap of other sources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1446</Words>
  <Application>Microsoft Office PowerPoint</Application>
  <PresentationFormat>On-screen Show (4:3)</PresentationFormat>
  <Paragraphs>177</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Times New Roman</vt:lpstr>
      <vt:lpstr>Wingdings</vt:lpstr>
      <vt:lpstr>Office Theme</vt:lpstr>
      <vt:lpstr>Early Indian Travellers and Modern Indian Tourism Industry:  A Quest of History as  an Alternative Sources of Employment  </vt:lpstr>
      <vt:lpstr>What is Tourism and traveller?</vt:lpstr>
      <vt:lpstr>Sources of History  </vt:lpstr>
      <vt:lpstr>Early Indian Important  Traveller </vt:lpstr>
      <vt:lpstr>Classification of Foreign traveller record </vt:lpstr>
      <vt:lpstr>PowerPoint Presentation</vt:lpstr>
      <vt:lpstr>Chaines Travellar </vt:lpstr>
      <vt:lpstr>PowerPoint Presentation</vt:lpstr>
      <vt:lpstr>Why this Chinese record are importance </vt:lpstr>
      <vt:lpstr>Arabi Travellar Account</vt:lpstr>
      <vt:lpstr>Precaution to use this Travelogue  </vt:lpstr>
      <vt:lpstr> Modern  Tourism industry and Its present Scenario  in India </vt:lpstr>
      <vt:lpstr>PowerPoint Presentation</vt:lpstr>
      <vt:lpstr>PowerPoint Presentation</vt:lpstr>
      <vt:lpstr> Types of Tourism </vt:lpstr>
      <vt:lpstr>Types of Tourism </vt:lpstr>
      <vt:lpstr>Types of tourism </vt:lpstr>
      <vt:lpstr>Types of tourism </vt:lpstr>
      <vt:lpstr>Importance of the Tourism </vt:lpstr>
      <vt:lpstr> Importance for Society </vt:lpstr>
      <vt:lpstr>Importance for Economic Development </vt:lpstr>
      <vt:lpstr>Challenges before tourism Industry</vt:lpstr>
      <vt:lpstr>Top institutes in India for travel and tourism </vt:lpstr>
      <vt:lpstr>Top companies in travel and tourism sector in India </vt:lpstr>
      <vt:lpstr>Opportunities in Tourism Industry</vt:lpstr>
      <vt:lpstr>Role of Youth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Indian Travelers And Modern Indian Tourism Industry : A Quest of History An Alternative Sources Of Employment  </dc:title>
  <dc:creator>HP 6305</dc:creator>
  <cp:lastModifiedBy>BHIMASHANKAR</cp:lastModifiedBy>
  <cp:revision>42</cp:revision>
  <dcterms:created xsi:type="dcterms:W3CDTF">2019-09-08T06:44:02Z</dcterms:created>
  <dcterms:modified xsi:type="dcterms:W3CDTF">2024-06-21T13:06:21Z</dcterms:modified>
</cp:coreProperties>
</file>