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72"/>
  </p:notesMasterIdLst>
  <p:sldIdLst>
    <p:sldId id="256" r:id="rId5"/>
    <p:sldId id="266" r:id="rId6"/>
    <p:sldId id="259" r:id="rId7"/>
    <p:sldId id="262" r:id="rId8"/>
    <p:sldId id="263" r:id="rId9"/>
    <p:sldId id="264" r:id="rId10"/>
    <p:sldId id="265" r:id="rId11"/>
    <p:sldId id="344" r:id="rId12"/>
    <p:sldId id="343" r:id="rId13"/>
    <p:sldId id="346" r:id="rId14"/>
    <p:sldId id="345"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47" r:id="rId29"/>
    <p:sldId id="363" r:id="rId30"/>
    <p:sldId id="361"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62" r:id="rId54"/>
    <p:sldId id="267" r:id="rId55"/>
    <p:sldId id="268" r:id="rId56"/>
    <p:sldId id="269" r:id="rId57"/>
    <p:sldId id="270" r:id="rId58"/>
    <p:sldId id="271" r:id="rId59"/>
    <p:sldId id="272" r:id="rId60"/>
    <p:sldId id="273" r:id="rId61"/>
    <p:sldId id="274" r:id="rId62"/>
    <p:sldId id="275" r:id="rId63"/>
    <p:sldId id="276" r:id="rId64"/>
    <p:sldId id="277" r:id="rId65"/>
    <p:sldId id="278" r:id="rId66"/>
    <p:sldId id="279" r:id="rId67"/>
    <p:sldId id="280" r:id="rId68"/>
    <p:sldId id="281" r:id="rId69"/>
    <p:sldId id="282" r:id="rId70"/>
    <p:sldId id="283" r:id="rId71"/>
    <p:sldId id="284" r:id="rId72"/>
    <p:sldId id="286" r:id="rId73"/>
    <p:sldId id="287" r:id="rId74"/>
    <p:sldId id="288" r:id="rId75"/>
    <p:sldId id="289" r:id="rId76"/>
    <p:sldId id="290" r:id="rId77"/>
    <p:sldId id="291" r:id="rId78"/>
    <p:sldId id="292" r:id="rId79"/>
    <p:sldId id="293" r:id="rId80"/>
    <p:sldId id="294" r:id="rId81"/>
    <p:sldId id="295" r:id="rId82"/>
    <p:sldId id="296" r:id="rId83"/>
    <p:sldId id="297" r:id="rId84"/>
    <p:sldId id="298" r:id="rId85"/>
    <p:sldId id="299" r:id="rId86"/>
    <p:sldId id="300" r:id="rId87"/>
    <p:sldId id="301" r:id="rId88"/>
    <p:sldId id="302" r:id="rId89"/>
    <p:sldId id="303" r:id="rId90"/>
    <p:sldId id="304" r:id="rId91"/>
    <p:sldId id="305" r:id="rId92"/>
    <p:sldId id="306" r:id="rId93"/>
    <p:sldId id="307" r:id="rId94"/>
    <p:sldId id="308" r:id="rId95"/>
    <p:sldId id="309" r:id="rId96"/>
    <p:sldId id="310" r:id="rId97"/>
    <p:sldId id="311" r:id="rId98"/>
    <p:sldId id="312" r:id="rId99"/>
    <p:sldId id="313" r:id="rId100"/>
    <p:sldId id="314" r:id="rId101"/>
    <p:sldId id="315" r:id="rId102"/>
    <p:sldId id="316" r:id="rId103"/>
    <p:sldId id="317" r:id="rId104"/>
    <p:sldId id="318" r:id="rId105"/>
    <p:sldId id="319" r:id="rId106"/>
    <p:sldId id="320" r:id="rId107"/>
    <p:sldId id="418" r:id="rId108"/>
    <p:sldId id="388" r:id="rId109"/>
    <p:sldId id="389" r:id="rId110"/>
    <p:sldId id="390" r:id="rId111"/>
    <p:sldId id="391" r:id="rId112"/>
    <p:sldId id="419" r:id="rId113"/>
    <p:sldId id="392" r:id="rId114"/>
    <p:sldId id="393" r:id="rId115"/>
    <p:sldId id="394" r:id="rId116"/>
    <p:sldId id="395"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 id="410" r:id="rId132"/>
    <p:sldId id="411" r:id="rId133"/>
    <p:sldId id="412" r:id="rId134"/>
    <p:sldId id="413" r:id="rId135"/>
    <p:sldId id="414" r:id="rId136"/>
    <p:sldId id="415" r:id="rId137"/>
    <p:sldId id="416" r:id="rId138"/>
    <p:sldId id="417" r:id="rId139"/>
    <p:sldId id="420" r:id="rId140"/>
    <p:sldId id="421" r:id="rId141"/>
    <p:sldId id="422" r:id="rId142"/>
    <p:sldId id="423" r:id="rId143"/>
    <p:sldId id="424" r:id="rId144"/>
    <p:sldId id="425" r:id="rId145"/>
    <p:sldId id="426" r:id="rId146"/>
    <p:sldId id="427" r:id="rId147"/>
    <p:sldId id="428" r:id="rId148"/>
    <p:sldId id="429" r:id="rId149"/>
    <p:sldId id="430" r:id="rId150"/>
    <p:sldId id="431" r:id="rId151"/>
    <p:sldId id="432" r:id="rId152"/>
    <p:sldId id="433" r:id="rId153"/>
    <p:sldId id="434" r:id="rId154"/>
    <p:sldId id="435" r:id="rId155"/>
    <p:sldId id="436" r:id="rId156"/>
    <p:sldId id="437" r:id="rId157"/>
    <p:sldId id="438" r:id="rId158"/>
    <p:sldId id="439" r:id="rId159"/>
    <p:sldId id="440" r:id="rId160"/>
    <p:sldId id="441" r:id="rId161"/>
    <p:sldId id="442" r:id="rId162"/>
    <p:sldId id="443" r:id="rId163"/>
    <p:sldId id="444" r:id="rId164"/>
    <p:sldId id="445" r:id="rId165"/>
    <p:sldId id="446" r:id="rId166"/>
    <p:sldId id="447" r:id="rId167"/>
    <p:sldId id="448" r:id="rId168"/>
    <p:sldId id="449" r:id="rId169"/>
    <p:sldId id="450" r:id="rId170"/>
    <p:sldId id="451" r:id="rId1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94660"/>
  </p:normalViewPr>
  <p:slideViewPr>
    <p:cSldViewPr snapToGrid="0">
      <p:cViewPr varScale="1">
        <p:scale>
          <a:sx n="69" d="100"/>
          <a:sy n="69"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heme" Target="theme/theme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tableStyles" Target="tableStyle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20912-5130-4D3D-A01D-14860265AFD1}"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21A18-FE58-4069-A4C9-DA533EF51DE0}" type="slidenum">
              <a:rPr lang="en-US" smtClean="0"/>
              <a:t>‹#›</a:t>
            </a:fld>
            <a:endParaRPr lang="en-US"/>
          </a:p>
        </p:txBody>
      </p:sp>
    </p:spTree>
    <p:extLst>
      <p:ext uri="{BB962C8B-B14F-4D97-AF65-F5344CB8AC3E}">
        <p14:creationId xmlns:p14="http://schemas.microsoft.com/office/powerpoint/2010/main" val="96740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Direct_current" TargetMode="External"/><Relationship Id="rId2" Type="http://schemas.openxmlformats.org/officeDocument/2006/relationships/slide" Target="../slides/slide154.xml"/><Relationship Id="rId1" Type="http://schemas.openxmlformats.org/officeDocument/2006/relationships/notesMaster" Target="../notesMasters/notesMaster1.xml"/><Relationship Id="rId5" Type="http://schemas.openxmlformats.org/officeDocument/2006/relationships/hyperlink" Target="http://en.wikipedia.org/wiki/Ion" TargetMode="External"/><Relationship Id="rId4" Type="http://schemas.openxmlformats.org/officeDocument/2006/relationships/hyperlink" Target="http://en.wikipedia.org/wiki/Electric_curren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Electrical_resistance" TargetMode="External"/><Relationship Id="rId2" Type="http://schemas.openxmlformats.org/officeDocument/2006/relationships/slide" Target="../slides/slide155.xml"/><Relationship Id="rId1" Type="http://schemas.openxmlformats.org/officeDocument/2006/relationships/notesMaster" Target="../notesMasters/notesMaster1.xml"/><Relationship Id="rId6" Type="http://schemas.openxmlformats.org/officeDocument/2006/relationships/hyperlink" Target="http://en.wikipedia.org/wiki/Electric_current" TargetMode="External"/><Relationship Id="rId5" Type="http://schemas.openxmlformats.org/officeDocument/2006/relationships/hyperlink" Target="http://en.wikipedia.org/wiki/Ammeter" TargetMode="External"/><Relationship Id="rId4" Type="http://schemas.openxmlformats.org/officeDocument/2006/relationships/hyperlink" Target="http://en.wikipedia.org/wiki/Bridge_circui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3" Type="http://schemas.openxmlformats.org/officeDocument/2006/relationships/hyperlink" Target="http://en.wikipedia.org/wiki/Bromic_acid" TargetMode="External"/><Relationship Id="rId18" Type="http://schemas.openxmlformats.org/officeDocument/2006/relationships/hyperlink" Target="http://en.wikipedia.org/wiki/Carborane_superacid" TargetMode="External"/><Relationship Id="rId26" Type="http://schemas.openxmlformats.org/officeDocument/2006/relationships/hyperlink" Target="http://en.wikipedia.org/wiki/Strontium_hydroxide" TargetMode="External"/><Relationship Id="rId39" Type="http://schemas.openxmlformats.org/officeDocument/2006/relationships/hyperlink" Target="http://en.wikipedia.org/wiki/Dissociation_(chemistry)" TargetMode="External"/><Relationship Id="rId21" Type="http://schemas.openxmlformats.org/officeDocument/2006/relationships/hyperlink" Target="http://en.wikipedia.org/wiki/Citric_Acid" TargetMode="External"/><Relationship Id="rId34" Type="http://schemas.openxmlformats.org/officeDocument/2006/relationships/hyperlink" Target="http://en.wikipedia.org/wiki/Lithium_bis(trimethylsilyl)amide" TargetMode="External"/><Relationship Id="rId7" Type="http://schemas.openxmlformats.org/officeDocument/2006/relationships/hyperlink" Target="http://en.wikipedia.org/wiki/Hydriodic_acid" TargetMode="External"/><Relationship Id="rId12" Type="http://schemas.openxmlformats.org/officeDocument/2006/relationships/hyperlink" Target="http://en.wikipedia.org/wiki/Chloric_acid" TargetMode="External"/><Relationship Id="rId17" Type="http://schemas.openxmlformats.org/officeDocument/2006/relationships/hyperlink" Target="http://en.wikipedia.org/wiki/Magic_acid" TargetMode="External"/><Relationship Id="rId25" Type="http://schemas.openxmlformats.org/officeDocument/2006/relationships/hyperlink" Target="http://en.wikipedia.org/wiki/Sodium_hydroxide" TargetMode="External"/><Relationship Id="rId33" Type="http://schemas.openxmlformats.org/officeDocument/2006/relationships/hyperlink" Target="http://en.wikipedia.org/wiki/Sodium_hydride" TargetMode="External"/><Relationship Id="rId38" Type="http://schemas.openxmlformats.org/officeDocument/2006/relationships/hyperlink" Target="http://en.wikipedia.org/wiki/Electron" TargetMode="External"/><Relationship Id="rId2" Type="http://schemas.openxmlformats.org/officeDocument/2006/relationships/slide" Target="../slides/slide149.xml"/><Relationship Id="rId16" Type="http://schemas.openxmlformats.org/officeDocument/2006/relationships/hyperlink" Target="http://en.wikipedia.org/wiki/Fluoroantimonic_acid" TargetMode="External"/><Relationship Id="rId20" Type="http://schemas.openxmlformats.org/officeDocument/2006/relationships/hyperlink" Target="http://en.wikipedia.org/wiki/Triflic_acid" TargetMode="External"/><Relationship Id="rId29" Type="http://schemas.openxmlformats.org/officeDocument/2006/relationships/hyperlink" Target="http://en.wikipedia.org/wiki/Magnesium_hydroxide" TargetMode="External"/><Relationship Id="rId1" Type="http://schemas.openxmlformats.org/officeDocument/2006/relationships/notesMaster" Target="../notesMasters/notesMaster1.xml"/><Relationship Id="rId6" Type="http://schemas.openxmlformats.org/officeDocument/2006/relationships/hyperlink" Target="http://en.wikipedia.org/wiki/Perchloric_acid" TargetMode="External"/><Relationship Id="rId11" Type="http://schemas.openxmlformats.org/officeDocument/2006/relationships/hyperlink" Target="http://en.wikipedia.org/wiki/Nitric_acid" TargetMode="External"/><Relationship Id="rId24" Type="http://schemas.openxmlformats.org/officeDocument/2006/relationships/hyperlink" Target="http://en.wikipedia.org/wiki/Caesium_hydroxide" TargetMode="External"/><Relationship Id="rId32" Type="http://schemas.openxmlformats.org/officeDocument/2006/relationships/hyperlink" Target="http://en.wikipedia.org/wiki/Sodium_amide" TargetMode="External"/><Relationship Id="rId37" Type="http://schemas.openxmlformats.org/officeDocument/2006/relationships/hyperlink" Target="http://en.wikipedia.org/wiki/Molecule" TargetMode="External"/><Relationship Id="rId40" Type="http://schemas.openxmlformats.org/officeDocument/2006/relationships/hyperlink" Target="http://creativecommons.org/licenses/by-nd/3.0" TargetMode="External"/><Relationship Id="rId5" Type="http://schemas.openxmlformats.org/officeDocument/2006/relationships/hyperlink" Target="http://en.wikipedia.org/wiki/Ion" TargetMode="External"/><Relationship Id="rId15" Type="http://schemas.openxmlformats.org/officeDocument/2006/relationships/hyperlink" Target="http://en.wikipedia.org/wiki/Periodic_acid" TargetMode="External"/><Relationship Id="rId23" Type="http://schemas.openxmlformats.org/officeDocument/2006/relationships/hyperlink" Target="http://en.wikipedia.org/wiki/Barium_hydroxide" TargetMode="External"/><Relationship Id="rId28" Type="http://schemas.openxmlformats.org/officeDocument/2006/relationships/hyperlink" Target="http://en.wikipedia.org/wiki/Rubidium_hydroxide" TargetMode="External"/><Relationship Id="rId36" Type="http://schemas.openxmlformats.org/officeDocument/2006/relationships/hyperlink" Target="http://en.wikipedia.org/wiki/Atom" TargetMode="External"/><Relationship Id="rId10" Type="http://schemas.openxmlformats.org/officeDocument/2006/relationships/hyperlink" Target="http://en.wikipedia.org/wiki/Sulfuric_acid" TargetMode="External"/><Relationship Id="rId19" Type="http://schemas.openxmlformats.org/officeDocument/2006/relationships/hyperlink" Target="http://en.wikipedia.org/wiki/Fluorosulfuric_acid" TargetMode="External"/><Relationship Id="rId31" Type="http://schemas.openxmlformats.org/officeDocument/2006/relationships/hyperlink" Target="http://en.wikipedia.org/w/index.php?title=Lithium_diethylamide&amp;action=edit&amp;redlink=1" TargetMode="External"/><Relationship Id="rId4" Type="http://schemas.openxmlformats.org/officeDocument/2006/relationships/hyperlink" Target="http://en.wikipedia.org/wiki/Dissociate" TargetMode="External"/><Relationship Id="rId9" Type="http://schemas.openxmlformats.org/officeDocument/2006/relationships/hyperlink" Target="http://en.wikipedia.org/wiki/Hydrochloric_acid" TargetMode="External"/><Relationship Id="rId14" Type="http://schemas.openxmlformats.org/officeDocument/2006/relationships/hyperlink" Target="http://en.wikipedia.org/wiki/Perbromic_acid" TargetMode="External"/><Relationship Id="rId22" Type="http://schemas.openxmlformats.org/officeDocument/2006/relationships/hyperlink" Target="http://en.wikipedia.org/wiki/Potassium_hydroxide" TargetMode="External"/><Relationship Id="rId27" Type="http://schemas.openxmlformats.org/officeDocument/2006/relationships/hyperlink" Target="http://en.wikipedia.org/wiki/Calcium_hydroxide" TargetMode="External"/><Relationship Id="rId30" Type="http://schemas.openxmlformats.org/officeDocument/2006/relationships/hyperlink" Target="http://en.wikipedia.org/wiki/Lithium_diisopropylamide" TargetMode="External"/><Relationship Id="rId35" Type="http://schemas.openxmlformats.org/officeDocument/2006/relationships/hyperlink" Target="http://en.wikipedia.org/wiki/Physics" TargetMode="External"/><Relationship Id="rId8" Type="http://schemas.openxmlformats.org/officeDocument/2006/relationships/hyperlink" Target="http://en.wikipedia.org/wiki/Hydrobromic_acid" TargetMode="External"/><Relationship Id="rId3" Type="http://schemas.openxmlformats.org/officeDocument/2006/relationships/hyperlink" Target="http://en.wikipedia.org/wiki/Solu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81000" y="685800"/>
            <a:ext cx="6096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C088C4-7384-4F0D-AC4B-DDEC714F0234}" type="slidenum">
              <a:rPr lang="en-US" smtClean="0"/>
              <a:pPr eaLnBrk="1" hangingPunct="1"/>
              <a:t>51</a:t>
            </a:fld>
            <a:endParaRPr lang="en-US"/>
          </a:p>
        </p:txBody>
      </p:sp>
    </p:spTree>
    <p:extLst>
      <p:ext uri="{BB962C8B-B14F-4D97-AF65-F5344CB8AC3E}">
        <p14:creationId xmlns:p14="http://schemas.microsoft.com/office/powerpoint/2010/main" val="81157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t>Concentration: </a:t>
            </a:r>
            <a:endParaRPr lang="en-US"/>
          </a:p>
          <a:p>
            <a:pPr eaLnBrk="1" hangingPunct="1">
              <a:spcBef>
                <a:spcPct val="0"/>
              </a:spcBef>
            </a:pPr>
            <a:r>
              <a:rPr lang="en-US"/>
              <a:t>* The specific conductance (κ) increases with increase in concentration of solution as the number of ions per unit volume increases. </a:t>
            </a:r>
          </a:p>
          <a:p>
            <a:pPr eaLnBrk="1" hangingPunct="1">
              <a:spcBef>
                <a:spcPct val="0"/>
              </a:spcBef>
              <a:buFontTx/>
              <a:buChar char="•"/>
            </a:pPr>
            <a:r>
              <a:rPr lang="en-US"/>
              <a:t>Whereas, both the equivale</a:t>
            </a:r>
          </a:p>
          <a:p>
            <a:pPr eaLnBrk="1" hangingPunct="1">
              <a:spcBef>
                <a:spcPct val="0"/>
              </a:spcBef>
              <a:buFontTx/>
              <a:buChar char="•"/>
            </a:pPr>
            <a:r>
              <a:rPr lang="en-US"/>
              <a:t>nt conductivity and molar conductance increase with </a:t>
            </a:r>
            <a:r>
              <a:rPr lang="en-US" b="1"/>
              <a:t>decrease</a:t>
            </a:r>
            <a:r>
              <a:rPr lang="en-US"/>
              <a:t> in concentration (i.e. upon dilution) since the extent of ionization increases.</a:t>
            </a:r>
          </a:p>
          <a:p>
            <a:pPr eaLnBrk="1" hangingPunct="1">
              <a:spcBef>
                <a:spcPct val="0"/>
              </a:spcBef>
            </a:pPr>
            <a:r>
              <a:rPr lang="en-US"/>
              <a:t>Explanation: Since the concentration decreases, one can expect decrease in equivalent conductivity due to decrease in available number of ions per unit volume. However the increase in volume (V) factor more than compensates this effect. The volume must be increased in order to get one equivalent of electrolyte since the concentration is decreased. Hence the net effect is increase in equivalent conductivity</a:t>
            </a:r>
          </a:p>
          <a:p>
            <a:pPr eaLnBrk="1" hangingPunct="1">
              <a:spcBef>
                <a:spcPct val="0"/>
              </a:spcBef>
            </a:pPr>
            <a:endParaRPr lang="en-US"/>
          </a:p>
        </p:txBody>
      </p:sp>
      <p:sp>
        <p:nvSpPr>
          <p:cNvPr id="3994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14FCA255-DC40-41BA-82CD-CF3DFA0E853D}" type="slidenum">
              <a:rPr lang="en-US" smtClean="0">
                <a:latin typeface="Calibri" pitchFamily="34" charset="0"/>
              </a:rPr>
              <a:pPr fontAlgn="base">
                <a:spcBef>
                  <a:spcPct val="0"/>
                </a:spcBef>
                <a:spcAft>
                  <a:spcPct val="0"/>
                </a:spcAft>
                <a:defRPr/>
              </a:pPr>
              <a:t>152</a:t>
            </a:fld>
            <a:endParaRPr lang="en-US">
              <a:latin typeface="Calibri" pitchFamily="34" charset="0"/>
            </a:endParaRPr>
          </a:p>
        </p:txBody>
      </p:sp>
    </p:spTree>
    <p:extLst>
      <p:ext uri="{BB962C8B-B14F-4D97-AF65-F5344CB8AC3E}">
        <p14:creationId xmlns:p14="http://schemas.microsoft.com/office/powerpoint/2010/main" val="81571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Electrolysis </a:t>
            </a:r>
            <a:r>
              <a:rPr lang="ar-EG"/>
              <a:t>التحليل الكهربائي</a:t>
            </a:r>
            <a:r>
              <a:rPr lang="en-US"/>
              <a:t>is the passage of a </a:t>
            </a:r>
            <a:r>
              <a:rPr lang="en-US">
                <a:hlinkClick r:id="rId3" action="ppaction://hlinkfile" tooltip="Direct current"/>
              </a:rPr>
              <a:t>direct</a:t>
            </a:r>
            <a:r>
              <a:rPr lang="en-US"/>
              <a:t> </a:t>
            </a:r>
            <a:r>
              <a:rPr lang="en-US">
                <a:hlinkClick r:id="rId4" action="ppaction://hlinkfile" tooltip="Electric current"/>
              </a:rPr>
              <a:t>electric current</a:t>
            </a:r>
            <a:r>
              <a:rPr lang="en-US"/>
              <a:t> through an </a:t>
            </a:r>
            <a:r>
              <a:rPr lang="en-US">
                <a:hlinkClick r:id="rId5" action="ppaction://hlinkfile" tooltip="Ion"/>
              </a:rPr>
              <a:t>ionic</a:t>
            </a:r>
            <a:r>
              <a:rPr lang="en-US"/>
              <a:t> substance that is either molten or dissolved in a suitable solvent, resulting in chemical reactions at the electrodes and separation of materials.</a:t>
            </a:r>
            <a:endParaRPr lang="de-DE"/>
          </a:p>
          <a:p>
            <a:pPr eaLnBrk="1" hangingPunct="1">
              <a:spcBef>
                <a:spcPct val="0"/>
              </a:spcBef>
            </a:pPr>
            <a:r>
              <a:rPr lang="de-DE"/>
              <a:t>Polarization: </a:t>
            </a:r>
            <a:r>
              <a:rPr lang="en-US"/>
              <a:t>some kind of layer or film on anode to make anode to inactive</a:t>
            </a:r>
          </a:p>
          <a:p>
            <a:pPr eaLnBrk="1" hangingPunct="1">
              <a:spcBef>
                <a:spcPct val="0"/>
              </a:spcBef>
            </a:pPr>
            <a:endParaRPr lang="en-US"/>
          </a:p>
          <a:p>
            <a:pPr eaLnBrk="1" hangingPunct="1">
              <a:spcBef>
                <a:spcPct val="0"/>
              </a:spcBef>
            </a:pPr>
            <a:endParaRPr lang="en-US"/>
          </a:p>
        </p:txBody>
      </p:sp>
      <p:sp>
        <p:nvSpPr>
          <p:cNvPr id="4301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BBAD346D-4782-46CA-92AE-A347EB0DD30C}" type="slidenum">
              <a:rPr lang="en-US" smtClean="0">
                <a:latin typeface="Calibri" pitchFamily="34" charset="0"/>
              </a:rPr>
              <a:pPr fontAlgn="base">
                <a:spcBef>
                  <a:spcPct val="0"/>
                </a:spcBef>
                <a:spcAft>
                  <a:spcPct val="0"/>
                </a:spcAft>
                <a:defRPr/>
              </a:pPr>
              <a:t>154</a:t>
            </a:fld>
            <a:endParaRPr lang="en-US">
              <a:latin typeface="Calibri" pitchFamily="34" charset="0"/>
            </a:endParaRPr>
          </a:p>
        </p:txBody>
      </p:sp>
    </p:spTree>
    <p:extLst>
      <p:ext uri="{BB962C8B-B14F-4D97-AF65-F5344CB8AC3E}">
        <p14:creationId xmlns:p14="http://schemas.microsoft.com/office/powerpoint/2010/main" val="215665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A </a:t>
            </a:r>
            <a:r>
              <a:rPr lang="en-US" b="1"/>
              <a:t>Wheatstone bridge</a:t>
            </a:r>
            <a:r>
              <a:rPr lang="en-US"/>
              <a:t> is an electrical circuit used to measure an unknown </a:t>
            </a:r>
            <a:r>
              <a:rPr lang="en-US">
                <a:hlinkClick r:id="rId3" action="ppaction://hlinkfile" tooltip="Electrical resistance"/>
              </a:rPr>
              <a:t>electrical resistance</a:t>
            </a:r>
            <a:r>
              <a:rPr lang="en-US"/>
              <a:t> by balancing two legs of a </a:t>
            </a:r>
            <a:r>
              <a:rPr lang="en-US">
                <a:hlinkClick r:id="rId4" action="ppaction://hlinkfile" tooltip="Bridge circuit"/>
              </a:rPr>
              <a:t>bridge circuit</a:t>
            </a:r>
            <a:r>
              <a:rPr lang="en-US"/>
              <a:t>, one leg of which includes the unknown component.</a:t>
            </a:r>
          </a:p>
          <a:p>
            <a:pPr eaLnBrk="1" hangingPunct="1">
              <a:spcBef>
                <a:spcPct val="0"/>
              </a:spcBef>
            </a:pPr>
            <a:r>
              <a:rPr lang="en-US"/>
              <a:t>A </a:t>
            </a:r>
            <a:r>
              <a:rPr lang="en-US" b="1"/>
              <a:t>galvanometer</a:t>
            </a:r>
            <a:r>
              <a:rPr lang="en-US"/>
              <a:t> is a type of </a:t>
            </a:r>
            <a:r>
              <a:rPr lang="en-US">
                <a:hlinkClick r:id="rId5" action="ppaction://hlinkfile" tooltip="Ammeter"/>
              </a:rPr>
              <a:t>ammeter</a:t>
            </a:r>
            <a:r>
              <a:rPr lang="en-US"/>
              <a:t>: an instrument for detecting and measuring </a:t>
            </a:r>
            <a:r>
              <a:rPr lang="en-US">
                <a:hlinkClick r:id="rId6" action="ppaction://hlinkfile" tooltip="Electric current"/>
              </a:rPr>
              <a:t>electric current</a:t>
            </a:r>
            <a:r>
              <a:rPr lang="en-US"/>
              <a:t>.</a:t>
            </a:r>
          </a:p>
        </p:txBody>
      </p:sp>
      <p:sp>
        <p:nvSpPr>
          <p:cNvPr id="4403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D480C965-4C63-4FCC-B6E4-8CBCBDEF4053}" type="slidenum">
              <a:rPr lang="en-US" smtClean="0">
                <a:latin typeface="Calibri" pitchFamily="34" charset="0"/>
              </a:rPr>
              <a:pPr fontAlgn="base">
                <a:spcBef>
                  <a:spcPct val="0"/>
                </a:spcBef>
                <a:spcAft>
                  <a:spcPct val="0"/>
                </a:spcAft>
                <a:defRPr/>
              </a:pPr>
              <a:t>155</a:t>
            </a:fld>
            <a:endParaRPr lang="en-US">
              <a:latin typeface="Calibri" pitchFamily="34" charset="0"/>
            </a:endParaRPr>
          </a:p>
        </p:txBody>
      </p:sp>
    </p:spTree>
    <p:extLst>
      <p:ext uri="{BB962C8B-B14F-4D97-AF65-F5344CB8AC3E}">
        <p14:creationId xmlns:p14="http://schemas.microsoft.com/office/powerpoint/2010/main" val="289992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81000" y="685800"/>
            <a:ext cx="6096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C088C4-7384-4F0D-AC4B-DDEC714F0234}" type="slidenum">
              <a:rPr lang="en-US" smtClean="0"/>
              <a:pPr eaLnBrk="1" hangingPunct="1"/>
              <a:t>52</a:t>
            </a:fld>
            <a:endParaRPr lang="en-US"/>
          </a:p>
        </p:txBody>
      </p:sp>
    </p:spTree>
    <p:extLst>
      <p:ext uri="{BB962C8B-B14F-4D97-AF65-F5344CB8AC3E}">
        <p14:creationId xmlns:p14="http://schemas.microsoft.com/office/powerpoint/2010/main" val="417791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381000" y="685800"/>
            <a:ext cx="6096000" cy="3429000"/>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95A339-F639-49B6-A11C-D234CB4363F4}" type="slidenum">
              <a:rPr lang="en-US" smtClean="0"/>
              <a:pPr eaLnBrk="1" hangingPunct="1"/>
              <a:t>54</a:t>
            </a:fld>
            <a:endParaRPr lang="en-US"/>
          </a:p>
        </p:txBody>
      </p:sp>
    </p:spTree>
    <p:extLst>
      <p:ext uri="{BB962C8B-B14F-4D97-AF65-F5344CB8AC3E}">
        <p14:creationId xmlns:p14="http://schemas.microsoft.com/office/powerpoint/2010/main" val="258627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381000" y="685800"/>
            <a:ext cx="6096000" cy="3429000"/>
          </a:xfrm>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C088C4-7384-4F0D-AC4B-DDEC714F0234}" type="slidenum">
              <a:rPr lang="en-US" smtClean="0"/>
              <a:pPr eaLnBrk="1" hangingPunct="1"/>
              <a:t>65</a:t>
            </a:fld>
            <a:endParaRPr lang="en-US"/>
          </a:p>
        </p:txBody>
      </p:sp>
    </p:spTree>
    <p:extLst>
      <p:ext uri="{BB962C8B-B14F-4D97-AF65-F5344CB8AC3E}">
        <p14:creationId xmlns:p14="http://schemas.microsoft.com/office/powerpoint/2010/main" val="256850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fld id="{88999D12-7943-4639-89BE-2363EB8C7FA8}" type="slidenum">
              <a:rPr lang="ko-KR" altLang="ko-KR" sz="1200"/>
              <a:pPr/>
              <a:t>96</a:t>
            </a:fld>
            <a:endParaRPr lang="ko-KR" altLang="ko-KR" sz="1200"/>
          </a:p>
        </p:txBody>
      </p:sp>
      <p:sp>
        <p:nvSpPr>
          <p:cNvPr id="77827" name="슬라이드 이미지 개체 틀 1"/>
          <p:cNvSpPr>
            <a:spLocks noGrp="1" noRot="1" noChangeAspect="1" noTextEdit="1"/>
          </p:cNvSpPr>
          <p:nvPr>
            <p:ph type="sldImg"/>
          </p:nvPr>
        </p:nvSpPr>
        <p:spPr>
          <a:xfrm>
            <a:off x="381000" y="685800"/>
            <a:ext cx="6096000" cy="3429000"/>
          </a:xfrm>
          <a:ln/>
        </p:spPr>
      </p:sp>
      <p:sp>
        <p:nvSpPr>
          <p:cNvPr id="77828" name="슬라이드 노트 개체 틀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142875" eaLnBrk="1" hangingPunct="1">
              <a:spcBef>
                <a:spcPct val="0"/>
              </a:spcBef>
            </a:pPr>
            <a:endParaRPr lang="en-US" altLang="ko-KR"/>
          </a:p>
        </p:txBody>
      </p:sp>
      <p:sp>
        <p:nvSpPr>
          <p:cNvPr id="77829" name="슬라이드 번호 개체 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lgn="r" eaLnBrk="1" latinLnBrk="1" hangingPunct="1"/>
            <a:fld id="{761F435D-30C9-4E7A-92FA-947D60B040BE}" type="slidenum">
              <a:rPr lang="ko-KR" altLang="en-US" sz="1200">
                <a:latin typeface="맑은 고딕" pitchFamily="50" charset="-127"/>
                <a:ea typeface="맑은 고딕" pitchFamily="50" charset="-127"/>
              </a:rPr>
              <a:pPr algn="r" eaLnBrk="1" latinLnBrk="1" hangingPunct="1"/>
              <a:t>96</a:t>
            </a:fld>
            <a:endParaRPr lang="en-US" altLang="ko-KR" sz="1200">
              <a:latin typeface="맑은 고딕" pitchFamily="50" charset="-127"/>
              <a:ea typeface="맑은 고딕" pitchFamily="50" charset="-127"/>
            </a:endParaRPr>
          </a:p>
        </p:txBody>
      </p:sp>
    </p:spTree>
    <p:extLst>
      <p:ext uri="{BB962C8B-B14F-4D97-AF65-F5344CB8AC3E}">
        <p14:creationId xmlns:p14="http://schemas.microsoft.com/office/powerpoint/2010/main" val="103098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D7DB2D-B656-44CA-A401-2AC608A8BCB4}" type="slidenum">
              <a:rPr lang="en-US" altLang="en-US" smtClean="0">
                <a:solidFill>
                  <a:prstClr val="black"/>
                </a:solidFill>
                <a:latin typeface="Arial" panose="020B0604020202020204" pitchFamily="34" charset="0"/>
              </a:rPr>
              <a:pPr>
                <a:spcBef>
                  <a:spcPct val="0"/>
                </a:spcBef>
              </a:pPr>
              <a:t>110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5207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32FE6-8132-4894-8FF1-8EC86C6565EB}" type="slidenum">
              <a:rPr lang="en-US" smtClean="0"/>
              <a:t>139</a:t>
            </a:fld>
            <a:endParaRPr lang="en-US"/>
          </a:p>
        </p:txBody>
      </p:sp>
    </p:spTree>
    <p:extLst>
      <p:ext uri="{BB962C8B-B14F-4D97-AF65-F5344CB8AC3E}">
        <p14:creationId xmlns:p14="http://schemas.microsoft.com/office/powerpoint/2010/main" val="241218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Arial" charset="0"/>
                <a:cs typeface="Arial" charset="0"/>
              </a:rPr>
              <a:t>Notice that as the concentration of ions increases the equivalent conductance decreases but the total conductivity of the solution increases.</a:t>
            </a:r>
            <a:endParaRPr lang="en-US">
              <a:latin typeface="Arial" charset="0"/>
              <a:cs typeface="Arial" charset="0"/>
            </a:endParaRPr>
          </a:p>
          <a:p>
            <a:pPr eaLnBrk="1" hangingPunct="1">
              <a:spcBef>
                <a:spcPct val="0"/>
              </a:spcBef>
            </a:pPr>
            <a:endParaRPr lang="en-US"/>
          </a:p>
        </p:txBody>
      </p:sp>
      <p:sp>
        <p:nvSpPr>
          <p:cNvPr id="4096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460E4C6E-215A-4DCB-AEE3-1F7B04A8D158}" type="slidenum">
              <a:rPr lang="en-US" smtClean="0">
                <a:latin typeface="Calibri" pitchFamily="34" charset="0"/>
              </a:rPr>
              <a:pPr fontAlgn="base">
                <a:spcBef>
                  <a:spcPct val="0"/>
                </a:spcBef>
                <a:spcAft>
                  <a:spcPct val="0"/>
                </a:spcAft>
                <a:defRPr/>
              </a:pPr>
              <a:t>143</a:t>
            </a:fld>
            <a:endParaRPr lang="en-US">
              <a:latin typeface="Calibri" pitchFamily="34" charset="0"/>
            </a:endParaRPr>
          </a:p>
        </p:txBody>
      </p:sp>
    </p:spTree>
    <p:extLst>
      <p:ext uri="{BB962C8B-B14F-4D97-AF65-F5344CB8AC3E}">
        <p14:creationId xmlns:p14="http://schemas.microsoft.com/office/powerpoint/2010/main" val="164451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r>
              <a:rPr lang="en-US" dirty="0"/>
              <a:t>A </a:t>
            </a:r>
            <a:r>
              <a:rPr lang="en-US" b="1" dirty="0"/>
              <a:t>strong electrolyte</a:t>
            </a:r>
            <a:r>
              <a:rPr lang="en-US" dirty="0"/>
              <a:t> is a </a:t>
            </a:r>
            <a:r>
              <a:rPr lang="en-US" dirty="0">
                <a:hlinkClick r:id="rId3" action="ppaction://hlinkfile" tooltip="Solution"/>
              </a:rPr>
              <a:t>solute</a:t>
            </a:r>
            <a:r>
              <a:rPr lang="en-US" dirty="0"/>
              <a:t> that completely, or almost completely, ionizes or </a:t>
            </a:r>
            <a:r>
              <a:rPr lang="en-US" dirty="0">
                <a:hlinkClick r:id="rId4" action="ppaction://hlinkfile" tooltip="Dissociate"/>
              </a:rPr>
              <a:t>dissociates</a:t>
            </a:r>
            <a:r>
              <a:rPr lang="en-US" dirty="0"/>
              <a:t> in a solution. These ions are good conductors of electric current in the solution.</a:t>
            </a:r>
          </a:p>
          <a:p>
            <a:pPr eaLnBrk="1" fontAlgn="auto" hangingPunct="1">
              <a:spcBef>
                <a:spcPts val="0"/>
              </a:spcBef>
              <a:spcAft>
                <a:spcPts val="0"/>
              </a:spcAft>
              <a:defRPr/>
            </a:pPr>
            <a:r>
              <a:rPr lang="en-US" dirty="0"/>
              <a:t>Originally, a "strong electrolyte" was defined as a chemical that, when in aqueous solution, is a good conductor of electricity. With greater understanding of the properties of </a:t>
            </a:r>
            <a:r>
              <a:rPr lang="en-US" dirty="0">
                <a:hlinkClick r:id="rId5" action="ppaction://hlinkfile" tooltip="Ion"/>
              </a:rPr>
              <a:t>ions</a:t>
            </a:r>
            <a:r>
              <a:rPr lang="en-US" dirty="0"/>
              <a:t> in solution its definition was gradually changed to the present one.</a:t>
            </a:r>
          </a:p>
          <a:p>
            <a:pPr eaLnBrk="1" fontAlgn="auto" hangingPunct="1">
              <a:spcBef>
                <a:spcPts val="0"/>
              </a:spcBef>
              <a:spcAft>
                <a:spcPts val="0"/>
              </a:spcAft>
              <a:defRPr/>
            </a:pPr>
            <a:r>
              <a:rPr lang="en-US" b="1" dirty="0"/>
              <a:t>Examples of Strong Electrolytes</a:t>
            </a:r>
          </a:p>
          <a:p>
            <a:pPr eaLnBrk="1" fontAlgn="auto" hangingPunct="1">
              <a:spcBef>
                <a:spcPts val="0"/>
              </a:spcBef>
              <a:spcAft>
                <a:spcPts val="0"/>
              </a:spcAft>
              <a:defRPr/>
            </a:pPr>
            <a:r>
              <a:rPr lang="en-US" dirty="0"/>
              <a:t>Strong Acid: </a:t>
            </a:r>
            <a:r>
              <a:rPr lang="en-US" dirty="0" err="1">
                <a:hlinkClick r:id="rId6" action="ppaction://hlinkfile" tooltip="Perchloric acid"/>
              </a:rPr>
              <a:t>Perchloric</a:t>
            </a:r>
            <a:r>
              <a:rPr lang="en-US" dirty="0">
                <a:hlinkClick r:id="rId6" action="ppaction://hlinkfile" tooltip="Perchloric acid"/>
              </a:rPr>
              <a:t> acid</a:t>
            </a:r>
            <a:r>
              <a:rPr lang="en-US" dirty="0"/>
              <a:t> HClO</a:t>
            </a:r>
            <a:r>
              <a:rPr lang="en-US" baseline="-25000" dirty="0"/>
              <a:t>4</a:t>
            </a:r>
            <a:r>
              <a:rPr lang="en-US" dirty="0"/>
              <a:t>, </a:t>
            </a:r>
            <a:r>
              <a:rPr lang="en-US" dirty="0" err="1">
                <a:hlinkClick r:id="rId7" action="ppaction://hlinkfile" tooltip="Hydriodic acid"/>
              </a:rPr>
              <a:t>Hydriodic</a:t>
            </a:r>
            <a:r>
              <a:rPr lang="en-US" dirty="0">
                <a:hlinkClick r:id="rId7" action="ppaction://hlinkfile" tooltip="Hydriodic acid"/>
              </a:rPr>
              <a:t> acid</a:t>
            </a:r>
            <a:r>
              <a:rPr lang="en-US" dirty="0"/>
              <a:t> HI, </a:t>
            </a:r>
            <a:r>
              <a:rPr lang="en-US" dirty="0" err="1">
                <a:hlinkClick r:id="rId8" action="ppaction://hlinkfile" tooltip="Hydrobromic acid"/>
              </a:rPr>
              <a:t>Hydrobromic</a:t>
            </a:r>
            <a:r>
              <a:rPr lang="en-US" dirty="0">
                <a:hlinkClick r:id="rId8" action="ppaction://hlinkfile" tooltip="Hydrobromic acid"/>
              </a:rPr>
              <a:t> acid</a:t>
            </a:r>
            <a:r>
              <a:rPr lang="en-US" dirty="0"/>
              <a:t> </a:t>
            </a:r>
            <a:r>
              <a:rPr lang="en-US" dirty="0" err="1"/>
              <a:t>HBr</a:t>
            </a:r>
            <a:r>
              <a:rPr lang="en-US" dirty="0"/>
              <a:t>, </a:t>
            </a:r>
            <a:r>
              <a:rPr lang="en-US" dirty="0">
                <a:hlinkClick r:id="rId9" action="ppaction://hlinkfile" tooltip="Hydrochloric acid"/>
              </a:rPr>
              <a:t>Hydrochloric acid</a:t>
            </a:r>
            <a:r>
              <a:rPr lang="en-US" dirty="0"/>
              <a:t> </a:t>
            </a:r>
            <a:r>
              <a:rPr lang="en-US" dirty="0" err="1"/>
              <a:t>HCl</a:t>
            </a:r>
            <a:r>
              <a:rPr lang="en-US" dirty="0"/>
              <a:t>, </a:t>
            </a:r>
            <a:r>
              <a:rPr lang="en-US" dirty="0">
                <a:hlinkClick r:id="rId10" action="ppaction://hlinkfile" tooltip="Sulfuric acid"/>
              </a:rPr>
              <a:t>Sulfuric acid</a:t>
            </a:r>
            <a:r>
              <a:rPr lang="en-US" dirty="0"/>
              <a:t> H</a:t>
            </a:r>
            <a:r>
              <a:rPr lang="en-US" baseline="-25000" dirty="0"/>
              <a:t>2</a:t>
            </a:r>
            <a:r>
              <a:rPr lang="en-US" dirty="0"/>
              <a:t>SO</a:t>
            </a:r>
            <a:r>
              <a:rPr lang="en-US" baseline="-25000" dirty="0"/>
              <a:t>4</a:t>
            </a:r>
            <a:r>
              <a:rPr lang="en-US" dirty="0"/>
              <a:t>, </a:t>
            </a:r>
            <a:r>
              <a:rPr lang="en-US" dirty="0">
                <a:hlinkClick r:id="rId11" action="ppaction://hlinkfile" tooltip="Nitric acid"/>
              </a:rPr>
              <a:t>Nitric acid</a:t>
            </a:r>
            <a:r>
              <a:rPr lang="en-US" dirty="0"/>
              <a:t> HNO</a:t>
            </a:r>
            <a:r>
              <a:rPr lang="en-US" baseline="-25000" dirty="0"/>
              <a:t>3</a:t>
            </a:r>
            <a:r>
              <a:rPr lang="en-US" dirty="0"/>
              <a:t>, </a:t>
            </a:r>
            <a:r>
              <a:rPr lang="en-US" dirty="0" err="1">
                <a:hlinkClick r:id="rId12" action="ppaction://hlinkfile" tooltip="Chloric acid"/>
              </a:rPr>
              <a:t>Chloric</a:t>
            </a:r>
            <a:r>
              <a:rPr lang="en-US" dirty="0">
                <a:hlinkClick r:id="rId12" action="ppaction://hlinkfile" tooltip="Chloric acid"/>
              </a:rPr>
              <a:t> acid</a:t>
            </a:r>
            <a:r>
              <a:rPr lang="en-US" dirty="0"/>
              <a:t> HClO</a:t>
            </a:r>
            <a:r>
              <a:rPr lang="en-US" baseline="-25000" dirty="0"/>
              <a:t>3</a:t>
            </a:r>
            <a:r>
              <a:rPr lang="en-US" dirty="0"/>
              <a:t>, </a:t>
            </a:r>
            <a:r>
              <a:rPr lang="en-US" dirty="0" err="1">
                <a:hlinkClick r:id="rId13" action="ppaction://hlinkfile" tooltip="Bromic acid"/>
              </a:rPr>
              <a:t>Bromic</a:t>
            </a:r>
            <a:r>
              <a:rPr lang="en-US" dirty="0">
                <a:hlinkClick r:id="rId13" action="ppaction://hlinkfile" tooltip="Bromic acid"/>
              </a:rPr>
              <a:t> acid</a:t>
            </a:r>
            <a:r>
              <a:rPr lang="en-US" dirty="0"/>
              <a:t> HBrO</a:t>
            </a:r>
            <a:r>
              <a:rPr lang="en-US" baseline="-25000" dirty="0"/>
              <a:t>3</a:t>
            </a:r>
            <a:r>
              <a:rPr lang="en-US" dirty="0"/>
              <a:t>, </a:t>
            </a:r>
            <a:r>
              <a:rPr lang="en-US" dirty="0" err="1">
                <a:hlinkClick r:id="rId14" action="ppaction://hlinkfile" tooltip="Perbromic acid"/>
              </a:rPr>
              <a:t>Perbromic</a:t>
            </a:r>
            <a:r>
              <a:rPr lang="en-US" dirty="0">
                <a:hlinkClick r:id="rId14" action="ppaction://hlinkfile" tooltip="Perbromic acid"/>
              </a:rPr>
              <a:t> acid</a:t>
            </a:r>
            <a:r>
              <a:rPr lang="en-US" dirty="0"/>
              <a:t> HBrO</a:t>
            </a:r>
            <a:r>
              <a:rPr lang="en-US" baseline="-25000" dirty="0"/>
              <a:t>4</a:t>
            </a:r>
            <a:r>
              <a:rPr lang="en-US" dirty="0"/>
              <a:t>, </a:t>
            </a:r>
            <a:r>
              <a:rPr lang="en-US" dirty="0">
                <a:hlinkClick r:id="rId15" action="ppaction://hlinkfile" tooltip="Periodic acid"/>
              </a:rPr>
              <a:t>Periodic acid</a:t>
            </a:r>
            <a:r>
              <a:rPr lang="en-US" dirty="0"/>
              <a:t> HIO</a:t>
            </a:r>
            <a:r>
              <a:rPr lang="en-US" baseline="-25000" dirty="0"/>
              <a:t>4</a:t>
            </a:r>
            <a:r>
              <a:rPr lang="en-US" dirty="0"/>
              <a:t>, </a:t>
            </a:r>
            <a:r>
              <a:rPr lang="en-US" dirty="0" err="1">
                <a:hlinkClick r:id="rId16" action="ppaction://hlinkfile" tooltip="Fluoroantimonic acid"/>
              </a:rPr>
              <a:t>Fluoroantimonic</a:t>
            </a:r>
            <a:r>
              <a:rPr lang="en-US" dirty="0">
                <a:hlinkClick r:id="rId16" action="ppaction://hlinkfile" tooltip="Fluoroantimonic acid"/>
              </a:rPr>
              <a:t> acid</a:t>
            </a:r>
            <a:r>
              <a:rPr lang="en-US" dirty="0"/>
              <a:t> HSbF</a:t>
            </a:r>
            <a:r>
              <a:rPr lang="en-US" baseline="-25000" dirty="0"/>
              <a:t>6</a:t>
            </a:r>
            <a:r>
              <a:rPr lang="en-US" dirty="0"/>
              <a:t>, </a:t>
            </a:r>
            <a:r>
              <a:rPr lang="en-US" dirty="0">
                <a:hlinkClick r:id="rId17" action="ppaction://hlinkfile" tooltip="Magic acid"/>
              </a:rPr>
              <a:t>Magic acid</a:t>
            </a:r>
            <a:r>
              <a:rPr lang="en-US" dirty="0"/>
              <a:t> FSO</a:t>
            </a:r>
            <a:r>
              <a:rPr lang="en-US" baseline="-25000" dirty="0"/>
              <a:t>3</a:t>
            </a:r>
            <a:r>
              <a:rPr lang="en-US" dirty="0"/>
              <a:t>HSbF</a:t>
            </a:r>
            <a:r>
              <a:rPr lang="en-US" baseline="-25000" dirty="0"/>
              <a:t>5</a:t>
            </a:r>
            <a:r>
              <a:rPr lang="en-US" dirty="0"/>
              <a:t>, </a:t>
            </a:r>
            <a:r>
              <a:rPr lang="en-US" dirty="0" err="1">
                <a:hlinkClick r:id="rId18" action="ppaction://hlinkfile" tooltip="Carborane superacid"/>
              </a:rPr>
              <a:t>Carborane</a:t>
            </a:r>
            <a:r>
              <a:rPr lang="en-US" dirty="0">
                <a:hlinkClick r:id="rId18" action="ppaction://hlinkfile" tooltip="Carborane superacid"/>
              </a:rPr>
              <a:t> </a:t>
            </a:r>
            <a:r>
              <a:rPr lang="en-US" dirty="0" err="1">
                <a:hlinkClick r:id="rId18" action="ppaction://hlinkfile" tooltip="Carborane superacid"/>
              </a:rPr>
              <a:t>superacid</a:t>
            </a:r>
            <a:r>
              <a:rPr lang="en-US" dirty="0"/>
              <a:t> H(CHB</a:t>
            </a:r>
            <a:r>
              <a:rPr lang="en-US" baseline="-25000" dirty="0"/>
              <a:t>11</a:t>
            </a:r>
            <a:r>
              <a:rPr lang="en-US" dirty="0"/>
              <a:t>Cl</a:t>
            </a:r>
            <a:r>
              <a:rPr lang="en-US" baseline="-25000" dirty="0"/>
              <a:t>11</a:t>
            </a:r>
            <a:r>
              <a:rPr lang="en-US" dirty="0"/>
              <a:t>), </a:t>
            </a:r>
            <a:r>
              <a:rPr lang="en-US" dirty="0" err="1">
                <a:hlinkClick r:id="rId19" action="ppaction://hlinkfile" tooltip="Fluorosulfuric acid"/>
              </a:rPr>
              <a:t>Fluorosulfuric</a:t>
            </a:r>
            <a:r>
              <a:rPr lang="en-US" dirty="0">
                <a:hlinkClick r:id="rId19" action="ppaction://hlinkfile" tooltip="Fluorosulfuric acid"/>
              </a:rPr>
              <a:t> acid</a:t>
            </a:r>
            <a:r>
              <a:rPr lang="en-US" dirty="0"/>
              <a:t> FSO</a:t>
            </a:r>
            <a:r>
              <a:rPr lang="en-US" baseline="-25000" dirty="0"/>
              <a:t>3</a:t>
            </a:r>
            <a:r>
              <a:rPr lang="en-US" dirty="0"/>
              <a:t>H, </a:t>
            </a:r>
            <a:r>
              <a:rPr lang="en-US" dirty="0" err="1">
                <a:hlinkClick r:id="rId20" action="ppaction://hlinkfile" tooltip="Triflic acid"/>
              </a:rPr>
              <a:t>Triflic</a:t>
            </a:r>
            <a:r>
              <a:rPr lang="en-US" dirty="0">
                <a:hlinkClick r:id="rId20" action="ppaction://hlinkfile" tooltip="Triflic acid"/>
              </a:rPr>
              <a:t> acid</a:t>
            </a:r>
            <a:r>
              <a:rPr lang="en-US" dirty="0"/>
              <a:t> CF</a:t>
            </a:r>
            <a:r>
              <a:rPr lang="en-US" baseline="-25000" dirty="0"/>
              <a:t>3</a:t>
            </a:r>
            <a:r>
              <a:rPr lang="en-US" dirty="0"/>
              <a:t>SO</a:t>
            </a:r>
            <a:r>
              <a:rPr lang="en-US" baseline="-25000" dirty="0"/>
              <a:t>3</a:t>
            </a:r>
            <a:r>
              <a:rPr lang="en-US" dirty="0"/>
              <a:t>H, </a:t>
            </a:r>
            <a:r>
              <a:rPr lang="en-US" dirty="0">
                <a:hlinkClick r:id="rId21" action="ppaction://hlinkfile" tooltip="Citric Acid"/>
              </a:rPr>
              <a:t>Citric Acid</a:t>
            </a:r>
            <a:endParaRPr lang="en-US" dirty="0"/>
          </a:p>
          <a:p>
            <a:pPr eaLnBrk="1" fontAlgn="auto" hangingPunct="1">
              <a:spcBef>
                <a:spcPts val="0"/>
              </a:spcBef>
              <a:spcAft>
                <a:spcPts val="0"/>
              </a:spcAft>
              <a:defRPr/>
            </a:pPr>
            <a:r>
              <a:rPr lang="en-US" dirty="0"/>
              <a:t>Strong Base: </a:t>
            </a:r>
            <a:r>
              <a:rPr lang="en-US" dirty="0">
                <a:hlinkClick r:id="rId22" action="ppaction://hlinkfile" tooltip="Potassium hydroxide"/>
              </a:rPr>
              <a:t>Potassium hydroxide</a:t>
            </a:r>
            <a:r>
              <a:rPr lang="en-US" dirty="0"/>
              <a:t> KOH, </a:t>
            </a:r>
            <a:r>
              <a:rPr lang="en-US" dirty="0">
                <a:hlinkClick r:id="rId23" action="ppaction://hlinkfile" tooltip="Barium hydroxide"/>
              </a:rPr>
              <a:t>Barium hydroxide</a:t>
            </a:r>
            <a:r>
              <a:rPr lang="en-US" dirty="0"/>
              <a:t> </a:t>
            </a:r>
            <a:r>
              <a:rPr lang="en-US" dirty="0" err="1"/>
              <a:t>Ba</a:t>
            </a:r>
            <a:r>
              <a:rPr lang="en-US" dirty="0"/>
              <a:t>(OH)</a:t>
            </a:r>
            <a:r>
              <a:rPr lang="en-US" baseline="-25000" dirty="0"/>
              <a:t>2</a:t>
            </a:r>
            <a:r>
              <a:rPr lang="en-US" dirty="0"/>
              <a:t>, </a:t>
            </a:r>
            <a:r>
              <a:rPr lang="en-US" dirty="0" err="1">
                <a:hlinkClick r:id="rId24" action="ppaction://hlinkfile" tooltip="Caesium hydroxide"/>
              </a:rPr>
              <a:t>Caesium</a:t>
            </a:r>
            <a:r>
              <a:rPr lang="en-US" dirty="0">
                <a:hlinkClick r:id="rId24" action="ppaction://hlinkfile" tooltip="Caesium hydroxide"/>
              </a:rPr>
              <a:t> hydroxide</a:t>
            </a:r>
            <a:r>
              <a:rPr lang="en-US" dirty="0"/>
              <a:t> </a:t>
            </a:r>
            <a:r>
              <a:rPr lang="en-US" dirty="0" err="1"/>
              <a:t>CsOH</a:t>
            </a:r>
            <a:r>
              <a:rPr lang="en-US" dirty="0"/>
              <a:t>, </a:t>
            </a:r>
            <a:r>
              <a:rPr lang="en-US" dirty="0">
                <a:hlinkClick r:id="rId25" action="ppaction://hlinkfile" tooltip="Sodium hydroxide"/>
              </a:rPr>
              <a:t>Sodium hydroxide</a:t>
            </a:r>
            <a:r>
              <a:rPr lang="en-US" dirty="0"/>
              <a:t> </a:t>
            </a:r>
            <a:r>
              <a:rPr lang="en-US" dirty="0" err="1"/>
              <a:t>NaOH</a:t>
            </a:r>
            <a:r>
              <a:rPr lang="en-US" dirty="0"/>
              <a:t>, </a:t>
            </a:r>
            <a:r>
              <a:rPr lang="en-US" dirty="0">
                <a:hlinkClick r:id="rId26" action="ppaction://hlinkfile" tooltip="Strontium hydroxide"/>
              </a:rPr>
              <a:t>Strontium hydroxide</a:t>
            </a:r>
            <a:r>
              <a:rPr lang="en-US" dirty="0"/>
              <a:t> </a:t>
            </a:r>
            <a:r>
              <a:rPr lang="en-US" dirty="0" err="1"/>
              <a:t>Sr</a:t>
            </a:r>
            <a:r>
              <a:rPr lang="en-US" dirty="0"/>
              <a:t>(OH)</a:t>
            </a:r>
            <a:r>
              <a:rPr lang="en-US" baseline="-25000" dirty="0"/>
              <a:t>2</a:t>
            </a:r>
            <a:r>
              <a:rPr lang="en-US" dirty="0"/>
              <a:t>, </a:t>
            </a:r>
            <a:r>
              <a:rPr lang="en-US" dirty="0">
                <a:hlinkClick r:id="rId27" action="ppaction://hlinkfile" tooltip="Calcium hydroxide"/>
              </a:rPr>
              <a:t>Calcium hydroxide</a:t>
            </a:r>
            <a:r>
              <a:rPr lang="en-US" dirty="0"/>
              <a:t> Ca(OH)</a:t>
            </a:r>
            <a:r>
              <a:rPr lang="en-US" baseline="-25000" dirty="0"/>
              <a:t>2</a:t>
            </a:r>
            <a:r>
              <a:rPr lang="en-US" dirty="0"/>
              <a:t>, </a:t>
            </a:r>
            <a:r>
              <a:rPr lang="en-US" dirty="0">
                <a:hlinkClick r:id="rId28" action="ppaction://hlinkfile" tooltip="Rubidium hydroxide"/>
              </a:rPr>
              <a:t>Rubidium hydroxide</a:t>
            </a:r>
            <a:r>
              <a:rPr lang="en-US" dirty="0"/>
              <a:t> </a:t>
            </a:r>
            <a:r>
              <a:rPr lang="en-US" dirty="0" err="1"/>
              <a:t>RbOH</a:t>
            </a:r>
            <a:r>
              <a:rPr lang="en-US" dirty="0"/>
              <a:t>, </a:t>
            </a:r>
            <a:r>
              <a:rPr lang="en-US" dirty="0">
                <a:hlinkClick r:id="rId29" action="ppaction://hlinkfile" tooltip="Magnesium hydroxide"/>
              </a:rPr>
              <a:t>Magnesium hydroxide</a:t>
            </a:r>
            <a:r>
              <a:rPr lang="en-US" dirty="0"/>
              <a:t> Mg(OH)</a:t>
            </a:r>
            <a:r>
              <a:rPr lang="en-US" baseline="-25000" dirty="0"/>
              <a:t>2</a:t>
            </a:r>
            <a:r>
              <a:rPr lang="en-US" dirty="0"/>
              <a:t>, </a:t>
            </a:r>
            <a:r>
              <a:rPr lang="en-US" dirty="0">
                <a:hlinkClick r:id="rId30" action="ppaction://hlinkfile" tooltip="Lithium diisopropylamide"/>
              </a:rPr>
              <a:t>Lithium </a:t>
            </a:r>
            <a:r>
              <a:rPr lang="en-US" dirty="0" err="1">
                <a:hlinkClick r:id="rId30" action="ppaction://hlinkfile" tooltip="Lithium diisopropylamide"/>
              </a:rPr>
              <a:t>diisopropylamide</a:t>
            </a:r>
            <a:r>
              <a:rPr lang="en-US" dirty="0"/>
              <a:t> (LDA) C</a:t>
            </a:r>
            <a:r>
              <a:rPr lang="en-US" baseline="-25000" dirty="0"/>
              <a:t>6</a:t>
            </a:r>
            <a:r>
              <a:rPr lang="en-US" dirty="0"/>
              <a:t>H</a:t>
            </a:r>
            <a:r>
              <a:rPr lang="en-US" baseline="-25000" dirty="0"/>
              <a:t>14</a:t>
            </a:r>
            <a:r>
              <a:rPr lang="en-US" dirty="0"/>
              <a:t>LiN, </a:t>
            </a:r>
            <a:r>
              <a:rPr lang="en-US" dirty="0">
                <a:hlinkClick r:id="rId31" action="ppaction://hlinkfile" tooltip="Lithium diethylamide (page does not exist)"/>
              </a:rPr>
              <a:t>Lithium diethylamide</a:t>
            </a:r>
            <a:r>
              <a:rPr lang="en-US" dirty="0"/>
              <a:t> (LDEA), </a:t>
            </a:r>
            <a:r>
              <a:rPr lang="en-US" dirty="0">
                <a:hlinkClick r:id="rId32" action="ppaction://hlinkfile" tooltip="Sodium amide"/>
              </a:rPr>
              <a:t>Sodium amide</a:t>
            </a:r>
            <a:r>
              <a:rPr lang="en-US" dirty="0"/>
              <a:t> NaNH</a:t>
            </a:r>
            <a:r>
              <a:rPr lang="en-US" baseline="-25000" dirty="0"/>
              <a:t>2</a:t>
            </a:r>
            <a:r>
              <a:rPr lang="en-US" dirty="0"/>
              <a:t>, </a:t>
            </a:r>
            <a:r>
              <a:rPr lang="en-US" dirty="0">
                <a:hlinkClick r:id="rId33" action="ppaction://hlinkfile" tooltip="Sodium hydride"/>
              </a:rPr>
              <a:t>Sodium hydride</a:t>
            </a:r>
            <a:r>
              <a:rPr lang="en-US" dirty="0"/>
              <a:t> </a:t>
            </a:r>
            <a:r>
              <a:rPr lang="en-US" dirty="0" err="1"/>
              <a:t>NaH</a:t>
            </a:r>
            <a:r>
              <a:rPr lang="en-US" dirty="0"/>
              <a:t>, </a:t>
            </a:r>
            <a:r>
              <a:rPr lang="en-US" dirty="0">
                <a:hlinkClick r:id="rId34" action="ppaction://hlinkfile" tooltip="Lithium bis(trimethylsilyl)amide"/>
              </a:rPr>
              <a:t>Lithium </a:t>
            </a:r>
            <a:r>
              <a:rPr lang="en-US" dirty="0" err="1">
                <a:hlinkClick r:id="rId34" action="ppaction://hlinkfile" tooltip="Lithium bis(trimethylsilyl)amide"/>
              </a:rPr>
              <a:t>bis</a:t>
            </a:r>
            <a:r>
              <a:rPr lang="en-US" dirty="0">
                <a:hlinkClick r:id="rId34" action="ppaction://hlinkfile" tooltip="Lithium bis(trimethylsilyl)amide"/>
              </a:rPr>
              <a:t>(</a:t>
            </a:r>
            <a:r>
              <a:rPr lang="en-US" dirty="0" err="1">
                <a:hlinkClick r:id="rId34" action="ppaction://hlinkfile" tooltip="Lithium bis(trimethylsilyl)amide"/>
              </a:rPr>
              <a:t>trimethylsilyl</a:t>
            </a:r>
            <a:r>
              <a:rPr lang="en-US" dirty="0">
                <a:hlinkClick r:id="rId34" action="ppaction://hlinkfile" tooltip="Lithium bis(trimethylsilyl)amide"/>
              </a:rPr>
              <a:t>)amide</a:t>
            </a:r>
            <a:r>
              <a:rPr lang="en-US" dirty="0"/>
              <a:t> ((CH</a:t>
            </a:r>
            <a:r>
              <a:rPr lang="en-US" baseline="-25000" dirty="0"/>
              <a:t>3</a:t>
            </a:r>
            <a:r>
              <a:rPr lang="en-US" dirty="0"/>
              <a:t>)</a:t>
            </a:r>
            <a:r>
              <a:rPr lang="en-US" baseline="-25000" dirty="0"/>
              <a:t>3</a:t>
            </a:r>
            <a:r>
              <a:rPr lang="en-US" dirty="0"/>
              <a:t>Si)</a:t>
            </a:r>
            <a:r>
              <a:rPr lang="en-US" baseline="-25000" dirty="0"/>
              <a:t>2</a:t>
            </a:r>
            <a:r>
              <a:rPr lang="en-US" dirty="0"/>
              <a:t>NLi</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Ionization</a:t>
            </a:r>
            <a:r>
              <a:rPr lang="en-US" dirty="0"/>
              <a:t> is the </a:t>
            </a:r>
            <a:r>
              <a:rPr lang="en-US" dirty="0">
                <a:hlinkClick r:id="rId35" action="ppaction://hlinkfile" tooltip="Physics"/>
              </a:rPr>
              <a:t>physical</a:t>
            </a:r>
            <a:r>
              <a:rPr lang="en-US" dirty="0"/>
              <a:t> process of converting an </a:t>
            </a:r>
            <a:r>
              <a:rPr lang="en-US" dirty="0">
                <a:hlinkClick r:id="rId36" action="ppaction://hlinkfile" tooltip="Atom"/>
              </a:rPr>
              <a:t>atom</a:t>
            </a:r>
            <a:r>
              <a:rPr lang="en-US" dirty="0"/>
              <a:t> or </a:t>
            </a:r>
            <a:r>
              <a:rPr lang="en-US" dirty="0">
                <a:hlinkClick r:id="rId37" action="ppaction://hlinkfile" tooltip="Molecule"/>
              </a:rPr>
              <a:t>molecule</a:t>
            </a:r>
            <a:r>
              <a:rPr lang="en-US" dirty="0"/>
              <a:t> into an </a:t>
            </a:r>
            <a:r>
              <a:rPr lang="en-US" dirty="0">
                <a:hlinkClick r:id="rId5" action="ppaction://hlinkfile" tooltip="Ion"/>
              </a:rPr>
              <a:t>ion</a:t>
            </a:r>
            <a:r>
              <a:rPr lang="en-US" dirty="0"/>
              <a:t> by adding or removing charged particles such as </a:t>
            </a:r>
            <a:r>
              <a:rPr lang="en-US" dirty="0">
                <a:hlinkClick r:id="rId38" action="ppaction://hlinkfile" tooltip="Electron"/>
              </a:rPr>
              <a:t>electrons</a:t>
            </a:r>
            <a:r>
              <a:rPr lang="en-US" dirty="0"/>
              <a:t> or other ions. This is often confused with </a:t>
            </a:r>
            <a:r>
              <a:rPr lang="en-US" dirty="0">
                <a:hlinkClick r:id="rId39" action="ppaction://hlinkfile" tooltip="Dissociation (chemistry)"/>
              </a:rPr>
              <a:t>dissociation</a:t>
            </a:r>
            <a:r>
              <a:rPr lang="en-US" dirty="0"/>
              <a:t>.</a:t>
            </a:r>
          </a:p>
          <a:p>
            <a:pPr eaLnBrk="1" fontAlgn="auto" hangingPunct="1">
              <a:spcBef>
                <a:spcPts val="0"/>
              </a:spcBef>
              <a:spcAft>
                <a:spcPts val="0"/>
              </a:spcAft>
              <a:defRPr/>
            </a:pPr>
            <a:r>
              <a:rPr lang="en-US" dirty="0"/>
              <a:t>Strictly speaking, yes. Dissociation refers to the breaking of a chemical bond without reference to whether the products are ions or neutral fragments. Ionization (</a:t>
            </a:r>
            <a:r>
              <a:rPr lang="en-US" dirty="0" err="1"/>
              <a:t>ionisation</a:t>
            </a:r>
            <a:r>
              <a:rPr lang="en-US" dirty="0"/>
              <a:t>, alternate spelling) refers to breaking of chemical bonds into charged species. The terms are sometimes both used when referring to the ionization reaction HA -----&gt; H(+) + A(-). </a:t>
            </a:r>
            <a:br>
              <a:rPr lang="en-US" dirty="0"/>
            </a:br>
            <a:r>
              <a:rPr lang="en-US" dirty="0"/>
              <a:t>Dissociation of a molecule can either produce ions or neutral molecules. If it produces ions, then the dissociation is also an ionization. </a:t>
            </a:r>
            <a:br>
              <a:rPr lang="en-US" dirty="0"/>
            </a:br>
            <a:br>
              <a:rPr lang="en-US" dirty="0"/>
            </a:br>
            <a:r>
              <a:rPr lang="en-US" dirty="0"/>
              <a:t>so </a:t>
            </a:r>
            <a:r>
              <a:rPr lang="en-US" dirty="0" err="1"/>
              <a:t>HCl</a:t>
            </a:r>
            <a:r>
              <a:rPr lang="en-US" dirty="0"/>
              <a:t> ---&gt; H+ + </a:t>
            </a:r>
            <a:r>
              <a:rPr lang="en-US" dirty="0" err="1"/>
              <a:t>Cl</a:t>
            </a:r>
            <a:r>
              <a:rPr lang="en-US" dirty="0"/>
              <a:t>- is a dissociation reaction and also an ionization reaction. However, H2 ----&gt; 2H is just a dissociation reaction. </a:t>
            </a:r>
            <a:br>
              <a:rPr lang="en-US" dirty="0"/>
            </a:br>
            <a:br>
              <a:rPr lang="en-US" dirty="0"/>
            </a:br>
            <a:r>
              <a:rPr lang="en-US" dirty="0"/>
              <a:t>However, ionization is a general term which refers to the formation of ions, and not necessarily from dissociation. You can form an ion by removing an electron from it (a </a:t>
            </a:r>
            <a:r>
              <a:rPr lang="en-US" dirty="0" err="1"/>
              <a:t>cation</a:t>
            </a:r>
            <a:r>
              <a:rPr lang="en-US" dirty="0"/>
              <a:t>) or adding an electron (forming an anion, as in F + e ---&gt; F-). If you want to think of </a:t>
            </a:r>
            <a:r>
              <a:rPr lang="en-US" dirty="0" err="1"/>
              <a:t>cation</a:t>
            </a:r>
            <a:r>
              <a:rPr lang="en-US" dirty="0"/>
              <a:t> formation as a dissociation reaction, fine- but the latter is clearly not a dissociation. </a:t>
            </a:r>
          </a:p>
          <a:p>
            <a:pPr eaLnBrk="1" fontAlgn="auto" hangingPunct="1">
              <a:spcBef>
                <a:spcPts val="0"/>
              </a:spcBef>
              <a:spcAft>
                <a:spcPts val="0"/>
              </a:spcAft>
              <a:defRPr/>
            </a:pPr>
            <a:r>
              <a:rPr lang="en-US" dirty="0"/>
              <a:t>The term ionization also has a second meaning when used in discussions of solutions. The way substances behave electrically in water solution is often very different from the way they behave as solids or gases. As an example, let us consider the compound known as acetic acid which is a liquid that does not conduct an electric current. Yet, when acetic acid is added to water, the solution that is formed </a:t>
            </a:r>
            <a:r>
              <a:rPr lang="en-US" i="1" dirty="0"/>
              <a:t>does</a:t>
            </a:r>
            <a:r>
              <a:rPr lang="en-US" dirty="0"/>
              <a:t> conduct an electric current.</a:t>
            </a:r>
          </a:p>
          <a:p>
            <a:pPr eaLnBrk="1" fontAlgn="auto" hangingPunct="1">
              <a:spcBef>
                <a:spcPts val="0"/>
              </a:spcBef>
              <a:spcAft>
                <a:spcPts val="0"/>
              </a:spcAft>
              <a:defRPr/>
            </a:pPr>
            <a:r>
              <a:rPr lang="en-US" dirty="0"/>
              <a:t>In order for a solution to conduct an electric current, ions must be present. Pure acetic acid is made of molecules. It contains no ions. If we pass an electric current into acetic acid, nothing will happen because no ions are present. An important change takes place, however, when acetic acid is added to water. Water molecules have the ability to tear acetic acid molecules apart, breaking them down into hydrogen ions and acetate ions. Now that ions are present, the water solution of acetic acid can conduct an electric current. This process is known as ionization because ions are produced from a substance (acetic acid in this case) that did not contain them originally.</a:t>
            </a:r>
          </a:p>
          <a:p>
            <a:pPr eaLnBrk="1" fontAlgn="auto" hangingPunct="1">
              <a:spcBef>
                <a:spcPts val="0"/>
              </a:spcBef>
              <a:spcAft>
                <a:spcPts val="0"/>
              </a:spcAft>
              <a:defRPr/>
            </a:pPr>
            <a:r>
              <a:rPr lang="en-US" dirty="0"/>
              <a:t>A similar story about the conductivity and </a:t>
            </a:r>
            <a:r>
              <a:rPr lang="en-US" dirty="0" err="1"/>
              <a:t>nonconductivity</a:t>
            </a:r>
            <a:r>
              <a:rPr lang="en-US" dirty="0"/>
              <a:t> of sodium chloride could be told. If the two ends of a battery are attached to a large crystal of sodium chloride, no electric current will flow. One might guess that this result indicates that no ions are present in sodium chloride. However, that is not the case. Indeed, a crystal of sodium chloride is made up entirely of ions, positively charged sodium ions and negatively charged chloride ions. The problem is, however, that these ions are held together very tightly by electrical forces. Sodium ions are bound tightly to chloride ions, and vice versa.</a:t>
            </a:r>
          </a:p>
          <a:p>
            <a:pPr eaLnBrk="1" fontAlgn="auto" hangingPunct="1">
              <a:spcBef>
                <a:spcPts val="0"/>
              </a:spcBef>
              <a:spcAft>
                <a:spcPts val="0"/>
              </a:spcAft>
              <a:defRPr/>
            </a:pPr>
            <a:r>
              <a:rPr lang="en-US" dirty="0"/>
              <a:t>The situation changes, however, when sodium chloride is added to water. Water molecules are able to tear apart sodium ions and chloride ions in much the same way they tear apart acetic acid molecules. Once the sodium ions and chloride ions are no longer bound tightly to each other, they are free to roam through the salt/water solution. The name given to this change is dissociation. The term means that ions already existed in the sodium chloride crystal before it was put into water. Water did not create the ions, it only set them free. It is this difference between creating ions and setting them free that distinguishes ionization from dissociation.</a:t>
            </a:r>
          </a:p>
          <a:p>
            <a:pPr eaLnBrk="1" fontAlgn="auto" hangingPunct="1">
              <a:spcBef>
                <a:spcPts val="0"/>
              </a:spcBef>
              <a:spcAft>
                <a:spcPts val="0"/>
              </a:spcAft>
              <a:defRPr/>
            </a:pPr>
            <a:br>
              <a:rPr lang="en-US" dirty="0"/>
            </a:br>
            <a:r>
              <a:rPr lang="en-US" b="1" dirty="0"/>
              <a:t>activity</a:t>
            </a:r>
            <a:r>
              <a:rPr lang="en-US" dirty="0"/>
              <a:t> (symbol </a:t>
            </a:r>
            <a:r>
              <a:rPr lang="en-US" i="1" dirty="0"/>
              <a:t>a</a:t>
            </a:r>
            <a:r>
              <a:rPr lang="en-US" dirty="0"/>
              <a:t>) is a measure of the “effective concentration” of a species in a mixture</a:t>
            </a:r>
            <a:br>
              <a:rPr lang="en-US" dirty="0"/>
            </a:br>
            <a:br>
              <a:rPr lang="en-US" dirty="0"/>
            </a:br>
            <a:r>
              <a:rPr lang="en-US" dirty="0"/>
              <a:t>Under Creative Commons License: </a:t>
            </a:r>
            <a:r>
              <a:rPr lang="en-US" dirty="0">
                <a:hlinkClick r:id="rId40"/>
              </a:rPr>
              <a:t>Attribution No Derivatives</a:t>
            </a:r>
            <a:endParaRPr lang="en-US" dirty="0"/>
          </a:p>
          <a:p>
            <a:pPr eaLnBrk="1" fontAlgn="auto" hangingPunct="1">
              <a:spcBef>
                <a:spcPts val="0"/>
              </a:spcBef>
              <a:spcAft>
                <a:spcPts val="0"/>
              </a:spcAft>
              <a:defRPr/>
            </a:pPr>
            <a:endParaRPr lang="en-US" dirty="0"/>
          </a:p>
        </p:txBody>
      </p:sp>
      <p:sp>
        <p:nvSpPr>
          <p:cNvPr id="3891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fontAlgn="base">
              <a:spcBef>
                <a:spcPct val="0"/>
              </a:spcBef>
              <a:spcAft>
                <a:spcPct val="0"/>
              </a:spcAft>
              <a:defRPr/>
            </a:pPr>
            <a:fld id="{8786AD47-6FD9-48E8-98D0-5635E83FA6F9}" type="slidenum">
              <a:rPr lang="en-US" smtClean="0">
                <a:latin typeface="Calibri" pitchFamily="34" charset="0"/>
              </a:rPr>
              <a:pPr fontAlgn="base">
                <a:spcBef>
                  <a:spcPct val="0"/>
                </a:spcBef>
                <a:spcAft>
                  <a:spcPct val="0"/>
                </a:spcAft>
                <a:defRPr/>
              </a:pPr>
              <a:t>149</a:t>
            </a:fld>
            <a:endParaRPr lang="en-US">
              <a:latin typeface="Calibri" pitchFamily="34" charset="0"/>
            </a:endParaRPr>
          </a:p>
        </p:txBody>
      </p:sp>
    </p:spTree>
    <p:extLst>
      <p:ext uri="{BB962C8B-B14F-4D97-AF65-F5344CB8AC3E}">
        <p14:creationId xmlns:p14="http://schemas.microsoft.com/office/powerpoint/2010/main" val="223986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7A5EE3-1F64-4342-A35A-37CF9D4FCF1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322879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A5EE3-1F64-4342-A35A-37CF9D4FCF1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18997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A5EE3-1F64-4342-A35A-37CF9D4FCF1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174648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2E2D8D-BB14-49DD-824F-6CD4F34EA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198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86A1F0-38DA-4089-AB9F-E083117C31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41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CF7853-1B8F-4EBD-B90E-D6530E4A5A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858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A66EE7-FD9E-4E1A-B480-3F0442090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71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6E01CF-EE3B-40C3-A30F-264A43A4E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26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F23C6E-BB1C-41A4-9F28-0631BC0446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392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AC1171-B085-4B11-8CE7-98B27DC2EC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581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5E8B5B-A231-4750-B909-4A383F236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21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A5EE3-1F64-4342-A35A-37CF9D4FCF1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3125339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114AB6-F163-44DF-A494-05804D8D26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568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559FD6-7C7D-472B-90D8-2950F3A563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7486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11B87-5970-4DBA-A71D-BAB9FBA3AC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393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5" name="Slide Number Placeholder 7"/>
          <p:cNvSpPr>
            <a:spLocks noGrp="1"/>
          </p:cNvSpPr>
          <p:nvPr>
            <p:ph type="sldNum" sz="quarter" idx="11"/>
          </p:nvPr>
        </p:nvSpPr>
        <p:spPr/>
        <p:txBody>
          <a:bodyPr/>
          <a:lstStyle>
            <a:lvl1pPr eaLnBrk="0" fontAlgn="base" hangingPunct="0">
              <a:spcBef>
                <a:spcPct val="0"/>
              </a:spcBef>
              <a:spcAft>
                <a:spcPct val="0"/>
              </a:spcAft>
              <a:defRPr/>
            </a:lvl1pPr>
          </a:lstStyle>
          <a:p>
            <a:pPr>
              <a:defRPr/>
            </a:pPr>
            <a:fld id="{3A81140F-6C82-433D-A3F0-F2AE6B46A92A}" type="slidenum">
              <a:rPr lang="en-US"/>
              <a:pPr>
                <a:defRPr/>
              </a:pPr>
              <a:t>‹#›</a:t>
            </a:fld>
            <a:endParaRPr lang="en-US"/>
          </a:p>
        </p:txBody>
      </p:sp>
      <p:sp>
        <p:nvSpPr>
          <p:cNvPr id="6" name="Footer Placeholder 8"/>
          <p:cNvSpPr>
            <a:spLocks noGrp="1"/>
          </p:cNvSpPr>
          <p:nvPr>
            <p:ph type="ftr" sz="quarter" idx="12"/>
          </p:nvPr>
        </p:nvSpPr>
        <p:spPr/>
        <p:txBody>
          <a:bodyPr/>
          <a:lstStyle>
            <a:lvl1pPr eaLnBrk="0" fontAlgn="base" hangingPunct="0">
              <a:spcBef>
                <a:spcPct val="0"/>
              </a:spcBef>
              <a:spcAft>
                <a:spcPct val="0"/>
              </a:spcAft>
              <a:defRPr/>
            </a:lvl1pPr>
          </a:lstStyle>
          <a:p>
            <a:pPr>
              <a:defRPr/>
            </a:pPr>
            <a:endParaRPr lang="en-US"/>
          </a:p>
        </p:txBody>
      </p:sp>
    </p:spTree>
    <p:extLst>
      <p:ext uri="{BB962C8B-B14F-4D97-AF65-F5344CB8AC3E}">
        <p14:creationId xmlns:p14="http://schemas.microsoft.com/office/powerpoint/2010/main" val="1837438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F4F0B3B3-26B3-4ABF-9FEB-2283EB33E737}" type="slidenum">
              <a:rPr lang="en-US"/>
              <a:pPr>
                <a:defRPr/>
              </a:pPr>
              <a:t>‹#›</a:t>
            </a:fld>
            <a:endParaRPr lang="en-US"/>
          </a:p>
        </p:txBody>
      </p:sp>
    </p:spTree>
    <p:extLst>
      <p:ext uri="{BB962C8B-B14F-4D97-AF65-F5344CB8AC3E}">
        <p14:creationId xmlns:p14="http://schemas.microsoft.com/office/powerpoint/2010/main" val="3415702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8"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9"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ED3C7FF6-F4C5-42B1-980A-B304178A3915}" type="slidenum">
              <a:rPr lang="en-US"/>
              <a:pPr>
                <a:defRPr/>
              </a:pPr>
              <a:t>‹#›</a:t>
            </a:fld>
            <a:endParaRPr lang="en-US"/>
          </a:p>
        </p:txBody>
      </p:sp>
    </p:spTree>
    <p:extLst>
      <p:ext uri="{BB962C8B-B14F-4D97-AF65-F5344CB8AC3E}">
        <p14:creationId xmlns:p14="http://schemas.microsoft.com/office/powerpoint/2010/main" val="2568291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6" name="Footer Placeholder 5"/>
          <p:cNvSpPr>
            <a:spLocks noGrp="1"/>
          </p:cNvSpPr>
          <p:nvPr>
            <p:ph type="ftr" sz="quarter" idx="15"/>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6"/>
          </p:nvPr>
        </p:nvSpPr>
        <p:spPr/>
        <p:txBody>
          <a:bodyPr/>
          <a:lstStyle>
            <a:lvl1pPr eaLnBrk="0" fontAlgn="base" hangingPunct="0">
              <a:spcBef>
                <a:spcPct val="0"/>
              </a:spcBef>
              <a:spcAft>
                <a:spcPct val="0"/>
              </a:spcAft>
              <a:defRPr/>
            </a:lvl1pPr>
          </a:lstStyle>
          <a:p>
            <a:pPr>
              <a:defRPr/>
            </a:pPr>
            <a:fld id="{A9C036A0-10E9-45D5-A461-E1C53C5092A2}" type="slidenum">
              <a:rPr lang="en-US"/>
              <a:pPr>
                <a:defRPr/>
              </a:pPr>
              <a:t>‹#›</a:t>
            </a:fld>
            <a:endParaRPr lang="en-US"/>
          </a:p>
        </p:txBody>
      </p:sp>
    </p:spTree>
    <p:extLst>
      <p:ext uri="{BB962C8B-B14F-4D97-AF65-F5344CB8AC3E}">
        <p14:creationId xmlns:p14="http://schemas.microsoft.com/office/powerpoint/2010/main" val="411674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5"/>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8" name="Footer Placeholder 7"/>
          <p:cNvSpPr>
            <a:spLocks noGrp="1"/>
          </p:cNvSpPr>
          <p:nvPr>
            <p:ph type="ftr" sz="quarter" idx="16"/>
          </p:nvPr>
        </p:nvSpPr>
        <p:spPr/>
        <p:txBody>
          <a:bodyPr/>
          <a:lstStyle>
            <a:lvl1pPr eaLnBrk="0" fontAlgn="base" hangingPunct="0">
              <a:spcBef>
                <a:spcPct val="0"/>
              </a:spcBef>
              <a:spcAft>
                <a:spcPct val="0"/>
              </a:spcAft>
              <a:defRPr/>
            </a:lvl1pPr>
          </a:lstStyle>
          <a:p>
            <a:pPr>
              <a:defRPr/>
            </a:pPr>
            <a:endParaRPr lang="en-US"/>
          </a:p>
        </p:txBody>
      </p:sp>
      <p:sp>
        <p:nvSpPr>
          <p:cNvPr id="9" name="Slide Number Placeholder 8"/>
          <p:cNvSpPr>
            <a:spLocks noGrp="1"/>
          </p:cNvSpPr>
          <p:nvPr>
            <p:ph type="sldNum" sz="quarter" idx="17"/>
          </p:nvPr>
        </p:nvSpPr>
        <p:spPr/>
        <p:txBody>
          <a:bodyPr/>
          <a:lstStyle>
            <a:lvl1pPr eaLnBrk="0" fontAlgn="base" hangingPunct="0">
              <a:spcBef>
                <a:spcPct val="0"/>
              </a:spcBef>
              <a:spcAft>
                <a:spcPct val="0"/>
              </a:spcAft>
              <a:defRPr/>
            </a:lvl1pPr>
          </a:lstStyle>
          <a:p>
            <a:pPr>
              <a:defRPr/>
            </a:pPr>
            <a:fld id="{B15F9DEC-ACB1-403B-831B-22EC9A975ED8}" type="slidenum">
              <a:rPr lang="en-US"/>
              <a:pPr>
                <a:defRPr/>
              </a:pPr>
              <a:t>‹#›</a:t>
            </a:fld>
            <a:endParaRPr lang="en-US"/>
          </a:p>
        </p:txBody>
      </p:sp>
    </p:spTree>
    <p:extLst>
      <p:ext uri="{BB962C8B-B14F-4D97-AF65-F5344CB8AC3E}">
        <p14:creationId xmlns:p14="http://schemas.microsoft.com/office/powerpoint/2010/main" val="1079458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vl1pPr>
          </a:lstStyle>
          <a:p>
            <a:pPr>
              <a:defRPr/>
            </a:pPr>
            <a:fld id="{16E3836E-F5F9-4387-B50E-FDB92A6D1908}" type="slidenum">
              <a:rPr lang="en-US"/>
              <a:pPr>
                <a:defRPr/>
              </a:pPr>
              <a:t>‹#›</a:t>
            </a:fld>
            <a:endParaRPr lang="en-US"/>
          </a:p>
        </p:txBody>
      </p:sp>
    </p:spTree>
    <p:extLst>
      <p:ext uri="{BB962C8B-B14F-4D97-AF65-F5344CB8AC3E}">
        <p14:creationId xmlns:p14="http://schemas.microsoft.com/office/powerpoint/2010/main" val="3714716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vl1pPr>
          </a:lstStyle>
          <a:p>
            <a:pPr>
              <a:defRPr/>
            </a:pPr>
            <a:fld id="{97D6A3FE-9A8D-45FB-826E-BEE7DA369492}" type="slidenum">
              <a:rPr lang="en-US"/>
              <a:pPr>
                <a:defRPr/>
              </a:pPr>
              <a:t>‹#›</a:t>
            </a:fld>
            <a:endParaRPr lang="en-US"/>
          </a:p>
        </p:txBody>
      </p:sp>
    </p:spTree>
    <p:extLst>
      <p:ext uri="{BB962C8B-B14F-4D97-AF65-F5344CB8AC3E}">
        <p14:creationId xmlns:p14="http://schemas.microsoft.com/office/powerpoint/2010/main" val="4464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7A5EE3-1F64-4342-A35A-37CF9D4FCF11}"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304656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vl1pPr>
          </a:lstStyle>
          <a:p>
            <a:pPr>
              <a:defRPr/>
            </a:pPr>
            <a:fld id="{B2C2B464-90A7-4E1E-9298-CC3C1EA79352}" type="slidenum">
              <a:rPr lang="en-US"/>
              <a:pPr>
                <a:defRPr/>
              </a:pPr>
              <a:t>‹#›</a:t>
            </a:fld>
            <a:endParaRPr lang="en-US"/>
          </a:p>
        </p:txBody>
      </p:sp>
    </p:spTree>
    <p:extLst>
      <p:ext uri="{BB962C8B-B14F-4D97-AF65-F5344CB8AC3E}">
        <p14:creationId xmlns:p14="http://schemas.microsoft.com/office/powerpoint/2010/main" val="3413442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vl1pPr>
          </a:lstStyle>
          <a:p>
            <a:pPr>
              <a:defRPr/>
            </a:pPr>
            <a:fld id="{CD100283-4288-45C8-ABAC-D19167B7ADF0}" type="slidenum">
              <a:rPr lang="en-US"/>
              <a:pPr>
                <a:defRPr/>
              </a:pPr>
              <a:t>‹#›</a:t>
            </a:fld>
            <a:endParaRPr lang="en-US"/>
          </a:p>
        </p:txBody>
      </p:sp>
    </p:spTree>
    <p:extLst>
      <p:ext uri="{BB962C8B-B14F-4D97-AF65-F5344CB8AC3E}">
        <p14:creationId xmlns:p14="http://schemas.microsoft.com/office/powerpoint/2010/main" val="3003462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A0B42311-628A-41E0-9D68-0EC6ACB658E1}" type="slidenum">
              <a:rPr lang="en-US"/>
              <a:pPr>
                <a:defRPr/>
              </a:pPr>
              <a:t>‹#›</a:t>
            </a:fld>
            <a:endParaRPr lang="en-US"/>
          </a:p>
        </p:txBody>
      </p:sp>
    </p:spTree>
    <p:extLst>
      <p:ext uri="{BB962C8B-B14F-4D97-AF65-F5344CB8AC3E}">
        <p14:creationId xmlns:p14="http://schemas.microsoft.com/office/powerpoint/2010/main" val="97478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vl1pPr>
          </a:lstStyle>
          <a:p>
            <a:pPr>
              <a:defRPr/>
            </a:pPr>
            <a:fld id="{1D8BD707-D9CF-40AE-B4C6-C98DA3205C09}" type="datetimeFigureOut">
              <a:rPr lang="en-US"/>
              <a:pPr>
                <a:defRPr/>
              </a:pPr>
              <a:t>4/6/2024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vl1pPr>
          </a:lstStyle>
          <a:p>
            <a:pPr>
              <a:defRPr/>
            </a:pPr>
            <a:fld id="{4D8F7CD6-C26A-4098-A791-8317ADC80330}" type="slidenum">
              <a:rPr lang="en-US"/>
              <a:pPr>
                <a:defRPr/>
              </a:pPr>
              <a:t>‹#›</a:t>
            </a:fld>
            <a:endParaRPr lang="en-US"/>
          </a:p>
        </p:txBody>
      </p:sp>
    </p:spTree>
    <p:extLst>
      <p:ext uri="{BB962C8B-B14F-4D97-AF65-F5344CB8AC3E}">
        <p14:creationId xmlns:p14="http://schemas.microsoft.com/office/powerpoint/2010/main" val="1080714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C8501E-9B2F-4682-948F-5A760AAA25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548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497F4-C776-48D5-B22A-9DF0432208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282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68901D-6D9E-426D-9689-70283C8C0E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38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631F7-3829-4295-8F58-2309137D81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805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598033E-94DE-4172-9D30-BF0252347F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591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F1AB07-AC44-42FB-B22A-7FA239FC5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892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7A5EE3-1F64-4342-A35A-37CF9D4FCF1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716320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678B25-3A7C-4871-A028-92FF977DA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158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0775DE-FE5C-4F28-B6E9-958C597540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603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0D5249-F3E1-4844-9AFD-24EBF9981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2653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E73943-50D1-445C-944A-8424CDD718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264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FA5C98-DA6A-4DA6-8970-0D4E078A6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5078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5C10C2-ABBD-4382-95E5-2966776D4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4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7A5EE3-1F64-4342-A35A-37CF9D4FCF11}"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94285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7A5EE3-1F64-4342-A35A-37CF9D4FCF11}"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401968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A5EE3-1F64-4342-A35A-37CF9D4FCF11}"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417048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A5EE3-1F64-4342-A35A-37CF9D4FCF1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37620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A5EE3-1F64-4342-A35A-37CF9D4FCF11}"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CEFDD-77F7-48A3-BCEB-5A4FBE287C31}" type="slidenum">
              <a:rPr lang="en-US" smtClean="0"/>
              <a:t>‹#›</a:t>
            </a:fld>
            <a:endParaRPr lang="en-US"/>
          </a:p>
        </p:txBody>
      </p:sp>
    </p:spTree>
    <p:extLst>
      <p:ext uri="{BB962C8B-B14F-4D97-AF65-F5344CB8AC3E}">
        <p14:creationId xmlns:p14="http://schemas.microsoft.com/office/powerpoint/2010/main" val="276815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A5EE3-1F64-4342-A35A-37CF9D4FCF11}" type="datetimeFigureOut">
              <a:rPr lang="en-US" smtClean="0"/>
              <a:t>4/6/2024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CEFDD-77F7-48A3-BCEB-5A4FBE287C31}" type="slidenum">
              <a:rPr lang="en-US" smtClean="0"/>
              <a:t>‹#›</a:t>
            </a:fld>
            <a:endParaRPr lang="en-US"/>
          </a:p>
        </p:txBody>
      </p:sp>
    </p:spTree>
    <p:extLst>
      <p:ext uri="{BB962C8B-B14F-4D97-AF65-F5344CB8AC3E}">
        <p14:creationId xmlns:p14="http://schemas.microsoft.com/office/powerpoint/2010/main" val="235551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80B2DACC-8483-4BC1-9D04-FDA127A78CE8}"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58491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eaLnBrk="1" fontAlgn="auto" hangingPunct="1">
              <a:spcBef>
                <a:spcPts val="0"/>
              </a:spcBef>
              <a:spcAft>
                <a:spcPts val="0"/>
              </a:spcAft>
              <a:defRPr sz="1200" smtClean="0">
                <a:solidFill>
                  <a:prstClr val="black">
                    <a:lumMod val="65000"/>
                    <a:lumOff val="35000"/>
                  </a:prstClr>
                </a:solidFill>
                <a:latin typeface="Century Gothic" pitchFamily="34" charset="0"/>
              </a:defRPr>
            </a:lvl1pPr>
          </a:lstStyle>
          <a:p>
            <a:pPr>
              <a:defRPr/>
            </a:pPr>
            <a:fld id="{1D8BD707-D9CF-40AE-B4C6-C98DA3205C09}" type="datetimeFigureOut">
              <a:rPr lang="en-US"/>
              <a:pPr>
                <a:defRPr/>
              </a:pPr>
              <a:t>4/6/2024</a:t>
            </a:fld>
            <a:endParaRPr lang="en-US"/>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prstClr val="black">
                    <a:lumMod val="65000"/>
                    <a:lumOff val="35000"/>
                  </a:prst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eaLnBrk="1" fontAlgn="auto" hangingPunct="1">
              <a:spcBef>
                <a:spcPts val="0"/>
              </a:spcBef>
              <a:spcAft>
                <a:spcPts val="0"/>
              </a:spcAft>
              <a:defRPr sz="1200" smtClean="0">
                <a:solidFill>
                  <a:prstClr val="black">
                    <a:lumMod val="65000"/>
                    <a:lumOff val="35000"/>
                  </a:prstClr>
                </a:solidFill>
                <a:latin typeface="Century Gothic" pitchFamily="34" charset="0"/>
              </a:defRPr>
            </a:lvl1pPr>
          </a:lstStyle>
          <a:p>
            <a:pPr>
              <a:defRPr/>
            </a:pPr>
            <a:fld id="{34BF893D-C723-404E-8D2C-8BA1450CF2CA}" type="slidenum">
              <a:rPr lang="en-US"/>
              <a:pPr>
                <a:defRPr/>
              </a:pPr>
              <a:t>‹#›</a:t>
            </a:fld>
            <a:endParaRPr lang="en-US"/>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Tree>
    <p:extLst>
      <p:ext uri="{BB962C8B-B14F-4D97-AF65-F5344CB8AC3E}">
        <p14:creationId xmlns:p14="http://schemas.microsoft.com/office/powerpoint/2010/main" val="2580800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anose="02040502050505030304" pitchFamily="18" charset="0"/>
        </a:defRPr>
      </a:lvl2pPr>
      <a:lvl3pPr algn="ctr" rtl="0" fontAlgn="base">
        <a:lnSpc>
          <a:spcPts val="5800"/>
        </a:lnSpc>
        <a:spcBef>
          <a:spcPct val="0"/>
        </a:spcBef>
        <a:spcAft>
          <a:spcPct val="0"/>
        </a:spcAft>
        <a:defRPr sz="5400">
          <a:solidFill>
            <a:schemeClr val="tx2"/>
          </a:solidFill>
          <a:latin typeface="Palatino Linotype" panose="02040502050505030304" pitchFamily="18" charset="0"/>
        </a:defRPr>
      </a:lvl3pPr>
      <a:lvl4pPr algn="ctr" rtl="0" fontAlgn="base">
        <a:lnSpc>
          <a:spcPts val="5800"/>
        </a:lnSpc>
        <a:spcBef>
          <a:spcPct val="0"/>
        </a:spcBef>
        <a:spcAft>
          <a:spcPct val="0"/>
        </a:spcAft>
        <a:defRPr sz="5400">
          <a:solidFill>
            <a:schemeClr val="tx2"/>
          </a:solidFill>
          <a:latin typeface="Palatino Linotype" panose="02040502050505030304" pitchFamily="18" charset="0"/>
        </a:defRPr>
      </a:lvl4pPr>
      <a:lvl5pPr algn="ctr" rtl="0" fontAlgn="base">
        <a:lnSpc>
          <a:spcPts val="5800"/>
        </a:lnSpc>
        <a:spcBef>
          <a:spcPct val="0"/>
        </a:spcBef>
        <a:spcAft>
          <a:spcPct val="0"/>
        </a:spcAft>
        <a:defRPr sz="5400">
          <a:solidFill>
            <a:schemeClr val="tx2"/>
          </a:solidFill>
          <a:latin typeface="Palatino Linotype" panose="02040502050505030304" pitchFamily="18" charset="0"/>
        </a:defRPr>
      </a:lvl5pPr>
      <a:lvl6pPr marL="457200" algn="ctr" rtl="0" fontAlgn="base">
        <a:lnSpc>
          <a:spcPts val="5800"/>
        </a:lnSpc>
        <a:spcBef>
          <a:spcPct val="0"/>
        </a:spcBef>
        <a:spcAft>
          <a:spcPct val="0"/>
        </a:spcAft>
        <a:defRPr sz="5400">
          <a:solidFill>
            <a:schemeClr val="tx2"/>
          </a:solidFill>
          <a:latin typeface="Palatino Linotype" panose="02040502050505030304" pitchFamily="18" charset="0"/>
        </a:defRPr>
      </a:lvl6pPr>
      <a:lvl7pPr marL="914400" algn="ctr" rtl="0" fontAlgn="base">
        <a:lnSpc>
          <a:spcPts val="5800"/>
        </a:lnSpc>
        <a:spcBef>
          <a:spcPct val="0"/>
        </a:spcBef>
        <a:spcAft>
          <a:spcPct val="0"/>
        </a:spcAft>
        <a:defRPr sz="5400">
          <a:solidFill>
            <a:schemeClr val="tx2"/>
          </a:solidFill>
          <a:latin typeface="Palatino Linotype" panose="02040502050505030304" pitchFamily="18" charset="0"/>
        </a:defRPr>
      </a:lvl7pPr>
      <a:lvl8pPr marL="1371600" algn="ctr" rtl="0" fontAlgn="base">
        <a:lnSpc>
          <a:spcPts val="5800"/>
        </a:lnSpc>
        <a:spcBef>
          <a:spcPct val="0"/>
        </a:spcBef>
        <a:spcAft>
          <a:spcPct val="0"/>
        </a:spcAft>
        <a:defRPr sz="5400">
          <a:solidFill>
            <a:schemeClr val="tx2"/>
          </a:solidFill>
          <a:latin typeface="Palatino Linotype" panose="02040502050505030304" pitchFamily="18" charset="0"/>
        </a:defRPr>
      </a:lvl8pPr>
      <a:lvl9pPr marL="1828800" algn="ctr" rtl="0" fontAlgn="base">
        <a:lnSpc>
          <a:spcPts val="5800"/>
        </a:lnSpc>
        <a:spcBef>
          <a:spcPct val="0"/>
        </a:spcBef>
        <a:spcAft>
          <a:spcPct val="0"/>
        </a:spcAft>
        <a:defRPr sz="5400">
          <a:solidFill>
            <a:schemeClr val="tx2"/>
          </a:solidFill>
          <a:latin typeface="Palatino Linotype" panose="02040502050505030304" pitchFamily="18"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8D57251-A445-4C8E-8F0C-7F3EB5DCFF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945182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9.bin"/><Relationship Id="rId1" Type="http://schemas.openxmlformats.org/officeDocument/2006/relationships/slideLayout" Target="../slideLayouts/slideLayout4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7.x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10.bin"/><Relationship Id="rId1" Type="http://schemas.openxmlformats.org/officeDocument/2006/relationships/slideLayout" Target="../slideLayouts/slideLayout40.xml"/><Relationship Id="rId6" Type="http://schemas.openxmlformats.org/officeDocument/2006/relationships/oleObject" Target="../embeddings/oleObject12.bin"/><Relationship Id="rId5" Type="http://schemas.openxmlformats.org/officeDocument/2006/relationships/image" Target="../media/image104.wmf"/><Relationship Id="rId4" Type="http://schemas.openxmlformats.org/officeDocument/2006/relationships/oleObject" Target="../embeddings/oleObject11.bin"/></Relationships>
</file>

<file path=ppt/slides/_rels/slide138.x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oleObject" Target="../embeddings/oleObject13.bin"/><Relationship Id="rId1" Type="http://schemas.openxmlformats.org/officeDocument/2006/relationships/slideLayout" Target="../slideLayouts/slideLayout40.xml"/><Relationship Id="rId4" Type="http://schemas.openxmlformats.org/officeDocument/2006/relationships/image" Target="../media/image107.png"/></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0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15.bin"/><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6.bin"/><Relationship Id="rId1" Type="http://schemas.openxmlformats.org/officeDocument/2006/relationships/slideLayout" Target="../slideLayouts/slideLayout40.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111.png"/><Relationship Id="rId1" Type="http://schemas.openxmlformats.org/officeDocument/2006/relationships/slideLayout" Target="../slideLayouts/slideLayout35.xml"/><Relationship Id="rId5" Type="http://schemas.openxmlformats.org/officeDocument/2006/relationships/image" Target="../media/image113.png"/><Relationship Id="rId4" Type="http://schemas.openxmlformats.org/officeDocument/2006/relationships/image" Target="../media/image112.w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14.w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5.xml"/></Relationships>
</file>

<file path=ppt/slides/_rels/slide1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8" Type="http://schemas.openxmlformats.org/officeDocument/2006/relationships/image" Target="../media/image119.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21.wmf"/><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1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116.png"/><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22.bin"/><Relationship Id="rId14" Type="http://schemas.openxmlformats.org/officeDocument/2006/relationships/image" Target="../media/image122.wmf"/></Relationships>
</file>

<file path=ppt/slides/_rels/slide15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5.xml"/></Relationships>
</file>

<file path=ppt/slides/_rels/slide16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5.xml"/></Relationships>
</file>

<file path=ppt/slides/_rels/slide16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5.jpeg"/><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1.jpeg"/><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oleObject" Target="../embeddings/oleObject6.bin"/><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wmf"/></Relationships>
</file>

<file path=ppt/slides/_rels/slide9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1.jpeg"/><Relationship Id="rId4" Type="http://schemas.openxmlformats.org/officeDocument/2006/relationships/image" Target="../media/image77.png"/></Relationships>
</file>

<file path=ppt/slides/_rels/slide9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29516"/>
            <a:ext cx="11590985" cy="1205586"/>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Electroanalytical Techniques</a:t>
            </a:r>
            <a:endParaRPr lang="en-US" sz="3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810842" y="2828835"/>
            <a:ext cx="6096000" cy="1938992"/>
          </a:xfrm>
          <a:prstGeom prst="rect">
            <a:avLst/>
          </a:prstGeom>
        </p:spPr>
        <p:txBody>
          <a:bodyPr>
            <a:spAutoFit/>
          </a:bodyPr>
          <a:lstStyle/>
          <a:p>
            <a:pPr algn="ctr"/>
            <a:r>
              <a:rPr lang="en-US" sz="2000" dirty="0">
                <a:latin typeface="Arial Black" panose="020B0A04020102020204" pitchFamily="34" charset="0"/>
              </a:rPr>
              <a:t>By </a:t>
            </a:r>
          </a:p>
          <a:p>
            <a:pPr algn="ctr"/>
            <a:endParaRPr lang="en-US" sz="2000" dirty="0">
              <a:latin typeface="Arial Black" panose="020B0A04020102020204" pitchFamily="34" charset="0"/>
            </a:endParaRPr>
          </a:p>
          <a:p>
            <a:pPr algn="ctr"/>
            <a:r>
              <a:rPr lang="en-US" sz="2000" dirty="0">
                <a:latin typeface="Arial Black" panose="020B0A04020102020204" pitchFamily="34" charset="0"/>
              </a:rPr>
              <a:t>Dr. S. B. Wategaonkar </a:t>
            </a:r>
          </a:p>
          <a:p>
            <a:pPr algn="ctr"/>
            <a:r>
              <a:rPr lang="en-US" sz="2000" dirty="0">
                <a:latin typeface="Arial Black" panose="020B0A04020102020204" pitchFamily="34" charset="0"/>
              </a:rPr>
              <a:t>Assistant Professor,</a:t>
            </a:r>
          </a:p>
          <a:p>
            <a:pPr algn="ctr"/>
            <a:r>
              <a:rPr lang="en-US" sz="2000" dirty="0">
                <a:latin typeface="Arial Black" panose="020B0A04020102020204" pitchFamily="34" charset="0"/>
              </a:rPr>
              <a:t>Department of Chemistry,</a:t>
            </a:r>
          </a:p>
          <a:p>
            <a:pPr algn="ctr"/>
            <a:r>
              <a:rPr lang="en-US" sz="2000" dirty="0">
                <a:latin typeface="Arial Black" panose="020B0A04020102020204" pitchFamily="34" charset="0"/>
              </a:rPr>
              <a:t>Kisan Veer Mahavidyalaya, Wai </a:t>
            </a:r>
          </a:p>
        </p:txBody>
      </p:sp>
    </p:spTree>
    <p:extLst>
      <p:ext uri="{BB962C8B-B14F-4D97-AF65-F5344CB8AC3E}">
        <p14:creationId xmlns:p14="http://schemas.microsoft.com/office/powerpoint/2010/main" val="387969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6545382"/>
          </a:xfrm>
          <a:prstGeom prst="rect">
            <a:avLst/>
          </a:prstGeom>
        </p:spPr>
        <p:txBody>
          <a:bodyPr wrap="square">
            <a:spAutoFit/>
          </a:bodyPr>
          <a:lstStyle/>
          <a:p>
            <a:pPr algn="just">
              <a:lnSpc>
                <a:spcPct val="150000"/>
              </a:lnSpc>
            </a:pPr>
            <a:r>
              <a:rPr lang="en-US"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Potentiometric titration</a:t>
            </a:r>
            <a:endPar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While in potentiometric titration after addition of each ml of volume increments of the standard solution to the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analyte</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solution the potential change of that solution is measured with the help of indicator electrode that is called </a:t>
            </a: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potentiometric titration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potential at the surface of an indicator electrode inserted into the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analyte</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solution can be measured by using an instrument called electrochemical or galvanic cell.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7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70C0"/>
                </a:solidFill>
                <a:latin typeface="Times New Roman" panose="02020603050405020304" pitchFamily="18" charset="0"/>
                <a:ea typeface="Times New Roman" panose="02020603050405020304" pitchFamily="18" charset="0"/>
              </a:rPr>
              <a:t>Instrumentation of </a:t>
            </a:r>
            <a:r>
              <a:rPr lang="en-US" sz="1600" b="1" dirty="0" err="1">
                <a:solidFill>
                  <a:srgbClr val="0070C0"/>
                </a:solidFill>
                <a:latin typeface="Times New Roman" panose="02020603050405020304" pitchFamily="18" charset="0"/>
                <a:ea typeface="Times New Roman" panose="02020603050405020304" pitchFamily="18" charset="0"/>
              </a:rPr>
              <a:t>Potentiometry</a:t>
            </a:r>
            <a:endParaRPr lang="en-US" sz="1600" dirty="0">
              <a:solidFill>
                <a:srgbClr val="0070C0"/>
              </a:solidFill>
              <a:latin typeface="Times New Roman" panose="02020603050405020304" pitchFamily="18" charset="0"/>
              <a:ea typeface="Times New Roman" panose="02020603050405020304" pitchFamily="18" charset="0"/>
            </a:endParaRPr>
          </a:p>
          <a:p>
            <a:pPr>
              <a:lnSpc>
                <a:spcPct val="150000"/>
              </a:lnSpc>
            </a:pPr>
            <a:r>
              <a:rPr lang="en-US" sz="1600" dirty="0">
                <a:solidFill>
                  <a:srgbClr val="000000"/>
                </a:solidFill>
                <a:latin typeface="Times New Roman" panose="02020603050405020304" pitchFamily="18" charset="0"/>
                <a:ea typeface="Times New Roman" panose="02020603050405020304" pitchFamily="18" charset="0"/>
              </a:rPr>
              <a:t>A modified </a:t>
            </a:r>
            <a:r>
              <a:rPr lang="en-US" sz="1600" b="1" dirty="0">
                <a:solidFill>
                  <a:srgbClr val="000000"/>
                </a:solidFill>
                <a:latin typeface="Times New Roman" panose="02020603050405020304" pitchFamily="18" charset="0"/>
                <a:ea typeface="Times New Roman" panose="02020603050405020304" pitchFamily="18" charset="0"/>
              </a:rPr>
              <a:t>electrochemical cell</a:t>
            </a:r>
            <a:r>
              <a:rPr lang="en-US" sz="1600" dirty="0">
                <a:solidFill>
                  <a:srgbClr val="000000"/>
                </a:solidFill>
                <a:latin typeface="Times New Roman" panose="02020603050405020304" pitchFamily="18" charset="0"/>
                <a:ea typeface="Times New Roman" panose="02020603050405020304" pitchFamily="18" charset="0"/>
              </a:rPr>
              <a:t> is used in </a:t>
            </a:r>
            <a:r>
              <a:rPr lang="en-US" sz="1600" dirty="0" err="1">
                <a:solidFill>
                  <a:srgbClr val="000000"/>
                </a:solidFill>
                <a:latin typeface="Times New Roman" panose="02020603050405020304" pitchFamily="18" charset="0"/>
                <a:ea typeface="Times New Roman" panose="02020603050405020304" pitchFamily="18" charset="0"/>
              </a:rPr>
              <a:t>potentiometry</a:t>
            </a:r>
            <a:r>
              <a:rPr lang="en-US" sz="1600" dirty="0">
                <a:solidFill>
                  <a:srgbClr val="000000"/>
                </a:solidFill>
                <a:latin typeface="Times New Roman" panose="02020603050405020304" pitchFamily="18" charset="0"/>
                <a:ea typeface="Times New Roman" panose="02020603050405020304" pitchFamily="18" charset="0"/>
              </a:rPr>
              <a:t> for the measurement of potential difference of a solution between the two electrodes without drawing any substantial current from the solution components.</a:t>
            </a:r>
          </a:p>
          <a:p>
            <a:pPr>
              <a:lnSpc>
                <a:spcPct val="150000"/>
              </a:lnSpc>
            </a:pPr>
            <a:r>
              <a:rPr lang="en-US" sz="1600" dirty="0">
                <a:solidFill>
                  <a:srgbClr val="000000"/>
                </a:solidFill>
                <a:latin typeface="Times New Roman" panose="02020603050405020304" pitchFamily="18" charset="0"/>
                <a:ea typeface="Times New Roman" panose="02020603050405020304" pitchFamily="18" charset="0"/>
              </a:rPr>
              <a:t>The Electrochemical cell consist of</a:t>
            </a:r>
          </a:p>
          <a:p>
            <a:pPr marL="28575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rPr>
              <a:t>Reference Electrode</a:t>
            </a:r>
          </a:p>
          <a:p>
            <a:pPr marL="28575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rPr>
              <a:t>Salt bridge</a:t>
            </a:r>
          </a:p>
          <a:p>
            <a:pPr marL="28575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rPr>
              <a:t>Indicator Electrode</a:t>
            </a:r>
          </a:p>
          <a:p>
            <a:pPr marL="28575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rPr>
              <a:t>Potentiometer</a:t>
            </a:r>
          </a:p>
          <a:p>
            <a:pPr marL="285750" indent="-285750">
              <a:lnSpc>
                <a:spcPct val="150000"/>
              </a:lnSpc>
              <a:buFont typeface="Arial" panose="020B0604020202020204" pitchFamily="34" charset="0"/>
              <a:buChar char="•"/>
            </a:pPr>
            <a:r>
              <a:rPr lang="en-US" sz="1600" dirty="0">
                <a:solidFill>
                  <a:srgbClr val="000000"/>
                </a:solidFill>
                <a:latin typeface="Times New Roman" panose="02020603050405020304" pitchFamily="18" charset="0"/>
                <a:ea typeface="Times New Roman" panose="02020603050405020304" pitchFamily="18" charset="0"/>
              </a:rPr>
              <a:t>Electrolyte solution</a:t>
            </a:r>
          </a:p>
          <a:p>
            <a:pPr lvl="0">
              <a:lnSpc>
                <a:spcPct val="150000"/>
              </a:lnSpc>
            </a:pPr>
            <a:r>
              <a:rPr lang="en-US" sz="1600" dirty="0">
                <a:solidFill>
                  <a:srgbClr val="000000"/>
                </a:solidFill>
                <a:latin typeface="Arial" panose="020B0604020202020204" pitchFamily="34" charset="0"/>
                <a:ea typeface="Times New Roman" panose="02020603050405020304" pitchFamily="18" charset="0"/>
              </a:rPr>
              <a:t>The cell notation</a:t>
            </a:r>
            <a:endParaRPr lang="en-US" sz="1400" dirty="0">
              <a:latin typeface="Arial" panose="020B0604020202020204" pitchFamily="34" charset="0"/>
              <a:ea typeface="Times New Roman" panose="02020603050405020304" pitchFamily="18" charset="0"/>
            </a:endParaRPr>
          </a:p>
          <a:p>
            <a:pPr>
              <a:lnSpc>
                <a:spcPct val="150000"/>
              </a:lnSpc>
            </a:pPr>
            <a:endParaRPr lang="en-US" sz="1600" dirty="0">
              <a:latin typeface="Times New Roman" panose="02020603050405020304" pitchFamily="18" charset="0"/>
              <a:ea typeface="Times New Roman" panose="02020603050405020304" pitchFamily="18" charset="0"/>
            </a:endParaRPr>
          </a:p>
          <a:p>
            <a:pPr>
              <a:lnSpc>
                <a:spcPct val="150000"/>
              </a:lnSpc>
              <a:spcAft>
                <a:spcPts val="100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984" y="5266840"/>
            <a:ext cx="9649552" cy="128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615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
            <a:ext cx="8229600" cy="563563"/>
          </a:xfrm>
        </p:spPr>
        <p:txBody>
          <a:bodyPr/>
          <a:lstStyle/>
          <a:p>
            <a:pPr rtl="0" eaLnBrk="1" hangingPunct="1"/>
            <a:r>
              <a:rPr lang="en-US" sz="2800" b="1">
                <a:solidFill>
                  <a:srgbClr val="CC0000"/>
                </a:solidFill>
              </a:rPr>
              <a:t>Stripping Ansalysis</a:t>
            </a:r>
          </a:p>
        </p:txBody>
      </p:sp>
      <p:sp>
        <p:nvSpPr>
          <p:cNvPr id="41987" name="Rectangle 3"/>
          <p:cNvSpPr>
            <a:spLocks noGrp="1" noChangeArrowheads="1"/>
          </p:cNvSpPr>
          <p:nvPr>
            <p:ph type="body" idx="1"/>
          </p:nvPr>
        </p:nvSpPr>
        <p:spPr>
          <a:xfrm>
            <a:off x="1828800" y="685800"/>
            <a:ext cx="8458200" cy="5943600"/>
          </a:xfrm>
        </p:spPr>
        <p:txBody>
          <a:bodyPr>
            <a:normAutofit/>
          </a:bodyPr>
          <a:lstStyle/>
          <a:p>
            <a:pPr algn="l" rtl="0" eaLnBrk="1" hangingPunct="1">
              <a:lnSpc>
                <a:spcPct val="80000"/>
              </a:lnSpc>
            </a:pPr>
            <a:endParaRPr lang="en-US" sz="1400" b="1" dirty="0"/>
          </a:p>
          <a:p>
            <a:pPr>
              <a:lnSpc>
                <a:spcPct val="80000"/>
              </a:lnSpc>
            </a:pPr>
            <a:r>
              <a:rPr lang="en-US" sz="2000" b="1" dirty="0"/>
              <a:t>Stripping analysis is an analytical technique that involves </a:t>
            </a:r>
          </a:p>
          <a:p>
            <a:pPr>
              <a:lnSpc>
                <a:spcPct val="80000"/>
              </a:lnSpc>
            </a:pPr>
            <a:r>
              <a:rPr lang="en-US" sz="2000" b="1" dirty="0" err="1"/>
              <a:t>Preconcentration</a:t>
            </a:r>
            <a:r>
              <a:rPr lang="en-US" sz="2000" b="1" dirty="0"/>
              <a:t> of a metal phase onto a solid electrode surface or into Hg (liquid) at negative potentials and selective oxidation of each metal phase species during an anodic potential sweep.</a:t>
            </a:r>
          </a:p>
          <a:p>
            <a:pPr>
              <a:lnSpc>
                <a:spcPct val="80000"/>
              </a:lnSpc>
            </a:pPr>
            <a:r>
              <a:rPr lang="en-US" sz="2000" b="1" dirty="0"/>
              <a:t>The analyte from a </a:t>
            </a:r>
            <a:r>
              <a:rPr lang="en-US" sz="2400" b="1" dirty="0"/>
              <a:t>dilute</a:t>
            </a:r>
            <a:r>
              <a:rPr lang="en-US" sz="2000" b="1" dirty="0"/>
              <a:t> solution is first concentrated in a single drop of Hg (or any micro-</a:t>
            </a:r>
            <a:r>
              <a:rPr lang="en-US" sz="2000" b="1" dirty="0" err="1"/>
              <a:t>electorde</a:t>
            </a:r>
            <a:r>
              <a:rPr lang="en-US" sz="2000" b="1" dirty="0"/>
              <a:t>) by </a:t>
            </a:r>
            <a:r>
              <a:rPr lang="en-US" sz="2000" b="1" dirty="0" err="1"/>
              <a:t>electroreduction</a:t>
            </a:r>
            <a:r>
              <a:rPr lang="en-US" sz="2000" b="1" dirty="0"/>
              <a:t> or electro-oxidation. </a:t>
            </a:r>
          </a:p>
          <a:p>
            <a:pPr algn="l" rtl="0" eaLnBrk="1" hangingPunct="1">
              <a:lnSpc>
                <a:spcPct val="80000"/>
              </a:lnSpc>
            </a:pPr>
            <a:r>
              <a:rPr lang="en-US" sz="2000" b="1" dirty="0"/>
              <a:t>The electroactive species is then </a:t>
            </a:r>
            <a:r>
              <a:rPr lang="en-US" sz="2000" b="1" i="1" dirty="0"/>
              <a:t>stripped </a:t>
            </a:r>
            <a:r>
              <a:rPr lang="en-US" sz="2000" b="1" dirty="0"/>
              <a:t>from the electrode by reversing the direction of the voltage sweep. </a:t>
            </a:r>
          </a:p>
          <a:p>
            <a:pPr algn="l" rtl="0" eaLnBrk="1" hangingPunct="1">
              <a:lnSpc>
                <a:spcPct val="80000"/>
              </a:lnSpc>
            </a:pPr>
            <a:r>
              <a:rPr lang="en-US" sz="2000" b="1" dirty="0"/>
              <a:t>The potential becomes more </a:t>
            </a:r>
            <a:r>
              <a:rPr lang="en-US" sz="2000" b="1" i="1" dirty="0"/>
              <a:t>positive, oxidizing </a:t>
            </a:r>
            <a:r>
              <a:rPr lang="en-US" sz="2000" b="1" dirty="0"/>
              <a:t>the species back into solution (</a:t>
            </a:r>
            <a:r>
              <a:rPr lang="en-US" sz="2000" b="1" dirty="0">
                <a:solidFill>
                  <a:srgbClr val="CC0000"/>
                </a:solidFill>
              </a:rPr>
              <a:t>anodic stripping voltammetry)</a:t>
            </a:r>
            <a:r>
              <a:rPr lang="en-US" sz="2000" b="1" dirty="0"/>
              <a:t> or more negative reducing the species back into solution (</a:t>
            </a:r>
            <a:r>
              <a:rPr lang="en-US" sz="2000" b="1" dirty="0" err="1">
                <a:solidFill>
                  <a:srgbClr val="CC0000"/>
                </a:solidFill>
              </a:rPr>
              <a:t>cathodic</a:t>
            </a:r>
            <a:r>
              <a:rPr lang="en-US" sz="2000" b="1" dirty="0">
                <a:solidFill>
                  <a:srgbClr val="CC0000"/>
                </a:solidFill>
              </a:rPr>
              <a:t> stripping voltammetry)</a:t>
            </a:r>
            <a:r>
              <a:rPr lang="en-US" sz="2000" b="1" dirty="0"/>
              <a:t>  </a:t>
            </a:r>
          </a:p>
          <a:p>
            <a:pPr algn="l" rtl="0" eaLnBrk="1" hangingPunct="1">
              <a:lnSpc>
                <a:spcPct val="80000"/>
              </a:lnSpc>
            </a:pPr>
            <a:r>
              <a:rPr lang="en-US" sz="2000" b="1" dirty="0"/>
              <a:t>The current measured during the oxidation or reduction is related to the quantity of analyte</a:t>
            </a:r>
          </a:p>
          <a:p>
            <a:pPr algn="l" rtl="0" eaLnBrk="1" hangingPunct="1">
              <a:lnSpc>
                <a:spcPct val="80000"/>
              </a:lnSpc>
            </a:pPr>
            <a:r>
              <a:rPr lang="en-US" sz="2000" b="1" dirty="0"/>
              <a:t>The polarographic signal is recorded during the oxidation or reduction process.</a:t>
            </a:r>
            <a:endParaRPr lang="ar-SA" sz="2000" b="1" dirty="0"/>
          </a:p>
          <a:p>
            <a:pPr algn="l" rtl="0" eaLnBrk="1" hangingPunct="1">
              <a:lnSpc>
                <a:spcPct val="80000"/>
              </a:lnSpc>
            </a:pPr>
            <a:r>
              <a:rPr lang="en-US" sz="2000" b="1" dirty="0"/>
              <a:t>The deposition step amounts to an electrochemical </a:t>
            </a:r>
            <a:r>
              <a:rPr lang="en-US" sz="2000" b="1" dirty="0" err="1"/>
              <a:t>preconcentration</a:t>
            </a:r>
            <a:r>
              <a:rPr lang="en-US" sz="2000" b="1" dirty="0"/>
              <a:t> of the analyte; that is, the concentration of the analyte in the surface of the microelectrode is far greater than it is in the bulk solution.</a:t>
            </a:r>
          </a:p>
        </p:txBody>
      </p:sp>
    </p:spTree>
    <p:extLst>
      <p:ext uri="{BB962C8B-B14F-4D97-AF65-F5344CB8AC3E}">
        <p14:creationId xmlns:p14="http://schemas.microsoft.com/office/powerpoint/2010/main" val="34498551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25464"/>
            <a:ext cx="6858000" cy="580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124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1200" y="2"/>
            <a:ext cx="8229600" cy="563563"/>
          </a:xfrm>
        </p:spPr>
        <p:txBody>
          <a:bodyPr/>
          <a:lstStyle/>
          <a:p>
            <a:pPr rtl="0" eaLnBrk="1" hangingPunct="1"/>
            <a:r>
              <a:rPr lang="en-US" sz="2800" b="1" dirty="0">
                <a:solidFill>
                  <a:srgbClr val="CC0000"/>
                </a:solidFill>
              </a:rPr>
              <a:t>Stripping </a:t>
            </a:r>
            <a:r>
              <a:rPr lang="en-US" sz="2800" b="1" dirty="0" err="1">
                <a:solidFill>
                  <a:srgbClr val="CC0000"/>
                </a:solidFill>
              </a:rPr>
              <a:t>Ansalysis</a:t>
            </a:r>
            <a:endParaRPr lang="en-US" sz="2800" b="1" dirty="0">
              <a:solidFill>
                <a:srgbClr val="CC0000"/>
              </a:solidFill>
            </a:endParaRPr>
          </a:p>
        </p:txBody>
      </p:sp>
      <p:sp>
        <p:nvSpPr>
          <p:cNvPr id="41987" name="Rectangle 3"/>
          <p:cNvSpPr>
            <a:spLocks noGrp="1" noChangeArrowheads="1"/>
          </p:cNvSpPr>
          <p:nvPr>
            <p:ph type="body" idx="1"/>
          </p:nvPr>
        </p:nvSpPr>
        <p:spPr>
          <a:xfrm>
            <a:off x="1828800" y="685800"/>
            <a:ext cx="8610600" cy="5943600"/>
          </a:xfrm>
        </p:spPr>
        <p:txBody>
          <a:bodyPr>
            <a:normAutofit/>
          </a:bodyPr>
          <a:lstStyle/>
          <a:p>
            <a:pPr algn="l" rtl="0" eaLnBrk="1" hangingPunct="1">
              <a:lnSpc>
                <a:spcPct val="80000"/>
              </a:lnSpc>
            </a:pPr>
            <a:endParaRPr lang="en-US" sz="1400" b="1" dirty="0"/>
          </a:p>
          <a:p>
            <a:pPr>
              <a:lnSpc>
                <a:spcPct val="80000"/>
              </a:lnSpc>
            </a:pPr>
            <a:r>
              <a:rPr lang="en-US" sz="2400" b="1" dirty="0"/>
              <a:t>Very sensitive and reproducible (RSD&lt;5%) method for </a:t>
            </a:r>
          </a:p>
          <a:p>
            <a:pPr>
              <a:lnSpc>
                <a:spcPct val="80000"/>
              </a:lnSpc>
            </a:pPr>
            <a:r>
              <a:rPr lang="en-US" sz="2400" b="1" dirty="0"/>
              <a:t>trace metal ion analysis in aqueous media.</a:t>
            </a:r>
          </a:p>
          <a:p>
            <a:pPr>
              <a:lnSpc>
                <a:spcPct val="80000"/>
              </a:lnSpc>
            </a:pPr>
            <a:r>
              <a:rPr lang="en-US" sz="2400" b="1" dirty="0"/>
              <a:t>Concentration limits of detection for many metals are in </a:t>
            </a:r>
          </a:p>
          <a:p>
            <a:pPr>
              <a:lnSpc>
                <a:spcPct val="80000"/>
              </a:lnSpc>
            </a:pPr>
            <a:r>
              <a:rPr lang="en-US" sz="2400" b="1" dirty="0"/>
              <a:t>the low ppb to high </a:t>
            </a:r>
            <a:r>
              <a:rPr lang="en-US" sz="2400" b="1" dirty="0" err="1"/>
              <a:t>ppt</a:t>
            </a:r>
            <a:endParaRPr lang="en-US" sz="2400" b="1" dirty="0"/>
          </a:p>
          <a:p>
            <a:pPr>
              <a:lnSpc>
                <a:spcPct val="80000"/>
              </a:lnSpc>
            </a:pPr>
            <a:r>
              <a:rPr lang="en-US" sz="2400" b="1" dirty="0"/>
              <a:t>range (S/N=3) and this compares </a:t>
            </a:r>
          </a:p>
          <a:p>
            <a:pPr>
              <a:lnSpc>
                <a:spcPct val="80000"/>
              </a:lnSpc>
            </a:pPr>
            <a:r>
              <a:rPr lang="en-US" sz="2400" b="1" dirty="0"/>
              <a:t>favorably with AAS or ICP analysis.</a:t>
            </a:r>
          </a:p>
          <a:p>
            <a:pPr>
              <a:lnSpc>
                <a:spcPct val="80000"/>
              </a:lnSpc>
            </a:pPr>
            <a:r>
              <a:rPr lang="en-US" sz="2400" b="1" dirty="0"/>
              <a:t>Field deployable instrumentation that is inexpensive.</a:t>
            </a:r>
          </a:p>
          <a:p>
            <a:pPr>
              <a:lnSpc>
                <a:spcPct val="80000"/>
              </a:lnSpc>
            </a:pPr>
            <a:r>
              <a:rPr lang="en-US" sz="2400" b="1" dirty="0"/>
              <a:t>Approximately 12-15 metal ions can be analyzed for by </a:t>
            </a:r>
          </a:p>
          <a:p>
            <a:pPr>
              <a:lnSpc>
                <a:spcPct val="80000"/>
              </a:lnSpc>
            </a:pPr>
            <a:r>
              <a:rPr lang="en-US" sz="2400" b="1" dirty="0"/>
              <a:t>this method.</a:t>
            </a:r>
          </a:p>
          <a:p>
            <a:pPr>
              <a:lnSpc>
                <a:spcPct val="80000"/>
              </a:lnSpc>
            </a:pPr>
            <a:r>
              <a:rPr lang="en-US" sz="2400" b="1" dirty="0"/>
              <a:t>The stripping peak currents and peak widths are a </a:t>
            </a:r>
          </a:p>
          <a:p>
            <a:pPr>
              <a:lnSpc>
                <a:spcPct val="80000"/>
              </a:lnSpc>
            </a:pPr>
            <a:r>
              <a:rPr lang="en-US" sz="2400" b="1" dirty="0"/>
              <a:t>function of the size, coverage and distribution of the </a:t>
            </a:r>
          </a:p>
          <a:p>
            <a:pPr>
              <a:lnSpc>
                <a:spcPct val="80000"/>
              </a:lnSpc>
            </a:pPr>
            <a:r>
              <a:rPr lang="en-US" sz="2400" b="1" dirty="0"/>
              <a:t>metal phase on the electrode surface (Hg or alternate)</a:t>
            </a:r>
          </a:p>
        </p:txBody>
      </p:sp>
    </p:spTree>
    <p:extLst>
      <p:ext uri="{BB962C8B-B14F-4D97-AF65-F5344CB8AC3E}">
        <p14:creationId xmlns:p14="http://schemas.microsoft.com/office/powerpoint/2010/main" val="29914713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524002" y="11583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4035" name="Object 4"/>
          <p:cNvGraphicFramePr>
            <a:graphicFrameLocks noChangeAspect="1"/>
          </p:cNvGraphicFramePr>
          <p:nvPr/>
        </p:nvGraphicFramePr>
        <p:xfrm>
          <a:off x="2057401" y="0"/>
          <a:ext cx="4737100" cy="6629400"/>
        </p:xfrm>
        <a:graphic>
          <a:graphicData uri="http://schemas.openxmlformats.org/presentationml/2006/ole">
            <mc:AlternateContent xmlns:mc="http://schemas.openxmlformats.org/markup-compatibility/2006">
              <mc:Choice xmlns:v="urn:schemas-microsoft-com:vml" Requires="v">
                <p:oleObj r:id="rId2" imgW="2980944" imgH="4169664" progId="Paper.Document">
                  <p:embed/>
                </p:oleObj>
              </mc:Choice>
              <mc:Fallback>
                <p:oleObj r:id="rId2" imgW="2980944" imgH="4169664" progId="Paper.Document">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0"/>
                        <a:ext cx="4737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Rectangle 6"/>
          <p:cNvSpPr>
            <a:spLocks noChangeArrowheads="1"/>
          </p:cNvSpPr>
          <p:nvPr/>
        </p:nvSpPr>
        <p:spPr bwMode="auto">
          <a:xfrm>
            <a:off x="7086600" y="1990200"/>
            <a:ext cx="3581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buFontTx/>
              <a:buAutoNum type="alphaLcParenBoth"/>
            </a:pPr>
            <a:r>
              <a:rPr lang="en-US" sz="2000" b="1">
                <a:solidFill>
                  <a:srgbClr val="CC0000"/>
                </a:solidFill>
              </a:rPr>
              <a:t>Excitation signal for   stripping determination of Cd</a:t>
            </a:r>
            <a:r>
              <a:rPr lang="en-US" sz="2000" b="1" baseline="30000">
                <a:solidFill>
                  <a:srgbClr val="CC0000"/>
                </a:solidFill>
              </a:rPr>
              <a:t>2+</a:t>
            </a:r>
            <a:r>
              <a:rPr lang="en-US" sz="2000" b="1">
                <a:solidFill>
                  <a:srgbClr val="CC0000"/>
                </a:solidFill>
              </a:rPr>
              <a:t> and Cu</a:t>
            </a:r>
            <a:r>
              <a:rPr lang="en-US" sz="2000" b="1" baseline="30000">
                <a:solidFill>
                  <a:srgbClr val="CC0000"/>
                </a:solidFill>
              </a:rPr>
              <a:t>2+</a:t>
            </a:r>
            <a:endParaRPr lang="en-US" sz="2000" b="1">
              <a:solidFill>
                <a:srgbClr val="CC0000"/>
              </a:solidFill>
            </a:endParaRPr>
          </a:p>
          <a:p>
            <a:pPr marL="342900" indent="-342900">
              <a:buFontTx/>
              <a:buAutoNum type="alphaLcParenBoth"/>
            </a:pPr>
            <a:r>
              <a:rPr lang="en-US" sz="2000" b="1">
                <a:solidFill>
                  <a:srgbClr val="CC0000"/>
                </a:solidFill>
              </a:rPr>
              <a:t>Voltamrnograrn</a:t>
            </a:r>
            <a:r>
              <a:rPr lang="en-US">
                <a:solidFill>
                  <a:srgbClr val="CC0000"/>
                </a:solidFill>
              </a:rPr>
              <a:t>.</a:t>
            </a:r>
          </a:p>
        </p:txBody>
      </p:sp>
    </p:spTree>
    <p:extLst>
      <p:ext uri="{BB962C8B-B14F-4D97-AF65-F5344CB8AC3E}">
        <p14:creationId xmlns:p14="http://schemas.microsoft.com/office/powerpoint/2010/main" val="16303952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2225807"/>
            <a:ext cx="11590985" cy="834524"/>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Electrogravimetry</a:t>
            </a:r>
            <a:endParaRPr lang="en-US"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4445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92313" y="0"/>
            <a:ext cx="8229600" cy="490538"/>
          </a:xfrm>
        </p:spPr>
        <p:txBody>
          <a:bodyPr/>
          <a:lstStyle/>
          <a:p>
            <a:pPr eaLnBrk="1" hangingPunct="1"/>
            <a:r>
              <a:rPr lang="en-US" altLang="en-US" sz="2800" b="1">
                <a:solidFill>
                  <a:srgbClr val="CC0000"/>
                </a:solidFill>
                <a:latin typeface="Arial Black" panose="020B0A04020102020204" pitchFamily="34" charset="0"/>
              </a:rPr>
              <a:t>Electrogravimetry</a:t>
            </a:r>
          </a:p>
        </p:txBody>
      </p:sp>
      <p:sp>
        <p:nvSpPr>
          <p:cNvPr id="3075" name="Rectangle 3"/>
          <p:cNvSpPr>
            <a:spLocks noGrp="1" noChangeArrowheads="1"/>
          </p:cNvSpPr>
          <p:nvPr>
            <p:ph type="body" idx="1"/>
          </p:nvPr>
        </p:nvSpPr>
        <p:spPr>
          <a:xfrm>
            <a:off x="1524000" y="620714"/>
            <a:ext cx="9036050" cy="5976937"/>
          </a:xfrm>
        </p:spPr>
        <p:txBody>
          <a:bodyPr/>
          <a:lstStyle/>
          <a:p>
            <a:pPr eaLnBrk="1" hangingPunct="1"/>
            <a:r>
              <a:rPr lang="en-US" altLang="en-US" sz="2400" b="1"/>
              <a:t>In an electrogravimetric analysis, the analyte is quantitatively deposited as a solid on the cathode or anode.</a:t>
            </a:r>
          </a:p>
          <a:p>
            <a:pPr lvl="1" eaLnBrk="1" hangingPunct="1"/>
            <a:r>
              <a:rPr lang="en-US" altLang="en-US" sz="2000" b="1"/>
              <a:t>The increase in the mass of the electrode directly measures the amount of analyte.</a:t>
            </a:r>
          </a:p>
          <a:p>
            <a:pPr lvl="1" eaLnBrk="1" hangingPunct="1"/>
            <a:r>
              <a:rPr lang="en-US" altLang="en-US" sz="2000" b="1"/>
              <a:t>Not always practical because numerous materials can be reduced or oxidized and still not plated out on an electrode.</a:t>
            </a:r>
          </a:p>
        </p:txBody>
      </p:sp>
      <p:sp>
        <p:nvSpPr>
          <p:cNvPr id="3076" name="Rectangle 6"/>
          <p:cNvSpPr>
            <a:spLocks noChangeArrowheads="1"/>
          </p:cNvSpPr>
          <p:nvPr/>
        </p:nvSpPr>
        <p:spPr bwMode="auto">
          <a:xfrm>
            <a:off x="2351089" y="3265478"/>
            <a:ext cx="806608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400" b="1">
                <a:solidFill>
                  <a:srgbClr val="000000"/>
                </a:solidFill>
              </a:rPr>
              <a:t>  Electrogravimetry can be conducted with or </a:t>
            </a:r>
          </a:p>
          <a:p>
            <a:pPr fontAlgn="base">
              <a:spcBef>
                <a:spcPct val="0"/>
              </a:spcBef>
              <a:spcAft>
                <a:spcPct val="0"/>
              </a:spcAft>
              <a:buFontTx/>
              <a:buNone/>
            </a:pPr>
            <a:r>
              <a:rPr lang="en-US" altLang="en-US" sz="2400" b="1">
                <a:solidFill>
                  <a:srgbClr val="000000"/>
                </a:solidFill>
              </a:rPr>
              <a:t>   without a controlled potential</a:t>
            </a:r>
          </a:p>
          <a:p>
            <a:pPr fontAlgn="base">
              <a:spcBef>
                <a:spcPct val="0"/>
              </a:spcBef>
              <a:spcAft>
                <a:spcPct val="0"/>
              </a:spcAft>
            </a:pPr>
            <a:r>
              <a:rPr lang="en-US" altLang="en-US" sz="2400" b="1">
                <a:solidFill>
                  <a:srgbClr val="000000"/>
                </a:solidFill>
              </a:rPr>
              <a:t>  When No control</a:t>
            </a:r>
          </a:p>
          <a:p>
            <a:pPr lvl="1" fontAlgn="base">
              <a:spcBef>
                <a:spcPct val="0"/>
              </a:spcBef>
              <a:spcAft>
                <a:spcPct val="0"/>
              </a:spcAft>
              <a:buFontTx/>
              <a:buChar char="•"/>
            </a:pPr>
            <a:r>
              <a:rPr lang="en-US" altLang="en-US" sz="2400" b="1">
                <a:solidFill>
                  <a:srgbClr val="000000"/>
                </a:solidFill>
              </a:rPr>
              <a:t>  A fixed potential is set and the electrodeposition </a:t>
            </a:r>
          </a:p>
          <a:p>
            <a:pPr lvl="1" fontAlgn="base">
              <a:spcBef>
                <a:spcPct val="0"/>
              </a:spcBef>
              <a:spcAft>
                <a:spcPct val="0"/>
              </a:spcAft>
              <a:buFontTx/>
              <a:buNone/>
            </a:pPr>
            <a:r>
              <a:rPr lang="en-US" altLang="en-US" sz="2400" b="1">
                <a:solidFill>
                  <a:srgbClr val="000000"/>
                </a:solidFill>
              </a:rPr>
              <a:t>   is carried out</a:t>
            </a:r>
          </a:p>
          <a:p>
            <a:pPr lvl="1" fontAlgn="base">
              <a:spcBef>
                <a:spcPct val="0"/>
              </a:spcBef>
              <a:spcAft>
                <a:spcPct val="0"/>
              </a:spcAft>
              <a:buFontTx/>
              <a:buChar char="•"/>
            </a:pPr>
            <a:r>
              <a:rPr lang="en-US" altLang="en-US" sz="2400" b="1">
                <a:solidFill>
                  <a:srgbClr val="000000"/>
                </a:solidFill>
              </a:rPr>
              <a:t> The starting potential must be initially high to  </a:t>
            </a:r>
          </a:p>
          <a:p>
            <a:pPr lvl="1" fontAlgn="base">
              <a:spcBef>
                <a:spcPct val="0"/>
              </a:spcBef>
              <a:spcAft>
                <a:spcPct val="0"/>
              </a:spcAft>
              <a:buFontTx/>
              <a:buNone/>
            </a:pPr>
            <a:r>
              <a:rPr lang="en-US" altLang="en-US" sz="2400" b="1">
                <a:solidFill>
                  <a:srgbClr val="000000"/>
                </a:solidFill>
              </a:rPr>
              <a:t>   ensure complete deposition</a:t>
            </a:r>
          </a:p>
          <a:p>
            <a:pPr lvl="1" fontAlgn="base">
              <a:spcBef>
                <a:spcPct val="0"/>
              </a:spcBef>
              <a:spcAft>
                <a:spcPct val="0"/>
              </a:spcAft>
              <a:buFontTx/>
              <a:buChar char="•"/>
            </a:pPr>
            <a:r>
              <a:rPr lang="en-US" altLang="en-US" sz="2400" b="1">
                <a:solidFill>
                  <a:srgbClr val="000000"/>
                </a:solidFill>
              </a:rPr>
              <a:t> The deposition will slow down as the reaction  </a:t>
            </a:r>
          </a:p>
          <a:p>
            <a:pPr lvl="1" fontAlgn="base">
              <a:spcBef>
                <a:spcPct val="0"/>
              </a:spcBef>
              <a:spcAft>
                <a:spcPct val="0"/>
              </a:spcAft>
              <a:buFontTx/>
              <a:buNone/>
            </a:pPr>
            <a:r>
              <a:rPr lang="en-US" altLang="en-US" sz="2400" b="1">
                <a:solidFill>
                  <a:srgbClr val="000000"/>
                </a:solidFill>
              </a:rPr>
              <a:t>   proceeds</a:t>
            </a:r>
          </a:p>
        </p:txBody>
      </p:sp>
    </p:spTree>
    <p:extLst>
      <p:ext uri="{BB962C8B-B14F-4D97-AF65-F5344CB8AC3E}">
        <p14:creationId xmlns:p14="http://schemas.microsoft.com/office/powerpoint/2010/main" val="2999146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UT0002"/>
          <p:cNvPicPr>
            <a:picLocks noChangeAspect="1" noChangeArrowheads="1"/>
          </p:cNvPicPr>
          <p:nvPr/>
        </p:nvPicPr>
        <p:blipFill>
          <a:blip r:embed="rId2">
            <a:extLst>
              <a:ext uri="{28A0092B-C50C-407E-A947-70E740481C1C}">
                <a14:useLocalDpi xmlns:a14="http://schemas.microsoft.com/office/drawing/2010/main" val="0"/>
              </a:ext>
            </a:extLst>
          </a:blip>
          <a:srcRect b="6729"/>
          <a:stretch>
            <a:fillRect/>
          </a:stretch>
        </p:blipFill>
        <p:spPr bwMode="auto">
          <a:xfrm>
            <a:off x="2063750" y="441326"/>
            <a:ext cx="7488238" cy="577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135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981200" y="260351"/>
            <a:ext cx="8229600" cy="5865813"/>
          </a:xfrm>
        </p:spPr>
        <p:txBody>
          <a:bodyPr/>
          <a:lstStyle/>
          <a:p>
            <a:pPr eaLnBrk="1" hangingPunct="1">
              <a:lnSpc>
                <a:spcPct val="90000"/>
              </a:lnSpc>
            </a:pPr>
            <a:r>
              <a:rPr lang="en-US" altLang="en-US" sz="2800" b="1"/>
              <a:t>In practice, there may be other electroactive species that interfere by codeposition with the desired analyte. </a:t>
            </a:r>
          </a:p>
          <a:p>
            <a:pPr eaLnBrk="1" hangingPunct="1">
              <a:lnSpc>
                <a:spcPct val="90000"/>
              </a:lnSpc>
            </a:pPr>
            <a:r>
              <a:rPr lang="en-US" altLang="en-US" sz="2800" b="1"/>
              <a:t>Even the solvent (water) is electroactive, since it decomposes to H</a:t>
            </a:r>
            <a:r>
              <a:rPr lang="en-US" altLang="en-US" sz="2800" b="1" baseline="-25000"/>
              <a:t>2</a:t>
            </a:r>
            <a:r>
              <a:rPr lang="en-US" altLang="en-US" sz="2800" b="1"/>
              <a:t> +  1/2O</a:t>
            </a:r>
            <a:r>
              <a:rPr lang="en-US" altLang="en-US" sz="2800" b="1" baseline="-25000"/>
              <a:t>2</a:t>
            </a:r>
            <a:r>
              <a:rPr lang="en-US" altLang="en-US" sz="2800" b="1"/>
              <a:t>  at a sufficiently high voltage. </a:t>
            </a:r>
          </a:p>
          <a:p>
            <a:pPr eaLnBrk="1" hangingPunct="1">
              <a:lnSpc>
                <a:spcPct val="90000"/>
              </a:lnSpc>
            </a:pPr>
            <a:r>
              <a:rPr lang="en-US" altLang="en-US" sz="2800" b="1"/>
              <a:t>Although these gases are liberated from the solution, their presence at the electrode surface interferes with deposition of solids.</a:t>
            </a:r>
          </a:p>
          <a:p>
            <a:pPr eaLnBrk="1" hangingPunct="1">
              <a:lnSpc>
                <a:spcPct val="90000"/>
              </a:lnSpc>
            </a:pPr>
            <a:r>
              <a:rPr lang="en-US" altLang="en-US" sz="2800" b="1"/>
              <a:t>Because of these complications, control of the electrode potential is an important feature of a successful electrogravimetric analysis.</a:t>
            </a:r>
          </a:p>
        </p:txBody>
      </p:sp>
    </p:spTree>
    <p:extLst>
      <p:ext uri="{BB962C8B-B14F-4D97-AF65-F5344CB8AC3E}">
        <p14:creationId xmlns:p14="http://schemas.microsoft.com/office/powerpoint/2010/main" val="16167948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800" b="1">
                <a:solidFill>
                  <a:srgbClr val="CC0000"/>
                </a:solidFill>
                <a:latin typeface="Arial Black" panose="020B0A04020102020204" pitchFamily="34" charset="0"/>
              </a:rPr>
              <a:t>Examples on electrogravimetry</a:t>
            </a:r>
          </a:p>
        </p:txBody>
      </p:sp>
      <p:sp>
        <p:nvSpPr>
          <p:cNvPr id="6147" name="Rectangle 3"/>
          <p:cNvSpPr>
            <a:spLocks noGrp="1" noChangeArrowheads="1"/>
          </p:cNvSpPr>
          <p:nvPr>
            <p:ph type="body" idx="1"/>
          </p:nvPr>
        </p:nvSpPr>
        <p:spPr/>
        <p:txBody>
          <a:bodyPr/>
          <a:lstStyle/>
          <a:p>
            <a:pPr eaLnBrk="1" hangingPunct="1"/>
            <a:r>
              <a:rPr lang="en-US" altLang="en-US" sz="2800" b="1"/>
              <a:t>Cu:  is deposited from acidic solution using a Pt cathode</a:t>
            </a:r>
          </a:p>
          <a:p>
            <a:pPr eaLnBrk="1" hangingPunct="1"/>
            <a:r>
              <a:rPr lang="en-US" altLang="en-US" sz="2800" b="1"/>
              <a:t>Ni :  is deposited from a basic solution</a:t>
            </a:r>
          </a:p>
          <a:p>
            <a:pPr eaLnBrk="1" hangingPunct="1"/>
            <a:r>
              <a:rPr lang="en-US" altLang="en-US" sz="2800" b="1"/>
              <a:t>Zn: is deposited from acidic citrate solution</a:t>
            </a:r>
          </a:p>
          <a:p>
            <a:pPr eaLnBrk="1" hangingPunct="1"/>
            <a:r>
              <a:rPr lang="en-US" altLang="en-US" sz="2800" b="1"/>
              <a:t>Some metals can be deposited as metal complexes e.g., Ag, Cd, Au</a:t>
            </a:r>
          </a:p>
          <a:p>
            <a:pPr eaLnBrk="1" hangingPunct="1"/>
            <a:r>
              <a:rPr lang="en-US" altLang="en-US" sz="2800" b="1"/>
              <a:t>Some metals are deposited as oxides on the anode e.g., </a:t>
            </a:r>
          </a:p>
          <a:p>
            <a:pPr eaLnBrk="1" hangingPunct="1"/>
            <a:r>
              <a:rPr lang="en-US" altLang="en-US" sz="2800" b="1"/>
              <a:t>Pb</a:t>
            </a:r>
            <a:r>
              <a:rPr lang="en-US" altLang="en-US" sz="2800" b="1" baseline="30000"/>
              <a:t>2+</a:t>
            </a:r>
            <a:r>
              <a:rPr lang="en-US" altLang="en-US" sz="2800" b="1"/>
              <a:t>  as PbO</a:t>
            </a:r>
            <a:r>
              <a:rPr lang="en-US" altLang="en-US" sz="2800" b="1" baseline="-25000"/>
              <a:t>2</a:t>
            </a:r>
            <a:r>
              <a:rPr lang="en-US" altLang="en-US" sz="2800" b="1"/>
              <a:t> and Mn</a:t>
            </a:r>
            <a:r>
              <a:rPr lang="en-US" altLang="en-US" sz="2800" b="1" baseline="30000"/>
              <a:t>2+</a:t>
            </a:r>
            <a:r>
              <a:rPr lang="en-US" altLang="en-US" sz="2800" b="1"/>
              <a:t> as MnO</a:t>
            </a:r>
            <a:r>
              <a:rPr lang="en-US" altLang="en-US" sz="2800" b="1" baseline="-25000"/>
              <a:t>2</a:t>
            </a:r>
          </a:p>
        </p:txBody>
      </p:sp>
    </p:spTree>
    <p:extLst>
      <p:ext uri="{BB962C8B-B14F-4D97-AF65-F5344CB8AC3E}">
        <p14:creationId xmlns:p14="http://schemas.microsoft.com/office/powerpoint/2010/main" val="2645283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2225807"/>
            <a:ext cx="11590985" cy="834524"/>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b="1" dirty="0" err="1">
                <a:solidFill>
                  <a:srgbClr val="0000FF"/>
                </a:solidFill>
                <a:latin typeface="Arial Black" panose="020B0A04020102020204" pitchFamily="34" charset="0"/>
              </a:rPr>
              <a:t>Coulometry</a:t>
            </a:r>
            <a:endParaRPr lang="en-US"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34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459" y="1248347"/>
            <a:ext cx="5457254" cy="39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8640" y="377952"/>
            <a:ext cx="2340864" cy="369332"/>
          </a:xfrm>
          <a:prstGeom prst="rect">
            <a:avLst/>
          </a:prstGeom>
          <a:noFill/>
        </p:spPr>
        <p:txBody>
          <a:bodyPr wrap="square" rtlCol="0">
            <a:spAutoFit/>
          </a:bodyPr>
          <a:lstStyle/>
          <a:p>
            <a:r>
              <a:rPr lang="en-US" dirty="0">
                <a:solidFill>
                  <a:srgbClr val="0070C0"/>
                </a:solidFill>
              </a:rPr>
              <a:t>Potentiometric cell</a:t>
            </a:r>
          </a:p>
        </p:txBody>
      </p:sp>
      <p:pic>
        <p:nvPicPr>
          <p:cNvPr id="3" name="Picture 2"/>
          <p:cNvPicPr>
            <a:picLocks noChangeAspect="1"/>
          </p:cNvPicPr>
          <p:nvPr/>
        </p:nvPicPr>
        <p:blipFill>
          <a:blip r:embed="rId3"/>
          <a:stretch>
            <a:fillRect/>
          </a:stretch>
        </p:blipFill>
        <p:spPr>
          <a:xfrm>
            <a:off x="7546132" y="975361"/>
            <a:ext cx="4194764" cy="4547616"/>
          </a:xfrm>
          <a:prstGeom prst="rect">
            <a:avLst/>
          </a:prstGeom>
        </p:spPr>
      </p:pic>
    </p:spTree>
    <p:extLst>
      <p:ext uri="{BB962C8B-B14F-4D97-AF65-F5344CB8AC3E}">
        <p14:creationId xmlns:p14="http://schemas.microsoft.com/office/powerpoint/2010/main" val="17385216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703388" y="260351"/>
            <a:ext cx="8686800" cy="288925"/>
          </a:xfrm>
        </p:spPr>
        <p:txBody>
          <a:bodyPr/>
          <a:lstStyle/>
          <a:p>
            <a:pPr eaLnBrk="1" hangingPunct="1"/>
            <a:r>
              <a:rPr lang="en-US" altLang="en-US" sz="2400" b="1" dirty="0" err="1">
                <a:solidFill>
                  <a:srgbClr val="0000FF"/>
                </a:solidFill>
                <a:latin typeface="Arial Black" panose="020B0A04020102020204" pitchFamily="34" charset="0"/>
              </a:rPr>
              <a:t>Coulometric</a:t>
            </a:r>
            <a:r>
              <a:rPr lang="en-US" altLang="en-US" sz="2400" b="1" dirty="0">
                <a:solidFill>
                  <a:srgbClr val="0000FF"/>
                </a:solidFill>
                <a:latin typeface="Arial Black" panose="020B0A04020102020204" pitchFamily="34" charset="0"/>
              </a:rPr>
              <a:t> Methods of Analysis</a:t>
            </a:r>
          </a:p>
        </p:txBody>
      </p:sp>
      <p:sp>
        <p:nvSpPr>
          <p:cNvPr id="7171" name="Rectangle 5"/>
          <p:cNvSpPr>
            <a:spLocks noGrp="1" noChangeArrowheads="1"/>
          </p:cNvSpPr>
          <p:nvPr>
            <p:ph type="body" idx="1"/>
          </p:nvPr>
        </p:nvSpPr>
        <p:spPr>
          <a:xfrm>
            <a:off x="1936751" y="619125"/>
            <a:ext cx="8589963" cy="6032500"/>
          </a:xfrm>
        </p:spPr>
        <p:txBody>
          <a:bodyPr/>
          <a:lstStyle/>
          <a:p>
            <a:pPr marL="0" indent="0" eaLnBrk="1" hangingPunct="1">
              <a:buNone/>
            </a:pPr>
            <a:r>
              <a:rPr lang="en-US" sz="1600" b="1">
                <a:solidFill>
                  <a:srgbClr val="CC0000"/>
                </a:solidFill>
              </a:rPr>
              <a:t>Coulometric methods of analysis are based on the measurement of quantity of electrical charge that passes through a solution during an electrochemical reaction.  The principle of coulometric method of analysis is governed by Faraday’s laws of electrolysis. </a:t>
            </a:r>
          </a:p>
          <a:p>
            <a:pPr marL="0" indent="0" eaLnBrk="1" hangingPunct="1">
              <a:buNone/>
            </a:pPr>
            <a:r>
              <a:rPr lang="en-US" altLang="zh-CN" sz="1600" b="1">
                <a:solidFill>
                  <a:srgbClr val="0000FF"/>
                </a:solidFill>
                <a:latin typeface="Times New Roman" panose="02020603050405020304" pitchFamily="18" charset="0"/>
                <a:ea typeface="宋体" panose="02010600030101010101" pitchFamily="2" charset="-122"/>
              </a:rPr>
              <a:t>Faraday’s First laws of electrolysis </a:t>
            </a:r>
          </a:p>
          <a:p>
            <a:pPr marL="0" indent="0" eaLnBrk="1" hangingPunct="1">
              <a:buNone/>
            </a:pPr>
            <a:r>
              <a:rPr lang="en-US" sz="1600" b="1">
                <a:solidFill>
                  <a:srgbClr val="00B050"/>
                </a:solidFill>
              </a:rPr>
              <a:t>According to the first law, the mass of a substance liberated at the electrodes during electrolysis  is directly proportional to the quantity of electrical charge (Q) that  passed through  the electrolyte. </a:t>
            </a:r>
            <a:r>
              <a:rPr lang="fr-FR" sz="1600" b="1">
                <a:solidFill>
                  <a:srgbClr val="FF0000"/>
                </a:solidFill>
              </a:rPr>
              <a:t>m ∝  Q </a:t>
            </a:r>
            <a:endParaRPr lang="en-US" sz="1600" b="1">
              <a:solidFill>
                <a:srgbClr val="00B050"/>
              </a:solidFill>
            </a:endParaRPr>
          </a:p>
          <a:p>
            <a:pPr marL="0" indent="0" eaLnBrk="1" hangingPunct="1">
              <a:buNone/>
            </a:pPr>
            <a:r>
              <a:rPr lang="en-US" sz="1600" b="1"/>
              <a:t>Total charge, Q, in coulombs, passed during an electrolysis is related to the amount of analyte by Faraday’s law </a:t>
            </a:r>
          </a:p>
          <a:p>
            <a:pPr marL="0" indent="0" eaLnBrk="1" hangingPunct="1">
              <a:buNone/>
            </a:pPr>
            <a:r>
              <a:rPr lang="en-US" sz="1600" b="1"/>
              <a:t>               Q= N· F.n</a:t>
            </a:r>
          </a:p>
          <a:p>
            <a:pPr marL="0" indent="0" eaLnBrk="1" hangingPunct="1">
              <a:buNone/>
            </a:pPr>
            <a:r>
              <a:rPr lang="en-US" sz="1600" b="1"/>
              <a:t>Where Q is the amount of charge its unit is coulomb is equivalent to an A•s ; thus for a constant current, I, the charge, Q, is given as, Q= I · t</a:t>
            </a:r>
          </a:p>
          <a:p>
            <a:pPr marL="0" indent="0" eaLnBrk="1" hangingPunct="1">
              <a:buNone/>
            </a:pPr>
            <a:r>
              <a:rPr lang="en-US" sz="1600" b="1"/>
              <a:t>coulombs = amperes  · seconds</a:t>
            </a:r>
          </a:p>
          <a:p>
            <a:pPr marL="0" indent="0" eaLnBrk="1" hangingPunct="1">
              <a:buNone/>
            </a:pPr>
            <a:r>
              <a:rPr lang="en-US" sz="1600" b="1"/>
              <a:t>The charge on an electron is </a:t>
            </a:r>
            <a:r>
              <a:rPr lang="en-US" sz="1600" b="1">
                <a:solidFill>
                  <a:srgbClr val="0000FF"/>
                </a:solidFill>
              </a:rPr>
              <a:t>1.6022 × 10</a:t>
            </a:r>
            <a:r>
              <a:rPr lang="en-US" sz="1600" b="1" baseline="30000">
                <a:solidFill>
                  <a:srgbClr val="0000FF"/>
                </a:solidFill>
              </a:rPr>
              <a:t>–19</a:t>
            </a:r>
            <a:r>
              <a:rPr lang="en-US" sz="1600" b="1">
                <a:solidFill>
                  <a:srgbClr val="0000FF"/>
                </a:solidFill>
              </a:rPr>
              <a:t> </a:t>
            </a:r>
            <a:r>
              <a:rPr lang="en-US" sz="1600" b="1"/>
              <a:t>coulombs.</a:t>
            </a:r>
          </a:p>
          <a:p>
            <a:pPr marL="0" indent="0" eaLnBrk="1" hangingPunct="1">
              <a:buNone/>
            </a:pPr>
            <a:r>
              <a:rPr lang="en-US" sz="1600" b="1"/>
              <a:t>where </a:t>
            </a:r>
            <a:r>
              <a:rPr lang="en-US" sz="1600" b="1">
                <a:solidFill>
                  <a:srgbClr val="0000FF"/>
                </a:solidFill>
              </a:rPr>
              <a:t>F</a:t>
            </a:r>
            <a:r>
              <a:rPr lang="en-US" sz="1600" b="1"/>
              <a:t> is Faraday constant charge carried by one mole of electrons, F=6.023x10</a:t>
            </a:r>
            <a:r>
              <a:rPr lang="en-US" sz="1600" b="1" baseline="30000"/>
              <a:t>23</a:t>
            </a:r>
            <a:r>
              <a:rPr lang="en-US" sz="1600" b="1"/>
              <a:t> x 1.6022 × 10</a:t>
            </a:r>
            <a:r>
              <a:rPr lang="en-US" sz="1600" b="1" baseline="30000"/>
              <a:t>–19 </a:t>
            </a:r>
            <a:r>
              <a:rPr lang="en-US" sz="1600" b="1"/>
              <a:t>= </a:t>
            </a:r>
            <a:r>
              <a:rPr lang="en-US" sz="1600" b="1">
                <a:solidFill>
                  <a:srgbClr val="0000FF"/>
                </a:solidFill>
              </a:rPr>
              <a:t>96,487 C/mol </a:t>
            </a:r>
            <a:r>
              <a:rPr lang="en-US" sz="1600" b="1"/>
              <a:t>and N is number of mole of analyte</a:t>
            </a:r>
            <a:endParaRPr lang="en-US" sz="1600" b="1" baseline="30000"/>
          </a:p>
          <a:p>
            <a:pPr marL="0" indent="0" eaLnBrk="1" hangingPunct="1">
              <a:buNone/>
            </a:pPr>
            <a:r>
              <a:rPr lang="en-US" sz="1600" b="1"/>
              <a:t>          N = Q / n.F   = I · t / n.F, as N=m/M.mass, so</a:t>
            </a:r>
          </a:p>
          <a:p>
            <a:pPr marL="0" indent="0" eaLnBrk="1" hangingPunct="1">
              <a:buNone/>
            </a:pPr>
            <a:endParaRPr lang="en-US" sz="1600" b="1"/>
          </a:p>
        </p:txBody>
      </p:sp>
      <p:grpSp>
        <p:nvGrpSpPr>
          <p:cNvPr id="7172" name="Group 19"/>
          <p:cNvGrpSpPr>
            <a:grpSpLocks/>
          </p:cNvGrpSpPr>
          <p:nvPr/>
        </p:nvGrpSpPr>
        <p:grpSpPr bwMode="auto">
          <a:xfrm>
            <a:off x="2782888" y="5881689"/>
            <a:ext cx="2527300" cy="769937"/>
            <a:chOff x="1338" y="1470"/>
            <a:chExt cx="3097" cy="501"/>
          </a:xfrm>
        </p:grpSpPr>
        <p:sp>
          <p:nvSpPr>
            <p:cNvPr id="18" name="Text Box 6"/>
            <p:cNvSpPr txBox="1">
              <a:spLocks noChangeArrowheads="1"/>
            </p:cNvSpPr>
            <p:nvPr/>
          </p:nvSpPr>
          <p:spPr bwMode="auto">
            <a:xfrm>
              <a:off x="1338" y="1570"/>
              <a:ext cx="1749"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fontAlgn="base" hangingPunct="1">
                <a:spcBef>
                  <a:spcPct val="0"/>
                </a:spcBef>
                <a:spcAft>
                  <a:spcPct val="0"/>
                </a:spcAft>
                <a:defRPr/>
              </a:pPr>
              <a:r>
                <a:rPr lang="en-US" altLang="zh-CN" sz="2000" b="1" i="1" dirty="0">
                  <a:solidFill>
                    <a:srgbClr val="0000FF"/>
                  </a:solidFill>
                  <a:latin typeface="Times New Roman" pitchFamily="18" charset="0"/>
                </a:rPr>
                <a:t>m =             </a:t>
              </a:r>
            </a:p>
          </p:txBody>
        </p:sp>
        <p:grpSp>
          <p:nvGrpSpPr>
            <p:cNvPr id="7175" name="Group 18"/>
            <p:cNvGrpSpPr>
              <a:grpSpLocks/>
            </p:cNvGrpSpPr>
            <p:nvPr/>
          </p:nvGrpSpPr>
          <p:grpSpPr bwMode="auto">
            <a:xfrm>
              <a:off x="2820" y="1470"/>
              <a:ext cx="1615" cy="501"/>
              <a:chOff x="2699" y="2161"/>
              <a:chExt cx="1615" cy="501"/>
            </a:xfrm>
          </p:grpSpPr>
          <p:grpSp>
            <p:nvGrpSpPr>
              <p:cNvPr id="7176" name="Group 12"/>
              <p:cNvGrpSpPr>
                <a:grpSpLocks/>
              </p:cNvGrpSpPr>
              <p:nvPr/>
            </p:nvGrpSpPr>
            <p:grpSpPr bwMode="auto">
              <a:xfrm>
                <a:off x="2699" y="2161"/>
                <a:ext cx="505" cy="461"/>
                <a:chOff x="2699" y="2161"/>
                <a:chExt cx="505" cy="461"/>
              </a:xfrm>
            </p:grpSpPr>
            <p:sp>
              <p:nvSpPr>
                <p:cNvPr id="26" name="Text Box 10"/>
                <p:cNvSpPr txBox="1">
                  <a:spLocks noChangeArrowheads="1"/>
                </p:cNvSpPr>
                <p:nvPr/>
              </p:nvSpPr>
              <p:spPr bwMode="auto">
                <a:xfrm>
                  <a:off x="2699" y="2161"/>
                  <a:ext cx="51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fontAlgn="base" hangingPunct="1">
                    <a:spcBef>
                      <a:spcPct val="0"/>
                    </a:spcBef>
                    <a:spcAft>
                      <a:spcPct val="0"/>
                    </a:spcAft>
                    <a:defRPr/>
                  </a:pPr>
                  <a:r>
                    <a:rPr lang="en-US" altLang="zh-CN" sz="2000" b="1" i="1" dirty="0">
                      <a:solidFill>
                        <a:srgbClr val="0000FF"/>
                      </a:solidFill>
                      <a:latin typeface="Times New Roman" pitchFamily="18" charset="0"/>
                    </a:rPr>
                    <a:t>M</a:t>
                  </a:r>
                </a:p>
                <a:p>
                  <a:pPr eaLnBrk="1" fontAlgn="base" hangingPunct="1">
                    <a:spcBef>
                      <a:spcPct val="0"/>
                    </a:spcBef>
                    <a:spcAft>
                      <a:spcPct val="0"/>
                    </a:spcAft>
                    <a:defRPr/>
                  </a:pPr>
                  <a:r>
                    <a:rPr lang="en-US" altLang="zh-CN" sz="2000" b="1" i="1" dirty="0">
                      <a:solidFill>
                        <a:srgbClr val="0000FF"/>
                      </a:solidFill>
                      <a:latin typeface="Times New Roman" pitchFamily="18" charset="0"/>
                    </a:rPr>
                    <a:t>n</a:t>
                  </a:r>
                </a:p>
              </p:txBody>
            </p:sp>
            <p:sp>
              <p:nvSpPr>
                <p:cNvPr id="27" name="Line 11"/>
                <p:cNvSpPr>
                  <a:spLocks noChangeShapeType="1"/>
                </p:cNvSpPr>
                <p:nvPr/>
              </p:nvSpPr>
              <p:spPr bwMode="auto">
                <a:xfrm>
                  <a:off x="2699" y="2432"/>
                  <a:ext cx="36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sz="2000">
                    <a:solidFill>
                      <a:srgbClr val="0000FF"/>
                    </a:solidFill>
                    <a:ea typeface="宋体" pitchFamily="2" charset="-122"/>
                  </a:endParaRPr>
                </a:p>
              </p:txBody>
            </p:sp>
          </p:grpSp>
          <p:grpSp>
            <p:nvGrpSpPr>
              <p:cNvPr id="7177" name="Group 14"/>
              <p:cNvGrpSpPr>
                <a:grpSpLocks/>
              </p:cNvGrpSpPr>
              <p:nvPr/>
            </p:nvGrpSpPr>
            <p:grpSpPr bwMode="auto">
              <a:xfrm>
                <a:off x="3302" y="2201"/>
                <a:ext cx="1012" cy="461"/>
                <a:chOff x="1973" y="2062"/>
                <a:chExt cx="1012" cy="461"/>
              </a:xfrm>
            </p:grpSpPr>
            <p:sp>
              <p:nvSpPr>
                <p:cNvPr id="24" name="Text Box 15"/>
                <p:cNvSpPr txBox="1">
                  <a:spLocks noChangeArrowheads="1"/>
                </p:cNvSpPr>
                <p:nvPr/>
              </p:nvSpPr>
              <p:spPr bwMode="auto">
                <a:xfrm>
                  <a:off x="1973" y="2062"/>
                  <a:ext cx="1012"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fontAlgn="base" hangingPunct="1">
                    <a:spcBef>
                      <a:spcPct val="0"/>
                    </a:spcBef>
                    <a:spcAft>
                      <a:spcPct val="0"/>
                    </a:spcAft>
                    <a:defRPr/>
                  </a:pPr>
                  <a:r>
                    <a:rPr lang="en-US" altLang="zh-CN" sz="2000" b="1" i="1" dirty="0">
                      <a:solidFill>
                        <a:srgbClr val="0000FF"/>
                      </a:solidFill>
                      <a:latin typeface="Times New Roman" pitchFamily="18" charset="0"/>
                    </a:rPr>
                    <a:t>   </a:t>
                  </a:r>
                  <a:r>
                    <a:rPr lang="en-US" altLang="zh-CN" sz="2000" b="1" i="1" dirty="0" err="1">
                      <a:solidFill>
                        <a:srgbClr val="0000FF"/>
                      </a:solidFill>
                      <a:latin typeface="Times New Roman" pitchFamily="18" charset="0"/>
                    </a:rPr>
                    <a:t>i</a:t>
                  </a:r>
                  <a:r>
                    <a:rPr lang="en-US" altLang="zh-CN" sz="2000" b="1" dirty="0">
                      <a:solidFill>
                        <a:srgbClr val="0000FF"/>
                      </a:solidFill>
                      <a:latin typeface="Times New Roman" pitchFamily="18" charset="0"/>
                    </a:rPr>
                    <a:t> .t</a:t>
                  </a:r>
                </a:p>
                <a:p>
                  <a:pPr eaLnBrk="1" fontAlgn="base" hangingPunct="1">
                    <a:spcBef>
                      <a:spcPct val="0"/>
                    </a:spcBef>
                    <a:spcAft>
                      <a:spcPct val="0"/>
                    </a:spcAft>
                    <a:defRPr/>
                  </a:pPr>
                  <a:r>
                    <a:rPr lang="en-US" altLang="zh-CN" sz="2000" b="1" dirty="0">
                      <a:solidFill>
                        <a:srgbClr val="0000FF"/>
                      </a:solidFill>
                      <a:latin typeface="Times New Roman" pitchFamily="18" charset="0"/>
                    </a:rPr>
                    <a:t>96487</a:t>
                  </a:r>
                  <a:endParaRPr lang="en-US" altLang="zh-CN" sz="2000" b="1" i="1" dirty="0">
                    <a:solidFill>
                      <a:srgbClr val="0000FF"/>
                    </a:solidFill>
                    <a:latin typeface="Times New Roman" pitchFamily="18" charset="0"/>
                  </a:endParaRPr>
                </a:p>
              </p:txBody>
            </p:sp>
            <p:sp>
              <p:nvSpPr>
                <p:cNvPr id="25" name="Line 16"/>
                <p:cNvSpPr>
                  <a:spLocks noChangeShapeType="1"/>
                </p:cNvSpPr>
                <p:nvPr/>
              </p:nvSpPr>
              <p:spPr bwMode="auto">
                <a:xfrm>
                  <a:off x="1973" y="2296"/>
                  <a:ext cx="77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sz="2000">
                    <a:solidFill>
                      <a:srgbClr val="0000FF"/>
                    </a:solidFill>
                    <a:ea typeface="宋体" pitchFamily="2" charset="-122"/>
                  </a:endParaRPr>
                </a:p>
              </p:txBody>
            </p:sp>
          </p:grpSp>
          <p:sp>
            <p:nvSpPr>
              <p:cNvPr id="23" name="Text Box 17"/>
              <p:cNvSpPr txBox="1">
                <a:spLocks noChangeArrowheads="1"/>
              </p:cNvSpPr>
              <p:nvPr/>
            </p:nvSpPr>
            <p:spPr bwMode="auto">
              <a:xfrm>
                <a:off x="3094" y="2240"/>
                <a:ext cx="383"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ea typeface="宋体" pitchFamily="2" charset="-122"/>
                  </a:defRPr>
                </a:lvl1pPr>
                <a:lvl2pPr marL="742950" indent="-285750" eaLnBrk="0" hangingPunct="0">
                  <a:defRPr sz="1600">
                    <a:solidFill>
                      <a:schemeClr val="tx1"/>
                    </a:solidFill>
                    <a:latin typeface="Arial" pitchFamily="34" charset="0"/>
                    <a:ea typeface="宋体" pitchFamily="2" charset="-122"/>
                  </a:defRPr>
                </a:lvl2pPr>
                <a:lvl3pPr marL="1143000" indent="-228600" eaLnBrk="0" hangingPunct="0">
                  <a:defRPr sz="1600">
                    <a:solidFill>
                      <a:schemeClr val="tx1"/>
                    </a:solidFill>
                    <a:latin typeface="Arial" pitchFamily="34" charset="0"/>
                    <a:ea typeface="宋体" pitchFamily="2" charset="-122"/>
                  </a:defRPr>
                </a:lvl3pPr>
                <a:lvl4pPr marL="1600200" indent="-228600" eaLnBrk="0" hangingPunct="0">
                  <a:defRPr sz="1600">
                    <a:solidFill>
                      <a:schemeClr val="tx1"/>
                    </a:solidFill>
                    <a:latin typeface="Arial" pitchFamily="34" charset="0"/>
                    <a:ea typeface="宋体" pitchFamily="2" charset="-122"/>
                  </a:defRPr>
                </a:lvl4pPr>
                <a:lvl5pPr marL="2057400" indent="-228600" eaLnBrk="0" hangingPunct="0">
                  <a:defRPr sz="16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fontAlgn="base" hangingPunct="1">
                  <a:spcBef>
                    <a:spcPct val="0"/>
                  </a:spcBef>
                  <a:spcAft>
                    <a:spcPct val="0"/>
                  </a:spcAft>
                  <a:defRPr/>
                </a:pPr>
                <a:r>
                  <a:rPr lang="en-US" altLang="zh-CN" sz="2000">
                    <a:solidFill>
                      <a:srgbClr val="0000FF"/>
                    </a:solidFill>
                    <a:latin typeface="宋体" pitchFamily="2" charset="-122"/>
                  </a:rPr>
                  <a:t>•</a:t>
                </a:r>
              </a:p>
            </p:txBody>
          </p:sp>
        </p:grpSp>
      </p:grpSp>
      <p:sp>
        <p:nvSpPr>
          <p:cNvPr id="2" name="Rectangle 1"/>
          <p:cNvSpPr/>
          <p:nvPr/>
        </p:nvSpPr>
        <p:spPr>
          <a:xfrm>
            <a:off x="5808664" y="5578476"/>
            <a:ext cx="4751387"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US" b="1" dirty="0">
                <a:solidFill>
                  <a:srgbClr val="000000"/>
                </a:solidFill>
                <a:cs typeface="Times New Roman" pitchFamily="18" charset="0"/>
              </a:rPr>
              <a:t>where </a:t>
            </a:r>
            <a:r>
              <a:rPr lang="en-US" b="1" i="1" dirty="0">
                <a:solidFill>
                  <a:srgbClr val="0000FF"/>
                </a:solidFill>
                <a:cs typeface="Times New Roman" pitchFamily="18" charset="0"/>
              </a:rPr>
              <a:t>m</a:t>
            </a:r>
            <a:r>
              <a:rPr lang="en-US" b="1" dirty="0">
                <a:solidFill>
                  <a:srgbClr val="0000FF"/>
                </a:solidFill>
                <a:cs typeface="Times New Roman" pitchFamily="18" charset="0"/>
              </a:rPr>
              <a:t> </a:t>
            </a:r>
            <a:r>
              <a:rPr lang="en-US" b="1" dirty="0">
                <a:solidFill>
                  <a:srgbClr val="000000"/>
                </a:solidFill>
                <a:cs typeface="Times New Roman" pitchFamily="18" charset="0"/>
              </a:rPr>
              <a:t>is mass of analyte, </a:t>
            </a:r>
            <a:r>
              <a:rPr lang="en-US" sz="1600" b="1" i="1" dirty="0">
                <a:solidFill>
                  <a:srgbClr val="0000FF"/>
                </a:solidFill>
                <a:cs typeface="Times New Roman" pitchFamily="18" charset="0"/>
              </a:rPr>
              <a:t>M</a:t>
            </a:r>
            <a:r>
              <a:rPr lang="en-US" sz="1600" b="1" dirty="0">
                <a:solidFill>
                  <a:srgbClr val="0000FF"/>
                </a:solidFill>
                <a:cs typeface="Times New Roman" pitchFamily="18" charset="0"/>
              </a:rPr>
              <a:t> </a:t>
            </a:r>
            <a:r>
              <a:rPr lang="en-US" sz="1600" b="1" dirty="0">
                <a:solidFill>
                  <a:srgbClr val="000000"/>
                </a:solidFill>
                <a:cs typeface="Times New Roman" pitchFamily="18" charset="0"/>
              </a:rPr>
              <a:t>is molar mass, </a:t>
            </a:r>
            <a:r>
              <a:rPr lang="en-US" sz="1600" b="1" dirty="0">
                <a:solidFill>
                  <a:srgbClr val="0000FF"/>
                </a:solidFill>
                <a:cs typeface="Times New Roman" pitchFamily="18" charset="0"/>
              </a:rPr>
              <a:t>n</a:t>
            </a:r>
            <a:r>
              <a:rPr lang="en-US" sz="1600" b="1" dirty="0">
                <a:solidFill>
                  <a:srgbClr val="000000"/>
                </a:solidFill>
                <a:cs typeface="Times New Roman" pitchFamily="18" charset="0"/>
              </a:rPr>
              <a:t>, number of electron involved during reaction and </a:t>
            </a:r>
            <a:r>
              <a:rPr lang="en-US" sz="1600" b="1" i="1" dirty="0">
                <a:solidFill>
                  <a:srgbClr val="0000FF"/>
                </a:solidFill>
                <a:cs typeface="Times New Roman" pitchFamily="18" charset="0"/>
              </a:rPr>
              <a:t>I</a:t>
            </a:r>
            <a:r>
              <a:rPr lang="en-US" sz="1600" b="1" dirty="0">
                <a:solidFill>
                  <a:srgbClr val="0000FF"/>
                </a:solidFill>
                <a:cs typeface="Times New Roman" pitchFamily="18" charset="0"/>
              </a:rPr>
              <a:t> </a:t>
            </a:r>
            <a:r>
              <a:rPr lang="en-US" sz="1600" b="1" dirty="0">
                <a:solidFill>
                  <a:srgbClr val="000000"/>
                </a:solidFill>
                <a:cs typeface="Times New Roman" pitchFamily="18" charset="0"/>
              </a:rPr>
              <a:t>is the amount of current and </a:t>
            </a:r>
            <a:r>
              <a:rPr lang="en-US" sz="1600" b="1" i="1" dirty="0">
                <a:solidFill>
                  <a:srgbClr val="0000FF"/>
                </a:solidFill>
                <a:cs typeface="Times New Roman" pitchFamily="18" charset="0"/>
              </a:rPr>
              <a:t>t</a:t>
            </a:r>
            <a:r>
              <a:rPr lang="en-US" sz="1600" b="1" dirty="0">
                <a:solidFill>
                  <a:srgbClr val="000000"/>
                </a:solidFill>
                <a:cs typeface="Times New Roman" pitchFamily="18" charset="0"/>
              </a:rPr>
              <a:t> is the time in second</a:t>
            </a:r>
            <a:endParaRPr lang="en-US" sz="1600" b="1" dirty="0">
              <a:solidFill>
                <a:srgbClr val="FFFFFF"/>
              </a:solidFill>
              <a:cs typeface="Times New Roman" pitchFamily="18" charset="0"/>
            </a:endParaRPr>
          </a:p>
        </p:txBody>
      </p:sp>
    </p:spTree>
    <p:extLst>
      <p:ext uri="{BB962C8B-B14F-4D97-AF65-F5344CB8AC3E}">
        <p14:creationId xmlns:p14="http://schemas.microsoft.com/office/powerpoint/2010/main" val="17918475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4825" y="84139"/>
            <a:ext cx="8674100" cy="6740525"/>
          </a:xfrm>
          <a:prstGeom prst="rect">
            <a:avLst/>
          </a:prstGeom>
        </p:spPr>
        <p:txBody>
          <a:bodyPr>
            <a:spAutoFit/>
          </a:bodyPr>
          <a:lstStyle/>
          <a:p>
            <a:pPr fontAlgn="base">
              <a:spcBef>
                <a:spcPct val="0"/>
              </a:spcBef>
              <a:spcAft>
                <a:spcPct val="0"/>
              </a:spcAft>
              <a:defRPr/>
            </a:pPr>
            <a:r>
              <a:rPr lang="en-US" b="1" dirty="0">
                <a:solidFill>
                  <a:srgbClr val="0000FF"/>
                </a:solidFill>
              </a:rPr>
              <a:t>Special Features of coulometric methods </a:t>
            </a:r>
          </a:p>
          <a:p>
            <a:pPr marL="342900" indent="-342900" fontAlgn="base">
              <a:spcBef>
                <a:spcPct val="0"/>
              </a:spcBef>
              <a:spcAft>
                <a:spcPct val="0"/>
              </a:spcAft>
              <a:buFont typeface="+mj-lt"/>
              <a:buAutoNum type="arabicPeriod"/>
              <a:defRPr/>
            </a:pPr>
            <a:r>
              <a:rPr lang="en-US" b="1" dirty="0">
                <a:solidFill>
                  <a:srgbClr val="000000"/>
                </a:solidFill>
              </a:rPr>
              <a:t>Coulometric methods give more accurate and precise results than classical methods since the electrical currents can be controlled and measured with utmost precision.  </a:t>
            </a:r>
          </a:p>
          <a:p>
            <a:pPr marL="342900" indent="-342900" fontAlgn="base">
              <a:spcBef>
                <a:spcPct val="0"/>
              </a:spcBef>
              <a:spcAft>
                <a:spcPct val="0"/>
              </a:spcAft>
              <a:buFont typeface="+mj-lt"/>
              <a:buAutoNum type="arabicPeriod"/>
              <a:defRPr/>
            </a:pPr>
            <a:r>
              <a:rPr lang="en-US" b="1" dirty="0">
                <a:solidFill>
                  <a:srgbClr val="000000"/>
                </a:solidFill>
              </a:rPr>
              <a:t>These methods are suited for both routine as well as rare analyses which involve electrolytic method of determination. </a:t>
            </a:r>
          </a:p>
          <a:p>
            <a:pPr marL="342900" indent="-342900" fontAlgn="base">
              <a:spcBef>
                <a:spcPct val="0"/>
              </a:spcBef>
              <a:spcAft>
                <a:spcPct val="0"/>
              </a:spcAft>
              <a:buFont typeface="+mj-lt"/>
              <a:buAutoNum type="arabicPeriod"/>
              <a:defRPr/>
            </a:pPr>
            <a:r>
              <a:rPr lang="en-US" b="1" dirty="0">
                <a:solidFill>
                  <a:srgbClr val="000000"/>
                </a:solidFill>
              </a:rPr>
              <a:t>Coulometric titrations are more popular and have the special advantage in the sense that   the tedious steps of preparation, storage and handling of standard titrants are avoided. </a:t>
            </a:r>
          </a:p>
          <a:p>
            <a:pPr marL="342900" indent="-342900" fontAlgn="base">
              <a:spcBef>
                <a:spcPct val="0"/>
              </a:spcBef>
              <a:spcAft>
                <a:spcPct val="0"/>
              </a:spcAft>
              <a:buFont typeface="+mj-lt"/>
              <a:buAutoNum type="arabicPeriod"/>
              <a:defRPr/>
            </a:pPr>
            <a:r>
              <a:rPr lang="en-US" b="1" dirty="0">
                <a:solidFill>
                  <a:srgbClr val="000000"/>
                </a:solidFill>
              </a:rPr>
              <a:t>Titrations which cannot  be performed by conventional methods can be easily performed </a:t>
            </a:r>
            <a:r>
              <a:rPr lang="en-US" b="1" dirty="0" err="1">
                <a:solidFill>
                  <a:srgbClr val="000000"/>
                </a:solidFill>
              </a:rPr>
              <a:t>coulometrically</a:t>
            </a:r>
            <a:r>
              <a:rPr lang="en-US" b="1" dirty="0">
                <a:solidFill>
                  <a:srgbClr val="000000"/>
                </a:solidFill>
              </a:rPr>
              <a:t>.  Titrations of high hazardous materials, titrations involving unstable or difficulty prepared titrants such as bromine, tin(II), titanium(III), chromium(II), silver(II) etc. and titrations in molten salts can be performed. </a:t>
            </a:r>
          </a:p>
          <a:p>
            <a:pPr marL="342900" indent="-342900" fontAlgn="base">
              <a:spcBef>
                <a:spcPct val="0"/>
              </a:spcBef>
              <a:spcAft>
                <a:spcPct val="0"/>
              </a:spcAft>
              <a:buFont typeface="+mj-lt"/>
              <a:buAutoNum type="arabicPeriod"/>
              <a:defRPr/>
            </a:pPr>
            <a:r>
              <a:rPr lang="en-US" b="1" dirty="0">
                <a:solidFill>
                  <a:srgbClr val="000000"/>
                </a:solidFill>
              </a:rPr>
              <a:t>In situ generation of titrants, for example electrolytic generation of iodine used to estimate hydroquinone, ascorbic acid, antimony(III), electrolytically generated bromine used to estimate organic substances like </a:t>
            </a:r>
            <a:r>
              <a:rPr lang="en-US" b="1" dirty="0" err="1">
                <a:solidFill>
                  <a:srgbClr val="000000"/>
                </a:solidFill>
              </a:rPr>
              <a:t>oxine</a:t>
            </a:r>
            <a:r>
              <a:rPr lang="en-US" b="1" dirty="0">
                <a:solidFill>
                  <a:srgbClr val="000000"/>
                </a:solidFill>
              </a:rPr>
              <a:t>  have been found to be the most satisfactory intermediates for the estimation of several organic compounds. </a:t>
            </a:r>
          </a:p>
          <a:p>
            <a:pPr marL="342900" indent="-342900" fontAlgn="base">
              <a:spcBef>
                <a:spcPct val="0"/>
              </a:spcBef>
              <a:spcAft>
                <a:spcPct val="0"/>
              </a:spcAft>
              <a:buFont typeface="+mj-lt"/>
              <a:buAutoNum type="arabicPeriod"/>
              <a:defRPr/>
            </a:pPr>
            <a:r>
              <a:rPr lang="en-US" b="1" dirty="0">
                <a:solidFill>
                  <a:srgbClr val="000000"/>
                </a:solidFill>
              </a:rPr>
              <a:t>Constant current coulometry has widely been used than the controlled potential coulometry since the former is faster and requires simpler instrumentation and less expensive. </a:t>
            </a:r>
          </a:p>
          <a:p>
            <a:pPr marL="342900" indent="-342900" fontAlgn="base">
              <a:spcBef>
                <a:spcPct val="0"/>
              </a:spcBef>
              <a:spcAft>
                <a:spcPct val="0"/>
              </a:spcAft>
              <a:buFont typeface="+mj-lt"/>
              <a:buAutoNum type="arabicPeriod"/>
              <a:defRPr/>
            </a:pPr>
            <a:r>
              <a:rPr lang="en-US" b="1" dirty="0">
                <a:solidFill>
                  <a:srgbClr val="000000"/>
                </a:solidFill>
              </a:rPr>
              <a:t>Controlled potential coulometry is a quite sensitive method and has  selectivity</a:t>
            </a:r>
            <a:r>
              <a:rPr lang="en-US" dirty="0">
                <a:solidFill>
                  <a:srgbClr val="000000"/>
                </a:solidFill>
              </a:rPr>
              <a:t>. </a:t>
            </a:r>
          </a:p>
        </p:txBody>
      </p:sp>
    </p:spTree>
    <p:extLst>
      <p:ext uri="{BB962C8B-B14F-4D97-AF65-F5344CB8AC3E}">
        <p14:creationId xmlns:p14="http://schemas.microsoft.com/office/powerpoint/2010/main" val="33120848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981200" y="260351"/>
            <a:ext cx="8229600" cy="5865813"/>
          </a:xfrm>
        </p:spPr>
        <p:txBody>
          <a:bodyPr/>
          <a:lstStyle/>
          <a:p>
            <a:pPr marL="609600" indent="-609600" algn="ctr" eaLnBrk="1" hangingPunct="1">
              <a:lnSpc>
                <a:spcPct val="90000"/>
              </a:lnSpc>
              <a:buNone/>
            </a:pPr>
            <a:r>
              <a:rPr lang="en-US" altLang="en-US" sz="2800" b="1">
                <a:solidFill>
                  <a:srgbClr val="CC0000"/>
                </a:solidFill>
                <a:latin typeface="Arial Black" panose="020B0A04020102020204" pitchFamily="34" charset="0"/>
              </a:rPr>
              <a:t>Types of Coulometry</a:t>
            </a:r>
            <a:r>
              <a:rPr lang="en-US" altLang="en-US" sz="2400" b="1">
                <a:solidFill>
                  <a:srgbClr val="CC0000"/>
                </a:solidFill>
              </a:rPr>
              <a:t>  </a:t>
            </a:r>
          </a:p>
          <a:p>
            <a:pPr marL="609600" indent="-609600" eaLnBrk="1" hangingPunct="1">
              <a:lnSpc>
                <a:spcPct val="90000"/>
              </a:lnSpc>
              <a:buFontTx/>
              <a:buAutoNum type="arabicPeriod"/>
            </a:pPr>
            <a:r>
              <a:rPr lang="en-US" altLang="en-US" sz="2400" b="1"/>
              <a:t>Controlled potential coulometry: </a:t>
            </a:r>
            <a:r>
              <a:rPr lang="en-US" altLang="en-US" sz="2400">
                <a:solidFill>
                  <a:schemeClr val="accent2"/>
                </a:solidFill>
              </a:rPr>
              <a:t>constant potential is applied to electrochemical cell</a:t>
            </a:r>
          </a:p>
          <a:p>
            <a:pPr marL="609600" indent="-609600" eaLnBrk="1" hangingPunct="1">
              <a:lnSpc>
                <a:spcPct val="90000"/>
              </a:lnSpc>
              <a:buFontTx/>
              <a:buAutoNum type="arabicPeriod"/>
            </a:pPr>
            <a:r>
              <a:rPr lang="en-US" altLang="en-US" sz="2400" b="1"/>
              <a:t>Controlled current coulometry: </a:t>
            </a:r>
            <a:r>
              <a:rPr lang="en-US" altLang="en-US" sz="2400" b="1">
                <a:solidFill>
                  <a:srgbClr val="00B0F0"/>
                </a:solidFill>
              </a:rPr>
              <a:t>constant current is passed through the electrochemical cell</a:t>
            </a:r>
            <a:endParaRPr lang="en-US" altLang="en-US">
              <a:solidFill>
                <a:srgbClr val="00B0F0"/>
              </a:solidFill>
            </a:endParaRPr>
          </a:p>
          <a:p>
            <a:pPr marL="609600" indent="-609600" eaLnBrk="1" hangingPunct="1">
              <a:lnSpc>
                <a:spcPct val="90000"/>
              </a:lnSpc>
              <a:buNone/>
            </a:pPr>
            <a:r>
              <a:rPr lang="en-US" altLang="en-US" sz="2400" b="1"/>
              <a:t>Faraday’s law: </a:t>
            </a:r>
          </a:p>
          <a:p>
            <a:pPr marL="609600" indent="-609600" eaLnBrk="1" hangingPunct="1">
              <a:lnSpc>
                <a:spcPct val="90000"/>
              </a:lnSpc>
              <a:buNone/>
            </a:pPr>
            <a:r>
              <a:rPr lang="en-US" altLang="en-US" sz="2400" b="1"/>
              <a:t>Total charge, Q, in coulombs passed during electrolysis is related to the absolute amount of analyte: </a:t>
            </a:r>
          </a:p>
          <a:p>
            <a:pPr marL="609600" indent="-609600" eaLnBrk="1" hangingPunct="1">
              <a:lnSpc>
                <a:spcPct val="90000"/>
              </a:lnSpc>
              <a:buNone/>
            </a:pPr>
            <a:r>
              <a:rPr lang="en-US" altLang="en-US" sz="2400" b="1"/>
              <a:t>			Q = nFN</a:t>
            </a:r>
          </a:p>
          <a:p>
            <a:pPr marL="609600" indent="-609600" eaLnBrk="1" hangingPunct="1">
              <a:lnSpc>
                <a:spcPct val="90000"/>
              </a:lnSpc>
              <a:buNone/>
            </a:pPr>
            <a:r>
              <a:rPr lang="en-US" altLang="en-US" sz="2400" b="1"/>
              <a:t>	n = #moles of electrons transferred per mole of analyte</a:t>
            </a:r>
          </a:p>
          <a:p>
            <a:pPr marL="609600" indent="-609600" eaLnBrk="1" hangingPunct="1">
              <a:lnSpc>
                <a:spcPct val="90000"/>
              </a:lnSpc>
              <a:buNone/>
            </a:pPr>
            <a:r>
              <a:rPr lang="en-US" altLang="en-US" sz="2400" b="1"/>
              <a:t>	F = Faradays constant = 96487 C mol</a:t>
            </a:r>
            <a:r>
              <a:rPr lang="en-US" altLang="en-US" sz="2400" b="1" baseline="30000"/>
              <a:t>-1</a:t>
            </a:r>
          </a:p>
          <a:p>
            <a:pPr marL="609600" indent="-609600" eaLnBrk="1" hangingPunct="1">
              <a:lnSpc>
                <a:spcPct val="90000"/>
              </a:lnSpc>
              <a:buNone/>
            </a:pPr>
            <a:r>
              <a:rPr lang="en-US" altLang="en-US" sz="2400" b="1" baseline="30000"/>
              <a:t>	</a:t>
            </a:r>
            <a:r>
              <a:rPr lang="en-US" altLang="en-US" sz="2400" b="1"/>
              <a:t>N = number of moles of analyte</a:t>
            </a:r>
          </a:p>
          <a:p>
            <a:pPr marL="609600" indent="-609600" eaLnBrk="1" hangingPunct="1">
              <a:lnSpc>
                <a:spcPct val="90000"/>
              </a:lnSpc>
              <a:buNone/>
            </a:pPr>
            <a:r>
              <a:rPr lang="en-US" altLang="en-US" sz="2400" b="1"/>
              <a:t> 	Coulomb = C = Ampere X sec = A.s </a:t>
            </a:r>
          </a:p>
        </p:txBody>
      </p:sp>
    </p:spTree>
    <p:extLst>
      <p:ext uri="{BB962C8B-B14F-4D97-AF65-F5344CB8AC3E}">
        <p14:creationId xmlns:p14="http://schemas.microsoft.com/office/powerpoint/2010/main" val="24476632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1919289" y="333376"/>
            <a:ext cx="8435975" cy="6119813"/>
          </a:xfrm>
        </p:spPr>
        <p:txBody>
          <a:bodyPr/>
          <a:lstStyle/>
          <a:p>
            <a:pPr eaLnBrk="1" hangingPunct="1">
              <a:lnSpc>
                <a:spcPct val="90000"/>
              </a:lnSpc>
            </a:pPr>
            <a:r>
              <a:rPr lang="en-US" altLang="en-US" sz="2400" b="1"/>
              <a:t>For a constant current, i:</a:t>
            </a:r>
          </a:p>
          <a:p>
            <a:pPr eaLnBrk="1" hangingPunct="1">
              <a:lnSpc>
                <a:spcPct val="90000"/>
              </a:lnSpc>
              <a:buFontTx/>
              <a:buNone/>
            </a:pPr>
            <a:r>
              <a:rPr lang="en-US" altLang="en-US" sz="2400" b="1"/>
              <a:t>	Q = it</a:t>
            </a:r>
            <a:r>
              <a:rPr lang="en-US" altLang="en-US" sz="2400" b="1" baseline="-25000"/>
              <a:t>e   </a:t>
            </a:r>
            <a:r>
              <a:rPr lang="en-US" altLang="en-US" sz="2400" b="1"/>
              <a:t>;</a:t>
            </a:r>
            <a:r>
              <a:rPr lang="en-US" altLang="en-US" sz="2400" b="1" baseline="-25000"/>
              <a:t>		</a:t>
            </a:r>
            <a:r>
              <a:rPr lang="en-US" altLang="en-US" sz="2400" b="1" baseline="30000"/>
              <a:t>(</a:t>
            </a:r>
            <a:r>
              <a:rPr lang="en-US" altLang="en-US" sz="2400" b="1"/>
              <a:t>t</a:t>
            </a:r>
            <a:r>
              <a:rPr lang="en-US" altLang="en-US" sz="2400" b="1" baseline="-25000"/>
              <a:t>e </a:t>
            </a:r>
            <a:r>
              <a:rPr lang="en-US" altLang="en-US" sz="2400" b="1"/>
              <a:t>= electrolysis time)</a:t>
            </a:r>
          </a:p>
          <a:p>
            <a:pPr eaLnBrk="1" hangingPunct="1">
              <a:lnSpc>
                <a:spcPct val="90000"/>
              </a:lnSpc>
              <a:buFontTx/>
              <a:buNone/>
            </a:pPr>
            <a:endParaRPr lang="en-US" altLang="en-US" sz="2400" b="1"/>
          </a:p>
          <a:p>
            <a:pPr eaLnBrk="1" hangingPunct="1">
              <a:lnSpc>
                <a:spcPct val="90000"/>
              </a:lnSpc>
            </a:pPr>
            <a:r>
              <a:rPr lang="en-US" altLang="en-US" sz="2400" b="1"/>
              <a:t>For controlled potential coulometry: the current varies with time: </a:t>
            </a:r>
          </a:p>
          <a:p>
            <a:pPr eaLnBrk="1" hangingPunct="1">
              <a:lnSpc>
                <a:spcPct val="90000"/>
              </a:lnSpc>
              <a:buFontTx/>
              <a:buNone/>
            </a:pPr>
            <a:r>
              <a:rPr lang="en-US" altLang="en-US" sz="2400" b="1"/>
              <a:t>	</a:t>
            </a:r>
          </a:p>
          <a:p>
            <a:pPr eaLnBrk="1" hangingPunct="1">
              <a:lnSpc>
                <a:spcPct val="90000"/>
              </a:lnSpc>
              <a:buFontTx/>
              <a:buNone/>
            </a:pPr>
            <a:r>
              <a:rPr lang="en-US" altLang="en-US" sz="2400" b="1"/>
              <a:t>		Q =                                             </a:t>
            </a:r>
          </a:p>
          <a:p>
            <a:pPr eaLnBrk="1" hangingPunct="1">
              <a:lnSpc>
                <a:spcPct val="90000"/>
              </a:lnSpc>
              <a:buFontTx/>
              <a:buNone/>
            </a:pPr>
            <a:endParaRPr lang="en-US" altLang="en-US" sz="2400" b="1"/>
          </a:p>
          <a:p>
            <a:pPr eaLnBrk="1" hangingPunct="1">
              <a:lnSpc>
                <a:spcPct val="90000"/>
              </a:lnSpc>
              <a:buFontTx/>
              <a:buNone/>
            </a:pPr>
            <a:endParaRPr lang="en-US" altLang="en-US" sz="2400" b="1"/>
          </a:p>
          <a:p>
            <a:pPr eaLnBrk="1" hangingPunct="1">
              <a:lnSpc>
                <a:spcPct val="90000"/>
              </a:lnSpc>
              <a:buFontTx/>
              <a:buNone/>
            </a:pPr>
            <a:r>
              <a:rPr lang="en-US" altLang="en-US" sz="2400" b="1"/>
              <a:t>What do we measure in coulometry? </a:t>
            </a:r>
          </a:p>
          <a:p>
            <a:pPr eaLnBrk="1" hangingPunct="1">
              <a:lnSpc>
                <a:spcPct val="90000"/>
              </a:lnSpc>
              <a:buFontTx/>
              <a:buNone/>
            </a:pPr>
            <a:r>
              <a:rPr lang="en-US" altLang="en-US" sz="2400" b="1"/>
              <a:t>Current and time. Q &amp; N  are then calculated according</a:t>
            </a:r>
          </a:p>
          <a:p>
            <a:pPr eaLnBrk="1" hangingPunct="1">
              <a:lnSpc>
                <a:spcPct val="90000"/>
              </a:lnSpc>
              <a:buFontTx/>
              <a:buNone/>
            </a:pPr>
            <a:r>
              <a:rPr lang="en-US" altLang="en-US" sz="2400" b="1"/>
              <a:t>to one of the above equations</a:t>
            </a:r>
          </a:p>
          <a:p>
            <a:pPr eaLnBrk="1" hangingPunct="1">
              <a:lnSpc>
                <a:spcPct val="90000"/>
              </a:lnSpc>
            </a:pPr>
            <a:r>
              <a:rPr lang="en-US" altLang="en-US" sz="2400" b="1"/>
              <a:t>Coulometry requires </a:t>
            </a:r>
            <a:r>
              <a:rPr lang="en-US" altLang="en-US" sz="2400" b="1">
                <a:solidFill>
                  <a:srgbClr val="CC0000"/>
                </a:solidFill>
              </a:rPr>
              <a:t>100% current efficiency</a:t>
            </a:r>
            <a:r>
              <a:rPr lang="en-US" altLang="en-US" sz="2400" b="1"/>
              <a:t>. What does this mean?</a:t>
            </a:r>
          </a:p>
          <a:p>
            <a:pPr lvl="1" eaLnBrk="1" hangingPunct="1">
              <a:lnSpc>
                <a:spcPct val="90000"/>
              </a:lnSpc>
            </a:pPr>
            <a:r>
              <a:rPr lang="en-US" altLang="en-US" sz="2000" b="1"/>
              <a:t>All the current must result in the analyte’s oxidation or reduction</a:t>
            </a:r>
          </a:p>
        </p:txBody>
      </p:sp>
      <p:graphicFrame>
        <p:nvGraphicFramePr>
          <p:cNvPr id="11267" name="Object 4"/>
          <p:cNvGraphicFramePr>
            <a:graphicFrameLocks noGrp="1" noChangeAspect="1"/>
          </p:cNvGraphicFramePr>
          <p:nvPr>
            <p:ph sz="half" idx="2"/>
          </p:nvPr>
        </p:nvGraphicFramePr>
        <p:xfrm>
          <a:off x="3935413" y="2420939"/>
          <a:ext cx="1871662" cy="993775"/>
        </p:xfrm>
        <a:graphic>
          <a:graphicData uri="http://schemas.openxmlformats.org/presentationml/2006/ole">
            <mc:AlternateContent xmlns:mc="http://schemas.openxmlformats.org/markup-compatibility/2006">
              <mc:Choice xmlns:v="urn:schemas-microsoft-com:vml" Requires="v">
                <p:oleObj name="Equation" r:id="rId2" imgW="622030" imgH="330057" progId="Equation.3">
                  <p:embed/>
                </p:oleObj>
              </mc:Choice>
              <mc:Fallback>
                <p:oleObj name="Equation" r:id="rId2" imgW="622030" imgH="330057"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2420939"/>
                        <a:ext cx="1871662"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69339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2800" b="1" dirty="0">
                <a:solidFill>
                  <a:srgbClr val="CC0000"/>
                </a:solidFill>
                <a:latin typeface="Arial Black" panose="020B0A04020102020204" pitchFamily="34" charset="0"/>
              </a:rPr>
              <a:t>Controlled potential </a:t>
            </a:r>
            <a:r>
              <a:rPr lang="en-US" altLang="en-US" sz="2800" b="1" dirty="0" err="1">
                <a:solidFill>
                  <a:srgbClr val="CC0000"/>
                </a:solidFill>
                <a:latin typeface="Arial Black" panose="020B0A04020102020204" pitchFamily="34" charset="0"/>
              </a:rPr>
              <a:t>coulometry</a:t>
            </a:r>
            <a:br>
              <a:rPr lang="en-US" altLang="en-US" sz="2800" b="1" dirty="0">
                <a:solidFill>
                  <a:srgbClr val="CC0000"/>
                </a:solidFill>
                <a:latin typeface="Arial Black" panose="020B0A04020102020204" pitchFamily="34" charset="0"/>
              </a:rPr>
            </a:br>
            <a:r>
              <a:rPr lang="en-US" altLang="en-US" sz="2800" b="1" dirty="0">
                <a:solidFill>
                  <a:srgbClr val="CC0000"/>
                </a:solidFill>
                <a:latin typeface="Arial Black" panose="020B0A04020102020204" pitchFamily="34" charset="0"/>
              </a:rPr>
              <a:t>(</a:t>
            </a:r>
            <a:r>
              <a:rPr lang="en-US" altLang="en-US" sz="2800" b="1" dirty="0" err="1">
                <a:solidFill>
                  <a:srgbClr val="CC0000"/>
                </a:solidFill>
                <a:latin typeface="Arial Black" panose="020B0A04020102020204" pitchFamily="34" charset="0"/>
              </a:rPr>
              <a:t>Amperometry</a:t>
            </a:r>
            <a:r>
              <a:rPr lang="en-US" altLang="en-US" sz="2800" b="1" dirty="0">
                <a:solidFill>
                  <a:srgbClr val="CC0000"/>
                </a:solidFill>
                <a:latin typeface="Arial Black" panose="020B0A04020102020204" pitchFamily="34" charset="0"/>
              </a:rPr>
              <a:t>)</a:t>
            </a:r>
          </a:p>
        </p:txBody>
      </p:sp>
      <p:sp>
        <p:nvSpPr>
          <p:cNvPr id="12291" name="Rectangle 3"/>
          <p:cNvSpPr>
            <a:spLocks noGrp="1" noChangeArrowheads="1"/>
          </p:cNvSpPr>
          <p:nvPr>
            <p:ph type="body" idx="1"/>
          </p:nvPr>
        </p:nvSpPr>
        <p:spPr>
          <a:xfrm>
            <a:off x="1981201" y="1600201"/>
            <a:ext cx="8435975" cy="4525963"/>
          </a:xfrm>
        </p:spPr>
        <p:txBody>
          <a:bodyPr/>
          <a:lstStyle/>
          <a:p>
            <a:pPr eaLnBrk="1" hangingPunct="1">
              <a:lnSpc>
                <a:spcPct val="90000"/>
              </a:lnSpc>
            </a:pPr>
            <a:r>
              <a:rPr lang="en-US" altLang="en-US" sz="2800" b="1"/>
              <a:t>The working electrode will be kept </a:t>
            </a:r>
            <a:r>
              <a:rPr lang="en-US" altLang="en-US" sz="2800" b="1">
                <a:solidFill>
                  <a:srgbClr val="0000FF"/>
                </a:solidFill>
              </a:rPr>
              <a:t>at constant potential</a:t>
            </a:r>
            <a:r>
              <a:rPr lang="en-US" altLang="en-US" sz="2800" b="1"/>
              <a:t> that allows for the analyt’s reduction or oxidation without simultaneously reducing or oxidizing other species in the solution</a:t>
            </a:r>
          </a:p>
          <a:p>
            <a:pPr eaLnBrk="1" hangingPunct="1">
              <a:lnSpc>
                <a:spcPct val="90000"/>
              </a:lnSpc>
            </a:pPr>
            <a:r>
              <a:rPr lang="en-US" altLang="en-US" sz="2800" b="1"/>
              <a:t>The current flowing through the cell is proportional to the analyt’s concnetration</a:t>
            </a:r>
          </a:p>
          <a:p>
            <a:pPr eaLnBrk="1" hangingPunct="1">
              <a:lnSpc>
                <a:spcPct val="90000"/>
              </a:lnSpc>
            </a:pPr>
            <a:r>
              <a:rPr lang="en-US" altLang="en-US" sz="2800" b="1"/>
              <a:t>With time the analyte’s concentration as well as the current will </a:t>
            </a:r>
            <a:r>
              <a:rPr lang="en-US" altLang="en-US" sz="2800" b="1">
                <a:solidFill>
                  <a:srgbClr val="0000FF"/>
                </a:solidFill>
              </a:rPr>
              <a:t>decrease</a:t>
            </a:r>
          </a:p>
          <a:p>
            <a:pPr eaLnBrk="1" hangingPunct="1">
              <a:lnSpc>
                <a:spcPct val="90000"/>
              </a:lnSpc>
            </a:pPr>
            <a:r>
              <a:rPr lang="en-US" altLang="en-US" sz="2800" b="1"/>
              <a:t>The quantity of electricity is measured with an </a:t>
            </a:r>
            <a:r>
              <a:rPr lang="en-US" altLang="en-US" sz="2800" b="1">
                <a:solidFill>
                  <a:srgbClr val="0000FF"/>
                </a:solidFill>
              </a:rPr>
              <a:t>electronic integrator</a:t>
            </a:r>
            <a:r>
              <a:rPr lang="en-US" altLang="en-US" sz="2800" b="1"/>
              <a:t>.</a:t>
            </a:r>
          </a:p>
          <a:p>
            <a:pPr eaLnBrk="1" hangingPunct="1">
              <a:lnSpc>
                <a:spcPct val="90000"/>
              </a:lnSpc>
            </a:pPr>
            <a:endParaRPr lang="en-US" altLang="en-US" sz="2800" b="1"/>
          </a:p>
        </p:txBody>
      </p:sp>
    </p:spTree>
    <p:extLst>
      <p:ext uri="{BB962C8B-B14F-4D97-AF65-F5344CB8AC3E}">
        <p14:creationId xmlns:p14="http://schemas.microsoft.com/office/powerpoint/2010/main" val="13547866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2060575"/>
            <a:ext cx="79200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3432175" y="4857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Tree>
    <p:extLst>
      <p:ext uri="{BB962C8B-B14F-4D97-AF65-F5344CB8AC3E}">
        <p14:creationId xmlns:p14="http://schemas.microsoft.com/office/powerpoint/2010/main" val="37735415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3432175" y="4857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4339" name="Rectangle 1"/>
          <p:cNvSpPr>
            <a:spLocks noChangeArrowheads="1"/>
          </p:cNvSpPr>
          <p:nvPr/>
        </p:nvSpPr>
        <p:spPr bwMode="auto">
          <a:xfrm>
            <a:off x="1631951" y="714375"/>
            <a:ext cx="87852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FF"/>
                </a:solidFill>
              </a:rPr>
              <a:t>Instrumentation </a:t>
            </a:r>
          </a:p>
          <a:p>
            <a:pPr fontAlgn="base">
              <a:spcBef>
                <a:spcPct val="0"/>
              </a:spcBef>
              <a:spcAft>
                <a:spcPct val="0"/>
              </a:spcAft>
              <a:buFontTx/>
              <a:buNone/>
            </a:pPr>
            <a:r>
              <a:rPr lang="en-US" altLang="en-US" sz="1800">
                <a:solidFill>
                  <a:srgbClr val="000000"/>
                </a:solidFill>
              </a:rPr>
              <a:t>The  instrumentation for potentiostatic coulometry consists of a potentiostat (to </a:t>
            </a:r>
          </a:p>
          <a:p>
            <a:pPr fontAlgn="base">
              <a:spcBef>
                <a:spcPct val="0"/>
              </a:spcBef>
              <a:spcAft>
                <a:spcPct val="0"/>
              </a:spcAft>
              <a:buFontTx/>
              <a:buNone/>
            </a:pPr>
            <a:r>
              <a:rPr lang="en-US" altLang="en-US" sz="1800">
                <a:solidFill>
                  <a:srgbClr val="000000"/>
                </a:solidFill>
              </a:rPr>
              <a:t>maintain a constant potential), an electrolysis cell, a chemical coulometer or an </a:t>
            </a:r>
          </a:p>
          <a:p>
            <a:pPr fontAlgn="base">
              <a:spcBef>
                <a:spcPct val="0"/>
              </a:spcBef>
              <a:spcAft>
                <a:spcPct val="0"/>
              </a:spcAft>
              <a:buFontTx/>
              <a:buNone/>
            </a:pPr>
            <a:r>
              <a:rPr lang="en-US" altLang="en-US" sz="1800">
                <a:solidFill>
                  <a:srgbClr val="000000"/>
                </a:solidFill>
              </a:rPr>
              <a:t>integrating device for determining the number of coulombs and placed in series withthe working electrode.  The chemical coulometer such as hydrogen-oxygen </a:t>
            </a:r>
          </a:p>
          <a:p>
            <a:pPr fontAlgn="base">
              <a:spcBef>
                <a:spcPct val="0"/>
              </a:spcBef>
              <a:spcAft>
                <a:spcPct val="0"/>
              </a:spcAft>
              <a:buFontTx/>
              <a:buNone/>
            </a:pPr>
            <a:r>
              <a:rPr lang="en-US" altLang="en-US" sz="1800">
                <a:solidFill>
                  <a:srgbClr val="000000"/>
                </a:solidFill>
              </a:rPr>
              <a:t>coulometer/silver coulometer can be used to measure the number of coulombs </a:t>
            </a:r>
          </a:p>
          <a:p>
            <a:pPr fontAlgn="base">
              <a:spcBef>
                <a:spcPct val="0"/>
              </a:spcBef>
              <a:spcAft>
                <a:spcPct val="0"/>
              </a:spcAft>
              <a:buFontTx/>
              <a:buNone/>
            </a:pPr>
            <a:r>
              <a:rPr lang="en-US" altLang="en-US" sz="1800">
                <a:solidFill>
                  <a:srgbClr val="000000"/>
                </a:solidFill>
              </a:rPr>
              <a:t>(quantity of electricity). </a:t>
            </a:r>
          </a:p>
          <a:p>
            <a:pPr fontAlgn="base">
              <a:spcBef>
                <a:spcPct val="0"/>
              </a:spcBef>
              <a:spcAft>
                <a:spcPct val="0"/>
              </a:spcAft>
              <a:buFontTx/>
              <a:buNone/>
            </a:pPr>
            <a:r>
              <a:rPr lang="en-US" altLang="en-US" sz="1800" b="1">
                <a:solidFill>
                  <a:srgbClr val="0000FF"/>
                </a:solidFill>
              </a:rPr>
              <a:t>Cell Assembly </a:t>
            </a:r>
          </a:p>
          <a:p>
            <a:pPr fontAlgn="base">
              <a:spcBef>
                <a:spcPct val="0"/>
              </a:spcBef>
              <a:spcAft>
                <a:spcPct val="0"/>
              </a:spcAft>
              <a:buFontTx/>
              <a:buNone/>
            </a:pPr>
            <a:r>
              <a:rPr lang="en-US" altLang="en-US" sz="1800">
                <a:solidFill>
                  <a:srgbClr val="000000"/>
                </a:solidFill>
              </a:rPr>
              <a:t>The cell assembly consists of a platinum gauze working electrode, a platinum wire </a:t>
            </a:r>
          </a:p>
          <a:p>
            <a:pPr fontAlgn="base">
              <a:spcBef>
                <a:spcPct val="0"/>
              </a:spcBef>
              <a:spcAft>
                <a:spcPct val="0"/>
              </a:spcAft>
              <a:buFontTx/>
              <a:buNone/>
            </a:pPr>
            <a:r>
              <a:rPr lang="en-US" altLang="en-US" sz="1800">
                <a:solidFill>
                  <a:srgbClr val="000000"/>
                </a:solidFill>
              </a:rPr>
              <a:t>counter electrode and a saturated calomel electrode as the reference electrode.  The counter electrode is separated from the test solution by a porous tube containing the same supporting electrolyte</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4130676"/>
            <a:ext cx="7562850" cy="272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1720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432175" y="4857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5363" name="Rectangle 1"/>
          <p:cNvSpPr>
            <a:spLocks noChangeArrowheads="1"/>
          </p:cNvSpPr>
          <p:nvPr/>
        </p:nvSpPr>
        <p:spPr bwMode="auto">
          <a:xfrm>
            <a:off x="1631951" y="714375"/>
            <a:ext cx="8785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FF"/>
                </a:solidFill>
              </a:rPr>
              <a:t>Instrumentation </a:t>
            </a:r>
          </a:p>
          <a:p>
            <a:pPr fontAlgn="base">
              <a:spcBef>
                <a:spcPct val="0"/>
              </a:spcBef>
              <a:spcAft>
                <a:spcPct val="0"/>
              </a:spcAft>
              <a:buFontTx/>
              <a:buNone/>
            </a:pPr>
            <a:r>
              <a:rPr lang="en-US" altLang="en-US" sz="1800">
                <a:solidFill>
                  <a:srgbClr val="000000"/>
                </a:solidFill>
              </a:rPr>
              <a:t>Sometimes a mercury cathode is used instead of a platinum gauze electrode. This cathode is useful for separating the easily reducible elements during an analysis. For example, copper, nickel, cobalt, silver and cadmium are easily separated from ions such as aluminium, titanium, alkali metals and phosphates.  The precipitated elements dissolve in mercury and form amalgams. </a:t>
            </a:r>
          </a:p>
        </p:txBody>
      </p:sp>
      <p:sp>
        <p:nvSpPr>
          <p:cNvPr id="15364" name="Rectangle 2"/>
          <p:cNvSpPr>
            <a:spLocks noChangeArrowheads="1"/>
          </p:cNvSpPr>
          <p:nvPr/>
        </p:nvSpPr>
        <p:spPr bwMode="auto">
          <a:xfrm>
            <a:off x="1631951" y="5300664"/>
            <a:ext cx="8882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FF"/>
                </a:solidFill>
              </a:rPr>
              <a:t>Potentiostat </a:t>
            </a:r>
          </a:p>
          <a:p>
            <a:pPr fontAlgn="base">
              <a:spcBef>
                <a:spcPct val="0"/>
              </a:spcBef>
              <a:spcAft>
                <a:spcPct val="0"/>
              </a:spcAft>
              <a:buFontTx/>
              <a:buNone/>
            </a:pPr>
            <a:r>
              <a:rPr lang="en-US" altLang="en-US" sz="1800">
                <a:solidFill>
                  <a:srgbClr val="000000"/>
                </a:solidFill>
              </a:rPr>
              <a:t>A potentiostat is an electronic device which maintains the potential of the working </a:t>
            </a:r>
          </a:p>
          <a:p>
            <a:pPr fontAlgn="base">
              <a:spcBef>
                <a:spcPct val="0"/>
              </a:spcBef>
              <a:spcAft>
                <a:spcPct val="0"/>
              </a:spcAft>
              <a:buFontTx/>
              <a:buNone/>
            </a:pPr>
            <a:r>
              <a:rPr lang="en-US" altLang="en-US" sz="1800">
                <a:solidFill>
                  <a:srgbClr val="000000"/>
                </a:solidFill>
              </a:rPr>
              <a:t>electrode at a constant level relative to a reference electrode. </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425" y="2708276"/>
            <a:ext cx="55816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2248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432175" y="4857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6387" name="Rectangle 1"/>
          <p:cNvSpPr>
            <a:spLocks noChangeArrowheads="1"/>
          </p:cNvSpPr>
          <p:nvPr/>
        </p:nvSpPr>
        <p:spPr bwMode="auto">
          <a:xfrm>
            <a:off x="1631951" y="714376"/>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FF"/>
                </a:solidFill>
              </a:rPr>
              <a:t>Instrumentation </a:t>
            </a:r>
          </a:p>
          <a:p>
            <a:pPr fontAlgn="base">
              <a:spcBef>
                <a:spcPct val="0"/>
              </a:spcBef>
              <a:spcAft>
                <a:spcPct val="0"/>
              </a:spcAft>
              <a:buFontTx/>
              <a:buNone/>
            </a:pPr>
            <a:r>
              <a:rPr lang="en-US" altLang="en-US" sz="1800" b="1">
                <a:solidFill>
                  <a:srgbClr val="FF0000"/>
                </a:solidFill>
              </a:rPr>
              <a:t>Integrat</a:t>
            </a:r>
            <a:r>
              <a:rPr lang="en-US" altLang="en-US" sz="1800">
                <a:solidFill>
                  <a:srgbClr val="FF0000"/>
                </a:solidFill>
              </a:rPr>
              <a:t>ors </a:t>
            </a:r>
          </a:p>
          <a:p>
            <a:pPr fontAlgn="base">
              <a:spcBef>
                <a:spcPct val="0"/>
              </a:spcBef>
              <a:spcAft>
                <a:spcPct val="0"/>
              </a:spcAft>
              <a:buFontTx/>
              <a:buNone/>
            </a:pPr>
            <a:r>
              <a:rPr lang="en-US" altLang="en-US" sz="1800">
                <a:solidFill>
                  <a:srgbClr val="000000"/>
                </a:solidFill>
              </a:rPr>
              <a:t>Most of the modern apparatus for potentiostatic coulometry employ integrators to </a:t>
            </a:r>
          </a:p>
          <a:p>
            <a:pPr fontAlgn="base">
              <a:spcBef>
                <a:spcPct val="0"/>
              </a:spcBef>
              <a:spcAft>
                <a:spcPct val="0"/>
              </a:spcAft>
              <a:buFontTx/>
              <a:buNone/>
            </a:pPr>
            <a:r>
              <a:rPr lang="en-US" altLang="en-US" sz="1800">
                <a:solidFill>
                  <a:srgbClr val="000000"/>
                </a:solidFill>
              </a:rPr>
              <a:t>determine the number of coulombs required  to complete an electrolysis.  </a:t>
            </a:r>
          </a:p>
          <a:p>
            <a:pPr fontAlgn="base">
              <a:spcBef>
                <a:spcPct val="0"/>
              </a:spcBef>
              <a:spcAft>
                <a:spcPct val="0"/>
              </a:spcAft>
              <a:buFontTx/>
              <a:buNone/>
            </a:pPr>
            <a:r>
              <a:rPr lang="en-US" altLang="en-US" sz="1800">
                <a:solidFill>
                  <a:srgbClr val="000000"/>
                </a:solidFill>
              </a:rPr>
              <a:t>Efficient stirring is important for controlled potential electrolysis, since all analyte </a:t>
            </a:r>
          </a:p>
          <a:p>
            <a:pPr fontAlgn="base">
              <a:spcBef>
                <a:spcPct val="0"/>
              </a:spcBef>
              <a:spcAft>
                <a:spcPct val="0"/>
              </a:spcAft>
              <a:buFontTx/>
              <a:buNone/>
            </a:pPr>
            <a:r>
              <a:rPr lang="en-US" altLang="en-US" sz="1800">
                <a:solidFill>
                  <a:srgbClr val="000000"/>
                </a:solidFill>
              </a:rPr>
              <a:t>species must be swept up to the electrode surface, so that the electrochemical reaction is completed.  Besides stirring, the ratio of the electrode surface to solution volume is another requirement of the experiment.  This ratio plays a role in determining the time needed for complete electrolysis, since the electrical current will be directly proportional to electrode area, A and also directly proportional to the concentration, c, of the analyte. </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4" y="4048125"/>
            <a:ext cx="5692775" cy="125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070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3432175" y="2571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7411" name="Rectangle 1"/>
          <p:cNvSpPr>
            <a:spLocks noChangeArrowheads="1"/>
          </p:cNvSpPr>
          <p:nvPr/>
        </p:nvSpPr>
        <p:spPr bwMode="auto">
          <a:xfrm>
            <a:off x="1631951" y="714376"/>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800" b="1">
                <a:solidFill>
                  <a:srgbClr val="0000FF"/>
                </a:solidFill>
              </a:rPr>
              <a:t>Applications </a:t>
            </a:r>
          </a:p>
          <a:p>
            <a:pPr fontAlgn="base">
              <a:spcBef>
                <a:spcPct val="0"/>
              </a:spcBef>
              <a:spcAft>
                <a:spcPct val="0"/>
              </a:spcAft>
              <a:buFontTx/>
              <a:buNone/>
            </a:pPr>
            <a:endParaRPr lang="en-US" altLang="en-US" sz="1800">
              <a:solidFill>
                <a:srgbClr val="FF0000"/>
              </a:solidFill>
            </a:endParaRPr>
          </a:p>
        </p:txBody>
      </p:sp>
      <p:sp>
        <p:nvSpPr>
          <p:cNvPr id="17412" name="Rectangle 2"/>
          <p:cNvSpPr>
            <a:spLocks noChangeArrowheads="1"/>
          </p:cNvSpPr>
          <p:nvPr/>
        </p:nvSpPr>
        <p:spPr bwMode="auto">
          <a:xfrm>
            <a:off x="1739901" y="1038225"/>
            <a:ext cx="85693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700" b="1">
                <a:solidFill>
                  <a:srgbClr val="000000"/>
                </a:solidFill>
              </a:rPr>
              <a:t>i)  Inorganic Analysis </a:t>
            </a:r>
          </a:p>
          <a:p>
            <a:pPr fontAlgn="base">
              <a:spcBef>
                <a:spcPct val="0"/>
              </a:spcBef>
              <a:spcAft>
                <a:spcPct val="0"/>
              </a:spcAft>
              <a:buFontTx/>
              <a:buNone/>
            </a:pPr>
            <a:r>
              <a:rPr lang="en-US" altLang="en-US" sz="1700">
                <a:solidFill>
                  <a:srgbClr val="000000"/>
                </a:solidFill>
              </a:rPr>
              <a:t>Controlled potential coulometric methods have widespread use in the determination of </a:t>
            </a:r>
          </a:p>
          <a:p>
            <a:pPr fontAlgn="base">
              <a:spcBef>
                <a:spcPct val="0"/>
              </a:spcBef>
              <a:spcAft>
                <a:spcPct val="0"/>
              </a:spcAft>
              <a:buFontTx/>
              <a:buNone/>
            </a:pPr>
            <a:r>
              <a:rPr lang="en-US" altLang="en-US" sz="1700">
                <a:solidFill>
                  <a:srgbClr val="000000"/>
                </a:solidFill>
              </a:rPr>
              <a:t>several metal ions.  As many as 55 elements of the periodic table can be determined by </a:t>
            </a:r>
          </a:p>
          <a:p>
            <a:pPr fontAlgn="base">
              <a:spcBef>
                <a:spcPct val="0"/>
              </a:spcBef>
              <a:spcAft>
                <a:spcPct val="0"/>
              </a:spcAft>
              <a:buFontTx/>
              <a:buNone/>
            </a:pPr>
            <a:r>
              <a:rPr lang="en-US" altLang="en-US" sz="1700">
                <a:solidFill>
                  <a:srgbClr val="000000"/>
                </a:solidFill>
              </a:rPr>
              <a:t>the cathodic reduction of metal ions to metallic state.  Most of the metals (about two </a:t>
            </a:r>
          </a:p>
          <a:p>
            <a:pPr fontAlgn="base">
              <a:spcBef>
                <a:spcPct val="0"/>
              </a:spcBef>
              <a:spcAft>
                <a:spcPct val="0"/>
              </a:spcAft>
              <a:buFontTx/>
              <a:buNone/>
            </a:pPr>
            <a:r>
              <a:rPr lang="en-US" altLang="en-US" sz="1700">
                <a:solidFill>
                  <a:srgbClr val="000000"/>
                </a:solidFill>
              </a:rPr>
              <a:t>dozen element) can form amalgams with mercury, and hence controlled potential </a:t>
            </a:r>
          </a:p>
          <a:p>
            <a:pPr fontAlgn="base">
              <a:spcBef>
                <a:spcPct val="0"/>
              </a:spcBef>
              <a:spcAft>
                <a:spcPct val="0"/>
              </a:spcAft>
              <a:buFontTx/>
              <a:buNone/>
            </a:pPr>
            <a:r>
              <a:rPr lang="en-US" altLang="en-US" sz="1700">
                <a:solidFill>
                  <a:srgbClr val="000000"/>
                </a:solidFill>
              </a:rPr>
              <a:t>coulometry with mercury cathode is usually preferred. </a:t>
            </a:r>
          </a:p>
          <a:p>
            <a:pPr fontAlgn="base">
              <a:spcBef>
                <a:spcPct val="0"/>
              </a:spcBef>
              <a:spcAft>
                <a:spcPct val="0"/>
              </a:spcAft>
              <a:buFontTx/>
              <a:buNone/>
            </a:pPr>
            <a:r>
              <a:rPr lang="en-US" altLang="en-US" sz="1700" b="1">
                <a:solidFill>
                  <a:srgbClr val="000000"/>
                </a:solidFill>
              </a:rPr>
              <a:t>ii)  Analysis of radioactive materials </a:t>
            </a:r>
          </a:p>
          <a:p>
            <a:pPr fontAlgn="base">
              <a:spcBef>
                <a:spcPct val="0"/>
              </a:spcBef>
              <a:spcAft>
                <a:spcPct val="0"/>
              </a:spcAft>
              <a:buFontTx/>
              <a:buNone/>
            </a:pPr>
            <a:r>
              <a:rPr lang="en-US" altLang="en-US" sz="1700">
                <a:solidFill>
                  <a:srgbClr val="000000"/>
                </a:solidFill>
              </a:rPr>
              <a:t>The technique is widely adopted for the determination  of uranium and pluotinum and </a:t>
            </a:r>
          </a:p>
          <a:p>
            <a:pPr fontAlgn="base">
              <a:spcBef>
                <a:spcPct val="0"/>
              </a:spcBef>
              <a:spcAft>
                <a:spcPct val="0"/>
              </a:spcAft>
              <a:buFontTx/>
              <a:buNone/>
            </a:pPr>
            <a:r>
              <a:rPr lang="en-US" altLang="en-US" sz="1700">
                <a:solidFill>
                  <a:srgbClr val="000000"/>
                </a:solidFill>
              </a:rPr>
              <a:t>thus finds extensive use in the nuclear energy field. Reduction of UO + 2</a:t>
            </a:r>
          </a:p>
          <a:p>
            <a:pPr fontAlgn="base">
              <a:spcBef>
                <a:spcPct val="0"/>
              </a:spcBef>
              <a:spcAft>
                <a:spcPct val="0"/>
              </a:spcAft>
              <a:buFontTx/>
              <a:buNone/>
            </a:pPr>
            <a:r>
              <a:rPr lang="en-US" altLang="en-US" sz="1700">
                <a:solidFill>
                  <a:srgbClr val="000000"/>
                </a:solidFill>
              </a:rPr>
              <a:t>2  to U4+ can be carried out in H2SO4 medium with a mercury pool cathode (− 0.6 V vs. SCE). Samples containing 7 – 75 mg of uranium have been analysed with  an accuracy of ± 0.l %. </a:t>
            </a:r>
          </a:p>
          <a:p>
            <a:pPr fontAlgn="base">
              <a:spcBef>
                <a:spcPct val="0"/>
              </a:spcBef>
              <a:spcAft>
                <a:spcPct val="0"/>
              </a:spcAft>
              <a:buFontTx/>
              <a:buNone/>
            </a:pPr>
            <a:r>
              <a:rPr lang="en-US" altLang="en-US" sz="1700" b="1">
                <a:solidFill>
                  <a:srgbClr val="000000"/>
                </a:solidFill>
              </a:rPr>
              <a:t>iii)  Micro analysis </a:t>
            </a:r>
          </a:p>
          <a:p>
            <a:pPr fontAlgn="base">
              <a:spcBef>
                <a:spcPct val="0"/>
              </a:spcBef>
              <a:spcAft>
                <a:spcPct val="0"/>
              </a:spcAft>
              <a:buFontTx/>
              <a:buNone/>
            </a:pPr>
            <a:r>
              <a:rPr lang="en-US" altLang="en-US" sz="1700">
                <a:solidFill>
                  <a:srgbClr val="000000"/>
                </a:solidFill>
              </a:rPr>
              <a:t>Controlled potential coulometry is more popular than the electrogravimetric methods </a:t>
            </a:r>
          </a:p>
          <a:p>
            <a:pPr fontAlgn="base">
              <a:spcBef>
                <a:spcPct val="0"/>
              </a:spcBef>
              <a:spcAft>
                <a:spcPct val="0"/>
              </a:spcAft>
              <a:buFontTx/>
              <a:buNone/>
            </a:pPr>
            <a:r>
              <a:rPr lang="en-US" altLang="en-US" sz="1700">
                <a:solidFill>
                  <a:srgbClr val="000000"/>
                </a:solidFill>
              </a:rPr>
              <a:t>since it avoids the final step of weighing the product. The tedious process of drying </a:t>
            </a:r>
          </a:p>
          <a:p>
            <a:pPr fontAlgn="base">
              <a:spcBef>
                <a:spcPct val="0"/>
              </a:spcBef>
              <a:spcAft>
                <a:spcPct val="0"/>
              </a:spcAft>
              <a:buFontTx/>
              <a:buNone/>
            </a:pPr>
            <a:r>
              <a:rPr lang="en-US" altLang="en-US" sz="1700">
                <a:solidFill>
                  <a:srgbClr val="000000"/>
                </a:solidFill>
              </a:rPr>
              <a:t>and weighing the electrode after each elecltrolysis is avoided.  This technique is </a:t>
            </a:r>
          </a:p>
          <a:p>
            <a:pPr fontAlgn="base">
              <a:spcBef>
                <a:spcPct val="0"/>
              </a:spcBef>
              <a:spcAft>
                <a:spcPct val="0"/>
              </a:spcAft>
              <a:buFontTx/>
              <a:buNone/>
            </a:pPr>
            <a:r>
              <a:rPr lang="en-US" altLang="en-US" sz="1700">
                <a:solidFill>
                  <a:srgbClr val="000000"/>
                </a:solidFill>
              </a:rPr>
              <a:t>especially useful for the determination of small amounts of analyte (0.01 – l mg) with </a:t>
            </a:r>
          </a:p>
          <a:p>
            <a:pPr fontAlgn="base">
              <a:spcBef>
                <a:spcPct val="0"/>
              </a:spcBef>
              <a:spcAft>
                <a:spcPct val="0"/>
              </a:spcAft>
              <a:buFontTx/>
              <a:buNone/>
            </a:pPr>
            <a:r>
              <a:rPr lang="en-US" altLang="en-US" sz="1700">
                <a:solidFill>
                  <a:srgbClr val="000000"/>
                </a:solidFill>
              </a:rPr>
              <a:t>an accuracy of (± 0.5 %). </a:t>
            </a:r>
          </a:p>
        </p:txBody>
      </p:sp>
    </p:spTree>
    <p:extLst>
      <p:ext uri="{BB962C8B-B14F-4D97-AF65-F5344CB8AC3E}">
        <p14:creationId xmlns:p14="http://schemas.microsoft.com/office/powerpoint/2010/main" val="395490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6538328"/>
          </a:xfrm>
          <a:prstGeom prst="rect">
            <a:avLst/>
          </a:prstGeom>
        </p:spPr>
        <p:txBody>
          <a:bodyPr wrap="square">
            <a:spAutoFit/>
          </a:bodyPr>
          <a:lstStyle/>
          <a:p>
            <a:pPr>
              <a:lnSpc>
                <a:spcPct val="150000"/>
              </a:lnSpc>
              <a:spcAft>
                <a:spcPts val="1000"/>
              </a:spcAft>
            </a:pPr>
            <a:r>
              <a:rPr lang="en-US" dirty="0"/>
              <a:t>This electrochemical cell (</a:t>
            </a:r>
            <a:r>
              <a:rPr lang="en-US" dirty="0">
                <a:solidFill>
                  <a:srgbClr val="0070C0"/>
                </a:solidFill>
              </a:rPr>
              <a:t>Potentiometric cell) </a:t>
            </a:r>
            <a:r>
              <a:rPr lang="en-US" dirty="0"/>
              <a:t>consists of two half-cells, one is called reference electrode half cell it containing reference electrode whose </a:t>
            </a:r>
            <a:r>
              <a:rPr lang="en-US" dirty="0">
                <a:solidFill>
                  <a:srgbClr val="0070C0"/>
                </a:solidFill>
              </a:rPr>
              <a:t>potential is known, constant and independent of concentration of </a:t>
            </a:r>
            <a:r>
              <a:rPr lang="en-US" dirty="0" err="1">
                <a:solidFill>
                  <a:srgbClr val="0070C0"/>
                </a:solidFill>
              </a:rPr>
              <a:t>analyte</a:t>
            </a:r>
            <a:r>
              <a:rPr lang="en-US" dirty="0"/>
              <a:t>. While the other half-cell is called working electrode half cell whose </a:t>
            </a:r>
            <a:r>
              <a:rPr lang="en-US" dirty="0">
                <a:solidFill>
                  <a:srgbClr val="0070C0"/>
                </a:solidFill>
              </a:rPr>
              <a:t>potential is unknown, and change by varying the concentration of </a:t>
            </a:r>
            <a:r>
              <a:rPr lang="en-US" dirty="0" err="1">
                <a:solidFill>
                  <a:srgbClr val="0070C0"/>
                </a:solidFill>
              </a:rPr>
              <a:t>analyte</a:t>
            </a:r>
            <a:r>
              <a:rPr lang="en-US" dirty="0"/>
              <a:t>. It depends on </a:t>
            </a:r>
            <a:r>
              <a:rPr lang="en-US" dirty="0" err="1"/>
              <a:t>analyte</a:t>
            </a:r>
            <a:r>
              <a:rPr lang="en-US" dirty="0"/>
              <a:t> concentration. It also consist of potentiometer (or digital voltmeter) and salt bridge. The </a:t>
            </a:r>
            <a:r>
              <a:rPr lang="en-US" dirty="0">
                <a:solidFill>
                  <a:srgbClr val="0070C0"/>
                </a:solidFill>
              </a:rPr>
              <a:t>potentiometer (rheostat) is a device that pushes back the current produced in the circuit due to chemical reaction and thus minimizes the flow of current in the circuit so avoid the polarization of electrodes</a:t>
            </a:r>
            <a:r>
              <a:rPr lang="en-US" dirty="0"/>
              <a:t>. It measure the amount of potential produced at the surface of indicator electrode by comparing the known potential of the source connected with the potentiometer</a:t>
            </a:r>
            <a:r>
              <a:rPr lang="en-US" dirty="0">
                <a:solidFill>
                  <a:srgbClr val="0070C0"/>
                </a:solidFill>
              </a:rPr>
              <a:t>. A salt bridge (i.e. filter paper soaked in KNO</a:t>
            </a:r>
            <a:r>
              <a:rPr lang="en-US" baseline="-25000" dirty="0">
                <a:solidFill>
                  <a:srgbClr val="0070C0"/>
                </a:solidFill>
              </a:rPr>
              <a:t>3</a:t>
            </a:r>
            <a:r>
              <a:rPr lang="en-US" dirty="0">
                <a:solidFill>
                  <a:srgbClr val="0070C0"/>
                </a:solidFill>
              </a:rPr>
              <a:t>) is often employed to provide ionic contact between two half-cells with different electrolytes—to prevent the solutions from mixing and causing unwanted side reactions</a:t>
            </a:r>
            <a:r>
              <a:rPr lang="en-US" dirty="0"/>
              <a:t>. As electrons flow from one half-cell to the other, a difference in charge is established. If no salt bridge were used, this charge difference would prevent further flow of electrons. A salt bridge allows the flow of ions to maintain a balance in charge between the oxidation and reduction vessels while minimize the liquid junction potential. It maintains the electrical neutrality in each half cell as ions flow into and out of the salt bridge.</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1344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432175" y="2571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8435" name="Rectangle 1"/>
          <p:cNvSpPr>
            <a:spLocks noChangeArrowheads="1"/>
          </p:cNvSpPr>
          <p:nvPr/>
        </p:nvSpPr>
        <p:spPr bwMode="auto">
          <a:xfrm>
            <a:off x="1631951" y="714376"/>
            <a:ext cx="8785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400" b="1">
                <a:solidFill>
                  <a:srgbClr val="0000FF"/>
                </a:solidFill>
              </a:rPr>
              <a:t>Applications </a:t>
            </a:r>
          </a:p>
          <a:p>
            <a:pPr fontAlgn="base">
              <a:spcBef>
                <a:spcPct val="0"/>
              </a:spcBef>
              <a:spcAft>
                <a:spcPct val="0"/>
              </a:spcAft>
              <a:buFontTx/>
              <a:buNone/>
            </a:pPr>
            <a:r>
              <a:rPr lang="en-US" altLang="en-US" sz="1400" b="1">
                <a:solidFill>
                  <a:srgbClr val="000000"/>
                </a:solidFill>
              </a:rPr>
              <a:t>iv)  Multistep controlled potential electrolysis  </a:t>
            </a:r>
          </a:p>
          <a:p>
            <a:pPr fontAlgn="base">
              <a:spcBef>
                <a:spcPct val="0"/>
              </a:spcBef>
              <a:spcAft>
                <a:spcPct val="0"/>
              </a:spcAft>
              <a:buFontTx/>
              <a:buNone/>
            </a:pPr>
            <a:r>
              <a:rPr lang="en-US" altLang="en-US" sz="1400">
                <a:solidFill>
                  <a:srgbClr val="000000"/>
                </a:solidFill>
              </a:rPr>
              <a:t>Determination of several metal ions in the same solution is possible with controlled potential electrolysis using mercury pool cathode.  A sample solution containing several metal  ions such as  Cu2+, Bi3+,Pb2+,and Zn2+ can be analysed  by controlled  potential analysis.   When  the cathode potential is controlled at about + 0.008 vs. SCE, Cu2+  is reduced to Cu0.  When the current decays to zero, then the potential can be controlled so that Bi3+ can be reduced to Bi0.  Subsequently by controlling the potentials, Pb2+ can be determined as Pb0</a:t>
            </a:r>
          </a:p>
          <a:p>
            <a:pPr fontAlgn="base">
              <a:spcBef>
                <a:spcPct val="0"/>
              </a:spcBef>
              <a:spcAft>
                <a:spcPct val="0"/>
              </a:spcAft>
              <a:buFontTx/>
              <a:buNone/>
            </a:pPr>
            <a:r>
              <a:rPr lang="en-US" altLang="en-US" sz="1400">
                <a:solidFill>
                  <a:srgbClr val="000000"/>
                </a:solidFill>
              </a:rPr>
              <a:t> and Zn2+ as Zn. A sample of brass/bronze which contains Cu2+, Zn2+, and Pb2+ can be analysed by this technique. </a:t>
            </a:r>
          </a:p>
          <a:p>
            <a:pPr fontAlgn="base">
              <a:spcBef>
                <a:spcPct val="0"/>
              </a:spcBef>
              <a:spcAft>
                <a:spcPct val="0"/>
              </a:spcAft>
              <a:buFontTx/>
              <a:buNone/>
            </a:pPr>
            <a:r>
              <a:rPr lang="en-US" altLang="en-US" sz="1400" b="1">
                <a:solidFill>
                  <a:srgbClr val="000000"/>
                </a:solidFill>
              </a:rPr>
              <a:t>v)  Continuous monitoring of gas streams </a:t>
            </a:r>
          </a:p>
          <a:p>
            <a:pPr fontAlgn="base">
              <a:spcBef>
                <a:spcPct val="0"/>
              </a:spcBef>
              <a:spcAft>
                <a:spcPct val="0"/>
              </a:spcAft>
              <a:buFontTx/>
              <a:buNone/>
            </a:pPr>
            <a:r>
              <a:rPr lang="en-US" altLang="en-US" sz="1400">
                <a:solidFill>
                  <a:srgbClr val="000000"/>
                </a:solidFill>
              </a:rPr>
              <a:t>Determination of trace level concentration of oxygen in a gas stream can be done by controlled potential analysis.  The cell consists of a porous silver cathode and a cadmium anode.  The reactions are </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3573464"/>
            <a:ext cx="5618163"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Rectangle 3"/>
          <p:cNvSpPr>
            <a:spLocks noChangeArrowheads="1"/>
          </p:cNvSpPr>
          <p:nvPr/>
        </p:nvSpPr>
        <p:spPr bwMode="auto">
          <a:xfrm>
            <a:off x="1631951" y="4581526"/>
            <a:ext cx="8640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a:solidFill>
                  <a:srgbClr val="000000"/>
                </a:solidFill>
              </a:rPr>
              <a:t>The porous silver cathode serves to break up the incoming gas into small bubbles, wherein the reduction of oxygen takes place quantitatively within the pores.  The hydroxyl ions formed during reduction reacts with the cadmium anode and forms a Cd(OH)2(s) product. </a:t>
            </a:r>
          </a:p>
        </p:txBody>
      </p:sp>
    </p:spTree>
    <p:extLst>
      <p:ext uri="{BB962C8B-B14F-4D97-AF65-F5344CB8AC3E}">
        <p14:creationId xmlns:p14="http://schemas.microsoft.com/office/powerpoint/2010/main" val="39474333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3432175" y="257176"/>
            <a:ext cx="55551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2400" b="1">
                <a:solidFill>
                  <a:srgbClr val="CC0000"/>
                </a:solidFill>
                <a:latin typeface="Arial Black" panose="020B0A04020102020204" pitchFamily="34" charset="0"/>
              </a:rPr>
              <a:t>Controlled potential coulometry</a:t>
            </a:r>
          </a:p>
        </p:txBody>
      </p:sp>
      <p:sp>
        <p:nvSpPr>
          <p:cNvPr id="19459" name="Rectangle 1"/>
          <p:cNvSpPr>
            <a:spLocks noChangeArrowheads="1"/>
          </p:cNvSpPr>
          <p:nvPr/>
        </p:nvSpPr>
        <p:spPr bwMode="auto">
          <a:xfrm>
            <a:off x="1631951" y="714376"/>
            <a:ext cx="878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400" b="1">
                <a:solidFill>
                  <a:srgbClr val="0000FF"/>
                </a:solidFill>
              </a:rPr>
              <a:t>Applications </a:t>
            </a:r>
          </a:p>
        </p:txBody>
      </p:sp>
      <p:sp>
        <p:nvSpPr>
          <p:cNvPr id="19460" name="Rectangle 3"/>
          <p:cNvSpPr>
            <a:spLocks noChangeArrowheads="1"/>
          </p:cNvSpPr>
          <p:nvPr/>
        </p:nvSpPr>
        <p:spPr bwMode="auto">
          <a:xfrm>
            <a:off x="1631951" y="2852738"/>
            <a:ext cx="86407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b="1">
                <a:solidFill>
                  <a:srgbClr val="000000"/>
                </a:solidFill>
              </a:rPr>
              <a:t>vii)  Elctrolytic synthesis of new organic compounds :  </a:t>
            </a:r>
          </a:p>
          <a:p>
            <a:pPr fontAlgn="base">
              <a:spcBef>
                <a:spcPct val="0"/>
              </a:spcBef>
              <a:spcAft>
                <a:spcPct val="0"/>
              </a:spcAft>
              <a:buFontTx/>
              <a:buNone/>
            </a:pPr>
            <a:r>
              <a:rPr lang="en-US" altLang="en-US" sz="1600">
                <a:solidFill>
                  <a:srgbClr val="000000"/>
                </a:solidFill>
              </a:rPr>
              <a:t>Synthesis of new species and novel chemical compounds are possible. No chemical reagents are required since electron itself is the reagent for carrying out these reactions.  No contamination of the products takes place. </a:t>
            </a:r>
          </a:p>
        </p:txBody>
      </p:sp>
      <p:sp>
        <p:nvSpPr>
          <p:cNvPr id="19461" name="Rectangle 2"/>
          <p:cNvSpPr>
            <a:spLocks noChangeArrowheads="1"/>
          </p:cNvSpPr>
          <p:nvPr/>
        </p:nvSpPr>
        <p:spPr bwMode="auto">
          <a:xfrm>
            <a:off x="1631951" y="1127126"/>
            <a:ext cx="8785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b="1">
                <a:solidFill>
                  <a:srgbClr val="000000"/>
                </a:solidFill>
              </a:rPr>
              <a:t>vi)  Electrolytic determination of organic compounds:   </a:t>
            </a:r>
          </a:p>
          <a:p>
            <a:pPr fontAlgn="base">
              <a:spcBef>
                <a:spcPct val="0"/>
              </a:spcBef>
              <a:spcAft>
                <a:spcPct val="0"/>
              </a:spcAft>
              <a:buFontTx/>
              <a:buNone/>
            </a:pPr>
            <a:r>
              <a:rPr lang="en-US" altLang="en-US" sz="1600">
                <a:solidFill>
                  <a:srgbClr val="000000"/>
                </a:solidFill>
              </a:rPr>
              <a:t>Controlled potential coulometry offers a new step for the electrolytic determination of organic compounds.  Trichloroacetic acid and picric acid are quantitatively reduced at a mercury cathode. Coulometric methods permit the analysis of these compounds with an accuracy of 0.1%. </a:t>
            </a:r>
          </a:p>
        </p:txBody>
      </p:sp>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2303464"/>
            <a:ext cx="40322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3" name="Rectangle 4"/>
          <p:cNvSpPr>
            <a:spLocks noChangeArrowheads="1"/>
          </p:cNvSpPr>
          <p:nvPr/>
        </p:nvSpPr>
        <p:spPr bwMode="auto">
          <a:xfrm>
            <a:off x="1701801" y="3944939"/>
            <a:ext cx="878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en-US" sz="1600" b="1">
                <a:solidFill>
                  <a:srgbClr val="000000"/>
                </a:solidFill>
              </a:rPr>
              <a:t>viii)  Determination of n-values of the reaction:  </a:t>
            </a:r>
          </a:p>
          <a:p>
            <a:pPr fontAlgn="base">
              <a:spcBef>
                <a:spcPct val="0"/>
              </a:spcBef>
              <a:spcAft>
                <a:spcPct val="0"/>
              </a:spcAft>
              <a:buFontTx/>
              <a:buNone/>
            </a:pPr>
            <a:r>
              <a:rPr lang="en-US" altLang="en-US" sz="1600">
                <a:solidFill>
                  <a:srgbClr val="000000"/>
                </a:solidFill>
              </a:rPr>
              <a:t>Controlled potential coulometry can be used to determine n values of the reactions. Determination of n values offers a route to deduce the kinetics and mechanism of the </a:t>
            </a:r>
          </a:p>
          <a:p>
            <a:pPr fontAlgn="base">
              <a:spcBef>
                <a:spcPct val="0"/>
              </a:spcBef>
              <a:spcAft>
                <a:spcPct val="0"/>
              </a:spcAft>
              <a:buFontTx/>
              <a:buNone/>
            </a:pPr>
            <a:r>
              <a:rPr lang="en-US" altLang="en-US" sz="1600">
                <a:solidFill>
                  <a:srgbClr val="000000"/>
                </a:solidFill>
              </a:rPr>
              <a:t>overall reactions.  Picric acid is reduced at a mercury pool cathode, in which n value of </a:t>
            </a:r>
          </a:p>
          <a:p>
            <a:pPr fontAlgn="base">
              <a:spcBef>
                <a:spcPct val="0"/>
              </a:spcBef>
              <a:spcAft>
                <a:spcPct val="0"/>
              </a:spcAft>
              <a:buFontTx/>
              <a:buNone/>
            </a:pPr>
            <a:r>
              <a:rPr lang="en-US" altLang="en-US" sz="1600">
                <a:solidFill>
                  <a:srgbClr val="000000"/>
                </a:solidFill>
              </a:rPr>
              <a:t>the reaction was found to be, l8.  The reaction product is identified to be </a:t>
            </a:r>
          </a:p>
          <a:p>
            <a:pPr fontAlgn="base">
              <a:spcBef>
                <a:spcPct val="0"/>
              </a:spcBef>
              <a:spcAft>
                <a:spcPct val="0"/>
              </a:spcAft>
              <a:buFontTx/>
              <a:buNone/>
            </a:pPr>
            <a:r>
              <a:rPr lang="en-US" altLang="en-US" sz="1600">
                <a:solidFill>
                  <a:srgbClr val="000000"/>
                </a:solidFill>
              </a:rPr>
              <a:t>triaminophenol. </a:t>
            </a:r>
          </a:p>
        </p:txBody>
      </p:sp>
      <p:pic>
        <p:nvPicPr>
          <p:cNvPr id="194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5300664"/>
            <a:ext cx="56578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2075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703389" y="188914"/>
            <a:ext cx="8669337" cy="6053137"/>
          </a:xfrm>
        </p:spPr>
        <p:txBody>
          <a:bodyPr/>
          <a:lstStyle/>
          <a:p>
            <a:pPr marL="0" indent="0" algn="ctr" eaLnBrk="1" hangingPunct="1">
              <a:lnSpc>
                <a:spcPct val="150000"/>
              </a:lnSpc>
              <a:buNone/>
              <a:defRPr/>
            </a:pPr>
            <a:r>
              <a:rPr lang="en-US" sz="2000" b="1" dirty="0">
                <a:solidFill>
                  <a:srgbClr val="7030A0"/>
                </a:solidFill>
              </a:rPr>
              <a:t>Coulometric Titration (Controlled-Current Coulometry)</a:t>
            </a:r>
          </a:p>
          <a:p>
            <a:pPr algn="just" eaLnBrk="1" hangingPunct="1">
              <a:lnSpc>
                <a:spcPct val="150000"/>
              </a:lnSpc>
              <a:defRPr/>
            </a:pPr>
            <a:r>
              <a:rPr lang="en-US" sz="1600" dirty="0" err="1"/>
              <a:t>Coulometric</a:t>
            </a:r>
            <a:r>
              <a:rPr lang="en-US" sz="1600" dirty="0"/>
              <a:t> titrations need an </a:t>
            </a:r>
            <a:r>
              <a:rPr lang="en-US" sz="1600" dirty="0">
                <a:solidFill>
                  <a:srgbClr val="0000FF"/>
                </a:solidFill>
              </a:rPr>
              <a:t>electrolytically generated titrant </a:t>
            </a:r>
            <a:r>
              <a:rPr lang="en-US" sz="1600" dirty="0"/>
              <a:t>that  reacts </a:t>
            </a:r>
            <a:r>
              <a:rPr lang="en-US" sz="1600" dirty="0" err="1"/>
              <a:t>stoichiometrically</a:t>
            </a:r>
            <a:r>
              <a:rPr lang="en-US" sz="1600" dirty="0"/>
              <a:t>  with the analyte  to be determined.  As in  controlled-current coulometry, 100% current efﬁciency is required. The current is accurately ﬁxed at a constant value and the quantity of electricity can be calculated by the product of the current (in amperes) and the time (in seconds) i.e. Q=I x t using endpoint detection.</a:t>
            </a:r>
          </a:p>
          <a:p>
            <a:pPr algn="just" eaLnBrk="1" hangingPunct="1">
              <a:lnSpc>
                <a:spcPct val="150000"/>
              </a:lnSpc>
              <a:defRPr/>
            </a:pPr>
            <a:r>
              <a:rPr lang="en-US" sz="1600" dirty="0"/>
              <a:t> In principle, any </a:t>
            </a:r>
            <a:r>
              <a:rPr lang="en-US" sz="1600" dirty="0">
                <a:solidFill>
                  <a:srgbClr val="0000FF"/>
                </a:solidFill>
              </a:rPr>
              <a:t>endpoint detection system </a:t>
            </a:r>
            <a:r>
              <a:rPr lang="en-US" sz="1600" dirty="0"/>
              <a:t>that ﬁts chemically can be used; for example, </a:t>
            </a:r>
            <a:r>
              <a:rPr lang="en-US" sz="1600" dirty="0">
                <a:solidFill>
                  <a:srgbClr val="0000FF"/>
                </a:solidFill>
              </a:rPr>
              <a:t>chemical indicators (color change), and potentiometric, </a:t>
            </a:r>
            <a:r>
              <a:rPr lang="en-US" sz="1600" dirty="0" err="1">
                <a:solidFill>
                  <a:srgbClr val="0000FF"/>
                </a:solidFill>
              </a:rPr>
              <a:t>amperometric</a:t>
            </a:r>
            <a:r>
              <a:rPr lang="en-US" sz="1600" dirty="0">
                <a:solidFill>
                  <a:srgbClr val="0000FF"/>
                </a:solidFill>
              </a:rPr>
              <a:t> or </a:t>
            </a:r>
            <a:r>
              <a:rPr lang="en-US" sz="1600" dirty="0" err="1">
                <a:solidFill>
                  <a:srgbClr val="0000FF"/>
                </a:solidFill>
              </a:rPr>
              <a:t>conductometric</a:t>
            </a:r>
            <a:r>
              <a:rPr lang="en-US" sz="1600" dirty="0">
                <a:solidFill>
                  <a:srgbClr val="0000FF"/>
                </a:solidFill>
              </a:rPr>
              <a:t> procedures</a:t>
            </a:r>
            <a:r>
              <a:rPr lang="en-US" sz="1600" dirty="0"/>
              <a:t>. </a:t>
            </a:r>
          </a:p>
          <a:p>
            <a:pPr algn="just" eaLnBrk="1" hangingPunct="1">
              <a:lnSpc>
                <a:spcPct val="150000"/>
              </a:lnSpc>
              <a:defRPr/>
            </a:pPr>
            <a:r>
              <a:rPr lang="en-US" sz="1600" dirty="0"/>
              <a:t>For example the determination the amount of Arsenic oxide by </a:t>
            </a:r>
            <a:r>
              <a:rPr lang="en-US" sz="1600" dirty="0" err="1"/>
              <a:t>titatration</a:t>
            </a:r>
            <a:r>
              <a:rPr lang="en-US" sz="1600" dirty="0"/>
              <a:t> with Iodine. In this titration to determine the concentration of a As</a:t>
            </a:r>
            <a:r>
              <a:rPr lang="en-US" sz="1600" baseline="-25000" dirty="0"/>
              <a:t>2</a:t>
            </a:r>
            <a:r>
              <a:rPr lang="en-US" sz="1600" dirty="0"/>
              <a:t>O</a:t>
            </a:r>
            <a:r>
              <a:rPr lang="en-US" sz="1600" baseline="-25000" dirty="0"/>
              <a:t>3</a:t>
            </a:r>
            <a:r>
              <a:rPr lang="en-US" sz="1600" dirty="0"/>
              <a:t>(</a:t>
            </a:r>
            <a:r>
              <a:rPr lang="en-US" sz="1600" dirty="0" err="1"/>
              <a:t>aq</a:t>
            </a:r>
            <a:r>
              <a:rPr lang="en-US" sz="1600" dirty="0"/>
              <a:t>) solution, I</a:t>
            </a:r>
            <a:r>
              <a:rPr lang="en-US" sz="1600" baseline="-25000" dirty="0"/>
              <a:t>2</a:t>
            </a:r>
            <a:r>
              <a:rPr lang="en-US" sz="1600" dirty="0"/>
              <a:t> is formed from KI at generator electrode by an oxidation half reaction . The I</a:t>
            </a:r>
            <a:r>
              <a:rPr lang="en-US" sz="1600" baseline="-25000" dirty="0"/>
              <a:t>2</a:t>
            </a:r>
            <a:r>
              <a:rPr lang="en-US" sz="1600" dirty="0"/>
              <a:t> then reacts with the As</a:t>
            </a:r>
            <a:r>
              <a:rPr lang="en-US" sz="1600" baseline="-25000" dirty="0"/>
              <a:t>2</a:t>
            </a:r>
            <a:r>
              <a:rPr lang="en-US" sz="1600" dirty="0"/>
              <a:t>O</a:t>
            </a:r>
            <a:r>
              <a:rPr lang="en-US" sz="1600" baseline="-25000" dirty="0"/>
              <a:t>3</a:t>
            </a:r>
            <a:r>
              <a:rPr lang="en-US" sz="1600" dirty="0"/>
              <a:t>(</a:t>
            </a:r>
            <a:r>
              <a:rPr lang="en-US" sz="1600" dirty="0" err="1"/>
              <a:t>aq</a:t>
            </a:r>
            <a:r>
              <a:rPr lang="en-US" sz="1600" dirty="0"/>
              <a:t>). </a:t>
            </a:r>
            <a:endParaRPr lang="en-US" sz="1600" b="1" dirty="0"/>
          </a:p>
        </p:txBody>
      </p:sp>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4868863"/>
            <a:ext cx="52562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0387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847850" y="4797425"/>
            <a:ext cx="80645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0"/>
              </a:spcBef>
              <a:spcAft>
                <a:spcPct val="0"/>
              </a:spcAft>
            </a:pPr>
            <a:r>
              <a:rPr lang="en-US" b="1">
                <a:solidFill>
                  <a:srgbClr val="000000"/>
                </a:solidFill>
              </a:rPr>
              <a:t>Controlled-current  coulometry maintains a  </a:t>
            </a:r>
            <a:r>
              <a:rPr lang="en-US" b="1">
                <a:solidFill>
                  <a:srgbClr val="0000FF"/>
                </a:solidFill>
              </a:rPr>
              <a:t>constant current throughout the  reaction period</a:t>
            </a:r>
            <a:r>
              <a:rPr lang="en-US" b="1">
                <a:solidFill>
                  <a:srgbClr val="000000"/>
                </a:solidFill>
              </a:rPr>
              <a:t>. Here, an excess of a  redox buffer substance must be added in such a way that the potential does not cause any undesirable reaction. </a:t>
            </a:r>
            <a:r>
              <a:rPr lang="en-US" b="1">
                <a:solidFill>
                  <a:srgbClr val="0000FF"/>
                </a:solidFill>
              </a:rPr>
              <a:t>That means the product of the electrolysis of the redox buffer must react quantitatively with the unknown substance  to be determined</a:t>
            </a:r>
            <a:r>
              <a:rPr lang="en-US" b="1">
                <a:solidFill>
                  <a:srgbClr val="000000"/>
                </a:solidFill>
              </a:rPr>
              <a:t>. </a:t>
            </a:r>
          </a:p>
        </p:txBody>
      </p:sp>
      <p:sp>
        <p:nvSpPr>
          <p:cNvPr id="21507" name="Rectangle 4"/>
          <p:cNvSpPr>
            <a:spLocks noChangeArrowheads="1"/>
          </p:cNvSpPr>
          <p:nvPr/>
        </p:nvSpPr>
        <p:spPr bwMode="auto">
          <a:xfrm>
            <a:off x="2009776" y="333375"/>
            <a:ext cx="8118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ct val="150000"/>
              </a:lnSpc>
              <a:spcBef>
                <a:spcPct val="0"/>
              </a:spcBef>
              <a:spcAft>
                <a:spcPct val="0"/>
              </a:spcAft>
            </a:pPr>
            <a:r>
              <a:rPr lang="en-US">
                <a:solidFill>
                  <a:srgbClr val="000000"/>
                </a:solidFill>
                <a:latin typeface="Times New Roman" panose="02020603050405020304" pitchFamily="18" charset="0"/>
                <a:cs typeface="Times New Roman" panose="02020603050405020304" pitchFamily="18" charset="0"/>
              </a:rPr>
              <a:t>The moles of I</a:t>
            </a:r>
            <a:r>
              <a:rPr lang="en-US" baseline="-25000">
                <a:solidFill>
                  <a:srgbClr val="000000"/>
                </a:solidFill>
                <a:latin typeface="Times New Roman" panose="02020603050405020304" pitchFamily="18" charset="0"/>
                <a:cs typeface="Times New Roman" panose="02020603050405020304" pitchFamily="18" charset="0"/>
              </a:rPr>
              <a:t>2</a:t>
            </a:r>
            <a:r>
              <a:rPr lang="en-US">
                <a:solidFill>
                  <a:srgbClr val="000000"/>
                </a:solidFill>
                <a:latin typeface="Times New Roman" panose="02020603050405020304" pitchFamily="18" charset="0"/>
                <a:cs typeface="Times New Roman" panose="02020603050405020304" pitchFamily="18" charset="0"/>
              </a:rPr>
              <a:t> formed is readily determined by measuring the current and the time and recalling that one mole of electrons equals 96485 coulombs (amp seconds). One particular advantage of this method is that I</a:t>
            </a:r>
            <a:r>
              <a:rPr lang="en-US" baseline="-25000">
                <a:solidFill>
                  <a:srgbClr val="000000"/>
                </a:solidFill>
                <a:latin typeface="Times New Roman" panose="02020603050405020304" pitchFamily="18" charset="0"/>
                <a:cs typeface="Times New Roman" panose="02020603050405020304" pitchFamily="18" charset="0"/>
              </a:rPr>
              <a:t>2</a:t>
            </a:r>
            <a:r>
              <a:rPr lang="en-US">
                <a:solidFill>
                  <a:srgbClr val="000000"/>
                </a:solidFill>
                <a:latin typeface="Times New Roman" panose="02020603050405020304" pitchFamily="18" charset="0"/>
                <a:cs typeface="Times New Roman" panose="02020603050405020304" pitchFamily="18" charset="0"/>
              </a:rPr>
              <a:t> is formed only as needed and hence all the disadvantages of trying to store an I</a:t>
            </a:r>
            <a:r>
              <a:rPr lang="en-US" baseline="-25000">
                <a:solidFill>
                  <a:srgbClr val="000000"/>
                </a:solidFill>
                <a:latin typeface="Times New Roman" panose="02020603050405020304" pitchFamily="18" charset="0"/>
                <a:cs typeface="Times New Roman" panose="02020603050405020304" pitchFamily="18" charset="0"/>
              </a:rPr>
              <a:t>2</a:t>
            </a:r>
            <a:r>
              <a:rPr lang="en-US">
                <a:solidFill>
                  <a:srgbClr val="000000"/>
                </a:solidFill>
                <a:latin typeface="Times New Roman" panose="02020603050405020304" pitchFamily="18" charset="0"/>
                <a:cs typeface="Times New Roman" panose="02020603050405020304" pitchFamily="18" charset="0"/>
              </a:rPr>
              <a:t> solution are circumvented. The purpose of this experiment is to determine the concentration of an unknown solution of As</a:t>
            </a:r>
            <a:r>
              <a:rPr lang="en-US" baseline="-25000">
                <a:solidFill>
                  <a:srgbClr val="000000"/>
                </a:solidFill>
                <a:latin typeface="Times New Roman" panose="02020603050405020304" pitchFamily="18" charset="0"/>
                <a:cs typeface="Times New Roman" panose="02020603050405020304" pitchFamily="18" charset="0"/>
              </a:rPr>
              <a:t>2</a:t>
            </a:r>
            <a:r>
              <a:rPr lang="en-US">
                <a:solidFill>
                  <a:srgbClr val="000000"/>
                </a:solidFill>
                <a:latin typeface="Times New Roman" panose="02020603050405020304" pitchFamily="18" charset="0"/>
                <a:cs typeface="Times New Roman" panose="02020603050405020304" pitchFamily="18" charset="0"/>
              </a:rPr>
              <a:t>O</a:t>
            </a:r>
            <a:r>
              <a:rPr lang="en-US" baseline="-25000">
                <a:solidFill>
                  <a:srgbClr val="000000"/>
                </a:solidFill>
                <a:latin typeface="Times New Roman" panose="02020603050405020304" pitchFamily="18" charset="0"/>
                <a:cs typeface="Times New Roman" panose="02020603050405020304" pitchFamily="18" charset="0"/>
              </a:rPr>
              <a:t>3</a:t>
            </a:r>
            <a:r>
              <a:rPr lang="en-US">
                <a:solidFill>
                  <a:srgbClr val="000000"/>
                </a:solidFill>
                <a:latin typeface="Times New Roman" panose="02020603050405020304" pitchFamily="18" charset="0"/>
                <a:cs typeface="Times New Roman" panose="02020603050405020304" pitchFamily="18" charset="0"/>
              </a:rPr>
              <a:t>(aq). </a:t>
            </a:r>
          </a:p>
        </p:txBody>
      </p:sp>
      <p:pic>
        <p:nvPicPr>
          <p:cNvPr id="2150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2781301"/>
            <a:ext cx="6624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2711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12989" y="-66675"/>
            <a:ext cx="8104187" cy="495300"/>
          </a:xfrm>
        </p:spPr>
        <p:txBody>
          <a:bodyPr/>
          <a:lstStyle/>
          <a:p>
            <a:pPr eaLnBrk="1" hangingPunct="1"/>
            <a:r>
              <a:rPr lang="en-US" altLang="en-US" sz="2000" b="1">
                <a:solidFill>
                  <a:srgbClr val="7030A0"/>
                </a:solidFill>
              </a:rPr>
              <a:t>Maintaining Current Efficiency</a:t>
            </a:r>
          </a:p>
        </p:txBody>
      </p:sp>
      <p:sp>
        <p:nvSpPr>
          <p:cNvPr id="22531" name="Rectangle 3"/>
          <p:cNvSpPr>
            <a:spLocks noGrp="1" noChangeArrowheads="1"/>
          </p:cNvSpPr>
          <p:nvPr>
            <p:ph type="body" idx="1"/>
          </p:nvPr>
        </p:nvSpPr>
        <p:spPr>
          <a:xfrm>
            <a:off x="1919289" y="1924051"/>
            <a:ext cx="4175125" cy="4525963"/>
          </a:xfrm>
        </p:spPr>
        <p:txBody>
          <a:bodyPr/>
          <a:lstStyle/>
          <a:p>
            <a:pPr eaLnBrk="1" hangingPunct="1">
              <a:lnSpc>
                <a:spcPct val="80000"/>
              </a:lnSpc>
            </a:pPr>
            <a:r>
              <a:rPr lang="en-US" altLang="en-US" sz="1600" b="1"/>
              <a:t>let's consider the coulometric analysis for Fe</a:t>
            </a:r>
            <a:r>
              <a:rPr lang="en-US" altLang="en-US" sz="1600" b="1" baseline="30000"/>
              <a:t>2+</a:t>
            </a:r>
            <a:r>
              <a:rPr lang="en-US" altLang="en-US" sz="1600" b="1"/>
              <a:t> based on its oxidation to Fe</a:t>
            </a:r>
            <a:r>
              <a:rPr lang="en-US" altLang="en-US" sz="1600" b="1" baseline="30000"/>
              <a:t>3+</a:t>
            </a:r>
            <a:r>
              <a:rPr lang="en-US" altLang="en-US" sz="1600" b="1"/>
              <a:t> at a Pt working electrode in 1 M H</a:t>
            </a:r>
            <a:r>
              <a:rPr lang="en-US" altLang="en-US" sz="1600" b="1" baseline="-25000"/>
              <a:t>2</a:t>
            </a:r>
            <a:r>
              <a:rPr lang="en-US" altLang="en-US" sz="1600" b="1"/>
              <a:t>S0</a:t>
            </a:r>
            <a:r>
              <a:rPr lang="en-US" altLang="en-US" sz="1600" b="1" baseline="-25000"/>
              <a:t>4</a:t>
            </a:r>
            <a:r>
              <a:rPr lang="en-US" altLang="en-US" sz="1600" b="1"/>
              <a:t>.</a:t>
            </a:r>
          </a:p>
          <a:p>
            <a:pPr eaLnBrk="1" hangingPunct="1">
              <a:lnSpc>
                <a:spcPct val="80000"/>
              </a:lnSpc>
            </a:pPr>
            <a:r>
              <a:rPr lang="en-US" altLang="en-US" sz="1600" b="1"/>
              <a:t>Fe</a:t>
            </a:r>
            <a:r>
              <a:rPr lang="en-US" altLang="en-US" sz="1600" b="1" baseline="30000"/>
              <a:t>2</a:t>
            </a:r>
            <a:r>
              <a:rPr lang="en-US" altLang="en-US" sz="1600" b="1"/>
              <a:t>+(aq) = Fe</a:t>
            </a:r>
            <a:r>
              <a:rPr lang="en-US" altLang="en-US" sz="1600" b="1" baseline="30000"/>
              <a:t>3+</a:t>
            </a:r>
            <a:r>
              <a:rPr lang="en-US" altLang="en-US" sz="1600" b="1"/>
              <a:t>(aq) + e</a:t>
            </a:r>
            <a:r>
              <a:rPr lang="en-US" altLang="en-US" sz="1600" b="1" baseline="30000"/>
              <a:t> ‑</a:t>
            </a:r>
          </a:p>
          <a:p>
            <a:pPr eaLnBrk="1" hangingPunct="1">
              <a:lnSpc>
                <a:spcPct val="80000"/>
              </a:lnSpc>
            </a:pPr>
            <a:r>
              <a:rPr lang="en-US" altLang="en-US" sz="1600" b="1"/>
              <a:t>The diagram for this system is shown. Initially the potential of the working electrode remains nearly constant at a level near the standard‑state potential for the Fe </a:t>
            </a:r>
            <a:r>
              <a:rPr lang="en-US" altLang="en-US" sz="1600" b="1" baseline="30000"/>
              <a:t>3+</a:t>
            </a:r>
            <a:r>
              <a:rPr lang="en-US" altLang="en-US" sz="1600" b="1"/>
              <a:t>/Fe </a:t>
            </a:r>
            <a:r>
              <a:rPr lang="en-US" altLang="en-US" sz="1600" b="1" baseline="30000"/>
              <a:t>2+</a:t>
            </a:r>
            <a:r>
              <a:rPr lang="en-US" altLang="en-US" sz="1600" b="1"/>
              <a:t> redox couple.</a:t>
            </a:r>
          </a:p>
          <a:p>
            <a:pPr eaLnBrk="1" hangingPunct="1">
              <a:lnSpc>
                <a:spcPct val="80000"/>
              </a:lnSpc>
            </a:pPr>
            <a:r>
              <a:rPr lang="en-US" altLang="en-US" sz="1600" b="1"/>
              <a:t>As the concentration of Fe </a:t>
            </a:r>
            <a:r>
              <a:rPr lang="en-US" altLang="en-US" sz="1600" b="1" baseline="30000"/>
              <a:t>2+</a:t>
            </a:r>
            <a:r>
              <a:rPr lang="en-US" altLang="en-US" sz="1600" b="1"/>
              <a:t> decreases, the potential of the working electrode </a:t>
            </a:r>
            <a:r>
              <a:rPr lang="en-US" altLang="en-US" sz="1600" b="1">
                <a:solidFill>
                  <a:srgbClr val="CC0000"/>
                </a:solidFill>
              </a:rPr>
              <a:t>shifts toward more positive</a:t>
            </a:r>
            <a:r>
              <a:rPr lang="en-US" altLang="en-US" sz="1600" b="1"/>
              <a:t> values until another oxidation reaction can provide the necessary current. </a:t>
            </a:r>
          </a:p>
          <a:p>
            <a:pPr eaLnBrk="1" hangingPunct="1">
              <a:lnSpc>
                <a:spcPct val="80000"/>
              </a:lnSpc>
            </a:pPr>
            <a:r>
              <a:rPr lang="en-US" altLang="en-US" sz="1600" b="1"/>
              <a:t>Thus, in this case the potential eventually increases to a level at which the oxidation of H</a:t>
            </a:r>
            <a:r>
              <a:rPr lang="en-US" altLang="en-US" sz="1600" b="1" baseline="-25000"/>
              <a:t>2</a:t>
            </a:r>
            <a:r>
              <a:rPr lang="en-US" altLang="en-US" sz="1600" b="1"/>
              <a:t>O occurs.</a:t>
            </a:r>
          </a:p>
          <a:p>
            <a:pPr eaLnBrk="1" hangingPunct="1">
              <a:lnSpc>
                <a:spcPct val="80000"/>
              </a:lnSpc>
            </a:pPr>
            <a:r>
              <a:rPr lang="en-US" altLang="en-US" sz="1600" b="1"/>
              <a:t>6H2O(l) </a:t>
            </a:r>
            <a:r>
              <a:rPr lang="en-US" altLang="en-US" sz="1600" b="1">
                <a:sym typeface="Wingdings" panose="05000000000000000000" pitchFamily="2" charset="2"/>
              </a:rPr>
              <a:t></a:t>
            </a:r>
            <a:r>
              <a:rPr lang="en-US" altLang="en-US" sz="1600" b="1"/>
              <a:t> O</a:t>
            </a:r>
            <a:r>
              <a:rPr lang="en-US" altLang="en-US" sz="1600" b="1" baseline="-25000"/>
              <a:t>2</a:t>
            </a:r>
            <a:r>
              <a:rPr lang="en-US" altLang="en-US" sz="1600" b="1"/>
              <a:t>(g) + 4H</a:t>
            </a:r>
            <a:r>
              <a:rPr lang="en-US" altLang="en-US" sz="1600" b="1" baseline="-25000"/>
              <a:t>3</a:t>
            </a:r>
            <a:r>
              <a:rPr lang="en-US" altLang="en-US" sz="1600" b="1"/>
              <a:t>O</a:t>
            </a:r>
            <a:r>
              <a:rPr lang="en-US" altLang="en-US" sz="1600" b="1" baseline="30000"/>
              <a:t>+</a:t>
            </a:r>
            <a:r>
              <a:rPr lang="en-US" altLang="en-US" sz="1600" b="1"/>
              <a:t>(aq) + 4e</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8" y="2205039"/>
            <a:ext cx="4500562"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noChangeArrowheads="1"/>
          </p:cNvSpPr>
          <p:nvPr/>
        </p:nvSpPr>
        <p:spPr bwMode="auto">
          <a:xfrm>
            <a:off x="2132013" y="428625"/>
            <a:ext cx="8424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solidFill>
                  <a:srgbClr val="000000"/>
                </a:solidFill>
              </a:rPr>
              <a:t>To maintain a constant current the cell potential must change until another oxidation or reduction reaction can occur at the working electrode. </a:t>
            </a:r>
          </a:p>
          <a:p>
            <a:pPr eaLnBrk="0" fontAlgn="base" hangingPunct="0">
              <a:spcBef>
                <a:spcPct val="0"/>
              </a:spcBef>
              <a:spcAft>
                <a:spcPct val="0"/>
              </a:spcAft>
            </a:pPr>
            <a:r>
              <a:rPr lang="en-US">
                <a:solidFill>
                  <a:srgbClr val="000000"/>
                </a:solidFill>
              </a:rPr>
              <a:t>Unless the system is carefully designed, these secondary reactions will produce a current efficiency of less than 100%. </a:t>
            </a:r>
          </a:p>
        </p:txBody>
      </p:sp>
    </p:spTree>
    <p:extLst>
      <p:ext uri="{BB962C8B-B14F-4D97-AF65-F5344CB8AC3E}">
        <p14:creationId xmlns:p14="http://schemas.microsoft.com/office/powerpoint/2010/main" val="29979900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981200" y="188913"/>
            <a:ext cx="8229600" cy="5937250"/>
          </a:xfrm>
        </p:spPr>
        <p:txBody>
          <a:bodyPr/>
          <a:lstStyle/>
          <a:p>
            <a:pPr eaLnBrk="1" hangingPunct="1">
              <a:lnSpc>
                <a:spcPct val="90000"/>
              </a:lnSpc>
            </a:pPr>
            <a:r>
              <a:rPr lang="en-US" altLang="en-US" sz="2400" b="1"/>
              <a:t>Since the current due to the oxidation of H</a:t>
            </a:r>
            <a:r>
              <a:rPr lang="en-US" altLang="en-US" sz="2400" b="1" baseline="-25000"/>
              <a:t>2</a:t>
            </a:r>
            <a:r>
              <a:rPr lang="en-US" altLang="en-US" sz="2400" b="1"/>
              <a:t>O does not contribute to the oxidation of Fe</a:t>
            </a:r>
            <a:r>
              <a:rPr lang="en-US" altLang="en-US" sz="2400" b="1" baseline="30000"/>
              <a:t>2+</a:t>
            </a:r>
            <a:r>
              <a:rPr lang="en-US" altLang="en-US" sz="2400" b="1"/>
              <a:t>, the current efficiency of the analysis is less than 100%. </a:t>
            </a:r>
          </a:p>
          <a:p>
            <a:pPr eaLnBrk="1" hangingPunct="1">
              <a:lnSpc>
                <a:spcPct val="90000"/>
              </a:lnSpc>
            </a:pPr>
            <a:r>
              <a:rPr lang="en-US" altLang="en-US" sz="2400" b="1"/>
              <a:t>To maintain a 100% current efficiency the products of any competing oxidation reactions must react both rapidly and quantitatively with the remaining Fe</a:t>
            </a:r>
            <a:r>
              <a:rPr lang="en-US" altLang="en-US" sz="2400" b="1" baseline="30000"/>
              <a:t>2+</a:t>
            </a:r>
            <a:r>
              <a:rPr lang="en-US" altLang="en-US" sz="2400" b="1"/>
              <a:t>. </a:t>
            </a:r>
          </a:p>
          <a:p>
            <a:pPr eaLnBrk="1" hangingPunct="1">
              <a:lnSpc>
                <a:spcPct val="90000"/>
              </a:lnSpc>
            </a:pPr>
            <a:r>
              <a:rPr lang="en-US" altLang="en-US" sz="2400" b="1"/>
              <a:t>This may be accomplished, for example, by adding an excess of Ce</a:t>
            </a:r>
            <a:r>
              <a:rPr lang="en-US" altLang="en-US" sz="2400" b="1" baseline="30000"/>
              <a:t>3+</a:t>
            </a:r>
            <a:r>
              <a:rPr lang="en-US" altLang="en-US" sz="2400" b="1"/>
              <a:t> to the analytical solution.</a:t>
            </a:r>
          </a:p>
          <a:p>
            <a:pPr eaLnBrk="1" hangingPunct="1">
              <a:lnSpc>
                <a:spcPct val="90000"/>
              </a:lnSpc>
            </a:pPr>
            <a:r>
              <a:rPr lang="en-US" altLang="en-US" sz="2400" b="1"/>
              <a:t>When the potential of the working electrode shifts to a more positive potential, the first species to be oxidized is Ce</a:t>
            </a:r>
            <a:r>
              <a:rPr lang="en-US" altLang="en-US" sz="2400" b="1" baseline="30000"/>
              <a:t>3+</a:t>
            </a:r>
            <a:r>
              <a:rPr lang="en-US" altLang="en-US" sz="2400" b="1"/>
              <a:t>.</a:t>
            </a:r>
          </a:p>
          <a:p>
            <a:pPr eaLnBrk="1" hangingPunct="1">
              <a:lnSpc>
                <a:spcPct val="90000"/>
              </a:lnSpc>
            </a:pPr>
            <a:r>
              <a:rPr lang="en-US" altLang="en-US" sz="2400" b="1"/>
              <a:t>Ce</a:t>
            </a:r>
            <a:r>
              <a:rPr lang="en-US" altLang="en-US" sz="2400" b="1" baseline="30000"/>
              <a:t>3+</a:t>
            </a:r>
            <a:r>
              <a:rPr lang="en-US" altLang="en-US" sz="2400" b="1"/>
              <a:t>(aq) = Ce</a:t>
            </a:r>
            <a:r>
              <a:rPr lang="en-US" altLang="en-US" sz="2400" b="1" baseline="30000"/>
              <a:t>4+</a:t>
            </a:r>
            <a:r>
              <a:rPr lang="en-US" altLang="en-US" sz="2400" b="1"/>
              <a:t>(aq) + e</a:t>
            </a:r>
            <a:r>
              <a:rPr lang="en-US" altLang="en-US" sz="2400" b="1" baseline="30000"/>
              <a:t>‑</a:t>
            </a:r>
            <a:endParaRPr lang="ar-SA" altLang="en-US" sz="2400" b="1" baseline="30000"/>
          </a:p>
          <a:p>
            <a:pPr eaLnBrk="1" hangingPunct="1">
              <a:lnSpc>
                <a:spcPct val="90000"/>
              </a:lnSpc>
            </a:pPr>
            <a:r>
              <a:rPr lang="en-US" altLang="en-US" sz="2400" b="1"/>
              <a:t>The Ce</a:t>
            </a:r>
            <a:r>
              <a:rPr lang="en-US" altLang="en-US" sz="2400" b="1" baseline="30000"/>
              <a:t>4+</a:t>
            </a:r>
            <a:r>
              <a:rPr lang="en-US" altLang="en-US" sz="2400" b="1"/>
              <a:t> produced at the working electrode rapidly mixes with the solution, where</a:t>
            </a:r>
            <a:r>
              <a:rPr lang="ar-SA" altLang="en-US" sz="2400" b="1"/>
              <a:t> </a:t>
            </a:r>
            <a:r>
              <a:rPr lang="en-US" altLang="en-US" sz="2400" b="1"/>
              <a:t>it reacts with any available Fe</a:t>
            </a:r>
            <a:r>
              <a:rPr lang="en-US" altLang="en-US" sz="2400" b="1" baseline="30000"/>
              <a:t>2+</a:t>
            </a:r>
            <a:r>
              <a:rPr lang="en-US" altLang="en-US" sz="2400" b="1"/>
              <a:t>.</a:t>
            </a:r>
            <a:r>
              <a:rPr lang="ar-SA" altLang="en-US" sz="2400" b="1"/>
              <a:t> </a:t>
            </a:r>
            <a:endParaRPr lang="en-US" altLang="en-US" sz="2400" b="1"/>
          </a:p>
        </p:txBody>
      </p:sp>
    </p:spTree>
    <p:extLst>
      <p:ext uri="{BB962C8B-B14F-4D97-AF65-F5344CB8AC3E}">
        <p14:creationId xmlns:p14="http://schemas.microsoft.com/office/powerpoint/2010/main" val="3738470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981200" y="260351"/>
            <a:ext cx="8229600" cy="5865813"/>
          </a:xfrm>
        </p:spPr>
        <p:txBody>
          <a:bodyPr/>
          <a:lstStyle/>
          <a:p>
            <a:pPr eaLnBrk="1" hangingPunct="1">
              <a:lnSpc>
                <a:spcPct val="90000"/>
              </a:lnSpc>
            </a:pPr>
            <a:r>
              <a:rPr lang="en-US" altLang="en-US" sz="2400" b="1"/>
              <a:t>Ce</a:t>
            </a:r>
            <a:r>
              <a:rPr lang="en-US" altLang="en-US" sz="2400" b="1" baseline="30000"/>
              <a:t>4+</a:t>
            </a:r>
            <a:r>
              <a:rPr lang="en-US" altLang="en-US" sz="2400" b="1"/>
              <a:t>(aq) + Fe</a:t>
            </a:r>
            <a:r>
              <a:rPr lang="en-US" altLang="en-US" sz="2400" b="1" baseline="30000"/>
              <a:t>2+</a:t>
            </a:r>
            <a:r>
              <a:rPr lang="en-US" altLang="en-US" sz="2400" b="1"/>
              <a:t>(aq) = Fe </a:t>
            </a:r>
            <a:r>
              <a:rPr lang="en-US" altLang="en-US" sz="2400" b="1" baseline="30000"/>
              <a:t>3+</a:t>
            </a:r>
            <a:r>
              <a:rPr lang="en-US" altLang="en-US" sz="2400" b="1"/>
              <a:t>(aq) + Ce</a:t>
            </a:r>
            <a:r>
              <a:rPr lang="en-US" altLang="en-US" sz="2400" b="1" baseline="30000"/>
              <a:t>3+</a:t>
            </a:r>
            <a:r>
              <a:rPr lang="en-US" altLang="en-US" sz="2400" b="1"/>
              <a:t>(aq)</a:t>
            </a:r>
          </a:p>
          <a:p>
            <a:pPr eaLnBrk="1" hangingPunct="1">
              <a:lnSpc>
                <a:spcPct val="90000"/>
              </a:lnSpc>
            </a:pPr>
            <a:r>
              <a:rPr lang="en-US" altLang="en-US" sz="2400" b="1"/>
              <a:t>Combining these reactions gives the desired overall reaction </a:t>
            </a:r>
          </a:p>
          <a:p>
            <a:pPr eaLnBrk="1" hangingPunct="1">
              <a:lnSpc>
                <a:spcPct val="90000"/>
              </a:lnSpc>
            </a:pPr>
            <a:r>
              <a:rPr lang="en-US" altLang="en-US" sz="2400" b="1"/>
              <a:t>Fe </a:t>
            </a:r>
            <a:r>
              <a:rPr lang="en-US" altLang="en-US" sz="2400" b="1" i="1" baseline="30000"/>
              <a:t>2+</a:t>
            </a:r>
            <a:r>
              <a:rPr lang="en-US" altLang="en-US" sz="2400" b="1" i="1"/>
              <a:t>(aq) = F</a:t>
            </a:r>
            <a:r>
              <a:rPr lang="en-US" altLang="en-US" sz="2400" b="1"/>
              <a:t>e</a:t>
            </a:r>
            <a:r>
              <a:rPr lang="en-US" altLang="en-US" sz="2400" b="1" baseline="30000"/>
              <a:t>3+</a:t>
            </a:r>
            <a:r>
              <a:rPr lang="en-US" altLang="en-US" sz="2400" b="1"/>
              <a:t>(aq) + e</a:t>
            </a:r>
            <a:r>
              <a:rPr lang="en-US" altLang="en-US" sz="2400" b="1" baseline="30000"/>
              <a:t>-</a:t>
            </a:r>
          </a:p>
          <a:p>
            <a:pPr eaLnBrk="1" hangingPunct="1">
              <a:lnSpc>
                <a:spcPct val="90000"/>
              </a:lnSpc>
            </a:pPr>
            <a:r>
              <a:rPr lang="en-US" altLang="en-US" sz="2400" b="1"/>
              <a:t>Thus, a current efficiency of 100% is maintained. </a:t>
            </a:r>
          </a:p>
          <a:p>
            <a:pPr eaLnBrk="1" hangingPunct="1">
              <a:lnSpc>
                <a:spcPct val="90000"/>
              </a:lnSpc>
            </a:pPr>
            <a:r>
              <a:rPr lang="en-US" altLang="en-US" sz="2400" b="1"/>
              <a:t>Since the concentration of Ce</a:t>
            </a:r>
            <a:r>
              <a:rPr lang="en-US" altLang="en-US" sz="2400" b="1" baseline="30000"/>
              <a:t>3+</a:t>
            </a:r>
            <a:r>
              <a:rPr lang="en-US" altLang="en-US" sz="2400" b="1"/>
              <a:t> remains at its initial level, the potential of the working electrode remains constant as long as any Fe </a:t>
            </a:r>
            <a:r>
              <a:rPr lang="en-US" altLang="en-US" sz="2400" b="1" baseline="30000"/>
              <a:t>2+</a:t>
            </a:r>
            <a:r>
              <a:rPr lang="en-US" altLang="en-US" sz="2400" b="1"/>
              <a:t> is present. </a:t>
            </a:r>
          </a:p>
          <a:p>
            <a:pPr eaLnBrk="1" hangingPunct="1">
              <a:lnSpc>
                <a:spcPct val="90000"/>
              </a:lnSpc>
            </a:pPr>
            <a:r>
              <a:rPr lang="en-US" altLang="en-US" sz="2400" b="1"/>
              <a:t>This prevents other oxidation reactions, such as that for H</a:t>
            </a:r>
            <a:r>
              <a:rPr lang="en-US" altLang="en-US" sz="2400" b="1" baseline="-25000"/>
              <a:t>2</a:t>
            </a:r>
            <a:r>
              <a:rPr lang="en-US" altLang="en-US" sz="2400" b="1"/>
              <a:t>O, from interfering with the analysis. </a:t>
            </a:r>
          </a:p>
          <a:p>
            <a:pPr eaLnBrk="1" hangingPunct="1">
              <a:lnSpc>
                <a:spcPct val="90000"/>
              </a:lnSpc>
            </a:pPr>
            <a:r>
              <a:rPr lang="en-US" altLang="en-US" sz="2400" b="1"/>
              <a:t>A species, such as Ce</a:t>
            </a:r>
            <a:r>
              <a:rPr lang="en-US" altLang="en-US" sz="2400" b="1" baseline="30000"/>
              <a:t>3+</a:t>
            </a:r>
            <a:r>
              <a:rPr lang="en-US" altLang="en-US" sz="2400" b="1"/>
              <a:t> which is used to maintain 100% current efficiency is called a </a:t>
            </a:r>
            <a:r>
              <a:rPr lang="en-US" altLang="en-US" sz="2400" b="1">
                <a:solidFill>
                  <a:srgbClr val="CC0000"/>
                </a:solidFill>
              </a:rPr>
              <a:t>Mediator</a:t>
            </a:r>
            <a:r>
              <a:rPr lang="en-US" altLang="en-US" sz="2400" b="1"/>
              <a:t>.</a:t>
            </a:r>
          </a:p>
        </p:txBody>
      </p:sp>
    </p:spTree>
    <p:extLst>
      <p:ext uri="{BB962C8B-B14F-4D97-AF65-F5344CB8AC3E}">
        <p14:creationId xmlns:p14="http://schemas.microsoft.com/office/powerpoint/2010/main" val="11990114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2135188" y="188913"/>
            <a:ext cx="8229600" cy="417512"/>
          </a:xfrm>
        </p:spPr>
        <p:txBody>
          <a:bodyPr/>
          <a:lstStyle/>
          <a:p>
            <a:pPr eaLnBrk="1" hangingPunct="1"/>
            <a:r>
              <a:rPr lang="en-US" altLang="en-US" sz="2000" b="1">
                <a:solidFill>
                  <a:srgbClr val="CC0000"/>
                </a:solidFill>
                <a:latin typeface="Arial Black" panose="020B0A04020102020204" pitchFamily="34" charset="0"/>
              </a:rPr>
              <a:t>End Point Determination</a:t>
            </a:r>
          </a:p>
        </p:txBody>
      </p:sp>
      <p:sp>
        <p:nvSpPr>
          <p:cNvPr id="25603" name="Rectangle 5"/>
          <p:cNvSpPr>
            <a:spLocks noGrp="1" noChangeArrowheads="1"/>
          </p:cNvSpPr>
          <p:nvPr>
            <p:ph type="body" idx="1"/>
          </p:nvPr>
        </p:nvSpPr>
        <p:spPr>
          <a:xfrm>
            <a:off x="1631951" y="549276"/>
            <a:ext cx="8748713" cy="5616575"/>
          </a:xfrm>
        </p:spPr>
        <p:txBody>
          <a:bodyPr/>
          <a:lstStyle/>
          <a:p>
            <a:pPr algn="just" eaLnBrk="1" hangingPunct="1">
              <a:lnSpc>
                <a:spcPct val="150000"/>
              </a:lnSpc>
            </a:pPr>
            <a:r>
              <a:rPr lang="en-US" altLang="en-US" sz="1800" b="1"/>
              <a:t>Adding a mediator solves the problem of maintaining 100% current efficiency, but does not solve the problem of determining when the analyte’s electrolysis is complete. Using the same example, once all the Fe</a:t>
            </a:r>
            <a:r>
              <a:rPr lang="en-US" altLang="en-US" sz="1800" b="1" baseline="30000"/>
              <a:t>2+ </a:t>
            </a:r>
            <a:r>
              <a:rPr lang="en-US" altLang="en-US" sz="1800" b="1"/>
              <a:t>has been oxidized current continues to flow as a result of the oxidation of Ce</a:t>
            </a:r>
            <a:r>
              <a:rPr lang="en-US" altLang="en-US" sz="1800" b="1" baseline="30000"/>
              <a:t>3+ </a:t>
            </a:r>
            <a:r>
              <a:rPr lang="en-US" altLang="en-US" sz="1800" b="1"/>
              <a:t>and, eventually, the oxidation of H</a:t>
            </a:r>
            <a:r>
              <a:rPr lang="en-US" altLang="en-US" sz="1800" b="1" baseline="-25000"/>
              <a:t>2</a:t>
            </a:r>
            <a:r>
              <a:rPr lang="en-US" altLang="en-US" sz="1800" b="1"/>
              <a:t>O. What is needed is a means of indicating when the oxidation of Fe</a:t>
            </a:r>
            <a:r>
              <a:rPr lang="en-US" altLang="en-US" sz="1800" b="1" baseline="30000"/>
              <a:t>2+ </a:t>
            </a:r>
            <a:r>
              <a:rPr lang="en-US" altLang="en-US" sz="1800" b="1"/>
              <a:t>is complete. </a:t>
            </a:r>
          </a:p>
          <a:p>
            <a:pPr algn="just" eaLnBrk="1" hangingPunct="1">
              <a:lnSpc>
                <a:spcPct val="150000"/>
              </a:lnSpc>
            </a:pPr>
            <a:r>
              <a:rPr lang="en-US" altLang="en-US" sz="1800" b="1"/>
              <a:t>Thus, the same end points that are used in redox titrimetry </a:t>
            </a:r>
            <a:r>
              <a:rPr lang="en-US" altLang="en-US" sz="1800" b="1">
                <a:solidFill>
                  <a:srgbClr val="0000FF"/>
                </a:solidFill>
              </a:rPr>
              <a:t>such as visual indicators, and potentiometric and conductometric measurements</a:t>
            </a:r>
            <a:r>
              <a:rPr lang="en-US" altLang="en-US" sz="1800" b="1"/>
              <a:t>, may be used to signal the end point of a controlled-current coulometric analysis. For example, </a:t>
            </a:r>
            <a:r>
              <a:rPr lang="en-US" altLang="en-US" sz="1800" b="1">
                <a:solidFill>
                  <a:srgbClr val="0000FF"/>
                </a:solidFill>
              </a:rPr>
              <a:t>ferroin </a:t>
            </a:r>
            <a:r>
              <a:rPr lang="en-US" altLang="en-US" sz="1800" b="1"/>
              <a:t>may be used to provide a visual end point for the Ce</a:t>
            </a:r>
            <a:r>
              <a:rPr lang="en-US" altLang="en-US" sz="1800" b="1" baseline="30000"/>
              <a:t>3+ </a:t>
            </a:r>
            <a:r>
              <a:rPr lang="en-US" altLang="en-US" sz="1800" b="1"/>
              <a:t>mediated coulometric analysis for Fe</a:t>
            </a:r>
            <a:r>
              <a:rPr lang="en-US" altLang="en-US" sz="1800" b="1" baseline="30000"/>
              <a:t>2+</a:t>
            </a:r>
            <a:r>
              <a:rPr lang="en-US" altLang="en-US" sz="1800" b="1"/>
              <a:t>.</a:t>
            </a:r>
            <a:endParaRPr lang="en-US" altLang="en-US" sz="1800" b="1" baseline="30000"/>
          </a:p>
        </p:txBody>
      </p:sp>
    </p:spTree>
    <p:extLst>
      <p:ext uri="{BB962C8B-B14F-4D97-AF65-F5344CB8AC3E}">
        <p14:creationId xmlns:p14="http://schemas.microsoft.com/office/powerpoint/2010/main" val="16973081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9"/>
            <a:ext cx="8229600" cy="274637"/>
          </a:xfrm>
        </p:spPr>
        <p:txBody>
          <a:bodyPr/>
          <a:lstStyle/>
          <a:p>
            <a:pPr eaLnBrk="1" hangingPunct="1"/>
            <a:r>
              <a:rPr lang="en-US" altLang="en-US" sz="2400" b="1">
                <a:solidFill>
                  <a:srgbClr val="CC0000"/>
                </a:solidFill>
              </a:rPr>
              <a:t>Instrumentation</a:t>
            </a:r>
          </a:p>
        </p:txBody>
      </p:sp>
      <p:sp>
        <p:nvSpPr>
          <p:cNvPr id="26627" name="Rectangle 3"/>
          <p:cNvSpPr>
            <a:spLocks noGrp="1" noChangeArrowheads="1"/>
          </p:cNvSpPr>
          <p:nvPr>
            <p:ph type="body" idx="1"/>
          </p:nvPr>
        </p:nvSpPr>
        <p:spPr>
          <a:xfrm>
            <a:off x="1981200" y="692151"/>
            <a:ext cx="8229600" cy="5434013"/>
          </a:xfrm>
        </p:spPr>
        <p:txBody>
          <a:bodyPr/>
          <a:lstStyle/>
          <a:p>
            <a:pPr eaLnBrk="1" hangingPunct="1">
              <a:lnSpc>
                <a:spcPct val="90000"/>
              </a:lnSpc>
            </a:pPr>
            <a:r>
              <a:rPr lang="en-US" altLang="en-US" sz="2400" b="1"/>
              <a:t>Controlled‑current coulometry normally is carried out using a galvanostat and an electrochemical cell consisting of a working electrode and a counter electrode.</a:t>
            </a:r>
          </a:p>
          <a:p>
            <a:pPr eaLnBrk="1" hangingPunct="1">
              <a:lnSpc>
                <a:spcPct val="90000"/>
              </a:lnSpc>
            </a:pPr>
            <a:r>
              <a:rPr lang="en-US" altLang="en-US" sz="2400" b="1"/>
              <a:t>The working electrode is constructed from Pt, is also called the </a:t>
            </a:r>
            <a:r>
              <a:rPr lang="en-US" altLang="en-US" sz="2400" b="1">
                <a:solidFill>
                  <a:srgbClr val="0000FF"/>
                </a:solidFill>
              </a:rPr>
              <a:t>generator electrode </a:t>
            </a:r>
            <a:r>
              <a:rPr lang="en-US" altLang="en-US" sz="2400" b="1"/>
              <a:t>since it is where the mediator reacts to generate the species reacting with the analyte.</a:t>
            </a:r>
          </a:p>
          <a:p>
            <a:pPr eaLnBrk="1" hangingPunct="1">
              <a:lnSpc>
                <a:spcPct val="90000"/>
              </a:lnSpc>
            </a:pPr>
            <a:r>
              <a:rPr lang="en-US" altLang="en-US" sz="2400" b="1"/>
              <a:t>The counter electrode is isolated from the analytical solution by a salt bridge or porous frit to prevent its electrolysis products from reacting with the analyte. </a:t>
            </a:r>
          </a:p>
          <a:p>
            <a:pPr eaLnBrk="1" hangingPunct="1">
              <a:lnSpc>
                <a:spcPct val="90000"/>
              </a:lnSpc>
            </a:pPr>
            <a:r>
              <a:rPr lang="en-US" altLang="en-US" sz="2400" b="1"/>
              <a:t>Alternatively, oxidizing or reducing the mediator can be carried out externally, and the appropriate products flushed into the analytical solution. </a:t>
            </a:r>
            <a:endParaRPr lang="en-US" altLang="en-US" sz="2400"/>
          </a:p>
        </p:txBody>
      </p:sp>
    </p:spTree>
    <p:extLst>
      <p:ext uri="{BB962C8B-B14F-4D97-AF65-F5344CB8AC3E}">
        <p14:creationId xmlns:p14="http://schemas.microsoft.com/office/powerpoint/2010/main" val="29302317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703389" y="188914"/>
            <a:ext cx="8669337" cy="6053137"/>
          </a:xfrm>
        </p:spPr>
        <p:txBody>
          <a:bodyPr/>
          <a:lstStyle/>
          <a:p>
            <a:pPr marL="0" indent="0" algn="ctr" eaLnBrk="1" hangingPunct="1">
              <a:lnSpc>
                <a:spcPct val="150000"/>
              </a:lnSpc>
              <a:buNone/>
              <a:defRPr/>
            </a:pPr>
            <a:r>
              <a:rPr lang="en-US" sz="1800" b="1" dirty="0">
                <a:solidFill>
                  <a:srgbClr val="FF0000"/>
                </a:solidFill>
              </a:rPr>
              <a:t>Coulometric Titration Instrumentation</a:t>
            </a:r>
          </a:p>
          <a:p>
            <a:pPr algn="just" eaLnBrk="1" hangingPunct="1">
              <a:lnSpc>
                <a:spcPct val="150000"/>
              </a:lnSpc>
              <a:defRPr/>
            </a:pPr>
            <a:r>
              <a:rPr lang="en-US" sz="1800" b="1" dirty="0"/>
              <a:t> For coulometric titrations the instrumentation consists of a </a:t>
            </a:r>
            <a:r>
              <a:rPr lang="en-US" sz="1800" b="1" dirty="0" err="1"/>
              <a:t>titrator</a:t>
            </a:r>
            <a:r>
              <a:rPr lang="en-US" sz="1800" b="1" dirty="0"/>
              <a:t> (constant-current source, integrator) and a  cell. As the  constant-current source, an electronically  controlled </a:t>
            </a:r>
            <a:r>
              <a:rPr lang="en-US" sz="1800" b="1" dirty="0" err="1"/>
              <a:t>amperostat</a:t>
            </a:r>
            <a:r>
              <a:rPr lang="en-US" sz="1800" b="1" dirty="0"/>
              <a:t> is preferably used. The integrator measures the product of current and time (i.e., the number of coulombs). The electrolysis cell, ﬁlled with the solution from which the titrant will be generated electrolytically and the solution  to be titrated (analyzed), is schematically shown in  Figure. </a:t>
            </a:r>
          </a:p>
          <a:p>
            <a:pPr algn="just" eaLnBrk="1" hangingPunct="1">
              <a:lnSpc>
                <a:spcPct val="150000"/>
              </a:lnSpc>
              <a:defRPr/>
            </a:pPr>
            <a:endParaRPr lang="en-US" sz="1800" b="1" dirty="0"/>
          </a:p>
          <a:p>
            <a:pPr algn="just" eaLnBrk="1" hangingPunct="1">
              <a:lnSpc>
                <a:spcPct val="150000"/>
              </a:lnSpc>
              <a:defRPr/>
            </a:pPr>
            <a:endParaRPr lang="en-US" sz="1800" b="1" dirty="0"/>
          </a:p>
          <a:p>
            <a:pPr algn="just" eaLnBrk="1" hangingPunct="1">
              <a:lnSpc>
                <a:spcPct val="150000"/>
              </a:lnSpc>
              <a:defRPr/>
            </a:pPr>
            <a:endParaRPr lang="en-US" sz="1800" b="1" dirty="0"/>
          </a:p>
          <a:p>
            <a:pPr algn="just" eaLnBrk="1" hangingPunct="1">
              <a:lnSpc>
                <a:spcPct val="150000"/>
              </a:lnSpc>
              <a:defRPr/>
            </a:pPr>
            <a:endParaRPr lang="en-US" sz="1800" b="1" dirty="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4" y="3284538"/>
            <a:ext cx="3779837"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2"/>
          <p:cNvSpPr txBox="1">
            <a:spLocks noChangeArrowheads="1"/>
          </p:cNvSpPr>
          <p:nvPr/>
        </p:nvSpPr>
        <p:spPr bwMode="auto">
          <a:xfrm>
            <a:off x="1847851" y="3573464"/>
            <a:ext cx="56165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0"/>
              </a:spcBef>
              <a:spcAft>
                <a:spcPct val="0"/>
              </a:spcAft>
              <a:buFontTx/>
              <a:buNone/>
            </a:pPr>
            <a:r>
              <a:rPr lang="en-US" altLang="en-US" sz="1400" b="1">
                <a:solidFill>
                  <a:srgbClr val="0000FF"/>
                </a:solidFill>
              </a:rPr>
              <a:t>The generator electrode, at which the  reagent is formed, possesses a large surface area (e.g., a  rectangular strip of</a:t>
            </a:r>
          </a:p>
          <a:p>
            <a:pPr algn="just" fontAlgn="base">
              <a:lnSpc>
                <a:spcPct val="150000"/>
              </a:lnSpc>
              <a:spcBef>
                <a:spcPct val="0"/>
              </a:spcBef>
              <a:spcAft>
                <a:spcPct val="0"/>
              </a:spcAft>
              <a:buFontTx/>
              <a:buNone/>
            </a:pPr>
            <a:r>
              <a:rPr lang="en-US" altLang="en-US" sz="1400" b="1">
                <a:solidFill>
                  <a:srgbClr val="0000FF"/>
                </a:solidFill>
              </a:rPr>
              <a:t>platinum). The auxiliary electrode (e.g., a platinum wire) is in contact with an appropriate electrolyte of higher concentration than the solution to be titrated. It is isolated from the analyte by a sintered disk or some other porous media. This is required to avoid the interference of additional products generated at the second electrode. To circumvent these limitations of internal generation, an external generator cell is often used.</a:t>
            </a:r>
          </a:p>
          <a:p>
            <a:pPr fontAlgn="base">
              <a:spcBef>
                <a:spcPct val="0"/>
              </a:spcBef>
              <a:spcAft>
                <a:spcPct val="0"/>
              </a:spcAft>
              <a:buFontTx/>
              <a:buNone/>
            </a:pPr>
            <a:endParaRPr lang="en-US" altLang="en-US" sz="1400">
              <a:solidFill>
                <a:srgbClr val="000000"/>
              </a:solidFill>
            </a:endParaRPr>
          </a:p>
        </p:txBody>
      </p:sp>
    </p:spTree>
    <p:extLst>
      <p:ext uri="{BB962C8B-B14F-4D97-AF65-F5344CB8AC3E}">
        <p14:creationId xmlns:p14="http://schemas.microsoft.com/office/powerpoint/2010/main" val="421703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5102038"/>
          </a:xfrm>
          <a:prstGeom prst="rect">
            <a:avLst/>
          </a:prstGeom>
        </p:spPr>
        <p:txBody>
          <a:bodyPr wrap="square">
            <a:spAutoFit/>
          </a:bodyPr>
          <a:lstStyle/>
          <a:p>
            <a:pPr>
              <a:lnSpc>
                <a:spcPct val="150000"/>
              </a:lnSpc>
              <a:spcAft>
                <a:spcPts val="1000"/>
              </a:spcAft>
            </a:pPr>
            <a:r>
              <a:rPr lang="en-US" b="1" dirty="0">
                <a:solidFill>
                  <a:srgbClr val="0070C0"/>
                </a:solidFill>
              </a:rPr>
              <a:t>Reference electrode</a:t>
            </a:r>
          </a:p>
          <a:p>
            <a:pPr>
              <a:lnSpc>
                <a:spcPct val="150000"/>
              </a:lnSpc>
              <a:spcAft>
                <a:spcPts val="1000"/>
              </a:spcAft>
            </a:pPr>
            <a:r>
              <a:rPr lang="en-US" dirty="0"/>
              <a:t>Reference electrode is that electrode whose potential is known, constant and does not change with electrode reaction. In addition this electrode should be rugged and easy to assemble and should maintain a constant potential while passing minimal currents.</a:t>
            </a:r>
          </a:p>
          <a:p>
            <a:pPr>
              <a:lnSpc>
                <a:spcPct val="150000"/>
              </a:lnSpc>
              <a:spcAft>
                <a:spcPts val="1000"/>
              </a:spcAft>
            </a:pPr>
            <a:r>
              <a:rPr lang="en-US" dirty="0"/>
              <a:t>There are three main types of reference electrodes which are commonly used</a:t>
            </a:r>
          </a:p>
          <a:p>
            <a:pPr marL="171450" indent="-171450">
              <a:lnSpc>
                <a:spcPct val="150000"/>
              </a:lnSpc>
              <a:spcAft>
                <a:spcPts val="1000"/>
              </a:spcAft>
              <a:tabLst>
                <a:tab pos="401638" algn="l"/>
              </a:tabLst>
            </a:pPr>
            <a:r>
              <a:rPr lang="en-US" dirty="0"/>
              <a:t>•	</a:t>
            </a:r>
            <a:r>
              <a:rPr lang="en-US" b="1" dirty="0"/>
              <a:t>Standard hydrogen electrode (SHE) (E=0.000 V) activity of H+=1</a:t>
            </a:r>
          </a:p>
          <a:p>
            <a:pPr marL="171450" indent="-171450">
              <a:lnSpc>
                <a:spcPct val="150000"/>
              </a:lnSpc>
              <a:spcAft>
                <a:spcPts val="1000"/>
              </a:spcAft>
              <a:tabLst>
                <a:tab pos="401638" algn="l"/>
              </a:tabLst>
            </a:pPr>
            <a:r>
              <a:rPr lang="en-US" b="1" dirty="0"/>
              <a:t>•	Saturated calomel electrode (SCE) (E=+0.242 V saturated)</a:t>
            </a:r>
          </a:p>
          <a:p>
            <a:pPr marL="171450" indent="-171450">
              <a:lnSpc>
                <a:spcPct val="150000"/>
              </a:lnSpc>
              <a:spcAft>
                <a:spcPts val="1000"/>
              </a:spcAft>
              <a:tabLst>
                <a:tab pos="401638" algn="l"/>
              </a:tabLst>
            </a:pPr>
            <a:r>
              <a:rPr lang="en-US" b="1" dirty="0"/>
              <a:t>•	Silver- Silver chloride electrode</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0646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692150"/>
            <a:ext cx="705643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2862264" y="255589"/>
            <a:ext cx="7572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000" b="1">
                <a:solidFill>
                  <a:srgbClr val="CC0000"/>
                </a:solidFill>
              </a:rPr>
              <a:t>Method for the external generation of oxidizing and reducing </a:t>
            </a:r>
          </a:p>
          <a:p>
            <a:pPr algn="ctr" fontAlgn="base">
              <a:spcBef>
                <a:spcPct val="0"/>
              </a:spcBef>
              <a:spcAft>
                <a:spcPct val="0"/>
              </a:spcAft>
              <a:buFontTx/>
              <a:buNone/>
            </a:pPr>
            <a:r>
              <a:rPr lang="en-US" altLang="en-US" sz="2000" b="1">
                <a:solidFill>
                  <a:srgbClr val="CC0000"/>
                </a:solidFill>
              </a:rPr>
              <a:t>agents in coulomtric titration</a:t>
            </a:r>
          </a:p>
        </p:txBody>
      </p:sp>
    </p:spTree>
    <p:extLst>
      <p:ext uri="{BB962C8B-B14F-4D97-AF65-F5344CB8AC3E}">
        <p14:creationId xmlns:p14="http://schemas.microsoft.com/office/powerpoint/2010/main" val="22955040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981200" y="476251"/>
            <a:ext cx="8229600" cy="5649913"/>
          </a:xfrm>
        </p:spPr>
        <p:txBody>
          <a:bodyPr/>
          <a:lstStyle/>
          <a:p>
            <a:pPr eaLnBrk="1" hangingPunct="1">
              <a:lnSpc>
                <a:spcPct val="90000"/>
              </a:lnSpc>
            </a:pPr>
            <a:r>
              <a:rPr lang="en-US" altLang="en-US" sz="2400" b="1"/>
              <a:t>The other necessary instrumental component for controlled‑current coulometry is an </a:t>
            </a:r>
            <a:r>
              <a:rPr lang="en-US" altLang="en-US" sz="2400" b="1">
                <a:solidFill>
                  <a:srgbClr val="CC0000"/>
                </a:solidFill>
              </a:rPr>
              <a:t>accurate clock for measuring the electrolysis time, t</a:t>
            </a:r>
            <a:r>
              <a:rPr lang="en-US" altLang="en-US" sz="2400" b="1" baseline="-25000">
                <a:solidFill>
                  <a:srgbClr val="CC0000"/>
                </a:solidFill>
              </a:rPr>
              <a:t>e</a:t>
            </a:r>
            <a:r>
              <a:rPr lang="en-US" altLang="en-US" sz="2400" b="1">
                <a:solidFill>
                  <a:srgbClr val="CC0000"/>
                </a:solidFill>
              </a:rPr>
              <a:t>, and a switch for starting and stopping the electrolysis.</a:t>
            </a:r>
            <a:r>
              <a:rPr lang="en-US" altLang="en-US" sz="2400" b="1"/>
              <a:t> </a:t>
            </a:r>
          </a:p>
          <a:p>
            <a:pPr eaLnBrk="1" hangingPunct="1">
              <a:lnSpc>
                <a:spcPct val="90000"/>
              </a:lnSpc>
            </a:pPr>
            <a:r>
              <a:rPr lang="en-US" altLang="en-US" sz="2400" b="1"/>
              <a:t>Analog clocks can read time to the nearest ±0.01 s, but the need to frequently stop and start the electrolysis near the end point leads to a net uncertainty of ±0.1 s. </a:t>
            </a:r>
          </a:p>
          <a:p>
            <a:pPr eaLnBrk="1" hangingPunct="1">
              <a:lnSpc>
                <a:spcPct val="90000"/>
              </a:lnSpc>
            </a:pPr>
            <a:r>
              <a:rPr lang="en-US" altLang="en-US" sz="2400" b="1"/>
              <a:t>Digital clocks provide a more accurate measurement of time, with errors of ±1 ms being possible. </a:t>
            </a:r>
          </a:p>
          <a:p>
            <a:pPr eaLnBrk="1" hangingPunct="1">
              <a:lnSpc>
                <a:spcPct val="90000"/>
              </a:lnSpc>
            </a:pPr>
            <a:r>
              <a:rPr lang="en-US" altLang="en-US" sz="2400" b="1"/>
              <a:t>The switch must control the flow of current and the clock, so that an accurate determination of the electrolysis time is possible.</a:t>
            </a:r>
          </a:p>
        </p:txBody>
      </p:sp>
    </p:spTree>
    <p:extLst>
      <p:ext uri="{BB962C8B-B14F-4D97-AF65-F5344CB8AC3E}">
        <p14:creationId xmlns:p14="http://schemas.microsoft.com/office/powerpoint/2010/main" val="1276974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774826" y="765176"/>
            <a:ext cx="8766175"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sz="1600" i="1">
                <a:solidFill>
                  <a:srgbClr val="000099"/>
                </a:solidFill>
              </a:rPr>
              <a:t>2.) Applications</a:t>
            </a:r>
          </a:p>
          <a:p>
            <a:pPr fontAlgn="base">
              <a:spcBef>
                <a:spcPct val="0"/>
              </a:spcBef>
              <a:spcAft>
                <a:spcPct val="0"/>
              </a:spcAft>
              <a:buFontTx/>
              <a:buNone/>
            </a:pPr>
            <a:endParaRPr lang="en-US" sz="1600" i="1">
              <a:solidFill>
                <a:srgbClr val="000099"/>
              </a:solidFill>
            </a:endParaRPr>
          </a:p>
          <a:p>
            <a:pPr fontAlgn="base">
              <a:spcBef>
                <a:spcPct val="0"/>
              </a:spcBef>
              <a:spcAft>
                <a:spcPct val="0"/>
              </a:spcAft>
              <a:buFontTx/>
              <a:buNone/>
            </a:pPr>
            <a:r>
              <a:rPr lang="en-US" sz="1600" i="1">
                <a:solidFill>
                  <a:srgbClr val="000099"/>
                </a:solidFill>
              </a:rPr>
              <a:t>	</a:t>
            </a:r>
            <a:r>
              <a:rPr lang="en-US" sz="1600" i="1">
                <a:solidFill>
                  <a:srgbClr val="000000"/>
                </a:solidFill>
              </a:rPr>
              <a:t>a) </a:t>
            </a:r>
            <a:r>
              <a:rPr lang="en-US" sz="1600">
                <a:solidFill>
                  <a:srgbClr val="000000"/>
                </a:solidFill>
              </a:rPr>
              <a:t>Can be used for Acid-Base Titrations</a:t>
            </a:r>
          </a:p>
          <a:p>
            <a:pPr fontAlgn="base">
              <a:spcBef>
                <a:spcPct val="0"/>
              </a:spcBef>
              <a:spcAft>
                <a:spcPct val="0"/>
              </a:spcAft>
              <a:buFontTx/>
              <a:buNone/>
            </a:pPr>
            <a:r>
              <a:rPr lang="en-US" sz="1600">
                <a:solidFill>
                  <a:srgbClr val="CC3300"/>
                </a:solidFill>
              </a:rPr>
              <a:t>		- Acid titration</a:t>
            </a:r>
          </a:p>
          <a:p>
            <a:pPr fontAlgn="base">
              <a:spcBef>
                <a:spcPct val="0"/>
              </a:spcBef>
              <a:spcAft>
                <a:spcPct val="0"/>
              </a:spcAft>
              <a:buFontTx/>
              <a:buNone/>
            </a:pPr>
            <a:r>
              <a:rPr lang="en-US" sz="1600">
                <a:solidFill>
                  <a:srgbClr val="CC3300"/>
                </a:solidFill>
              </a:rPr>
              <a:t>			</a:t>
            </a:r>
            <a:r>
              <a:rPr lang="en-US" sz="1800">
                <a:solidFill>
                  <a:srgbClr val="000099"/>
                </a:solidFill>
              </a:rPr>
              <a:t>2H</a:t>
            </a:r>
            <a:r>
              <a:rPr lang="en-US" sz="1800" baseline="-25000">
                <a:solidFill>
                  <a:srgbClr val="000099"/>
                </a:solidFill>
              </a:rPr>
              <a:t>2</a:t>
            </a:r>
            <a:r>
              <a:rPr lang="en-US" sz="1800">
                <a:solidFill>
                  <a:srgbClr val="000099"/>
                </a:solidFill>
              </a:rPr>
              <a:t>O + 2e</a:t>
            </a:r>
            <a:r>
              <a:rPr lang="en-US" sz="1800" baseline="30000">
                <a:solidFill>
                  <a:srgbClr val="000099"/>
                </a:solidFill>
              </a:rPr>
              <a:t>-</a:t>
            </a:r>
            <a:r>
              <a:rPr lang="en-US" sz="1800">
                <a:solidFill>
                  <a:srgbClr val="000099"/>
                </a:solidFill>
              </a:rPr>
              <a:t> </a:t>
            </a:r>
            <a:r>
              <a:rPr lang="en-US" sz="1800" b="1">
                <a:solidFill>
                  <a:srgbClr val="000099"/>
                </a:solidFill>
                <a:latin typeface="WP MathA"/>
              </a:rPr>
              <a:t>»</a:t>
            </a:r>
            <a:r>
              <a:rPr lang="en-US" sz="1800">
                <a:solidFill>
                  <a:srgbClr val="000099"/>
                </a:solidFill>
              </a:rPr>
              <a:t> 2OH</a:t>
            </a:r>
            <a:r>
              <a:rPr lang="en-US" sz="1800" baseline="30000">
                <a:solidFill>
                  <a:srgbClr val="000099"/>
                </a:solidFill>
              </a:rPr>
              <a:t>-</a:t>
            </a:r>
            <a:r>
              <a:rPr lang="en-US" sz="1800">
                <a:solidFill>
                  <a:srgbClr val="000099"/>
                </a:solidFill>
              </a:rPr>
              <a:t> + H</a:t>
            </a:r>
            <a:r>
              <a:rPr lang="en-US" sz="1800" baseline="-25000">
                <a:solidFill>
                  <a:srgbClr val="000099"/>
                </a:solidFill>
              </a:rPr>
              <a:t>2</a:t>
            </a:r>
            <a:r>
              <a:rPr lang="en-US" sz="1800">
                <a:solidFill>
                  <a:srgbClr val="000099"/>
                </a:solidFill>
              </a:rPr>
              <a:t>	</a:t>
            </a:r>
            <a:r>
              <a:rPr lang="en-US" sz="1600">
                <a:solidFill>
                  <a:srgbClr val="000099"/>
                </a:solidFill>
              </a:rPr>
              <a:t>titrant generation reaction</a:t>
            </a:r>
            <a:endParaRPr lang="en-US" sz="1600" baseline="30000">
              <a:solidFill>
                <a:srgbClr val="000099"/>
              </a:solidFill>
            </a:endParaRPr>
          </a:p>
          <a:p>
            <a:pPr fontAlgn="base">
              <a:spcBef>
                <a:spcPct val="0"/>
              </a:spcBef>
              <a:spcAft>
                <a:spcPct val="0"/>
              </a:spcAft>
              <a:buFontTx/>
              <a:buNone/>
            </a:pPr>
            <a:r>
              <a:rPr lang="en-US" sz="1600" baseline="30000">
                <a:solidFill>
                  <a:srgbClr val="000000"/>
                </a:solidFill>
              </a:rPr>
              <a:t>				</a:t>
            </a:r>
          </a:p>
          <a:p>
            <a:pPr fontAlgn="base">
              <a:spcBef>
                <a:spcPct val="0"/>
              </a:spcBef>
              <a:spcAft>
                <a:spcPct val="0"/>
              </a:spcAft>
              <a:buFontTx/>
              <a:buNone/>
            </a:pPr>
            <a:r>
              <a:rPr lang="en-US" sz="1600" baseline="30000">
                <a:solidFill>
                  <a:srgbClr val="000000"/>
                </a:solidFill>
              </a:rPr>
              <a:t>		- </a:t>
            </a:r>
            <a:r>
              <a:rPr lang="en-US" sz="1600">
                <a:solidFill>
                  <a:srgbClr val="CC3300"/>
                </a:solidFill>
              </a:rPr>
              <a:t>Base titration</a:t>
            </a:r>
          </a:p>
          <a:p>
            <a:pPr fontAlgn="base">
              <a:spcBef>
                <a:spcPct val="0"/>
              </a:spcBef>
              <a:spcAft>
                <a:spcPct val="0"/>
              </a:spcAft>
              <a:buFontTx/>
              <a:buNone/>
            </a:pPr>
            <a:r>
              <a:rPr lang="en-US" sz="1600">
                <a:solidFill>
                  <a:srgbClr val="CC3300"/>
                </a:solidFill>
              </a:rPr>
              <a:t>			</a:t>
            </a:r>
            <a:r>
              <a:rPr lang="en-US" sz="1800">
                <a:solidFill>
                  <a:srgbClr val="000099"/>
                </a:solidFill>
              </a:rPr>
              <a:t>H</a:t>
            </a:r>
            <a:r>
              <a:rPr lang="en-US" sz="1800" baseline="-25000">
                <a:solidFill>
                  <a:srgbClr val="000099"/>
                </a:solidFill>
              </a:rPr>
              <a:t>2</a:t>
            </a:r>
            <a:r>
              <a:rPr lang="en-US" sz="1800">
                <a:solidFill>
                  <a:srgbClr val="000099"/>
                </a:solidFill>
              </a:rPr>
              <a:t>O  </a:t>
            </a:r>
            <a:r>
              <a:rPr lang="en-US" sz="1800" b="1">
                <a:solidFill>
                  <a:srgbClr val="000099"/>
                </a:solidFill>
                <a:latin typeface="WP MathA"/>
              </a:rPr>
              <a:t>»</a:t>
            </a:r>
            <a:r>
              <a:rPr lang="en-US" sz="1800">
                <a:solidFill>
                  <a:srgbClr val="000099"/>
                </a:solidFill>
              </a:rPr>
              <a:t> 2H</a:t>
            </a:r>
            <a:r>
              <a:rPr lang="en-US" sz="1800" baseline="30000">
                <a:solidFill>
                  <a:srgbClr val="000099"/>
                </a:solidFill>
              </a:rPr>
              <a:t>+</a:t>
            </a:r>
            <a:r>
              <a:rPr lang="en-US" sz="1800">
                <a:solidFill>
                  <a:srgbClr val="000099"/>
                </a:solidFill>
              </a:rPr>
              <a:t> + ½ O</a:t>
            </a:r>
            <a:r>
              <a:rPr lang="en-US" sz="1800" baseline="-25000">
                <a:solidFill>
                  <a:srgbClr val="000099"/>
                </a:solidFill>
              </a:rPr>
              <a:t>2</a:t>
            </a:r>
            <a:r>
              <a:rPr lang="en-US" sz="1800">
                <a:solidFill>
                  <a:srgbClr val="000099"/>
                </a:solidFill>
              </a:rPr>
              <a:t> + 2e</a:t>
            </a:r>
            <a:r>
              <a:rPr lang="en-US" sz="1800" baseline="30000">
                <a:solidFill>
                  <a:srgbClr val="000099"/>
                </a:solidFill>
              </a:rPr>
              <a:t>-</a:t>
            </a:r>
            <a:r>
              <a:rPr lang="en-US" sz="1800">
                <a:solidFill>
                  <a:srgbClr val="000099"/>
                </a:solidFill>
              </a:rPr>
              <a:t>	</a:t>
            </a:r>
            <a:r>
              <a:rPr lang="en-US" sz="1600">
                <a:solidFill>
                  <a:srgbClr val="000099"/>
                </a:solidFill>
              </a:rPr>
              <a:t>titrant generation reaction</a:t>
            </a:r>
          </a:p>
          <a:p>
            <a:pPr fontAlgn="base">
              <a:spcBef>
                <a:spcPct val="0"/>
              </a:spcBef>
              <a:spcAft>
                <a:spcPct val="0"/>
              </a:spcAft>
              <a:buFontTx/>
              <a:buNone/>
            </a:pPr>
            <a:endParaRPr lang="en-US" sz="1600">
              <a:solidFill>
                <a:srgbClr val="000000"/>
              </a:solidFill>
            </a:endParaRPr>
          </a:p>
          <a:p>
            <a:pPr fontAlgn="base">
              <a:spcBef>
                <a:spcPct val="0"/>
              </a:spcBef>
              <a:spcAft>
                <a:spcPct val="0"/>
              </a:spcAft>
              <a:buFontTx/>
              <a:buNone/>
            </a:pPr>
            <a:r>
              <a:rPr lang="en-US" sz="1600">
                <a:solidFill>
                  <a:srgbClr val="000000"/>
                </a:solidFill>
              </a:rPr>
              <a:t>	</a:t>
            </a:r>
            <a:r>
              <a:rPr lang="en-US" sz="1600" i="1">
                <a:solidFill>
                  <a:srgbClr val="000000"/>
                </a:solidFill>
              </a:rPr>
              <a:t>b.) Can be used for Complexation Titrations (EDTA</a:t>
            </a:r>
            <a:r>
              <a:rPr lang="en-US" sz="1600" i="1">
                <a:solidFill>
                  <a:srgbClr val="000099"/>
                </a:solidFill>
              </a:rPr>
              <a:t>)</a:t>
            </a:r>
          </a:p>
          <a:p>
            <a:pPr fontAlgn="base">
              <a:spcBef>
                <a:spcPct val="0"/>
              </a:spcBef>
              <a:spcAft>
                <a:spcPct val="0"/>
              </a:spcAft>
              <a:buFontTx/>
              <a:buNone/>
            </a:pPr>
            <a:endParaRPr lang="en-US" sz="1600" i="1">
              <a:solidFill>
                <a:srgbClr val="000099"/>
              </a:solidFill>
            </a:endParaRPr>
          </a:p>
          <a:p>
            <a:pPr fontAlgn="base">
              <a:spcBef>
                <a:spcPct val="0"/>
              </a:spcBef>
              <a:spcAft>
                <a:spcPct val="0"/>
              </a:spcAft>
              <a:buFontTx/>
              <a:buNone/>
            </a:pPr>
            <a:r>
              <a:rPr lang="en-US" sz="1600" i="1">
                <a:solidFill>
                  <a:srgbClr val="000099"/>
                </a:solidFill>
              </a:rPr>
              <a:t>			 </a:t>
            </a:r>
            <a:r>
              <a:rPr lang="en-US" sz="1800">
                <a:solidFill>
                  <a:srgbClr val="000099"/>
                </a:solidFill>
              </a:rPr>
              <a:t>HgNH</a:t>
            </a:r>
            <a:r>
              <a:rPr lang="en-US" sz="1800" baseline="-25000">
                <a:solidFill>
                  <a:srgbClr val="000099"/>
                </a:solidFill>
              </a:rPr>
              <a:t>3</a:t>
            </a:r>
            <a:r>
              <a:rPr lang="en-US" sz="1800">
                <a:solidFill>
                  <a:srgbClr val="000099"/>
                </a:solidFill>
              </a:rPr>
              <a:t>Y</a:t>
            </a:r>
            <a:r>
              <a:rPr lang="en-US" sz="1800" baseline="30000">
                <a:solidFill>
                  <a:srgbClr val="000099"/>
                </a:solidFill>
              </a:rPr>
              <a:t>2-</a:t>
            </a:r>
            <a:r>
              <a:rPr lang="en-US" sz="1800">
                <a:solidFill>
                  <a:srgbClr val="000099"/>
                </a:solidFill>
              </a:rPr>
              <a:t> + NH</a:t>
            </a:r>
            <a:r>
              <a:rPr lang="en-US" sz="1800" baseline="-25000">
                <a:solidFill>
                  <a:srgbClr val="000099"/>
                </a:solidFill>
              </a:rPr>
              <a:t>4</a:t>
            </a:r>
            <a:r>
              <a:rPr lang="en-US" sz="1800" baseline="30000">
                <a:solidFill>
                  <a:srgbClr val="000099"/>
                </a:solidFill>
              </a:rPr>
              <a:t>+</a:t>
            </a:r>
            <a:r>
              <a:rPr lang="en-US" sz="1800">
                <a:solidFill>
                  <a:srgbClr val="000099"/>
                </a:solidFill>
              </a:rPr>
              <a:t> + 2e-  </a:t>
            </a:r>
            <a:r>
              <a:rPr lang="en-US" sz="1800" b="1">
                <a:solidFill>
                  <a:srgbClr val="000099"/>
                </a:solidFill>
                <a:latin typeface="WP MathA"/>
              </a:rPr>
              <a:t>»</a:t>
            </a:r>
            <a:r>
              <a:rPr lang="en-US" sz="1800">
                <a:solidFill>
                  <a:srgbClr val="000099"/>
                </a:solidFill>
              </a:rPr>
              <a:t> Hg + 2NH</a:t>
            </a:r>
            <a:r>
              <a:rPr lang="en-US" sz="1800" baseline="-25000">
                <a:solidFill>
                  <a:srgbClr val="000099"/>
                </a:solidFill>
              </a:rPr>
              <a:t>3</a:t>
            </a:r>
            <a:r>
              <a:rPr lang="en-US" sz="1800">
                <a:solidFill>
                  <a:srgbClr val="000099"/>
                </a:solidFill>
              </a:rPr>
              <a:t> +HY</a:t>
            </a:r>
            <a:r>
              <a:rPr lang="en-US" sz="1800" baseline="30000">
                <a:solidFill>
                  <a:srgbClr val="000099"/>
                </a:solidFill>
              </a:rPr>
              <a:t>3-</a:t>
            </a:r>
            <a:endParaRPr lang="en-US" sz="1800">
              <a:solidFill>
                <a:srgbClr val="000099"/>
              </a:solidFill>
            </a:endParaRPr>
          </a:p>
          <a:p>
            <a:pPr fontAlgn="base">
              <a:spcBef>
                <a:spcPct val="0"/>
              </a:spcBef>
              <a:spcAft>
                <a:spcPct val="0"/>
              </a:spcAft>
              <a:buFontTx/>
              <a:buNone/>
            </a:pPr>
            <a:endParaRPr lang="en-US" sz="1800">
              <a:solidFill>
                <a:srgbClr val="000099"/>
              </a:solidFill>
            </a:endParaRPr>
          </a:p>
          <a:p>
            <a:pPr fontAlgn="base">
              <a:spcBef>
                <a:spcPct val="0"/>
              </a:spcBef>
              <a:spcAft>
                <a:spcPct val="0"/>
              </a:spcAft>
              <a:buFontTx/>
              <a:buNone/>
            </a:pPr>
            <a:r>
              <a:rPr lang="en-US" sz="1800">
                <a:solidFill>
                  <a:srgbClr val="000000"/>
                </a:solidFill>
              </a:rPr>
              <a:t>			</a:t>
            </a:r>
            <a:r>
              <a:rPr lang="en-US" sz="1800">
                <a:solidFill>
                  <a:srgbClr val="000099"/>
                </a:solidFill>
              </a:rPr>
              <a:t>HY</a:t>
            </a:r>
            <a:r>
              <a:rPr lang="en-US" sz="1800" baseline="30000">
                <a:solidFill>
                  <a:srgbClr val="000099"/>
                </a:solidFill>
              </a:rPr>
              <a:t>3-</a:t>
            </a:r>
            <a:r>
              <a:rPr lang="en-US" sz="1800">
                <a:solidFill>
                  <a:srgbClr val="000099"/>
                </a:solidFill>
              </a:rPr>
              <a:t>  </a:t>
            </a:r>
            <a:r>
              <a:rPr lang="en-US" sz="1800" b="1">
                <a:solidFill>
                  <a:srgbClr val="000099"/>
                </a:solidFill>
                <a:latin typeface="WP MathA"/>
              </a:rPr>
              <a:t>»</a:t>
            </a:r>
            <a:r>
              <a:rPr lang="en-US" sz="1800">
                <a:solidFill>
                  <a:srgbClr val="000099"/>
                </a:solidFill>
              </a:rPr>
              <a:t> H</a:t>
            </a:r>
            <a:r>
              <a:rPr lang="en-US" sz="1800" baseline="30000">
                <a:solidFill>
                  <a:srgbClr val="000099"/>
                </a:solidFill>
              </a:rPr>
              <a:t>+</a:t>
            </a:r>
            <a:r>
              <a:rPr lang="en-US" sz="1800">
                <a:solidFill>
                  <a:srgbClr val="000099"/>
                </a:solidFill>
              </a:rPr>
              <a:t> + Y</a:t>
            </a:r>
            <a:r>
              <a:rPr lang="en-US" sz="1800" baseline="30000">
                <a:solidFill>
                  <a:srgbClr val="000099"/>
                </a:solidFill>
              </a:rPr>
              <a:t>4-</a:t>
            </a:r>
          </a:p>
          <a:p>
            <a:pPr fontAlgn="base">
              <a:spcBef>
                <a:spcPct val="0"/>
              </a:spcBef>
              <a:spcAft>
                <a:spcPct val="0"/>
              </a:spcAft>
              <a:buFontTx/>
              <a:buNone/>
            </a:pPr>
            <a:r>
              <a:rPr lang="en-US" sz="1800" i="1">
                <a:solidFill>
                  <a:srgbClr val="000000"/>
                </a:solidFill>
              </a:rPr>
              <a:t>	</a:t>
            </a:r>
          </a:p>
          <a:p>
            <a:pPr fontAlgn="base">
              <a:spcBef>
                <a:spcPct val="0"/>
              </a:spcBef>
              <a:spcAft>
                <a:spcPct val="0"/>
              </a:spcAft>
              <a:buFontTx/>
              <a:buNone/>
            </a:pPr>
            <a:r>
              <a:rPr lang="en-US" sz="1800" i="1">
                <a:solidFill>
                  <a:srgbClr val="000000"/>
                </a:solidFill>
              </a:rPr>
              <a:t>	</a:t>
            </a:r>
            <a:r>
              <a:rPr lang="en-US" sz="1600" i="1">
                <a:solidFill>
                  <a:srgbClr val="000000"/>
                </a:solidFill>
              </a:rPr>
              <a:t>c.) Can be used for Redox Titrations</a:t>
            </a:r>
            <a:endParaRPr lang="en-US" sz="1600" i="1">
              <a:solidFill>
                <a:srgbClr val="000099"/>
              </a:solidFill>
            </a:endParaRPr>
          </a:p>
          <a:p>
            <a:pPr fontAlgn="base">
              <a:spcBef>
                <a:spcPct val="0"/>
              </a:spcBef>
              <a:spcAft>
                <a:spcPct val="0"/>
              </a:spcAft>
              <a:buFontTx/>
              <a:buNone/>
            </a:pPr>
            <a:endParaRPr lang="en-US" sz="1600" i="1">
              <a:solidFill>
                <a:srgbClr val="000099"/>
              </a:solidFill>
            </a:endParaRPr>
          </a:p>
          <a:p>
            <a:pPr fontAlgn="base">
              <a:spcBef>
                <a:spcPct val="0"/>
              </a:spcBef>
              <a:spcAft>
                <a:spcPct val="0"/>
              </a:spcAft>
              <a:buFontTx/>
              <a:buNone/>
            </a:pPr>
            <a:r>
              <a:rPr lang="en-US" sz="1800" i="1">
                <a:solidFill>
                  <a:srgbClr val="000099"/>
                </a:solidFill>
              </a:rPr>
              <a:t>			 </a:t>
            </a:r>
            <a:r>
              <a:rPr lang="en-US" sz="1800">
                <a:solidFill>
                  <a:srgbClr val="000099"/>
                </a:solidFill>
              </a:rPr>
              <a:t>Ce</a:t>
            </a:r>
            <a:r>
              <a:rPr lang="en-US" sz="1800" baseline="30000">
                <a:solidFill>
                  <a:srgbClr val="000099"/>
                </a:solidFill>
              </a:rPr>
              <a:t>3+</a:t>
            </a:r>
            <a:r>
              <a:rPr lang="en-US" sz="1800">
                <a:solidFill>
                  <a:srgbClr val="000099"/>
                </a:solidFill>
              </a:rPr>
              <a:t> </a:t>
            </a:r>
            <a:r>
              <a:rPr lang="en-US" sz="1800" b="1">
                <a:solidFill>
                  <a:srgbClr val="000099"/>
                </a:solidFill>
                <a:latin typeface="WP MathA"/>
              </a:rPr>
              <a:t>»</a:t>
            </a:r>
            <a:r>
              <a:rPr lang="en-US" sz="1800">
                <a:solidFill>
                  <a:srgbClr val="000099"/>
                </a:solidFill>
              </a:rPr>
              <a:t> Ce</a:t>
            </a:r>
            <a:r>
              <a:rPr lang="en-US" sz="1800" baseline="30000">
                <a:solidFill>
                  <a:srgbClr val="000099"/>
                </a:solidFill>
              </a:rPr>
              <a:t>4+</a:t>
            </a:r>
            <a:r>
              <a:rPr lang="en-US" sz="1800">
                <a:solidFill>
                  <a:srgbClr val="000099"/>
                </a:solidFill>
              </a:rPr>
              <a:t> + e</a:t>
            </a:r>
            <a:r>
              <a:rPr lang="en-US" sz="1800" baseline="30000">
                <a:solidFill>
                  <a:srgbClr val="000099"/>
                </a:solidFill>
              </a:rPr>
              <a:t>-</a:t>
            </a:r>
          </a:p>
          <a:p>
            <a:pPr fontAlgn="base">
              <a:spcBef>
                <a:spcPct val="0"/>
              </a:spcBef>
              <a:spcAft>
                <a:spcPct val="0"/>
              </a:spcAft>
              <a:buFontTx/>
              <a:buNone/>
            </a:pPr>
            <a:endParaRPr lang="en-US" sz="1800">
              <a:solidFill>
                <a:srgbClr val="000099"/>
              </a:solidFill>
            </a:endParaRPr>
          </a:p>
          <a:p>
            <a:pPr fontAlgn="base">
              <a:spcBef>
                <a:spcPct val="0"/>
              </a:spcBef>
              <a:spcAft>
                <a:spcPct val="0"/>
              </a:spcAft>
              <a:buFontTx/>
              <a:buNone/>
            </a:pPr>
            <a:r>
              <a:rPr lang="en-US" sz="1800">
                <a:solidFill>
                  <a:srgbClr val="000000"/>
                </a:solidFill>
              </a:rPr>
              <a:t>			</a:t>
            </a:r>
            <a:r>
              <a:rPr lang="en-US" sz="1800">
                <a:solidFill>
                  <a:srgbClr val="000099"/>
                </a:solidFill>
              </a:rPr>
              <a:t>Ce</a:t>
            </a:r>
            <a:r>
              <a:rPr lang="en-US" sz="1800" baseline="30000">
                <a:solidFill>
                  <a:srgbClr val="000099"/>
                </a:solidFill>
              </a:rPr>
              <a:t>4+</a:t>
            </a:r>
            <a:r>
              <a:rPr lang="en-US" sz="1800">
                <a:solidFill>
                  <a:srgbClr val="000099"/>
                </a:solidFill>
              </a:rPr>
              <a:t> + Fe</a:t>
            </a:r>
            <a:r>
              <a:rPr lang="en-US" sz="1800" baseline="30000">
                <a:solidFill>
                  <a:srgbClr val="000099"/>
                </a:solidFill>
              </a:rPr>
              <a:t>2+</a:t>
            </a:r>
            <a:r>
              <a:rPr lang="en-US" sz="1800">
                <a:solidFill>
                  <a:srgbClr val="000099"/>
                </a:solidFill>
              </a:rPr>
              <a:t>  </a:t>
            </a:r>
            <a:r>
              <a:rPr lang="en-US" sz="1800" b="1">
                <a:solidFill>
                  <a:srgbClr val="000099"/>
                </a:solidFill>
                <a:latin typeface="WP MathA"/>
              </a:rPr>
              <a:t>»</a:t>
            </a:r>
            <a:r>
              <a:rPr lang="en-US" sz="1800">
                <a:solidFill>
                  <a:srgbClr val="000099"/>
                </a:solidFill>
              </a:rPr>
              <a:t> Ce</a:t>
            </a:r>
            <a:r>
              <a:rPr lang="en-US" sz="1800" baseline="30000">
                <a:solidFill>
                  <a:srgbClr val="000099"/>
                </a:solidFill>
              </a:rPr>
              <a:t>3+</a:t>
            </a:r>
            <a:r>
              <a:rPr lang="en-US" sz="1800">
                <a:solidFill>
                  <a:srgbClr val="000099"/>
                </a:solidFill>
              </a:rPr>
              <a:t> + Fe</a:t>
            </a:r>
            <a:r>
              <a:rPr lang="en-US" sz="1800" baseline="30000">
                <a:solidFill>
                  <a:srgbClr val="000099"/>
                </a:solidFill>
              </a:rPr>
              <a:t>3+</a:t>
            </a:r>
            <a:endParaRPr lang="en-US" sz="1800" baseline="30000">
              <a:solidFill>
                <a:srgbClr val="000000"/>
              </a:solidFill>
            </a:endParaRPr>
          </a:p>
          <a:p>
            <a:pPr fontAlgn="base">
              <a:spcBef>
                <a:spcPct val="0"/>
              </a:spcBef>
              <a:spcAft>
                <a:spcPct val="0"/>
              </a:spcAft>
              <a:buFontTx/>
              <a:buNone/>
            </a:pPr>
            <a:endParaRPr lang="en-US" sz="1800" baseline="30000">
              <a:solidFill>
                <a:srgbClr val="000000"/>
              </a:solidFill>
            </a:endParaRPr>
          </a:p>
        </p:txBody>
      </p:sp>
      <p:sp>
        <p:nvSpPr>
          <p:cNvPr id="30723" name="Rectangle 1"/>
          <p:cNvSpPr>
            <a:spLocks noChangeArrowheads="1"/>
          </p:cNvSpPr>
          <p:nvPr/>
        </p:nvSpPr>
        <p:spPr bwMode="auto">
          <a:xfrm>
            <a:off x="3575051" y="260350"/>
            <a:ext cx="359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solidFill>
                  <a:srgbClr val="000000"/>
                </a:solidFill>
              </a:rPr>
              <a:t>Coulometric Titration Applications</a:t>
            </a:r>
          </a:p>
        </p:txBody>
      </p:sp>
    </p:spTree>
    <p:extLst>
      <p:ext uri="{BB962C8B-B14F-4D97-AF65-F5344CB8AC3E}">
        <p14:creationId xmlns:p14="http://schemas.microsoft.com/office/powerpoint/2010/main" val="1745145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716089" y="285750"/>
            <a:ext cx="8766175"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sz="1600" i="1">
                <a:solidFill>
                  <a:srgbClr val="000099"/>
                </a:solidFill>
              </a:rPr>
              <a:t>3.) Comparison of Coulometric and Volumetric Titration</a:t>
            </a:r>
          </a:p>
          <a:p>
            <a:pPr fontAlgn="base">
              <a:spcBef>
                <a:spcPct val="0"/>
              </a:spcBef>
              <a:spcAft>
                <a:spcPct val="0"/>
              </a:spcAft>
              <a:buFontTx/>
              <a:buNone/>
            </a:pPr>
            <a:r>
              <a:rPr lang="en-US" sz="1600" i="1">
                <a:solidFill>
                  <a:srgbClr val="000099"/>
                </a:solidFill>
              </a:rPr>
              <a:t>	</a:t>
            </a:r>
            <a:r>
              <a:rPr lang="en-US" sz="1600" i="1">
                <a:solidFill>
                  <a:srgbClr val="000000"/>
                </a:solidFill>
              </a:rPr>
              <a:t>a) </a:t>
            </a:r>
            <a:r>
              <a:rPr lang="en-US" sz="1600">
                <a:solidFill>
                  <a:srgbClr val="000000"/>
                </a:solidFill>
              </a:rPr>
              <a:t>Both Have Observable Endpoint </a:t>
            </a:r>
          </a:p>
          <a:p>
            <a:pPr fontAlgn="base">
              <a:spcBef>
                <a:spcPct val="0"/>
              </a:spcBef>
              <a:spcAft>
                <a:spcPct val="0"/>
              </a:spcAft>
              <a:buFontTx/>
              <a:buNone/>
            </a:pPr>
            <a:r>
              <a:rPr lang="en-US" sz="1600">
                <a:solidFill>
                  <a:srgbClr val="CC3300"/>
                </a:solidFill>
              </a:rPr>
              <a:t>		- Current (e</a:t>
            </a:r>
            <a:r>
              <a:rPr lang="en-US" sz="1600" baseline="30000">
                <a:solidFill>
                  <a:srgbClr val="CC3300"/>
                </a:solidFill>
              </a:rPr>
              <a:t>-</a:t>
            </a:r>
            <a:r>
              <a:rPr lang="en-US" sz="1600">
                <a:solidFill>
                  <a:srgbClr val="CC3300"/>
                </a:solidFill>
              </a:rPr>
              <a:t> generation)</a:t>
            </a:r>
          </a:p>
          <a:p>
            <a:pPr fontAlgn="base">
              <a:spcBef>
                <a:spcPct val="0"/>
              </a:spcBef>
              <a:spcAft>
                <a:spcPct val="0"/>
              </a:spcAft>
              <a:buFontTx/>
              <a:buNone/>
            </a:pPr>
            <a:r>
              <a:rPr lang="en-US" sz="1600">
                <a:solidFill>
                  <a:srgbClr val="CC3300"/>
                </a:solidFill>
              </a:rPr>
              <a:t>			</a:t>
            </a:r>
            <a:r>
              <a:rPr lang="en-US" sz="1800">
                <a:solidFill>
                  <a:srgbClr val="000000"/>
                </a:solidFill>
                <a:latin typeface="WP MathA"/>
              </a:rPr>
              <a:t> </a:t>
            </a:r>
            <a:r>
              <a:rPr lang="en-US" sz="1600">
                <a:solidFill>
                  <a:srgbClr val="000099"/>
                </a:solidFill>
              </a:rPr>
              <a:t>serves same function as a standard titrant solution</a:t>
            </a:r>
            <a:r>
              <a:rPr lang="en-US" sz="1600" baseline="30000">
                <a:solidFill>
                  <a:srgbClr val="000000"/>
                </a:solidFill>
              </a:rPr>
              <a:t>	</a:t>
            </a:r>
          </a:p>
          <a:p>
            <a:pPr fontAlgn="base">
              <a:spcBef>
                <a:spcPct val="0"/>
              </a:spcBef>
              <a:spcAft>
                <a:spcPct val="0"/>
              </a:spcAft>
              <a:buFontTx/>
              <a:buNone/>
            </a:pPr>
            <a:r>
              <a:rPr lang="en-US" sz="1600" baseline="30000">
                <a:solidFill>
                  <a:srgbClr val="000000"/>
                </a:solidFill>
              </a:rPr>
              <a:t>		 </a:t>
            </a:r>
            <a:r>
              <a:rPr lang="en-US" sz="1800">
                <a:solidFill>
                  <a:srgbClr val="CC3300"/>
                </a:solidFill>
              </a:rPr>
              <a:t>-</a:t>
            </a:r>
            <a:r>
              <a:rPr lang="en-US" sz="1600" baseline="30000">
                <a:solidFill>
                  <a:srgbClr val="000000"/>
                </a:solidFill>
              </a:rPr>
              <a:t> </a:t>
            </a:r>
            <a:r>
              <a:rPr lang="en-US" sz="1600">
                <a:solidFill>
                  <a:srgbClr val="CC3300"/>
                </a:solidFill>
              </a:rPr>
              <a:t>Time</a:t>
            </a:r>
          </a:p>
          <a:p>
            <a:pPr fontAlgn="base">
              <a:spcBef>
                <a:spcPct val="0"/>
              </a:spcBef>
              <a:spcAft>
                <a:spcPct val="0"/>
              </a:spcAft>
              <a:buFontTx/>
              <a:buNone/>
            </a:pPr>
            <a:r>
              <a:rPr lang="en-US" sz="1600">
                <a:solidFill>
                  <a:srgbClr val="CC3300"/>
                </a:solidFill>
              </a:rPr>
              <a:t>			</a:t>
            </a:r>
            <a:r>
              <a:rPr lang="en-US" sz="1600">
                <a:solidFill>
                  <a:srgbClr val="000099"/>
                </a:solidFill>
              </a:rPr>
              <a:t>serves same function as </a:t>
            </a:r>
            <a:r>
              <a:rPr lang="en-US" sz="1600" u="sng">
                <a:solidFill>
                  <a:srgbClr val="000099"/>
                </a:solidFill>
              </a:rPr>
              <a:t>volume</a:t>
            </a:r>
            <a:r>
              <a:rPr lang="en-US" sz="1600">
                <a:solidFill>
                  <a:srgbClr val="000099"/>
                </a:solidFill>
              </a:rPr>
              <a:t> delivered</a:t>
            </a:r>
          </a:p>
          <a:p>
            <a:pPr fontAlgn="base">
              <a:spcBef>
                <a:spcPct val="0"/>
              </a:spcBef>
              <a:spcAft>
                <a:spcPct val="0"/>
              </a:spcAft>
              <a:buFontTx/>
              <a:buNone/>
            </a:pPr>
            <a:r>
              <a:rPr lang="en-US" sz="1600">
                <a:solidFill>
                  <a:srgbClr val="000099"/>
                </a:solidFill>
              </a:rPr>
              <a:t>		</a:t>
            </a:r>
            <a:r>
              <a:rPr lang="en-US" sz="1600">
                <a:solidFill>
                  <a:srgbClr val="CC3300"/>
                </a:solidFill>
              </a:rPr>
              <a:t>- amount of analyte determined by combining capacity</a:t>
            </a:r>
          </a:p>
          <a:p>
            <a:pPr fontAlgn="base">
              <a:spcBef>
                <a:spcPct val="0"/>
              </a:spcBef>
              <a:spcAft>
                <a:spcPct val="0"/>
              </a:spcAft>
              <a:buFontTx/>
              <a:buNone/>
            </a:pPr>
            <a:r>
              <a:rPr lang="en-US" sz="1600">
                <a:solidFill>
                  <a:srgbClr val="CC3300"/>
                </a:solidFill>
              </a:rPr>
              <a:t>		- reactions must be rapid, essentially complete and free of side reactions</a:t>
            </a:r>
            <a:endParaRPr lang="en-US" sz="1400">
              <a:solidFill>
                <a:srgbClr val="CC3300"/>
              </a:solidFill>
            </a:endParaRPr>
          </a:p>
          <a:p>
            <a:pPr fontAlgn="base">
              <a:spcBef>
                <a:spcPct val="0"/>
              </a:spcBef>
              <a:spcAft>
                <a:spcPct val="0"/>
              </a:spcAft>
              <a:buFontTx/>
              <a:buNone/>
            </a:pPr>
            <a:endParaRPr lang="en-US" sz="1400">
              <a:solidFill>
                <a:srgbClr val="000000"/>
              </a:solidFill>
            </a:endParaRPr>
          </a:p>
          <a:p>
            <a:pPr fontAlgn="base">
              <a:spcBef>
                <a:spcPct val="0"/>
              </a:spcBef>
              <a:spcAft>
                <a:spcPct val="0"/>
              </a:spcAft>
              <a:buFontTx/>
              <a:buNone/>
            </a:pPr>
            <a:r>
              <a:rPr lang="en-US" sz="1600">
                <a:solidFill>
                  <a:srgbClr val="000000"/>
                </a:solidFill>
              </a:rPr>
              <a:t>	</a:t>
            </a:r>
            <a:r>
              <a:rPr lang="en-US" sz="1600" i="1">
                <a:solidFill>
                  <a:srgbClr val="000000"/>
                </a:solidFill>
              </a:rPr>
              <a:t>b.) Advantages of Coulometry</a:t>
            </a:r>
            <a:endParaRPr lang="en-US" sz="1600" i="1">
              <a:solidFill>
                <a:srgbClr val="000099"/>
              </a:solidFill>
            </a:endParaRPr>
          </a:p>
          <a:p>
            <a:pPr fontAlgn="base">
              <a:spcBef>
                <a:spcPct val="0"/>
              </a:spcBef>
              <a:spcAft>
                <a:spcPct val="0"/>
              </a:spcAft>
              <a:buFontTx/>
              <a:buNone/>
            </a:pPr>
            <a:r>
              <a:rPr lang="en-US" sz="1800">
                <a:solidFill>
                  <a:srgbClr val="CC3300"/>
                </a:solidFill>
              </a:rPr>
              <a:t>		</a:t>
            </a:r>
            <a:r>
              <a:rPr lang="en-US" sz="1600">
                <a:solidFill>
                  <a:srgbClr val="CC3300"/>
                </a:solidFill>
              </a:rPr>
              <a:t>- Both time and current easy to measure to a high accuracy</a:t>
            </a:r>
          </a:p>
          <a:p>
            <a:pPr fontAlgn="base">
              <a:spcBef>
                <a:spcPct val="0"/>
              </a:spcBef>
              <a:spcAft>
                <a:spcPct val="0"/>
              </a:spcAft>
              <a:buFontTx/>
              <a:buNone/>
            </a:pPr>
            <a:r>
              <a:rPr lang="en-US" sz="1600">
                <a:solidFill>
                  <a:srgbClr val="CC3300"/>
                </a:solidFill>
              </a:rPr>
              <a:t>		- Don’t have to worry about titrant stability</a:t>
            </a:r>
          </a:p>
          <a:p>
            <a:pPr fontAlgn="base">
              <a:spcBef>
                <a:spcPct val="0"/>
              </a:spcBef>
              <a:spcAft>
                <a:spcPct val="0"/>
              </a:spcAft>
              <a:buFontTx/>
              <a:buNone/>
            </a:pPr>
            <a:r>
              <a:rPr lang="en-US" sz="1600">
                <a:solidFill>
                  <a:srgbClr val="CC3300"/>
                </a:solidFill>
              </a:rPr>
              <a:t>		- easier and more accurate for small quantities of reagent</a:t>
            </a:r>
          </a:p>
          <a:p>
            <a:pPr fontAlgn="base">
              <a:spcBef>
                <a:spcPct val="0"/>
              </a:spcBef>
              <a:spcAft>
                <a:spcPct val="0"/>
              </a:spcAft>
              <a:buFontTx/>
              <a:buNone/>
            </a:pPr>
            <a:r>
              <a:rPr lang="en-US" sz="1600">
                <a:solidFill>
                  <a:srgbClr val="CC3300"/>
                </a:solidFill>
              </a:rPr>
              <a:t>			</a:t>
            </a:r>
            <a:r>
              <a:rPr lang="en-US" sz="1600">
                <a:solidFill>
                  <a:srgbClr val="000000"/>
                </a:solidFill>
                <a:latin typeface="WP MathA"/>
              </a:rPr>
              <a:t>&lt; </a:t>
            </a:r>
            <a:r>
              <a:rPr lang="en-US" sz="1600">
                <a:solidFill>
                  <a:srgbClr val="000099"/>
                </a:solidFill>
              </a:rPr>
              <a:t>small volumes of dilute solutions </a:t>
            </a:r>
            <a:r>
              <a:rPr lang="en-US" sz="1600">
                <a:solidFill>
                  <a:srgbClr val="000099"/>
                </a:solidFill>
                <a:sym typeface="Wingdings" panose="05000000000000000000" pitchFamily="2" charset="2"/>
              </a:rPr>
              <a:t> problem with volumetric</a:t>
            </a:r>
          </a:p>
          <a:p>
            <a:pPr fontAlgn="base">
              <a:spcBef>
                <a:spcPct val="0"/>
              </a:spcBef>
              <a:spcAft>
                <a:spcPct val="0"/>
              </a:spcAft>
              <a:buFontTx/>
              <a:buNone/>
            </a:pPr>
            <a:r>
              <a:rPr lang="en-US" sz="1600">
                <a:solidFill>
                  <a:srgbClr val="000099"/>
                </a:solidFill>
                <a:sym typeface="Wingdings" panose="05000000000000000000" pitchFamily="2" charset="2"/>
              </a:rPr>
              <a:t>		</a:t>
            </a:r>
            <a:r>
              <a:rPr lang="en-US" sz="1600">
                <a:solidFill>
                  <a:srgbClr val="CC3300"/>
                </a:solidFill>
                <a:sym typeface="Wingdings" panose="05000000000000000000" pitchFamily="2" charset="2"/>
              </a:rPr>
              <a:t>- used for precipitation, complex formation oxidation/reduction or 			  neutralization reactions</a:t>
            </a:r>
          </a:p>
          <a:p>
            <a:pPr fontAlgn="base">
              <a:spcBef>
                <a:spcPct val="0"/>
              </a:spcBef>
              <a:spcAft>
                <a:spcPct val="0"/>
              </a:spcAft>
              <a:buFontTx/>
              <a:buNone/>
            </a:pPr>
            <a:r>
              <a:rPr lang="en-US" sz="1600">
                <a:solidFill>
                  <a:srgbClr val="CC3300"/>
                </a:solidFill>
                <a:sym typeface="Wingdings" panose="05000000000000000000" pitchFamily="2" charset="2"/>
              </a:rPr>
              <a:t>		- readily automated</a:t>
            </a:r>
          </a:p>
          <a:p>
            <a:pPr fontAlgn="base">
              <a:spcBef>
                <a:spcPct val="0"/>
              </a:spcBef>
              <a:spcAft>
                <a:spcPct val="0"/>
              </a:spcAft>
              <a:buFontTx/>
              <a:buNone/>
            </a:pPr>
            <a:endParaRPr lang="en-US" sz="1600">
              <a:solidFill>
                <a:srgbClr val="CC3300"/>
              </a:solidFill>
              <a:sym typeface="Wingdings" panose="05000000000000000000" pitchFamily="2" charset="2"/>
            </a:endParaRPr>
          </a:p>
          <a:p>
            <a:pPr fontAlgn="base">
              <a:spcBef>
                <a:spcPct val="0"/>
              </a:spcBef>
              <a:spcAft>
                <a:spcPct val="0"/>
              </a:spcAft>
              <a:buFontTx/>
              <a:buNone/>
            </a:pPr>
            <a:r>
              <a:rPr lang="en-US" sz="1600">
                <a:solidFill>
                  <a:srgbClr val="CC3300"/>
                </a:solidFill>
                <a:sym typeface="Wingdings" panose="05000000000000000000" pitchFamily="2" charset="2"/>
              </a:rPr>
              <a:t>	</a:t>
            </a:r>
            <a:r>
              <a:rPr lang="en-US" sz="1600" i="1">
                <a:solidFill>
                  <a:srgbClr val="000000"/>
                </a:solidFill>
                <a:sym typeface="Wingdings" panose="05000000000000000000" pitchFamily="2" charset="2"/>
              </a:rPr>
              <a:t>c) Sources of Error</a:t>
            </a:r>
          </a:p>
          <a:p>
            <a:pPr fontAlgn="base">
              <a:spcBef>
                <a:spcPct val="0"/>
              </a:spcBef>
              <a:spcAft>
                <a:spcPct val="0"/>
              </a:spcAft>
              <a:buFontTx/>
              <a:buNone/>
            </a:pPr>
            <a:r>
              <a:rPr lang="en-US" sz="1600" i="1">
                <a:solidFill>
                  <a:srgbClr val="000000"/>
                </a:solidFill>
                <a:sym typeface="Wingdings" panose="05000000000000000000" pitchFamily="2" charset="2"/>
              </a:rPr>
              <a:t>		</a:t>
            </a:r>
            <a:r>
              <a:rPr lang="en-US" sz="1600" i="1">
                <a:solidFill>
                  <a:srgbClr val="CC3300"/>
                </a:solidFill>
                <a:sym typeface="Wingdings" panose="05000000000000000000" pitchFamily="2" charset="2"/>
              </a:rPr>
              <a:t>- variation of current during electrolysis</a:t>
            </a:r>
          </a:p>
          <a:p>
            <a:pPr fontAlgn="base">
              <a:spcBef>
                <a:spcPct val="0"/>
              </a:spcBef>
              <a:spcAft>
                <a:spcPct val="0"/>
              </a:spcAft>
              <a:buFontTx/>
              <a:buNone/>
            </a:pPr>
            <a:r>
              <a:rPr lang="en-US" sz="1600" i="1">
                <a:solidFill>
                  <a:srgbClr val="CC3300"/>
                </a:solidFill>
                <a:sym typeface="Wingdings" panose="05000000000000000000" pitchFamily="2" charset="2"/>
              </a:rPr>
              <a:t>		- departure from 100% current efficiency</a:t>
            </a:r>
          </a:p>
          <a:p>
            <a:pPr fontAlgn="base">
              <a:spcBef>
                <a:spcPct val="0"/>
              </a:spcBef>
              <a:spcAft>
                <a:spcPct val="0"/>
              </a:spcAft>
              <a:buFontTx/>
              <a:buNone/>
            </a:pPr>
            <a:r>
              <a:rPr lang="en-US" sz="1600" i="1">
                <a:solidFill>
                  <a:srgbClr val="CC3300"/>
                </a:solidFill>
                <a:sym typeface="Wingdings" panose="05000000000000000000" pitchFamily="2" charset="2"/>
              </a:rPr>
              <a:t>		- error in measurement of current</a:t>
            </a:r>
          </a:p>
          <a:p>
            <a:pPr fontAlgn="base">
              <a:spcBef>
                <a:spcPct val="0"/>
              </a:spcBef>
              <a:spcAft>
                <a:spcPct val="0"/>
              </a:spcAft>
              <a:buFontTx/>
              <a:buNone/>
            </a:pPr>
            <a:r>
              <a:rPr lang="en-US" sz="1600" i="1">
                <a:solidFill>
                  <a:srgbClr val="CC3300"/>
                </a:solidFill>
              </a:rPr>
              <a:t>		- error in measurement of time</a:t>
            </a:r>
          </a:p>
          <a:p>
            <a:pPr fontAlgn="base">
              <a:spcBef>
                <a:spcPct val="0"/>
              </a:spcBef>
              <a:spcAft>
                <a:spcPct val="0"/>
              </a:spcAft>
              <a:buFontTx/>
              <a:buNone/>
            </a:pPr>
            <a:r>
              <a:rPr lang="en-US" sz="1600" i="1">
                <a:solidFill>
                  <a:srgbClr val="CC3300"/>
                </a:solidFill>
              </a:rPr>
              <a:t>		- titration error (difference in equivalence point and end point)</a:t>
            </a:r>
          </a:p>
          <a:p>
            <a:pPr fontAlgn="base">
              <a:spcBef>
                <a:spcPct val="0"/>
              </a:spcBef>
              <a:spcAft>
                <a:spcPct val="0"/>
              </a:spcAft>
              <a:buFontTx/>
              <a:buNone/>
            </a:pPr>
            <a:endParaRPr lang="en-US" sz="1600" i="1" baseline="30000">
              <a:solidFill>
                <a:srgbClr val="CC3300"/>
              </a:solidFill>
            </a:endParaRPr>
          </a:p>
        </p:txBody>
      </p:sp>
    </p:spTree>
    <p:extLst>
      <p:ext uri="{BB962C8B-B14F-4D97-AF65-F5344CB8AC3E}">
        <p14:creationId xmlns:p14="http://schemas.microsoft.com/office/powerpoint/2010/main" val="33159449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703389" y="188914"/>
            <a:ext cx="8669337" cy="6053137"/>
          </a:xfrm>
        </p:spPr>
        <p:txBody>
          <a:bodyPr/>
          <a:lstStyle/>
          <a:p>
            <a:pPr marL="0" indent="0" algn="ctr" eaLnBrk="1" hangingPunct="1">
              <a:lnSpc>
                <a:spcPct val="150000"/>
              </a:lnSpc>
              <a:buNone/>
              <a:defRPr/>
            </a:pPr>
            <a:r>
              <a:rPr lang="en-US" sz="1800" b="1" dirty="0">
                <a:solidFill>
                  <a:srgbClr val="FF0000"/>
                </a:solidFill>
              </a:rPr>
              <a:t>Advantages of Coulometric Titration</a:t>
            </a:r>
          </a:p>
          <a:p>
            <a:pPr algn="just" eaLnBrk="1" hangingPunct="1">
              <a:lnSpc>
                <a:spcPct val="150000"/>
              </a:lnSpc>
              <a:defRPr/>
            </a:pPr>
            <a:r>
              <a:rPr lang="en-US" sz="1800" b="1" dirty="0"/>
              <a:t>Coulometric titrations possess some practical advantages: </a:t>
            </a:r>
          </a:p>
          <a:p>
            <a:pPr algn="just" eaLnBrk="1" hangingPunct="1">
              <a:lnSpc>
                <a:spcPct val="150000"/>
              </a:lnSpc>
              <a:defRPr/>
            </a:pPr>
            <a:r>
              <a:rPr lang="en-US" sz="1800" b="1" dirty="0"/>
              <a:t>no standard solutions are required and unstable reagents can be generated or consumed immediately, </a:t>
            </a:r>
          </a:p>
          <a:p>
            <a:pPr algn="just" eaLnBrk="1" hangingPunct="1">
              <a:lnSpc>
                <a:spcPct val="150000"/>
              </a:lnSpc>
              <a:defRPr/>
            </a:pPr>
            <a:r>
              <a:rPr lang="en-US" sz="1800" b="1" dirty="0"/>
              <a:t>small amounts of titrants can be electrically quantiﬁed with high accuracy, </a:t>
            </a:r>
            <a:r>
              <a:rPr lang="en-US" sz="1800" b="1" dirty="0" err="1"/>
              <a:t>pretitration</a:t>
            </a:r>
            <a:r>
              <a:rPr lang="en-US" sz="1800" b="1" dirty="0"/>
              <a:t> is possible, and the method can be readily adapted to automatic remote control. Thus, with respect to controlled-potential coulometry a wider ﬁeld of practical </a:t>
            </a:r>
            <a:r>
              <a:rPr lang="en-US" sz="1800" b="1" dirty="0" err="1"/>
              <a:t>applicaions</a:t>
            </a:r>
            <a:r>
              <a:rPr lang="en-US" sz="1800" b="1" dirty="0"/>
              <a:t> exists. Often, automatic </a:t>
            </a:r>
            <a:r>
              <a:rPr lang="en-US" sz="1800" b="1" dirty="0" err="1"/>
              <a:t>titrators</a:t>
            </a:r>
            <a:r>
              <a:rPr lang="en-US" sz="1800" b="1" dirty="0"/>
              <a:t> for multipurpose and single analysis employ potentiometric endpoint detection. Examples are sulfur dioxide monitors and water </a:t>
            </a:r>
            <a:r>
              <a:rPr lang="en-US" sz="1800" b="1" dirty="0" err="1"/>
              <a:t>titrators</a:t>
            </a:r>
            <a:r>
              <a:rPr lang="en-US" sz="1800" b="1" dirty="0"/>
              <a:t> (Karl Fischer). </a:t>
            </a:r>
          </a:p>
        </p:txBody>
      </p:sp>
    </p:spTree>
    <p:extLst>
      <p:ext uri="{BB962C8B-B14F-4D97-AF65-F5344CB8AC3E}">
        <p14:creationId xmlns:p14="http://schemas.microsoft.com/office/powerpoint/2010/main" val="32770730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981200" y="620713"/>
            <a:ext cx="8229600" cy="5505450"/>
          </a:xfrm>
        </p:spPr>
        <p:txBody>
          <a:bodyPr/>
          <a:lstStyle/>
          <a:p>
            <a:pPr eaLnBrk="1" hangingPunct="1"/>
            <a:r>
              <a:rPr lang="en-US" altLang="en-US" sz="2800" b="1"/>
              <a:t>Controlled‑current coulometry, </a:t>
            </a:r>
            <a:r>
              <a:rPr lang="en-US" altLang="en-US" sz="2800" b="1">
                <a:solidFill>
                  <a:srgbClr val="CC0000"/>
                </a:solidFill>
              </a:rPr>
              <a:t>has two advantages</a:t>
            </a:r>
            <a:r>
              <a:rPr lang="en-US" altLang="en-US" sz="2800" b="1"/>
              <a:t> over controlled‑potential coulometry. </a:t>
            </a:r>
          </a:p>
          <a:p>
            <a:pPr lvl="1" eaLnBrk="1" hangingPunct="1"/>
            <a:r>
              <a:rPr lang="en-US" altLang="en-US" sz="2400" b="1"/>
              <a:t>First, using a constant current leads to more rapid analysis since the current does not decrease over time. Thus, a typical analysis time for controlled current coulometry is less than </a:t>
            </a:r>
            <a:r>
              <a:rPr lang="en-US" altLang="en-US" sz="2400" b="1">
                <a:solidFill>
                  <a:srgbClr val="CC0000"/>
                </a:solidFill>
              </a:rPr>
              <a:t>10 min</a:t>
            </a:r>
            <a:r>
              <a:rPr lang="en-US" altLang="en-US" sz="2400" b="1"/>
              <a:t>, as opposed to approximately 30‑60 min for controlled‑potential coulometry. </a:t>
            </a:r>
          </a:p>
          <a:p>
            <a:pPr lvl="1" eaLnBrk="1" hangingPunct="1"/>
            <a:r>
              <a:rPr lang="en-US" altLang="en-US" sz="2400" b="1"/>
              <a:t>Second, with a constant current the </a:t>
            </a:r>
            <a:r>
              <a:rPr lang="en-US" altLang="en-US" sz="2400" b="1">
                <a:solidFill>
                  <a:srgbClr val="CC0000"/>
                </a:solidFill>
              </a:rPr>
              <a:t>total charge is simply the product of current and time</a:t>
            </a:r>
            <a:r>
              <a:rPr lang="en-US" altLang="en-US" sz="2400" b="1"/>
              <a:t>. </a:t>
            </a:r>
            <a:r>
              <a:rPr lang="en-US" altLang="en-US" sz="2400" b="1">
                <a:solidFill>
                  <a:srgbClr val="0000FF"/>
                </a:solidFill>
              </a:rPr>
              <a:t>A method for integrating the current‑time curve, therefore, is not necessary.</a:t>
            </a:r>
          </a:p>
        </p:txBody>
      </p:sp>
    </p:spTree>
    <p:extLst>
      <p:ext uri="{BB962C8B-B14F-4D97-AF65-F5344CB8AC3E}">
        <p14:creationId xmlns:p14="http://schemas.microsoft.com/office/powerpoint/2010/main" val="36953313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2225807"/>
            <a:ext cx="11590985" cy="834524"/>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b="1" dirty="0" err="1">
                <a:solidFill>
                  <a:srgbClr val="0000FF"/>
                </a:solidFill>
                <a:latin typeface="Arial Black" panose="020B0A04020102020204" pitchFamily="34" charset="0"/>
              </a:rPr>
              <a:t>Conductometry</a:t>
            </a:r>
            <a:endParaRPr lang="en-US"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717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077200" y="6248400"/>
            <a:ext cx="1905000" cy="457200"/>
          </a:xfrm>
          <a:prstGeom prst="rect">
            <a:avLst/>
          </a:prstGeom>
        </p:spPr>
        <p:txBody>
          <a:bodyPr/>
          <a:lstStyle/>
          <a:p>
            <a:fld id="{2484F9C3-2A88-43A9-AA39-1BFF5D6D3204}" type="slidenum">
              <a:rPr lang="en-US">
                <a:solidFill>
                  <a:srgbClr val="000000"/>
                </a:solidFill>
              </a:rPr>
              <a:pPr/>
              <a:t>137</a:t>
            </a:fld>
            <a:endParaRPr lang="en-US">
              <a:solidFill>
                <a:srgbClr val="000000"/>
              </a:solidFill>
            </a:endParaRPr>
          </a:p>
        </p:txBody>
      </p:sp>
      <p:sp>
        <p:nvSpPr>
          <p:cNvPr id="115714" name="Text Box 2"/>
          <p:cNvSpPr txBox="1">
            <a:spLocks noChangeArrowheads="1"/>
          </p:cNvSpPr>
          <p:nvPr/>
        </p:nvSpPr>
        <p:spPr bwMode="auto">
          <a:xfrm>
            <a:off x="1932482" y="1305027"/>
            <a:ext cx="7696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dirty="0">
                <a:solidFill>
                  <a:srgbClr val="0000FF"/>
                </a:solidFill>
              </a:rPr>
              <a:t>Conductance</a:t>
            </a:r>
          </a:p>
        </p:txBody>
      </p:sp>
      <p:sp>
        <p:nvSpPr>
          <p:cNvPr id="115715" name="Text Box 3"/>
          <p:cNvSpPr txBox="1">
            <a:spLocks noChangeArrowheads="1"/>
          </p:cNvSpPr>
          <p:nvPr/>
        </p:nvSpPr>
        <p:spPr bwMode="auto">
          <a:xfrm>
            <a:off x="1856283" y="1828800"/>
            <a:ext cx="85725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3838" indent="-223838">
              <a:defRPr sz="2400">
                <a:solidFill>
                  <a:schemeClr val="tx1"/>
                </a:solidFill>
                <a:latin typeface="Times New Roman" pitchFamily="18" charset="0"/>
              </a:defRPr>
            </a:lvl1pPr>
            <a:lvl2pPr marL="684213" indent="-2270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gn="just">
              <a:spcBef>
                <a:spcPct val="20000"/>
              </a:spcBef>
            </a:pPr>
            <a:r>
              <a:rPr lang="en-US" sz="2000" dirty="0">
                <a:solidFill>
                  <a:srgbClr val="000000"/>
                </a:solidFill>
                <a:latin typeface="Arial" charset="0"/>
              </a:rPr>
              <a:t>It is a measure of the ease with which current flows through a conductor. The conductance G is defined as the reciprocal of the resistance  </a:t>
            </a:r>
          </a:p>
          <a:p>
            <a:pPr marL="0" indent="0" algn="just">
              <a:spcBef>
                <a:spcPct val="20000"/>
              </a:spcBef>
            </a:pPr>
            <a:endParaRPr lang="en-US" sz="2000" dirty="0">
              <a:solidFill>
                <a:srgbClr val="000000"/>
              </a:solidFill>
              <a:latin typeface="Arial" charset="0"/>
            </a:endParaRPr>
          </a:p>
          <a:p>
            <a:pPr marL="0" indent="0" algn="just">
              <a:spcBef>
                <a:spcPct val="20000"/>
              </a:spcBef>
            </a:pPr>
            <a:endParaRPr lang="en-US" sz="2000" dirty="0">
              <a:solidFill>
                <a:srgbClr val="000000"/>
              </a:solidFill>
              <a:latin typeface="Arial" charset="0"/>
            </a:endParaRPr>
          </a:p>
          <a:p>
            <a:pPr marL="0" indent="0" algn="just">
              <a:spcBef>
                <a:spcPct val="20000"/>
              </a:spcBef>
            </a:pPr>
            <a:r>
              <a:rPr lang="en-US" sz="2000" dirty="0">
                <a:solidFill>
                  <a:srgbClr val="000000"/>
                </a:solidFill>
                <a:latin typeface="Arial" charset="0"/>
              </a:rPr>
              <a:t>and is expressed in Siemens [S], that is in ohms</a:t>
            </a:r>
            <a:r>
              <a:rPr lang="en-US" sz="2000" baseline="30000" dirty="0">
                <a:solidFill>
                  <a:srgbClr val="000000"/>
                </a:solidFill>
                <a:latin typeface="Arial" charset="0"/>
              </a:rPr>
              <a:t>-1</a:t>
            </a:r>
            <a:r>
              <a:rPr lang="en-US" sz="2000" dirty="0">
                <a:solidFill>
                  <a:srgbClr val="000000"/>
                </a:solidFill>
                <a:latin typeface="Arial" charset="0"/>
              </a:rPr>
              <a:t> [Ω</a:t>
            </a:r>
            <a:r>
              <a:rPr lang="en-US" sz="2000" baseline="30000" dirty="0">
                <a:solidFill>
                  <a:srgbClr val="000000"/>
                </a:solidFill>
                <a:latin typeface="Arial" charset="0"/>
              </a:rPr>
              <a:t>−1</a:t>
            </a:r>
            <a:r>
              <a:rPr lang="en-US" sz="2000" dirty="0">
                <a:solidFill>
                  <a:srgbClr val="000000"/>
                </a:solidFill>
                <a:latin typeface="Arial" charset="0"/>
              </a:rPr>
              <a:t>]  or mhos. The conductance of a homogeneous body of uniform cross section area  is proportional to the cross section area A and inversely proportional to the length  l  :</a:t>
            </a:r>
          </a:p>
          <a:p>
            <a:pPr marL="0" indent="0" algn="just">
              <a:spcBef>
                <a:spcPct val="20000"/>
              </a:spcBef>
            </a:pPr>
            <a:endParaRPr lang="en-US" sz="2000" dirty="0">
              <a:solidFill>
                <a:srgbClr val="000000"/>
              </a:solidFill>
              <a:latin typeface="Arial" charset="0"/>
            </a:endParaRPr>
          </a:p>
          <a:p>
            <a:pPr marL="0" indent="0" algn="just">
              <a:spcBef>
                <a:spcPct val="20000"/>
              </a:spcBef>
            </a:pPr>
            <a:r>
              <a:rPr lang="en-US" sz="2000" dirty="0">
                <a:solidFill>
                  <a:srgbClr val="000000"/>
                </a:solidFill>
                <a:latin typeface="Arial" charset="0"/>
              </a:rPr>
              <a:t> </a:t>
            </a:r>
          </a:p>
          <a:p>
            <a:pPr marL="0" indent="0" algn="just">
              <a:spcBef>
                <a:spcPct val="20000"/>
              </a:spcBef>
            </a:pPr>
            <a:r>
              <a:rPr lang="en-US" sz="2000" dirty="0">
                <a:solidFill>
                  <a:srgbClr val="000000"/>
                </a:solidFill>
                <a:latin typeface="Arial" charset="0"/>
              </a:rPr>
              <a:t>where κ is the  conductivity or the  specific conductivity expressed in S·cm</a:t>
            </a:r>
            <a:r>
              <a:rPr lang="en-US" sz="2000" baseline="30000" dirty="0">
                <a:solidFill>
                  <a:srgbClr val="000000"/>
                </a:solidFill>
                <a:latin typeface="Arial" charset="0"/>
              </a:rPr>
              <a:t>-1</a:t>
            </a:r>
            <a:r>
              <a:rPr lang="en-US" sz="2000" dirty="0">
                <a:solidFill>
                  <a:srgbClr val="000000"/>
                </a:solidFill>
                <a:latin typeface="Arial" charset="0"/>
              </a:rPr>
              <a:t> or in Ω</a:t>
            </a:r>
            <a:r>
              <a:rPr lang="en-US" sz="2000" baseline="30000" dirty="0">
                <a:solidFill>
                  <a:srgbClr val="000000"/>
                </a:solidFill>
                <a:latin typeface="Arial" charset="0"/>
              </a:rPr>
              <a:t>−1</a:t>
            </a:r>
            <a:r>
              <a:rPr lang="en-US" sz="2000" dirty="0">
                <a:solidFill>
                  <a:srgbClr val="000000"/>
                </a:solidFill>
                <a:latin typeface="Arial" charset="0"/>
              </a:rPr>
              <a:t>·cm</a:t>
            </a:r>
            <a:r>
              <a:rPr lang="en-US" sz="2000" baseline="30000" dirty="0">
                <a:solidFill>
                  <a:srgbClr val="000000"/>
                </a:solidFill>
                <a:latin typeface="Arial" charset="0"/>
              </a:rPr>
              <a:t>-1</a:t>
            </a:r>
          </a:p>
        </p:txBody>
      </p:sp>
      <p:graphicFrame>
        <p:nvGraphicFramePr>
          <p:cNvPr id="2" name="Object 1"/>
          <p:cNvGraphicFramePr>
            <a:graphicFrameLocks noChangeAspect="1"/>
          </p:cNvGraphicFramePr>
          <p:nvPr/>
        </p:nvGraphicFramePr>
        <p:xfrm>
          <a:off x="6096185" y="2438401"/>
          <a:ext cx="987425" cy="871537"/>
        </p:xfrm>
        <a:graphic>
          <a:graphicData uri="http://schemas.openxmlformats.org/presentationml/2006/ole">
            <mc:AlternateContent xmlns:mc="http://schemas.openxmlformats.org/markup-compatibility/2006">
              <mc:Choice xmlns:v="urn:schemas-microsoft-com:vml" Requires="v">
                <p:oleObj name="Equation" r:id="rId2" imgW="444240" imgH="393480" progId="Equation.3">
                  <p:embed/>
                </p:oleObj>
              </mc:Choice>
              <mc:Fallback>
                <p:oleObj name="Equation" r:id="rId2" imgW="444240" imgH="393480" progId="Equation.3">
                  <p:embed/>
                  <p:pic>
                    <p:nvPicPr>
                      <p:cNvPr id="0" name=""/>
                      <p:cNvPicPr>
                        <a:picLocks noChangeAspect="1" noChangeArrowheads="1"/>
                      </p:cNvPicPr>
                      <p:nvPr/>
                    </p:nvPicPr>
                    <p:blipFill>
                      <a:blip r:embed="rId3"/>
                      <a:srcRect/>
                      <a:stretch>
                        <a:fillRect/>
                      </a:stretch>
                    </p:blipFill>
                    <p:spPr bwMode="auto">
                      <a:xfrm>
                        <a:off x="6096185" y="2438401"/>
                        <a:ext cx="98742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590801" y="4395757"/>
          <a:ext cx="1870787" cy="990600"/>
        </p:xfrm>
        <a:graphic>
          <a:graphicData uri="http://schemas.openxmlformats.org/presentationml/2006/ole">
            <mc:AlternateContent xmlns:mc="http://schemas.openxmlformats.org/markup-compatibility/2006">
              <mc:Choice xmlns:v="urn:schemas-microsoft-com:vml" Requires="v">
                <p:oleObj name="Equation" r:id="rId4" imgW="533160" imgH="393480" progId="Equation.3">
                  <p:embed/>
                </p:oleObj>
              </mc:Choice>
              <mc:Fallback>
                <p:oleObj name="Equation" r:id="rId4" imgW="533160" imgH="393480" progId="Equation.3">
                  <p:embed/>
                  <p:pic>
                    <p:nvPicPr>
                      <p:cNvPr id="0" name=""/>
                      <p:cNvPicPr>
                        <a:picLocks noChangeAspect="1" noChangeArrowheads="1"/>
                      </p:cNvPicPr>
                      <p:nvPr/>
                    </p:nvPicPr>
                    <p:blipFill>
                      <a:blip r:embed="rId5"/>
                      <a:srcRect/>
                      <a:stretch>
                        <a:fillRect/>
                      </a:stretch>
                    </p:blipFill>
                    <p:spPr bwMode="auto">
                      <a:xfrm>
                        <a:off x="2590801" y="4395757"/>
                        <a:ext cx="1870787" cy="99060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nvGraphicFramePr>
        <p:xfrm>
          <a:off x="7162801" y="4419601"/>
          <a:ext cx="1681163" cy="784225"/>
        </p:xfrm>
        <a:graphic>
          <a:graphicData uri="http://schemas.openxmlformats.org/presentationml/2006/ole">
            <mc:AlternateContent xmlns:mc="http://schemas.openxmlformats.org/markup-compatibility/2006">
              <mc:Choice xmlns:v="urn:schemas-microsoft-com:vml" Requires="v">
                <p:oleObj name="Equation" r:id="rId6" imgW="901440" imgH="419040" progId="Equation.3">
                  <p:embed/>
                </p:oleObj>
              </mc:Choice>
              <mc:Fallback>
                <p:oleObj name="Equation" r:id="rId6" imgW="9014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1" y="4419601"/>
                        <a:ext cx="16811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832548" y="597141"/>
            <a:ext cx="7997252" cy="707886"/>
          </a:xfrm>
          <a:prstGeom prst="rect">
            <a:avLst/>
          </a:prstGeom>
        </p:spPr>
        <p:txBody>
          <a:bodyPr wrap="square">
            <a:spAutoFit/>
          </a:bodyPr>
          <a:lstStyle/>
          <a:p>
            <a:pPr algn="just"/>
            <a:r>
              <a:rPr lang="en-US" sz="2000" dirty="0">
                <a:solidFill>
                  <a:srgbClr val="000000"/>
                </a:solidFill>
              </a:rPr>
              <a:t>Conductometry is a kind of electroanalytical techniques </a:t>
            </a:r>
            <a:r>
              <a:rPr lang="en-GB" sz="2000" dirty="0">
                <a:latin typeface="Arial" pitchFamily="34" charset="0"/>
                <a:cs typeface="Arial" pitchFamily="34" charset="0"/>
              </a:rPr>
              <a:t>based on measuring electrolytic conductance.</a:t>
            </a:r>
            <a:endParaRPr lang="en-US" sz="2000" dirty="0"/>
          </a:p>
        </p:txBody>
      </p:sp>
      <p:sp>
        <p:nvSpPr>
          <p:cNvPr id="9" name="Rectangle 4"/>
          <p:cNvSpPr txBox="1">
            <a:spLocks noChangeArrowheads="1"/>
          </p:cNvSpPr>
          <p:nvPr/>
        </p:nvSpPr>
        <p:spPr>
          <a:xfrm>
            <a:off x="3152106" y="92456"/>
            <a:ext cx="6875585" cy="444741"/>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34" charset="0"/>
              </a:defRPr>
            </a:lvl2pPr>
            <a:lvl3pPr algn="ctr" rtl="0" eaLnBrk="0" fontAlgn="base" hangingPunct="0">
              <a:spcBef>
                <a:spcPct val="0"/>
              </a:spcBef>
              <a:spcAft>
                <a:spcPct val="0"/>
              </a:spcAft>
              <a:defRPr sz="3200" b="1">
                <a:solidFill>
                  <a:schemeClr val="tx2"/>
                </a:solidFill>
                <a:latin typeface="Arial" pitchFamily="34" charset="0"/>
              </a:defRPr>
            </a:lvl3pPr>
            <a:lvl4pPr algn="ctr" rtl="0" eaLnBrk="0" fontAlgn="base" hangingPunct="0">
              <a:spcBef>
                <a:spcPct val="0"/>
              </a:spcBef>
              <a:spcAft>
                <a:spcPct val="0"/>
              </a:spcAft>
              <a:defRPr sz="3200" b="1">
                <a:solidFill>
                  <a:schemeClr val="tx2"/>
                </a:solidFill>
                <a:latin typeface="Arial" pitchFamily="34" charset="0"/>
              </a:defRPr>
            </a:lvl4pPr>
            <a:lvl5pPr algn="ctr" rtl="0" eaLnBrk="0" fontAlgn="base" hangingPunct="0">
              <a:spcBef>
                <a:spcPct val="0"/>
              </a:spcBef>
              <a:spcAft>
                <a:spcPct val="0"/>
              </a:spcAft>
              <a:defRPr sz="3200" b="1">
                <a:solidFill>
                  <a:schemeClr val="tx2"/>
                </a:solidFill>
                <a:latin typeface="Arial" pitchFamily="34" charset="0"/>
              </a:defRPr>
            </a:lvl5pPr>
            <a:lvl6pPr marL="457200" algn="ctr" rtl="0" fontAlgn="base">
              <a:spcBef>
                <a:spcPct val="0"/>
              </a:spcBef>
              <a:spcAft>
                <a:spcPct val="0"/>
              </a:spcAft>
              <a:defRPr sz="3200" b="1">
                <a:solidFill>
                  <a:schemeClr val="tx2"/>
                </a:solidFill>
                <a:latin typeface="Arial" pitchFamily="34" charset="0"/>
              </a:defRPr>
            </a:lvl6pPr>
            <a:lvl7pPr marL="914400" algn="ctr" rtl="0" fontAlgn="base">
              <a:spcBef>
                <a:spcPct val="0"/>
              </a:spcBef>
              <a:spcAft>
                <a:spcPct val="0"/>
              </a:spcAft>
              <a:defRPr sz="3200" b="1">
                <a:solidFill>
                  <a:schemeClr val="tx2"/>
                </a:solidFill>
                <a:latin typeface="Arial" pitchFamily="34" charset="0"/>
              </a:defRPr>
            </a:lvl7pPr>
            <a:lvl8pPr marL="1371600" algn="ctr" rtl="0" fontAlgn="base">
              <a:spcBef>
                <a:spcPct val="0"/>
              </a:spcBef>
              <a:spcAft>
                <a:spcPct val="0"/>
              </a:spcAft>
              <a:defRPr sz="3200" b="1">
                <a:solidFill>
                  <a:schemeClr val="tx2"/>
                </a:solidFill>
                <a:latin typeface="Arial" pitchFamily="34" charset="0"/>
              </a:defRPr>
            </a:lvl8pPr>
            <a:lvl9pPr marL="1828800" algn="ctr" rtl="0" fontAlgn="base">
              <a:spcBef>
                <a:spcPct val="0"/>
              </a:spcBef>
              <a:spcAft>
                <a:spcPct val="0"/>
              </a:spcAft>
              <a:defRPr sz="3200" b="1">
                <a:solidFill>
                  <a:schemeClr val="tx2"/>
                </a:solidFill>
                <a:latin typeface="Arial" pitchFamily="34" charset="0"/>
              </a:defRPr>
            </a:lvl9pPr>
          </a:lstStyle>
          <a:p>
            <a:r>
              <a:rPr lang="en-US" kern="0">
                <a:solidFill>
                  <a:srgbClr val="0000FF"/>
                </a:solidFill>
              </a:rPr>
              <a:t>Conductometry</a:t>
            </a:r>
            <a:endParaRPr lang="en-US" kern="0" dirty="0">
              <a:solidFill>
                <a:srgbClr val="0000FF"/>
              </a:solidFill>
            </a:endParaRPr>
          </a:p>
        </p:txBody>
      </p:sp>
    </p:spTree>
    <p:extLst>
      <p:ext uri="{BB962C8B-B14F-4D97-AF65-F5344CB8AC3E}">
        <p14:creationId xmlns:p14="http://schemas.microsoft.com/office/powerpoint/2010/main" val="6011202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077200" y="6248400"/>
            <a:ext cx="1905000" cy="457200"/>
          </a:xfrm>
          <a:prstGeom prst="rect">
            <a:avLst/>
          </a:prstGeom>
        </p:spPr>
        <p:txBody>
          <a:bodyPr/>
          <a:lstStyle/>
          <a:p>
            <a:fld id="{2484F9C3-2A88-43A9-AA39-1BFF5D6D3204}" type="slidenum">
              <a:rPr lang="en-US">
                <a:solidFill>
                  <a:srgbClr val="000000"/>
                </a:solidFill>
              </a:rPr>
              <a:pPr/>
              <a:t>138</a:t>
            </a:fld>
            <a:endParaRPr lang="en-US">
              <a:solidFill>
                <a:srgbClr val="000000"/>
              </a:solidFill>
            </a:endParaRPr>
          </a:p>
        </p:txBody>
      </p:sp>
      <p:sp>
        <p:nvSpPr>
          <p:cNvPr id="115714" name="Text Box 2"/>
          <p:cNvSpPr txBox="1">
            <a:spLocks noChangeArrowheads="1"/>
          </p:cNvSpPr>
          <p:nvPr/>
        </p:nvSpPr>
        <p:spPr bwMode="auto">
          <a:xfrm>
            <a:off x="2286000" y="1524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0000FF"/>
                </a:solidFill>
                <a:latin typeface="Arial" charset="0"/>
              </a:rPr>
              <a:t>Conductivity or Specific conductance </a:t>
            </a:r>
            <a:endParaRPr lang="en-US" sz="2800" dirty="0">
              <a:solidFill>
                <a:srgbClr val="0000FF"/>
              </a:solidFill>
            </a:endParaRPr>
          </a:p>
        </p:txBody>
      </p:sp>
      <p:sp>
        <p:nvSpPr>
          <p:cNvPr id="115715" name="Text Box 3"/>
          <p:cNvSpPr txBox="1">
            <a:spLocks noChangeArrowheads="1"/>
          </p:cNvSpPr>
          <p:nvPr/>
        </p:nvSpPr>
        <p:spPr bwMode="auto">
          <a:xfrm>
            <a:off x="1847850" y="663962"/>
            <a:ext cx="8572500" cy="607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3838" indent="-223838">
              <a:defRPr sz="2400">
                <a:solidFill>
                  <a:schemeClr val="tx1"/>
                </a:solidFill>
                <a:latin typeface="Times New Roman" pitchFamily="18" charset="0"/>
              </a:defRPr>
            </a:lvl1pPr>
            <a:lvl2pPr marL="684213" indent="-2270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nSpc>
                <a:spcPct val="90000"/>
              </a:lnSpc>
            </a:pPr>
            <a:r>
              <a:rPr lang="en-US" dirty="0">
                <a:latin typeface="+mn-lt"/>
              </a:rPr>
              <a:t>Specific conductance or conductivity. It may be defined as the conductance of a solution of 1 cm length and having 1 sq. cm as the area of cross-section. In other words, specific conductance is the conductance of </a:t>
            </a:r>
          </a:p>
          <a:p>
            <a:pPr marL="0" indent="0">
              <a:lnSpc>
                <a:spcPct val="90000"/>
              </a:lnSpc>
            </a:pPr>
            <a:r>
              <a:rPr lang="en-US" dirty="0">
                <a:latin typeface="+mn-lt"/>
              </a:rPr>
              <a:t>one </a:t>
            </a:r>
            <a:r>
              <a:rPr lang="en-US" dirty="0" err="1">
                <a:latin typeface="+mn-lt"/>
              </a:rPr>
              <a:t>centimetre</a:t>
            </a:r>
            <a:r>
              <a:rPr lang="en-US" dirty="0">
                <a:latin typeface="+mn-lt"/>
              </a:rPr>
              <a:t> cube of a</a:t>
            </a:r>
          </a:p>
          <a:p>
            <a:pPr marL="0" indent="0">
              <a:lnSpc>
                <a:spcPct val="90000"/>
              </a:lnSpc>
            </a:pPr>
            <a:r>
              <a:rPr lang="en-US" dirty="0">
                <a:latin typeface="+mn-lt"/>
              </a:rPr>
              <a:t> solution of an electrolyte.  </a:t>
            </a:r>
          </a:p>
          <a:p>
            <a:pPr marL="0" indent="0">
              <a:lnSpc>
                <a:spcPct val="90000"/>
              </a:lnSpc>
            </a:pPr>
            <a:endParaRPr lang="en-US" dirty="0">
              <a:latin typeface="+mn-lt"/>
            </a:endParaRPr>
          </a:p>
          <a:p>
            <a:pPr marL="0" indent="0">
              <a:lnSpc>
                <a:spcPct val="90000"/>
              </a:lnSpc>
            </a:pPr>
            <a:endParaRPr lang="en-US" dirty="0">
              <a:latin typeface="+mn-lt"/>
            </a:endParaRPr>
          </a:p>
          <a:p>
            <a:pPr marL="0" indent="0"/>
            <a:r>
              <a:rPr lang="en-US" dirty="0">
                <a:solidFill>
                  <a:srgbClr val="000000"/>
                </a:solidFill>
                <a:latin typeface="+mn-lt"/>
              </a:rPr>
              <a:t>constant has been found, conductivity can be calculated from the experimental resistance by using equation </a:t>
            </a:r>
          </a:p>
          <a:p>
            <a:pPr marL="0" indent="0"/>
            <a:endParaRPr lang="en-US" dirty="0">
              <a:solidFill>
                <a:srgbClr val="000000"/>
              </a:solidFill>
              <a:latin typeface="+mn-lt"/>
              <a:cs typeface="Times New Roman" pitchFamily="18" charset="0"/>
            </a:endParaRPr>
          </a:p>
          <a:p>
            <a:pPr marL="0" indent="0" algn="just"/>
            <a:r>
              <a:rPr lang="en-US" dirty="0">
                <a:latin typeface="+mn-lt"/>
                <a:cs typeface="Times New Roman" pitchFamily="18" charset="0"/>
              </a:rPr>
              <a:t>Specific conductance is defined by the number of the ions and the their velocity. The more ion’s concentration and more their velocity the more will be more conductance. </a:t>
            </a:r>
          </a:p>
          <a:p>
            <a:pPr marL="0" indent="0" algn="just"/>
            <a:r>
              <a:rPr lang="en-US" dirty="0">
                <a:latin typeface="+mn-lt"/>
                <a:cs typeface="Times New Roman" pitchFamily="18" charset="0"/>
              </a:rPr>
              <a:t>Therefore there are some factors that influence on the value of κ: the nature of  solvent and solute, the concentration of electrolyte’s solution, temperature.</a:t>
            </a:r>
          </a:p>
        </p:txBody>
      </p:sp>
      <p:graphicFrame>
        <p:nvGraphicFramePr>
          <p:cNvPr id="4" name="Object 3"/>
          <p:cNvGraphicFramePr>
            <a:graphicFrameLocks noChangeAspect="1"/>
          </p:cNvGraphicFramePr>
          <p:nvPr/>
        </p:nvGraphicFramePr>
        <p:xfrm>
          <a:off x="8699219" y="3701715"/>
          <a:ext cx="839788" cy="846138"/>
        </p:xfrm>
        <a:graphic>
          <a:graphicData uri="http://schemas.openxmlformats.org/presentationml/2006/ole">
            <mc:AlternateContent xmlns:mc="http://schemas.openxmlformats.org/markup-compatibility/2006">
              <mc:Choice xmlns:v="urn:schemas-microsoft-com:vml" Requires="v">
                <p:oleObj name="Equation" r:id="rId2" imgW="419040" imgH="419040" progId="Equation.3">
                  <p:embed/>
                </p:oleObj>
              </mc:Choice>
              <mc:Fallback>
                <p:oleObj name="Equation" r:id="rId2" imgW="419040" imgH="419040" progId="Equation.3">
                  <p:embed/>
                  <p:pic>
                    <p:nvPicPr>
                      <p:cNvPr id="0" name=""/>
                      <p:cNvPicPr>
                        <a:picLocks noChangeAspect="1" noChangeArrowheads="1"/>
                      </p:cNvPicPr>
                      <p:nvPr/>
                    </p:nvPicPr>
                    <p:blipFill>
                      <a:blip r:embed="rId3"/>
                      <a:srcRect/>
                      <a:stretch>
                        <a:fillRect/>
                      </a:stretch>
                    </p:blipFill>
                    <p:spPr bwMode="auto">
                      <a:xfrm>
                        <a:off x="8699219" y="3701715"/>
                        <a:ext cx="839788"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89" name="Picture 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1" y="1752600"/>
            <a:ext cx="2236227" cy="14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1476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1828800" y="381001"/>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800" dirty="0"/>
          </a:p>
          <a:p>
            <a:endParaRPr lang="en-US" sz="2800" dirty="0"/>
          </a:p>
        </p:txBody>
      </p:sp>
      <p:sp>
        <p:nvSpPr>
          <p:cNvPr id="3" name="Rectangle 2"/>
          <p:cNvSpPr/>
          <p:nvPr/>
        </p:nvSpPr>
        <p:spPr>
          <a:xfrm>
            <a:off x="1816237" y="290099"/>
            <a:ext cx="8615281" cy="1569660"/>
          </a:xfrm>
          <a:prstGeom prst="rect">
            <a:avLst/>
          </a:prstGeom>
        </p:spPr>
        <p:txBody>
          <a:bodyPr wrap="square">
            <a:spAutoFit/>
          </a:bodyPr>
          <a:lstStyle/>
          <a:p>
            <a:r>
              <a:rPr lang="en-US" sz="2400" b="1" dirty="0">
                <a:solidFill>
                  <a:srgbClr val="0000FF"/>
                </a:solidFill>
              </a:rPr>
              <a:t>Resistance; </a:t>
            </a:r>
            <a:r>
              <a:rPr lang="en-US" sz="2400" dirty="0"/>
              <a:t>It measures the obstruction to the flow of current. The resistance of a conductor is proportional to the length (l) and inversely proportional to the area of cross-section.</a:t>
            </a:r>
          </a:p>
          <a:p>
            <a:endParaRPr lang="en-US" sz="2400" dirty="0"/>
          </a:p>
        </p:txBody>
      </p:sp>
      <p:graphicFrame>
        <p:nvGraphicFramePr>
          <p:cNvPr id="4" name="Object 3"/>
          <p:cNvGraphicFramePr>
            <a:graphicFrameLocks noChangeAspect="1"/>
          </p:cNvGraphicFramePr>
          <p:nvPr/>
        </p:nvGraphicFramePr>
        <p:xfrm>
          <a:off x="4191000" y="1752601"/>
          <a:ext cx="1268412" cy="871537"/>
        </p:xfrm>
        <a:graphic>
          <a:graphicData uri="http://schemas.openxmlformats.org/presentationml/2006/ole">
            <mc:AlternateContent xmlns:mc="http://schemas.openxmlformats.org/markup-compatibility/2006">
              <mc:Choice xmlns:v="urn:schemas-microsoft-com:vml" Requires="v">
                <p:oleObj name="Equation" r:id="rId3" imgW="571320" imgH="393480" progId="Equation.3">
                  <p:embed/>
                </p:oleObj>
              </mc:Choice>
              <mc:Fallback>
                <p:oleObj name="Equation" r:id="rId3" imgW="571320" imgH="393480" progId="Equation.3">
                  <p:embed/>
                  <p:pic>
                    <p:nvPicPr>
                      <p:cNvPr id="0" name=""/>
                      <p:cNvPicPr>
                        <a:picLocks noChangeAspect="1" noChangeArrowheads="1"/>
                      </p:cNvPicPr>
                      <p:nvPr/>
                    </p:nvPicPr>
                    <p:blipFill>
                      <a:blip r:embed="rId4"/>
                      <a:srcRect/>
                      <a:stretch>
                        <a:fillRect/>
                      </a:stretch>
                    </p:blipFill>
                    <p:spPr bwMode="auto">
                      <a:xfrm>
                        <a:off x="4191000" y="1752601"/>
                        <a:ext cx="12684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789961" y="3276600"/>
            <a:ext cx="8602717" cy="2308324"/>
          </a:xfrm>
          <a:prstGeom prst="rect">
            <a:avLst/>
          </a:prstGeom>
        </p:spPr>
        <p:txBody>
          <a:bodyPr wrap="square">
            <a:spAutoFit/>
          </a:bodyPr>
          <a:lstStyle/>
          <a:p>
            <a:r>
              <a:rPr lang="en-US" sz="2400" dirty="0"/>
              <a:t>where  </a:t>
            </a:r>
            <a:r>
              <a:rPr lang="en-US" sz="2400" baseline="30000" dirty="0"/>
              <a:t>ρ (rho)</a:t>
            </a:r>
            <a:r>
              <a:rPr lang="en-US" sz="2400" dirty="0"/>
              <a:t> is the constant of proportionality and is called specific </a:t>
            </a:r>
            <a:r>
              <a:rPr lang="en-US" sz="2400" b="1" dirty="0"/>
              <a:t>resistance</a:t>
            </a:r>
            <a:r>
              <a:rPr lang="en-US" sz="2400" dirty="0"/>
              <a:t> or </a:t>
            </a:r>
            <a:r>
              <a:rPr lang="en-US" sz="2400" b="1" dirty="0"/>
              <a:t>resistivity. </a:t>
            </a:r>
            <a:r>
              <a:rPr lang="en-US" sz="2400" dirty="0"/>
              <a:t>The resistance depends upon the nature of the material. Its units are ohm (</a:t>
            </a:r>
            <a:r>
              <a:rPr lang="en-US" sz="2400" baseline="30000" dirty="0"/>
              <a:t>Ω</a:t>
            </a:r>
            <a:r>
              <a:rPr lang="ru-RU" sz="2400" b="1" baseline="30000" dirty="0"/>
              <a:t> </a:t>
            </a:r>
            <a:r>
              <a:rPr lang="en-US" sz="2400" dirty="0"/>
              <a:t>)</a:t>
            </a:r>
          </a:p>
          <a:p>
            <a:r>
              <a:rPr lang="en-US" sz="2400" dirty="0"/>
              <a:t>R= </a:t>
            </a:r>
            <a:r>
              <a:rPr lang="en-US" sz="2400" baseline="30000" dirty="0"/>
              <a:t>ρ ,</a:t>
            </a:r>
            <a:r>
              <a:rPr lang="en-US" sz="2400" dirty="0"/>
              <a:t> if l =1 cm, a=1 cm</a:t>
            </a:r>
            <a:r>
              <a:rPr lang="en-US" sz="2400" baseline="30000" dirty="0"/>
              <a:t>2</a:t>
            </a:r>
            <a:r>
              <a:rPr lang="en-US" sz="2400" dirty="0"/>
              <a:t>  </a:t>
            </a:r>
          </a:p>
          <a:p>
            <a:r>
              <a:rPr lang="en-US" sz="2400" dirty="0"/>
              <a:t>In other words, specific resistance is the resistance between opposite faces of one </a:t>
            </a:r>
            <a:r>
              <a:rPr lang="en-US" sz="2400" dirty="0" err="1"/>
              <a:t>centimetre</a:t>
            </a:r>
            <a:r>
              <a:rPr lang="en-US" sz="2400" dirty="0"/>
              <a:t> cube of the conductor.  </a:t>
            </a:r>
            <a:endParaRPr lang="en-US" sz="2400" b="1" dirty="0"/>
          </a:p>
        </p:txBody>
      </p:sp>
    </p:spTree>
    <p:extLst>
      <p:ext uri="{BB962C8B-B14F-4D97-AF65-F5344CB8AC3E}">
        <p14:creationId xmlns:p14="http://schemas.microsoft.com/office/powerpoint/2010/main" val="350314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7338547"/>
          </a:xfrm>
          <a:prstGeom prst="rect">
            <a:avLst/>
          </a:prstGeom>
        </p:spPr>
        <p:txBody>
          <a:bodyPr wrap="square">
            <a:spAutoFit/>
          </a:bodyPr>
          <a:lstStyle/>
          <a:p>
            <a:pPr>
              <a:lnSpc>
                <a:spcPct val="150000"/>
              </a:lnSpc>
              <a:spcAft>
                <a:spcPts val="1000"/>
              </a:spcAft>
            </a:pPr>
            <a:r>
              <a:rPr lang="en-US" b="1" dirty="0">
                <a:solidFill>
                  <a:srgbClr val="0070C0"/>
                </a:solidFill>
              </a:rPr>
              <a:t>Standard hydrogen electrode (SHE)</a:t>
            </a:r>
          </a:p>
          <a:p>
            <a:pPr>
              <a:lnSpc>
                <a:spcPct val="150000"/>
              </a:lnSpc>
              <a:spcAft>
                <a:spcPts val="1000"/>
              </a:spcAft>
            </a:pPr>
            <a:r>
              <a:rPr lang="en-US" dirty="0"/>
              <a:t>The SHE is the universal reference electrode for reporting relative half-cell potentials. It is a type of gas electrode and was widely used in early studies as a reference electrode, and as an indicator electrode for the determination of pH values. The SHE could be used as either an anode or cathode depending upon the nature of the half-cell it is used with. </a:t>
            </a:r>
          </a:p>
          <a:p>
            <a:pPr>
              <a:lnSpc>
                <a:spcPct val="150000"/>
              </a:lnSpc>
              <a:spcAft>
                <a:spcPts val="1000"/>
              </a:spcAft>
            </a:pPr>
            <a:r>
              <a:rPr lang="en-US" dirty="0"/>
              <a:t>The SHE consists of a platinum electrode immersed in a solution with a hydrogen ion concentration of 1.00M. The platinum electrode is made of a small square of platinum foil which is platinized (known as platinum black). Hydrogen gas, at a pressure of 1 atmosphere, is bubbled around the platinum electrode. The platinum black serves as a large surface area for the reaction to take place, and the stream of hydrogen gas keeps the solution saturated at the electrode site with respect to the gas. It is interesting to note that even though the SHE is the universal reference standard, it exists only as a theoretical electrode which scientists use as the definition of an arbitrary reference electrode with a half-cell potential of 0.00 volts. (Because half-cell potentials cannot be measured, this is the perfect electrode to allow scientists to perform theoretical research calculations.) The reason this electrode cannot be manufactured is due to the fact that no solution can be prepared that yields a hydrogen ion activity of 1.00M.</a:t>
            </a:r>
          </a:p>
          <a:p>
            <a:pPr>
              <a:lnSpc>
                <a:spcPct val="150000"/>
              </a:lnSpc>
              <a:spcAft>
                <a:spcPts val="1000"/>
              </a:spcAft>
            </a:pPr>
            <a:r>
              <a:rPr lang="en-US" dirty="0"/>
              <a:t> </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9367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077200" y="6248400"/>
            <a:ext cx="1905000" cy="457200"/>
          </a:xfrm>
          <a:prstGeom prst="rect">
            <a:avLst/>
          </a:prstGeom>
        </p:spPr>
        <p:txBody>
          <a:bodyPr/>
          <a:lstStyle/>
          <a:p>
            <a:fld id="{2484F9C3-2A88-43A9-AA39-1BFF5D6D3204}" type="slidenum">
              <a:rPr lang="en-US">
                <a:solidFill>
                  <a:srgbClr val="000000"/>
                </a:solidFill>
              </a:rPr>
              <a:pPr/>
              <a:t>140</a:t>
            </a:fld>
            <a:endParaRPr lang="en-US">
              <a:solidFill>
                <a:srgbClr val="000000"/>
              </a:solidFill>
            </a:endParaRPr>
          </a:p>
        </p:txBody>
      </p:sp>
      <p:sp>
        <p:nvSpPr>
          <p:cNvPr id="115714" name="Text Box 2"/>
          <p:cNvSpPr txBox="1">
            <a:spLocks noChangeArrowheads="1"/>
          </p:cNvSpPr>
          <p:nvPr/>
        </p:nvSpPr>
        <p:spPr bwMode="auto">
          <a:xfrm>
            <a:off x="2286000" y="152401"/>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000000"/>
                </a:solidFill>
              </a:rPr>
              <a:t>Conductometry</a:t>
            </a:r>
          </a:p>
        </p:txBody>
      </p:sp>
      <p:sp>
        <p:nvSpPr>
          <p:cNvPr id="115715" name="Text Box 3"/>
          <p:cNvSpPr txBox="1">
            <a:spLocks noChangeArrowheads="1"/>
          </p:cNvSpPr>
          <p:nvPr/>
        </p:nvSpPr>
        <p:spPr bwMode="auto">
          <a:xfrm>
            <a:off x="1790700" y="681453"/>
            <a:ext cx="8686800"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sz="2400">
                <a:solidFill>
                  <a:schemeClr val="tx1"/>
                </a:solidFill>
                <a:latin typeface="Times New Roman" pitchFamily="18" charset="0"/>
              </a:defRPr>
            </a:lvl1pPr>
            <a:lvl2pPr marL="684213" indent="-2270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just">
              <a:spcBef>
                <a:spcPct val="20000"/>
              </a:spcBef>
              <a:buFontTx/>
              <a:buChar char="•"/>
            </a:pPr>
            <a:r>
              <a:rPr lang="en-US" dirty="0">
                <a:solidFill>
                  <a:srgbClr val="000000"/>
                </a:solidFill>
                <a:latin typeface="Arial" charset="0"/>
              </a:rPr>
              <a:t>Water itself is a  very poor conductor of electricity, the presence of ionic species in solution increases the conductance considerably. </a:t>
            </a:r>
            <a:r>
              <a:rPr lang="en-US" dirty="0">
                <a:solidFill>
                  <a:srgbClr val="0000FF"/>
                </a:solidFill>
                <a:latin typeface="Arial" charset="0"/>
              </a:rPr>
              <a:t>The conductance of such electrolytic solutions depends on the concentration of the ions and also on the nature of the ions present ( through their charges and </a:t>
            </a:r>
            <a:r>
              <a:rPr lang="en-US" dirty="0" err="1">
                <a:solidFill>
                  <a:srgbClr val="0000FF"/>
                </a:solidFill>
                <a:latin typeface="Arial" charset="0"/>
              </a:rPr>
              <a:t>mobilities</a:t>
            </a:r>
            <a:r>
              <a:rPr lang="en-US" dirty="0">
                <a:solidFill>
                  <a:srgbClr val="0000FF"/>
                </a:solidFill>
                <a:latin typeface="Arial" charset="0"/>
              </a:rPr>
              <a:t> ). </a:t>
            </a:r>
          </a:p>
          <a:p>
            <a:pPr algn="just">
              <a:spcBef>
                <a:spcPct val="20000"/>
              </a:spcBef>
              <a:buFontTx/>
              <a:buChar char="•"/>
            </a:pPr>
            <a:r>
              <a:rPr lang="en-US" dirty="0">
                <a:solidFill>
                  <a:srgbClr val="FF0000"/>
                </a:solidFill>
                <a:latin typeface="Arial" charset="0"/>
              </a:rPr>
              <a:t>Conductance </a:t>
            </a:r>
            <a:r>
              <a:rPr lang="en-US" dirty="0" err="1">
                <a:solidFill>
                  <a:srgbClr val="FF0000"/>
                </a:solidFill>
                <a:latin typeface="Arial" charset="0"/>
              </a:rPr>
              <a:t>behaviour</a:t>
            </a:r>
            <a:r>
              <a:rPr lang="en-US" dirty="0">
                <a:solidFill>
                  <a:srgbClr val="FF0000"/>
                </a:solidFill>
                <a:latin typeface="Arial" charset="0"/>
              </a:rPr>
              <a:t> as a function of concentration is different for strong and weak electrolytes. </a:t>
            </a:r>
          </a:p>
          <a:p>
            <a:pPr algn="just">
              <a:spcBef>
                <a:spcPct val="20000"/>
              </a:spcBef>
              <a:buFontTx/>
              <a:buChar char="•"/>
            </a:pPr>
            <a:r>
              <a:rPr lang="en-US" dirty="0">
                <a:solidFill>
                  <a:srgbClr val="000000"/>
                </a:solidFill>
                <a:latin typeface="Arial" charset="0"/>
              </a:rPr>
              <a:t>Electrolytic solutions obey Ohm’s law just as metallic conductors do. Thus the current </a:t>
            </a:r>
            <a:r>
              <a:rPr lang="en-US" dirty="0" err="1">
                <a:solidFill>
                  <a:srgbClr val="000000"/>
                </a:solidFill>
                <a:latin typeface="Arial" charset="0"/>
              </a:rPr>
              <a:t>i</a:t>
            </a:r>
            <a:r>
              <a:rPr lang="en-US" dirty="0">
                <a:solidFill>
                  <a:srgbClr val="000000"/>
                </a:solidFill>
                <a:latin typeface="Arial" charset="0"/>
              </a:rPr>
              <a:t> passing through a given body of  solution is proportional to the potential difference U, and  </a:t>
            </a:r>
          </a:p>
          <a:p>
            <a:pPr algn="just">
              <a:spcBef>
                <a:spcPct val="20000"/>
              </a:spcBef>
              <a:buFontTx/>
              <a:buChar char="•"/>
            </a:pPr>
            <a:endParaRPr lang="en-US" dirty="0">
              <a:solidFill>
                <a:srgbClr val="000000"/>
              </a:solidFill>
              <a:latin typeface="Arial" charset="0"/>
            </a:endParaRPr>
          </a:p>
          <a:p>
            <a:pPr algn="just">
              <a:spcBef>
                <a:spcPct val="20000"/>
              </a:spcBef>
              <a:buFontTx/>
              <a:buChar char="•"/>
            </a:pPr>
            <a:r>
              <a:rPr lang="en-US" dirty="0">
                <a:solidFill>
                  <a:srgbClr val="000000"/>
                </a:solidFill>
                <a:latin typeface="Arial" charset="0"/>
              </a:rPr>
              <a:t>where R is the resistance of the body of solution in ohms  Ω . </a:t>
            </a:r>
          </a:p>
        </p:txBody>
      </p:sp>
      <p:graphicFrame>
        <p:nvGraphicFramePr>
          <p:cNvPr id="2" name="Object 1"/>
          <p:cNvGraphicFramePr>
            <a:graphicFrameLocks noChangeAspect="1"/>
          </p:cNvGraphicFramePr>
          <p:nvPr/>
        </p:nvGraphicFramePr>
        <p:xfrm>
          <a:off x="4572001" y="4953000"/>
          <a:ext cx="846137" cy="871538"/>
        </p:xfrm>
        <a:graphic>
          <a:graphicData uri="http://schemas.openxmlformats.org/presentationml/2006/ole">
            <mc:AlternateContent xmlns:mc="http://schemas.openxmlformats.org/markup-compatibility/2006">
              <mc:Choice xmlns:v="urn:schemas-microsoft-com:vml" Requires="v">
                <p:oleObj name="Equation" r:id="rId2" imgW="380880" imgH="393480" progId="Equation.3">
                  <p:embed/>
                </p:oleObj>
              </mc:Choice>
              <mc:Fallback>
                <p:oleObj name="Equation" r:id="rId2" imgW="380880" imgH="393480" progId="Equation.3">
                  <p:embed/>
                  <p:pic>
                    <p:nvPicPr>
                      <p:cNvPr id="0" name=""/>
                      <p:cNvPicPr>
                        <a:picLocks noChangeAspect="1" noChangeArrowheads="1"/>
                      </p:cNvPicPr>
                      <p:nvPr/>
                    </p:nvPicPr>
                    <p:blipFill>
                      <a:blip r:embed="rId3"/>
                      <a:srcRect/>
                      <a:stretch>
                        <a:fillRect/>
                      </a:stretch>
                    </p:blipFill>
                    <p:spPr bwMode="auto">
                      <a:xfrm>
                        <a:off x="4572001" y="4953000"/>
                        <a:ext cx="8461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31095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077200" y="6248400"/>
            <a:ext cx="1905000" cy="457200"/>
          </a:xfrm>
          <a:prstGeom prst="rect">
            <a:avLst/>
          </a:prstGeom>
        </p:spPr>
        <p:txBody>
          <a:bodyPr/>
          <a:lstStyle/>
          <a:p>
            <a:fld id="{2484F9C3-2A88-43A9-AA39-1BFF5D6D3204}" type="slidenum">
              <a:rPr lang="en-US">
                <a:solidFill>
                  <a:srgbClr val="000000"/>
                </a:solidFill>
              </a:rPr>
              <a:pPr/>
              <a:t>141</a:t>
            </a:fld>
            <a:endParaRPr lang="en-US">
              <a:solidFill>
                <a:srgbClr val="000000"/>
              </a:solidFill>
            </a:endParaRPr>
          </a:p>
        </p:txBody>
      </p:sp>
      <p:sp>
        <p:nvSpPr>
          <p:cNvPr id="115714" name="Text Box 2"/>
          <p:cNvSpPr txBox="1">
            <a:spLocks noChangeArrowheads="1"/>
          </p:cNvSpPr>
          <p:nvPr/>
        </p:nvSpPr>
        <p:spPr bwMode="auto">
          <a:xfrm>
            <a:off x="2286000" y="1524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dirty="0">
                <a:solidFill>
                  <a:srgbClr val="0000FF"/>
                </a:solidFill>
                <a:latin typeface="Arial" charset="0"/>
              </a:rPr>
              <a:t>Molar Conductance</a:t>
            </a:r>
            <a:endParaRPr lang="en-US" sz="2800" dirty="0">
              <a:solidFill>
                <a:srgbClr val="000000"/>
              </a:solidFill>
            </a:endParaRPr>
          </a:p>
        </p:txBody>
      </p:sp>
      <p:sp>
        <p:nvSpPr>
          <p:cNvPr id="115715" name="Text Box 3"/>
          <p:cNvSpPr txBox="1">
            <a:spLocks noChangeArrowheads="1"/>
          </p:cNvSpPr>
          <p:nvPr/>
        </p:nvSpPr>
        <p:spPr bwMode="auto">
          <a:xfrm>
            <a:off x="1676401" y="681452"/>
            <a:ext cx="8770882"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3838" indent="-223838">
              <a:defRPr sz="2400">
                <a:solidFill>
                  <a:schemeClr val="tx1"/>
                </a:solidFill>
                <a:latin typeface="Times New Roman" pitchFamily="18" charset="0"/>
              </a:defRPr>
            </a:lvl1pPr>
            <a:lvl2pPr marL="684213" indent="-22701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0" indent="0" algn="just">
              <a:spcBef>
                <a:spcPct val="20000"/>
              </a:spcBef>
            </a:pPr>
            <a:r>
              <a:rPr lang="en-US" dirty="0">
                <a:solidFill>
                  <a:srgbClr val="000000"/>
                </a:solidFill>
                <a:latin typeface="Arial" charset="0"/>
              </a:rPr>
              <a:t>  The conductivity of a solution depends on the concentrations and </a:t>
            </a:r>
            <a:r>
              <a:rPr lang="en-US" dirty="0" err="1">
                <a:solidFill>
                  <a:srgbClr val="000000"/>
                </a:solidFill>
                <a:latin typeface="Arial" charset="0"/>
              </a:rPr>
              <a:t>mobilities</a:t>
            </a:r>
            <a:r>
              <a:rPr lang="en-US" dirty="0">
                <a:solidFill>
                  <a:srgbClr val="000000"/>
                </a:solidFill>
                <a:latin typeface="Arial" charset="0"/>
              </a:rPr>
              <a:t> of the ions present. It is convenient to define a new quantity, the molar conductance Λ, by </a:t>
            </a:r>
          </a:p>
          <a:p>
            <a:pPr marL="0" indent="0" algn="just">
              <a:spcBef>
                <a:spcPct val="20000"/>
              </a:spcBef>
            </a:pPr>
            <a:endParaRPr lang="en-US" dirty="0">
              <a:solidFill>
                <a:srgbClr val="000000"/>
              </a:solidFill>
              <a:latin typeface="Arial" charset="0"/>
            </a:endParaRPr>
          </a:p>
          <a:p>
            <a:pPr marL="0" indent="0" algn="just">
              <a:spcBef>
                <a:spcPct val="20000"/>
              </a:spcBef>
            </a:pPr>
            <a:endParaRPr lang="en-US" dirty="0">
              <a:solidFill>
                <a:srgbClr val="000000"/>
              </a:solidFill>
              <a:latin typeface="Arial" charset="0"/>
            </a:endParaRPr>
          </a:p>
          <a:p>
            <a:pPr marL="0" indent="0" algn="just">
              <a:spcBef>
                <a:spcPct val="20000"/>
              </a:spcBef>
            </a:pPr>
            <a:r>
              <a:rPr lang="en-US" dirty="0">
                <a:solidFill>
                  <a:srgbClr val="000000"/>
                </a:solidFill>
                <a:latin typeface="Arial" charset="0"/>
              </a:rPr>
              <a:t>where c is the molar concentration, that is expressed in mol·dm</a:t>
            </a:r>
            <a:r>
              <a:rPr lang="en-US" baseline="30000" dirty="0">
                <a:solidFill>
                  <a:srgbClr val="000000"/>
                </a:solidFill>
                <a:latin typeface="Arial" charset="0"/>
              </a:rPr>
              <a:t>-3</a:t>
            </a:r>
            <a:r>
              <a:rPr lang="en-US" dirty="0">
                <a:solidFill>
                  <a:srgbClr val="000000"/>
                </a:solidFill>
                <a:latin typeface="Arial" charset="0"/>
              </a:rPr>
              <a:t>. 1000 is the factor arising from the fact that 1 dm</a:t>
            </a:r>
            <a:r>
              <a:rPr lang="en-US" baseline="30000" dirty="0">
                <a:solidFill>
                  <a:srgbClr val="000000"/>
                </a:solidFill>
                <a:latin typeface="Arial" charset="0"/>
              </a:rPr>
              <a:t>3</a:t>
            </a:r>
            <a:r>
              <a:rPr lang="en-US" dirty="0">
                <a:solidFill>
                  <a:srgbClr val="000000"/>
                </a:solidFill>
                <a:latin typeface="Arial" charset="0"/>
              </a:rPr>
              <a:t>=1000 cm</a:t>
            </a:r>
            <a:r>
              <a:rPr lang="en-US" baseline="30000" dirty="0">
                <a:solidFill>
                  <a:srgbClr val="000000"/>
                </a:solidFill>
                <a:latin typeface="Arial" charset="0"/>
              </a:rPr>
              <a:t>3</a:t>
            </a:r>
            <a:r>
              <a:rPr lang="en-US" dirty="0">
                <a:solidFill>
                  <a:srgbClr val="000000"/>
                </a:solidFill>
                <a:latin typeface="Arial" charset="0"/>
              </a:rPr>
              <a:t>. Thus, the molar conductance is expressed in S·cm</a:t>
            </a:r>
            <a:r>
              <a:rPr lang="en-US" baseline="30000" dirty="0">
                <a:solidFill>
                  <a:srgbClr val="000000"/>
                </a:solidFill>
                <a:latin typeface="Arial" charset="0"/>
              </a:rPr>
              <a:t>2</a:t>
            </a:r>
            <a:r>
              <a:rPr lang="en-US" dirty="0">
                <a:solidFill>
                  <a:srgbClr val="000000"/>
                </a:solidFill>
                <a:latin typeface="Arial" charset="0"/>
              </a:rPr>
              <a:t>·mol</a:t>
            </a:r>
            <a:r>
              <a:rPr lang="en-US" baseline="30000" dirty="0">
                <a:solidFill>
                  <a:srgbClr val="000000"/>
                </a:solidFill>
                <a:latin typeface="Arial" charset="0"/>
              </a:rPr>
              <a:t>-1</a:t>
            </a:r>
            <a:r>
              <a:rPr lang="en-US" dirty="0">
                <a:solidFill>
                  <a:srgbClr val="000000"/>
                </a:solidFill>
                <a:latin typeface="Arial" charset="0"/>
              </a:rPr>
              <a:t>. </a:t>
            </a:r>
            <a:r>
              <a:rPr lang="en-US" dirty="0">
                <a:solidFill>
                  <a:srgbClr val="0000FF"/>
                </a:solidFill>
                <a:latin typeface="Arial" charset="0"/>
              </a:rPr>
              <a:t>The molar conductance is sometimes described as the actual conductance of that volume of solution which contains one </a:t>
            </a:r>
            <a:r>
              <a:rPr lang="en-US" dirty="0" err="1">
                <a:solidFill>
                  <a:srgbClr val="0000FF"/>
                </a:solidFill>
                <a:latin typeface="Arial" charset="0"/>
              </a:rPr>
              <a:t>mol</a:t>
            </a:r>
            <a:r>
              <a:rPr lang="en-US" dirty="0">
                <a:solidFill>
                  <a:srgbClr val="0000FF"/>
                </a:solidFill>
                <a:latin typeface="Arial" charset="0"/>
              </a:rPr>
              <a:t> of solute when placed between parallel electrodes 1 cm apart with a uniform electric field between them. </a:t>
            </a:r>
          </a:p>
        </p:txBody>
      </p:sp>
      <p:graphicFrame>
        <p:nvGraphicFramePr>
          <p:cNvPr id="4" name="Object 3"/>
          <p:cNvGraphicFramePr>
            <a:graphicFrameLocks noChangeAspect="1"/>
          </p:cNvGraphicFramePr>
          <p:nvPr/>
        </p:nvGraphicFramePr>
        <p:xfrm>
          <a:off x="4419601" y="1981200"/>
          <a:ext cx="1450975" cy="795338"/>
        </p:xfrm>
        <a:graphic>
          <a:graphicData uri="http://schemas.openxmlformats.org/presentationml/2006/ole">
            <mc:AlternateContent xmlns:mc="http://schemas.openxmlformats.org/markup-compatibility/2006">
              <mc:Choice xmlns:v="urn:schemas-microsoft-com:vml" Requires="v">
                <p:oleObj name="Equation" r:id="rId2" imgW="723600" imgH="393480" progId="Equation.3">
                  <p:embed/>
                </p:oleObj>
              </mc:Choice>
              <mc:Fallback>
                <p:oleObj name="Equation" r:id="rId2" imgW="723600" imgH="393480" progId="Equation.3">
                  <p:embed/>
                  <p:pic>
                    <p:nvPicPr>
                      <p:cNvPr id="0" name=""/>
                      <p:cNvPicPr>
                        <a:picLocks noChangeAspect="1" noChangeArrowheads="1"/>
                      </p:cNvPicPr>
                      <p:nvPr/>
                    </p:nvPicPr>
                    <p:blipFill>
                      <a:blip r:embed="rId3"/>
                      <a:srcRect/>
                      <a:stretch>
                        <a:fillRect/>
                      </a:stretch>
                    </p:blipFill>
                    <p:spPr bwMode="auto">
                      <a:xfrm>
                        <a:off x="4419601" y="1981200"/>
                        <a:ext cx="14509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5331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ChangeArrowheads="1"/>
          </p:cNvSpPr>
          <p:nvPr/>
        </p:nvSpPr>
        <p:spPr bwMode="auto">
          <a:xfrm>
            <a:off x="1724820" y="304800"/>
            <a:ext cx="856218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FF"/>
                </a:solidFill>
              </a:rPr>
              <a:t>Equivalent conductance</a:t>
            </a:r>
          </a:p>
          <a:p>
            <a:r>
              <a:rPr lang="en-US" sz="2400" b="1" dirty="0"/>
              <a:t> </a:t>
            </a:r>
            <a:r>
              <a:rPr lang="en-US" sz="2400" dirty="0"/>
              <a:t>It is defined as the conducting power of all the ions produced by dissolving one gram equivalent of an electrolyte in solution.</a:t>
            </a:r>
          </a:p>
          <a:p>
            <a:r>
              <a:rPr lang="en-US" sz="2400" dirty="0"/>
              <a:t>It is denoted by the symbol  (lambda). </a:t>
            </a:r>
          </a:p>
          <a:p>
            <a:endParaRPr lang="en-US" sz="2400" dirty="0"/>
          </a:p>
          <a:p>
            <a:endParaRPr lang="en-US" sz="2400" dirty="0"/>
          </a:p>
          <a:p>
            <a:endParaRPr lang="en-US" sz="2400" dirty="0"/>
          </a:p>
          <a:p>
            <a:endParaRPr lang="en-US" sz="2400" dirty="0"/>
          </a:p>
        </p:txBody>
      </p:sp>
      <p:pic>
        <p:nvPicPr>
          <p:cNvPr id="317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1"/>
            <a:ext cx="8153400"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nvGraphicFramePr>
        <p:xfrm>
          <a:off x="4279901" y="1955800"/>
          <a:ext cx="1730375" cy="846138"/>
        </p:xfrm>
        <a:graphic>
          <a:graphicData uri="http://schemas.openxmlformats.org/presentationml/2006/ole">
            <mc:AlternateContent xmlns:mc="http://schemas.openxmlformats.org/markup-compatibility/2006">
              <mc:Choice xmlns:v="urn:schemas-microsoft-com:vml" Requires="v">
                <p:oleObj name="Equation" r:id="rId3" imgW="863280" imgH="419040" progId="Equation.3">
                  <p:embed/>
                </p:oleObj>
              </mc:Choice>
              <mc:Fallback>
                <p:oleObj name="Equation" r:id="rId3" imgW="863280" imgH="419040" progId="Equation.3">
                  <p:embed/>
                  <p:pic>
                    <p:nvPicPr>
                      <p:cNvPr id="0" name=""/>
                      <p:cNvPicPr>
                        <a:picLocks noChangeAspect="1" noChangeArrowheads="1"/>
                      </p:cNvPicPr>
                      <p:nvPr/>
                    </p:nvPicPr>
                    <p:blipFill>
                      <a:blip r:embed="rId4"/>
                      <a:srcRect/>
                      <a:stretch>
                        <a:fillRect/>
                      </a:stretch>
                    </p:blipFill>
                    <p:spPr bwMode="auto">
                      <a:xfrm>
                        <a:off x="4279901" y="1955800"/>
                        <a:ext cx="17303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434" y="4343400"/>
            <a:ext cx="760095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652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28600"/>
            <a:ext cx="8839200" cy="6629400"/>
          </a:xfrm>
        </p:spPr>
        <p:txBody>
          <a:bodyPr>
            <a:normAutofit fontScale="85000" lnSpcReduction="20000"/>
          </a:bodyPr>
          <a:lstStyle/>
          <a:p>
            <a:pPr marL="274320" indent="-274320" eaLnBrk="1" fontAlgn="auto" hangingPunct="1">
              <a:spcAft>
                <a:spcPts val="0"/>
              </a:spcAft>
              <a:buClr>
                <a:schemeClr val="accent3"/>
              </a:buClr>
              <a:buNone/>
              <a:defRPr/>
            </a:pPr>
            <a:r>
              <a:rPr lang="en-GB"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Equivalent Conductance:</a:t>
            </a:r>
          </a:p>
          <a:p>
            <a:pPr marL="274320" indent="-274320" eaLnBrk="1" fontAlgn="auto" hangingPunct="1">
              <a:spcAft>
                <a:spcPts val="0"/>
              </a:spcAft>
              <a:buClr>
                <a:schemeClr val="accent3"/>
              </a:buClr>
              <a:buNone/>
              <a:defRPr/>
            </a:pPr>
            <a:r>
              <a:rPr lang="en-GB" dirty="0">
                <a:latin typeface="Arial" pitchFamily="34" charset="0"/>
                <a:cs typeface="Arial" pitchFamily="34" charset="0"/>
              </a:rPr>
              <a:t>It is the conductance of one gram equivalent of solute contained between two electrodes spaced one centimetre apart.</a:t>
            </a:r>
          </a:p>
          <a:p>
            <a:pPr marL="274320" indent="-274320" eaLnBrk="1" fontAlgn="auto" hangingPunct="1">
              <a:spcAft>
                <a:spcPts val="0"/>
              </a:spcAft>
              <a:buClr>
                <a:schemeClr val="accent3"/>
              </a:buClr>
              <a:buNone/>
              <a:defRPr/>
            </a:pP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Equivalent conductance   </a:t>
            </a:r>
            <a:r>
              <a:rPr lang="en-US" dirty="0">
                <a:latin typeface="Arial" pitchFamily="34" charset="0"/>
                <a:cs typeface="Arial" pitchFamily="34" charset="0"/>
              </a:rPr>
              <a:t>                      </a:t>
            </a:r>
            <a:r>
              <a:rPr lang="en-GB" dirty="0">
                <a:latin typeface="Arial" pitchFamily="34" charset="0"/>
                <a:cs typeface="Arial" pitchFamily="34" charset="0"/>
              </a:rPr>
              <a:t>C = concentration in</a:t>
            </a:r>
          </a:p>
          <a:p>
            <a:pPr marL="274320" indent="-274320" eaLnBrk="1" fontAlgn="auto" hangingPunct="1">
              <a:spcAft>
                <a:spcPts val="0"/>
              </a:spcAft>
              <a:buClr>
                <a:schemeClr val="accent3"/>
              </a:buClr>
              <a:buNone/>
              <a:defRPr/>
            </a:pPr>
            <a:endParaRPr lang="en-GB" dirty="0">
              <a:latin typeface="Arial" pitchFamily="34" charset="0"/>
              <a:cs typeface="Arial" pitchFamily="34" charset="0"/>
            </a:endParaRPr>
          </a:p>
          <a:p>
            <a:pPr marL="274320" indent="-274320" eaLnBrk="1" fontAlgn="auto" hangingPunct="1">
              <a:spcAft>
                <a:spcPts val="0"/>
              </a:spcAft>
              <a:buClr>
                <a:schemeClr val="accent3"/>
              </a:buClr>
              <a:buNone/>
              <a:defRPr/>
            </a:pPr>
            <a:endParaRPr lang="en-GB"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So as: the equivalent wt of the substances </a:t>
            </a:r>
            <a:r>
              <a:rPr lang="en-GB" b="1" dirty="0">
                <a:solidFill>
                  <a:srgbClr val="C00000"/>
                </a:solidFill>
                <a:latin typeface="Arial" pitchFamily="34" charset="0"/>
                <a:cs typeface="Arial" pitchFamily="34" charset="0"/>
              </a:rPr>
              <a:t>↑</a:t>
            </a:r>
            <a:r>
              <a:rPr lang="en-GB" dirty="0">
                <a:latin typeface="Arial" pitchFamily="34" charset="0"/>
                <a:cs typeface="Arial" pitchFamily="34" charset="0"/>
              </a:rPr>
              <a:t>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            their equivalent </a:t>
            </a:r>
            <a:r>
              <a:rPr lang="en-GB" dirty="0" err="1">
                <a:latin typeface="Arial" pitchFamily="34" charset="0"/>
                <a:cs typeface="Arial" pitchFamily="34" charset="0"/>
              </a:rPr>
              <a:t>conductances</a:t>
            </a:r>
            <a:r>
              <a:rPr lang="en-GB" dirty="0">
                <a:latin typeface="Arial" pitchFamily="34" charset="0"/>
                <a:cs typeface="Arial" pitchFamily="34" charset="0"/>
              </a:rPr>
              <a:t> </a:t>
            </a:r>
            <a:r>
              <a:rPr lang="en-GB" b="1" dirty="0">
                <a:solidFill>
                  <a:schemeClr val="accent5">
                    <a:lumMod val="50000"/>
                  </a:schemeClr>
                </a:solidFill>
                <a:latin typeface="Arial" pitchFamily="34" charset="0"/>
                <a:cs typeface="Arial" pitchFamily="34" charset="0"/>
              </a:rPr>
              <a:t>(</a:t>
            </a:r>
            <a:r>
              <a:rPr lang="el-GR" b="1" dirty="0">
                <a:solidFill>
                  <a:schemeClr val="accent5">
                    <a:lumMod val="50000"/>
                  </a:schemeClr>
                </a:solidFill>
                <a:latin typeface="Arial" pitchFamily="34" charset="0"/>
                <a:cs typeface="Arial" pitchFamily="34" charset="0"/>
              </a:rPr>
              <a:t>λ</a:t>
            </a:r>
            <a:r>
              <a:rPr lang="de-DE" b="1" dirty="0">
                <a:solidFill>
                  <a:schemeClr val="accent5">
                    <a:lumMod val="50000"/>
                  </a:schemeClr>
                </a:solidFill>
                <a:latin typeface="Arial" pitchFamily="34" charset="0"/>
                <a:cs typeface="Arial" pitchFamily="34" charset="0"/>
              </a:rPr>
              <a:t>)</a:t>
            </a:r>
            <a:r>
              <a:rPr lang="en-GB" dirty="0">
                <a:latin typeface="Arial" pitchFamily="34" charset="0"/>
                <a:cs typeface="Arial" pitchFamily="34" charset="0"/>
              </a:rPr>
              <a:t> </a:t>
            </a:r>
            <a:r>
              <a:rPr lang="en-GB" sz="3500" dirty="0">
                <a:solidFill>
                  <a:srgbClr val="C00000"/>
                </a:solidFill>
                <a:latin typeface="Arial" pitchFamily="34" charset="0"/>
                <a:cs typeface="Arial" pitchFamily="34" charset="0"/>
              </a:rPr>
              <a:t>↓</a:t>
            </a:r>
          </a:p>
          <a:p>
            <a:pPr marL="274320" indent="-274320" eaLnBrk="1" fontAlgn="auto" hangingPunct="1">
              <a:spcAft>
                <a:spcPts val="0"/>
              </a:spcAft>
              <a:buClr>
                <a:schemeClr val="accent3"/>
              </a:buClr>
              <a:buNone/>
              <a:defRPr/>
            </a:pPr>
            <a:r>
              <a:rPr lang="en-GB" dirty="0">
                <a:solidFill>
                  <a:schemeClr val="tx1">
                    <a:lumMod val="95000"/>
                    <a:lumOff val="5000"/>
                  </a:schemeClr>
                </a:solidFill>
                <a:latin typeface="Arial" pitchFamily="34" charset="0"/>
                <a:cs typeface="Arial" pitchFamily="34" charset="0"/>
              </a:rPr>
              <a:t>e.g. </a:t>
            </a:r>
            <a:r>
              <a:rPr lang="en-GB" b="1" dirty="0">
                <a:solidFill>
                  <a:schemeClr val="tx1">
                    <a:lumMod val="95000"/>
                    <a:lumOff val="5000"/>
                  </a:schemeClr>
                </a:solidFill>
                <a:latin typeface="Arial" pitchFamily="34" charset="0"/>
                <a:cs typeface="Arial" pitchFamily="34" charset="0"/>
              </a:rPr>
              <a:t>The</a:t>
            </a:r>
            <a:r>
              <a:rPr lang="en-GB" dirty="0">
                <a:solidFill>
                  <a:schemeClr val="tx1">
                    <a:lumMod val="95000"/>
                    <a:lumOff val="5000"/>
                  </a:schemeClr>
                </a:solidFill>
                <a:latin typeface="Arial" pitchFamily="34" charset="0"/>
                <a:cs typeface="Arial" pitchFamily="34" charset="0"/>
              </a:rPr>
              <a:t> </a:t>
            </a:r>
            <a:r>
              <a:rPr lang="el-GR" b="1" dirty="0">
                <a:solidFill>
                  <a:schemeClr val="tx1">
                    <a:lumMod val="95000"/>
                    <a:lumOff val="5000"/>
                  </a:schemeClr>
                </a:solidFill>
                <a:latin typeface="Arial" pitchFamily="34" charset="0"/>
                <a:cs typeface="Arial" pitchFamily="34" charset="0"/>
              </a:rPr>
              <a:t>λ</a:t>
            </a:r>
            <a:r>
              <a:rPr lang="de-DE" b="1" dirty="0">
                <a:solidFill>
                  <a:schemeClr val="tx1">
                    <a:lumMod val="95000"/>
                    <a:lumOff val="5000"/>
                  </a:schemeClr>
                </a:solidFill>
                <a:latin typeface="Arial" pitchFamily="34" charset="0"/>
                <a:cs typeface="Arial" pitchFamily="34" charset="0"/>
              </a:rPr>
              <a:t> of HCl (eq.wt. 36.5) is higher than NaCl (eq.wt. 58.5)</a:t>
            </a:r>
          </a:p>
          <a:p>
            <a:pPr marL="274320" indent="-274320" eaLnBrk="1" fontAlgn="auto" hangingPunct="1">
              <a:spcAft>
                <a:spcPts val="0"/>
              </a:spcAft>
              <a:buClr>
                <a:schemeClr val="accent3"/>
              </a:buClr>
              <a:buNone/>
              <a:defRPr/>
            </a:pPr>
            <a:r>
              <a:rPr lang="de-DE" b="1" dirty="0">
                <a:solidFill>
                  <a:schemeClr val="tx1">
                    <a:lumMod val="95000"/>
                    <a:lumOff val="5000"/>
                  </a:schemeClr>
                </a:solidFill>
                <a:latin typeface="Arial" pitchFamily="34" charset="0"/>
                <a:cs typeface="Arial" pitchFamily="34" charset="0"/>
              </a:rPr>
              <a:t> </a:t>
            </a:r>
            <a:endParaRPr lang="en-GB" dirty="0">
              <a:solidFill>
                <a:schemeClr val="tx1">
                  <a:lumMod val="95000"/>
                  <a:lumOff val="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Equivalent conductance is used to express the ability of individual substance to conduct electric current.</a:t>
            </a:r>
          </a:p>
          <a:p>
            <a:pPr marL="274320" indent="-274320" eaLnBrk="1" fontAlgn="auto" hangingPunct="1">
              <a:spcAft>
                <a:spcPts val="0"/>
              </a:spcAft>
              <a:buClr>
                <a:schemeClr val="accent3"/>
              </a:buClr>
              <a:buNone/>
              <a:defRPr/>
            </a:pPr>
            <a:endParaRPr lang="en-US" dirty="0">
              <a:latin typeface="Arial" pitchFamily="34" charset="0"/>
              <a:cs typeface="Arial" pitchFamily="34" charset="0"/>
            </a:endParaRPr>
          </a:p>
        </p:txBody>
      </p:sp>
      <p:sp>
        <p:nvSpPr>
          <p:cNvPr id="2052"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nstantia" pitchFamily="18" charset="0"/>
            </a:endParaRPr>
          </a:p>
        </p:txBody>
      </p:sp>
      <p:graphicFrame>
        <p:nvGraphicFramePr>
          <p:cNvPr id="2050" name="Object 1"/>
          <p:cNvGraphicFramePr>
            <a:graphicFrameLocks noChangeAspect="1"/>
          </p:cNvGraphicFramePr>
          <p:nvPr/>
        </p:nvGraphicFramePr>
        <p:xfrm>
          <a:off x="4876800" y="2362201"/>
          <a:ext cx="1651000" cy="771525"/>
        </p:xfrm>
        <a:graphic>
          <a:graphicData uri="http://schemas.openxmlformats.org/presentationml/2006/ole">
            <mc:AlternateContent xmlns:mc="http://schemas.openxmlformats.org/markup-compatibility/2006">
              <mc:Choice xmlns:v="urn:schemas-microsoft-com:vml" Requires="v">
                <p:oleObj name="Equation" r:id="rId3" imgW="837836" imgH="393529" progId="Equation.3">
                  <p:embed/>
                </p:oleObj>
              </mc:Choice>
              <mc:Fallback>
                <p:oleObj name="Equation" r:id="rId3" imgW="83783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1"/>
                        <a:ext cx="1651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5"/>
          <p:cNvSpPr>
            <a:spLocks noChangeArrowheads="1"/>
          </p:cNvSpPr>
          <p:nvPr/>
        </p:nvSpPr>
        <p:spPr bwMode="auto">
          <a:xfrm>
            <a:off x="6881814" y="2770188"/>
            <a:ext cx="29479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200"/>
              <a:t>gram equivalent / liter.</a:t>
            </a:r>
            <a:endParaRPr lang="en-US" sz="2200">
              <a:latin typeface="Constantia" pitchFamily="18" charset="0"/>
            </a:endParaRPr>
          </a:p>
        </p:txBody>
      </p:sp>
    </p:spTree>
    <p:extLst>
      <p:ext uri="{BB962C8B-B14F-4D97-AF65-F5344CB8AC3E}">
        <p14:creationId xmlns:p14="http://schemas.microsoft.com/office/powerpoint/2010/main" val="19351872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914400"/>
            <a:ext cx="9067800" cy="5943600"/>
          </a:xfrm>
        </p:spPr>
        <p:txBody>
          <a:bodyPr>
            <a:normAutofit/>
          </a:bodyPr>
          <a:lstStyle/>
          <a:p>
            <a:pPr marL="274320" indent="-274320" eaLnBrk="1" fontAlgn="auto" hangingPunct="1">
              <a:spcAft>
                <a:spcPts val="0"/>
              </a:spcAft>
              <a:buClr>
                <a:schemeClr val="accent3"/>
              </a:buClr>
              <a:buFont typeface="Wingdings" pitchFamily="2" charset="2"/>
              <a:buChar char="q"/>
              <a:defRPr/>
            </a:pPr>
            <a:r>
              <a:rPr lang="en-US" sz="2400" dirty="0">
                <a:latin typeface="Arial" pitchFamily="34" charset="0"/>
                <a:cs typeface="Arial" pitchFamily="34" charset="0"/>
              </a:rPr>
              <a:t>From the previous equation it is clear that the </a:t>
            </a:r>
            <a:r>
              <a:rPr lang="en-US" sz="2400" b="1" dirty="0">
                <a:solidFill>
                  <a:srgbClr val="FF0000"/>
                </a:solidFill>
                <a:latin typeface="Arial" pitchFamily="34" charset="0"/>
                <a:cs typeface="Arial" pitchFamily="34" charset="0"/>
              </a:rPr>
              <a:t>equivalent conductance increases as the concentration decreases </a:t>
            </a:r>
            <a:r>
              <a:rPr lang="en-US" sz="2400" dirty="0">
                <a:latin typeface="Arial" pitchFamily="34" charset="0"/>
                <a:cs typeface="Arial" pitchFamily="34" charset="0"/>
              </a:rPr>
              <a:t>until it </a:t>
            </a:r>
            <a:r>
              <a:rPr lang="en-GB" sz="2400" dirty="0">
                <a:latin typeface="Arial" pitchFamily="34" charset="0"/>
                <a:cs typeface="Arial" pitchFamily="34" charset="0"/>
              </a:rPr>
              <a:t>reaches a </a:t>
            </a:r>
            <a:r>
              <a:rPr lang="en-GB" sz="2400" b="1" dirty="0">
                <a:solidFill>
                  <a:schemeClr val="accent1">
                    <a:lumMod val="50000"/>
                  </a:schemeClr>
                </a:solidFill>
                <a:latin typeface="Arial" pitchFamily="34" charset="0"/>
                <a:cs typeface="Arial" pitchFamily="34" charset="0"/>
              </a:rPr>
              <a:t>constant value at infinite dilution </a:t>
            </a:r>
            <a:r>
              <a:rPr lang="en-GB" sz="2400" dirty="0">
                <a:latin typeface="Arial" pitchFamily="34" charset="0"/>
                <a:cs typeface="Arial" pitchFamily="34" charset="0"/>
              </a:rPr>
              <a:t>which is known as:</a:t>
            </a: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                 </a:t>
            </a:r>
            <a:r>
              <a:rPr lang="en-GB" sz="2400" b="1" u="sng" dirty="0">
                <a:solidFill>
                  <a:schemeClr val="accent5">
                    <a:lumMod val="50000"/>
                  </a:schemeClr>
                </a:solidFill>
                <a:latin typeface="Arial" pitchFamily="34" charset="0"/>
                <a:cs typeface="Arial" pitchFamily="34" charset="0"/>
              </a:rPr>
              <a:t>Equivalent conductance at infinite dilution</a:t>
            </a:r>
            <a:r>
              <a:rPr lang="en-GB" sz="2400" b="1" dirty="0">
                <a:solidFill>
                  <a:schemeClr val="tx1">
                    <a:lumMod val="95000"/>
                    <a:lumOff val="5000"/>
                  </a:schemeClr>
                </a:solidFill>
                <a:latin typeface="Arial" pitchFamily="34" charset="0"/>
                <a:cs typeface="Arial" pitchFamily="34" charset="0"/>
              </a:rPr>
              <a:t> or</a:t>
            </a:r>
          </a:p>
          <a:p>
            <a:pPr marL="274320" indent="-274320" eaLnBrk="1" fontAlgn="auto" hangingPunct="1">
              <a:spcAft>
                <a:spcPts val="0"/>
              </a:spcAft>
              <a:buClr>
                <a:schemeClr val="accent3"/>
              </a:buClr>
              <a:buNone/>
              <a:defRPr/>
            </a:pPr>
            <a:r>
              <a:rPr lang="en-GB" sz="2400" b="1" dirty="0">
                <a:solidFill>
                  <a:schemeClr val="accent5">
                    <a:lumMod val="50000"/>
                  </a:schemeClr>
                </a:solidFill>
                <a:latin typeface="Arial" pitchFamily="34" charset="0"/>
                <a:cs typeface="Arial" pitchFamily="34" charset="0"/>
              </a:rPr>
              <a:t>                 </a:t>
            </a:r>
            <a:r>
              <a:rPr lang="en-GB" sz="2400" b="1" u="sng" dirty="0">
                <a:solidFill>
                  <a:schemeClr val="accent5">
                    <a:lumMod val="50000"/>
                  </a:schemeClr>
                </a:solidFill>
                <a:latin typeface="Arial" pitchFamily="34" charset="0"/>
                <a:cs typeface="Arial" pitchFamily="34" charset="0"/>
              </a:rPr>
              <a:t>Limiting equivalent conductance, </a:t>
            </a:r>
            <a:r>
              <a:rPr lang="en-GB" sz="2400" b="1" dirty="0">
                <a:solidFill>
                  <a:schemeClr val="tx1">
                    <a:lumMod val="95000"/>
                    <a:lumOff val="5000"/>
                  </a:schemeClr>
                </a:solidFill>
                <a:latin typeface="Arial" pitchFamily="34" charset="0"/>
                <a:cs typeface="Arial" pitchFamily="34" charset="0"/>
              </a:rPr>
              <a:t>or</a:t>
            </a:r>
          </a:p>
          <a:p>
            <a:pPr marL="274320" indent="-274320" eaLnBrk="1" fontAlgn="auto" hangingPunct="1">
              <a:spcAft>
                <a:spcPts val="0"/>
              </a:spcAft>
              <a:buClr>
                <a:schemeClr val="accent3"/>
              </a:buClr>
              <a:buNone/>
              <a:defRPr/>
            </a:pPr>
            <a:r>
              <a:rPr lang="en-GB" sz="2400" b="1" dirty="0">
                <a:solidFill>
                  <a:schemeClr val="accent5">
                    <a:lumMod val="50000"/>
                  </a:schemeClr>
                </a:solidFill>
                <a:latin typeface="Arial" pitchFamily="34" charset="0"/>
                <a:cs typeface="Arial" pitchFamily="34" charset="0"/>
              </a:rPr>
              <a:t>                 </a:t>
            </a:r>
            <a:r>
              <a:rPr lang="en-GB" sz="2400" b="1" u="sng" dirty="0">
                <a:solidFill>
                  <a:schemeClr val="accent5">
                    <a:lumMod val="50000"/>
                  </a:schemeClr>
                </a:solidFill>
                <a:latin typeface="Arial" pitchFamily="34" charset="0"/>
                <a:cs typeface="Arial" pitchFamily="34" charset="0"/>
              </a:rPr>
              <a:t>Mobility</a:t>
            </a:r>
            <a:r>
              <a:rPr lang="en-GB" sz="2400" b="1" dirty="0">
                <a:solidFill>
                  <a:schemeClr val="accent5">
                    <a:lumMod val="50000"/>
                  </a:schemeClr>
                </a:solidFill>
                <a:latin typeface="Arial" pitchFamily="34" charset="0"/>
                <a:cs typeface="Arial" pitchFamily="34" charset="0"/>
              </a:rPr>
              <a:t> (</a:t>
            </a:r>
            <a:r>
              <a:rPr lang="el-GR" sz="2400" b="1" dirty="0">
                <a:solidFill>
                  <a:schemeClr val="accent5">
                    <a:lumMod val="50000"/>
                  </a:schemeClr>
                </a:solidFill>
                <a:latin typeface="Arial" pitchFamily="34" charset="0"/>
                <a:cs typeface="Arial" pitchFamily="34" charset="0"/>
              </a:rPr>
              <a:t>λ</a:t>
            </a:r>
            <a:r>
              <a:rPr lang="el-GR" sz="2400" b="1" baseline="-25000" dirty="0">
                <a:solidFill>
                  <a:schemeClr val="accent5">
                    <a:lumMod val="50000"/>
                  </a:schemeClr>
                </a:solidFill>
                <a:latin typeface="Arial" pitchFamily="34" charset="0"/>
                <a:cs typeface="Arial" pitchFamily="34" charset="0"/>
              </a:rPr>
              <a:t>∞</a:t>
            </a:r>
            <a:r>
              <a:rPr lang="en-GB" sz="2400" b="1" dirty="0">
                <a:solidFill>
                  <a:schemeClr val="accent5">
                    <a:lumMod val="50000"/>
                  </a:schemeClr>
                </a:solidFill>
                <a:latin typeface="Arial" pitchFamily="34" charset="0"/>
                <a:cs typeface="Arial" pitchFamily="34" charset="0"/>
              </a:rPr>
              <a:t>)</a:t>
            </a:r>
            <a:r>
              <a:rPr lang="en-GB" sz="2400" dirty="0">
                <a:latin typeface="Arial" pitchFamily="34" charset="0"/>
                <a:cs typeface="Arial" pitchFamily="34" charset="0"/>
              </a:rPr>
              <a:t>.  Which is the conductance of the equivalent weight of the substance at infinite dilution.</a:t>
            </a:r>
          </a:p>
          <a:p>
            <a:pPr marL="274320" indent="-274320" eaLnBrk="1" fontAlgn="auto" hangingPunct="1">
              <a:spcAft>
                <a:spcPts val="0"/>
              </a:spcAft>
              <a:buClr>
                <a:schemeClr val="accent3"/>
              </a:buClr>
              <a:buNone/>
              <a:defRPr/>
            </a:pPr>
            <a:endParaRPr lang="en-GB" sz="2400" dirty="0">
              <a:latin typeface="Arial" pitchFamily="34" charset="0"/>
              <a:cs typeface="Arial" pitchFamily="34" charset="0"/>
            </a:endParaRP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It is characteristic for the solutes. </a:t>
            </a:r>
          </a:p>
          <a:p>
            <a:pPr marL="274320" indent="-274320" eaLnBrk="1" fontAlgn="auto" hangingPunct="1">
              <a:spcAft>
                <a:spcPts val="0"/>
              </a:spcAft>
              <a:buClr>
                <a:schemeClr val="accent3"/>
              </a:buClr>
              <a:buFont typeface="Wingdings" pitchFamily="2" charset="2"/>
              <a:buChar char="q"/>
              <a:defRPr/>
            </a:pPr>
            <a:endParaRPr lang="en-US" sz="24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400" dirty="0"/>
          </a:p>
        </p:txBody>
      </p:sp>
    </p:spTree>
    <p:extLst>
      <p:ext uri="{BB962C8B-B14F-4D97-AF65-F5344CB8AC3E}">
        <p14:creationId xmlns:p14="http://schemas.microsoft.com/office/powerpoint/2010/main" val="40546167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57200"/>
            <a:ext cx="8915400" cy="6096000"/>
          </a:xfrm>
        </p:spPr>
        <p:txBody>
          <a:bodyPr>
            <a:normAutofit fontScale="92500" lnSpcReduction="20000"/>
          </a:bodyPr>
          <a:lstStyle/>
          <a:p>
            <a:pPr marL="274320" indent="-274320" eaLnBrk="1" fontAlgn="auto" hangingPunct="1">
              <a:spcAft>
                <a:spcPts val="0"/>
              </a:spcAft>
              <a:buClr>
                <a:schemeClr val="accent3"/>
              </a:buClr>
              <a:buNone/>
              <a:defRPr/>
            </a:pPr>
            <a:r>
              <a:rPr lang="en-GB" sz="2800" b="1" i="1" dirty="0">
                <a:solidFill>
                  <a:srgbClr val="FF0000"/>
                </a:solidFill>
                <a:effectLst>
                  <a:outerShdw blurRad="38100" dist="38100" dir="2700000" algn="tl">
                    <a:srgbClr val="000000">
                      <a:alpha val="43137"/>
                    </a:srgbClr>
                  </a:outerShdw>
                </a:effectLst>
                <a:latin typeface="Arial" pitchFamily="34" charset="0"/>
                <a:cs typeface="Arial" pitchFamily="34" charset="0"/>
              </a:rPr>
              <a:t>Equivalent ionic conductance:</a:t>
            </a:r>
          </a:p>
          <a:p>
            <a:pPr marL="274320" indent="-274320" eaLnBrk="1" fontAlgn="auto" hangingPunct="1">
              <a:spcAft>
                <a:spcPts val="0"/>
              </a:spcAft>
              <a:buClr>
                <a:schemeClr val="accent3"/>
              </a:buClr>
              <a:buNone/>
              <a:defRPr/>
            </a:pP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At infinite dilution, </a:t>
            </a:r>
            <a:r>
              <a:rPr lang="en-GB" dirty="0" err="1">
                <a:latin typeface="Arial" pitchFamily="34" charset="0"/>
                <a:cs typeface="Arial" pitchFamily="34" charset="0"/>
              </a:rPr>
              <a:t>interionic</a:t>
            </a:r>
            <a:r>
              <a:rPr lang="en-GB" dirty="0">
                <a:latin typeface="Arial" pitchFamily="34" charset="0"/>
                <a:cs typeface="Arial" pitchFamily="34" charset="0"/>
              </a:rPr>
              <a:t> attractions become nil; the overall conductance of the solution consists of the sum of the individual equivalent ionic conductance.</a:t>
            </a:r>
          </a:p>
          <a:p>
            <a:pPr marL="274320" indent="-274320" eaLnBrk="1" fontAlgn="auto" hangingPunct="1">
              <a:spcAft>
                <a:spcPts val="0"/>
              </a:spcAft>
              <a:buClr>
                <a:schemeClr val="accent3"/>
              </a:buClr>
              <a:buNone/>
              <a:defRPr/>
            </a:pPr>
            <a:endParaRPr lang="en-GB"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Overall conductance = </a:t>
            </a:r>
            <a:r>
              <a:rPr lang="el-GR" dirty="0">
                <a:latin typeface="Arial" pitchFamily="34" charset="0"/>
                <a:cs typeface="Arial" pitchFamily="34" charset="0"/>
              </a:rPr>
              <a:t>λ</a:t>
            </a:r>
            <a:r>
              <a:rPr lang="el-GR" baseline="-25000" dirty="0">
                <a:latin typeface="Arial" pitchFamily="34" charset="0"/>
                <a:cs typeface="Arial" pitchFamily="34" charset="0"/>
              </a:rPr>
              <a:t>∞</a:t>
            </a:r>
            <a:r>
              <a:rPr lang="en-GB" baseline="30000" dirty="0">
                <a:latin typeface="Arial" pitchFamily="34" charset="0"/>
                <a:cs typeface="Arial" pitchFamily="34" charset="0"/>
              </a:rPr>
              <a:t>+</a:t>
            </a:r>
            <a:r>
              <a:rPr lang="en-GB" dirty="0">
                <a:latin typeface="Arial" pitchFamily="34" charset="0"/>
                <a:cs typeface="Arial" pitchFamily="34" charset="0"/>
              </a:rPr>
              <a:t> + </a:t>
            </a:r>
            <a:r>
              <a:rPr lang="el-GR" dirty="0">
                <a:latin typeface="Arial" pitchFamily="34" charset="0"/>
                <a:cs typeface="Arial" pitchFamily="34" charset="0"/>
              </a:rPr>
              <a:t>λ</a:t>
            </a:r>
            <a:r>
              <a:rPr lang="el-GR" baseline="-25000" dirty="0">
                <a:latin typeface="Arial" pitchFamily="34" charset="0"/>
                <a:cs typeface="Arial" pitchFamily="34" charset="0"/>
              </a:rPr>
              <a:t>∞</a:t>
            </a:r>
            <a:r>
              <a:rPr lang="en-GB" baseline="30000" dirty="0">
                <a:latin typeface="Arial" pitchFamily="34" charset="0"/>
                <a:cs typeface="Arial" pitchFamily="34" charset="0"/>
              </a:rPr>
              <a:t>- </a:t>
            </a:r>
          </a:p>
          <a:p>
            <a:pPr marL="274320" indent="-274320" eaLnBrk="1" fontAlgn="auto" hangingPunct="1">
              <a:spcAft>
                <a:spcPts val="0"/>
              </a:spcAft>
              <a:buClr>
                <a:schemeClr val="accent3"/>
              </a:buClr>
              <a:buNone/>
              <a:defRPr/>
            </a:pPr>
            <a:r>
              <a:rPr lang="el-GR" dirty="0">
                <a:latin typeface="Arial" pitchFamily="34" charset="0"/>
                <a:cs typeface="Arial" pitchFamily="34" charset="0"/>
              </a:rPr>
              <a:t>λ</a:t>
            </a:r>
            <a:r>
              <a:rPr lang="el-GR" baseline="-25000" dirty="0">
                <a:latin typeface="Arial" pitchFamily="34" charset="0"/>
                <a:cs typeface="Arial" pitchFamily="34" charset="0"/>
              </a:rPr>
              <a:t>∞</a:t>
            </a:r>
            <a:r>
              <a:rPr lang="en-GB" baseline="30000" dirty="0">
                <a:latin typeface="Arial" pitchFamily="34" charset="0"/>
                <a:cs typeface="Arial" pitchFamily="34" charset="0"/>
              </a:rPr>
              <a:t>+ </a:t>
            </a:r>
            <a:r>
              <a:rPr lang="en-GB" dirty="0">
                <a:latin typeface="Arial" pitchFamily="34" charset="0"/>
                <a:cs typeface="Arial" pitchFamily="34" charset="0"/>
              </a:rPr>
              <a:t>is</a:t>
            </a:r>
            <a:r>
              <a:rPr lang="en-GB" baseline="30000" dirty="0">
                <a:latin typeface="Arial" pitchFamily="34" charset="0"/>
                <a:cs typeface="Arial" pitchFamily="34" charset="0"/>
              </a:rPr>
              <a:t> </a:t>
            </a:r>
            <a:r>
              <a:rPr lang="en-GB" dirty="0">
                <a:latin typeface="Arial" pitchFamily="34" charset="0"/>
                <a:cs typeface="Arial" pitchFamily="34" charset="0"/>
              </a:rPr>
              <a:t>the equivalent ionic conductance of the </a:t>
            </a:r>
            <a:r>
              <a:rPr lang="en-GB" dirty="0" err="1">
                <a:latin typeface="Arial" pitchFamily="34" charset="0"/>
                <a:cs typeface="Arial" pitchFamily="34" charset="0"/>
              </a:rPr>
              <a:t>cation</a:t>
            </a:r>
            <a:r>
              <a:rPr lang="en-GB" dirty="0">
                <a:latin typeface="Arial" pitchFamily="34" charset="0"/>
                <a:cs typeface="Arial" pitchFamily="34" charset="0"/>
              </a:rPr>
              <a:t> at infinite dilution. </a:t>
            </a:r>
          </a:p>
          <a:p>
            <a:pPr marL="274320" indent="-274320" eaLnBrk="1" fontAlgn="auto" hangingPunct="1">
              <a:spcAft>
                <a:spcPts val="0"/>
              </a:spcAft>
              <a:buClr>
                <a:schemeClr val="accent3"/>
              </a:buClr>
              <a:buNone/>
              <a:defRPr/>
            </a:pPr>
            <a:r>
              <a:rPr lang="el-GR" dirty="0">
                <a:latin typeface="Arial" pitchFamily="34" charset="0"/>
                <a:cs typeface="Arial" pitchFamily="34" charset="0"/>
              </a:rPr>
              <a:t>λ</a:t>
            </a:r>
            <a:r>
              <a:rPr lang="el-GR" baseline="-25000" dirty="0">
                <a:latin typeface="Arial" pitchFamily="34" charset="0"/>
                <a:cs typeface="Arial" pitchFamily="34" charset="0"/>
              </a:rPr>
              <a:t>∞</a:t>
            </a:r>
            <a:r>
              <a:rPr lang="en-GB" baseline="30000" dirty="0">
                <a:latin typeface="Arial" pitchFamily="34" charset="0"/>
                <a:cs typeface="Arial" pitchFamily="34" charset="0"/>
              </a:rPr>
              <a:t>-  </a:t>
            </a:r>
            <a:r>
              <a:rPr lang="en-GB" dirty="0">
                <a:latin typeface="Arial" pitchFamily="34" charset="0"/>
                <a:cs typeface="Arial" pitchFamily="34" charset="0"/>
              </a:rPr>
              <a:t>is</a:t>
            </a:r>
            <a:r>
              <a:rPr lang="en-GB" baseline="30000" dirty="0">
                <a:latin typeface="Arial" pitchFamily="34" charset="0"/>
                <a:cs typeface="Arial" pitchFamily="34" charset="0"/>
              </a:rPr>
              <a:t> </a:t>
            </a:r>
            <a:r>
              <a:rPr lang="en-GB" dirty="0">
                <a:latin typeface="Arial" pitchFamily="34" charset="0"/>
                <a:cs typeface="Arial" pitchFamily="34" charset="0"/>
              </a:rPr>
              <a:t>the equivalent ionic conductance of the anion at infinite dilution. </a:t>
            </a: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Equivalent ionic conductance differ according to the nature of ions (i.e. Charge, size, hydration).</a:t>
            </a: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4968495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981200" y="990600"/>
            <a:ext cx="8229600" cy="4389438"/>
          </a:xfrm>
        </p:spPr>
        <p:txBody>
          <a:bodyPr/>
          <a:lstStyle/>
          <a:p>
            <a:pPr eaLnBrk="1" hangingPunct="1">
              <a:buFont typeface="Wingdings 2" pitchFamily="18" charset="2"/>
              <a:buNone/>
            </a:pPr>
            <a:r>
              <a:rPr lang="de-DE" sz="2800" b="1" dirty="0">
                <a:solidFill>
                  <a:srgbClr val="FF0000"/>
                </a:solidFill>
                <a:latin typeface="Arial" charset="0"/>
                <a:cs typeface="Arial" charset="0"/>
              </a:rPr>
              <a:t>Cations          </a:t>
            </a:r>
            <a:r>
              <a:rPr lang="el-GR" sz="2800" b="1" dirty="0">
                <a:solidFill>
                  <a:srgbClr val="FF0000"/>
                </a:solidFill>
                <a:latin typeface="Arial" charset="0"/>
                <a:ea typeface="Times New Roman" pitchFamily="18" charset="0"/>
                <a:cs typeface="Traditional Arabic" pitchFamily="18" charset="-78"/>
              </a:rPr>
              <a:t>λ</a:t>
            </a:r>
            <a:r>
              <a:rPr lang="el-GR" sz="2800" b="1" baseline="-25000" dirty="0">
                <a:solidFill>
                  <a:srgbClr val="FF0000"/>
                </a:solidFill>
                <a:latin typeface="Arial" charset="0"/>
                <a:cs typeface="Arial" charset="0"/>
              </a:rPr>
              <a:t>∞</a:t>
            </a:r>
            <a:r>
              <a:rPr lang="de-DE" sz="2800" b="1" baseline="-25000" dirty="0">
                <a:solidFill>
                  <a:srgbClr val="FF0000"/>
                </a:solidFill>
                <a:latin typeface="Arial" charset="0"/>
                <a:cs typeface="Arial" charset="0"/>
              </a:rPr>
              <a:t>          </a:t>
            </a:r>
            <a:r>
              <a:rPr lang="de-DE" sz="2800" b="1" dirty="0">
                <a:solidFill>
                  <a:srgbClr val="FF0000"/>
                </a:solidFill>
                <a:latin typeface="Arial" charset="0"/>
                <a:cs typeface="Arial" charset="0"/>
              </a:rPr>
              <a:t>             anions              </a:t>
            </a:r>
            <a:r>
              <a:rPr lang="el-GR" sz="2800" b="1" dirty="0">
                <a:solidFill>
                  <a:srgbClr val="FF0000"/>
                </a:solidFill>
                <a:latin typeface="Arial" charset="0"/>
                <a:cs typeface="Times New Roman" pitchFamily="18" charset="0"/>
              </a:rPr>
              <a:t>λ</a:t>
            </a:r>
            <a:r>
              <a:rPr lang="el-GR" sz="2800" b="1" baseline="-25000" dirty="0">
                <a:solidFill>
                  <a:srgbClr val="FF0000"/>
                </a:solidFill>
                <a:latin typeface="Arial" charset="0"/>
                <a:cs typeface="Arial" charset="0"/>
              </a:rPr>
              <a:t>∞</a:t>
            </a:r>
            <a:endParaRPr lang="de-DE" sz="2800" b="1" baseline="-25000" dirty="0">
              <a:solidFill>
                <a:srgbClr val="FF0000"/>
              </a:solidFill>
              <a:latin typeface="Arial" charset="0"/>
              <a:cs typeface="Arial" charset="0"/>
            </a:endParaRPr>
          </a:p>
          <a:p>
            <a:pPr eaLnBrk="1" hangingPunct="1">
              <a:buFont typeface="Wingdings 2" pitchFamily="18" charset="2"/>
              <a:buNone/>
            </a:pPr>
            <a:r>
              <a:rPr lang="de-DE" sz="2800" b="1" dirty="0">
                <a:latin typeface="Arial" charset="0"/>
                <a:cs typeface="Arial" charset="0"/>
              </a:rPr>
              <a:t>H</a:t>
            </a:r>
            <a:r>
              <a:rPr lang="de-DE" sz="2800" b="1" baseline="30000" dirty="0">
                <a:latin typeface="Arial" charset="0"/>
                <a:cs typeface="Arial" charset="0"/>
              </a:rPr>
              <a:t>+                          </a:t>
            </a:r>
            <a:r>
              <a:rPr lang="de-DE" sz="2800" b="1" dirty="0">
                <a:latin typeface="Arial" charset="0"/>
                <a:cs typeface="Arial" charset="0"/>
              </a:rPr>
              <a:t>350                      OH</a:t>
            </a:r>
            <a:r>
              <a:rPr lang="de-DE" sz="2800" b="1" baseline="30000" dirty="0">
                <a:latin typeface="Arial" charset="0"/>
                <a:cs typeface="Arial" charset="0"/>
              </a:rPr>
              <a:t>-        </a:t>
            </a:r>
            <a:r>
              <a:rPr lang="de-DE" sz="2800" b="1" dirty="0">
                <a:latin typeface="Arial" charset="0"/>
                <a:cs typeface="Arial" charset="0"/>
              </a:rPr>
              <a:t>           198</a:t>
            </a:r>
            <a:endParaRPr lang="de-DE" sz="2800" b="1" baseline="30000" dirty="0">
              <a:latin typeface="Arial" charset="0"/>
              <a:cs typeface="Arial" charset="0"/>
            </a:endParaRPr>
          </a:p>
          <a:p>
            <a:pPr eaLnBrk="1" hangingPunct="1">
              <a:buFont typeface="Wingdings 2" pitchFamily="18" charset="2"/>
              <a:buNone/>
            </a:pPr>
            <a:r>
              <a:rPr lang="de-DE" sz="2800" b="1" dirty="0">
                <a:latin typeface="Arial" charset="0"/>
                <a:cs typeface="Arial" charset="0"/>
              </a:rPr>
              <a:t>Na</a:t>
            </a:r>
            <a:r>
              <a:rPr lang="de-DE" sz="2800" b="1" baseline="30000" dirty="0">
                <a:latin typeface="Arial" charset="0"/>
                <a:cs typeface="Arial" charset="0"/>
              </a:rPr>
              <a:t>+              </a:t>
            </a:r>
            <a:r>
              <a:rPr lang="de-DE" sz="2800" b="1" dirty="0">
                <a:latin typeface="Arial" charset="0"/>
                <a:cs typeface="Arial" charset="0"/>
              </a:rPr>
              <a:t>      42.6                      Cl</a:t>
            </a:r>
            <a:r>
              <a:rPr lang="de-DE" sz="2800" b="1" baseline="30000" dirty="0">
                <a:latin typeface="Arial" charset="0"/>
                <a:cs typeface="Arial" charset="0"/>
              </a:rPr>
              <a:t>-      </a:t>
            </a:r>
            <a:r>
              <a:rPr lang="de-DE" sz="2800" b="1" dirty="0">
                <a:latin typeface="Arial" charset="0"/>
                <a:cs typeface="Arial" charset="0"/>
              </a:rPr>
              <a:t>              76</a:t>
            </a:r>
            <a:endParaRPr lang="de-DE" sz="2800" b="1" baseline="30000" dirty="0">
              <a:latin typeface="Arial" charset="0"/>
              <a:cs typeface="Arial" charset="0"/>
            </a:endParaRPr>
          </a:p>
          <a:p>
            <a:pPr eaLnBrk="1" hangingPunct="1">
              <a:buFont typeface="Wingdings 2" pitchFamily="18" charset="2"/>
              <a:buNone/>
            </a:pPr>
            <a:r>
              <a:rPr lang="de-DE" sz="2800" b="1" dirty="0">
                <a:latin typeface="Arial" charset="0"/>
                <a:cs typeface="Arial" charset="0"/>
              </a:rPr>
              <a:t>K</a:t>
            </a:r>
            <a:r>
              <a:rPr lang="de-DE" sz="2800" b="1" baseline="30000" dirty="0">
                <a:latin typeface="Arial" charset="0"/>
                <a:cs typeface="Arial" charset="0"/>
              </a:rPr>
              <a:t>+     </a:t>
            </a:r>
            <a:r>
              <a:rPr lang="de-DE" sz="2800" b="1" dirty="0">
                <a:latin typeface="Arial" charset="0"/>
                <a:cs typeface="Arial" charset="0"/>
              </a:rPr>
              <a:t>              74                         NO</a:t>
            </a:r>
            <a:r>
              <a:rPr lang="de-DE" sz="2800" b="1" baseline="-25000" dirty="0">
                <a:latin typeface="Arial" charset="0"/>
                <a:cs typeface="Arial" charset="0"/>
              </a:rPr>
              <a:t>3</a:t>
            </a:r>
            <a:r>
              <a:rPr lang="de-DE" sz="2800" b="1" baseline="30000" dirty="0">
                <a:latin typeface="Arial" charset="0"/>
                <a:cs typeface="Arial" charset="0"/>
              </a:rPr>
              <a:t>-        </a:t>
            </a:r>
            <a:r>
              <a:rPr lang="de-DE" sz="2800" b="1" dirty="0">
                <a:latin typeface="Arial" charset="0"/>
                <a:cs typeface="Arial" charset="0"/>
              </a:rPr>
              <a:t>          71</a:t>
            </a:r>
            <a:endParaRPr lang="de-DE" sz="2800" b="1" baseline="30000" dirty="0">
              <a:latin typeface="Arial" charset="0"/>
              <a:cs typeface="Arial" charset="0"/>
            </a:endParaRPr>
          </a:p>
          <a:p>
            <a:pPr eaLnBrk="1" hangingPunct="1">
              <a:buFont typeface="Wingdings 2" pitchFamily="18" charset="2"/>
              <a:buNone/>
            </a:pPr>
            <a:r>
              <a:rPr lang="de-DE" sz="2800" b="1" dirty="0">
                <a:latin typeface="Arial" charset="0"/>
                <a:cs typeface="Arial" charset="0"/>
              </a:rPr>
              <a:t>NH</a:t>
            </a:r>
            <a:r>
              <a:rPr lang="de-DE" sz="2800" b="1" baseline="-25000" dirty="0">
                <a:latin typeface="Arial" charset="0"/>
                <a:cs typeface="Arial" charset="0"/>
              </a:rPr>
              <a:t>4</a:t>
            </a:r>
            <a:r>
              <a:rPr lang="de-DE" sz="2800" b="1" baseline="30000" dirty="0">
                <a:latin typeface="Arial" charset="0"/>
                <a:cs typeface="Arial" charset="0"/>
              </a:rPr>
              <a:t>+  </a:t>
            </a:r>
            <a:r>
              <a:rPr lang="de-DE" sz="2800" b="1" dirty="0">
                <a:latin typeface="Arial" charset="0"/>
                <a:cs typeface="Arial" charset="0"/>
              </a:rPr>
              <a:t>            73                         CH</a:t>
            </a:r>
            <a:r>
              <a:rPr lang="de-DE" sz="2800" b="1" baseline="-25000" dirty="0">
                <a:latin typeface="Arial" charset="0"/>
                <a:cs typeface="Arial" charset="0"/>
              </a:rPr>
              <a:t>3</a:t>
            </a:r>
            <a:r>
              <a:rPr lang="de-DE" sz="2800" b="1" dirty="0">
                <a:latin typeface="Arial" charset="0"/>
                <a:cs typeface="Arial" charset="0"/>
              </a:rPr>
              <a:t>COO</a:t>
            </a:r>
            <a:r>
              <a:rPr lang="de-DE" sz="2800" b="1" baseline="30000" dirty="0">
                <a:latin typeface="Arial" charset="0"/>
                <a:cs typeface="Arial" charset="0"/>
              </a:rPr>
              <a:t>-     </a:t>
            </a:r>
            <a:r>
              <a:rPr lang="de-DE" sz="2800" b="1" dirty="0">
                <a:latin typeface="Arial" charset="0"/>
                <a:cs typeface="Arial" charset="0"/>
              </a:rPr>
              <a:t>    41</a:t>
            </a:r>
            <a:endParaRPr lang="de-DE" sz="2800" b="1" baseline="30000" dirty="0">
              <a:latin typeface="Arial" charset="0"/>
              <a:cs typeface="Arial" charset="0"/>
            </a:endParaRPr>
          </a:p>
          <a:p>
            <a:pPr eaLnBrk="1" hangingPunct="1">
              <a:buFont typeface="Wingdings 2" pitchFamily="18" charset="2"/>
              <a:buNone/>
            </a:pPr>
            <a:r>
              <a:rPr lang="de-DE" sz="2800" b="1" dirty="0">
                <a:latin typeface="Arial" charset="0"/>
                <a:cs typeface="Arial" charset="0"/>
              </a:rPr>
              <a:t>Ag</a:t>
            </a:r>
            <a:r>
              <a:rPr lang="de-DE" sz="2800" b="1" baseline="30000" dirty="0">
                <a:latin typeface="Arial" charset="0"/>
                <a:cs typeface="Arial" charset="0"/>
              </a:rPr>
              <a:t>+       </a:t>
            </a:r>
            <a:r>
              <a:rPr lang="de-DE" sz="2800" b="1" dirty="0">
                <a:latin typeface="Arial" charset="0"/>
                <a:cs typeface="Arial" charset="0"/>
              </a:rPr>
              <a:t>          62                          propionate    36</a:t>
            </a:r>
          </a:p>
          <a:p>
            <a:pPr eaLnBrk="1" hangingPunct="1">
              <a:buFont typeface="Wingdings 2" pitchFamily="18" charset="2"/>
              <a:buNone/>
            </a:pPr>
            <a:r>
              <a:rPr lang="de-DE" sz="2800" b="1" dirty="0">
                <a:latin typeface="Arial" charset="0"/>
                <a:cs typeface="Arial" charset="0"/>
              </a:rPr>
              <a:t>½ Ba</a:t>
            </a:r>
            <a:r>
              <a:rPr lang="de-DE" sz="2800" b="1" baseline="30000" dirty="0">
                <a:latin typeface="Arial" charset="0"/>
                <a:cs typeface="Arial" charset="0"/>
              </a:rPr>
              <a:t>2+               </a:t>
            </a:r>
            <a:r>
              <a:rPr lang="de-DE" sz="2800" b="1" dirty="0">
                <a:latin typeface="Arial" charset="0"/>
                <a:cs typeface="Arial" charset="0"/>
              </a:rPr>
              <a:t>64</a:t>
            </a:r>
            <a:r>
              <a:rPr lang="en-US" sz="2800" b="1" dirty="0">
                <a:latin typeface="Arial" charset="0"/>
                <a:cs typeface="Arial" charset="0"/>
              </a:rPr>
              <a:t>            </a:t>
            </a:r>
            <a:r>
              <a:rPr lang="de-DE" sz="2800" b="1" dirty="0">
                <a:latin typeface="Arial" charset="0"/>
                <a:cs typeface="Arial" charset="0"/>
              </a:rPr>
              <a:t>              ½ SO</a:t>
            </a:r>
            <a:r>
              <a:rPr lang="de-DE" sz="2800" b="1" baseline="-25000" dirty="0">
                <a:latin typeface="Arial" charset="0"/>
                <a:cs typeface="Arial" charset="0"/>
              </a:rPr>
              <a:t>4</a:t>
            </a:r>
            <a:r>
              <a:rPr lang="de-DE" sz="2800" b="1" baseline="30000" dirty="0">
                <a:latin typeface="Arial" charset="0"/>
                <a:cs typeface="Arial" charset="0"/>
              </a:rPr>
              <a:t>2-         </a:t>
            </a:r>
            <a:r>
              <a:rPr lang="de-DE" sz="2800" b="1" dirty="0">
                <a:latin typeface="Arial" charset="0"/>
                <a:cs typeface="Arial" charset="0"/>
              </a:rPr>
              <a:t>    80</a:t>
            </a:r>
            <a:endParaRPr lang="de-DE" sz="2800" b="1" baseline="30000" dirty="0">
              <a:latin typeface="Arial" charset="0"/>
              <a:cs typeface="Arial" charset="0"/>
            </a:endParaRPr>
          </a:p>
        </p:txBody>
      </p:sp>
    </p:spTree>
    <p:extLst>
      <p:ext uri="{BB962C8B-B14F-4D97-AF65-F5344CB8AC3E}">
        <p14:creationId xmlns:p14="http://schemas.microsoft.com/office/powerpoint/2010/main" val="41691060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05000" y="533400"/>
            <a:ext cx="8229600" cy="1524000"/>
          </a:xfrm>
        </p:spPr>
        <p:txBody>
          <a:bodyPr/>
          <a:lstStyle/>
          <a:p>
            <a:pPr algn="ctr" eaLnBrk="1" hangingPunct="1"/>
            <a:r>
              <a:rPr lang="en-GB" sz="3200" b="1" dirty="0">
                <a:solidFill>
                  <a:srgbClr val="0000FF"/>
                </a:solidFill>
              </a:rPr>
              <a:t>The conductance of electrolytic solutions depends on:</a:t>
            </a:r>
            <a:br>
              <a:rPr lang="en-US" sz="3200" b="1" dirty="0">
                <a:solidFill>
                  <a:srgbClr val="0000FF"/>
                </a:solidFill>
              </a:rPr>
            </a:br>
            <a:endParaRPr lang="en-US" sz="3200" b="1" dirty="0">
              <a:solidFill>
                <a:srgbClr val="0000FF"/>
              </a:solidFill>
            </a:endParaRPr>
          </a:p>
        </p:txBody>
      </p:sp>
      <p:sp>
        <p:nvSpPr>
          <p:cNvPr id="3" name="Content Placeholder 2"/>
          <p:cNvSpPr>
            <a:spLocks noGrp="1"/>
          </p:cNvSpPr>
          <p:nvPr>
            <p:ph idx="1"/>
          </p:nvPr>
        </p:nvSpPr>
        <p:spPr>
          <a:xfrm>
            <a:off x="1937239" y="1447800"/>
            <a:ext cx="8339504" cy="5049838"/>
          </a:xfrm>
        </p:spPr>
        <p:txBody>
          <a:bodyPr>
            <a:normAutofit fontScale="92500" lnSpcReduction="10000"/>
          </a:bodyPr>
          <a:lstStyle/>
          <a:p>
            <a:pPr marL="274320" indent="-274320" eaLnBrk="1" fontAlgn="auto" hangingPunct="1">
              <a:spcAft>
                <a:spcPts val="0"/>
              </a:spcAft>
              <a:buClr>
                <a:schemeClr val="accent3"/>
              </a:buClr>
              <a:buNone/>
              <a:defRPr/>
            </a:pPr>
            <a:r>
              <a:rPr lang="en-GB" b="1" u="sng" dirty="0">
                <a:latin typeface="Arial" pitchFamily="34" charset="0"/>
                <a:cs typeface="Arial" pitchFamily="34" charset="0"/>
              </a:rPr>
              <a:t>1- </a:t>
            </a:r>
            <a:r>
              <a:rPr lang="en-GB" b="1" u="sng" dirty="0">
                <a:solidFill>
                  <a:srgbClr val="FF0000"/>
                </a:solidFill>
                <a:latin typeface="Arial" pitchFamily="34" charset="0"/>
                <a:cs typeface="Arial" pitchFamily="34" charset="0"/>
              </a:rPr>
              <a:t>Nature of ions</a:t>
            </a:r>
            <a:r>
              <a:rPr lang="en-GB" b="1" u="sng" dirty="0">
                <a:latin typeface="Arial" pitchFamily="34" charset="0"/>
                <a:cs typeface="Arial" pitchFamily="34" charset="0"/>
              </a:rPr>
              <a:t>:</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The velocity by which ions move towards the electrodes carrying the electric current varies according to their nature (i.e. size, molecular weight, number of charge the ion carries).</a:t>
            </a:r>
          </a:p>
          <a:p>
            <a:pPr marL="274320" indent="-274320" eaLnBrk="1" fontAlgn="auto" hangingPunct="1">
              <a:spcAft>
                <a:spcPts val="0"/>
              </a:spcAft>
              <a:buClr>
                <a:schemeClr val="accent3"/>
              </a:buClr>
              <a:buNone/>
              <a:defRPr/>
            </a:pPr>
            <a:r>
              <a:rPr lang="en-GB" dirty="0">
                <a:latin typeface="Arial" pitchFamily="34" charset="0"/>
                <a:cs typeface="Arial" pitchFamily="34" charset="0"/>
              </a:rPr>
              <a:t>Velocity of ions </a:t>
            </a:r>
            <a:r>
              <a:rPr lang="el-GR" dirty="0">
                <a:latin typeface="Arial" pitchFamily="34" charset="0"/>
                <a:cs typeface="Arial" pitchFamily="34" charset="0"/>
              </a:rPr>
              <a:t>α</a:t>
            </a:r>
            <a:r>
              <a:rPr lang="de-DE" dirty="0">
                <a:latin typeface="Arial" pitchFamily="34" charset="0"/>
                <a:cs typeface="Arial" pitchFamily="34" charset="0"/>
              </a:rPr>
              <a:t> charge</a:t>
            </a:r>
          </a:p>
          <a:p>
            <a:pPr marL="274320" indent="-274320" eaLnBrk="1" fontAlgn="auto" hangingPunct="1">
              <a:spcAft>
                <a:spcPts val="0"/>
              </a:spcAft>
              <a:buClr>
                <a:schemeClr val="accent3"/>
              </a:buClr>
              <a:buNone/>
              <a:defRPr/>
            </a:pPr>
            <a:r>
              <a:rPr lang="de-DE" dirty="0">
                <a:latin typeface="Arial" pitchFamily="34" charset="0"/>
                <a:cs typeface="Arial" pitchFamily="34" charset="0"/>
              </a:rPr>
              <a:t>                         </a:t>
            </a:r>
            <a:r>
              <a:rPr lang="el-GR" dirty="0">
                <a:latin typeface="Arial" pitchFamily="34" charset="0"/>
                <a:cs typeface="Arial" pitchFamily="34" charset="0"/>
              </a:rPr>
              <a:t>α</a:t>
            </a:r>
            <a:r>
              <a:rPr lang="de-DE" dirty="0">
                <a:latin typeface="Arial" pitchFamily="34" charset="0"/>
                <a:cs typeface="Arial" pitchFamily="34" charset="0"/>
              </a:rPr>
              <a:t> 1 / size</a:t>
            </a:r>
          </a:p>
          <a:p>
            <a:pPr marL="274320" indent="-274320" eaLnBrk="1" fontAlgn="auto" hangingPunct="1">
              <a:spcAft>
                <a:spcPts val="0"/>
              </a:spcAft>
              <a:buClr>
                <a:schemeClr val="accent3"/>
              </a:buClr>
              <a:buNone/>
              <a:defRPr/>
            </a:pPr>
            <a:r>
              <a:rPr lang="en-US" dirty="0">
                <a:latin typeface="Arial" pitchFamily="34" charset="0"/>
                <a:cs typeface="Arial" pitchFamily="34" charset="0"/>
              </a:rPr>
              <a:t>                         </a:t>
            </a:r>
            <a:r>
              <a:rPr lang="el-GR" dirty="0">
                <a:latin typeface="Arial" pitchFamily="34" charset="0"/>
                <a:cs typeface="Arial" pitchFamily="34" charset="0"/>
              </a:rPr>
              <a:t>α</a:t>
            </a:r>
            <a:r>
              <a:rPr lang="en-US" dirty="0">
                <a:latin typeface="Arial" pitchFamily="34" charset="0"/>
                <a:cs typeface="Arial" pitchFamily="34" charset="0"/>
              </a:rPr>
              <a:t>  1 </a:t>
            </a:r>
            <a:r>
              <a:rPr lang="de-DE" dirty="0">
                <a:latin typeface="Arial" pitchFamily="34" charset="0"/>
                <a:cs typeface="Arial" pitchFamily="34" charset="0"/>
              </a:rPr>
              <a:t>/ </a:t>
            </a:r>
            <a:r>
              <a:rPr lang="en-GB" dirty="0">
                <a:latin typeface="Arial" pitchFamily="34" charset="0"/>
                <a:cs typeface="Arial" pitchFamily="34" charset="0"/>
              </a:rPr>
              <a:t>molecular weight</a:t>
            </a:r>
            <a:endParaRPr lang="de-DE" dirty="0">
              <a:latin typeface="Arial" pitchFamily="34" charset="0"/>
              <a:cs typeface="Arial" pitchFamily="34" charset="0"/>
            </a:endParaRPr>
          </a:p>
          <a:p>
            <a:pPr marL="274320" indent="-274320" eaLnBrk="1" fontAlgn="auto" hangingPunct="1">
              <a:spcAft>
                <a:spcPts val="0"/>
              </a:spcAft>
              <a:buClr>
                <a:schemeClr val="accent3"/>
              </a:buClr>
              <a:buNone/>
              <a:defRPr/>
            </a:pPr>
            <a:r>
              <a:rPr lang="de-DE" dirty="0">
                <a:latin typeface="Arial" pitchFamily="34" charset="0"/>
                <a:cs typeface="Arial" pitchFamily="34" charset="0"/>
              </a:rPr>
              <a:t>                         </a:t>
            </a:r>
            <a:r>
              <a:rPr lang="el-GR" dirty="0">
                <a:latin typeface="Arial" pitchFamily="34" charset="0"/>
                <a:cs typeface="Arial" pitchFamily="34" charset="0"/>
              </a:rPr>
              <a:t>α</a:t>
            </a:r>
            <a:r>
              <a:rPr lang="de-DE" dirty="0">
                <a:latin typeface="Arial" pitchFamily="34" charset="0"/>
                <a:cs typeface="Arial" pitchFamily="34" charset="0"/>
              </a:rPr>
              <a:t>  1 / hydration</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 </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7705891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229600" cy="5486400"/>
          </a:xfrm>
        </p:spPr>
        <p:txBody>
          <a:bodyPr>
            <a:normAutofit fontScale="85000" lnSpcReduction="20000"/>
          </a:bodyPr>
          <a:lstStyle/>
          <a:p>
            <a:pPr marL="274320" indent="-274320" eaLnBrk="1" fontAlgn="auto" hangingPunct="1">
              <a:spcAft>
                <a:spcPts val="0"/>
              </a:spcAft>
              <a:buClr>
                <a:schemeClr val="accent3"/>
              </a:buClr>
              <a:buNone/>
              <a:defRPr/>
            </a:pPr>
            <a:r>
              <a:rPr lang="en-GB" b="1" u="sng" dirty="0">
                <a:solidFill>
                  <a:srgbClr val="FF0000"/>
                </a:solidFill>
                <a:latin typeface="Arial" pitchFamily="34" charset="0"/>
                <a:cs typeface="Arial" pitchFamily="34" charset="0"/>
              </a:rPr>
              <a:t>2- Temperature:</a:t>
            </a:r>
          </a:p>
          <a:p>
            <a:pPr marL="274320" indent="-274320" eaLnBrk="1" fontAlgn="auto" hangingPunct="1">
              <a:spcAft>
                <a:spcPts val="0"/>
              </a:spcAft>
              <a:buClr>
                <a:schemeClr val="accent3"/>
              </a:buClr>
              <a:buNone/>
              <a:defRPr/>
            </a:pP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Conductance is increased by increase of temperature as:</a:t>
            </a:r>
          </a:p>
          <a:p>
            <a:pPr marL="2397125" eaLnBrk="1" fontAlgn="auto" hangingPunct="1">
              <a:spcAft>
                <a:spcPts val="0"/>
              </a:spcAft>
              <a:buClr>
                <a:schemeClr val="accent3"/>
              </a:buClr>
              <a:buNone/>
              <a:defRPr/>
            </a:pPr>
            <a:r>
              <a:rPr lang="en-GB" dirty="0">
                <a:latin typeface="Arial" pitchFamily="34" charset="0"/>
                <a:cs typeface="Arial" pitchFamily="34" charset="0"/>
              </a:rPr>
              <a:t>Energy of ions is increased &amp;</a:t>
            </a:r>
          </a:p>
          <a:p>
            <a:pPr marL="2397125" eaLnBrk="1" fontAlgn="auto" hangingPunct="1">
              <a:spcAft>
                <a:spcPts val="0"/>
              </a:spcAft>
              <a:buClr>
                <a:schemeClr val="accent3"/>
              </a:buClr>
              <a:buNone/>
              <a:defRPr/>
            </a:pPr>
            <a:r>
              <a:rPr lang="en-GB" dirty="0">
                <a:latin typeface="Arial" pitchFamily="34" charset="0"/>
                <a:cs typeface="Arial" pitchFamily="34" charset="0"/>
              </a:rPr>
              <a:t>viscosity and hydration are decreased.</a:t>
            </a:r>
          </a:p>
          <a:p>
            <a:pPr marL="274320" indent="-274320" eaLnBrk="1" fontAlgn="auto" hangingPunct="1">
              <a:spcAft>
                <a:spcPts val="0"/>
              </a:spcAft>
              <a:buClr>
                <a:schemeClr val="accent3"/>
              </a:buClr>
              <a:buFont typeface="Wingdings" pitchFamily="2" charset="2"/>
              <a:buChar char="q"/>
              <a:defRPr/>
            </a:pPr>
            <a:endParaRPr lang="en-GB"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An increase of temperature by 1</a:t>
            </a:r>
            <a:r>
              <a:rPr lang="en-GB" baseline="30000" dirty="0">
                <a:latin typeface="Arial" pitchFamily="34" charset="0"/>
                <a:cs typeface="Arial" pitchFamily="34" charset="0"/>
              </a:rPr>
              <a:t>0</a:t>
            </a:r>
            <a:r>
              <a:rPr lang="en-GB" dirty="0">
                <a:latin typeface="Arial" pitchFamily="34" charset="0"/>
                <a:cs typeface="Arial" pitchFamily="34" charset="0"/>
              </a:rPr>
              <a:t>C is accompanied by 2% increase in conductance.</a:t>
            </a:r>
          </a:p>
          <a:p>
            <a:pPr marL="274320" indent="-274320" eaLnBrk="1" fontAlgn="auto" hangingPunct="1">
              <a:spcAft>
                <a:spcPts val="0"/>
              </a:spcAft>
              <a:buClr>
                <a:schemeClr val="accent3"/>
              </a:buClr>
              <a:buFont typeface="Wingdings" pitchFamily="2" charset="2"/>
              <a:buChar char="q"/>
              <a:defRPr/>
            </a:pPr>
            <a:endParaRPr lang="en-GB"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for this reason the measurement must be carried out at constant temperature using thermostatically controlled conditions.</a:t>
            </a:r>
            <a:endParaRPr lang="en-US" dirty="0">
              <a:latin typeface="Arial" pitchFamily="34" charset="0"/>
              <a:cs typeface="Arial" pitchFamily="34" charset="0"/>
            </a:endParaRPr>
          </a:p>
        </p:txBody>
      </p:sp>
    </p:spTree>
    <p:extLst>
      <p:ext uri="{BB962C8B-B14F-4D97-AF65-F5344CB8AC3E}">
        <p14:creationId xmlns:p14="http://schemas.microsoft.com/office/powerpoint/2010/main" val="11438399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533400"/>
            <a:ext cx="9067800" cy="6324600"/>
          </a:xfrm>
        </p:spPr>
        <p:txBody>
          <a:bodyPr>
            <a:noAutofit/>
          </a:bodyPr>
          <a:lstStyle/>
          <a:p>
            <a:pPr marL="274320" indent="-274320" eaLnBrk="1" fontAlgn="auto" hangingPunct="1">
              <a:spcAft>
                <a:spcPts val="0"/>
              </a:spcAft>
              <a:buClr>
                <a:schemeClr val="accent3"/>
              </a:buClr>
              <a:buNone/>
              <a:defRPr/>
            </a:pPr>
            <a:r>
              <a:rPr lang="en-GB" sz="2200" b="1" u="sng" dirty="0">
                <a:solidFill>
                  <a:srgbClr val="FF0000"/>
                </a:solidFill>
                <a:latin typeface="Arial" pitchFamily="34" charset="0"/>
                <a:cs typeface="Arial" pitchFamily="34" charset="0"/>
              </a:rPr>
              <a:t>3- Concentration of ions:</a:t>
            </a:r>
            <a:endParaRPr lang="en-US" sz="2200" dirty="0">
              <a:solidFill>
                <a:srgbClr val="FF0000"/>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200" dirty="0">
                <a:latin typeface="Arial" pitchFamily="34" charset="0"/>
                <a:cs typeface="Arial" pitchFamily="34" charset="0"/>
              </a:rPr>
              <a:t>The electrical conductance of a solution is a summation of contribution from all ions present. </a:t>
            </a:r>
          </a:p>
          <a:p>
            <a:pPr marL="274320" indent="-274320" eaLnBrk="1" fontAlgn="auto" hangingPunct="1">
              <a:spcAft>
                <a:spcPts val="0"/>
              </a:spcAft>
              <a:buClr>
                <a:schemeClr val="accent3"/>
              </a:buClr>
              <a:buFont typeface="Wingdings" pitchFamily="2" charset="2"/>
              <a:buChar char="q"/>
              <a:defRPr/>
            </a:pPr>
            <a:endParaRPr lang="en-GB" sz="22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200" dirty="0">
                <a:latin typeface="Arial" pitchFamily="34" charset="0"/>
                <a:cs typeface="Arial" pitchFamily="34" charset="0"/>
              </a:rPr>
              <a:t>It depends on the number of ions/unit volume of solution and their nature i.e. </a:t>
            </a:r>
            <a:r>
              <a:rPr lang="en-GB" sz="2200" b="1" u="sng" dirty="0">
                <a:solidFill>
                  <a:schemeClr val="tx2">
                    <a:lumMod val="75000"/>
                  </a:schemeClr>
                </a:solidFill>
                <a:latin typeface="Arial" pitchFamily="34" charset="0"/>
                <a:cs typeface="Arial" pitchFamily="34" charset="0"/>
              </a:rPr>
              <a:t>each ion represents itself independently. </a:t>
            </a:r>
          </a:p>
          <a:p>
            <a:pPr marL="274320" indent="-274320" eaLnBrk="1" fontAlgn="auto" hangingPunct="1">
              <a:spcAft>
                <a:spcPts val="0"/>
              </a:spcAft>
              <a:buClr>
                <a:schemeClr val="accent3"/>
              </a:buClr>
              <a:buFont typeface="Wingdings" pitchFamily="2" charset="2"/>
              <a:buChar char="q"/>
              <a:defRPr/>
            </a:pPr>
            <a:endParaRPr lang="en-GB" sz="2200" b="1" u="sng" dirty="0">
              <a:solidFill>
                <a:schemeClr val="tx2">
                  <a:lumMod val="7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200" dirty="0">
                <a:latin typeface="Arial" pitchFamily="34" charset="0"/>
                <a:cs typeface="Arial" pitchFamily="34" charset="0"/>
              </a:rPr>
              <a:t>As the number of ions increases the conductance of the solution increases.</a:t>
            </a:r>
          </a:p>
          <a:p>
            <a:pPr marL="274320" indent="-274320" eaLnBrk="1" fontAlgn="auto" hangingPunct="1">
              <a:spcAft>
                <a:spcPts val="0"/>
              </a:spcAft>
              <a:buClr>
                <a:schemeClr val="accent3"/>
              </a:buClr>
              <a:buFont typeface="Wingdings" pitchFamily="2" charset="2"/>
              <a:buChar char="q"/>
              <a:defRPr/>
            </a:pPr>
            <a:endParaRPr lang="en-GB" sz="22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US" sz="2200" dirty="0">
                <a:latin typeface="Arial" pitchFamily="34" charset="0"/>
                <a:cs typeface="Arial" pitchFamily="34" charset="0"/>
              </a:rPr>
              <a:t>The linear relationship between conductance  and </a:t>
            </a:r>
            <a:r>
              <a:rPr lang="en-US" sz="2200" b="1" dirty="0">
                <a:solidFill>
                  <a:srgbClr val="FF0000"/>
                </a:solidFill>
                <a:latin typeface="Arial" pitchFamily="34" charset="0"/>
                <a:cs typeface="Arial" pitchFamily="34" charset="0"/>
              </a:rPr>
              <a:t>c</a:t>
            </a:r>
            <a:r>
              <a:rPr lang="en-US" sz="2200" dirty="0">
                <a:latin typeface="Arial" pitchFamily="34" charset="0"/>
                <a:cs typeface="Arial" pitchFamily="34" charset="0"/>
              </a:rPr>
              <a:t> is valid only for </a:t>
            </a:r>
            <a:r>
              <a:rPr lang="en-US" sz="2200" u="sng" dirty="0">
                <a:solidFill>
                  <a:srgbClr val="FF0000"/>
                </a:solidFill>
                <a:latin typeface="Arial" pitchFamily="34" charset="0"/>
                <a:cs typeface="Arial" pitchFamily="34" charset="0"/>
              </a:rPr>
              <a:t>diluted solutions</a:t>
            </a:r>
            <a:r>
              <a:rPr lang="en-US" sz="2200" dirty="0">
                <a:latin typeface="Arial" pitchFamily="34" charset="0"/>
                <a:cs typeface="Arial" pitchFamily="34" charset="0"/>
              </a:rPr>
              <a:t>. </a:t>
            </a:r>
            <a:r>
              <a:rPr lang="de-DE" sz="2200" dirty="0">
                <a:latin typeface="Arial" pitchFamily="34" charset="0"/>
                <a:cs typeface="Arial" pitchFamily="34" charset="0"/>
              </a:rPr>
              <a:t> In highly conc solu, there is interionic attraction forces which decreases conductance.</a:t>
            </a:r>
            <a:endParaRPr lang="en-GB" sz="22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endParaRPr lang="en-GB" sz="2200" dirty="0">
              <a:latin typeface="Arial" pitchFamily="34" charset="0"/>
              <a:cs typeface="Arial" pitchFamily="34" charset="0"/>
            </a:endParaRPr>
          </a:p>
          <a:p>
            <a:pPr marL="274320" indent="-274320" eaLnBrk="1" fontAlgn="auto" hangingPunct="1">
              <a:spcAft>
                <a:spcPts val="0"/>
              </a:spcAft>
              <a:buClr>
                <a:schemeClr val="accent3"/>
              </a:buClr>
              <a:buNone/>
              <a:defRPr/>
            </a:pPr>
            <a:endParaRPr lang="en-US" sz="22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48644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2096087"/>
          </a:xfrm>
          <a:prstGeom prst="rect">
            <a:avLst/>
          </a:prstGeom>
        </p:spPr>
        <p:txBody>
          <a:bodyPr wrap="square">
            <a:spAutoFit/>
          </a:bodyPr>
          <a:lstStyle/>
          <a:p>
            <a:pPr>
              <a:lnSpc>
                <a:spcPct val="150000"/>
              </a:lnSpc>
              <a:spcAft>
                <a:spcPts val="1000"/>
              </a:spcAft>
            </a:pPr>
            <a:r>
              <a:rPr lang="en-US" b="1" dirty="0">
                <a:solidFill>
                  <a:srgbClr val="0070C0"/>
                </a:solidFill>
              </a:rPr>
              <a:t>Standard hydrogen electrode (SHE)</a:t>
            </a:r>
          </a:p>
          <a:p>
            <a:pPr>
              <a:lnSpc>
                <a:spcPct val="150000"/>
              </a:lnSpc>
              <a:spcAft>
                <a:spcPts val="1000"/>
              </a:spcAft>
            </a:pPr>
            <a:r>
              <a:rPr lang="en-US" dirty="0"/>
              <a:t> </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790945" y="731521"/>
            <a:ext cx="4840224" cy="4157471"/>
          </a:xfrm>
          <a:prstGeom prst="rect">
            <a:avLst/>
          </a:prstGeom>
        </p:spPr>
      </p:pic>
      <p:sp>
        <p:nvSpPr>
          <p:cNvPr id="8" name="Rectangle 7"/>
          <p:cNvSpPr/>
          <p:nvPr/>
        </p:nvSpPr>
        <p:spPr>
          <a:xfrm>
            <a:off x="368717" y="731521"/>
            <a:ext cx="6245861" cy="6186309"/>
          </a:xfrm>
          <a:prstGeom prst="rect">
            <a:avLst/>
          </a:prstGeom>
        </p:spPr>
        <p:txBody>
          <a:bodyPr wrap="square">
            <a:spAutoFit/>
          </a:bodyPr>
          <a:lstStyle/>
          <a:p>
            <a:r>
              <a:rPr lang="en-US" dirty="0"/>
              <a:t>The value is affected by ...</a:t>
            </a:r>
          </a:p>
          <a:p>
            <a:r>
              <a:rPr lang="en-US" dirty="0"/>
              <a:t>•	temperature</a:t>
            </a:r>
          </a:p>
          <a:p>
            <a:r>
              <a:rPr lang="en-US" dirty="0"/>
              <a:t>•	pressure of any gases</a:t>
            </a:r>
          </a:p>
          <a:p>
            <a:r>
              <a:rPr lang="en-US" dirty="0"/>
              <a:t>•	solution concentration</a:t>
            </a:r>
          </a:p>
          <a:p>
            <a:r>
              <a:rPr lang="en-US" dirty="0"/>
              <a:t>Hydrogen electrode is based on the redox half cell:</a:t>
            </a:r>
          </a:p>
          <a:p>
            <a:endParaRPr lang="en-US" dirty="0"/>
          </a:p>
          <a:p>
            <a:r>
              <a:rPr lang="en-US" dirty="0"/>
              <a:t>2H+(</a:t>
            </a:r>
            <a:r>
              <a:rPr lang="en-US" dirty="0" err="1"/>
              <a:t>aq</a:t>
            </a:r>
            <a:r>
              <a:rPr lang="en-US" dirty="0"/>
              <a:t>) + 2e- → H</a:t>
            </a:r>
            <a:r>
              <a:rPr lang="en-US" baseline="-25000" dirty="0"/>
              <a:t>2</a:t>
            </a:r>
            <a:r>
              <a:rPr lang="en-US" dirty="0"/>
              <a:t>(g)</a:t>
            </a:r>
          </a:p>
          <a:p>
            <a:endParaRPr lang="en-US" dirty="0"/>
          </a:p>
          <a:p>
            <a:r>
              <a:rPr lang="en-US" dirty="0"/>
              <a:t>This redox reaction occurs at platinized platinum electrode. The electrode is dipped in an acidic solution and pure hydrogen gas is bubbled through it. The concentration of both the reduced form and oxidized form of hydrogen is maintained at unity. That implies that the pressure of hydrogen gas is 1 bar and the activity of hydrogen ions in the solution is 1 molar. The activity of hydrogen ions is their effective concentration, which is equal to the formal concentration times the activity coefficient. Activity coefficients are close to 1.00 for very dilute water solutions, but are usually lower for more concentrated solutions. </a:t>
            </a:r>
          </a:p>
          <a:p>
            <a:pPr latinLnBrk="1">
              <a:spcBef>
                <a:spcPct val="0"/>
              </a:spcBef>
            </a:pPr>
            <a:r>
              <a:rPr kumimoji="1" lang="en-US" altLang="ko-KR" dirty="0">
                <a:ea typeface="Gulim" panose="020B0600000101010101" pitchFamily="34" charset="-127"/>
              </a:rPr>
              <a:t>    </a:t>
            </a:r>
            <a:r>
              <a:rPr kumimoji="1" lang="en-US" altLang="ko-KR" dirty="0" err="1">
                <a:ea typeface="Gulim" panose="020B0600000101010101" pitchFamily="34" charset="-127"/>
              </a:rPr>
              <a:t>Pt</a:t>
            </a:r>
            <a:r>
              <a:rPr kumimoji="1" lang="en-US" altLang="ko-KR" dirty="0">
                <a:ea typeface="Gulim" panose="020B0600000101010101" pitchFamily="34" charset="-127"/>
              </a:rPr>
              <a:t> | H</a:t>
            </a:r>
            <a:r>
              <a:rPr kumimoji="1" lang="en-US" altLang="ko-KR" baseline="-25000" dirty="0">
                <a:ea typeface="Gulim" panose="020B0600000101010101" pitchFamily="34" charset="-127"/>
              </a:rPr>
              <a:t>2</a:t>
            </a:r>
            <a:r>
              <a:rPr kumimoji="1" lang="en-US" altLang="ko-KR" dirty="0">
                <a:ea typeface="Gulim" panose="020B0600000101010101" pitchFamily="34" charset="-127"/>
              </a:rPr>
              <a:t>(g, 1.0 </a:t>
            </a:r>
            <a:r>
              <a:rPr kumimoji="1" lang="en-US" altLang="ko-KR" dirty="0" err="1">
                <a:ea typeface="Gulim" panose="020B0600000101010101" pitchFamily="34" charset="-127"/>
              </a:rPr>
              <a:t>atm</a:t>
            </a:r>
            <a:r>
              <a:rPr kumimoji="1" lang="en-US" altLang="ko-KR" dirty="0">
                <a:ea typeface="Gulim" panose="020B0600000101010101" pitchFamily="34" charset="-127"/>
              </a:rPr>
              <a:t>)|H</a:t>
            </a:r>
            <a:r>
              <a:rPr kumimoji="1" lang="en-US" altLang="ko-KR" baseline="30000" dirty="0">
                <a:ea typeface="Gulim" panose="020B0600000101010101" pitchFamily="34" charset="-127"/>
              </a:rPr>
              <a:t>+</a:t>
            </a:r>
            <a:r>
              <a:rPr kumimoji="1" lang="en-US" altLang="ko-KR" dirty="0">
                <a:ea typeface="Gulim" panose="020B0600000101010101" pitchFamily="34" charset="-127"/>
              </a:rPr>
              <a:t>(</a:t>
            </a:r>
            <a:r>
              <a:rPr kumimoji="1" lang="en-US" altLang="ko-KR" dirty="0" err="1">
                <a:ea typeface="Gulim" panose="020B0600000101010101" pitchFamily="34" charset="-127"/>
              </a:rPr>
              <a:t>aq</a:t>
            </a:r>
            <a:r>
              <a:rPr kumimoji="1" lang="en-US" altLang="ko-KR" dirty="0">
                <a:ea typeface="Gulim" panose="020B0600000101010101" pitchFamily="34" charset="-127"/>
              </a:rPr>
              <a:t>, </a:t>
            </a:r>
            <a:r>
              <a:rPr kumimoji="1" lang="en-US" altLang="ko-KR" i="1" dirty="0">
                <a:ea typeface="Gulim" panose="020B0600000101010101" pitchFamily="34" charset="-127"/>
              </a:rPr>
              <a:t>A</a:t>
            </a:r>
            <a:r>
              <a:rPr kumimoji="1" lang="en-US" altLang="ko-KR" dirty="0">
                <a:ea typeface="Gulim" panose="020B0600000101010101" pitchFamily="34" charset="-127"/>
              </a:rPr>
              <a:t>= 1.0M)</a:t>
            </a:r>
          </a:p>
          <a:p>
            <a:pPr latinLnBrk="1">
              <a:spcBef>
                <a:spcPct val="0"/>
              </a:spcBef>
            </a:pPr>
            <a:endParaRPr kumimoji="1" lang="en-US" altLang="ko-KR" dirty="0">
              <a:ea typeface="Gulim" panose="020B0600000101010101" pitchFamily="34" charset="-127"/>
            </a:endParaRPr>
          </a:p>
          <a:p>
            <a:pPr latinLnBrk="1">
              <a:spcBef>
                <a:spcPct val="0"/>
              </a:spcBef>
            </a:pPr>
            <a:r>
              <a:rPr kumimoji="1" lang="en-US" altLang="ko-KR" dirty="0">
                <a:ea typeface="Gulim" panose="020B0600000101010101" pitchFamily="34" charset="-127"/>
              </a:rPr>
              <a:t>     ½ H</a:t>
            </a:r>
            <a:r>
              <a:rPr kumimoji="1" lang="en-US" altLang="ko-KR" baseline="-25000" dirty="0">
                <a:ea typeface="Gulim" panose="020B0600000101010101" pitchFamily="34" charset="-127"/>
              </a:rPr>
              <a:t>2</a:t>
            </a:r>
            <a:r>
              <a:rPr kumimoji="1" lang="en-US" altLang="ko-KR" dirty="0">
                <a:ea typeface="Gulim" panose="020B0600000101010101" pitchFamily="34" charset="-127"/>
              </a:rPr>
              <a:t>(g, 1.0 </a:t>
            </a:r>
            <a:r>
              <a:rPr kumimoji="1" lang="en-US" altLang="ko-KR" dirty="0" err="1">
                <a:ea typeface="Gulim" panose="020B0600000101010101" pitchFamily="34" charset="-127"/>
              </a:rPr>
              <a:t>atm</a:t>
            </a:r>
            <a:r>
              <a:rPr kumimoji="1" lang="en-US" altLang="ko-KR" dirty="0">
                <a:ea typeface="Gulim" panose="020B0600000101010101" pitchFamily="34" charset="-127"/>
              </a:rPr>
              <a:t>) = H</a:t>
            </a:r>
            <a:r>
              <a:rPr kumimoji="1" lang="en-US" altLang="ko-KR" baseline="30000" dirty="0">
                <a:ea typeface="Gulim" panose="020B0600000101010101" pitchFamily="34" charset="-127"/>
              </a:rPr>
              <a:t>+</a:t>
            </a:r>
            <a:r>
              <a:rPr kumimoji="1" lang="en-US" altLang="ko-KR" dirty="0">
                <a:ea typeface="Gulim" panose="020B0600000101010101" pitchFamily="34" charset="-127"/>
              </a:rPr>
              <a:t>(</a:t>
            </a:r>
            <a:r>
              <a:rPr kumimoji="1" lang="en-US" altLang="ko-KR" dirty="0" err="1">
                <a:ea typeface="Gulim" panose="020B0600000101010101" pitchFamily="34" charset="-127"/>
              </a:rPr>
              <a:t>aq</a:t>
            </a:r>
            <a:r>
              <a:rPr kumimoji="1" lang="en-US" altLang="ko-KR" dirty="0">
                <a:ea typeface="Gulim" panose="020B0600000101010101" pitchFamily="34" charset="-127"/>
              </a:rPr>
              <a:t>, </a:t>
            </a:r>
            <a:r>
              <a:rPr kumimoji="1" lang="en-US" altLang="ko-KR" i="1" dirty="0">
                <a:ea typeface="Gulim" panose="020B0600000101010101" pitchFamily="34" charset="-127"/>
              </a:rPr>
              <a:t>A</a:t>
            </a:r>
            <a:r>
              <a:rPr kumimoji="1" lang="en-US" altLang="ko-KR" dirty="0">
                <a:ea typeface="Gulim" panose="020B0600000101010101" pitchFamily="34" charset="-127"/>
              </a:rPr>
              <a:t>= 1.0M) + e          </a:t>
            </a:r>
            <a:r>
              <a:rPr kumimoji="1" lang="en-US" altLang="ko-KR" i="1" dirty="0" err="1">
                <a:solidFill>
                  <a:srgbClr val="CC0000"/>
                </a:solidFill>
                <a:ea typeface="Gulim" panose="020B0600000101010101" pitchFamily="34" charset="-127"/>
              </a:rPr>
              <a:t>E</a:t>
            </a:r>
            <a:r>
              <a:rPr kumimoji="1" lang="en-US" altLang="ko-KR" baseline="30000" dirty="0" err="1">
                <a:solidFill>
                  <a:srgbClr val="CC0000"/>
                </a:solidFill>
                <a:ea typeface="Gulim" panose="020B0600000101010101" pitchFamily="34" charset="-127"/>
              </a:rPr>
              <a:t>o</a:t>
            </a:r>
            <a:r>
              <a:rPr kumimoji="1" lang="en-US" altLang="ko-KR" dirty="0">
                <a:solidFill>
                  <a:srgbClr val="CC0000"/>
                </a:solidFill>
                <a:ea typeface="Gulim" panose="020B0600000101010101" pitchFamily="34" charset="-127"/>
              </a:rPr>
              <a:t> = 0.000 V</a:t>
            </a:r>
            <a:endParaRPr lang="en-US" dirty="0"/>
          </a:p>
          <a:p>
            <a:r>
              <a:rPr lang="en-US" dirty="0"/>
              <a:t> </a:t>
            </a:r>
          </a:p>
        </p:txBody>
      </p:sp>
      <p:sp>
        <p:nvSpPr>
          <p:cNvPr id="9" name="Rectangle 8"/>
          <p:cNvSpPr/>
          <p:nvPr/>
        </p:nvSpPr>
        <p:spPr>
          <a:xfrm>
            <a:off x="6790945" y="5259431"/>
            <a:ext cx="5084064" cy="1200329"/>
          </a:xfrm>
          <a:prstGeom prst="rect">
            <a:avLst/>
          </a:prstGeom>
        </p:spPr>
        <p:txBody>
          <a:bodyPr wrap="square">
            <a:spAutoFit/>
          </a:bodyPr>
          <a:lstStyle/>
          <a:p>
            <a:r>
              <a:rPr lang="en-US" dirty="0">
                <a:solidFill>
                  <a:srgbClr val="7030A0"/>
                </a:solidFill>
              </a:rPr>
              <a:t>The standard hydrogen electrode (S.H.E.) is difficult to set up so it is easier to choose a more convenient secondary standard which has been calibrated against the S.H.E. </a:t>
            </a:r>
          </a:p>
        </p:txBody>
      </p:sp>
    </p:spTree>
    <p:extLst>
      <p:ext uri="{BB962C8B-B14F-4D97-AF65-F5344CB8AC3E}">
        <p14:creationId xmlns:p14="http://schemas.microsoft.com/office/powerpoint/2010/main" val="4007972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5486400"/>
          </a:xfrm>
        </p:spPr>
        <p:txBody>
          <a:bodyPr>
            <a:normAutofit/>
          </a:bodyPr>
          <a:lstStyle/>
          <a:p>
            <a:pPr marL="274320" indent="-27432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But at infinite dilution, interionic attraction is negligible and </a:t>
            </a:r>
            <a:r>
              <a:rPr lang="en-GB" sz="2400" b="1" u="sng" dirty="0">
                <a:solidFill>
                  <a:schemeClr val="tx2">
                    <a:lumMod val="75000"/>
                  </a:schemeClr>
                </a:solidFill>
                <a:latin typeface="Arial" pitchFamily="34" charset="0"/>
                <a:cs typeface="Arial" pitchFamily="34" charset="0"/>
              </a:rPr>
              <a:t>each ion represents itself independently.</a:t>
            </a:r>
          </a:p>
          <a:p>
            <a:pPr marL="274320" indent="-274320" eaLnBrk="1" fontAlgn="auto" hangingPunct="1">
              <a:spcAft>
                <a:spcPts val="0"/>
              </a:spcAft>
              <a:buClr>
                <a:schemeClr val="accent3"/>
              </a:buClr>
              <a:buFont typeface="Wingdings" pitchFamily="2" charset="2"/>
              <a:buChar char="q"/>
              <a:defRPr/>
            </a:pPr>
            <a:endParaRPr lang="en-GB" sz="2400" b="1" u="sng" dirty="0">
              <a:solidFill>
                <a:schemeClr val="tx2">
                  <a:lumMod val="7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400" b="1" dirty="0">
                <a:solidFill>
                  <a:schemeClr val="bg2">
                    <a:lumMod val="10000"/>
                  </a:schemeClr>
                </a:solidFill>
                <a:latin typeface="Arial" pitchFamily="34" charset="0"/>
                <a:cs typeface="Arial" pitchFamily="34" charset="0"/>
              </a:rPr>
              <a:t>At infinite dilution </a:t>
            </a:r>
            <a:r>
              <a:rPr lang="en-GB" sz="2400" b="1" u="sng" dirty="0" err="1">
                <a:solidFill>
                  <a:schemeClr val="tx2">
                    <a:lumMod val="75000"/>
                  </a:schemeClr>
                </a:solidFill>
                <a:latin typeface="Arial" pitchFamily="34" charset="0"/>
                <a:cs typeface="Arial" pitchFamily="34" charset="0"/>
              </a:rPr>
              <a:t>activit</a:t>
            </a:r>
            <a:r>
              <a:rPr lang="de-DE" sz="2400" b="1" u="sng" dirty="0">
                <a:solidFill>
                  <a:schemeClr val="tx2">
                    <a:lumMod val="75000"/>
                  </a:schemeClr>
                </a:solidFill>
                <a:latin typeface="Arial" pitchFamily="34" charset="0"/>
                <a:cs typeface="Arial" pitchFamily="34" charset="0"/>
              </a:rPr>
              <a:t>y (a) equals concentration (c)</a:t>
            </a:r>
            <a:r>
              <a:rPr lang="en-GB" sz="2400" b="1" dirty="0">
                <a:solidFill>
                  <a:schemeClr val="tx1">
                    <a:lumMod val="95000"/>
                    <a:lumOff val="5000"/>
                  </a:schemeClr>
                </a:solidFill>
                <a:latin typeface="Arial" pitchFamily="34" charset="0"/>
                <a:cs typeface="Arial" pitchFamily="34" charset="0"/>
              </a:rPr>
              <a:t> and  activity coefficient a/c = 1, outside the infinite dilution  a/c &lt; 1</a:t>
            </a:r>
            <a:endParaRPr lang="en-GB" sz="2400" b="1" dirty="0">
              <a:solidFill>
                <a:schemeClr val="tx2">
                  <a:lumMod val="7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endParaRPr lang="en-GB" sz="2400" b="1" u="sng" dirty="0">
              <a:solidFill>
                <a:schemeClr val="tx2">
                  <a:lumMod val="7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400" b="1" u="sng" dirty="0">
                <a:solidFill>
                  <a:schemeClr val="tx2">
                    <a:lumMod val="75000"/>
                  </a:schemeClr>
                </a:solidFill>
                <a:latin typeface="Arial" pitchFamily="34" charset="0"/>
                <a:cs typeface="Arial" pitchFamily="34" charset="0"/>
              </a:rPr>
              <a:t>So </a:t>
            </a:r>
            <a:r>
              <a:rPr lang="en-GB" sz="2400" b="1" u="sng" dirty="0" err="1">
                <a:solidFill>
                  <a:schemeClr val="tx2">
                    <a:lumMod val="75000"/>
                  </a:schemeClr>
                </a:solidFill>
                <a:latin typeface="Arial" pitchFamily="34" charset="0"/>
                <a:cs typeface="Arial" pitchFamily="34" charset="0"/>
              </a:rPr>
              <a:t>conductometric</a:t>
            </a:r>
            <a:r>
              <a:rPr lang="en-GB" sz="2400" b="1" u="sng" dirty="0">
                <a:solidFill>
                  <a:schemeClr val="tx2">
                    <a:lumMod val="75000"/>
                  </a:schemeClr>
                </a:solidFill>
                <a:latin typeface="Arial" pitchFamily="34" charset="0"/>
                <a:cs typeface="Arial" pitchFamily="34" charset="0"/>
              </a:rPr>
              <a:t> determination must be carried out on dilute solution</a:t>
            </a:r>
            <a:endParaRPr lang="en-US" sz="2400" dirty="0"/>
          </a:p>
        </p:txBody>
      </p:sp>
    </p:spTree>
    <p:extLst>
      <p:ext uri="{BB962C8B-B14F-4D97-AF65-F5344CB8AC3E}">
        <p14:creationId xmlns:p14="http://schemas.microsoft.com/office/powerpoint/2010/main" val="37733033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752600" y="609600"/>
            <a:ext cx="8458200" cy="6172200"/>
          </a:xfrm>
        </p:spPr>
        <p:txBody>
          <a:bodyPr/>
          <a:lstStyle/>
          <a:p>
            <a:pPr eaLnBrk="1" hangingPunct="1">
              <a:buFont typeface="Wingdings 2" pitchFamily="18" charset="2"/>
              <a:buNone/>
            </a:pPr>
            <a:r>
              <a:rPr lang="en-GB" u="sng" dirty="0">
                <a:solidFill>
                  <a:srgbClr val="FF0000"/>
                </a:solidFill>
                <a:latin typeface="Arial" charset="0"/>
                <a:cs typeface="Arial" charset="0"/>
              </a:rPr>
              <a:t>4‑ </a:t>
            </a:r>
            <a:r>
              <a:rPr lang="en-GB" b="1" u="sng" dirty="0">
                <a:solidFill>
                  <a:srgbClr val="FF0000"/>
                </a:solidFill>
                <a:latin typeface="Arial" charset="0"/>
                <a:cs typeface="Arial" charset="0"/>
              </a:rPr>
              <a:t>The size of the electrodes:</a:t>
            </a:r>
            <a:endParaRPr lang="en-US" dirty="0">
              <a:solidFill>
                <a:srgbClr val="FF0000"/>
              </a:solidFill>
              <a:latin typeface="Arial" charset="0"/>
              <a:cs typeface="Arial" charset="0"/>
            </a:endParaRPr>
          </a:p>
          <a:p>
            <a:pPr eaLnBrk="1" hangingPunct="1">
              <a:buFont typeface="Wingdings" pitchFamily="2" charset="2"/>
              <a:buChar char="q"/>
            </a:pPr>
            <a:r>
              <a:rPr lang="en-GB" dirty="0" err="1">
                <a:latin typeface="Arial" charset="0"/>
                <a:cs typeface="Arial" charset="0"/>
              </a:rPr>
              <a:t>Conductometric</a:t>
            </a:r>
            <a:r>
              <a:rPr lang="en-GB" dirty="0">
                <a:latin typeface="Arial" charset="0"/>
                <a:cs typeface="Arial" charset="0"/>
              </a:rPr>
              <a:t> measurements are usually carried out in a </a:t>
            </a:r>
            <a:r>
              <a:rPr lang="en-GB" b="1" dirty="0">
                <a:solidFill>
                  <a:srgbClr val="FF0000"/>
                </a:solidFill>
                <a:latin typeface="Arial" charset="0"/>
                <a:cs typeface="Arial" charset="0"/>
              </a:rPr>
              <a:t>conductance cell</a:t>
            </a:r>
            <a:r>
              <a:rPr lang="en-GB" dirty="0">
                <a:latin typeface="Arial" charset="0"/>
                <a:cs typeface="Arial" charset="0"/>
              </a:rPr>
              <a:t>, which consists of two parallel sheets of platinum (pt.) as inert electrodes. </a:t>
            </a:r>
          </a:p>
          <a:p>
            <a:pPr eaLnBrk="1" hangingPunct="1">
              <a:buFont typeface="Wingdings" pitchFamily="2" charset="2"/>
              <a:buChar char="q"/>
            </a:pPr>
            <a:endParaRPr lang="en-GB" dirty="0">
              <a:latin typeface="Arial" charset="0"/>
              <a:cs typeface="Arial" charset="0"/>
            </a:endParaRPr>
          </a:p>
          <a:p>
            <a:pPr eaLnBrk="1" hangingPunct="1">
              <a:buFont typeface="Wingdings" pitchFamily="2" charset="2"/>
              <a:buChar char="q"/>
            </a:pPr>
            <a:r>
              <a:rPr lang="en-GB" dirty="0">
                <a:latin typeface="Arial" charset="0"/>
                <a:cs typeface="Arial" charset="0"/>
              </a:rPr>
              <a:t>The pt. electrodes must be platinized, i.e. Covered by </a:t>
            </a:r>
            <a:r>
              <a:rPr lang="en-GB" dirty="0" err="1">
                <a:latin typeface="Arial" charset="0"/>
                <a:cs typeface="Arial" charset="0"/>
              </a:rPr>
              <a:t>pt.black</a:t>
            </a:r>
            <a:r>
              <a:rPr lang="en-GB" dirty="0">
                <a:latin typeface="Arial" charset="0"/>
                <a:cs typeface="Arial" charset="0"/>
              </a:rPr>
              <a:t> this will give large surface area which will absorb tiny quantities of electrode reaction products produced during passage of current.</a:t>
            </a:r>
          </a:p>
          <a:p>
            <a:pPr eaLnBrk="1" hangingPunct="1">
              <a:buFont typeface="Wingdings" pitchFamily="2" charset="2"/>
              <a:buChar char="q"/>
            </a:pPr>
            <a:endParaRPr lang="en-GB" dirty="0">
              <a:latin typeface="Arial" charset="0"/>
              <a:cs typeface="Arial" charset="0"/>
            </a:endParaRPr>
          </a:p>
          <a:p>
            <a:pPr eaLnBrk="1" hangingPunct="1">
              <a:buFont typeface="Wingdings" pitchFamily="2" charset="2"/>
              <a:buChar char="q"/>
            </a:pPr>
            <a:r>
              <a:rPr lang="en-GB" dirty="0">
                <a:latin typeface="Arial" charset="0"/>
                <a:cs typeface="Arial" charset="0"/>
              </a:rPr>
              <a:t>The conductance (G) is directly proportional to the surface area (A) and inversely proportional to the distance between the two electrodes (L ). </a:t>
            </a:r>
            <a:endParaRPr lang="en-US" dirty="0">
              <a:latin typeface="Arial" charset="0"/>
              <a:cs typeface="Arial" charset="0"/>
            </a:endParaRPr>
          </a:p>
          <a:p>
            <a:pPr eaLnBrk="1" hangingPunct="1">
              <a:buFont typeface="Wingdings 2" pitchFamily="18" charset="2"/>
              <a:buNone/>
            </a:pPr>
            <a:endParaRPr lang="en-US" dirty="0">
              <a:latin typeface="Arial" charset="0"/>
              <a:cs typeface="Arial" charset="0"/>
            </a:endParaRPr>
          </a:p>
        </p:txBody>
      </p:sp>
    </p:spTree>
    <p:extLst>
      <p:ext uri="{BB962C8B-B14F-4D97-AF65-F5344CB8AC3E}">
        <p14:creationId xmlns:p14="http://schemas.microsoft.com/office/powerpoint/2010/main" val="30870774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81000"/>
            <a:ext cx="8763000" cy="6096000"/>
          </a:xfrm>
        </p:spPr>
        <p:txBody>
          <a:bodyPr>
            <a:normAutofit fontScale="85000" lnSpcReduction="20000"/>
          </a:bodyPr>
          <a:lstStyle/>
          <a:p>
            <a:pPr marL="274320" indent="-274320" eaLnBrk="1" fontAlgn="auto" hangingPunct="1">
              <a:spcAft>
                <a:spcPts val="0"/>
              </a:spcAft>
              <a:buClr>
                <a:schemeClr val="accent3"/>
              </a:buClr>
              <a:buNone/>
              <a:defRPr/>
            </a:pPr>
            <a:r>
              <a:rPr lang="de-DE" dirty="0">
                <a:latin typeface="Arial" pitchFamily="34" charset="0"/>
                <a:cs typeface="Arial" pitchFamily="34" charset="0"/>
              </a:rPr>
              <a:t>G </a:t>
            </a:r>
            <a:r>
              <a:rPr lang="el-GR" dirty="0">
                <a:latin typeface="Arial" pitchFamily="34" charset="0"/>
                <a:cs typeface="Arial" pitchFamily="34" charset="0"/>
              </a:rPr>
              <a:t>α</a:t>
            </a:r>
            <a:r>
              <a:rPr lang="de-DE" dirty="0">
                <a:latin typeface="Arial" pitchFamily="34" charset="0"/>
                <a:cs typeface="Arial" pitchFamily="34" charset="0"/>
              </a:rPr>
              <a:t> A,     G </a:t>
            </a:r>
            <a:r>
              <a:rPr lang="el-GR" dirty="0">
                <a:latin typeface="Arial" pitchFamily="34" charset="0"/>
                <a:cs typeface="Arial" pitchFamily="34" charset="0"/>
              </a:rPr>
              <a:t>α</a:t>
            </a:r>
            <a:r>
              <a:rPr lang="de-DE" dirty="0">
                <a:latin typeface="Arial" pitchFamily="34" charset="0"/>
                <a:cs typeface="Arial" pitchFamily="34" charset="0"/>
              </a:rPr>
              <a:t> 1/L,          G</a:t>
            </a:r>
            <a:r>
              <a:rPr lang="el-GR" dirty="0">
                <a:latin typeface="Arial" pitchFamily="34" charset="0"/>
                <a:cs typeface="Arial" pitchFamily="34" charset="0"/>
              </a:rPr>
              <a:t> α</a:t>
            </a:r>
            <a:r>
              <a:rPr lang="de-DE" dirty="0">
                <a:latin typeface="Arial" pitchFamily="34" charset="0"/>
                <a:cs typeface="Arial" pitchFamily="34" charset="0"/>
              </a:rPr>
              <a:t> A/L</a:t>
            </a:r>
          </a:p>
          <a:p>
            <a:pPr marL="274320" indent="-274320" eaLnBrk="1" fontAlgn="auto" hangingPunct="1">
              <a:spcAft>
                <a:spcPts val="0"/>
              </a:spcAft>
              <a:buClr>
                <a:schemeClr val="accent3"/>
              </a:buClr>
              <a:buNone/>
              <a:defRPr/>
            </a:pPr>
            <a:r>
              <a:rPr lang="de-DE" dirty="0">
                <a:latin typeface="Arial" pitchFamily="34" charset="0"/>
                <a:cs typeface="Arial" pitchFamily="34" charset="0"/>
              </a:rPr>
              <a:t>                                    </a:t>
            </a:r>
            <a:r>
              <a:rPr lang="de-DE" b="1" dirty="0">
                <a:solidFill>
                  <a:srgbClr val="FF0000"/>
                </a:solidFill>
                <a:effectLst>
                  <a:outerShdw blurRad="38100" dist="38100" dir="2700000" algn="tl">
                    <a:srgbClr val="000000">
                      <a:alpha val="43137"/>
                    </a:srgbClr>
                  </a:outerShdw>
                </a:effectLst>
                <a:latin typeface="Arial" pitchFamily="34" charset="0"/>
                <a:cs typeface="Arial" pitchFamily="34" charset="0"/>
              </a:rPr>
              <a:t>G= K A/L   </a:t>
            </a:r>
          </a:p>
          <a:p>
            <a:pPr marL="274320" indent="-274320" eaLnBrk="1" fontAlgn="auto" hangingPunct="1">
              <a:spcAft>
                <a:spcPts val="0"/>
              </a:spcAft>
              <a:buClr>
                <a:schemeClr val="accent3"/>
              </a:buClr>
              <a:buFont typeface="Wingdings" pitchFamily="2" charset="2"/>
              <a:buChar char="q"/>
              <a:defRPr/>
            </a:pPr>
            <a:r>
              <a:rPr lang="en-GB" b="1" dirty="0">
                <a:solidFill>
                  <a:srgbClr val="FF0000"/>
                </a:solidFill>
                <a:effectLst>
                  <a:outerShdw blurRad="38100" dist="38100" dir="2700000" algn="tl">
                    <a:srgbClr val="000000">
                      <a:alpha val="43137"/>
                    </a:srgbClr>
                  </a:outerShdw>
                </a:effectLst>
                <a:latin typeface="Arial" pitchFamily="34" charset="0"/>
                <a:cs typeface="Arial" pitchFamily="34" charset="0"/>
              </a:rPr>
              <a:t>K</a:t>
            </a:r>
            <a:r>
              <a:rPr lang="en-GB" dirty="0">
                <a:latin typeface="Arial" pitchFamily="34" charset="0"/>
                <a:cs typeface="Arial" pitchFamily="34" charset="0"/>
              </a:rPr>
              <a:t> is known as </a:t>
            </a:r>
            <a:r>
              <a:rPr lang="en-GB" b="1" dirty="0">
                <a:solidFill>
                  <a:srgbClr val="FF0000"/>
                </a:solidFill>
                <a:effectLst>
                  <a:outerShdw blurRad="38100" dist="38100" dir="2700000" algn="tl">
                    <a:srgbClr val="000000">
                      <a:alpha val="43137"/>
                    </a:srgbClr>
                  </a:outerShdw>
                </a:effectLst>
                <a:latin typeface="Arial" pitchFamily="34" charset="0"/>
                <a:cs typeface="Arial" pitchFamily="34" charset="0"/>
              </a:rPr>
              <a:t>specific conductance </a:t>
            </a:r>
            <a:r>
              <a:rPr lang="en-GB" dirty="0">
                <a:latin typeface="Arial" pitchFamily="34" charset="0"/>
                <a:cs typeface="Arial" pitchFamily="34" charset="0"/>
              </a:rPr>
              <a:t>or </a:t>
            </a:r>
            <a:r>
              <a:rPr lang="en-GB" b="1" dirty="0">
                <a:solidFill>
                  <a:srgbClr val="FF0000"/>
                </a:solidFill>
                <a:effectLst>
                  <a:outerShdw blurRad="38100" dist="38100" dir="2700000" algn="tl">
                    <a:srgbClr val="000000">
                      <a:alpha val="43137"/>
                    </a:srgbClr>
                  </a:outerShdw>
                </a:effectLst>
                <a:latin typeface="Arial" pitchFamily="34" charset="0"/>
                <a:cs typeface="Arial" pitchFamily="34" charset="0"/>
              </a:rPr>
              <a:t>conductivity</a:t>
            </a:r>
            <a:r>
              <a:rPr lang="en-GB" dirty="0">
                <a:latin typeface="Arial" pitchFamily="34" charset="0"/>
                <a:cs typeface="Arial" pitchFamily="34" charset="0"/>
              </a:rPr>
              <a:t>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it is the conductance when L is unity (1cm) and A is unity (1cm</a:t>
            </a:r>
            <a:r>
              <a:rPr lang="en-GB" baseline="30000" dirty="0">
                <a:latin typeface="Arial" pitchFamily="34" charset="0"/>
                <a:cs typeface="Arial" pitchFamily="34" charset="0"/>
              </a:rPr>
              <a:t>2</a:t>
            </a:r>
            <a:r>
              <a:rPr lang="en-GB" dirty="0">
                <a:latin typeface="Arial" pitchFamily="34" charset="0"/>
                <a:cs typeface="Arial" pitchFamily="34" charset="0"/>
              </a:rPr>
              <a:t>). OR it is the conductance of a one cubic cm of liquid (1cm</a:t>
            </a:r>
            <a:r>
              <a:rPr lang="en-GB" baseline="30000" dirty="0">
                <a:latin typeface="Arial" pitchFamily="34" charset="0"/>
                <a:cs typeface="Arial" pitchFamily="34" charset="0"/>
              </a:rPr>
              <a:t>3</a:t>
            </a:r>
            <a:r>
              <a:rPr lang="en-GB" dirty="0">
                <a:latin typeface="Arial" pitchFamily="34" charset="0"/>
                <a:cs typeface="Arial" pitchFamily="34" charset="0"/>
              </a:rPr>
              <a:t>).</a:t>
            </a:r>
          </a:p>
          <a:p>
            <a:pPr marL="274320" indent="-274320" eaLnBrk="1" fontAlgn="auto" hangingPunct="1">
              <a:spcAft>
                <a:spcPts val="0"/>
              </a:spcAft>
              <a:buClr>
                <a:schemeClr val="accent3"/>
              </a:buClr>
              <a:buNone/>
              <a:defRPr/>
            </a:pPr>
            <a:r>
              <a:rPr lang="en-GB" dirty="0">
                <a:latin typeface="Arial" pitchFamily="34" charset="0"/>
                <a:cs typeface="Arial" pitchFamily="34" charset="0"/>
              </a:rPr>
              <a:t>       </a:t>
            </a:r>
            <a:r>
              <a:rPr lang="en-GB" b="1" dirty="0">
                <a:solidFill>
                  <a:srgbClr val="FF0000"/>
                </a:solidFill>
                <a:effectLst>
                  <a:outerShdw blurRad="38100" dist="38100" dir="2700000" algn="tl">
                    <a:srgbClr val="000000">
                      <a:alpha val="43137"/>
                    </a:srgbClr>
                  </a:outerShdw>
                </a:effectLst>
                <a:latin typeface="Arial" pitchFamily="34" charset="0"/>
                <a:cs typeface="Arial" pitchFamily="34" charset="0"/>
              </a:rPr>
              <a:t>K = G L/A (where L/A is known as cell constant)</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The dimension of K is  1 / ohm.cm  or  ohm</a:t>
            </a:r>
            <a:r>
              <a:rPr lang="en-GB" baseline="30000" dirty="0">
                <a:latin typeface="Arial" pitchFamily="34" charset="0"/>
                <a:cs typeface="Arial" pitchFamily="34" charset="0"/>
              </a:rPr>
              <a:t>‑1</a:t>
            </a:r>
            <a:r>
              <a:rPr lang="en-GB" dirty="0">
                <a:latin typeface="Arial" pitchFamily="34" charset="0"/>
                <a:cs typeface="Arial" pitchFamily="34" charset="0"/>
              </a:rPr>
              <a:t>cm</a:t>
            </a:r>
            <a:r>
              <a:rPr lang="en-GB" baseline="30000" dirty="0">
                <a:latin typeface="Arial" pitchFamily="34" charset="0"/>
                <a:cs typeface="Arial" pitchFamily="34" charset="0"/>
              </a:rPr>
              <a:t>‑1</a:t>
            </a:r>
            <a:r>
              <a:rPr lang="en-GB" dirty="0">
                <a:latin typeface="Arial" pitchFamily="34" charset="0"/>
                <a:cs typeface="Arial" pitchFamily="34" charset="0"/>
              </a:rPr>
              <a:t>  or  </a:t>
            </a:r>
            <a:r>
              <a:rPr lang="en-GB" dirty="0" err="1">
                <a:latin typeface="Arial" pitchFamily="34" charset="0"/>
                <a:cs typeface="Arial" pitchFamily="34" charset="0"/>
              </a:rPr>
              <a:t>seimen</a:t>
            </a:r>
            <a:r>
              <a:rPr lang="en-GB" dirty="0">
                <a:latin typeface="Arial" pitchFamily="34" charset="0"/>
                <a:cs typeface="Arial" pitchFamily="34" charset="0"/>
              </a:rPr>
              <a:t>/cm.</a:t>
            </a:r>
          </a:p>
          <a:p>
            <a:pPr marL="274320" indent="-274320" eaLnBrk="1" fontAlgn="auto" hangingPunct="1">
              <a:spcAft>
                <a:spcPts val="0"/>
              </a:spcAft>
              <a:buClr>
                <a:schemeClr val="accent3"/>
              </a:buClr>
              <a:buFont typeface="Wingdings" pitchFamily="2" charset="2"/>
              <a:buChar char="q"/>
              <a:defRPr/>
            </a:pPr>
            <a:r>
              <a:rPr lang="en-GB" u="sng" dirty="0">
                <a:latin typeface="Arial" pitchFamily="34" charset="0"/>
                <a:cs typeface="Arial" pitchFamily="34" charset="0"/>
              </a:rPr>
              <a:t>K, is a constant </a:t>
            </a:r>
            <a:r>
              <a:rPr lang="en-GB" dirty="0">
                <a:latin typeface="Arial" pitchFamily="34" charset="0"/>
                <a:cs typeface="Arial" pitchFamily="34" charset="0"/>
              </a:rPr>
              <a:t>value for a specific solution. </a:t>
            </a:r>
            <a:r>
              <a:rPr lang="en-GB" u="sng" dirty="0">
                <a:solidFill>
                  <a:schemeClr val="tx1">
                    <a:lumMod val="95000"/>
                    <a:lumOff val="5000"/>
                  </a:schemeClr>
                </a:solidFill>
                <a:latin typeface="Arial" pitchFamily="34" charset="0"/>
                <a:cs typeface="Arial" pitchFamily="34" charset="0"/>
              </a:rPr>
              <a:t>But it changes with (is affected by) concentration, temperature and change in cell constant.</a:t>
            </a:r>
          </a:p>
          <a:p>
            <a:pPr marL="274320" indent="-274320" eaLnBrk="1" fontAlgn="auto" hangingPunct="1">
              <a:spcAft>
                <a:spcPts val="0"/>
              </a:spcAft>
              <a:buClr>
                <a:schemeClr val="accent3"/>
              </a:buClr>
              <a:buFont typeface="Wingdings" pitchFamily="2" charset="2"/>
              <a:buChar char="q"/>
              <a:defRPr/>
            </a:pPr>
            <a:endParaRPr lang="en-GB" u="sng" dirty="0">
              <a:solidFill>
                <a:schemeClr val="tx1">
                  <a:lumMod val="95000"/>
                  <a:lumOff val="5000"/>
                </a:schemeClr>
              </a:solidFill>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N.B. For solution with high conductance(G) we use cells with low A/L or high cell constant (L/A) and vice versa.</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29447830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8610600" cy="6248400"/>
          </a:xfrm>
        </p:spPr>
        <p:txBody>
          <a:bodyPr>
            <a:normAutofit fontScale="70000" lnSpcReduction="20000"/>
          </a:bodyPr>
          <a:lstStyle/>
          <a:p>
            <a:pPr marL="274320" indent="-274320" algn="ctr" eaLnBrk="1" fontAlgn="auto" hangingPunct="1">
              <a:spcAft>
                <a:spcPts val="0"/>
              </a:spcAft>
              <a:buClr>
                <a:schemeClr val="accent3"/>
              </a:buClr>
              <a:buNone/>
              <a:defRPr/>
            </a:pPr>
            <a:r>
              <a:rPr lang="en-GB" b="1" dirty="0">
                <a:solidFill>
                  <a:srgbClr val="0000FF"/>
                </a:solidFill>
                <a:effectLst>
                  <a:outerShdw blurRad="38100" dist="38100" dir="2700000" algn="tl">
                    <a:srgbClr val="000000">
                      <a:alpha val="43137"/>
                    </a:srgbClr>
                  </a:outerShdw>
                </a:effectLst>
              </a:rPr>
              <a:t>INSTRUMENT USED IN CONDUCTOMETRIC DETERMINATION</a:t>
            </a:r>
          </a:p>
          <a:p>
            <a:pPr marL="274320" indent="-274320" eaLnBrk="1" fontAlgn="auto" hangingPunct="1">
              <a:spcAft>
                <a:spcPts val="0"/>
              </a:spcAft>
              <a:buClr>
                <a:schemeClr val="accent3"/>
              </a:buClr>
              <a:buNone/>
              <a:defRPr/>
            </a:pPr>
            <a:r>
              <a:rPr lang="en-GB" dirty="0">
                <a:latin typeface="Arial" pitchFamily="34" charset="0"/>
                <a:cs typeface="Arial" pitchFamily="34" charset="0"/>
              </a:rPr>
              <a:t>To carry out a </a:t>
            </a:r>
            <a:r>
              <a:rPr lang="en-GB" dirty="0" err="1">
                <a:latin typeface="Arial" pitchFamily="34" charset="0"/>
                <a:cs typeface="Arial" pitchFamily="34" charset="0"/>
              </a:rPr>
              <a:t>conductometric</a:t>
            </a:r>
            <a:r>
              <a:rPr lang="en-GB" dirty="0">
                <a:latin typeface="Arial" pitchFamily="34" charset="0"/>
                <a:cs typeface="Arial" pitchFamily="34" charset="0"/>
              </a:rPr>
              <a:t> measurement it is necessary to measure the resistance (R) of the solution and the conductance G= l/R</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b="1" dirty="0">
                <a:solidFill>
                  <a:srgbClr val="FF0000"/>
                </a:solidFill>
                <a:effectLst>
                  <a:outerShdw blurRad="38100" dist="38100" dir="2700000" algn="tl">
                    <a:srgbClr val="000000">
                      <a:alpha val="43137"/>
                    </a:srgbClr>
                  </a:outerShdw>
                </a:effectLst>
                <a:latin typeface="Arial" pitchFamily="34" charset="0"/>
                <a:cs typeface="Arial" pitchFamily="34" charset="0"/>
              </a:rPr>
              <a:t>The instrument consists of two parts:</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74320" indent="-274320" algn="just" eaLnBrk="1" fontAlgn="auto" hangingPunct="1">
              <a:spcAft>
                <a:spcPts val="0"/>
              </a:spcAft>
              <a:buClr>
                <a:schemeClr val="accent3"/>
              </a:buClr>
              <a:buNone/>
              <a:defRPr/>
            </a:pPr>
            <a:r>
              <a:rPr lang="en-GB" dirty="0">
                <a:latin typeface="Arial" pitchFamily="34" charset="0"/>
                <a:cs typeface="Arial" pitchFamily="34" charset="0"/>
              </a:rPr>
              <a:t>1‑ </a:t>
            </a:r>
            <a:r>
              <a:rPr lang="en-GB" b="1" u="sng" dirty="0">
                <a:latin typeface="Arial" pitchFamily="34" charset="0"/>
                <a:cs typeface="Arial" pitchFamily="34" charset="0"/>
              </a:rPr>
              <a:t>Conductance cell</a:t>
            </a:r>
            <a:r>
              <a:rPr lang="en-GB" dirty="0">
                <a:latin typeface="Arial" pitchFamily="34" charset="0"/>
                <a:cs typeface="Arial" pitchFamily="34" charset="0"/>
              </a:rPr>
              <a:t>: </a:t>
            </a:r>
            <a:r>
              <a:rPr lang="en-US" dirty="0">
                <a:latin typeface="Arial" pitchFamily="34" charset="0"/>
                <a:cs typeface="Arial" pitchFamily="34" charset="0"/>
              </a:rPr>
              <a:t>A conductance </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measuring cell consists of  two inert electrodes </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that face each other and immerse</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 in measuring solution.  The inert electrode</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 is generally platinum or stainless steel. </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The cross-sectional area corresponds </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to the surface of electrodes and l is the </a:t>
            </a:r>
          </a:p>
          <a:p>
            <a:pPr marL="274320" indent="-274320" algn="just" eaLnBrk="1" fontAlgn="auto" hangingPunct="1">
              <a:spcAft>
                <a:spcPts val="0"/>
              </a:spcAft>
              <a:buClr>
                <a:schemeClr val="accent3"/>
              </a:buClr>
              <a:buNone/>
              <a:defRPr/>
            </a:pPr>
            <a:r>
              <a:rPr lang="en-US" dirty="0">
                <a:latin typeface="Arial" pitchFamily="34" charset="0"/>
                <a:cs typeface="Arial" pitchFamily="34" charset="0"/>
              </a:rPr>
              <a:t>distance between them. </a:t>
            </a:r>
            <a:r>
              <a:rPr lang="en-GB" dirty="0">
                <a:latin typeface="Arial" pitchFamily="34" charset="0"/>
                <a:cs typeface="Arial" pitchFamily="34" charset="0"/>
              </a:rPr>
              <a:t>.</a:t>
            </a:r>
          </a:p>
          <a:p>
            <a:pPr marL="274320" indent="-274320" eaLnBrk="1" fontAlgn="auto" hangingPunct="1">
              <a:spcAft>
                <a:spcPts val="0"/>
              </a:spcAft>
              <a:buClr>
                <a:schemeClr val="accent3"/>
              </a:buClr>
              <a:buNone/>
              <a:defRPr/>
            </a:pPr>
            <a:r>
              <a:rPr lang="en-GB" dirty="0">
                <a:latin typeface="Arial" pitchFamily="34" charset="0"/>
                <a:cs typeface="Arial" pitchFamily="34" charset="0"/>
              </a:rPr>
              <a:t>2‑ </a:t>
            </a:r>
            <a:r>
              <a:rPr lang="en-GB" b="1" u="sng" dirty="0">
                <a:latin typeface="Arial" pitchFamily="34" charset="0"/>
                <a:cs typeface="Arial" pitchFamily="34" charset="0"/>
              </a:rPr>
              <a:t>Conductivity bridge (</a:t>
            </a:r>
            <a:r>
              <a:rPr lang="en-GB" b="1" u="sng" dirty="0" err="1">
                <a:latin typeface="Arial" pitchFamily="34" charset="0"/>
                <a:cs typeface="Arial" pitchFamily="34" charset="0"/>
              </a:rPr>
              <a:t>Kohlrausch</a:t>
            </a:r>
            <a:r>
              <a:rPr lang="en-GB" b="1" u="sng" dirty="0">
                <a:latin typeface="Arial" pitchFamily="34" charset="0"/>
                <a:cs typeface="Arial" pitchFamily="34" charset="0"/>
              </a:rPr>
              <a:t> bridge)</a:t>
            </a:r>
            <a:r>
              <a:rPr lang="en-GB" dirty="0">
                <a:latin typeface="Arial" pitchFamily="34" charset="0"/>
                <a:cs typeface="Arial" pitchFamily="34" charset="0"/>
              </a:rPr>
              <a:t>: A mean to measure the resistance and then converts it to conductivity unit and It is formed of:</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	                       a‑ Wheatstone bridge.</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	                       b‑ An oscillator (to produce A.C. From D.C.).</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1447800"/>
            <a:ext cx="2143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0561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l="9796" t="8424" r="5305" b="7327"/>
          <a:stretch>
            <a:fillRect/>
          </a:stretch>
        </p:blipFill>
        <p:spPr bwMode="auto">
          <a:xfrm>
            <a:off x="6705600" y="5334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53200" y="32766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5" name="Rectangle 3"/>
          <p:cNvSpPr>
            <a:spLocks noChangeArrowheads="1"/>
          </p:cNvSpPr>
          <p:nvPr/>
        </p:nvSpPr>
        <p:spPr bwMode="auto">
          <a:xfrm flipH="1">
            <a:off x="1828800" y="694666"/>
            <a:ext cx="4800600" cy="5586145"/>
          </a:xfrm>
          <a:prstGeom prst="rect">
            <a:avLst/>
          </a:prstGeom>
          <a:noFill/>
          <a:ln w="9525">
            <a:noFill/>
            <a:miter lim="800000"/>
            <a:headEnd/>
            <a:tailEnd/>
          </a:ln>
          <a:effectLst/>
        </p:spPr>
        <p:txBody>
          <a:bodyPr wrap="square" anchor="ctr">
            <a:spAutoFit/>
          </a:bodyPr>
          <a:lstStyle/>
          <a:p>
            <a:pPr algn="justLow">
              <a:defRPr/>
            </a:pPr>
            <a:r>
              <a:rPr lang="en-GB" sz="2100" b="1" u="sng" dirty="0">
                <a:solidFill>
                  <a:srgbClr val="C00000"/>
                </a:solidFill>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rPr>
              <a:t>The bridge is formed of:</a:t>
            </a:r>
          </a:p>
          <a:p>
            <a:pPr algn="justLow">
              <a:defRPr/>
            </a:pPr>
            <a:endParaRPr lang="en-GB" sz="2100" b="1" u="sng" dirty="0">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endParaRPr>
          </a:p>
          <a:p>
            <a:pPr algn="justLow">
              <a:buFont typeface="Wingdings" pitchFamily="2" charset="2"/>
              <a:buChar char="q"/>
              <a:defRPr/>
            </a:pPr>
            <a:r>
              <a:rPr lang="en-GB" sz="2100" dirty="0">
                <a:latin typeface="Arial" pitchFamily="34" charset="0"/>
                <a:ea typeface="Times New Roman" pitchFamily="18" charset="0"/>
                <a:cs typeface="Traditional Arabic" pitchFamily="2" charset="-78"/>
              </a:rPr>
              <a:t>A standard constant resistance R1. </a:t>
            </a:r>
          </a:p>
          <a:p>
            <a:pPr algn="justLow">
              <a:buFont typeface="Wingdings" pitchFamily="2" charset="2"/>
              <a:buChar char="q"/>
              <a:defRPr/>
            </a:pPr>
            <a:endParaRPr lang="en-GB" sz="2100" dirty="0">
              <a:latin typeface="Arial" pitchFamily="34" charset="0"/>
              <a:ea typeface="Times New Roman" pitchFamily="18" charset="0"/>
              <a:cs typeface="Traditional Arabic" pitchFamily="2" charset="-78"/>
            </a:endParaRPr>
          </a:p>
          <a:p>
            <a:pPr algn="justLow">
              <a:buFont typeface="Wingdings" pitchFamily="2" charset="2"/>
              <a:buChar char="q"/>
              <a:defRPr/>
            </a:pPr>
            <a:r>
              <a:rPr lang="en-GB" sz="2100" dirty="0">
                <a:latin typeface="Arial" pitchFamily="34" charset="0"/>
                <a:ea typeface="Times New Roman" pitchFamily="18" charset="0"/>
                <a:cs typeface="Traditional Arabic" pitchFamily="2" charset="-78"/>
              </a:rPr>
              <a:t>Unknown resistance (conductance cell) R</a:t>
            </a:r>
            <a:r>
              <a:rPr lang="en-GB" sz="2100" baseline="-30000" dirty="0">
                <a:latin typeface="Arial" pitchFamily="34" charset="0"/>
                <a:ea typeface="Times New Roman" pitchFamily="18" charset="0"/>
                <a:cs typeface="Traditional Arabic" pitchFamily="2" charset="-78"/>
              </a:rPr>
              <a:t>x</a:t>
            </a:r>
            <a:r>
              <a:rPr lang="en-GB" sz="2100" dirty="0">
                <a:latin typeface="Arial" pitchFamily="34" charset="0"/>
                <a:ea typeface="Times New Roman" pitchFamily="18" charset="0"/>
                <a:cs typeface="Traditional Arabic" pitchFamily="2" charset="-78"/>
              </a:rPr>
              <a:t>.</a:t>
            </a:r>
          </a:p>
          <a:p>
            <a:pPr algn="justLow">
              <a:buFont typeface="Wingdings" pitchFamily="2" charset="2"/>
              <a:buChar char="q"/>
              <a:defRPr/>
            </a:pPr>
            <a:endParaRPr lang="en-GB" sz="2100" dirty="0">
              <a:latin typeface="Arial" pitchFamily="34" charset="0"/>
              <a:ea typeface="Times New Roman" pitchFamily="18" charset="0"/>
              <a:cs typeface="Traditional Arabic" pitchFamily="2" charset="-78"/>
            </a:endParaRPr>
          </a:p>
          <a:p>
            <a:pPr algn="justLow">
              <a:buFont typeface="Wingdings" pitchFamily="2" charset="2"/>
              <a:buChar char="q"/>
              <a:defRPr/>
            </a:pPr>
            <a:r>
              <a:rPr lang="en-GB" sz="2100" dirty="0">
                <a:latin typeface="Arial" pitchFamily="34" charset="0"/>
                <a:ea typeface="Times New Roman" pitchFamily="18" charset="0"/>
                <a:cs typeface="Traditional Arabic" pitchFamily="2" charset="-78"/>
              </a:rPr>
              <a:t>R</a:t>
            </a:r>
            <a:r>
              <a:rPr lang="en-GB" sz="2100" baseline="-30000" dirty="0">
                <a:latin typeface="Arial" pitchFamily="34" charset="0"/>
                <a:ea typeface="Times New Roman" pitchFamily="18" charset="0"/>
                <a:cs typeface="Traditional Arabic" pitchFamily="2" charset="-78"/>
              </a:rPr>
              <a:t>2</a:t>
            </a:r>
            <a:r>
              <a:rPr lang="en-GB" sz="2100" dirty="0">
                <a:latin typeface="Arial" pitchFamily="34" charset="0"/>
                <a:ea typeface="Times New Roman" pitchFamily="18" charset="0"/>
                <a:cs typeface="Traditional Arabic" pitchFamily="2" charset="-78"/>
              </a:rPr>
              <a:t> and R</a:t>
            </a:r>
            <a:r>
              <a:rPr lang="en-GB" sz="2100" baseline="-30000" dirty="0">
                <a:latin typeface="Arial" pitchFamily="34" charset="0"/>
                <a:ea typeface="Times New Roman" pitchFamily="18" charset="0"/>
                <a:cs typeface="Traditional Arabic" pitchFamily="2" charset="-78"/>
              </a:rPr>
              <a:t>3</a:t>
            </a:r>
            <a:r>
              <a:rPr lang="en-GB" sz="2100" dirty="0">
                <a:latin typeface="Arial" pitchFamily="34" charset="0"/>
                <a:ea typeface="Times New Roman" pitchFamily="18" charset="0"/>
                <a:cs typeface="Traditional Arabic" pitchFamily="2" charset="-78"/>
              </a:rPr>
              <a:t> are formed of a uniform cross section wire (AB) which is divided to 100 equal parts it is intersected by the sliding contact C which by changing its position will change both R</a:t>
            </a:r>
            <a:r>
              <a:rPr lang="en-GB" sz="2100" baseline="-30000" dirty="0">
                <a:latin typeface="Arial" pitchFamily="34" charset="0"/>
                <a:ea typeface="Times New Roman" pitchFamily="18" charset="0"/>
                <a:cs typeface="Traditional Arabic" pitchFamily="2" charset="-78"/>
              </a:rPr>
              <a:t>2</a:t>
            </a:r>
            <a:r>
              <a:rPr lang="en-GB" sz="2100" dirty="0">
                <a:latin typeface="Arial" pitchFamily="34" charset="0"/>
                <a:ea typeface="Times New Roman" pitchFamily="18" charset="0"/>
                <a:cs typeface="Traditional Arabic" pitchFamily="2" charset="-78"/>
              </a:rPr>
              <a:t> and R</a:t>
            </a:r>
            <a:r>
              <a:rPr lang="en-GB" sz="2100" baseline="-30000" dirty="0">
                <a:latin typeface="Arial" pitchFamily="34" charset="0"/>
                <a:ea typeface="Times New Roman" pitchFamily="18" charset="0"/>
                <a:cs typeface="Traditional Arabic" pitchFamily="2" charset="-78"/>
              </a:rPr>
              <a:t>3</a:t>
            </a:r>
            <a:r>
              <a:rPr lang="en-GB" sz="2100" dirty="0">
                <a:latin typeface="Arial" pitchFamily="34" charset="0"/>
                <a:ea typeface="Times New Roman" pitchFamily="18" charset="0"/>
                <a:cs typeface="Traditional Arabic" pitchFamily="2" charset="-78"/>
              </a:rPr>
              <a:t> (AC and CB).</a:t>
            </a:r>
          </a:p>
          <a:p>
            <a:pPr algn="justLow">
              <a:buFont typeface="Wingdings" pitchFamily="2" charset="2"/>
              <a:buChar char="q"/>
              <a:defRPr/>
            </a:pPr>
            <a:endParaRPr lang="en-GB" sz="2100" dirty="0">
              <a:latin typeface="Arial" pitchFamily="34" charset="0"/>
              <a:ea typeface="Times New Roman" pitchFamily="18" charset="0"/>
              <a:cs typeface="Traditional Arabic" pitchFamily="2" charset="-78"/>
            </a:endParaRPr>
          </a:p>
          <a:p>
            <a:pPr algn="justLow">
              <a:buFont typeface="Wingdings" pitchFamily="2" charset="2"/>
              <a:buChar char="q"/>
              <a:defRPr/>
            </a:pPr>
            <a:r>
              <a:rPr lang="en-GB" sz="2100" dirty="0">
                <a:latin typeface="Arial" pitchFamily="34" charset="0"/>
                <a:ea typeface="Times New Roman" pitchFamily="18" charset="0"/>
                <a:cs typeface="Traditional Arabic" pitchFamily="2" charset="-78"/>
              </a:rPr>
              <a:t>G is a galvanometer which acts as a current detector.</a:t>
            </a:r>
            <a:endParaRPr lang="en-US" sz="2100" dirty="0">
              <a:latin typeface="Arial" pitchFamily="34" charset="0"/>
              <a:cs typeface="Arial" pitchFamily="34" charset="0"/>
            </a:endParaRPr>
          </a:p>
          <a:p>
            <a:pPr algn="justLow">
              <a:buFont typeface="Wingdings" pitchFamily="2" charset="2"/>
              <a:buChar char="q"/>
              <a:defRPr/>
            </a:pPr>
            <a:endParaRPr lang="en-US" sz="2100" dirty="0">
              <a:latin typeface="Arial" pitchFamily="34" charset="0"/>
              <a:ea typeface="Times New Roman" pitchFamily="18" charset="0"/>
              <a:cs typeface="Arial" pitchFamily="34" charset="0"/>
            </a:endParaRPr>
          </a:p>
        </p:txBody>
      </p:sp>
      <p:sp>
        <p:nvSpPr>
          <p:cNvPr id="7" name="Oval 6"/>
          <p:cNvSpPr/>
          <p:nvPr/>
        </p:nvSpPr>
        <p:spPr>
          <a:xfrm>
            <a:off x="8367713" y="1676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TextBox 7"/>
          <p:cNvSpPr txBox="1">
            <a:spLocks noChangeArrowheads="1"/>
          </p:cNvSpPr>
          <p:nvPr/>
        </p:nvSpPr>
        <p:spPr bwMode="auto">
          <a:xfrm flipH="1">
            <a:off x="8382000" y="1676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G</a:t>
            </a:r>
            <a:endParaRPr lang="en-US" sz="2000"/>
          </a:p>
        </p:txBody>
      </p:sp>
      <p:sp>
        <p:nvSpPr>
          <p:cNvPr id="27655" name="TextBox 8"/>
          <p:cNvSpPr txBox="1">
            <a:spLocks noChangeArrowheads="1"/>
          </p:cNvSpPr>
          <p:nvPr/>
        </p:nvSpPr>
        <p:spPr bwMode="auto">
          <a:xfrm>
            <a:off x="9579034" y="1139536"/>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dirty="0"/>
              <a:t>Rx</a:t>
            </a:r>
            <a:endParaRPr lang="en-US" sz="2000" dirty="0"/>
          </a:p>
        </p:txBody>
      </p:sp>
      <p:sp>
        <p:nvSpPr>
          <p:cNvPr id="27656" name="TextBox 9"/>
          <p:cNvSpPr txBox="1">
            <a:spLocks noChangeArrowheads="1"/>
          </p:cNvSpPr>
          <p:nvPr/>
        </p:nvSpPr>
        <p:spPr bwMode="auto">
          <a:xfrm>
            <a:off x="6629400" y="2057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A</a:t>
            </a:r>
            <a:endParaRPr lang="en-US" sz="2000"/>
          </a:p>
        </p:txBody>
      </p:sp>
      <p:sp>
        <p:nvSpPr>
          <p:cNvPr id="27657" name="TextBox 10"/>
          <p:cNvSpPr txBox="1">
            <a:spLocks noChangeArrowheads="1"/>
          </p:cNvSpPr>
          <p:nvPr/>
        </p:nvSpPr>
        <p:spPr bwMode="auto">
          <a:xfrm>
            <a:off x="10312400" y="2057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B</a:t>
            </a:r>
            <a:endParaRPr lang="en-US" sz="2000"/>
          </a:p>
        </p:txBody>
      </p:sp>
      <p:sp>
        <p:nvSpPr>
          <p:cNvPr id="27658" name="TextBox 11"/>
          <p:cNvSpPr txBox="1">
            <a:spLocks noChangeArrowheads="1"/>
          </p:cNvSpPr>
          <p:nvPr/>
        </p:nvSpPr>
        <p:spPr bwMode="auto">
          <a:xfrm>
            <a:off x="8458200" y="264795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C</a:t>
            </a:r>
            <a:endParaRPr lang="en-US" sz="2000"/>
          </a:p>
        </p:txBody>
      </p:sp>
      <p:sp>
        <p:nvSpPr>
          <p:cNvPr id="14" name="Rectangle 13"/>
          <p:cNvSpPr/>
          <p:nvPr/>
        </p:nvSpPr>
        <p:spPr>
          <a:xfrm>
            <a:off x="6705600" y="3717926"/>
            <a:ext cx="3784600" cy="3000821"/>
          </a:xfrm>
          <a:prstGeom prst="rect">
            <a:avLst/>
          </a:prstGeom>
        </p:spPr>
        <p:txBody>
          <a:bodyPr wrap="square">
            <a:spAutoFit/>
          </a:bodyPr>
          <a:lstStyle/>
          <a:p>
            <a:pPr algn="justLow">
              <a:buFont typeface="Wingdings" pitchFamily="2" charset="2"/>
              <a:buChar char="q"/>
              <a:defRPr/>
            </a:pPr>
            <a:r>
              <a:rPr lang="en-US" sz="2100" b="1" dirty="0">
                <a:solidFill>
                  <a:schemeClr val="accent1">
                    <a:lumMod val="75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N.B</a:t>
            </a:r>
            <a:r>
              <a:rPr lang="en-US" sz="2100" dirty="0">
                <a:solidFill>
                  <a:schemeClr val="accent1">
                    <a:lumMod val="75000"/>
                  </a:schemeClr>
                </a:solidFill>
                <a:latin typeface="Arial" pitchFamily="34" charset="0"/>
                <a:ea typeface="Times New Roman" pitchFamily="18" charset="0"/>
                <a:cs typeface="Arial" pitchFamily="34" charset="0"/>
              </a:rPr>
              <a:t>: </a:t>
            </a:r>
            <a:r>
              <a:rPr lang="en-GB" sz="2100" dirty="0">
                <a:latin typeface="Arial" pitchFamily="34" charset="0"/>
                <a:ea typeface="Times New Roman" pitchFamily="18" charset="0"/>
                <a:cs typeface="Traditional Arabic" pitchFamily="2" charset="-78"/>
              </a:rPr>
              <a:t>The bridge is supplied by high voltage attached to an </a:t>
            </a:r>
            <a:r>
              <a:rPr lang="en-GB" sz="2100" dirty="0">
                <a:solidFill>
                  <a:schemeClr val="accent1">
                    <a:lumMod val="75000"/>
                  </a:schemeClr>
                </a:solidFill>
                <a:latin typeface="Arial" pitchFamily="34" charset="0"/>
                <a:ea typeface="Times New Roman" pitchFamily="18" charset="0"/>
                <a:cs typeface="Traditional Arabic" pitchFamily="2" charset="-78"/>
              </a:rPr>
              <a:t>oscillator</a:t>
            </a:r>
            <a:r>
              <a:rPr lang="en-GB" sz="2100" dirty="0">
                <a:latin typeface="Arial" pitchFamily="34" charset="0"/>
                <a:ea typeface="Times New Roman" pitchFamily="18" charset="0"/>
                <a:cs typeface="Traditional Arabic" pitchFamily="2" charset="-78"/>
              </a:rPr>
              <a:t> which </a:t>
            </a:r>
            <a:r>
              <a:rPr lang="en-GB" sz="2100" u="sng" dirty="0">
                <a:latin typeface="Arial" pitchFamily="34" charset="0"/>
                <a:ea typeface="Times New Roman" pitchFamily="18" charset="0"/>
                <a:cs typeface="Traditional Arabic" pitchFamily="2" charset="-78"/>
              </a:rPr>
              <a:t>change the direct current (DC) to alternative current (AC)</a:t>
            </a:r>
            <a:r>
              <a:rPr lang="en-GB" sz="2100" dirty="0">
                <a:latin typeface="Arial" pitchFamily="34" charset="0"/>
                <a:ea typeface="Times New Roman" pitchFamily="18" charset="0"/>
                <a:cs typeface="Traditional Arabic" pitchFamily="2" charset="-78"/>
              </a:rPr>
              <a:t>.</a:t>
            </a:r>
          </a:p>
          <a:p>
            <a:pPr algn="justLow">
              <a:defRPr/>
            </a:pPr>
            <a:r>
              <a:rPr lang="en-GB" sz="2100" dirty="0">
                <a:latin typeface="Arial" pitchFamily="34" charset="0"/>
                <a:ea typeface="Times New Roman" pitchFamily="18" charset="0"/>
                <a:cs typeface="Traditional Arabic" pitchFamily="2" charset="-78"/>
              </a:rPr>
              <a:t>                    </a:t>
            </a:r>
            <a:r>
              <a:rPr lang="en-GB" sz="2100" b="1" u="sng" dirty="0">
                <a:solidFill>
                  <a:schemeClr val="accent1">
                    <a:lumMod val="75000"/>
                  </a:schemeClr>
                </a:solidFill>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rPr>
              <a:t>WHY </a:t>
            </a:r>
            <a:r>
              <a:rPr lang="de-DE" sz="2100" b="1" u="sng" dirty="0">
                <a:solidFill>
                  <a:schemeClr val="accent1">
                    <a:lumMod val="75000"/>
                  </a:schemeClr>
                </a:solidFill>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rPr>
              <a:t>?</a:t>
            </a:r>
            <a:r>
              <a:rPr lang="en-GB" sz="2100" b="1" u="sng" dirty="0">
                <a:solidFill>
                  <a:schemeClr val="accent1">
                    <a:lumMod val="75000"/>
                  </a:schemeClr>
                </a:solidFill>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rPr>
              <a:t> </a:t>
            </a:r>
          </a:p>
          <a:p>
            <a:pPr algn="justLow">
              <a:buFont typeface="Wingdings" pitchFamily="2" charset="2"/>
              <a:buChar char="q"/>
              <a:defRPr/>
            </a:pPr>
            <a:r>
              <a:rPr lang="en-GB" sz="2100" dirty="0">
                <a:latin typeface="Arial" pitchFamily="34" charset="0"/>
                <a:ea typeface="Times New Roman" pitchFamily="18" charset="0"/>
                <a:cs typeface="Traditional Arabic" pitchFamily="2" charset="-78"/>
              </a:rPr>
              <a:t>to prevent electrolysis in the cell and polarization of the electrodes.</a:t>
            </a:r>
            <a:endParaRPr lang="en-GB" sz="2100" dirty="0">
              <a:latin typeface="Arial" pitchFamily="34" charset="0"/>
              <a:cs typeface="Arial" pitchFamily="34" charset="0"/>
            </a:endParaRPr>
          </a:p>
        </p:txBody>
      </p:sp>
    </p:spTree>
    <p:extLst>
      <p:ext uri="{BB962C8B-B14F-4D97-AF65-F5344CB8AC3E}">
        <p14:creationId xmlns:p14="http://schemas.microsoft.com/office/powerpoint/2010/main" val="40420452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7"/>
          <p:cNvSpPr>
            <a:spLocks noChangeArrowheads="1"/>
          </p:cNvSpPr>
          <p:nvPr/>
        </p:nvSpPr>
        <p:spPr bwMode="auto">
          <a:xfrm>
            <a:off x="1752600" y="713502"/>
            <a:ext cx="4038600" cy="5170646"/>
          </a:xfrm>
          <a:prstGeom prst="rect">
            <a:avLst/>
          </a:prstGeom>
          <a:noFill/>
          <a:ln w="9525">
            <a:noFill/>
            <a:miter lim="800000"/>
            <a:headEnd/>
            <a:tailEnd/>
          </a:ln>
          <a:effectLst/>
        </p:spPr>
        <p:txBody>
          <a:bodyPr wrap="square" anchor="ctr">
            <a:spAutoFit/>
          </a:bodyPr>
          <a:lstStyle/>
          <a:p>
            <a:pPr>
              <a:defRPr/>
            </a:pPr>
            <a:r>
              <a:rPr lang="en-GB" sz="2200" dirty="0">
                <a:latin typeface="Arial" pitchFamily="34" charset="0"/>
                <a:ea typeface="Times New Roman" pitchFamily="18" charset="0"/>
                <a:cs typeface="Traditional Arabic" pitchFamily="2" charset="-78"/>
              </a:rPr>
              <a:t>Now upon using the bridge:</a:t>
            </a:r>
          </a:p>
          <a:p>
            <a:pPr>
              <a:defRPr/>
            </a:pPr>
            <a:r>
              <a:rPr lang="en-GB" sz="2200" dirty="0">
                <a:latin typeface="Arial" pitchFamily="34" charset="0"/>
                <a:ea typeface="Times New Roman" pitchFamily="18" charset="0"/>
                <a:cs typeface="Traditional Arabic" pitchFamily="2" charset="-78"/>
              </a:rPr>
              <a:t> the unknown cell is attached, the position of C will be changed rapidly and automatically till the balance point , where no current is detected.</a:t>
            </a:r>
          </a:p>
          <a:p>
            <a:pPr>
              <a:defRPr/>
            </a:pPr>
            <a:endParaRPr lang="en-GB" sz="2200" dirty="0">
              <a:latin typeface="Arial" pitchFamily="34" charset="0"/>
              <a:ea typeface="Times New Roman" pitchFamily="18" charset="0"/>
              <a:cs typeface="Traditional Arabic" pitchFamily="2" charset="-78"/>
            </a:endParaRPr>
          </a:p>
          <a:p>
            <a:pPr>
              <a:defRPr/>
            </a:pPr>
            <a:r>
              <a:rPr lang="en-GB" sz="2200" dirty="0">
                <a:latin typeface="Arial" pitchFamily="34" charset="0"/>
                <a:ea typeface="Times New Roman" pitchFamily="18" charset="0"/>
                <a:cs typeface="Traditional Arabic" pitchFamily="2" charset="-78"/>
              </a:rPr>
              <a:t>At balance                     </a:t>
            </a:r>
            <a:r>
              <a:rPr lang="en-GB" sz="2200" b="1" u="sng" dirty="0">
                <a:solidFill>
                  <a:srgbClr val="FF0000"/>
                </a:solidFill>
                <a:effectLst>
                  <a:outerShdw blurRad="38100" dist="38100" dir="2700000" algn="tl">
                    <a:srgbClr val="000000">
                      <a:alpha val="43137"/>
                    </a:srgbClr>
                  </a:outerShdw>
                </a:effectLst>
                <a:latin typeface="Arial" pitchFamily="34" charset="0"/>
                <a:ea typeface="Times New Roman" pitchFamily="18" charset="0"/>
                <a:cs typeface="Traditional Arabic" pitchFamily="2" charset="-78"/>
              </a:rPr>
              <a:t>OR</a:t>
            </a:r>
            <a:endParaRPr lang="en-US" sz="22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indent="457200" eaLnBrk="0" hangingPunct="0">
              <a:defRPr/>
            </a:pPr>
            <a:endParaRPr lang="de-DE" sz="2200" dirty="0">
              <a:latin typeface="Arial" pitchFamily="34" charset="0"/>
              <a:cs typeface="Arial" pitchFamily="34" charset="0"/>
            </a:endParaRPr>
          </a:p>
          <a:p>
            <a:pPr indent="457200" eaLnBrk="0" hangingPunct="0">
              <a:defRPr/>
            </a:pPr>
            <a:endParaRPr lang="de-DE" sz="2200" dirty="0">
              <a:latin typeface="Arial" pitchFamily="34" charset="0"/>
              <a:cs typeface="Arial" pitchFamily="34" charset="0"/>
            </a:endParaRPr>
          </a:p>
          <a:p>
            <a:pPr indent="457200" eaLnBrk="0" hangingPunct="0">
              <a:defRPr/>
            </a:pPr>
            <a:r>
              <a:rPr lang="de-DE" sz="22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OR</a:t>
            </a:r>
            <a:r>
              <a:rPr lang="de-DE" sz="2200" dirty="0">
                <a:solidFill>
                  <a:srgbClr val="FF0000"/>
                </a:solidFill>
                <a:latin typeface="Arial" pitchFamily="34" charset="0"/>
                <a:cs typeface="Arial" pitchFamily="34" charset="0"/>
              </a:rPr>
              <a:t> </a:t>
            </a:r>
          </a:p>
          <a:p>
            <a:pPr indent="457200" eaLnBrk="0" hangingPunct="0">
              <a:defRPr/>
            </a:pPr>
            <a:endParaRPr lang="de-DE" sz="2200" dirty="0">
              <a:latin typeface="Arial" pitchFamily="34" charset="0"/>
              <a:cs typeface="Arial" pitchFamily="34" charset="0"/>
            </a:endParaRPr>
          </a:p>
          <a:p>
            <a:pPr indent="457200" eaLnBrk="0" hangingPunct="0">
              <a:defRPr/>
            </a:pPr>
            <a:r>
              <a:rPr lang="de-DE" sz="2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indent="457200" eaLnBrk="0" hangingPunct="0">
              <a:defRPr/>
            </a:pPr>
            <a:r>
              <a:rPr lang="de-DE" sz="2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de-DE" sz="22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SO</a:t>
            </a:r>
            <a:endParaRPr lang="en-US" sz="22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098" name="Object 6"/>
          <p:cNvGraphicFramePr>
            <a:graphicFrameLocks noChangeAspect="1"/>
          </p:cNvGraphicFramePr>
          <p:nvPr/>
        </p:nvGraphicFramePr>
        <p:xfrm>
          <a:off x="3303589" y="3214688"/>
          <a:ext cx="1239837" cy="868362"/>
        </p:xfrm>
        <a:graphic>
          <a:graphicData uri="http://schemas.openxmlformats.org/presentationml/2006/ole">
            <mc:AlternateContent xmlns:mc="http://schemas.openxmlformats.org/markup-compatibility/2006">
              <mc:Choice xmlns:v="urn:schemas-microsoft-com:vml" Requires="v">
                <p:oleObj name="Equation" r:id="rId3" imgW="571320" imgH="431640" progId="Equation.3">
                  <p:embed/>
                </p:oleObj>
              </mc:Choice>
              <mc:Fallback>
                <p:oleObj name="Equation" r:id="rId3" imgW="571320" imgH="431640" progId="Equation.3">
                  <p:embed/>
                  <p:pic>
                    <p:nvPicPr>
                      <p:cNvPr id="0" name=""/>
                      <p:cNvPicPr>
                        <a:picLocks noChangeAspect="1" noChangeArrowheads="1"/>
                      </p:cNvPicPr>
                      <p:nvPr/>
                    </p:nvPicPr>
                    <p:blipFill>
                      <a:blip r:embed="rId4"/>
                      <a:srcRect/>
                      <a:stretch>
                        <a:fillRect/>
                      </a:stretch>
                    </p:blipFill>
                    <p:spPr bwMode="auto">
                      <a:xfrm>
                        <a:off x="3303589" y="3214688"/>
                        <a:ext cx="12398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9" name="Object 5"/>
          <p:cNvGraphicFramePr>
            <a:graphicFrameLocks noChangeAspect="1"/>
          </p:cNvGraphicFramePr>
          <p:nvPr/>
        </p:nvGraphicFramePr>
        <p:xfrm>
          <a:off x="5269843" y="3276600"/>
          <a:ext cx="1454150" cy="952500"/>
        </p:xfrm>
        <a:graphic>
          <a:graphicData uri="http://schemas.openxmlformats.org/presentationml/2006/ole">
            <mc:AlternateContent xmlns:mc="http://schemas.openxmlformats.org/markup-compatibility/2006">
              <mc:Choice xmlns:v="urn:schemas-microsoft-com:vml" Requires="v">
                <p:oleObj name="Equation" r:id="rId5" imgW="660113" imgH="431613" progId="Equation.3">
                  <p:embed/>
                </p:oleObj>
              </mc:Choice>
              <mc:Fallback>
                <p:oleObj name="Equation" r:id="rId5" imgW="660113" imgH="4316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9843" y="3276600"/>
                        <a:ext cx="1454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0" name="Object 4"/>
          <p:cNvGraphicFramePr>
            <a:graphicFrameLocks noChangeAspect="1"/>
          </p:cNvGraphicFramePr>
          <p:nvPr/>
        </p:nvGraphicFramePr>
        <p:xfrm>
          <a:off x="2971800" y="4189414"/>
          <a:ext cx="1676400" cy="827087"/>
        </p:xfrm>
        <a:graphic>
          <a:graphicData uri="http://schemas.openxmlformats.org/presentationml/2006/ole">
            <mc:AlternateContent xmlns:mc="http://schemas.openxmlformats.org/markup-compatibility/2006">
              <mc:Choice xmlns:v="urn:schemas-microsoft-com:vml" Requires="v">
                <p:oleObj name="Equation" r:id="rId7" imgW="787058" imgH="393529" progId="Equation.3">
                  <p:embed/>
                </p:oleObj>
              </mc:Choice>
              <mc:Fallback>
                <p:oleObj name="Equation" r:id="rId7" imgW="787058" imgH="39352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189414"/>
                        <a:ext cx="16764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1" name="Object 3"/>
          <p:cNvGraphicFramePr>
            <a:graphicFrameLocks noChangeAspect="1"/>
          </p:cNvGraphicFramePr>
          <p:nvPr/>
        </p:nvGraphicFramePr>
        <p:xfrm>
          <a:off x="1841500" y="5157788"/>
          <a:ext cx="1130300" cy="862012"/>
        </p:xfrm>
        <a:graphic>
          <a:graphicData uri="http://schemas.openxmlformats.org/presentationml/2006/ole">
            <mc:AlternateContent xmlns:mc="http://schemas.openxmlformats.org/markup-compatibility/2006">
              <mc:Choice xmlns:v="urn:schemas-microsoft-com:vml" Requires="v">
                <p:oleObj name="Equation" r:id="rId9" imgW="507780" imgH="393529" progId="Equation.3">
                  <p:embed/>
                </p:oleObj>
              </mc:Choice>
              <mc:Fallback>
                <p:oleObj name="Equation" r:id="rId9" imgW="507780"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1500" y="5157788"/>
                        <a:ext cx="1130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2" name="Object 2"/>
          <p:cNvGraphicFramePr>
            <a:graphicFrameLocks noChangeAspect="1"/>
          </p:cNvGraphicFramePr>
          <p:nvPr/>
        </p:nvGraphicFramePr>
        <p:xfrm>
          <a:off x="4117866" y="5257801"/>
          <a:ext cx="1689100" cy="962025"/>
        </p:xfrm>
        <a:graphic>
          <a:graphicData uri="http://schemas.openxmlformats.org/presentationml/2006/ole">
            <mc:AlternateContent xmlns:mc="http://schemas.openxmlformats.org/markup-compatibility/2006">
              <mc:Choice xmlns:v="urn:schemas-microsoft-com:vml" Requires="v">
                <p:oleObj name="Equation" r:id="rId11" imgW="748975" imgH="431613" progId="Equation.3">
                  <p:embed/>
                </p:oleObj>
              </mc:Choice>
              <mc:Fallback>
                <p:oleObj name="Equation" r:id="rId11" imgW="748975" imgH="4316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7866" y="5257801"/>
                        <a:ext cx="16891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09" name="Object 1"/>
          <p:cNvGraphicFramePr>
            <a:graphicFrameLocks noChangeAspect="1"/>
          </p:cNvGraphicFramePr>
          <p:nvPr/>
        </p:nvGraphicFramePr>
        <p:xfrm>
          <a:off x="7467600" y="5486400"/>
          <a:ext cx="2590800" cy="966788"/>
        </p:xfrm>
        <a:graphic>
          <a:graphicData uri="http://schemas.openxmlformats.org/presentationml/2006/ole">
            <mc:AlternateContent xmlns:mc="http://schemas.openxmlformats.org/markup-compatibility/2006">
              <mc:Choice xmlns:v="urn:schemas-microsoft-com:vml" Requires="v">
                <p:oleObj name="Equation" r:id="rId13" imgW="1079032" imgH="431613" progId="Equation.3">
                  <p:embed/>
                </p:oleObj>
              </mc:Choice>
              <mc:Fallback>
                <p:oleObj name="Equation" r:id="rId13" imgW="1079032"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5486400"/>
                        <a:ext cx="25908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5" name="Rectangle 9"/>
          <p:cNvSpPr>
            <a:spLocks noChangeArrowheads="1"/>
          </p:cNvSpPr>
          <p:nvPr/>
        </p:nvSpPr>
        <p:spPr bwMode="auto">
          <a:xfrm>
            <a:off x="1524000" y="1655863"/>
            <a:ext cx="11785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a:ea typeface="Times New Roman" pitchFamily="18" charset="0"/>
                <a:cs typeface="Traditional Arabic" pitchFamily="18" charset="-78"/>
              </a:rPr>
              <a:t>                    </a:t>
            </a:r>
            <a:endParaRPr lang="en-US">
              <a:ea typeface="Times New Roman" pitchFamily="18" charset="0"/>
              <a:cs typeface="Traditional Arabic" pitchFamily="18" charset="-78"/>
            </a:endParaRPr>
          </a:p>
        </p:txBody>
      </p:sp>
      <p:sp>
        <p:nvSpPr>
          <p:cNvPr id="4106" name="Rectangle 10"/>
          <p:cNvSpPr>
            <a:spLocks noChangeArrowheads="1"/>
          </p:cNvSpPr>
          <p:nvPr/>
        </p:nvSpPr>
        <p:spPr bwMode="auto">
          <a:xfrm>
            <a:off x="1524001" y="22442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nstantia" pitchFamily="18" charset="0"/>
            </a:endParaRPr>
          </a:p>
        </p:txBody>
      </p:sp>
      <p:sp>
        <p:nvSpPr>
          <p:cNvPr id="4107" name="Rectangle 11"/>
          <p:cNvSpPr>
            <a:spLocks noChangeArrowheads="1"/>
          </p:cNvSpPr>
          <p:nvPr/>
        </p:nvSpPr>
        <p:spPr bwMode="auto">
          <a:xfrm>
            <a:off x="1524000" y="2894113"/>
            <a:ext cx="14269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a:ea typeface="Times New Roman" pitchFamily="18" charset="0"/>
                <a:cs typeface="Traditional Arabic" pitchFamily="18" charset="-78"/>
              </a:rPr>
              <a:t>                         </a:t>
            </a:r>
            <a:endParaRPr lang="en-US">
              <a:ea typeface="Times New Roman" pitchFamily="18" charset="0"/>
              <a:cs typeface="Traditional Arabic" pitchFamily="18" charset="-78"/>
            </a:endParaRPr>
          </a:p>
        </p:txBody>
      </p:sp>
      <p:sp>
        <p:nvSpPr>
          <p:cNvPr id="43020" name="Rectangle 12"/>
          <p:cNvSpPr>
            <a:spLocks noChangeArrowheads="1"/>
          </p:cNvSpPr>
          <p:nvPr/>
        </p:nvSpPr>
        <p:spPr bwMode="auto">
          <a:xfrm>
            <a:off x="7772400" y="4038601"/>
            <a:ext cx="236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2400">
                <a:ea typeface="Times New Roman" pitchFamily="18" charset="0"/>
                <a:cs typeface="Traditional Arabic" pitchFamily="18" charset="-78"/>
              </a:rPr>
              <a:t>AB =100 part</a:t>
            </a:r>
            <a:endParaRPr lang="en-US" sz="2400">
              <a:ea typeface="Times New Roman" pitchFamily="18" charset="0"/>
              <a:cs typeface="Traditional Arabic" pitchFamily="18" charset="-78"/>
            </a:endParaRPr>
          </a:p>
          <a:p>
            <a:pPr eaLnBrk="0" hangingPunct="0"/>
            <a:r>
              <a:rPr lang="en-GB" sz="2400">
                <a:ea typeface="Times New Roman" pitchFamily="18" charset="0"/>
                <a:cs typeface="Traditional Arabic" pitchFamily="18" charset="-78"/>
              </a:rPr>
              <a:t>AC = X </a:t>
            </a:r>
          </a:p>
          <a:p>
            <a:pPr eaLnBrk="0" hangingPunct="0"/>
            <a:r>
              <a:rPr lang="en-GB" sz="2400">
                <a:ea typeface="Times New Roman" pitchFamily="18" charset="0"/>
                <a:cs typeface="Traditional Arabic" pitchFamily="18" charset="-78"/>
              </a:rPr>
              <a:t>CB = 100 – x</a:t>
            </a:r>
            <a:endParaRPr lang="en-US" sz="2400">
              <a:ea typeface="Times New Roman" pitchFamily="18" charset="0"/>
              <a:cs typeface="Traditional Arabic" pitchFamily="18" charset="-78"/>
            </a:endParaRPr>
          </a:p>
          <a:p>
            <a:pPr eaLnBrk="0" hangingPunct="0"/>
            <a:endParaRPr lang="en-US">
              <a:ea typeface="Times New Roman" pitchFamily="18" charset="0"/>
              <a:cs typeface="Traditional Arabic" pitchFamily="18" charset="-78"/>
            </a:endParaRPr>
          </a:p>
        </p:txBody>
      </p:sp>
      <p:pic>
        <p:nvPicPr>
          <p:cNvPr id="4109" name="Picture 2"/>
          <p:cNvPicPr>
            <a:picLocks noChangeAspect="1" noChangeArrowheads="1"/>
          </p:cNvPicPr>
          <p:nvPr/>
        </p:nvPicPr>
        <p:blipFill>
          <a:blip r:embed="rId15">
            <a:extLst>
              <a:ext uri="{28A0092B-C50C-407E-A947-70E740481C1C}">
                <a14:useLocalDpi xmlns:a14="http://schemas.microsoft.com/office/drawing/2010/main" val="0"/>
              </a:ext>
            </a:extLst>
          </a:blip>
          <a:srcRect l="9796" t="8424" r="5305" b="7327"/>
          <a:stretch>
            <a:fillRect/>
          </a:stretch>
        </p:blipFill>
        <p:spPr bwMode="auto">
          <a:xfrm>
            <a:off x="6705600" y="762000"/>
            <a:ext cx="396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553200" y="35052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1" name="TextBox 19"/>
          <p:cNvSpPr txBox="1">
            <a:spLocks noChangeArrowheads="1"/>
          </p:cNvSpPr>
          <p:nvPr/>
        </p:nvSpPr>
        <p:spPr bwMode="auto">
          <a:xfrm>
            <a:off x="9636126" y="1201792"/>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dirty="0"/>
              <a:t>Rx</a:t>
            </a:r>
            <a:endParaRPr lang="en-US" sz="2000" dirty="0"/>
          </a:p>
        </p:txBody>
      </p:sp>
      <p:sp>
        <p:nvSpPr>
          <p:cNvPr id="4112" name="TextBox 20"/>
          <p:cNvSpPr txBox="1">
            <a:spLocks noChangeArrowheads="1"/>
          </p:cNvSpPr>
          <p:nvPr/>
        </p:nvSpPr>
        <p:spPr bwMode="auto">
          <a:xfrm>
            <a:off x="6629400" y="22860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A</a:t>
            </a:r>
            <a:endParaRPr lang="en-US" sz="2000"/>
          </a:p>
        </p:txBody>
      </p:sp>
      <p:sp>
        <p:nvSpPr>
          <p:cNvPr id="4113" name="TextBox 21"/>
          <p:cNvSpPr txBox="1">
            <a:spLocks noChangeArrowheads="1"/>
          </p:cNvSpPr>
          <p:nvPr/>
        </p:nvSpPr>
        <p:spPr bwMode="auto">
          <a:xfrm>
            <a:off x="10312400" y="22860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B</a:t>
            </a:r>
            <a:endParaRPr lang="en-US" sz="2000"/>
          </a:p>
        </p:txBody>
      </p:sp>
      <p:sp>
        <p:nvSpPr>
          <p:cNvPr id="23" name="Oval 22"/>
          <p:cNvSpPr/>
          <p:nvPr/>
        </p:nvSpPr>
        <p:spPr>
          <a:xfrm>
            <a:off x="8382000" y="19050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5" name="TextBox 18"/>
          <p:cNvSpPr txBox="1">
            <a:spLocks noChangeArrowheads="1"/>
          </p:cNvSpPr>
          <p:nvPr/>
        </p:nvSpPr>
        <p:spPr bwMode="auto">
          <a:xfrm flipH="1">
            <a:off x="8382000" y="19050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G</a:t>
            </a:r>
            <a:endParaRPr lang="en-US" sz="2000"/>
          </a:p>
        </p:txBody>
      </p:sp>
      <p:sp>
        <p:nvSpPr>
          <p:cNvPr id="4116" name="TextBox 23"/>
          <p:cNvSpPr txBox="1">
            <a:spLocks noChangeArrowheads="1"/>
          </p:cNvSpPr>
          <p:nvPr/>
        </p:nvSpPr>
        <p:spPr bwMode="auto">
          <a:xfrm>
            <a:off x="8458200" y="287655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t>C</a:t>
            </a:r>
            <a:endParaRPr lang="en-US" sz="2000"/>
          </a:p>
        </p:txBody>
      </p:sp>
    </p:spTree>
    <p:extLst>
      <p:ext uri="{BB962C8B-B14F-4D97-AF65-F5344CB8AC3E}">
        <p14:creationId xmlns:p14="http://schemas.microsoft.com/office/powerpoint/2010/main" val="17014248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http://images.tutorvista.com/content/electrochemistry/cell-conduc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143001"/>
            <a:ext cx="77311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404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8523890" cy="6248400"/>
          </a:xfrm>
        </p:spPr>
        <p:txBody>
          <a:bodyPr>
            <a:normAutofit fontScale="70000" lnSpcReduction="20000"/>
          </a:bodyPr>
          <a:lstStyle/>
          <a:p>
            <a:pPr marL="273050" indent="-36513" eaLnBrk="1" fontAlgn="auto" hangingPunct="1">
              <a:spcAft>
                <a:spcPts val="0"/>
              </a:spcAft>
              <a:buClr>
                <a:schemeClr val="accent3"/>
              </a:buClr>
              <a:buNone/>
              <a:defRPr/>
            </a:pPr>
            <a:r>
              <a:rPr lang="en-GB" b="1" dirty="0">
                <a:solidFill>
                  <a:srgbClr val="0000FF"/>
                </a:solidFill>
                <a:effectLst>
                  <a:outerShdw blurRad="38100" dist="38100" dir="2700000" algn="tl">
                    <a:srgbClr val="000000">
                      <a:alpha val="43137"/>
                    </a:srgbClr>
                  </a:outerShdw>
                </a:effectLst>
              </a:rPr>
              <a:t>Application of </a:t>
            </a:r>
            <a:r>
              <a:rPr lang="en-GB" b="1" dirty="0" err="1">
                <a:solidFill>
                  <a:srgbClr val="0000FF"/>
                </a:solidFill>
                <a:effectLst>
                  <a:outerShdw blurRad="38100" dist="38100" dir="2700000" algn="tl">
                    <a:srgbClr val="000000">
                      <a:alpha val="43137"/>
                    </a:srgbClr>
                  </a:outerShdw>
                </a:effectLst>
              </a:rPr>
              <a:t>Conductometry</a:t>
            </a:r>
            <a:endParaRPr lang="en-US" dirty="0">
              <a:solidFill>
                <a:srgbClr val="0000FF"/>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None/>
              <a:defRPr/>
            </a:pPr>
            <a:r>
              <a:rPr lang="en-GB" b="1" dirty="0">
                <a:solidFill>
                  <a:schemeClr val="accent1">
                    <a:lumMod val="75000"/>
                  </a:schemeClr>
                </a:solidFill>
                <a:effectLst>
                  <a:outerShdw blurRad="38100" dist="38100" dir="2700000" algn="tl">
                    <a:srgbClr val="000000">
                      <a:alpha val="43137"/>
                    </a:srgbClr>
                  </a:outerShdw>
                </a:effectLst>
              </a:rPr>
              <a:t>1- Direct or Absolute Measurements:</a:t>
            </a:r>
          </a:p>
          <a:p>
            <a:pPr eaLnBrk="1" fontAlgn="auto" hangingPunct="1">
              <a:spcAft>
                <a:spcPts val="0"/>
              </a:spcAft>
              <a:buClr>
                <a:schemeClr val="accent3"/>
              </a:buClr>
              <a:buFont typeface="Wingdings" pitchFamily="2" charset="2"/>
              <a:buChar char="Ø"/>
              <a:defRPr/>
            </a:pPr>
            <a:r>
              <a:rPr lang="en-GB" dirty="0">
                <a:latin typeface="Arial" pitchFamily="34" charset="0"/>
                <a:cs typeface="Arial" pitchFamily="34" charset="0"/>
              </a:rPr>
              <a:t>This is used in industry for checking the purity of distilled water or other chemicals. </a:t>
            </a:r>
          </a:p>
          <a:p>
            <a:pPr eaLnBrk="1" fontAlgn="auto" hangingPunct="1">
              <a:spcAft>
                <a:spcPts val="0"/>
              </a:spcAft>
              <a:buClr>
                <a:schemeClr val="accent3"/>
              </a:buClr>
              <a:defRPr/>
            </a:pPr>
            <a:r>
              <a:rPr lang="en-GB" dirty="0">
                <a:latin typeface="Arial" pitchFamily="34" charset="0"/>
                <a:cs typeface="Arial" pitchFamily="34" charset="0"/>
              </a:rPr>
              <a:t>Determination of physical constant such as ionization constant.</a:t>
            </a:r>
            <a:endParaRPr lang="en-US" dirty="0">
              <a:latin typeface="Arial" pitchFamily="34" charset="0"/>
              <a:cs typeface="Arial" pitchFamily="34" charset="0"/>
            </a:endParaRPr>
          </a:p>
          <a:p>
            <a:pPr marL="0" indent="0" eaLnBrk="1" fontAlgn="auto" hangingPunct="1">
              <a:spcAft>
                <a:spcPts val="0"/>
              </a:spcAft>
              <a:buClr>
                <a:schemeClr val="accent3"/>
              </a:buClr>
              <a:buNone/>
              <a:defRPr/>
            </a:pPr>
            <a:r>
              <a:rPr lang="en-GB" dirty="0">
                <a:latin typeface="Arial" pitchFamily="34" charset="0"/>
                <a:cs typeface="Arial" pitchFamily="34" charset="0"/>
              </a:rPr>
              <a:t>Determination of  unknown concentration of pure substance:      where, a series of standard solutions of exact known concentrations is prepared from pure grade of the substance to be determined.</a:t>
            </a:r>
          </a:p>
          <a:p>
            <a:pPr marL="0" indent="0" eaLnBrk="1" fontAlgn="auto" hangingPunct="1">
              <a:spcAft>
                <a:spcPts val="0"/>
              </a:spcAft>
              <a:buClr>
                <a:schemeClr val="accent3"/>
              </a:buClr>
              <a:buNone/>
              <a:defRPr/>
            </a:pPr>
            <a:r>
              <a:rPr lang="en-GB" dirty="0">
                <a:latin typeface="Arial" pitchFamily="34" charset="0"/>
                <a:cs typeface="Arial" pitchFamily="34" charset="0"/>
              </a:rPr>
              <a:t>The conductance of the solutions</a:t>
            </a:r>
          </a:p>
          <a:p>
            <a:pPr marL="274320" indent="-274320" eaLnBrk="1" fontAlgn="auto" hangingPunct="1">
              <a:spcAft>
                <a:spcPts val="0"/>
              </a:spcAft>
              <a:buClr>
                <a:schemeClr val="accent3"/>
              </a:buClr>
              <a:buNone/>
              <a:defRPr/>
            </a:pPr>
            <a:r>
              <a:rPr lang="en-GB" dirty="0">
                <a:latin typeface="Arial" pitchFamily="34" charset="0"/>
                <a:cs typeface="Arial" pitchFamily="34" charset="0"/>
              </a:rPr>
              <a:t> is measured and a </a:t>
            </a:r>
            <a:r>
              <a:rPr lang="en-GB" b="1" u="sng" dirty="0">
                <a:solidFill>
                  <a:schemeClr val="accent1">
                    <a:lumMod val="75000"/>
                  </a:schemeClr>
                </a:solidFill>
                <a:latin typeface="Arial" pitchFamily="34" charset="0"/>
                <a:cs typeface="Arial" pitchFamily="34" charset="0"/>
              </a:rPr>
              <a:t>calibration </a:t>
            </a:r>
          </a:p>
          <a:p>
            <a:pPr marL="274320" indent="-274320" eaLnBrk="1" fontAlgn="auto" hangingPunct="1">
              <a:spcAft>
                <a:spcPts val="0"/>
              </a:spcAft>
              <a:buClr>
                <a:schemeClr val="accent3"/>
              </a:buClr>
              <a:buNone/>
              <a:defRPr/>
            </a:pPr>
            <a:r>
              <a:rPr lang="en-GB" b="1" u="sng" dirty="0">
                <a:solidFill>
                  <a:schemeClr val="accent1">
                    <a:lumMod val="75000"/>
                  </a:schemeClr>
                </a:solidFill>
                <a:latin typeface="Arial" pitchFamily="34" charset="0"/>
                <a:cs typeface="Arial" pitchFamily="34" charset="0"/>
              </a:rPr>
              <a:t>curve</a:t>
            </a:r>
            <a:r>
              <a:rPr lang="en-GB" dirty="0">
                <a:latin typeface="Arial" pitchFamily="34" charset="0"/>
                <a:cs typeface="Arial" pitchFamily="34" charset="0"/>
              </a:rPr>
              <a:t> is plotted representing the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conductance against the concentration.     </a:t>
            </a:r>
          </a:p>
          <a:p>
            <a:pPr marL="0" indent="0" eaLnBrk="1" fontAlgn="auto" hangingPunct="1">
              <a:spcAft>
                <a:spcPts val="0"/>
              </a:spcAft>
              <a:buClr>
                <a:schemeClr val="accent3"/>
              </a:buClr>
              <a:buNone/>
              <a:defRPr/>
            </a:pPr>
            <a:r>
              <a:rPr lang="en-GB" dirty="0">
                <a:latin typeface="Arial" pitchFamily="34" charset="0"/>
                <a:cs typeface="Arial" pitchFamily="34" charset="0"/>
              </a:rPr>
              <a:t>A solution of exact known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concentration of the substance to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be determined is prepared and </a:t>
            </a:r>
          </a:p>
          <a:p>
            <a:pPr marL="274320" indent="-274320" eaLnBrk="1" fontAlgn="auto" hangingPunct="1">
              <a:spcAft>
                <a:spcPts val="0"/>
              </a:spcAft>
              <a:buClr>
                <a:schemeClr val="accent3"/>
              </a:buClr>
              <a:buNone/>
              <a:defRPr/>
            </a:pPr>
            <a:r>
              <a:rPr lang="en-GB" dirty="0">
                <a:latin typeface="Arial" pitchFamily="34" charset="0"/>
                <a:cs typeface="Arial" pitchFamily="34" charset="0"/>
              </a:rPr>
              <a:t>checked from the curve.</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dirty="0"/>
          </a:p>
        </p:txBody>
      </p:sp>
      <p:pic>
        <p:nvPicPr>
          <p:cNvPr id="4198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1111" r="5675" b="11427"/>
          <a:stretch>
            <a:fillRect/>
          </a:stretch>
        </p:blipFill>
        <p:spPr bwMode="auto">
          <a:xfrm>
            <a:off x="7467600" y="4209393"/>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077201" y="6488114"/>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b="1" dirty="0"/>
              <a:t>Concentration</a:t>
            </a:r>
            <a:endParaRPr lang="en-US" b="1" dirty="0"/>
          </a:p>
        </p:txBody>
      </p:sp>
      <p:sp>
        <p:nvSpPr>
          <p:cNvPr id="6" name="TextBox 5"/>
          <p:cNvSpPr txBox="1">
            <a:spLocks noChangeArrowheads="1"/>
          </p:cNvSpPr>
          <p:nvPr/>
        </p:nvSpPr>
        <p:spPr bwMode="auto">
          <a:xfrm rot="-5400000">
            <a:off x="6448426" y="5313363"/>
            <a:ext cx="1646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b="1"/>
              <a:t>Conductance</a:t>
            </a:r>
            <a:endParaRPr lang="en-US" b="1"/>
          </a:p>
        </p:txBody>
      </p:sp>
      <p:cxnSp>
        <p:nvCxnSpPr>
          <p:cNvPr id="8" name="Straight Connector 7"/>
          <p:cNvCxnSpPr/>
          <p:nvPr/>
        </p:nvCxnSpPr>
        <p:spPr>
          <a:xfrm>
            <a:off x="7467600" y="5211763"/>
            <a:ext cx="1905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372600" y="5195888"/>
            <a:ext cx="0" cy="1295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601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8534400" cy="6248400"/>
          </a:xfrm>
        </p:spPr>
        <p:txBody>
          <a:bodyPr>
            <a:normAutofit/>
          </a:bodyPr>
          <a:lstStyle/>
          <a:p>
            <a:pPr marL="274320" indent="-274320" eaLnBrk="1" fontAlgn="auto" hangingPunct="1">
              <a:spcAft>
                <a:spcPts val="0"/>
              </a:spcAft>
              <a:buClr>
                <a:schemeClr val="accent3"/>
              </a:buClr>
              <a:buNone/>
              <a:defRPr/>
            </a:pPr>
            <a:r>
              <a:rPr lang="en-GB" b="1" dirty="0">
                <a:solidFill>
                  <a:schemeClr val="accent1">
                    <a:lumMod val="75000"/>
                  </a:schemeClr>
                </a:solidFill>
                <a:effectLst>
                  <a:outerShdw blurRad="38100" dist="38100" dir="2700000" algn="tl">
                    <a:srgbClr val="000000">
                      <a:alpha val="43137"/>
                    </a:srgbClr>
                  </a:outerShdw>
                </a:effectLst>
              </a:rPr>
              <a:t>2- Indirect </a:t>
            </a:r>
            <a:r>
              <a:rPr lang="en-GB" b="1" dirty="0" err="1">
                <a:solidFill>
                  <a:schemeClr val="accent1">
                    <a:lumMod val="75000"/>
                  </a:schemeClr>
                </a:solidFill>
                <a:effectLst>
                  <a:outerShdw blurRad="38100" dist="38100" dir="2700000" algn="tl">
                    <a:srgbClr val="000000">
                      <a:alpha val="43137"/>
                    </a:srgbClr>
                  </a:outerShdw>
                </a:effectLst>
              </a:rPr>
              <a:t>Conductometry</a:t>
            </a:r>
            <a:r>
              <a:rPr lang="en-GB" b="1" dirty="0">
                <a:solidFill>
                  <a:schemeClr val="accent1">
                    <a:lumMod val="75000"/>
                  </a:schemeClr>
                </a:solidFill>
                <a:effectLst>
                  <a:outerShdw blurRad="38100" dist="38100" dir="2700000" algn="tl">
                    <a:srgbClr val="000000">
                      <a:alpha val="43137"/>
                    </a:srgbClr>
                  </a:outerShdw>
                </a:effectLst>
              </a:rPr>
              <a:t> (</a:t>
            </a:r>
            <a:r>
              <a:rPr lang="en-GB" b="1" dirty="0" err="1">
                <a:solidFill>
                  <a:srgbClr val="0000FF"/>
                </a:solidFill>
                <a:effectLst>
                  <a:outerShdw blurRad="38100" dist="38100" dir="2700000" algn="tl">
                    <a:srgbClr val="000000">
                      <a:alpha val="43137"/>
                    </a:srgbClr>
                  </a:outerShdw>
                </a:effectLst>
              </a:rPr>
              <a:t>Conductometric</a:t>
            </a:r>
            <a:r>
              <a:rPr lang="en-GB" b="1" dirty="0">
                <a:solidFill>
                  <a:srgbClr val="0000FF"/>
                </a:solidFill>
              </a:rPr>
              <a:t> </a:t>
            </a:r>
            <a:r>
              <a:rPr lang="en-GB" b="1" dirty="0">
                <a:solidFill>
                  <a:srgbClr val="0000FF"/>
                </a:solidFill>
                <a:effectLst>
                  <a:outerShdw blurRad="38100" dist="38100" dir="2700000" algn="tl">
                    <a:srgbClr val="000000">
                      <a:alpha val="43137"/>
                    </a:srgbClr>
                  </a:outerShdw>
                </a:effectLst>
              </a:rPr>
              <a:t>Titrations</a:t>
            </a:r>
            <a:r>
              <a:rPr lang="en-GB" b="1" dirty="0">
                <a:solidFill>
                  <a:schemeClr val="accent1">
                    <a:lumMod val="75000"/>
                  </a:schemeClr>
                </a:solidFill>
                <a:effectLst>
                  <a:outerShdw blurRad="38100" dist="38100" dir="2700000" algn="tl">
                    <a:srgbClr val="000000">
                      <a:alpha val="43137"/>
                    </a:srgbClr>
                  </a:outerShdw>
                </a:effectLst>
              </a:rPr>
              <a:t>):</a:t>
            </a:r>
            <a:endParaRPr lang="en-US" dirty="0">
              <a:solidFill>
                <a:schemeClr val="accent1">
                  <a:lumMod val="75000"/>
                </a:schemeClr>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A </a:t>
            </a:r>
            <a:r>
              <a:rPr lang="en-GB" sz="2400" dirty="0" err="1">
                <a:latin typeface="Arial" pitchFamily="34" charset="0"/>
                <a:cs typeface="Arial" pitchFamily="34" charset="0"/>
              </a:rPr>
              <a:t>conductometric</a:t>
            </a:r>
            <a:r>
              <a:rPr lang="en-GB" sz="2400" dirty="0">
                <a:latin typeface="Arial" pitchFamily="34" charset="0"/>
                <a:cs typeface="Arial" pitchFamily="34" charset="0"/>
              </a:rPr>
              <a:t> titration involves measurements of the conductance after successive addition of the </a:t>
            </a:r>
            <a:r>
              <a:rPr lang="en-GB" sz="2400" dirty="0" err="1">
                <a:latin typeface="Arial" pitchFamily="34" charset="0"/>
                <a:cs typeface="Arial" pitchFamily="34" charset="0"/>
              </a:rPr>
              <a:t>titrant</a:t>
            </a:r>
            <a:r>
              <a:rPr lang="en-GB" sz="2400" dirty="0">
                <a:latin typeface="Arial" pitchFamily="34" charset="0"/>
                <a:cs typeface="Arial" pitchFamily="34" charset="0"/>
              </a:rPr>
              <a:t>. </a:t>
            </a:r>
          </a:p>
          <a:p>
            <a:pPr marL="274320" indent="-274320" eaLnBrk="1" fontAlgn="auto" hangingPunct="1">
              <a:spcAft>
                <a:spcPts val="0"/>
              </a:spcAft>
              <a:buClr>
                <a:schemeClr val="accent3"/>
              </a:buClr>
              <a:buFont typeface="Wingdings" pitchFamily="2" charset="2"/>
              <a:buChar char="q"/>
              <a:defRPr/>
            </a:pPr>
            <a:endParaRPr lang="en-GB" sz="24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The end point is obtained from a plot of the conductance against ml of </a:t>
            </a:r>
            <a:r>
              <a:rPr lang="en-GB" sz="2400" dirty="0" err="1">
                <a:latin typeface="Arial" pitchFamily="34" charset="0"/>
                <a:cs typeface="Arial" pitchFamily="34" charset="0"/>
              </a:rPr>
              <a:t>titrant</a:t>
            </a:r>
            <a:r>
              <a:rPr lang="en-GB" sz="2400" dirty="0">
                <a:latin typeface="Arial" pitchFamily="34" charset="0"/>
                <a:cs typeface="Arial" pitchFamily="34" charset="0"/>
              </a:rPr>
              <a:t>. </a:t>
            </a:r>
          </a:p>
          <a:p>
            <a:pPr marL="274320" indent="-274320" eaLnBrk="1" fontAlgn="auto" hangingPunct="1">
              <a:spcAft>
                <a:spcPts val="0"/>
              </a:spcAft>
              <a:buClr>
                <a:schemeClr val="accent3"/>
              </a:buClr>
              <a:buFont typeface="Wingdings" pitchFamily="2" charset="2"/>
              <a:buChar char="q"/>
              <a:defRPr/>
            </a:pPr>
            <a:endParaRPr lang="en-US" sz="24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The most important advantages of this method are that it can be used for determination of:</a:t>
            </a:r>
            <a:endParaRPr lang="en-US" sz="2400" dirty="0">
              <a:latin typeface="Arial" pitchFamily="34" charset="0"/>
              <a:cs typeface="Arial" pitchFamily="34" charset="0"/>
            </a:endParaRP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1-Turbid and highly </a:t>
            </a:r>
            <a:r>
              <a:rPr lang="en-GB" sz="2400" dirty="0" err="1">
                <a:latin typeface="Arial" pitchFamily="34" charset="0"/>
                <a:cs typeface="Arial" pitchFamily="34" charset="0"/>
              </a:rPr>
              <a:t>colored</a:t>
            </a:r>
            <a:r>
              <a:rPr lang="en-GB" sz="2400" dirty="0">
                <a:latin typeface="Arial" pitchFamily="34" charset="0"/>
                <a:cs typeface="Arial" pitchFamily="34" charset="0"/>
              </a:rPr>
              <a:t> solutions.</a:t>
            </a:r>
            <a:endParaRPr lang="en-US" sz="2400" dirty="0">
              <a:latin typeface="Arial" pitchFamily="34" charset="0"/>
              <a:cs typeface="Arial" pitchFamily="34" charset="0"/>
            </a:endParaRP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2-very dilute solutions</a:t>
            </a:r>
            <a:endParaRPr lang="en-US" sz="2400" dirty="0">
              <a:latin typeface="Arial" pitchFamily="34" charset="0"/>
              <a:cs typeface="Arial" pitchFamily="34" charset="0"/>
            </a:endParaRP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3-Reactions which are not complete and where is no suitable indicator e.g. reaction between weak acid and weak base.</a:t>
            </a:r>
            <a:endParaRPr lang="en-US" sz="24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157137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8686800" cy="5943600"/>
          </a:xfrm>
        </p:spPr>
        <p:txBody>
          <a:bodyPr>
            <a:normAutofit fontScale="77500" lnSpcReduction="20000"/>
          </a:bodyPr>
          <a:lstStyle/>
          <a:p>
            <a:pPr marL="274320" indent="-274320" eaLnBrk="1" fontAlgn="auto" hangingPunct="1">
              <a:spcAft>
                <a:spcPts val="0"/>
              </a:spcAft>
              <a:buClr>
                <a:schemeClr val="accent3"/>
              </a:buClr>
              <a:buNone/>
              <a:defRPr/>
            </a:pPr>
            <a:r>
              <a:rPr lang="en-GB" b="1" u="sng" dirty="0">
                <a:solidFill>
                  <a:schemeClr val="accent1">
                    <a:lumMod val="75000"/>
                  </a:schemeClr>
                </a:solidFill>
                <a:effectLst>
                  <a:outerShdw blurRad="38100" dist="38100" dir="2700000" algn="tl">
                    <a:srgbClr val="000000">
                      <a:alpha val="43137"/>
                    </a:srgbClr>
                  </a:outerShdw>
                </a:effectLst>
              </a:rPr>
              <a:t>Precautions to be Considered in </a:t>
            </a:r>
            <a:r>
              <a:rPr lang="en-GB" b="1" u="sng" dirty="0" err="1">
                <a:solidFill>
                  <a:schemeClr val="accent1">
                    <a:lumMod val="75000"/>
                  </a:schemeClr>
                </a:solidFill>
                <a:effectLst>
                  <a:outerShdw blurRad="38100" dist="38100" dir="2700000" algn="tl">
                    <a:srgbClr val="000000">
                      <a:alpha val="43137"/>
                    </a:srgbClr>
                  </a:outerShdw>
                </a:effectLst>
              </a:rPr>
              <a:t>Conductomertic</a:t>
            </a:r>
            <a:r>
              <a:rPr lang="en-GB" b="1" u="sng" dirty="0">
                <a:solidFill>
                  <a:schemeClr val="accent1">
                    <a:lumMod val="75000"/>
                  </a:schemeClr>
                </a:solidFill>
                <a:effectLst>
                  <a:outerShdw blurRad="38100" dist="38100" dir="2700000" algn="tl">
                    <a:srgbClr val="000000">
                      <a:alpha val="43137"/>
                    </a:srgbClr>
                  </a:outerShdw>
                </a:effectLst>
              </a:rPr>
              <a:t> Titrations</a:t>
            </a:r>
          </a:p>
          <a:p>
            <a:pPr marL="274320" indent="-274320" eaLnBrk="1" fontAlgn="auto" hangingPunct="1">
              <a:spcAft>
                <a:spcPts val="0"/>
              </a:spcAft>
              <a:buClr>
                <a:schemeClr val="accent3"/>
              </a:buClr>
              <a:buNone/>
              <a:defRPr/>
            </a:pPr>
            <a:endParaRPr lang="en-US" dirty="0">
              <a:solidFill>
                <a:schemeClr val="accent1">
                  <a:lumMod val="75000"/>
                </a:schemeClr>
              </a:solidFill>
              <a:effectLst>
                <a:outerShdw blurRad="38100" dist="38100" dir="2700000" algn="tl">
                  <a:srgbClr val="000000">
                    <a:alpha val="43137"/>
                  </a:srgbClr>
                </a:outerShdw>
              </a:effectLst>
            </a:endParaRPr>
          </a:p>
          <a:p>
            <a:pPr marL="0" indent="0" eaLnBrk="1" fontAlgn="auto" hangingPunct="1">
              <a:spcAft>
                <a:spcPts val="0"/>
              </a:spcAft>
              <a:buClr>
                <a:schemeClr val="accent3"/>
              </a:buClr>
              <a:buNone/>
              <a:defRPr/>
            </a:pPr>
            <a:r>
              <a:rPr lang="en-GB" dirty="0">
                <a:latin typeface="Arial" pitchFamily="34" charset="0"/>
                <a:cs typeface="Arial" pitchFamily="34" charset="0"/>
              </a:rPr>
              <a:t>1‑ Upon carrying out the titration; the </a:t>
            </a:r>
            <a:r>
              <a:rPr lang="en-GB" dirty="0" err="1">
                <a:latin typeface="Arial" pitchFamily="34" charset="0"/>
                <a:cs typeface="Arial" pitchFamily="34" charset="0"/>
              </a:rPr>
              <a:t>titrant</a:t>
            </a:r>
            <a:r>
              <a:rPr lang="en-GB" dirty="0">
                <a:latin typeface="Arial" pitchFamily="34" charset="0"/>
                <a:cs typeface="Arial" pitchFamily="34" charset="0"/>
              </a:rPr>
              <a:t> used must be at least </a:t>
            </a:r>
            <a:r>
              <a:rPr lang="en-GB" b="1" u="sng" dirty="0">
                <a:solidFill>
                  <a:srgbClr val="FF0000"/>
                </a:solidFill>
                <a:effectLst>
                  <a:outerShdw blurRad="38100" dist="38100" dir="2700000" algn="tl">
                    <a:srgbClr val="000000">
                      <a:alpha val="43137"/>
                    </a:srgbClr>
                  </a:outerShdw>
                </a:effectLst>
                <a:latin typeface="Arial" pitchFamily="34" charset="0"/>
                <a:cs typeface="Arial" pitchFamily="34" charset="0"/>
              </a:rPr>
              <a:t>10</a:t>
            </a:r>
            <a:r>
              <a:rPr lang="en-GB" dirty="0">
                <a:latin typeface="Arial" pitchFamily="34" charset="0"/>
                <a:cs typeface="Arial" pitchFamily="34" charset="0"/>
              </a:rPr>
              <a:t> times concentrated as the solution to be determined.</a:t>
            </a: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 e.g. on determination of solution 0.01 N </a:t>
            </a:r>
            <a:r>
              <a:rPr lang="en-GB" dirty="0" err="1">
                <a:latin typeface="Arial" pitchFamily="34" charset="0"/>
                <a:cs typeface="Arial" pitchFamily="34" charset="0"/>
              </a:rPr>
              <a:t>HCl</a:t>
            </a:r>
            <a:r>
              <a:rPr lang="en-GB" dirty="0">
                <a:latin typeface="Arial" pitchFamily="34" charset="0"/>
                <a:cs typeface="Arial" pitchFamily="34" charset="0"/>
              </a:rPr>
              <a:t>, the </a:t>
            </a:r>
            <a:r>
              <a:rPr lang="en-GB" dirty="0" err="1">
                <a:latin typeface="Arial" pitchFamily="34" charset="0"/>
                <a:cs typeface="Arial" pitchFamily="34" charset="0"/>
              </a:rPr>
              <a:t>titrant</a:t>
            </a:r>
            <a:r>
              <a:rPr lang="en-GB" dirty="0">
                <a:latin typeface="Arial" pitchFamily="34" charset="0"/>
                <a:cs typeface="Arial" pitchFamily="34" charset="0"/>
              </a:rPr>
              <a:t> </a:t>
            </a:r>
            <a:r>
              <a:rPr lang="en-GB" dirty="0" err="1">
                <a:latin typeface="Arial" pitchFamily="34" charset="0"/>
                <a:cs typeface="Arial" pitchFamily="34" charset="0"/>
              </a:rPr>
              <a:t>NaOH</a:t>
            </a:r>
            <a:r>
              <a:rPr lang="en-GB" dirty="0">
                <a:latin typeface="Arial" pitchFamily="34" charset="0"/>
                <a:cs typeface="Arial" pitchFamily="34" charset="0"/>
              </a:rPr>
              <a:t> should be at least 0.1 N. </a:t>
            </a: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By this way, we can minimize decrease in conductance due to dilution. </a:t>
            </a: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However a correction factor must be used to compensate for this dilution.</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                           Correction factor = V</a:t>
            </a:r>
            <a:r>
              <a:rPr lang="en-GB" baseline="-25000" dirty="0">
                <a:latin typeface="Arial" pitchFamily="34" charset="0"/>
                <a:cs typeface="Arial" pitchFamily="34" charset="0"/>
              </a:rPr>
              <a:t>i</a:t>
            </a:r>
            <a:r>
              <a:rPr lang="en-GB" dirty="0">
                <a:latin typeface="Arial" pitchFamily="34" charset="0"/>
                <a:cs typeface="Arial" pitchFamily="34" charset="0"/>
              </a:rPr>
              <a:t> + </a:t>
            </a:r>
            <a:r>
              <a:rPr lang="en-GB" dirty="0" err="1">
                <a:latin typeface="Arial" pitchFamily="34" charset="0"/>
                <a:cs typeface="Arial" pitchFamily="34" charset="0"/>
              </a:rPr>
              <a:t>V</a:t>
            </a:r>
            <a:r>
              <a:rPr lang="en-GB" baseline="-25000" dirty="0" err="1">
                <a:latin typeface="Arial" pitchFamily="34" charset="0"/>
                <a:cs typeface="Arial" pitchFamily="34" charset="0"/>
              </a:rPr>
              <a:t>t</a:t>
            </a:r>
            <a:r>
              <a:rPr lang="en-GB" dirty="0">
                <a:latin typeface="Arial" pitchFamily="34" charset="0"/>
                <a:cs typeface="Arial" pitchFamily="34" charset="0"/>
              </a:rPr>
              <a:t> / V</a:t>
            </a:r>
            <a:r>
              <a:rPr lang="en-GB" baseline="-25000" dirty="0">
                <a:latin typeface="Arial" pitchFamily="34" charset="0"/>
                <a:cs typeface="Arial" pitchFamily="34" charset="0"/>
              </a:rPr>
              <a:t>i</a:t>
            </a:r>
            <a:endParaRPr lang="en-US" baseline="-250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a:latin typeface="Arial" pitchFamily="34" charset="0"/>
                <a:cs typeface="Arial" pitchFamily="34" charset="0"/>
              </a:rPr>
              <a:t>V</a:t>
            </a:r>
            <a:r>
              <a:rPr lang="en-GB" baseline="-25000" dirty="0">
                <a:latin typeface="Arial" pitchFamily="34" charset="0"/>
                <a:cs typeface="Arial" pitchFamily="34" charset="0"/>
              </a:rPr>
              <a:t>i </a:t>
            </a:r>
            <a:r>
              <a:rPr lang="en-GB" dirty="0">
                <a:latin typeface="Arial" pitchFamily="34" charset="0"/>
                <a:cs typeface="Arial" pitchFamily="34" charset="0"/>
              </a:rPr>
              <a:t>= initial volume of the solution.</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dirty="0" err="1">
                <a:latin typeface="Arial" pitchFamily="34" charset="0"/>
                <a:cs typeface="Arial" pitchFamily="34" charset="0"/>
              </a:rPr>
              <a:t>V</a:t>
            </a:r>
            <a:r>
              <a:rPr lang="en-GB" baseline="-25000" dirty="0" err="1">
                <a:latin typeface="Arial" pitchFamily="34" charset="0"/>
                <a:cs typeface="Arial" pitchFamily="34" charset="0"/>
              </a:rPr>
              <a:t>t</a:t>
            </a:r>
            <a:r>
              <a:rPr lang="en-GB" dirty="0">
                <a:latin typeface="Arial" pitchFamily="34" charset="0"/>
                <a:cs typeface="Arial" pitchFamily="34" charset="0"/>
              </a:rPr>
              <a:t> = </a:t>
            </a:r>
            <a:r>
              <a:rPr lang="en-GB" dirty="0" err="1">
                <a:latin typeface="Arial" pitchFamily="34" charset="0"/>
                <a:cs typeface="Arial" pitchFamily="34" charset="0"/>
              </a:rPr>
              <a:t>titrant</a:t>
            </a:r>
            <a:r>
              <a:rPr lang="en-GB" dirty="0">
                <a:latin typeface="Arial" pitchFamily="34" charset="0"/>
                <a:cs typeface="Arial" pitchFamily="34" charset="0"/>
              </a:rPr>
              <a:t> volume added.</a:t>
            </a:r>
            <a:endParaRPr lang="en-US" dirty="0">
              <a:latin typeface="Arial" pitchFamily="34" charset="0"/>
              <a:cs typeface="Arial" pitchFamily="34" charset="0"/>
            </a:endParaRPr>
          </a:p>
          <a:p>
            <a:pPr marL="274320" indent="-274320" eaLnBrk="1" fontAlgn="auto" hangingPunct="1">
              <a:spcAft>
                <a:spcPts val="0"/>
              </a:spcAft>
              <a:buClr>
                <a:schemeClr val="accent3"/>
              </a:buClr>
              <a:buNone/>
              <a:defRPr/>
            </a:pPr>
            <a:r>
              <a:rPr lang="en-GB" dirty="0">
                <a:latin typeface="Arial" pitchFamily="34" charset="0"/>
                <a:cs typeface="Arial" pitchFamily="34" charset="0"/>
              </a:rPr>
              <a:t> </a:t>
            </a:r>
            <a:endParaRPr lang="en-US"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428617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3929281"/>
          </a:xfrm>
          <a:prstGeom prst="rect">
            <a:avLst/>
          </a:prstGeom>
        </p:spPr>
        <p:txBody>
          <a:bodyPr wrap="square">
            <a:spAutoFit/>
          </a:bodyPr>
          <a:lstStyle/>
          <a:p>
            <a:pPr>
              <a:lnSpc>
                <a:spcPct val="150000"/>
              </a:lnSpc>
              <a:spcAft>
                <a:spcPts val="1000"/>
              </a:spcAft>
            </a:pPr>
            <a:r>
              <a:rPr lang="en-US" dirty="0">
                <a:solidFill>
                  <a:schemeClr val="accent1">
                    <a:lumMod val="75000"/>
                  </a:schemeClr>
                </a:solidFill>
              </a:rPr>
              <a:t>Saturated Calomel Electrode (SCE) </a:t>
            </a:r>
          </a:p>
          <a:p>
            <a:pPr>
              <a:lnSpc>
                <a:spcPct val="150000"/>
              </a:lnSpc>
              <a:spcAft>
                <a:spcPts val="1000"/>
              </a:spcAft>
            </a:pPr>
            <a:r>
              <a:rPr lang="en-US" dirty="0"/>
              <a:t>The SCE is a half cell composed of </a:t>
            </a:r>
            <a:r>
              <a:rPr lang="en-US" dirty="0" err="1"/>
              <a:t>mercurous</a:t>
            </a:r>
            <a:r>
              <a:rPr lang="en-US" dirty="0"/>
              <a:t> chloride (Hg2Cl2, calomel) in contact with a mercury pool. These components are either layered under a saturated solution of potassium chloride (</a:t>
            </a:r>
            <a:r>
              <a:rPr lang="en-US" dirty="0" err="1"/>
              <a:t>KCl</a:t>
            </a:r>
            <a:r>
              <a:rPr lang="en-US" dirty="0"/>
              <a:t>) or within a fritted compartment surrounded by the saturated </a:t>
            </a:r>
            <a:r>
              <a:rPr lang="en-US" dirty="0" err="1"/>
              <a:t>KCl</a:t>
            </a:r>
            <a:r>
              <a:rPr lang="en-US" dirty="0"/>
              <a:t> solution (called a double-junction arrangement). A platinum wire is generally used to allow contact to the external circuit. The half reaction is described by </a:t>
            </a:r>
          </a:p>
          <a:p>
            <a:pPr>
              <a:lnSpc>
                <a:spcPct val="150000"/>
              </a:lnSpc>
              <a:spcAft>
                <a:spcPts val="1000"/>
              </a:spcAft>
            </a:pPr>
            <a:r>
              <a:rPr lang="en-US" dirty="0"/>
              <a:t> </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280416" y="2580393"/>
            <a:ext cx="6083808" cy="413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50000"/>
              </a:spcBef>
              <a:buFontTx/>
              <a:buNone/>
            </a:pPr>
            <a:r>
              <a:rPr kumimoji="1" lang="en-US" altLang="ko-KR" sz="1800" dirty="0">
                <a:ea typeface="Gulim" panose="020B0600000101010101" pitchFamily="34" charset="-127"/>
              </a:rPr>
              <a:t>Hg(l) | Hg</a:t>
            </a:r>
            <a:r>
              <a:rPr kumimoji="1" lang="en-US" altLang="ko-KR" sz="1800" baseline="-25000" dirty="0">
                <a:ea typeface="Gulim" panose="020B0600000101010101" pitchFamily="34" charset="-127"/>
              </a:rPr>
              <a:t>2</a:t>
            </a:r>
            <a:r>
              <a:rPr kumimoji="1" lang="en-US" altLang="ko-KR" sz="1800" dirty="0">
                <a:ea typeface="Gulim" panose="020B0600000101010101" pitchFamily="34" charset="-127"/>
              </a:rPr>
              <a:t>Cl</a:t>
            </a:r>
            <a:r>
              <a:rPr kumimoji="1" lang="en-US" altLang="ko-KR" sz="1800" baseline="-25000" dirty="0">
                <a:ea typeface="Gulim" panose="020B0600000101010101" pitchFamily="34" charset="-127"/>
              </a:rPr>
              <a:t>2</a:t>
            </a:r>
            <a:r>
              <a:rPr kumimoji="1" lang="en-US" altLang="ko-KR" sz="1800" dirty="0">
                <a:ea typeface="Gulim" panose="020B0600000101010101" pitchFamily="34" charset="-127"/>
              </a:rPr>
              <a:t> (</a:t>
            </a:r>
            <a:r>
              <a:rPr kumimoji="1" lang="en-US" altLang="ko-KR" sz="1800" dirty="0" err="1">
                <a:ea typeface="Gulim" panose="020B0600000101010101" pitchFamily="34" charset="-127"/>
              </a:rPr>
              <a:t>sat’d</a:t>
            </a:r>
            <a:r>
              <a:rPr kumimoji="1" lang="en-US" altLang="ko-KR" sz="1800" dirty="0">
                <a:ea typeface="Gulim" panose="020B0600000101010101" pitchFamily="34" charset="-127"/>
              </a:rPr>
              <a:t>), </a:t>
            </a:r>
            <a:r>
              <a:rPr kumimoji="1" lang="en-US" altLang="ko-KR" sz="1800" dirty="0" err="1">
                <a:ea typeface="Gulim" panose="020B0600000101010101" pitchFamily="34" charset="-127"/>
              </a:rPr>
              <a:t>KCl</a:t>
            </a:r>
            <a:r>
              <a:rPr kumimoji="1" lang="en-US" altLang="ko-KR" sz="1800" dirty="0">
                <a:ea typeface="Gulim" panose="020B0600000101010101" pitchFamily="34" charset="-127"/>
              </a:rPr>
              <a:t> (</a:t>
            </a:r>
            <a:r>
              <a:rPr kumimoji="1" lang="en-US" altLang="ko-KR" sz="1800" dirty="0" err="1">
                <a:ea typeface="Gulim" panose="020B0600000101010101" pitchFamily="34" charset="-127"/>
              </a:rPr>
              <a:t>sat’d</a:t>
            </a:r>
            <a:r>
              <a:rPr kumimoji="1" lang="en-US" altLang="ko-KR" sz="1800" dirty="0">
                <a:ea typeface="Gulim" panose="020B0600000101010101" pitchFamily="34" charset="-127"/>
              </a:rPr>
              <a:t>) | |</a:t>
            </a:r>
          </a:p>
          <a:p>
            <a:pPr eaLnBrk="1" latinLnBrk="1" hangingPunct="1">
              <a:spcBef>
                <a:spcPct val="50000"/>
              </a:spcBef>
              <a:buFontTx/>
              <a:buNone/>
            </a:pPr>
            <a:endParaRPr kumimoji="1" lang="en-US" altLang="ko-KR" sz="1800" dirty="0">
              <a:ea typeface="Gulim" panose="020B0600000101010101" pitchFamily="34" charset="-127"/>
            </a:endParaRPr>
          </a:p>
          <a:p>
            <a:pPr eaLnBrk="1" latinLnBrk="1" hangingPunct="1">
              <a:spcBef>
                <a:spcPct val="50000"/>
              </a:spcBef>
              <a:buFontTx/>
              <a:buNone/>
            </a:pPr>
            <a:r>
              <a:rPr kumimoji="1" lang="en-US" altLang="ko-KR" sz="1800" dirty="0">
                <a:ea typeface="Gulim" panose="020B0600000101010101" pitchFamily="34" charset="-127"/>
              </a:rPr>
              <a:t>      electrode reaction in calomel </a:t>
            </a:r>
            <a:r>
              <a:rPr kumimoji="1" lang="en-US" altLang="ko-KR" sz="1800" dirty="0" err="1">
                <a:ea typeface="Gulim" panose="020B0600000101010101" pitchFamily="34" charset="-127"/>
              </a:rPr>
              <a:t>hal</a:t>
            </a:r>
            <a:r>
              <a:rPr kumimoji="1" lang="en-US" altLang="ko-KR" sz="1800" dirty="0">
                <a:ea typeface="Gulim" panose="020B0600000101010101" pitchFamily="34" charset="-127"/>
              </a:rPr>
              <a:t>-cell</a:t>
            </a:r>
          </a:p>
          <a:p>
            <a:pPr eaLnBrk="1" latinLnBrk="1" hangingPunct="1">
              <a:spcBef>
                <a:spcPct val="50000"/>
              </a:spcBef>
              <a:buFontTx/>
              <a:buNone/>
            </a:pPr>
            <a:r>
              <a:rPr kumimoji="1" lang="en-US" altLang="ko-KR" sz="1800" dirty="0">
                <a:ea typeface="Gulim" panose="020B0600000101010101" pitchFamily="34" charset="-127"/>
              </a:rPr>
              <a:t>      Hg</a:t>
            </a:r>
            <a:r>
              <a:rPr kumimoji="1" lang="en-US" altLang="ko-KR" sz="1800" baseline="-25000" dirty="0">
                <a:ea typeface="Gulim" panose="020B0600000101010101" pitchFamily="34" charset="-127"/>
              </a:rPr>
              <a:t>2</a:t>
            </a:r>
            <a:r>
              <a:rPr kumimoji="1" lang="en-US" altLang="ko-KR" sz="1800" dirty="0">
                <a:ea typeface="Gulim" panose="020B0600000101010101" pitchFamily="34" charset="-127"/>
              </a:rPr>
              <a:t>Cl</a:t>
            </a:r>
            <a:r>
              <a:rPr kumimoji="1" lang="en-US" altLang="ko-KR" sz="1800" baseline="-25000" dirty="0">
                <a:ea typeface="Gulim" panose="020B0600000101010101" pitchFamily="34" charset="-127"/>
              </a:rPr>
              <a:t>2</a:t>
            </a:r>
            <a:r>
              <a:rPr kumimoji="1" lang="en-US" altLang="ko-KR" sz="1800" dirty="0">
                <a:ea typeface="Gulim" panose="020B0600000101010101" pitchFamily="34" charset="-127"/>
              </a:rPr>
              <a:t> (s) + 2e  =</a:t>
            </a:r>
            <a:r>
              <a:rPr kumimoji="1" lang="en-US" altLang="ko-KR" sz="1800" dirty="0">
                <a:ea typeface="Gulim" panose="020B0600000101010101" pitchFamily="34" charset="-127"/>
                <a:sym typeface="HY특수문자8" pitchFamily="18" charset="2"/>
              </a:rPr>
              <a:t> 2Hg(</a:t>
            </a:r>
            <a:r>
              <a:rPr kumimoji="1" lang="en-US" altLang="ko-KR" sz="1800" i="1" dirty="0">
                <a:ea typeface="Gulim" panose="020B0600000101010101" pitchFamily="34" charset="-127"/>
                <a:sym typeface="HY특수문자8" pitchFamily="18" charset="2"/>
              </a:rPr>
              <a:t>l</a:t>
            </a:r>
            <a:r>
              <a:rPr kumimoji="1" lang="en-US" altLang="ko-KR" sz="1800" dirty="0">
                <a:ea typeface="Gulim" panose="020B0600000101010101" pitchFamily="34" charset="-127"/>
                <a:sym typeface="HY특수문자8" pitchFamily="18" charset="2"/>
              </a:rPr>
              <a:t>) + 2Cl</a:t>
            </a:r>
            <a:r>
              <a:rPr kumimoji="1" lang="en-US" altLang="ko-KR" sz="1800" baseline="30000" dirty="0">
                <a:ea typeface="Gulim" panose="020B0600000101010101" pitchFamily="34" charset="-127"/>
                <a:sym typeface="HY특수문자8" pitchFamily="18" charset="2"/>
              </a:rPr>
              <a:t>–</a:t>
            </a:r>
            <a:r>
              <a:rPr kumimoji="1" lang="en-US" altLang="ko-KR" sz="1800" dirty="0">
                <a:ea typeface="Gulim" panose="020B0600000101010101" pitchFamily="34" charset="-127"/>
                <a:sym typeface="HY특수문자8" pitchFamily="18" charset="2"/>
              </a:rPr>
              <a:t>     </a:t>
            </a:r>
          </a:p>
          <a:p>
            <a:pPr eaLnBrk="1" latinLnBrk="1" hangingPunct="1">
              <a:spcBef>
                <a:spcPct val="50000"/>
              </a:spcBef>
              <a:buFontTx/>
              <a:buNone/>
            </a:pPr>
            <a:r>
              <a:rPr kumimoji="1" lang="en-US" altLang="ko-KR" sz="1800" dirty="0">
                <a:ea typeface="Gulim" panose="020B0600000101010101" pitchFamily="34" charset="-127"/>
                <a:sym typeface="HY특수문자8" pitchFamily="18" charset="2"/>
              </a:rPr>
              <a:t>      </a:t>
            </a:r>
            <a:r>
              <a:rPr kumimoji="1" lang="en-US" altLang="ko-KR" sz="1800" i="1" dirty="0" err="1">
                <a:ea typeface="Gulim" panose="020B0600000101010101" pitchFamily="34" charset="-127"/>
              </a:rPr>
              <a:t>E</a:t>
            </a:r>
            <a:r>
              <a:rPr kumimoji="1" lang="en-US" altLang="ko-KR" sz="1800" baseline="30000" dirty="0" err="1">
                <a:ea typeface="Gulim" panose="020B0600000101010101" pitchFamily="34" charset="-127"/>
              </a:rPr>
              <a:t>o</a:t>
            </a:r>
            <a:r>
              <a:rPr kumimoji="1" lang="en-US" altLang="ko-KR" sz="1800" dirty="0">
                <a:ea typeface="Gulim" panose="020B0600000101010101" pitchFamily="34" charset="-127"/>
                <a:sym typeface="HY특수문자8" pitchFamily="18" charset="2"/>
              </a:rPr>
              <a:t> = + 0.268V </a:t>
            </a:r>
          </a:p>
          <a:p>
            <a:pPr eaLnBrk="1" latinLnBrk="1" hangingPunct="1">
              <a:spcBef>
                <a:spcPct val="50000"/>
              </a:spcBef>
              <a:buFontTx/>
              <a:buNone/>
            </a:pPr>
            <a:r>
              <a:rPr kumimoji="1" lang="en-US" altLang="ko-KR" sz="1800" dirty="0">
                <a:ea typeface="Gulim" panose="020B0600000101010101" pitchFamily="34" charset="-127"/>
                <a:sym typeface="HY특수문자8" pitchFamily="18" charset="2"/>
              </a:rPr>
              <a:t>      </a:t>
            </a:r>
            <a:r>
              <a:rPr kumimoji="1" lang="en-US" altLang="ko-KR" sz="1800" i="1" dirty="0">
                <a:ea typeface="Gulim" panose="020B0600000101010101" pitchFamily="34" charset="-127"/>
                <a:sym typeface="HY특수문자8" pitchFamily="18" charset="2"/>
              </a:rPr>
              <a:t>E</a:t>
            </a:r>
            <a:r>
              <a:rPr kumimoji="1" lang="ko-KR" altLang="en-US" sz="1800" dirty="0">
                <a:ea typeface="Gulim" panose="020B0600000101010101" pitchFamily="34" charset="-127"/>
                <a:sym typeface="HY특수문자8" pitchFamily="18" charset="2"/>
              </a:rPr>
              <a:t> </a:t>
            </a:r>
            <a:r>
              <a:rPr kumimoji="1" lang="en-US" altLang="ko-KR" sz="1800" dirty="0">
                <a:ea typeface="Gulim" panose="020B0600000101010101" pitchFamily="34" charset="-127"/>
                <a:sym typeface="HY특수문자8" pitchFamily="18" charset="2"/>
              </a:rPr>
              <a:t>= </a:t>
            </a:r>
            <a:r>
              <a:rPr kumimoji="1" lang="en-US" altLang="ko-KR" sz="1800" i="1" dirty="0" err="1">
                <a:ea typeface="Gulim" panose="020B0600000101010101" pitchFamily="34" charset="-127"/>
              </a:rPr>
              <a:t>E</a:t>
            </a:r>
            <a:r>
              <a:rPr kumimoji="1" lang="en-US" altLang="ko-KR" sz="1800" baseline="30000" dirty="0" err="1">
                <a:ea typeface="Gulim" panose="020B0600000101010101" pitchFamily="34" charset="-127"/>
              </a:rPr>
              <a:t>o</a:t>
            </a:r>
            <a:r>
              <a:rPr kumimoji="1" lang="en-US" altLang="ko-KR" sz="1800" dirty="0">
                <a:ea typeface="Gulim" panose="020B0600000101010101" pitchFamily="34" charset="-127"/>
                <a:sym typeface="HY특수문자8" pitchFamily="18" charset="2"/>
              </a:rPr>
              <a:t> – (0.05916/2) </a:t>
            </a:r>
            <a:r>
              <a:rPr kumimoji="1" lang="en-US" altLang="ko-KR" sz="1800" i="1" dirty="0">
                <a:ea typeface="Gulim" panose="020B0600000101010101" pitchFamily="34" charset="-127"/>
                <a:sym typeface="HY특수문자8" pitchFamily="18" charset="2"/>
              </a:rPr>
              <a:t>log</a:t>
            </a:r>
            <a:r>
              <a:rPr kumimoji="1" lang="en-US" altLang="ko-KR" sz="1800" dirty="0">
                <a:ea typeface="Gulim" panose="020B0600000101010101" pitchFamily="34" charset="-127"/>
                <a:sym typeface="HY특수문자8" pitchFamily="18" charset="2"/>
              </a:rPr>
              <a:t>[</a:t>
            </a:r>
            <a:r>
              <a:rPr kumimoji="1" lang="en-US" altLang="ko-KR" sz="1800" dirty="0" err="1">
                <a:ea typeface="Gulim" panose="020B0600000101010101" pitchFamily="34" charset="-127"/>
                <a:sym typeface="HY특수문자8" pitchFamily="18" charset="2"/>
              </a:rPr>
              <a:t>Cl</a:t>
            </a:r>
            <a:r>
              <a:rPr kumimoji="1" lang="en-US" altLang="ko-KR" sz="1800" baseline="30000" dirty="0">
                <a:ea typeface="Gulim" panose="020B0600000101010101" pitchFamily="34" charset="-127"/>
              </a:rPr>
              <a:t>–</a:t>
            </a:r>
            <a:r>
              <a:rPr kumimoji="1" lang="en-US" altLang="ko-KR" sz="1800" dirty="0">
                <a:ea typeface="Gulim" panose="020B0600000101010101" pitchFamily="34" charset="-127"/>
                <a:sym typeface="HY특수문자8" pitchFamily="18" charset="2"/>
              </a:rPr>
              <a:t>]</a:t>
            </a:r>
            <a:r>
              <a:rPr kumimoji="1" lang="en-US" altLang="ko-KR" sz="1800" baseline="30000" dirty="0">
                <a:ea typeface="Gulim" panose="020B0600000101010101" pitchFamily="34" charset="-127"/>
                <a:sym typeface="HY특수문자8" pitchFamily="18" charset="2"/>
              </a:rPr>
              <a:t>2</a:t>
            </a:r>
            <a:r>
              <a:rPr kumimoji="1" lang="en-US" altLang="ko-KR" sz="1800" dirty="0">
                <a:ea typeface="Gulim" panose="020B0600000101010101" pitchFamily="34" charset="-127"/>
                <a:sym typeface="HY특수문자8" pitchFamily="18" charset="2"/>
              </a:rPr>
              <a:t> = 0.244 V</a:t>
            </a:r>
            <a:endParaRPr kumimoji="1" lang="ko-KR" altLang="ko-KR" sz="1800" dirty="0">
              <a:ea typeface="Gulim" panose="020B0600000101010101" pitchFamily="34" charset="-127"/>
              <a:sym typeface="HY특수문자8" pitchFamily="18" charset="2"/>
            </a:endParaRPr>
          </a:p>
          <a:p>
            <a:pPr eaLnBrk="1" latinLnBrk="1" hangingPunct="1">
              <a:spcBef>
                <a:spcPct val="50000"/>
              </a:spcBef>
              <a:buFontTx/>
              <a:buNone/>
            </a:pPr>
            <a:r>
              <a:rPr lang="en-US" altLang="ko-KR" sz="1800" dirty="0">
                <a:ea typeface="Gulim" panose="020B0600000101010101" pitchFamily="34" charset="-127"/>
              </a:rPr>
              <a:t>       Temperature dependent</a:t>
            </a:r>
          </a:p>
          <a:p>
            <a:pPr eaLnBrk="1" latinLnBrk="1" hangingPunct="1">
              <a:lnSpc>
                <a:spcPct val="130000"/>
              </a:lnSpc>
              <a:spcBef>
                <a:spcPct val="0"/>
              </a:spcBef>
              <a:buFontTx/>
              <a:buNone/>
            </a:pPr>
            <a:r>
              <a:rPr kumimoji="1" lang="en-US" altLang="ko-KR" sz="1800" dirty="0">
                <a:ea typeface="Gulim" panose="020B0600000101010101" pitchFamily="34" charset="-127"/>
              </a:rPr>
              <a:t>A calomel electrode saturated with </a:t>
            </a:r>
            <a:r>
              <a:rPr kumimoji="1" lang="en-US" altLang="ko-KR" sz="1800" dirty="0" err="1">
                <a:ea typeface="Gulim" panose="020B0600000101010101" pitchFamily="34" charset="-127"/>
              </a:rPr>
              <a:t>KCl</a:t>
            </a:r>
            <a:r>
              <a:rPr kumimoji="1" lang="en-US" altLang="ko-KR" sz="1800" dirty="0">
                <a:ea typeface="Gulim" panose="020B0600000101010101" pitchFamily="34" charset="-127"/>
              </a:rPr>
              <a:t> is called a saturated calomel electrode, abbreviated </a:t>
            </a:r>
            <a:r>
              <a:rPr kumimoji="1" lang="en-US" altLang="ko-KR" sz="1800" b="1" dirty="0">
                <a:ea typeface="Gulim" panose="020B0600000101010101" pitchFamily="34" charset="-127"/>
              </a:rPr>
              <a:t>S.C.E.</a:t>
            </a:r>
          </a:p>
          <a:p>
            <a:pPr eaLnBrk="1" latinLnBrk="1" hangingPunct="1">
              <a:spcBef>
                <a:spcPct val="0"/>
              </a:spcBef>
              <a:buFontTx/>
              <a:buNone/>
            </a:pPr>
            <a:r>
              <a:rPr kumimoji="1" lang="en-US" altLang="ko-KR" sz="1800" dirty="0">
                <a:ea typeface="Gulim" panose="020B0600000101010101" pitchFamily="34" charset="-127"/>
              </a:rPr>
              <a:t>Advantage : using saturated </a:t>
            </a:r>
            <a:r>
              <a:rPr kumimoji="1" lang="en-US" altLang="ko-KR" sz="1800" dirty="0" err="1">
                <a:ea typeface="Gulim" panose="020B0600000101010101" pitchFamily="34" charset="-127"/>
              </a:rPr>
              <a:t>KCl</a:t>
            </a:r>
            <a:r>
              <a:rPr kumimoji="1" lang="en-US" altLang="ko-KR" sz="1800" dirty="0">
                <a:ea typeface="Gulim" panose="020B0600000101010101" pitchFamily="34" charset="-127"/>
              </a:rPr>
              <a:t> is that [</a:t>
            </a:r>
            <a:r>
              <a:rPr kumimoji="1" lang="en-US" altLang="ko-KR" sz="1800" dirty="0" err="1">
                <a:ea typeface="Gulim" panose="020B0600000101010101" pitchFamily="34" charset="-127"/>
              </a:rPr>
              <a:t>Cl</a:t>
            </a:r>
            <a:r>
              <a:rPr kumimoji="1" lang="en-US" altLang="ko-KR" sz="1800" baseline="30000" dirty="0">
                <a:ea typeface="Gulim" panose="020B0600000101010101" pitchFamily="34" charset="-127"/>
              </a:rPr>
              <a:t>-</a:t>
            </a:r>
            <a:r>
              <a:rPr kumimoji="1" lang="en-US" altLang="ko-KR" sz="1800" dirty="0">
                <a:ea typeface="Gulim" panose="020B0600000101010101" pitchFamily="34" charset="-127"/>
              </a:rPr>
              <a:t>] does not change if some liquid evaporates.</a:t>
            </a:r>
            <a:endParaRPr lang="ko-KR" altLang="ko-KR" sz="1800" dirty="0">
              <a:ea typeface="Gulim" panose="020B0600000101010101" pitchFamily="34" charset="-127"/>
            </a:endParaRPr>
          </a:p>
        </p:txBody>
      </p:sp>
      <p:pic>
        <p:nvPicPr>
          <p:cNvPr id="8"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144" y="2267712"/>
            <a:ext cx="3168650" cy="431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0317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905000" y="609600"/>
            <a:ext cx="8153400" cy="6019800"/>
          </a:xfrm>
        </p:spPr>
        <p:txBody>
          <a:bodyPr/>
          <a:lstStyle/>
          <a:p>
            <a:pPr eaLnBrk="1" hangingPunct="1">
              <a:buFont typeface="Wingdings 2" pitchFamily="18" charset="2"/>
              <a:buNone/>
            </a:pPr>
            <a:r>
              <a:rPr lang="en-GB" dirty="0">
                <a:latin typeface="Arial" charset="0"/>
                <a:cs typeface="Arial" charset="0"/>
              </a:rPr>
              <a:t>2‑ Avoid the presence of external ions which will not enter the reaction (such as the presence of buffer or concentrated acids). These ions will change the initial conductance during the titration and can not be accurately observed.</a:t>
            </a:r>
          </a:p>
          <a:p>
            <a:pPr eaLnBrk="1" hangingPunct="1">
              <a:buFont typeface="Wingdings 2" pitchFamily="18" charset="2"/>
              <a:buNone/>
            </a:pPr>
            <a:endParaRPr lang="en-US" dirty="0">
              <a:latin typeface="Arial" charset="0"/>
              <a:cs typeface="Arial" charset="0"/>
            </a:endParaRPr>
          </a:p>
          <a:p>
            <a:pPr eaLnBrk="1" hangingPunct="1">
              <a:buFont typeface="Wingdings 2" pitchFamily="18" charset="2"/>
              <a:buNone/>
            </a:pPr>
            <a:r>
              <a:rPr lang="en-GB" dirty="0">
                <a:latin typeface="Arial" charset="0"/>
                <a:cs typeface="Arial" charset="0"/>
              </a:rPr>
              <a:t>3‑ The method is suitable for detection of end point in neutralization and precipitation reactions but not for redox reactions as there is no electron transfer at the electrode surface.</a:t>
            </a:r>
            <a:endParaRPr lang="en-US" dirty="0">
              <a:latin typeface="Arial" charset="0"/>
              <a:cs typeface="Arial" charset="0"/>
            </a:endParaRPr>
          </a:p>
          <a:p>
            <a:pPr eaLnBrk="1" hangingPunct="1"/>
            <a:endParaRPr lang="en-US" dirty="0"/>
          </a:p>
        </p:txBody>
      </p:sp>
    </p:spTree>
    <p:extLst>
      <p:ext uri="{BB962C8B-B14F-4D97-AF65-F5344CB8AC3E}">
        <p14:creationId xmlns:p14="http://schemas.microsoft.com/office/powerpoint/2010/main" val="43571046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0"/>
            <a:ext cx="8763000" cy="6781800"/>
          </a:xfrm>
        </p:spPr>
        <p:txBody>
          <a:bodyPr>
            <a:noAutofit/>
          </a:bodyPr>
          <a:lstStyle/>
          <a:p>
            <a:pPr marL="274320" indent="-274320" eaLnBrk="1" fontAlgn="auto" hangingPunct="1">
              <a:spcAft>
                <a:spcPts val="0"/>
              </a:spcAft>
              <a:buClr>
                <a:schemeClr val="accent3"/>
              </a:buClr>
              <a:buNone/>
              <a:defRPr/>
            </a:pPr>
            <a:r>
              <a:rPr lang="en-GB" sz="2400" b="1" dirty="0">
                <a:solidFill>
                  <a:srgbClr val="0000FF"/>
                </a:solidFill>
                <a:effectLst>
                  <a:outerShdw blurRad="38100" dist="38100" dir="2700000" algn="tl">
                    <a:srgbClr val="000000">
                      <a:alpha val="43137"/>
                    </a:srgbClr>
                  </a:outerShdw>
                </a:effectLst>
                <a:cs typeface="Arial" pitchFamily="34" charset="0"/>
              </a:rPr>
              <a:t>I‑ Titration of Strong Acid with Strong Base: e.g. </a:t>
            </a:r>
            <a:r>
              <a:rPr lang="en-GB" sz="2400" b="1" dirty="0" err="1">
                <a:solidFill>
                  <a:srgbClr val="0000FF"/>
                </a:solidFill>
                <a:effectLst>
                  <a:outerShdw blurRad="38100" dist="38100" dir="2700000" algn="tl">
                    <a:srgbClr val="000000">
                      <a:alpha val="43137"/>
                    </a:srgbClr>
                  </a:outerShdw>
                </a:effectLst>
                <a:cs typeface="Arial" pitchFamily="34" charset="0"/>
              </a:rPr>
              <a:t>HCl</a:t>
            </a:r>
            <a:r>
              <a:rPr lang="en-GB" sz="2400" b="1" dirty="0">
                <a:solidFill>
                  <a:srgbClr val="0000FF"/>
                </a:solidFill>
                <a:effectLst>
                  <a:outerShdw blurRad="38100" dist="38100" dir="2700000" algn="tl">
                    <a:srgbClr val="000000">
                      <a:alpha val="43137"/>
                    </a:srgbClr>
                  </a:outerShdw>
                </a:effectLst>
                <a:cs typeface="Arial" pitchFamily="34" charset="0"/>
              </a:rPr>
              <a:t> ≠  </a:t>
            </a:r>
            <a:r>
              <a:rPr lang="en-GB" sz="2400" b="1" dirty="0" err="1">
                <a:solidFill>
                  <a:srgbClr val="0000FF"/>
                </a:solidFill>
                <a:effectLst>
                  <a:outerShdw blurRad="38100" dist="38100" dir="2700000" algn="tl">
                    <a:srgbClr val="000000">
                      <a:alpha val="43137"/>
                    </a:srgbClr>
                  </a:outerShdw>
                </a:effectLst>
                <a:cs typeface="Arial" pitchFamily="34" charset="0"/>
              </a:rPr>
              <a:t>NaOH</a:t>
            </a:r>
            <a:endParaRPr lang="en-US" sz="2400" b="1" dirty="0">
              <a:solidFill>
                <a:srgbClr val="0000FF"/>
              </a:solidFill>
              <a:effectLst>
                <a:outerShdw blurRad="38100" dist="38100" dir="2700000" algn="tl">
                  <a:srgbClr val="000000">
                    <a:alpha val="43137"/>
                  </a:srgbClr>
                </a:outerShdw>
              </a:effectLst>
              <a:cs typeface="Arial" pitchFamily="34" charset="0"/>
            </a:endParaRPr>
          </a:p>
          <a:p>
            <a:pPr marL="274320" indent="-274320" eaLnBrk="1" fontAlgn="auto" hangingPunct="1">
              <a:spcAft>
                <a:spcPts val="0"/>
              </a:spcAft>
              <a:buClr>
                <a:schemeClr val="accent3"/>
              </a:buClr>
              <a:buNone/>
              <a:defRPr/>
            </a:pPr>
            <a:r>
              <a:rPr lang="de-DE" sz="2000" dirty="0">
                <a:latin typeface="Arial" pitchFamily="34" charset="0"/>
                <a:cs typeface="Arial" pitchFamily="34" charset="0"/>
              </a:rPr>
              <a:t>HCl + NaOH → NaCl + H</a:t>
            </a:r>
            <a:r>
              <a:rPr lang="de-DE" sz="2000" baseline="-25000" dirty="0">
                <a:latin typeface="Arial" pitchFamily="34" charset="0"/>
                <a:cs typeface="Arial" pitchFamily="34" charset="0"/>
              </a:rPr>
              <a:t>2</a:t>
            </a:r>
            <a:r>
              <a:rPr lang="de-DE" sz="2000" dirty="0">
                <a:latin typeface="Arial" pitchFamily="34" charset="0"/>
                <a:cs typeface="Arial" pitchFamily="34" charset="0"/>
              </a:rPr>
              <a:t>O</a:t>
            </a:r>
          </a:p>
          <a:p>
            <a:pPr marL="274320" indent="-274320" eaLnBrk="1" fontAlgn="auto" hangingPunct="1">
              <a:spcAft>
                <a:spcPts val="0"/>
              </a:spcAft>
              <a:buClr>
                <a:schemeClr val="accent3"/>
              </a:buClr>
              <a:buNone/>
              <a:defRPr/>
            </a:pPr>
            <a:r>
              <a:rPr lang="de-DE" sz="2000" dirty="0">
                <a:latin typeface="Arial" pitchFamily="34" charset="0"/>
                <a:cs typeface="Arial" pitchFamily="34" charset="0"/>
              </a:rPr>
              <a:t>H</a:t>
            </a:r>
            <a:r>
              <a:rPr lang="de-DE" sz="2000" baseline="30000" dirty="0">
                <a:latin typeface="Arial" pitchFamily="34" charset="0"/>
                <a:cs typeface="Arial" pitchFamily="34" charset="0"/>
              </a:rPr>
              <a:t>+</a:t>
            </a:r>
            <a:r>
              <a:rPr lang="de-DE" sz="2000" dirty="0">
                <a:latin typeface="Arial" pitchFamily="34" charset="0"/>
                <a:cs typeface="Arial" pitchFamily="34" charset="0"/>
              </a:rPr>
              <a:t> + Cl</a:t>
            </a:r>
            <a:r>
              <a:rPr lang="de-DE" sz="2000" baseline="30000" dirty="0">
                <a:latin typeface="Arial" pitchFamily="34" charset="0"/>
                <a:cs typeface="Arial" pitchFamily="34" charset="0"/>
              </a:rPr>
              <a:t>-</a:t>
            </a:r>
            <a:r>
              <a:rPr lang="de-DE" sz="2000" dirty="0">
                <a:latin typeface="Arial" pitchFamily="34" charset="0"/>
                <a:cs typeface="Arial" pitchFamily="34" charset="0"/>
              </a:rPr>
              <a:t> + Na</a:t>
            </a:r>
            <a:r>
              <a:rPr lang="de-DE" sz="2000" baseline="30000" dirty="0">
                <a:latin typeface="Arial" pitchFamily="34" charset="0"/>
                <a:cs typeface="Arial" pitchFamily="34" charset="0"/>
              </a:rPr>
              <a:t>+</a:t>
            </a:r>
            <a:r>
              <a:rPr lang="de-DE" sz="2000" dirty="0">
                <a:latin typeface="Arial" pitchFamily="34" charset="0"/>
                <a:cs typeface="Arial" pitchFamily="34" charset="0"/>
              </a:rPr>
              <a:t> + OH</a:t>
            </a:r>
            <a:r>
              <a:rPr lang="de-DE" sz="2000" baseline="30000" dirty="0">
                <a:latin typeface="Arial" pitchFamily="34" charset="0"/>
                <a:cs typeface="Arial" pitchFamily="34" charset="0"/>
              </a:rPr>
              <a:t>-</a:t>
            </a:r>
            <a:r>
              <a:rPr lang="de-DE" sz="2000" dirty="0">
                <a:latin typeface="Arial" pitchFamily="34" charset="0"/>
                <a:cs typeface="Arial" pitchFamily="34" charset="0"/>
              </a:rPr>
              <a:t> → Na</a:t>
            </a:r>
            <a:r>
              <a:rPr lang="de-DE" sz="2000" baseline="30000" dirty="0">
                <a:latin typeface="Arial" pitchFamily="34" charset="0"/>
                <a:cs typeface="Arial" pitchFamily="34" charset="0"/>
              </a:rPr>
              <a:t>+</a:t>
            </a:r>
            <a:r>
              <a:rPr lang="de-DE" sz="2000" dirty="0">
                <a:latin typeface="Arial" pitchFamily="34" charset="0"/>
                <a:cs typeface="Arial" pitchFamily="34" charset="0"/>
              </a:rPr>
              <a:t> + Cl</a:t>
            </a:r>
            <a:r>
              <a:rPr lang="de-DE" sz="2000" baseline="30000" dirty="0">
                <a:latin typeface="Arial" pitchFamily="34" charset="0"/>
                <a:cs typeface="Arial" pitchFamily="34" charset="0"/>
              </a:rPr>
              <a:t>-</a:t>
            </a:r>
            <a:r>
              <a:rPr lang="de-DE" sz="2000" dirty="0">
                <a:latin typeface="Arial" pitchFamily="34" charset="0"/>
                <a:cs typeface="Arial" pitchFamily="34" charset="0"/>
              </a:rPr>
              <a:t> + H</a:t>
            </a:r>
            <a:r>
              <a:rPr lang="de-DE" sz="2000" baseline="-25000" dirty="0">
                <a:latin typeface="Arial" pitchFamily="34" charset="0"/>
                <a:cs typeface="Arial" pitchFamily="34" charset="0"/>
              </a:rPr>
              <a:t>2</a:t>
            </a:r>
            <a:r>
              <a:rPr lang="de-DE" sz="2000" dirty="0">
                <a:latin typeface="Arial" pitchFamily="34" charset="0"/>
                <a:cs typeface="Arial" pitchFamily="34" charset="0"/>
              </a:rPr>
              <a:t>O</a:t>
            </a:r>
            <a:endParaRPr lang="en-GB" sz="20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000" dirty="0">
                <a:latin typeface="Arial" pitchFamily="34" charset="0"/>
                <a:cs typeface="Arial" pitchFamily="34" charset="0"/>
              </a:rPr>
              <a:t>Before titration the conductance is high which is due to </a:t>
            </a:r>
            <a:r>
              <a:rPr lang="en-GB" sz="2000" b="1" dirty="0" err="1">
                <a:solidFill>
                  <a:srgbClr val="FF0000"/>
                </a:solidFill>
                <a:latin typeface="Arial" pitchFamily="34" charset="0"/>
                <a:cs typeface="Arial" pitchFamily="34" charset="0"/>
              </a:rPr>
              <a:t>HCl</a:t>
            </a:r>
            <a:r>
              <a:rPr lang="en-GB" sz="2000" b="1" dirty="0">
                <a:solidFill>
                  <a:srgbClr val="FF0000"/>
                </a:solidFill>
                <a:latin typeface="Arial" pitchFamily="34" charset="0"/>
                <a:cs typeface="Arial" pitchFamily="34" charset="0"/>
              </a:rPr>
              <a:t> </a:t>
            </a:r>
            <a:r>
              <a:rPr lang="en-GB" sz="2000" b="1" dirty="0">
                <a:solidFill>
                  <a:srgbClr val="FF0000"/>
                </a:solidFill>
                <a:latin typeface="Arial" pitchFamily="34" charset="0"/>
                <a:cs typeface="Arial" pitchFamily="34" charset="0"/>
                <a:sym typeface="Wingdings"/>
              </a:rPr>
              <a:t></a:t>
            </a:r>
            <a:r>
              <a:rPr lang="en-GB" sz="2000" b="1" dirty="0">
                <a:solidFill>
                  <a:srgbClr val="FF0000"/>
                </a:solidFill>
                <a:latin typeface="Arial" pitchFamily="34" charset="0"/>
                <a:cs typeface="Arial" pitchFamily="34" charset="0"/>
              </a:rPr>
              <a:t> H</a:t>
            </a:r>
            <a:r>
              <a:rPr lang="en-GB" sz="2000" b="1" baseline="30000" dirty="0">
                <a:solidFill>
                  <a:srgbClr val="FF0000"/>
                </a:solidFill>
                <a:latin typeface="Arial" pitchFamily="34" charset="0"/>
                <a:cs typeface="Arial" pitchFamily="34" charset="0"/>
              </a:rPr>
              <a:t>+</a:t>
            </a:r>
            <a:r>
              <a:rPr lang="en-GB" sz="2000" b="1" dirty="0">
                <a:solidFill>
                  <a:srgbClr val="FF0000"/>
                </a:solidFill>
                <a:latin typeface="Arial" pitchFamily="34" charset="0"/>
                <a:cs typeface="Arial" pitchFamily="34" charset="0"/>
              </a:rPr>
              <a:t> + </a:t>
            </a:r>
            <a:r>
              <a:rPr lang="en-GB" sz="2000" b="1" dirty="0" err="1">
                <a:solidFill>
                  <a:srgbClr val="FF0000"/>
                </a:solidFill>
                <a:latin typeface="Arial" pitchFamily="34" charset="0"/>
                <a:cs typeface="Arial" pitchFamily="34" charset="0"/>
              </a:rPr>
              <a:t>Cl</a:t>
            </a:r>
            <a:r>
              <a:rPr lang="en-GB" sz="2000" b="1" baseline="30000" dirty="0">
                <a:solidFill>
                  <a:srgbClr val="FF0000"/>
                </a:solidFill>
                <a:latin typeface="Arial" pitchFamily="34" charset="0"/>
                <a:cs typeface="Arial" pitchFamily="34" charset="0"/>
              </a:rPr>
              <a:t>- </a:t>
            </a:r>
            <a:r>
              <a:rPr lang="en-GB" sz="2000" dirty="0">
                <a:latin typeface="Arial" pitchFamily="34" charset="0"/>
                <a:cs typeface="Arial" pitchFamily="34" charset="0"/>
              </a:rPr>
              <a:t>mobility of </a:t>
            </a:r>
            <a:r>
              <a:rPr lang="en-GB" sz="2000" b="1" dirty="0">
                <a:solidFill>
                  <a:srgbClr val="FF0000"/>
                </a:solidFill>
                <a:latin typeface="Arial" pitchFamily="34" charset="0"/>
                <a:cs typeface="Arial" pitchFamily="34" charset="0"/>
              </a:rPr>
              <a:t>H</a:t>
            </a:r>
            <a:r>
              <a:rPr lang="en-GB" sz="2000" b="1" baseline="30000" dirty="0">
                <a:solidFill>
                  <a:srgbClr val="FF0000"/>
                </a:solidFill>
                <a:latin typeface="Arial" pitchFamily="34" charset="0"/>
                <a:cs typeface="Arial" pitchFamily="34" charset="0"/>
              </a:rPr>
              <a:t>+</a:t>
            </a:r>
            <a:r>
              <a:rPr lang="en-GB" sz="2000" dirty="0">
                <a:latin typeface="Arial" pitchFamily="34" charset="0"/>
                <a:cs typeface="Arial" pitchFamily="34" charset="0"/>
              </a:rPr>
              <a:t> is 350 and that of </a:t>
            </a:r>
            <a:r>
              <a:rPr lang="de-DE" sz="2000" b="1" dirty="0">
                <a:solidFill>
                  <a:srgbClr val="FF0000"/>
                </a:solidFill>
                <a:latin typeface="Arial" pitchFamily="34" charset="0"/>
                <a:cs typeface="Arial" pitchFamily="34" charset="0"/>
              </a:rPr>
              <a:t>Cl</a:t>
            </a:r>
            <a:r>
              <a:rPr lang="de-DE" sz="2000" b="1" baseline="30000" dirty="0">
                <a:solidFill>
                  <a:srgbClr val="FF0000"/>
                </a:solidFill>
                <a:latin typeface="Arial" pitchFamily="34" charset="0"/>
                <a:cs typeface="Arial" pitchFamily="34" charset="0"/>
              </a:rPr>
              <a:t>-</a:t>
            </a:r>
            <a:r>
              <a:rPr lang="de-DE" sz="2000" baseline="30000" dirty="0">
                <a:latin typeface="Arial" pitchFamily="34" charset="0"/>
                <a:cs typeface="Arial" pitchFamily="34" charset="0"/>
              </a:rPr>
              <a:t> </a:t>
            </a:r>
            <a:r>
              <a:rPr lang="en-GB" sz="2000" dirty="0">
                <a:latin typeface="Arial" pitchFamily="34" charset="0"/>
                <a:cs typeface="Arial" pitchFamily="34" charset="0"/>
              </a:rPr>
              <a:t>ion is 73. </a:t>
            </a:r>
          </a:p>
          <a:p>
            <a:pPr marL="274320" indent="-274320" eaLnBrk="1" fontAlgn="auto" hangingPunct="1">
              <a:spcAft>
                <a:spcPts val="0"/>
              </a:spcAft>
              <a:buClr>
                <a:schemeClr val="accent3"/>
              </a:buClr>
              <a:buFont typeface="Wingdings" pitchFamily="2" charset="2"/>
              <a:buChar char="q"/>
              <a:defRPr/>
            </a:pPr>
            <a:r>
              <a:rPr lang="en-GB" sz="2000" dirty="0">
                <a:latin typeface="Arial" pitchFamily="34" charset="0"/>
                <a:cs typeface="Arial" pitchFamily="34" charset="0"/>
              </a:rPr>
              <a:t>Upon addition of </a:t>
            </a:r>
            <a:r>
              <a:rPr lang="en-GB" sz="2000" b="1" dirty="0" err="1">
                <a:solidFill>
                  <a:srgbClr val="FF0000"/>
                </a:solidFill>
                <a:latin typeface="Arial" pitchFamily="34" charset="0"/>
                <a:cs typeface="Arial" pitchFamily="34" charset="0"/>
              </a:rPr>
              <a:t>NaOH</a:t>
            </a:r>
            <a:r>
              <a:rPr lang="en-GB" sz="2000" dirty="0">
                <a:solidFill>
                  <a:srgbClr val="FF0000"/>
                </a:solidFill>
                <a:latin typeface="Arial" pitchFamily="34" charset="0"/>
                <a:cs typeface="Arial" pitchFamily="34" charset="0"/>
              </a:rPr>
              <a:t> </a:t>
            </a:r>
            <a:r>
              <a:rPr lang="en-GB" sz="2000" dirty="0">
                <a:latin typeface="Arial" pitchFamily="34" charset="0"/>
                <a:cs typeface="Arial" pitchFamily="34" charset="0"/>
              </a:rPr>
              <a:t>the </a:t>
            </a:r>
            <a:r>
              <a:rPr lang="en-GB" sz="2000" b="1" dirty="0">
                <a:solidFill>
                  <a:srgbClr val="FF0000"/>
                </a:solidFill>
                <a:latin typeface="Arial" pitchFamily="34" charset="0"/>
                <a:cs typeface="Arial" pitchFamily="34" charset="0"/>
              </a:rPr>
              <a:t>H</a:t>
            </a:r>
            <a:r>
              <a:rPr lang="en-GB" sz="2000" b="1" baseline="30000" dirty="0">
                <a:solidFill>
                  <a:srgbClr val="FF0000"/>
                </a:solidFill>
                <a:latin typeface="Arial" pitchFamily="34" charset="0"/>
                <a:cs typeface="Arial" pitchFamily="34" charset="0"/>
              </a:rPr>
              <a:t>+</a:t>
            </a:r>
            <a:r>
              <a:rPr lang="en-GB" sz="2000" dirty="0">
                <a:latin typeface="Arial" pitchFamily="34" charset="0"/>
                <a:cs typeface="Arial" pitchFamily="34" charset="0"/>
              </a:rPr>
              <a:t> ion reacts with </a:t>
            </a:r>
            <a:r>
              <a:rPr lang="en-GB" sz="2000" b="1" dirty="0">
                <a:solidFill>
                  <a:srgbClr val="FF0000"/>
                </a:solidFill>
                <a:latin typeface="Arial" pitchFamily="34" charset="0"/>
                <a:cs typeface="Arial" pitchFamily="34" charset="0"/>
              </a:rPr>
              <a:t>OH</a:t>
            </a:r>
            <a:r>
              <a:rPr lang="en-GB" sz="2000" b="1" baseline="30000" dirty="0">
                <a:solidFill>
                  <a:srgbClr val="FF0000"/>
                </a:solidFill>
                <a:latin typeface="Arial" pitchFamily="34" charset="0"/>
                <a:cs typeface="Arial" pitchFamily="34" charset="0"/>
              </a:rPr>
              <a:t>-</a:t>
            </a:r>
            <a:r>
              <a:rPr lang="en-GB" sz="2000" dirty="0">
                <a:latin typeface="Arial" pitchFamily="34" charset="0"/>
                <a:cs typeface="Arial" pitchFamily="34" charset="0"/>
              </a:rPr>
              <a:t> ion to form the very weakly ionized water molecule. </a:t>
            </a:r>
          </a:p>
          <a:p>
            <a:pPr marL="274320" indent="-274320" eaLnBrk="1" fontAlgn="auto" hangingPunct="1">
              <a:spcAft>
                <a:spcPts val="0"/>
              </a:spcAft>
              <a:buClr>
                <a:schemeClr val="accent3"/>
              </a:buClr>
              <a:buFont typeface="Wingdings" pitchFamily="2" charset="2"/>
              <a:buChar char="q"/>
              <a:defRPr/>
            </a:pPr>
            <a:r>
              <a:rPr lang="en-GB" sz="2000" dirty="0">
                <a:latin typeface="Arial" pitchFamily="34" charset="0"/>
                <a:cs typeface="Arial" pitchFamily="34" charset="0"/>
              </a:rPr>
              <a:t>This means that the </a:t>
            </a:r>
            <a:r>
              <a:rPr lang="en-GB" sz="2000" b="1" dirty="0">
                <a:solidFill>
                  <a:srgbClr val="FF0000"/>
                </a:solidFill>
                <a:latin typeface="Arial" pitchFamily="34" charset="0"/>
                <a:cs typeface="Arial" pitchFamily="34" charset="0"/>
              </a:rPr>
              <a:t>H</a:t>
            </a:r>
            <a:r>
              <a:rPr lang="en-GB" sz="2000" b="1" baseline="30000" dirty="0">
                <a:solidFill>
                  <a:srgbClr val="FF0000"/>
                </a:solidFill>
                <a:latin typeface="Arial" pitchFamily="34" charset="0"/>
                <a:cs typeface="Arial" pitchFamily="34" charset="0"/>
              </a:rPr>
              <a:t>+</a:t>
            </a:r>
            <a:r>
              <a:rPr lang="en-GB" sz="2000" dirty="0">
                <a:latin typeface="Arial" pitchFamily="34" charset="0"/>
                <a:cs typeface="Arial" pitchFamily="34" charset="0"/>
              </a:rPr>
              <a:t> ion is removed from the medium and replaced by </a:t>
            </a:r>
            <a:r>
              <a:rPr lang="de-DE" sz="2000" b="1" dirty="0">
                <a:solidFill>
                  <a:srgbClr val="FF0000"/>
                </a:solidFill>
                <a:latin typeface="Arial" pitchFamily="34" charset="0"/>
                <a:cs typeface="Arial" pitchFamily="34" charset="0"/>
              </a:rPr>
              <a:t>Na</a:t>
            </a:r>
            <a:r>
              <a:rPr lang="de-DE" sz="2000" b="1" baseline="30000" dirty="0">
                <a:solidFill>
                  <a:srgbClr val="FF0000"/>
                </a:solidFill>
                <a:latin typeface="Arial" pitchFamily="34" charset="0"/>
                <a:cs typeface="Arial" pitchFamily="34" charset="0"/>
              </a:rPr>
              <a:t>+</a:t>
            </a:r>
            <a:r>
              <a:rPr lang="en-GB" sz="2000" dirty="0">
                <a:latin typeface="Arial" pitchFamily="34" charset="0"/>
                <a:cs typeface="Arial" pitchFamily="34" charset="0"/>
              </a:rPr>
              <a:t> ion which has a mobility of 43; thus a </a:t>
            </a:r>
          </a:p>
          <a:p>
            <a:pPr marL="274320" indent="-274320" eaLnBrk="1" fontAlgn="auto" hangingPunct="1">
              <a:spcAft>
                <a:spcPts val="0"/>
              </a:spcAft>
              <a:buClr>
                <a:schemeClr val="accent3"/>
              </a:buClr>
              <a:buNone/>
              <a:defRPr/>
            </a:pPr>
            <a:r>
              <a:rPr lang="en-GB" sz="2000" dirty="0">
                <a:latin typeface="Arial" pitchFamily="34" charset="0"/>
                <a:cs typeface="Arial" pitchFamily="34" charset="0"/>
              </a:rPr>
              <a:t>continuous abrupt decrease in conductance</a:t>
            </a:r>
          </a:p>
          <a:p>
            <a:pPr marL="274320" indent="-274320" eaLnBrk="1" fontAlgn="auto" hangingPunct="1">
              <a:spcAft>
                <a:spcPts val="0"/>
              </a:spcAft>
              <a:buClr>
                <a:schemeClr val="accent3"/>
              </a:buClr>
              <a:buNone/>
              <a:defRPr/>
            </a:pPr>
            <a:r>
              <a:rPr lang="en-GB" sz="2000" dirty="0">
                <a:latin typeface="Arial" pitchFamily="34" charset="0"/>
                <a:cs typeface="Arial" pitchFamily="34" charset="0"/>
              </a:rPr>
              <a:t> occurs during the titration till the end point. </a:t>
            </a:r>
          </a:p>
          <a:p>
            <a:pPr marL="274320" indent="-274320" eaLnBrk="1" fontAlgn="auto" hangingPunct="1">
              <a:spcAft>
                <a:spcPts val="0"/>
              </a:spcAft>
              <a:buClr>
                <a:schemeClr val="accent3"/>
              </a:buClr>
              <a:buFont typeface="Wingdings" pitchFamily="2" charset="2"/>
              <a:buChar char="q"/>
              <a:defRPr/>
            </a:pPr>
            <a:r>
              <a:rPr lang="en-GB" sz="2000" dirty="0">
                <a:latin typeface="Arial" pitchFamily="34" charset="0"/>
                <a:cs typeface="Arial" pitchFamily="34" charset="0"/>
              </a:rPr>
              <a:t>Beyond the end point there is </a:t>
            </a:r>
            <a:r>
              <a:rPr lang="en-GB" sz="2000" b="1" dirty="0">
                <a:solidFill>
                  <a:srgbClr val="FF0000"/>
                </a:solidFill>
                <a:latin typeface="Arial" pitchFamily="34" charset="0"/>
                <a:cs typeface="Arial" pitchFamily="34" charset="0"/>
              </a:rPr>
              <a:t>excess </a:t>
            </a:r>
            <a:r>
              <a:rPr lang="de-DE" sz="2000" b="1" dirty="0">
                <a:solidFill>
                  <a:srgbClr val="FF0000"/>
                </a:solidFill>
                <a:latin typeface="Arial" pitchFamily="34" charset="0"/>
                <a:cs typeface="Arial" pitchFamily="34" charset="0"/>
              </a:rPr>
              <a:t>Na</a:t>
            </a:r>
            <a:r>
              <a:rPr lang="de-DE" sz="2000" b="1" baseline="30000" dirty="0">
                <a:solidFill>
                  <a:srgbClr val="FF0000"/>
                </a:solidFill>
                <a:latin typeface="Arial" pitchFamily="34" charset="0"/>
                <a:cs typeface="Arial" pitchFamily="34" charset="0"/>
              </a:rPr>
              <a:t>+</a:t>
            </a:r>
          </a:p>
          <a:p>
            <a:pPr marL="274320" indent="-274320" eaLnBrk="1" fontAlgn="auto" hangingPunct="1">
              <a:spcAft>
                <a:spcPts val="0"/>
              </a:spcAft>
              <a:buClr>
                <a:schemeClr val="accent3"/>
              </a:buClr>
              <a:buNone/>
              <a:defRPr/>
            </a:pPr>
            <a:r>
              <a:rPr lang="de-DE" sz="2000" baseline="30000" dirty="0">
                <a:latin typeface="Arial" pitchFamily="34" charset="0"/>
                <a:cs typeface="Arial" pitchFamily="34" charset="0"/>
              </a:rPr>
              <a:t> </a:t>
            </a:r>
            <a:r>
              <a:rPr lang="en-GB" sz="2000" dirty="0">
                <a:latin typeface="Arial" pitchFamily="34" charset="0"/>
                <a:cs typeface="Arial" pitchFamily="34" charset="0"/>
              </a:rPr>
              <a:t>and </a:t>
            </a:r>
            <a:r>
              <a:rPr lang="de-DE" sz="2000" b="1" dirty="0">
                <a:solidFill>
                  <a:srgbClr val="FF0000"/>
                </a:solidFill>
                <a:latin typeface="Arial" pitchFamily="34" charset="0"/>
                <a:cs typeface="Arial" pitchFamily="34" charset="0"/>
              </a:rPr>
              <a:t>OH</a:t>
            </a:r>
            <a:r>
              <a:rPr lang="de-DE" sz="2000" b="1" baseline="30000" dirty="0">
                <a:solidFill>
                  <a:srgbClr val="FF0000"/>
                </a:solidFill>
                <a:latin typeface="Arial" pitchFamily="34" charset="0"/>
                <a:cs typeface="Arial" pitchFamily="34" charset="0"/>
              </a:rPr>
              <a:t>-</a:t>
            </a:r>
            <a:r>
              <a:rPr lang="de-DE" sz="2000" baseline="30000" dirty="0">
                <a:latin typeface="Arial" pitchFamily="34" charset="0"/>
                <a:cs typeface="Arial" pitchFamily="34" charset="0"/>
              </a:rPr>
              <a:t>  </a:t>
            </a:r>
            <a:r>
              <a:rPr lang="en-GB" sz="2000" dirty="0">
                <a:latin typeface="Arial" pitchFamily="34" charset="0"/>
                <a:cs typeface="Arial" pitchFamily="34" charset="0"/>
              </a:rPr>
              <a:t>ions with 43 and 198 mobility due to</a:t>
            </a:r>
          </a:p>
          <a:p>
            <a:pPr marL="274320" indent="-274320" eaLnBrk="1" fontAlgn="auto" hangingPunct="1">
              <a:spcAft>
                <a:spcPts val="0"/>
              </a:spcAft>
              <a:buClr>
                <a:schemeClr val="accent3"/>
              </a:buClr>
              <a:buNone/>
              <a:defRPr/>
            </a:pPr>
            <a:r>
              <a:rPr lang="en-GB" sz="2000" dirty="0">
                <a:latin typeface="Arial" pitchFamily="34" charset="0"/>
                <a:cs typeface="Arial" pitchFamily="34" charset="0"/>
              </a:rPr>
              <a:t> continuous addition of </a:t>
            </a:r>
            <a:r>
              <a:rPr lang="en-GB" sz="2000" b="1" dirty="0" err="1">
                <a:solidFill>
                  <a:srgbClr val="FF0000"/>
                </a:solidFill>
                <a:latin typeface="Arial" pitchFamily="34" charset="0"/>
                <a:cs typeface="Arial" pitchFamily="34" charset="0"/>
              </a:rPr>
              <a:t>NaOH</a:t>
            </a:r>
            <a:r>
              <a:rPr lang="en-GB" sz="2000" dirty="0">
                <a:latin typeface="Arial" pitchFamily="34" charset="0"/>
                <a:cs typeface="Arial" pitchFamily="34" charset="0"/>
              </a:rPr>
              <a:t> </a:t>
            </a:r>
          </a:p>
          <a:p>
            <a:pPr marL="274320" indent="-274320" eaLnBrk="1" fontAlgn="auto" hangingPunct="1">
              <a:spcAft>
                <a:spcPts val="0"/>
              </a:spcAft>
              <a:buClr>
                <a:schemeClr val="accent3"/>
              </a:buClr>
              <a:buFont typeface="Wingdings" pitchFamily="2" charset="2"/>
              <a:buChar char="q"/>
              <a:defRPr/>
            </a:pPr>
            <a:r>
              <a:rPr lang="en-GB" sz="2000" dirty="0">
                <a:latin typeface="Arial" pitchFamily="34" charset="0"/>
                <a:cs typeface="Arial" pitchFamily="34" charset="0"/>
              </a:rPr>
              <a:t>So there is continuous increase in conductance</a:t>
            </a:r>
          </a:p>
          <a:p>
            <a:pPr marL="274320" indent="-274320" eaLnBrk="1" fontAlgn="auto" hangingPunct="1">
              <a:spcAft>
                <a:spcPts val="0"/>
              </a:spcAft>
              <a:buClr>
                <a:schemeClr val="accent3"/>
              </a:buClr>
              <a:buNone/>
              <a:defRPr/>
            </a:pPr>
            <a:r>
              <a:rPr lang="en-GB" sz="2000" dirty="0">
                <a:latin typeface="Arial" pitchFamily="34" charset="0"/>
                <a:cs typeface="Arial" pitchFamily="34" charset="0"/>
              </a:rPr>
              <a:t> and the curve will have a V shape , the end</a:t>
            </a:r>
          </a:p>
          <a:p>
            <a:pPr marL="274320" indent="-274320" eaLnBrk="1" fontAlgn="auto" hangingPunct="1">
              <a:spcAft>
                <a:spcPts val="0"/>
              </a:spcAft>
              <a:buClr>
                <a:schemeClr val="accent3"/>
              </a:buClr>
              <a:buNone/>
              <a:defRPr/>
            </a:pPr>
            <a:r>
              <a:rPr lang="en-GB" sz="2000" dirty="0">
                <a:latin typeface="Arial" pitchFamily="34" charset="0"/>
                <a:cs typeface="Arial" pitchFamily="34" charset="0"/>
              </a:rPr>
              <a:t> point is the minimum of the curve.</a:t>
            </a:r>
            <a:endParaRPr lang="en-US" sz="2000" dirty="0">
              <a:latin typeface="Arial" pitchFamily="34" charset="0"/>
              <a:cs typeface="Arial" pitchFamily="34" charset="0"/>
            </a:endParaRPr>
          </a:p>
          <a:p>
            <a:pPr marL="274320" indent="-274320" eaLnBrk="1" fontAlgn="auto" hangingPunct="1">
              <a:spcAft>
                <a:spcPts val="0"/>
              </a:spcAft>
              <a:buClr>
                <a:schemeClr val="accent3"/>
              </a:buClr>
              <a:buFont typeface="Wingdings 2"/>
              <a:buChar char=""/>
              <a:defRPr/>
            </a:pPr>
            <a:endParaRPr lang="en-US" sz="2000" dirty="0">
              <a:latin typeface="Arial" pitchFamily="34" charset="0"/>
              <a:cs typeface="Arial" pitchFamily="34" charset="0"/>
            </a:endParaRP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l="4326" t="5882" r="12215"/>
          <a:stretch>
            <a:fillRect/>
          </a:stretch>
        </p:blipFill>
        <p:spPr bwMode="auto">
          <a:xfrm>
            <a:off x="6946900" y="3505200"/>
            <a:ext cx="3644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7996238" y="4114801"/>
            <a:ext cx="842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b="1">
                <a:solidFill>
                  <a:srgbClr val="FF0000"/>
                </a:solidFill>
              </a:rPr>
              <a:t> H</a:t>
            </a:r>
            <a:r>
              <a:rPr lang="en-GB" b="1" baseline="30000">
                <a:solidFill>
                  <a:srgbClr val="FF0000"/>
                </a:solidFill>
              </a:rPr>
              <a:t>+</a:t>
            </a:r>
          </a:p>
          <a:p>
            <a:r>
              <a:rPr lang="de-DE" b="1">
                <a:solidFill>
                  <a:srgbClr val="FF0000"/>
                </a:solidFill>
              </a:rPr>
              <a:t>+ Na</a:t>
            </a:r>
            <a:r>
              <a:rPr lang="de-DE" b="1" baseline="30000">
                <a:solidFill>
                  <a:srgbClr val="FF0000"/>
                </a:solidFill>
              </a:rPr>
              <a:t>+</a:t>
            </a:r>
            <a:endParaRPr lang="en-US">
              <a:latin typeface="Constantia" pitchFamily="18" charset="0"/>
            </a:endParaRPr>
          </a:p>
        </p:txBody>
      </p:sp>
      <p:sp>
        <p:nvSpPr>
          <p:cNvPr id="7" name="Rectangle 6"/>
          <p:cNvSpPr/>
          <p:nvPr/>
        </p:nvSpPr>
        <p:spPr>
          <a:xfrm>
            <a:off x="8610601" y="3581400"/>
            <a:ext cx="334963"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98" name="Rectangle 7"/>
          <p:cNvSpPr>
            <a:spLocks noChangeArrowheads="1"/>
          </p:cNvSpPr>
          <p:nvPr/>
        </p:nvSpPr>
        <p:spPr bwMode="auto">
          <a:xfrm>
            <a:off x="9366250" y="4083051"/>
            <a:ext cx="85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OH</a:t>
            </a:r>
            <a:r>
              <a:rPr lang="en-GB" b="1" baseline="30000">
                <a:solidFill>
                  <a:srgbClr val="FF0000"/>
                </a:solidFill>
              </a:rPr>
              <a:t>-</a:t>
            </a:r>
          </a:p>
          <a:p>
            <a:r>
              <a:rPr lang="de-DE" b="1">
                <a:solidFill>
                  <a:srgbClr val="FF0000"/>
                </a:solidFill>
              </a:rPr>
              <a:t>+ Na</a:t>
            </a:r>
            <a:r>
              <a:rPr lang="de-DE" b="1" baseline="30000">
                <a:solidFill>
                  <a:srgbClr val="FF0000"/>
                </a:solidFill>
              </a:rPr>
              <a:t>+</a:t>
            </a:r>
            <a:endParaRPr lang="en-US">
              <a:latin typeface="Constantia" pitchFamily="18" charset="0"/>
            </a:endParaRPr>
          </a:p>
        </p:txBody>
      </p:sp>
      <p:cxnSp>
        <p:nvCxnSpPr>
          <p:cNvPr id="10" name="Straight Arrow Connector 9"/>
          <p:cNvCxnSpPr/>
          <p:nvPr/>
        </p:nvCxnSpPr>
        <p:spPr>
          <a:xfrm>
            <a:off x="8961438" y="5410200"/>
            <a:ext cx="0" cy="711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800" name="TextBox 10"/>
          <p:cNvSpPr txBox="1">
            <a:spLocks noChangeArrowheads="1"/>
          </p:cNvSpPr>
          <p:nvPr/>
        </p:nvSpPr>
        <p:spPr bwMode="auto">
          <a:xfrm>
            <a:off x="9067801" y="5562600"/>
            <a:ext cx="614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onstantia" pitchFamily="18" charset="0"/>
              </a:rPr>
              <a:t>E.p.</a:t>
            </a:r>
            <a:endParaRPr lang="en-US">
              <a:latin typeface="Constantia" pitchFamily="18" charset="0"/>
            </a:endParaRPr>
          </a:p>
        </p:txBody>
      </p:sp>
    </p:spTree>
    <p:extLst>
      <p:ext uri="{BB962C8B-B14F-4D97-AF65-F5344CB8AC3E}">
        <p14:creationId xmlns:p14="http://schemas.microsoft.com/office/powerpoint/2010/main" val="35553669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305204"/>
          </a:xfrm>
        </p:spPr>
        <p:txBody>
          <a:bodyPr>
            <a:normAutofit fontScale="92500" lnSpcReduction="20000"/>
          </a:bodyPr>
          <a:lstStyle/>
          <a:p>
            <a:pPr marL="274320" indent="-274320" eaLnBrk="1" fontAlgn="auto" hangingPunct="1">
              <a:spcAft>
                <a:spcPts val="0"/>
              </a:spcAft>
              <a:buClr>
                <a:schemeClr val="accent3"/>
              </a:buClr>
              <a:buNone/>
              <a:defRPr/>
            </a:pPr>
            <a:r>
              <a:rPr lang="de-DE" b="1" dirty="0">
                <a:solidFill>
                  <a:srgbClr val="0000FF"/>
                </a:solidFill>
                <a:effectLst>
                  <a:outerShdw blurRad="38100" dist="38100" dir="2700000" algn="tl">
                    <a:srgbClr val="000000">
                      <a:alpha val="43137"/>
                    </a:srgbClr>
                  </a:outerShdw>
                </a:effectLst>
              </a:rPr>
              <a:t>2- Titration of weak acid with strong base </a:t>
            </a:r>
          </a:p>
          <a:p>
            <a:pPr marL="274320" indent="-274320" eaLnBrk="1" fontAlgn="auto" hangingPunct="1">
              <a:spcAft>
                <a:spcPts val="0"/>
              </a:spcAft>
              <a:buClr>
                <a:schemeClr val="accent3"/>
              </a:buClr>
              <a:buNone/>
              <a:defRPr/>
            </a:pPr>
            <a:r>
              <a:rPr lang="de-DE" b="1" dirty="0">
                <a:solidFill>
                  <a:srgbClr val="0000FF"/>
                </a:solidFill>
                <a:effectLst>
                  <a:outerShdw blurRad="38100" dist="38100" dir="2700000" algn="tl">
                    <a:srgbClr val="000000">
                      <a:alpha val="43137"/>
                    </a:srgbClr>
                  </a:outerShdw>
                </a:effectLst>
              </a:rPr>
              <a:t>e.g. CH3COOH ≠ NaOH </a:t>
            </a:r>
          </a:p>
          <a:p>
            <a:pPr marL="274320" indent="-274320" eaLnBrk="1" fontAlgn="auto" hangingPunct="1">
              <a:spcAft>
                <a:spcPts val="0"/>
              </a:spcAft>
              <a:buClr>
                <a:schemeClr val="accent3"/>
              </a:buClr>
              <a:buNone/>
              <a:defRPr/>
            </a:pPr>
            <a:endParaRPr lang="de-DE" b="1" dirty="0">
              <a:solidFill>
                <a:schemeClr val="accent1">
                  <a:lumMod val="75000"/>
                </a:schemeClr>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None/>
              <a:defRPr/>
            </a:pPr>
            <a:r>
              <a:rPr lang="de-DE" sz="2400" dirty="0">
                <a:solidFill>
                  <a:srgbClr val="00B050"/>
                </a:solidFill>
                <a:latin typeface="Arial" pitchFamily="34" charset="0"/>
                <a:cs typeface="Arial" pitchFamily="34" charset="0"/>
              </a:rPr>
              <a:t>CH</a:t>
            </a:r>
            <a:r>
              <a:rPr lang="de-DE" sz="2400" baseline="-25000" dirty="0">
                <a:solidFill>
                  <a:srgbClr val="00B050"/>
                </a:solidFill>
                <a:latin typeface="Arial" pitchFamily="34" charset="0"/>
                <a:cs typeface="Arial" pitchFamily="34" charset="0"/>
              </a:rPr>
              <a:t>3</a:t>
            </a:r>
            <a:r>
              <a:rPr lang="de-DE" sz="2400" dirty="0">
                <a:solidFill>
                  <a:srgbClr val="00B050"/>
                </a:solidFill>
                <a:latin typeface="Arial" pitchFamily="34" charset="0"/>
                <a:cs typeface="Arial" pitchFamily="34" charset="0"/>
              </a:rPr>
              <a:t>COOH + Na</a:t>
            </a:r>
            <a:r>
              <a:rPr lang="de-DE" sz="2400" baseline="30000" dirty="0">
                <a:solidFill>
                  <a:srgbClr val="00B050"/>
                </a:solidFill>
                <a:latin typeface="Arial" pitchFamily="34" charset="0"/>
                <a:cs typeface="Arial" pitchFamily="34" charset="0"/>
              </a:rPr>
              <a:t>+</a:t>
            </a:r>
            <a:r>
              <a:rPr lang="de-DE" sz="2400" dirty="0">
                <a:solidFill>
                  <a:srgbClr val="00B050"/>
                </a:solidFill>
                <a:latin typeface="Arial" pitchFamily="34" charset="0"/>
                <a:cs typeface="Arial" pitchFamily="34" charset="0"/>
              </a:rPr>
              <a:t> + OH</a:t>
            </a:r>
            <a:r>
              <a:rPr lang="de-DE" sz="2400" baseline="30000" dirty="0">
                <a:solidFill>
                  <a:srgbClr val="00B050"/>
                </a:solidFill>
                <a:latin typeface="Arial" pitchFamily="34" charset="0"/>
                <a:cs typeface="Arial" pitchFamily="34" charset="0"/>
              </a:rPr>
              <a:t>-</a:t>
            </a:r>
            <a:r>
              <a:rPr lang="de-DE" sz="2400" dirty="0">
                <a:solidFill>
                  <a:srgbClr val="00B050"/>
                </a:solidFill>
                <a:latin typeface="Arial" pitchFamily="34" charset="0"/>
                <a:cs typeface="Arial" pitchFamily="34" charset="0"/>
              </a:rPr>
              <a:t> → CH</a:t>
            </a:r>
            <a:r>
              <a:rPr lang="de-DE" sz="2400" baseline="-25000" dirty="0">
                <a:solidFill>
                  <a:srgbClr val="00B050"/>
                </a:solidFill>
                <a:latin typeface="Arial" pitchFamily="34" charset="0"/>
                <a:cs typeface="Arial" pitchFamily="34" charset="0"/>
              </a:rPr>
              <a:t>3</a:t>
            </a:r>
            <a:r>
              <a:rPr lang="de-DE" sz="2400" dirty="0">
                <a:solidFill>
                  <a:srgbClr val="00B050"/>
                </a:solidFill>
                <a:latin typeface="Arial" pitchFamily="34" charset="0"/>
                <a:cs typeface="Arial" pitchFamily="34" charset="0"/>
              </a:rPr>
              <a:t>COO</a:t>
            </a:r>
            <a:r>
              <a:rPr lang="de-DE" sz="2400" baseline="30000" dirty="0">
                <a:solidFill>
                  <a:srgbClr val="00B050"/>
                </a:solidFill>
                <a:latin typeface="Arial" pitchFamily="34" charset="0"/>
                <a:cs typeface="Arial" pitchFamily="34" charset="0"/>
              </a:rPr>
              <a:t>-</a:t>
            </a:r>
            <a:r>
              <a:rPr lang="de-DE" sz="2400" dirty="0">
                <a:solidFill>
                  <a:srgbClr val="00B050"/>
                </a:solidFill>
                <a:latin typeface="Arial" pitchFamily="34" charset="0"/>
                <a:cs typeface="Arial" pitchFamily="34" charset="0"/>
              </a:rPr>
              <a:t> + Na</a:t>
            </a:r>
            <a:r>
              <a:rPr lang="de-DE" sz="2400" baseline="30000" dirty="0">
                <a:solidFill>
                  <a:srgbClr val="00B050"/>
                </a:solidFill>
                <a:latin typeface="Arial" pitchFamily="34" charset="0"/>
                <a:cs typeface="Arial" pitchFamily="34" charset="0"/>
              </a:rPr>
              <a:t>+</a:t>
            </a:r>
            <a:r>
              <a:rPr lang="de-DE" sz="2400" dirty="0">
                <a:solidFill>
                  <a:srgbClr val="00B050"/>
                </a:solidFill>
                <a:latin typeface="Arial" pitchFamily="34" charset="0"/>
                <a:cs typeface="Arial" pitchFamily="34" charset="0"/>
              </a:rPr>
              <a:t> + H</a:t>
            </a:r>
            <a:r>
              <a:rPr lang="de-DE" sz="2400" baseline="-25000" dirty="0">
                <a:solidFill>
                  <a:srgbClr val="00B050"/>
                </a:solidFill>
                <a:latin typeface="Arial" pitchFamily="34" charset="0"/>
                <a:cs typeface="Arial" pitchFamily="34" charset="0"/>
              </a:rPr>
              <a:t>2</a:t>
            </a:r>
            <a:r>
              <a:rPr lang="de-DE" sz="2400" dirty="0">
                <a:solidFill>
                  <a:srgbClr val="00B050"/>
                </a:solidFill>
                <a:latin typeface="Arial" pitchFamily="34" charset="0"/>
                <a:cs typeface="Arial" pitchFamily="34" charset="0"/>
              </a:rPr>
              <a:t>O </a:t>
            </a:r>
          </a:p>
          <a:p>
            <a:pPr marL="0" indent="0" eaLnBrk="1" fontAlgn="auto" hangingPunct="1">
              <a:spcAft>
                <a:spcPts val="0"/>
              </a:spcAft>
              <a:buClr>
                <a:schemeClr val="accent3"/>
              </a:buClr>
              <a:buFont typeface="Wingdings" pitchFamily="2" charset="2"/>
              <a:buChar char="q"/>
              <a:defRPr/>
            </a:pPr>
            <a:r>
              <a:rPr lang="de-DE" sz="2400" dirty="0">
                <a:latin typeface="Arial" pitchFamily="34" charset="0"/>
                <a:cs typeface="Arial" pitchFamily="34" charset="0"/>
              </a:rPr>
              <a:t>Before titration low initial conductance is observed due to low </a:t>
            </a:r>
            <a:r>
              <a:rPr lang="de-DE" sz="2400" b="1" dirty="0">
                <a:solidFill>
                  <a:srgbClr val="FF0000"/>
                </a:solidFill>
                <a:latin typeface="Arial" pitchFamily="34" charset="0"/>
                <a:cs typeface="Arial" pitchFamily="34" charset="0"/>
              </a:rPr>
              <a:t>H</a:t>
            </a:r>
            <a:r>
              <a:rPr lang="de-DE" sz="2400" b="1" baseline="30000" dirty="0">
                <a:solidFill>
                  <a:srgbClr val="FF0000"/>
                </a:solidFill>
                <a:latin typeface="Arial" pitchFamily="34" charset="0"/>
                <a:cs typeface="Arial" pitchFamily="34" charset="0"/>
              </a:rPr>
              <a:t>+ </a:t>
            </a:r>
            <a:r>
              <a:rPr lang="de-DE" sz="2400" b="1" dirty="0">
                <a:solidFill>
                  <a:srgbClr val="FF0000"/>
                </a:solidFill>
                <a:latin typeface="Arial" pitchFamily="34" charset="0"/>
                <a:cs typeface="Arial" pitchFamily="34" charset="0"/>
              </a:rPr>
              <a:t> </a:t>
            </a:r>
            <a:r>
              <a:rPr lang="de-DE" sz="2400" dirty="0">
                <a:latin typeface="Arial" pitchFamily="34" charset="0"/>
                <a:cs typeface="Arial" pitchFamily="34" charset="0"/>
              </a:rPr>
              <a:t>obtained during dissociation of </a:t>
            </a:r>
            <a:r>
              <a:rPr lang="de-DE" sz="2400" b="1" dirty="0">
                <a:solidFill>
                  <a:srgbClr val="FF0000"/>
                </a:solidFill>
                <a:latin typeface="Arial" pitchFamily="34" charset="0"/>
                <a:cs typeface="Arial" pitchFamily="34" charset="0"/>
              </a:rPr>
              <a:t>weak CH</a:t>
            </a:r>
            <a:r>
              <a:rPr lang="de-DE" sz="2400" b="1" baseline="-25000" dirty="0">
                <a:solidFill>
                  <a:srgbClr val="FF0000"/>
                </a:solidFill>
                <a:latin typeface="Arial" pitchFamily="34" charset="0"/>
                <a:cs typeface="Arial" pitchFamily="34" charset="0"/>
              </a:rPr>
              <a:t>3</a:t>
            </a:r>
            <a:r>
              <a:rPr lang="de-DE" sz="2400" b="1" dirty="0">
                <a:solidFill>
                  <a:srgbClr val="FF0000"/>
                </a:solidFill>
                <a:latin typeface="Arial" pitchFamily="34" charset="0"/>
                <a:cs typeface="Arial" pitchFamily="34" charset="0"/>
              </a:rPr>
              <a:t>COOH</a:t>
            </a:r>
            <a:r>
              <a:rPr lang="de-DE" sz="2400" dirty="0">
                <a:latin typeface="Arial" pitchFamily="34" charset="0"/>
                <a:cs typeface="Arial" pitchFamily="34" charset="0"/>
              </a:rPr>
              <a:t>.</a:t>
            </a:r>
          </a:p>
          <a:p>
            <a:pPr marL="58738" indent="-58738" eaLnBrk="1" fontAlgn="auto" hangingPunct="1">
              <a:spcAft>
                <a:spcPts val="0"/>
              </a:spcAft>
              <a:buClr>
                <a:schemeClr val="accent3"/>
              </a:buClr>
              <a:buFont typeface="Wingdings" pitchFamily="2" charset="2"/>
              <a:buChar char="q"/>
              <a:defRPr/>
            </a:pPr>
            <a:r>
              <a:rPr lang="de-DE" sz="2400" dirty="0">
                <a:latin typeface="Arial" pitchFamily="34" charset="0"/>
                <a:cs typeface="Arial" pitchFamily="34" charset="0"/>
              </a:rPr>
              <a:t>During titration we can observe slight decrease of conductance due to consumption of </a:t>
            </a:r>
            <a:r>
              <a:rPr lang="de-DE" sz="2400" b="1" dirty="0">
                <a:solidFill>
                  <a:srgbClr val="FF0000"/>
                </a:solidFill>
                <a:latin typeface="Arial" pitchFamily="34" charset="0"/>
                <a:cs typeface="Arial" pitchFamily="34" charset="0"/>
              </a:rPr>
              <a:t>H</a:t>
            </a:r>
            <a:r>
              <a:rPr lang="de-DE" sz="2400" b="1" baseline="30000" dirty="0">
                <a:solidFill>
                  <a:srgbClr val="FF0000"/>
                </a:solidFill>
                <a:latin typeface="Arial" pitchFamily="34" charset="0"/>
                <a:cs typeface="Arial" pitchFamily="34" charset="0"/>
              </a:rPr>
              <a:t>+</a:t>
            </a:r>
            <a:r>
              <a:rPr lang="de-DE" sz="2400" baseline="30000" dirty="0">
                <a:latin typeface="Arial" pitchFamily="34" charset="0"/>
                <a:cs typeface="Arial" pitchFamily="34" charset="0"/>
              </a:rPr>
              <a:t> </a:t>
            </a:r>
            <a:r>
              <a:rPr lang="de-DE" sz="2400" dirty="0">
                <a:latin typeface="Arial" pitchFamily="34" charset="0"/>
                <a:cs typeface="Arial" pitchFamily="34" charset="0"/>
              </a:rPr>
              <a:t> .</a:t>
            </a:r>
          </a:p>
          <a:p>
            <a:pPr marL="58738" indent="-58738" eaLnBrk="1" fontAlgn="auto" hangingPunct="1">
              <a:spcAft>
                <a:spcPts val="0"/>
              </a:spcAft>
              <a:buClr>
                <a:schemeClr val="accent3"/>
              </a:buClr>
              <a:buFont typeface="Wingdings" pitchFamily="2" charset="2"/>
              <a:buChar char="q"/>
              <a:defRPr/>
            </a:pPr>
            <a:r>
              <a:rPr lang="de-DE" sz="2400" baseline="30000" dirty="0">
                <a:latin typeface="Arial" pitchFamily="34" charset="0"/>
                <a:cs typeface="Arial" pitchFamily="34" charset="0"/>
              </a:rPr>
              <a:t> </a:t>
            </a:r>
            <a:r>
              <a:rPr lang="de-DE" sz="2400" dirty="0">
                <a:latin typeface="Arial" pitchFamily="34" charset="0"/>
                <a:cs typeface="Arial" pitchFamily="34" charset="0"/>
              </a:rPr>
              <a:t>During progress of titration we can </a:t>
            </a:r>
          </a:p>
          <a:p>
            <a:pPr marL="58738" indent="-58738" eaLnBrk="1" fontAlgn="auto" hangingPunct="1">
              <a:spcAft>
                <a:spcPts val="0"/>
              </a:spcAft>
              <a:buClr>
                <a:schemeClr val="accent3"/>
              </a:buClr>
              <a:buNone/>
              <a:defRPr/>
            </a:pPr>
            <a:r>
              <a:rPr lang="de-DE" sz="2400" dirty="0">
                <a:latin typeface="Arial" pitchFamily="34" charset="0"/>
                <a:cs typeface="Arial" pitchFamily="34" charset="0"/>
              </a:rPr>
              <a:t>observe slight increase in conductance</a:t>
            </a:r>
          </a:p>
          <a:p>
            <a:pPr marL="58738" indent="-58738" eaLnBrk="1" fontAlgn="auto" hangingPunct="1">
              <a:spcAft>
                <a:spcPts val="0"/>
              </a:spcAft>
              <a:buClr>
                <a:schemeClr val="accent3"/>
              </a:buClr>
              <a:buNone/>
              <a:defRPr/>
            </a:pPr>
            <a:r>
              <a:rPr lang="de-DE" sz="2400" dirty="0">
                <a:latin typeface="Arial" pitchFamily="34" charset="0"/>
                <a:cs typeface="Arial" pitchFamily="34" charset="0"/>
              </a:rPr>
              <a:t>due to the presence of </a:t>
            </a:r>
            <a:r>
              <a:rPr lang="de-DE" sz="2400" b="1" dirty="0">
                <a:solidFill>
                  <a:srgbClr val="FF0000"/>
                </a:solidFill>
                <a:latin typeface="Arial" pitchFamily="34" charset="0"/>
                <a:cs typeface="Arial" pitchFamily="34" charset="0"/>
              </a:rPr>
              <a:t>CH</a:t>
            </a:r>
            <a:r>
              <a:rPr lang="de-DE" sz="2400" b="1" baseline="-25000" dirty="0">
                <a:solidFill>
                  <a:srgbClr val="FF0000"/>
                </a:solidFill>
                <a:latin typeface="Arial" pitchFamily="34" charset="0"/>
                <a:cs typeface="Arial" pitchFamily="34" charset="0"/>
              </a:rPr>
              <a:t>3</a:t>
            </a:r>
            <a:r>
              <a:rPr lang="de-DE" sz="2400" b="1" dirty="0">
                <a:solidFill>
                  <a:srgbClr val="FF0000"/>
                </a:solidFill>
                <a:latin typeface="Arial" pitchFamily="34" charset="0"/>
                <a:cs typeface="Arial" pitchFamily="34" charset="0"/>
              </a:rPr>
              <a:t>COO</a:t>
            </a:r>
            <a:r>
              <a:rPr lang="de-DE" sz="2400" b="1" baseline="30000" dirty="0">
                <a:solidFill>
                  <a:srgbClr val="FF0000"/>
                </a:solidFill>
                <a:latin typeface="Arial" pitchFamily="34" charset="0"/>
                <a:cs typeface="Arial" pitchFamily="34" charset="0"/>
              </a:rPr>
              <a:t>-</a:t>
            </a:r>
            <a:r>
              <a:rPr lang="de-DE" sz="2400" b="1" dirty="0">
                <a:solidFill>
                  <a:srgbClr val="FF0000"/>
                </a:solidFill>
                <a:latin typeface="Arial" pitchFamily="34" charset="0"/>
                <a:cs typeface="Arial" pitchFamily="34" charset="0"/>
              </a:rPr>
              <a:t>  (41) &amp;</a:t>
            </a:r>
          </a:p>
          <a:p>
            <a:pPr marL="58738" indent="-58738" eaLnBrk="1" fontAlgn="auto" hangingPunct="1">
              <a:spcAft>
                <a:spcPts val="0"/>
              </a:spcAft>
              <a:buClr>
                <a:schemeClr val="accent3"/>
              </a:buClr>
              <a:buNone/>
              <a:defRPr/>
            </a:pPr>
            <a:r>
              <a:rPr lang="de-DE" sz="2400" b="1" dirty="0">
                <a:solidFill>
                  <a:srgbClr val="FF0000"/>
                </a:solidFill>
                <a:latin typeface="Arial" pitchFamily="34" charset="0"/>
                <a:cs typeface="Arial" pitchFamily="34" charset="0"/>
              </a:rPr>
              <a:t>Na</a:t>
            </a:r>
            <a:r>
              <a:rPr lang="de-DE" sz="2400" b="1" baseline="30000" dirty="0">
                <a:solidFill>
                  <a:srgbClr val="FF0000"/>
                </a:solidFill>
                <a:latin typeface="Arial" pitchFamily="34" charset="0"/>
                <a:cs typeface="Arial" pitchFamily="34" charset="0"/>
              </a:rPr>
              <a:t>+</a:t>
            </a:r>
            <a:r>
              <a:rPr lang="de-DE" sz="2400" b="1" dirty="0">
                <a:solidFill>
                  <a:srgbClr val="FF0000"/>
                </a:solidFill>
                <a:latin typeface="Arial" pitchFamily="34" charset="0"/>
                <a:cs typeface="Arial" pitchFamily="34" charset="0"/>
              </a:rPr>
              <a:t> (43) </a:t>
            </a:r>
            <a:r>
              <a:rPr lang="de-DE" sz="2400" dirty="0">
                <a:latin typeface="Arial" pitchFamily="34" charset="0"/>
                <a:cs typeface="Arial" pitchFamily="34" charset="0"/>
              </a:rPr>
              <a:t>and nearly constant </a:t>
            </a:r>
            <a:r>
              <a:rPr lang="de-DE" sz="2400" b="1" dirty="0">
                <a:solidFill>
                  <a:srgbClr val="FF0000"/>
                </a:solidFill>
                <a:latin typeface="Arial" pitchFamily="34" charset="0"/>
                <a:cs typeface="Arial" pitchFamily="34" charset="0"/>
              </a:rPr>
              <a:t>H</a:t>
            </a:r>
            <a:r>
              <a:rPr lang="de-DE" sz="2400" b="1" baseline="30000" dirty="0">
                <a:solidFill>
                  <a:srgbClr val="FF0000"/>
                </a:solidFill>
                <a:latin typeface="Arial" pitchFamily="34" charset="0"/>
                <a:cs typeface="Arial" pitchFamily="34" charset="0"/>
              </a:rPr>
              <a:t>+ </a:t>
            </a:r>
            <a:r>
              <a:rPr lang="de-DE" sz="2400" b="1" dirty="0">
                <a:solidFill>
                  <a:srgbClr val="FF0000"/>
                </a:solidFill>
                <a:latin typeface="Arial" pitchFamily="34" charset="0"/>
                <a:cs typeface="Arial" pitchFamily="34" charset="0"/>
              </a:rPr>
              <a:t> </a:t>
            </a:r>
            <a:r>
              <a:rPr lang="de-DE" sz="2400" dirty="0">
                <a:latin typeface="Arial" pitchFamily="34" charset="0"/>
                <a:cs typeface="Arial" pitchFamily="34" charset="0"/>
              </a:rPr>
              <a:t>due to the </a:t>
            </a:r>
          </a:p>
          <a:p>
            <a:pPr marL="58738" indent="-58738" eaLnBrk="1" fontAlgn="auto" hangingPunct="1">
              <a:spcAft>
                <a:spcPts val="0"/>
              </a:spcAft>
              <a:buClr>
                <a:schemeClr val="accent3"/>
              </a:buClr>
              <a:buNone/>
              <a:defRPr/>
            </a:pPr>
            <a:r>
              <a:rPr lang="de-DE" sz="2400" baseline="30000" dirty="0">
                <a:latin typeface="Arial" pitchFamily="34" charset="0"/>
                <a:cs typeface="Arial" pitchFamily="34" charset="0"/>
              </a:rPr>
              <a:t> </a:t>
            </a:r>
            <a:r>
              <a:rPr lang="de-DE" sz="2400" dirty="0">
                <a:latin typeface="Arial" pitchFamily="34" charset="0"/>
                <a:cs typeface="Arial" pitchFamily="34" charset="0"/>
              </a:rPr>
              <a:t> buffer action of the produced </a:t>
            </a:r>
          </a:p>
          <a:p>
            <a:pPr marL="58738" indent="-58738" eaLnBrk="1" fontAlgn="auto" hangingPunct="1">
              <a:spcAft>
                <a:spcPts val="0"/>
              </a:spcAft>
              <a:buClr>
                <a:schemeClr val="accent3"/>
              </a:buClr>
              <a:buNone/>
              <a:defRPr/>
            </a:pPr>
            <a:r>
              <a:rPr lang="de-DE" sz="2400" b="1" dirty="0">
                <a:solidFill>
                  <a:srgbClr val="FF0000"/>
                </a:solidFill>
                <a:latin typeface="Arial" pitchFamily="34" charset="0"/>
                <a:cs typeface="Arial" pitchFamily="34" charset="0"/>
              </a:rPr>
              <a:t>CH</a:t>
            </a:r>
            <a:r>
              <a:rPr lang="de-DE" sz="2400" b="1" baseline="-25000" dirty="0">
                <a:solidFill>
                  <a:srgbClr val="FF0000"/>
                </a:solidFill>
                <a:latin typeface="Arial" pitchFamily="34" charset="0"/>
                <a:cs typeface="Arial" pitchFamily="34" charset="0"/>
              </a:rPr>
              <a:t>3</a:t>
            </a:r>
            <a:r>
              <a:rPr lang="de-DE" sz="2400" b="1" dirty="0">
                <a:solidFill>
                  <a:srgbClr val="FF0000"/>
                </a:solidFill>
                <a:latin typeface="Arial" pitchFamily="34" charset="0"/>
                <a:cs typeface="Arial" pitchFamily="34" charset="0"/>
              </a:rPr>
              <a:t>COONa</a:t>
            </a:r>
            <a:r>
              <a:rPr lang="de-DE" sz="2400" dirty="0">
                <a:latin typeface="Arial" pitchFamily="34" charset="0"/>
                <a:cs typeface="Arial" pitchFamily="34" charset="0"/>
              </a:rPr>
              <a:t> and the remaining </a:t>
            </a:r>
          </a:p>
          <a:p>
            <a:pPr marL="58738" indent="-58738" eaLnBrk="1" fontAlgn="auto" hangingPunct="1">
              <a:spcAft>
                <a:spcPts val="0"/>
              </a:spcAft>
              <a:buClr>
                <a:schemeClr val="accent3"/>
              </a:buClr>
              <a:buNone/>
              <a:defRPr/>
            </a:pPr>
            <a:r>
              <a:rPr lang="de-DE" sz="2400" b="1" dirty="0">
                <a:solidFill>
                  <a:srgbClr val="FF0000"/>
                </a:solidFill>
                <a:latin typeface="Arial" pitchFamily="34" charset="0"/>
                <a:cs typeface="Arial" pitchFamily="34" charset="0"/>
              </a:rPr>
              <a:t>CH</a:t>
            </a:r>
            <a:r>
              <a:rPr lang="de-DE" sz="2400" b="1" baseline="-25000" dirty="0">
                <a:solidFill>
                  <a:srgbClr val="FF0000"/>
                </a:solidFill>
                <a:latin typeface="Arial" pitchFamily="34" charset="0"/>
                <a:cs typeface="Arial" pitchFamily="34" charset="0"/>
              </a:rPr>
              <a:t>3</a:t>
            </a:r>
            <a:r>
              <a:rPr lang="de-DE" sz="2400" b="1" dirty="0">
                <a:solidFill>
                  <a:srgbClr val="FF0000"/>
                </a:solidFill>
                <a:latin typeface="Arial" pitchFamily="34" charset="0"/>
                <a:cs typeface="Arial" pitchFamily="34" charset="0"/>
              </a:rPr>
              <a:t>COOH</a:t>
            </a:r>
            <a:r>
              <a:rPr lang="de-DE" sz="2400" dirty="0">
                <a:latin typeface="Arial" pitchFamily="34" charset="0"/>
                <a:cs typeface="Arial" pitchFamily="34" charset="0"/>
              </a:rPr>
              <a:t>.</a:t>
            </a:r>
            <a:endParaRPr lang="de-DE" sz="2400" baseline="30000" dirty="0">
              <a:latin typeface="Arial" pitchFamily="34" charset="0"/>
              <a:cs typeface="Arial" pitchFamily="34" charset="0"/>
            </a:endParaRPr>
          </a:p>
          <a:p>
            <a:pPr marL="58738" indent="-58738" eaLnBrk="1" fontAlgn="auto" hangingPunct="1">
              <a:spcAft>
                <a:spcPts val="0"/>
              </a:spcAft>
              <a:buClr>
                <a:schemeClr val="accent3"/>
              </a:buClr>
              <a:buFont typeface="Wingdings" pitchFamily="2" charset="2"/>
              <a:buChar char="q"/>
              <a:defRPr/>
            </a:pPr>
            <a:r>
              <a:rPr lang="de-DE" sz="2400" baseline="30000" dirty="0">
                <a:latin typeface="Arial" pitchFamily="34" charset="0"/>
                <a:cs typeface="Arial" pitchFamily="34" charset="0"/>
              </a:rPr>
              <a:t> </a:t>
            </a:r>
            <a:r>
              <a:rPr lang="de-DE" sz="2400" dirty="0">
                <a:latin typeface="Arial" pitchFamily="34" charset="0"/>
                <a:cs typeface="Arial" pitchFamily="34" charset="0"/>
              </a:rPr>
              <a:t> After end point excess </a:t>
            </a:r>
            <a:r>
              <a:rPr lang="de-DE" sz="2400" b="1" dirty="0">
                <a:solidFill>
                  <a:srgbClr val="FF0000"/>
                </a:solidFill>
                <a:latin typeface="Arial" pitchFamily="34" charset="0"/>
                <a:cs typeface="Arial" pitchFamily="34" charset="0"/>
              </a:rPr>
              <a:t>NaOH</a:t>
            </a:r>
            <a:r>
              <a:rPr lang="de-DE" sz="2400" dirty="0">
                <a:latin typeface="Arial" pitchFamily="34" charset="0"/>
                <a:cs typeface="Arial" pitchFamily="34" charset="0"/>
              </a:rPr>
              <a:t> will lead to </a:t>
            </a:r>
          </a:p>
          <a:p>
            <a:pPr marL="58738" indent="-58738" eaLnBrk="1" fontAlgn="auto" hangingPunct="1">
              <a:spcAft>
                <a:spcPts val="0"/>
              </a:spcAft>
              <a:buClr>
                <a:schemeClr val="accent3"/>
              </a:buClr>
              <a:buNone/>
              <a:defRPr/>
            </a:pPr>
            <a:r>
              <a:rPr lang="de-DE" sz="2400" dirty="0">
                <a:latin typeface="Arial" pitchFamily="34" charset="0"/>
                <a:cs typeface="Arial" pitchFamily="34" charset="0"/>
              </a:rPr>
              <a:t>increase in conductance due to increasing</a:t>
            </a:r>
          </a:p>
          <a:p>
            <a:pPr marL="58738" indent="-58738" eaLnBrk="1" fontAlgn="auto" hangingPunct="1">
              <a:spcAft>
                <a:spcPts val="0"/>
              </a:spcAft>
              <a:buClr>
                <a:schemeClr val="accent3"/>
              </a:buClr>
              <a:buNone/>
              <a:defRPr/>
            </a:pPr>
            <a:r>
              <a:rPr lang="de-DE" sz="2400" dirty="0">
                <a:latin typeface="Arial" pitchFamily="34" charset="0"/>
                <a:cs typeface="Arial" pitchFamily="34" charset="0"/>
              </a:rPr>
              <a:t>of  </a:t>
            </a:r>
            <a:r>
              <a:rPr lang="de-DE" sz="2400" b="1" dirty="0">
                <a:solidFill>
                  <a:srgbClr val="FF0000"/>
                </a:solidFill>
                <a:latin typeface="Arial" pitchFamily="34" charset="0"/>
                <a:cs typeface="Arial" pitchFamily="34" charset="0"/>
              </a:rPr>
              <a:t>Na</a:t>
            </a:r>
            <a:r>
              <a:rPr lang="de-DE" sz="2400" b="1" baseline="30000" dirty="0">
                <a:solidFill>
                  <a:srgbClr val="FF0000"/>
                </a:solidFill>
                <a:latin typeface="Arial" pitchFamily="34" charset="0"/>
                <a:cs typeface="Arial" pitchFamily="34" charset="0"/>
              </a:rPr>
              <a:t>+</a:t>
            </a:r>
            <a:r>
              <a:rPr lang="de-DE" sz="2400" dirty="0">
                <a:latin typeface="Arial" pitchFamily="34" charset="0"/>
                <a:cs typeface="Arial" pitchFamily="34" charset="0"/>
              </a:rPr>
              <a:t> (43) and </a:t>
            </a:r>
            <a:r>
              <a:rPr lang="de-DE" sz="2400" b="1" dirty="0">
                <a:solidFill>
                  <a:srgbClr val="FF0000"/>
                </a:solidFill>
                <a:latin typeface="Arial" pitchFamily="34" charset="0"/>
                <a:cs typeface="Arial" pitchFamily="34" charset="0"/>
              </a:rPr>
              <a:t>OH</a:t>
            </a:r>
            <a:r>
              <a:rPr lang="de-DE" sz="2400" b="1" baseline="30000" dirty="0">
                <a:solidFill>
                  <a:srgbClr val="FF0000"/>
                </a:solidFill>
                <a:latin typeface="Arial" pitchFamily="34" charset="0"/>
                <a:cs typeface="Arial" pitchFamily="34" charset="0"/>
              </a:rPr>
              <a:t>- </a:t>
            </a:r>
            <a:r>
              <a:rPr lang="de-DE" sz="2400" b="1" dirty="0">
                <a:solidFill>
                  <a:srgbClr val="FF0000"/>
                </a:solidFill>
                <a:latin typeface="Arial" pitchFamily="34" charset="0"/>
                <a:cs typeface="Arial" pitchFamily="34" charset="0"/>
              </a:rPr>
              <a:t> (198)</a:t>
            </a:r>
            <a:endParaRPr lang="de-DE" sz="2400" b="1" baseline="30000" dirty="0">
              <a:solidFill>
                <a:srgbClr val="FF0000"/>
              </a:solidFill>
              <a:latin typeface="Arial" pitchFamily="34" charset="0"/>
              <a:cs typeface="Arial" pitchFamily="34" charset="0"/>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t="10175" r="9938"/>
          <a:stretch>
            <a:fillRect/>
          </a:stretch>
        </p:blipFill>
        <p:spPr bwMode="auto">
          <a:xfrm>
            <a:off x="7321550" y="3733800"/>
            <a:ext cx="3194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7924800" y="4953001"/>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8738" indent="-58738"/>
            <a:r>
              <a:rPr lang="de-DE" b="1">
                <a:solidFill>
                  <a:srgbClr val="FF0000"/>
                </a:solidFill>
              </a:rPr>
              <a:t>+ CH</a:t>
            </a:r>
            <a:r>
              <a:rPr lang="de-DE" b="1" baseline="-25000">
                <a:solidFill>
                  <a:srgbClr val="FF0000"/>
                </a:solidFill>
              </a:rPr>
              <a:t>3</a:t>
            </a:r>
            <a:r>
              <a:rPr lang="de-DE" b="1">
                <a:solidFill>
                  <a:srgbClr val="FF0000"/>
                </a:solidFill>
              </a:rPr>
              <a:t>COO</a:t>
            </a:r>
            <a:r>
              <a:rPr lang="de-DE" b="1" baseline="30000">
                <a:solidFill>
                  <a:srgbClr val="FF0000"/>
                </a:solidFill>
              </a:rPr>
              <a:t>-</a:t>
            </a:r>
            <a:endParaRPr lang="de-DE" b="1">
              <a:solidFill>
                <a:srgbClr val="FF0000"/>
              </a:solidFill>
            </a:endParaRPr>
          </a:p>
          <a:p>
            <a:pPr marL="58738" indent="-58738"/>
            <a:r>
              <a:rPr lang="de-DE" b="1">
                <a:solidFill>
                  <a:srgbClr val="FF0000"/>
                </a:solidFill>
              </a:rPr>
              <a:t>+ Na</a:t>
            </a:r>
            <a:r>
              <a:rPr lang="de-DE" b="1" baseline="30000">
                <a:solidFill>
                  <a:srgbClr val="FF0000"/>
                </a:solidFill>
              </a:rPr>
              <a:t>+</a:t>
            </a:r>
            <a:r>
              <a:rPr lang="de-DE" b="1">
                <a:solidFill>
                  <a:srgbClr val="FF0000"/>
                </a:solidFill>
              </a:rPr>
              <a:t> </a:t>
            </a:r>
            <a:endParaRPr lang="en-US">
              <a:latin typeface="Constantia" pitchFamily="18" charset="0"/>
            </a:endParaRPr>
          </a:p>
        </p:txBody>
      </p:sp>
      <p:sp>
        <p:nvSpPr>
          <p:cNvPr id="34821" name="Rectangle 5"/>
          <p:cNvSpPr>
            <a:spLocks noChangeArrowheads="1"/>
          </p:cNvSpPr>
          <p:nvPr/>
        </p:nvSpPr>
        <p:spPr bwMode="auto">
          <a:xfrm>
            <a:off x="9429750" y="4306888"/>
            <a:ext cx="857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OH</a:t>
            </a:r>
            <a:r>
              <a:rPr lang="en-GB" b="1" baseline="30000">
                <a:solidFill>
                  <a:srgbClr val="FF0000"/>
                </a:solidFill>
              </a:rPr>
              <a:t>-</a:t>
            </a:r>
          </a:p>
          <a:p>
            <a:r>
              <a:rPr lang="de-DE" b="1">
                <a:solidFill>
                  <a:srgbClr val="FF0000"/>
                </a:solidFill>
              </a:rPr>
              <a:t>+ Na</a:t>
            </a:r>
            <a:r>
              <a:rPr lang="de-DE" b="1" baseline="30000">
                <a:solidFill>
                  <a:srgbClr val="FF0000"/>
                </a:solidFill>
              </a:rPr>
              <a:t>+</a:t>
            </a:r>
            <a:endParaRPr lang="en-US">
              <a:latin typeface="Constantia" pitchFamily="18" charset="0"/>
            </a:endParaRPr>
          </a:p>
        </p:txBody>
      </p:sp>
      <p:cxnSp>
        <p:nvCxnSpPr>
          <p:cNvPr id="7" name="Straight Arrow Connector 6"/>
          <p:cNvCxnSpPr/>
          <p:nvPr/>
        </p:nvCxnSpPr>
        <p:spPr>
          <a:xfrm>
            <a:off x="9261476" y="5410200"/>
            <a:ext cx="34925"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823" name="TextBox 7"/>
          <p:cNvSpPr txBox="1">
            <a:spLocks noChangeArrowheads="1"/>
          </p:cNvSpPr>
          <p:nvPr/>
        </p:nvSpPr>
        <p:spPr bwMode="auto">
          <a:xfrm>
            <a:off x="9367838" y="5562600"/>
            <a:ext cx="61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onstantia" pitchFamily="18" charset="0"/>
              </a:rPr>
              <a:t>E.p.</a:t>
            </a:r>
            <a:endParaRPr lang="en-US">
              <a:latin typeface="Constantia" pitchFamily="18" charset="0"/>
            </a:endParaRPr>
          </a:p>
        </p:txBody>
      </p:sp>
    </p:spTree>
    <p:extLst>
      <p:ext uri="{BB962C8B-B14F-4D97-AF65-F5344CB8AC3E}">
        <p14:creationId xmlns:p14="http://schemas.microsoft.com/office/powerpoint/2010/main" val="16325930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04800"/>
            <a:ext cx="8763000" cy="6248400"/>
          </a:xfrm>
        </p:spPr>
        <p:txBody>
          <a:bodyPr>
            <a:normAutofit lnSpcReduction="10000"/>
          </a:bodyPr>
          <a:lstStyle/>
          <a:p>
            <a:pPr marL="274320" indent="-274320" eaLnBrk="1" fontAlgn="auto" hangingPunct="1">
              <a:spcAft>
                <a:spcPts val="0"/>
              </a:spcAft>
              <a:buClr>
                <a:schemeClr val="accent3"/>
              </a:buClr>
              <a:buNone/>
              <a:defRPr/>
            </a:pPr>
            <a:r>
              <a:rPr lang="de-DE" b="1" dirty="0">
                <a:solidFill>
                  <a:srgbClr val="0000FF"/>
                </a:solidFill>
                <a:effectLst>
                  <a:outerShdw blurRad="38100" dist="38100" dir="2700000" algn="tl">
                    <a:srgbClr val="000000">
                      <a:alpha val="43137"/>
                    </a:srgbClr>
                  </a:outerShdw>
                </a:effectLst>
              </a:rPr>
              <a:t>3- Mixture of strong acid and weak acid aganist strong base.e.g. HCl/CH3COOH mix ≠NaOH</a:t>
            </a:r>
          </a:p>
          <a:p>
            <a:pPr marL="274320" indent="-274320" eaLnBrk="1" fontAlgn="auto" hangingPunct="1">
              <a:spcAft>
                <a:spcPts val="0"/>
              </a:spcAft>
              <a:buClr>
                <a:schemeClr val="accent3"/>
              </a:buClr>
              <a:buNone/>
              <a:defRPr/>
            </a:pPr>
            <a:endParaRPr lang="de-DE" b="1" dirty="0">
              <a:solidFill>
                <a:schemeClr val="accent1">
                  <a:lumMod val="75000"/>
                </a:schemeClr>
              </a:solidFill>
              <a:effectLst>
                <a:outerShdw blurRad="38100" dist="38100" dir="2700000" algn="tl">
                  <a:srgbClr val="000000">
                    <a:alpha val="43137"/>
                  </a:srgbClr>
                </a:outerShdw>
              </a:effectLst>
            </a:endParaRPr>
          </a:p>
          <a:p>
            <a:pPr marL="0" indent="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The initial conductivity is high it is due to </a:t>
            </a:r>
            <a:r>
              <a:rPr lang="en-GB" sz="2400" b="1" dirty="0" err="1">
                <a:solidFill>
                  <a:srgbClr val="FF0000"/>
                </a:solidFill>
                <a:latin typeface="Arial" pitchFamily="34" charset="0"/>
                <a:cs typeface="Arial" pitchFamily="34" charset="0"/>
              </a:rPr>
              <a:t>HCl</a:t>
            </a:r>
            <a:r>
              <a:rPr lang="en-GB" sz="2400" dirty="0">
                <a:latin typeface="Arial" pitchFamily="34" charset="0"/>
                <a:cs typeface="Arial" pitchFamily="34" charset="0"/>
              </a:rPr>
              <a:t> which by common ion effect suppress the ionization of </a:t>
            </a:r>
            <a:r>
              <a:rPr lang="en-GB" sz="2400" b="1" dirty="0">
                <a:solidFill>
                  <a:srgbClr val="FF0000"/>
                </a:solidFill>
                <a:latin typeface="Arial" pitchFamily="34" charset="0"/>
                <a:cs typeface="Arial" pitchFamily="34" charset="0"/>
              </a:rPr>
              <a:t>CH</a:t>
            </a:r>
            <a:r>
              <a:rPr lang="en-GB" sz="2400" b="1" baseline="-25000" dirty="0">
                <a:solidFill>
                  <a:srgbClr val="FF0000"/>
                </a:solidFill>
                <a:latin typeface="Arial" pitchFamily="34" charset="0"/>
                <a:cs typeface="Arial" pitchFamily="34" charset="0"/>
              </a:rPr>
              <a:t>3</a:t>
            </a:r>
            <a:r>
              <a:rPr lang="en-GB" sz="2400" b="1" dirty="0">
                <a:solidFill>
                  <a:srgbClr val="FF0000"/>
                </a:solidFill>
                <a:latin typeface="Arial" pitchFamily="34" charset="0"/>
                <a:cs typeface="Arial" pitchFamily="34" charset="0"/>
              </a:rPr>
              <a:t>COOH</a:t>
            </a:r>
            <a:r>
              <a:rPr lang="en-GB" sz="2400" dirty="0">
                <a:latin typeface="Arial" pitchFamily="34" charset="0"/>
                <a:cs typeface="Arial" pitchFamily="34" charset="0"/>
              </a:rPr>
              <a:t>.</a:t>
            </a:r>
          </a:p>
          <a:p>
            <a:pPr marL="0" indent="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 Upon titration; decrease in conductivity occurs due to replacement of </a:t>
            </a:r>
            <a:r>
              <a:rPr lang="en-GB" sz="2400" b="1" dirty="0">
                <a:solidFill>
                  <a:srgbClr val="FF0000"/>
                </a:solidFill>
                <a:latin typeface="Arial" pitchFamily="34" charset="0"/>
                <a:cs typeface="Arial" pitchFamily="34" charset="0"/>
              </a:rPr>
              <a:t>H</a:t>
            </a:r>
            <a:r>
              <a:rPr lang="en-GB" sz="2400" b="1" baseline="30000" dirty="0">
                <a:solidFill>
                  <a:srgbClr val="FF0000"/>
                </a:solidFill>
                <a:latin typeface="Arial" pitchFamily="34" charset="0"/>
                <a:cs typeface="Arial" pitchFamily="34" charset="0"/>
              </a:rPr>
              <a:t>+</a:t>
            </a:r>
            <a:r>
              <a:rPr lang="en-GB" sz="2400" dirty="0">
                <a:latin typeface="Arial" pitchFamily="34" charset="0"/>
                <a:cs typeface="Arial" pitchFamily="34" charset="0"/>
              </a:rPr>
              <a:t> ion with mobility 350 </a:t>
            </a:r>
          </a:p>
          <a:p>
            <a:pPr marL="0" indent="0" eaLnBrk="1" fontAlgn="auto" hangingPunct="1">
              <a:spcAft>
                <a:spcPts val="0"/>
              </a:spcAft>
              <a:buClr>
                <a:schemeClr val="accent3"/>
              </a:buClr>
              <a:buNone/>
              <a:defRPr/>
            </a:pPr>
            <a:r>
              <a:rPr lang="en-GB" sz="2400" dirty="0">
                <a:latin typeface="Arial" pitchFamily="34" charset="0"/>
                <a:cs typeface="Arial" pitchFamily="34" charset="0"/>
              </a:rPr>
              <a:t>by </a:t>
            </a:r>
            <a:r>
              <a:rPr lang="en-GB" sz="2400" b="1" dirty="0">
                <a:solidFill>
                  <a:srgbClr val="FF0000"/>
                </a:solidFill>
                <a:latin typeface="Arial" pitchFamily="34" charset="0"/>
                <a:cs typeface="Arial" pitchFamily="34" charset="0"/>
              </a:rPr>
              <a:t>Na</a:t>
            </a:r>
            <a:r>
              <a:rPr lang="en-GB" sz="2400" b="1" baseline="30000" dirty="0">
                <a:solidFill>
                  <a:srgbClr val="FF0000"/>
                </a:solidFill>
                <a:latin typeface="Arial" pitchFamily="34" charset="0"/>
                <a:cs typeface="Arial" pitchFamily="34" charset="0"/>
              </a:rPr>
              <a:t>+</a:t>
            </a:r>
            <a:r>
              <a:rPr lang="en-GB" sz="2400" dirty="0">
                <a:latin typeface="Arial" pitchFamily="34" charset="0"/>
                <a:cs typeface="Arial" pitchFamily="34" charset="0"/>
              </a:rPr>
              <a:t> ion with mobility 43 , till all the </a:t>
            </a:r>
            <a:r>
              <a:rPr lang="en-GB" sz="2400" b="1" dirty="0">
                <a:solidFill>
                  <a:srgbClr val="FF0000"/>
                </a:solidFill>
                <a:latin typeface="Arial" pitchFamily="34" charset="0"/>
                <a:cs typeface="Arial" pitchFamily="34" charset="0"/>
              </a:rPr>
              <a:t>H</a:t>
            </a:r>
            <a:r>
              <a:rPr lang="en-GB" sz="2400" b="1" baseline="30000" dirty="0">
                <a:solidFill>
                  <a:srgbClr val="FF0000"/>
                </a:solidFill>
                <a:latin typeface="Arial" pitchFamily="34" charset="0"/>
                <a:cs typeface="Arial" pitchFamily="34" charset="0"/>
              </a:rPr>
              <a:t>+</a:t>
            </a:r>
          </a:p>
          <a:p>
            <a:pPr marL="0" indent="0" eaLnBrk="1" fontAlgn="auto" hangingPunct="1">
              <a:spcAft>
                <a:spcPts val="0"/>
              </a:spcAft>
              <a:buClr>
                <a:schemeClr val="accent3"/>
              </a:buClr>
              <a:buNone/>
              <a:defRPr/>
            </a:pPr>
            <a:r>
              <a:rPr lang="en-GB" sz="2400" baseline="30000" dirty="0">
                <a:latin typeface="Arial" pitchFamily="34" charset="0"/>
                <a:cs typeface="Arial" pitchFamily="34" charset="0"/>
              </a:rPr>
              <a:t> </a:t>
            </a:r>
            <a:r>
              <a:rPr lang="en-GB" sz="2400" dirty="0">
                <a:latin typeface="Arial" pitchFamily="34" charset="0"/>
                <a:cs typeface="Arial" pitchFamily="34" charset="0"/>
              </a:rPr>
              <a:t>ions from </a:t>
            </a:r>
            <a:r>
              <a:rPr lang="en-GB" sz="2400" b="1" dirty="0" err="1">
                <a:solidFill>
                  <a:srgbClr val="FF0000"/>
                </a:solidFill>
                <a:latin typeface="Arial" pitchFamily="34" charset="0"/>
                <a:cs typeface="Arial" pitchFamily="34" charset="0"/>
              </a:rPr>
              <a:t>HCl</a:t>
            </a:r>
            <a:r>
              <a:rPr lang="en-GB" sz="2400" dirty="0">
                <a:latin typeface="Arial" pitchFamily="34" charset="0"/>
                <a:cs typeface="Arial" pitchFamily="34" charset="0"/>
              </a:rPr>
              <a:t> are neutralized. </a:t>
            </a:r>
          </a:p>
          <a:p>
            <a:pPr marL="0" indent="0" eaLnBrk="1" fontAlgn="auto" hangingPunct="1">
              <a:spcAft>
                <a:spcPts val="0"/>
              </a:spcAft>
              <a:buClr>
                <a:schemeClr val="accent3"/>
              </a:buClr>
              <a:buFont typeface="Wingdings" pitchFamily="2" charset="2"/>
              <a:buChar char="q"/>
              <a:defRPr/>
            </a:pPr>
            <a:r>
              <a:rPr lang="en-GB" sz="2400" b="1" dirty="0">
                <a:solidFill>
                  <a:srgbClr val="FF0000"/>
                </a:solidFill>
                <a:latin typeface="Arial" pitchFamily="34" charset="0"/>
                <a:cs typeface="Arial" pitchFamily="34" charset="0"/>
              </a:rPr>
              <a:t>CH</a:t>
            </a:r>
            <a:r>
              <a:rPr lang="en-GB" sz="2400" b="1" baseline="-25000" dirty="0">
                <a:solidFill>
                  <a:srgbClr val="FF0000"/>
                </a:solidFill>
                <a:latin typeface="Arial" pitchFamily="34" charset="0"/>
                <a:cs typeface="Arial" pitchFamily="34" charset="0"/>
              </a:rPr>
              <a:t>3</a:t>
            </a:r>
            <a:r>
              <a:rPr lang="en-GB" sz="2400" b="1" dirty="0">
                <a:solidFill>
                  <a:srgbClr val="FF0000"/>
                </a:solidFill>
                <a:latin typeface="Arial" pitchFamily="34" charset="0"/>
                <a:cs typeface="Arial" pitchFamily="34" charset="0"/>
              </a:rPr>
              <a:t>COOH </a:t>
            </a:r>
            <a:r>
              <a:rPr lang="en-GB" sz="2400" dirty="0">
                <a:latin typeface="Arial" pitchFamily="34" charset="0"/>
                <a:cs typeface="Arial" pitchFamily="34" charset="0"/>
              </a:rPr>
              <a:t>will thus ionize and </a:t>
            </a:r>
          </a:p>
          <a:p>
            <a:pPr marL="0" indent="0" eaLnBrk="1" fontAlgn="auto" hangingPunct="1">
              <a:spcAft>
                <a:spcPts val="0"/>
              </a:spcAft>
              <a:buClr>
                <a:schemeClr val="accent3"/>
              </a:buClr>
              <a:buNone/>
              <a:defRPr/>
            </a:pPr>
            <a:r>
              <a:rPr lang="en-GB" sz="2400" dirty="0">
                <a:latin typeface="Arial" pitchFamily="34" charset="0"/>
                <a:cs typeface="Arial" pitchFamily="34" charset="0"/>
              </a:rPr>
              <a:t>react with </a:t>
            </a:r>
            <a:r>
              <a:rPr lang="en-GB" sz="2400" b="1" dirty="0" err="1">
                <a:solidFill>
                  <a:srgbClr val="FF0000"/>
                </a:solidFill>
                <a:latin typeface="Arial" pitchFamily="34" charset="0"/>
                <a:cs typeface="Arial" pitchFamily="34" charset="0"/>
              </a:rPr>
              <a:t>NaOH</a:t>
            </a:r>
            <a:r>
              <a:rPr lang="en-GB" sz="2400" dirty="0">
                <a:latin typeface="Arial" pitchFamily="34" charset="0"/>
                <a:cs typeface="Arial" pitchFamily="34" charset="0"/>
              </a:rPr>
              <a:t>.</a:t>
            </a:r>
          </a:p>
          <a:p>
            <a:pPr marL="0" indent="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The change in conductivity will take </a:t>
            </a:r>
          </a:p>
          <a:p>
            <a:pPr marL="0" indent="0" eaLnBrk="1" fontAlgn="auto" hangingPunct="1">
              <a:spcAft>
                <a:spcPts val="0"/>
              </a:spcAft>
              <a:buClr>
                <a:schemeClr val="accent3"/>
              </a:buClr>
              <a:buNone/>
              <a:defRPr/>
            </a:pPr>
            <a:r>
              <a:rPr lang="en-GB" sz="2400" dirty="0">
                <a:latin typeface="Arial" pitchFamily="34" charset="0"/>
                <a:cs typeface="Arial" pitchFamily="34" charset="0"/>
              </a:rPr>
              <a:t>place in similar way as described above.</a:t>
            </a:r>
          </a:p>
          <a:p>
            <a:pPr marL="0" indent="0" eaLnBrk="1" fontAlgn="auto" hangingPunct="1">
              <a:spcAft>
                <a:spcPts val="0"/>
              </a:spcAft>
              <a:buClr>
                <a:schemeClr val="accent3"/>
              </a:buClr>
              <a:buNone/>
              <a:defRPr/>
            </a:pPr>
            <a:r>
              <a:rPr lang="en-GB" sz="2400" dirty="0">
                <a:latin typeface="Arial" pitchFamily="34" charset="0"/>
                <a:cs typeface="Arial" pitchFamily="34" charset="0"/>
              </a:rPr>
              <a:t> for acetic acid.</a:t>
            </a:r>
            <a:r>
              <a:rPr lang="en-GB" sz="2400" dirty="0"/>
              <a:t> </a:t>
            </a:r>
            <a:endParaRPr lang="en-US" sz="2400" dirty="0"/>
          </a:p>
          <a:p>
            <a:pPr marL="274320" indent="-274320" eaLnBrk="1" fontAlgn="auto" hangingPunct="1">
              <a:spcAft>
                <a:spcPts val="0"/>
              </a:spcAft>
              <a:buClr>
                <a:schemeClr val="accent3"/>
              </a:buClr>
              <a:buNone/>
              <a:defRPr/>
            </a:pPr>
            <a:endParaRPr lang="en-US" b="1" dirty="0">
              <a:solidFill>
                <a:schemeClr val="accent1">
                  <a:lumMod val="75000"/>
                </a:schemeClr>
              </a:solidFill>
              <a:effectLst>
                <a:outerShdw blurRad="38100" dist="38100" dir="2700000" algn="tl">
                  <a:srgbClr val="000000">
                    <a:alpha val="43137"/>
                  </a:srgbClr>
                </a:outerShdw>
              </a:effectLst>
            </a:endParaRPr>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l="5296" r="12460"/>
          <a:stretch>
            <a:fillRect/>
          </a:stretch>
        </p:blipFill>
        <p:spPr bwMode="auto">
          <a:xfrm>
            <a:off x="7310438" y="3733800"/>
            <a:ext cx="32051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3"/>
          <p:cNvSpPr txBox="1">
            <a:spLocks noChangeArrowheads="1"/>
          </p:cNvSpPr>
          <p:nvPr/>
        </p:nvSpPr>
        <p:spPr bwMode="auto">
          <a:xfrm>
            <a:off x="8229600" y="4724400"/>
            <a:ext cx="1600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atin typeface="Constantia" pitchFamily="18" charset="0"/>
            </a:endParaRPr>
          </a:p>
        </p:txBody>
      </p:sp>
      <p:sp>
        <p:nvSpPr>
          <p:cNvPr id="35845" name="TextBox 4"/>
          <p:cNvSpPr txBox="1">
            <a:spLocks noChangeArrowheads="1"/>
          </p:cNvSpPr>
          <p:nvPr/>
        </p:nvSpPr>
        <p:spPr bwMode="auto">
          <a:xfrm>
            <a:off x="7650164" y="5943600"/>
            <a:ext cx="101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t>HCl e.p.</a:t>
            </a:r>
            <a:endParaRPr lang="en-US"/>
          </a:p>
        </p:txBody>
      </p:sp>
    </p:spTree>
    <p:extLst>
      <p:ext uri="{BB962C8B-B14F-4D97-AF65-F5344CB8AC3E}">
        <p14:creationId xmlns:p14="http://schemas.microsoft.com/office/powerpoint/2010/main" val="27288011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62000"/>
            <a:ext cx="8229600" cy="5562600"/>
          </a:xfrm>
        </p:spPr>
        <p:txBody>
          <a:bodyPr>
            <a:normAutofit/>
          </a:bodyPr>
          <a:lstStyle/>
          <a:p>
            <a:pPr marL="274320" indent="-274320" eaLnBrk="1" fontAlgn="auto" hangingPunct="1">
              <a:spcAft>
                <a:spcPts val="0"/>
              </a:spcAft>
              <a:buClr>
                <a:schemeClr val="accent3"/>
              </a:buClr>
              <a:buNone/>
              <a:defRPr/>
            </a:pPr>
            <a:r>
              <a:rPr lang="de-DE" b="1" dirty="0">
                <a:solidFill>
                  <a:schemeClr val="accent1">
                    <a:lumMod val="75000"/>
                  </a:schemeClr>
                </a:solidFill>
                <a:effectLst>
                  <a:outerShdw blurRad="38100" dist="38100" dir="2700000" algn="tl">
                    <a:srgbClr val="000000">
                      <a:alpha val="43137"/>
                    </a:srgbClr>
                  </a:outerShdw>
                </a:effectLst>
              </a:rPr>
              <a:t>4- Precepitation Titrations</a:t>
            </a:r>
          </a:p>
          <a:p>
            <a:pPr marL="274320" indent="-274320" eaLnBrk="1" fontAlgn="auto" hangingPunct="1">
              <a:spcAft>
                <a:spcPts val="0"/>
              </a:spcAft>
              <a:buClr>
                <a:schemeClr val="accent3"/>
              </a:buClr>
              <a:buNone/>
              <a:defRPr/>
            </a:pPr>
            <a:endParaRPr lang="de-DE" b="1" dirty="0">
              <a:solidFill>
                <a:schemeClr val="accent1">
                  <a:lumMod val="75000"/>
                </a:schemeClr>
              </a:solidFill>
              <a:effectLst>
                <a:outerShdw blurRad="38100" dist="38100" dir="2700000" algn="tl">
                  <a:srgbClr val="000000">
                    <a:alpha val="43137"/>
                  </a:srgbClr>
                </a:outerShdw>
              </a:effectLst>
            </a:endParaRPr>
          </a:p>
          <a:p>
            <a:pPr marL="274320" indent="-27432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It is important to choose the suitable </a:t>
            </a:r>
            <a:r>
              <a:rPr lang="en-GB" sz="2400" dirty="0" err="1">
                <a:latin typeface="Arial" pitchFamily="34" charset="0"/>
                <a:cs typeface="Arial" pitchFamily="34" charset="0"/>
              </a:rPr>
              <a:t>titrant</a:t>
            </a:r>
            <a:r>
              <a:rPr lang="en-GB" sz="2400" dirty="0">
                <a:latin typeface="Arial" pitchFamily="34" charset="0"/>
                <a:cs typeface="Arial" pitchFamily="34" charset="0"/>
              </a:rPr>
              <a:t> which gives sharp change at the  equivalence point. </a:t>
            </a:r>
          </a:p>
          <a:p>
            <a:pPr marL="274320" indent="-274320" eaLnBrk="1" fontAlgn="auto" hangingPunct="1">
              <a:spcAft>
                <a:spcPts val="0"/>
              </a:spcAft>
              <a:buClr>
                <a:schemeClr val="accent3"/>
              </a:buClr>
              <a:buFont typeface="Wingdings" pitchFamily="2" charset="2"/>
              <a:buChar char="q"/>
              <a:defRPr/>
            </a:pPr>
            <a:endParaRPr lang="en-GB" sz="2400" dirty="0">
              <a:latin typeface="Arial" pitchFamily="34" charset="0"/>
              <a:cs typeface="Arial" pitchFamily="34" charset="0"/>
            </a:endParaRPr>
          </a:p>
          <a:p>
            <a:pPr marL="274320" indent="-274320" eaLnBrk="1" fontAlgn="auto" hangingPunct="1">
              <a:spcAft>
                <a:spcPts val="0"/>
              </a:spcAft>
              <a:buClr>
                <a:schemeClr val="accent3"/>
              </a:buClr>
              <a:buFont typeface="Wingdings" pitchFamily="2" charset="2"/>
              <a:buChar char="q"/>
              <a:defRPr/>
            </a:pPr>
            <a:r>
              <a:rPr lang="en-GB" sz="2400" dirty="0" err="1">
                <a:latin typeface="Arial" pitchFamily="34" charset="0"/>
                <a:cs typeface="Arial" pitchFamily="34" charset="0"/>
              </a:rPr>
              <a:t>Titrant</a:t>
            </a:r>
            <a:r>
              <a:rPr lang="en-GB" sz="2400" dirty="0">
                <a:latin typeface="Arial" pitchFamily="34" charset="0"/>
                <a:cs typeface="Arial" pitchFamily="34" charset="0"/>
              </a:rPr>
              <a:t> must have mobility that varies greatly from the sample </a:t>
            </a:r>
            <a:r>
              <a:rPr lang="en-GB" sz="2400" b="1" u="sng" dirty="0">
                <a:latin typeface="Arial" pitchFamily="34" charset="0"/>
                <a:cs typeface="Arial" pitchFamily="34" charset="0"/>
              </a:rPr>
              <a:t>because the products are weakly </a:t>
            </a:r>
            <a:r>
              <a:rPr lang="en-GB" sz="2400" b="1" u="sng" dirty="0" err="1">
                <a:latin typeface="Arial" pitchFamily="34" charset="0"/>
                <a:cs typeface="Arial" pitchFamily="34" charset="0"/>
              </a:rPr>
              <a:t>ionizable</a:t>
            </a:r>
            <a:r>
              <a:rPr lang="en-GB" sz="2400" b="1" u="sng" dirty="0">
                <a:latin typeface="Arial" pitchFamily="34" charset="0"/>
                <a:cs typeface="Arial" pitchFamily="34" charset="0"/>
              </a:rPr>
              <a:t> </a:t>
            </a:r>
            <a:r>
              <a:rPr lang="en-GB" sz="2400" dirty="0">
                <a:latin typeface="Arial" pitchFamily="34" charset="0"/>
                <a:cs typeface="Arial" pitchFamily="34" charset="0"/>
              </a:rPr>
              <a:t>leading to decrease in conductance during titration till the endpoint.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9934426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09600"/>
            <a:ext cx="8991600" cy="6553200"/>
          </a:xfrm>
        </p:spPr>
        <p:txBody>
          <a:bodyPr>
            <a:normAutofit/>
          </a:bodyPr>
          <a:lstStyle/>
          <a:p>
            <a:pPr marL="274320" indent="-274320" eaLnBrk="1" fontAlgn="auto" hangingPunct="1">
              <a:spcAft>
                <a:spcPts val="0"/>
              </a:spcAft>
              <a:buClr>
                <a:schemeClr val="accent3"/>
              </a:buClr>
              <a:buNone/>
              <a:defRPr/>
            </a:pPr>
            <a:r>
              <a:rPr lang="de-DE" b="1" dirty="0">
                <a:solidFill>
                  <a:schemeClr val="accent1">
                    <a:lumMod val="75000"/>
                  </a:schemeClr>
                </a:solidFill>
                <a:effectLst>
                  <a:outerShdw blurRad="38100" dist="38100" dir="2700000" algn="tl">
                    <a:srgbClr val="000000">
                      <a:alpha val="43137"/>
                    </a:srgbClr>
                  </a:outerShdw>
                </a:effectLst>
              </a:rPr>
              <a:t>e.g. Titration of NaCl ≠ AgNO</a:t>
            </a:r>
            <a:r>
              <a:rPr lang="de-DE" b="1" baseline="-25000" dirty="0">
                <a:solidFill>
                  <a:schemeClr val="accent1">
                    <a:lumMod val="75000"/>
                  </a:schemeClr>
                </a:solidFill>
                <a:effectLst>
                  <a:outerShdw blurRad="38100" dist="38100" dir="2700000" algn="tl">
                    <a:srgbClr val="000000">
                      <a:alpha val="43137"/>
                    </a:srgbClr>
                  </a:outerShdw>
                </a:effectLst>
              </a:rPr>
              <a:t>3</a:t>
            </a:r>
          </a:p>
          <a:p>
            <a:pPr marL="274320" indent="-274320" eaLnBrk="1" fontAlgn="auto" hangingPunct="1">
              <a:spcAft>
                <a:spcPts val="0"/>
              </a:spcAft>
              <a:buClr>
                <a:schemeClr val="accent3"/>
              </a:buClr>
              <a:buNone/>
              <a:defRPr/>
            </a:pPr>
            <a:r>
              <a:rPr lang="de-DE" sz="2400" dirty="0">
                <a:latin typeface="Arial" pitchFamily="34" charset="0"/>
                <a:cs typeface="Arial" pitchFamily="34" charset="0"/>
              </a:rPr>
              <a:t>NaCl + AgNO</a:t>
            </a:r>
            <a:r>
              <a:rPr lang="de-DE" sz="2400" baseline="-25000" dirty="0">
                <a:latin typeface="Arial" pitchFamily="34" charset="0"/>
                <a:cs typeface="Arial" pitchFamily="34" charset="0"/>
              </a:rPr>
              <a:t>3 </a:t>
            </a:r>
            <a:r>
              <a:rPr lang="de-DE" sz="2400" dirty="0">
                <a:latin typeface="Arial" pitchFamily="34" charset="0"/>
                <a:cs typeface="Arial" pitchFamily="34" charset="0"/>
              </a:rPr>
              <a:t> </a:t>
            </a:r>
            <a:r>
              <a:rPr lang="en-GB" sz="2400" dirty="0">
                <a:latin typeface="Arial" pitchFamily="34" charset="0"/>
                <a:cs typeface="Arial" pitchFamily="34" charset="0"/>
                <a:sym typeface="Wingdings"/>
              </a:rPr>
              <a:t></a:t>
            </a:r>
            <a:r>
              <a:rPr lang="en-GB" sz="2400" dirty="0">
                <a:latin typeface="Arial" pitchFamily="34" charset="0"/>
                <a:cs typeface="Arial" pitchFamily="34" charset="0"/>
              </a:rPr>
              <a:t> </a:t>
            </a:r>
            <a:r>
              <a:rPr lang="en-GB" sz="2400" dirty="0" err="1">
                <a:latin typeface="Arial" pitchFamily="34" charset="0"/>
                <a:cs typeface="Arial" pitchFamily="34" charset="0"/>
              </a:rPr>
              <a:t>AgCl</a:t>
            </a:r>
            <a:r>
              <a:rPr lang="en-GB" sz="2400" dirty="0">
                <a:latin typeface="Arial" pitchFamily="34" charset="0"/>
                <a:cs typeface="Arial" pitchFamily="34" charset="0"/>
              </a:rPr>
              <a:t> + NaNO</a:t>
            </a:r>
            <a:r>
              <a:rPr lang="en-GB" sz="2400" baseline="-25000" dirty="0">
                <a:latin typeface="Arial" pitchFamily="34" charset="0"/>
                <a:cs typeface="Arial" pitchFamily="34" charset="0"/>
              </a:rPr>
              <a:t>3</a:t>
            </a:r>
          </a:p>
          <a:p>
            <a:pPr marL="274320" indent="-274320" eaLnBrk="1" fontAlgn="auto" hangingPunct="1">
              <a:spcAft>
                <a:spcPts val="0"/>
              </a:spcAft>
              <a:buClr>
                <a:schemeClr val="accent3"/>
              </a:buClr>
              <a:buNone/>
              <a:defRPr/>
            </a:pPr>
            <a:r>
              <a:rPr lang="en-GB" sz="2400" dirty="0">
                <a:latin typeface="Arial" pitchFamily="34" charset="0"/>
                <a:cs typeface="Arial" pitchFamily="34" charset="0"/>
              </a:rPr>
              <a:t>Na</a:t>
            </a:r>
            <a:r>
              <a:rPr lang="en-GB" sz="2400" baseline="30000" dirty="0">
                <a:latin typeface="Arial" pitchFamily="34" charset="0"/>
                <a:cs typeface="Arial" pitchFamily="34" charset="0"/>
              </a:rPr>
              <a:t>+</a:t>
            </a:r>
            <a:r>
              <a:rPr lang="en-GB" sz="2400" dirty="0">
                <a:latin typeface="Arial" pitchFamily="34" charset="0"/>
                <a:cs typeface="Arial" pitchFamily="34" charset="0"/>
              </a:rPr>
              <a:t> + </a:t>
            </a:r>
            <a:r>
              <a:rPr lang="en-GB" sz="2400" dirty="0" err="1">
                <a:latin typeface="Arial" pitchFamily="34" charset="0"/>
                <a:cs typeface="Arial" pitchFamily="34" charset="0"/>
              </a:rPr>
              <a:t>Cl</a:t>
            </a:r>
            <a:r>
              <a:rPr lang="en-GB" sz="2400" baseline="30000" dirty="0">
                <a:latin typeface="Arial" pitchFamily="34" charset="0"/>
                <a:cs typeface="Arial" pitchFamily="34" charset="0"/>
              </a:rPr>
              <a:t>‑</a:t>
            </a:r>
            <a:r>
              <a:rPr lang="en-GB" sz="2400" dirty="0">
                <a:latin typeface="Arial" pitchFamily="34" charset="0"/>
                <a:cs typeface="Arial" pitchFamily="34" charset="0"/>
              </a:rPr>
              <a:t> + Ag</a:t>
            </a:r>
            <a:r>
              <a:rPr lang="en-GB" sz="2400" baseline="30000" dirty="0">
                <a:latin typeface="Arial" pitchFamily="34" charset="0"/>
                <a:cs typeface="Arial" pitchFamily="34" charset="0"/>
              </a:rPr>
              <a:t>+</a:t>
            </a:r>
            <a:r>
              <a:rPr lang="en-GB" sz="2400" dirty="0">
                <a:latin typeface="Arial" pitchFamily="34" charset="0"/>
                <a:cs typeface="Arial" pitchFamily="34" charset="0"/>
              </a:rPr>
              <a:t> + NO</a:t>
            </a:r>
            <a:r>
              <a:rPr lang="en-GB" sz="2400" baseline="-25000" dirty="0">
                <a:latin typeface="Arial" pitchFamily="34" charset="0"/>
                <a:cs typeface="Arial" pitchFamily="34" charset="0"/>
              </a:rPr>
              <a:t>3</a:t>
            </a:r>
            <a:r>
              <a:rPr lang="en-GB" sz="2400" baseline="30000" dirty="0">
                <a:latin typeface="Arial" pitchFamily="34" charset="0"/>
                <a:cs typeface="Arial" pitchFamily="34" charset="0"/>
              </a:rPr>
              <a:t>‑</a:t>
            </a:r>
            <a:r>
              <a:rPr lang="en-GB" sz="2400" dirty="0">
                <a:latin typeface="Arial" pitchFamily="34" charset="0"/>
                <a:cs typeface="Arial" pitchFamily="34" charset="0"/>
              </a:rPr>
              <a:t>   </a:t>
            </a:r>
            <a:r>
              <a:rPr lang="en-GB" sz="2400" dirty="0">
                <a:latin typeface="Arial" pitchFamily="34" charset="0"/>
                <a:cs typeface="Arial" pitchFamily="34" charset="0"/>
                <a:sym typeface="Wingdings"/>
              </a:rPr>
              <a:t></a:t>
            </a:r>
            <a:r>
              <a:rPr lang="en-GB" sz="2400" dirty="0">
                <a:latin typeface="Arial" pitchFamily="34" charset="0"/>
                <a:cs typeface="Arial" pitchFamily="34" charset="0"/>
              </a:rPr>
              <a:t> </a:t>
            </a:r>
            <a:r>
              <a:rPr lang="en-GB" sz="2400" dirty="0" err="1">
                <a:latin typeface="Arial" pitchFamily="34" charset="0"/>
                <a:cs typeface="Arial" pitchFamily="34" charset="0"/>
              </a:rPr>
              <a:t>AgCl</a:t>
            </a:r>
            <a:r>
              <a:rPr lang="en-GB" sz="2400" dirty="0">
                <a:latin typeface="Arial" pitchFamily="34" charset="0"/>
                <a:cs typeface="Arial" pitchFamily="34" charset="0"/>
              </a:rPr>
              <a:t> + NO</a:t>
            </a:r>
            <a:r>
              <a:rPr lang="en-GB" sz="2400" baseline="-25000" dirty="0">
                <a:latin typeface="Arial" pitchFamily="34" charset="0"/>
                <a:cs typeface="Arial" pitchFamily="34" charset="0"/>
              </a:rPr>
              <a:t>3</a:t>
            </a:r>
            <a:r>
              <a:rPr lang="en-GB" sz="2400" baseline="30000" dirty="0">
                <a:latin typeface="Arial" pitchFamily="34" charset="0"/>
                <a:cs typeface="Arial" pitchFamily="34" charset="0"/>
              </a:rPr>
              <a:t>-</a:t>
            </a:r>
            <a:r>
              <a:rPr lang="en-GB" sz="2400" dirty="0">
                <a:latin typeface="Arial" pitchFamily="34" charset="0"/>
                <a:cs typeface="Arial" pitchFamily="34" charset="0"/>
              </a:rPr>
              <a:t> + Na</a:t>
            </a:r>
            <a:r>
              <a:rPr lang="en-GB" sz="2400" baseline="30000" dirty="0">
                <a:latin typeface="Arial" pitchFamily="34" charset="0"/>
                <a:cs typeface="Arial" pitchFamily="34" charset="0"/>
              </a:rPr>
              <a:t>+</a:t>
            </a:r>
          </a:p>
          <a:p>
            <a:pPr marL="274320" indent="-274320" eaLnBrk="1" fontAlgn="auto" hangingPunct="1">
              <a:spcAft>
                <a:spcPts val="0"/>
              </a:spcAft>
              <a:buClr>
                <a:schemeClr val="accent3"/>
              </a:buClr>
              <a:buNone/>
              <a:defRPr/>
            </a:pPr>
            <a:endParaRPr lang="en-GB" sz="2400" baseline="30000" dirty="0">
              <a:latin typeface="Arial" pitchFamily="34" charset="0"/>
              <a:cs typeface="Arial" pitchFamily="34" charset="0"/>
            </a:endParaRPr>
          </a:p>
          <a:p>
            <a:pPr marL="0" indent="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During titration of </a:t>
            </a:r>
            <a:r>
              <a:rPr lang="en-GB" sz="2400" dirty="0" err="1">
                <a:latin typeface="Arial" pitchFamily="34" charset="0"/>
                <a:cs typeface="Arial" pitchFamily="34" charset="0"/>
              </a:rPr>
              <a:t>NaCl</a:t>
            </a:r>
            <a:r>
              <a:rPr lang="en-GB" sz="2400" dirty="0">
                <a:latin typeface="Arial" pitchFamily="34" charset="0"/>
                <a:cs typeface="Arial" pitchFamily="34" charset="0"/>
              </a:rPr>
              <a:t> against  AgNO</a:t>
            </a:r>
            <a:r>
              <a:rPr lang="en-GB" sz="2400" baseline="-25000" dirty="0">
                <a:latin typeface="Arial" pitchFamily="34" charset="0"/>
                <a:cs typeface="Arial" pitchFamily="34" charset="0"/>
              </a:rPr>
              <a:t>3</a:t>
            </a:r>
            <a:r>
              <a:rPr lang="en-GB" sz="2400" dirty="0">
                <a:latin typeface="Arial" pitchFamily="34" charset="0"/>
                <a:cs typeface="Arial" pitchFamily="34" charset="0"/>
              </a:rPr>
              <a:t>, Ag</a:t>
            </a:r>
            <a:r>
              <a:rPr lang="en-GB" sz="2400" baseline="30000" dirty="0">
                <a:latin typeface="Arial" pitchFamily="34" charset="0"/>
                <a:cs typeface="Arial" pitchFamily="34" charset="0"/>
              </a:rPr>
              <a:t>+</a:t>
            </a:r>
            <a:r>
              <a:rPr lang="en-GB" sz="2400" dirty="0">
                <a:latin typeface="Arial" pitchFamily="34" charset="0"/>
                <a:cs typeface="Arial" pitchFamily="34" charset="0"/>
              </a:rPr>
              <a:t> precipitate </a:t>
            </a:r>
            <a:r>
              <a:rPr lang="en-GB" sz="2400" dirty="0" err="1">
                <a:latin typeface="Arial" pitchFamily="34" charset="0"/>
                <a:cs typeface="Arial" pitchFamily="34" charset="0"/>
              </a:rPr>
              <a:t>Cl</a:t>
            </a:r>
            <a:r>
              <a:rPr lang="en-GB" sz="2400" baseline="30000" dirty="0">
                <a:latin typeface="Arial" pitchFamily="34" charset="0"/>
                <a:cs typeface="Arial" pitchFamily="34" charset="0"/>
              </a:rPr>
              <a:t>-</a:t>
            </a:r>
            <a:r>
              <a:rPr lang="en-GB" sz="2400" dirty="0">
                <a:latin typeface="Arial" pitchFamily="34" charset="0"/>
                <a:cs typeface="Arial" pitchFamily="34" charset="0"/>
              </a:rPr>
              <a:t> as </a:t>
            </a:r>
            <a:r>
              <a:rPr lang="en-GB" sz="2400" dirty="0" err="1">
                <a:latin typeface="Arial" pitchFamily="34" charset="0"/>
                <a:cs typeface="Arial" pitchFamily="34" charset="0"/>
              </a:rPr>
              <a:t>AgCl</a:t>
            </a:r>
            <a:r>
              <a:rPr lang="en-GB" sz="2400" dirty="0">
                <a:latin typeface="Arial" pitchFamily="34" charset="0"/>
                <a:cs typeface="Arial" pitchFamily="34" charset="0"/>
              </a:rPr>
              <a:t> and NO</a:t>
            </a:r>
            <a:r>
              <a:rPr lang="en-GB" sz="2400" baseline="-25000" dirty="0">
                <a:latin typeface="Arial" pitchFamily="34" charset="0"/>
                <a:cs typeface="Arial" pitchFamily="34" charset="0"/>
              </a:rPr>
              <a:t>3</a:t>
            </a:r>
            <a:r>
              <a:rPr lang="en-GB" sz="2400" baseline="30000" dirty="0">
                <a:latin typeface="Arial" pitchFamily="34" charset="0"/>
                <a:cs typeface="Arial" pitchFamily="34" charset="0"/>
              </a:rPr>
              <a:t>-</a:t>
            </a:r>
            <a:r>
              <a:rPr lang="en-GB" sz="2400" dirty="0">
                <a:latin typeface="Arial" pitchFamily="34" charset="0"/>
                <a:cs typeface="Arial" pitchFamily="34" charset="0"/>
              </a:rPr>
              <a:t> replace </a:t>
            </a:r>
            <a:r>
              <a:rPr lang="en-GB" sz="2400" dirty="0" err="1">
                <a:latin typeface="Arial" pitchFamily="34" charset="0"/>
                <a:cs typeface="Arial" pitchFamily="34" charset="0"/>
              </a:rPr>
              <a:t>Cl</a:t>
            </a:r>
            <a:r>
              <a:rPr lang="en-GB" sz="2400" baseline="30000" dirty="0">
                <a:latin typeface="Arial" pitchFamily="34" charset="0"/>
                <a:cs typeface="Arial" pitchFamily="34" charset="0"/>
              </a:rPr>
              <a:t>-</a:t>
            </a:r>
            <a:r>
              <a:rPr lang="en-GB" sz="2400" dirty="0">
                <a:latin typeface="Arial" pitchFamily="34" charset="0"/>
                <a:cs typeface="Arial" pitchFamily="34" charset="0"/>
              </a:rPr>
              <a:t> in the medium.</a:t>
            </a:r>
          </a:p>
          <a:p>
            <a:pPr marL="0" indent="0" eaLnBrk="1" fontAlgn="auto" hangingPunct="1">
              <a:spcAft>
                <a:spcPts val="0"/>
              </a:spcAft>
              <a:buClr>
                <a:schemeClr val="accent3"/>
              </a:buClr>
              <a:buFont typeface="Wingdings" pitchFamily="2" charset="2"/>
              <a:buChar char="q"/>
              <a:defRPr/>
            </a:pPr>
            <a:r>
              <a:rPr lang="en-GB" sz="2400" dirty="0">
                <a:latin typeface="Arial" pitchFamily="34" charset="0"/>
                <a:cs typeface="Arial" pitchFamily="34" charset="0"/>
              </a:rPr>
              <a:t>As mobility of NO</a:t>
            </a:r>
            <a:r>
              <a:rPr lang="en-GB" sz="2400" baseline="-25000" dirty="0">
                <a:latin typeface="Arial" pitchFamily="34" charset="0"/>
                <a:cs typeface="Arial" pitchFamily="34" charset="0"/>
              </a:rPr>
              <a:t>3</a:t>
            </a:r>
            <a:r>
              <a:rPr lang="en-GB" sz="2400" baseline="30000" dirty="0">
                <a:latin typeface="Arial" pitchFamily="34" charset="0"/>
                <a:cs typeface="Arial" pitchFamily="34" charset="0"/>
              </a:rPr>
              <a:t>-</a:t>
            </a:r>
            <a:r>
              <a:rPr lang="en-GB" sz="2400" dirty="0">
                <a:latin typeface="Arial" pitchFamily="34" charset="0"/>
                <a:cs typeface="Arial" pitchFamily="34" charset="0"/>
              </a:rPr>
              <a:t> (71.5) is nearly equal that of </a:t>
            </a:r>
            <a:r>
              <a:rPr lang="en-GB" sz="2400" dirty="0" err="1">
                <a:latin typeface="Arial" pitchFamily="34" charset="0"/>
                <a:cs typeface="Arial" pitchFamily="34" charset="0"/>
              </a:rPr>
              <a:t>Cl</a:t>
            </a:r>
            <a:r>
              <a:rPr lang="en-GB" sz="2400" baseline="30000" dirty="0">
                <a:latin typeface="Arial" pitchFamily="34" charset="0"/>
                <a:cs typeface="Arial" pitchFamily="34" charset="0"/>
              </a:rPr>
              <a:t>-</a:t>
            </a:r>
            <a:r>
              <a:rPr lang="en-US" sz="2400" baseline="30000" dirty="0">
                <a:latin typeface="Arial" pitchFamily="34" charset="0"/>
                <a:cs typeface="Arial" pitchFamily="34" charset="0"/>
              </a:rPr>
              <a:t> </a:t>
            </a:r>
            <a:r>
              <a:rPr lang="en-US" sz="2400" dirty="0">
                <a:latin typeface="Arial" pitchFamily="34" charset="0"/>
                <a:cs typeface="Arial" pitchFamily="34" charset="0"/>
              </a:rPr>
              <a:t> (76.3) we observe nearly no change in conductance during titration.</a:t>
            </a:r>
          </a:p>
          <a:p>
            <a:pPr marL="0" indent="0" eaLnBrk="1" fontAlgn="auto" hangingPunct="1">
              <a:spcAft>
                <a:spcPts val="0"/>
              </a:spcAft>
              <a:buClr>
                <a:schemeClr val="accent3"/>
              </a:buClr>
              <a:buFont typeface="Wingdings" pitchFamily="2" charset="2"/>
              <a:buChar char="q"/>
              <a:defRPr/>
            </a:pPr>
            <a:r>
              <a:rPr lang="en-US" sz="2400" dirty="0">
                <a:latin typeface="Arial" pitchFamily="34" charset="0"/>
                <a:cs typeface="Arial" pitchFamily="34" charset="0"/>
              </a:rPr>
              <a:t>After complete precipitation of </a:t>
            </a:r>
            <a:r>
              <a:rPr lang="en-US" sz="2400" dirty="0" err="1">
                <a:latin typeface="Arial" pitchFamily="34" charset="0"/>
                <a:cs typeface="Arial" pitchFamily="34" charset="0"/>
              </a:rPr>
              <a:t>Cl</a:t>
            </a:r>
            <a:r>
              <a:rPr lang="en-US" sz="2400" baseline="30000" dirty="0">
                <a:latin typeface="Arial" pitchFamily="34" charset="0"/>
                <a:cs typeface="Arial" pitchFamily="34" charset="0"/>
              </a:rPr>
              <a:t>-</a:t>
            </a:r>
            <a:r>
              <a:rPr lang="en-US" sz="2400" dirty="0">
                <a:latin typeface="Arial" pitchFamily="34" charset="0"/>
                <a:cs typeface="Arial" pitchFamily="34" charset="0"/>
              </a:rPr>
              <a:t> ,</a:t>
            </a:r>
          </a:p>
          <a:p>
            <a:pPr marL="0" indent="0" eaLnBrk="1" fontAlgn="auto" hangingPunct="1">
              <a:spcAft>
                <a:spcPts val="0"/>
              </a:spcAft>
              <a:buClr>
                <a:schemeClr val="accent3"/>
              </a:buClr>
              <a:buNone/>
              <a:defRPr/>
            </a:pPr>
            <a:r>
              <a:rPr lang="en-US" sz="2400" dirty="0" err="1">
                <a:latin typeface="Arial" pitchFamily="34" charset="0"/>
                <a:cs typeface="Arial" pitchFamily="34" charset="0"/>
              </a:rPr>
              <a:t>exx</a:t>
            </a:r>
            <a:r>
              <a:rPr lang="en-US" sz="2400" dirty="0">
                <a:latin typeface="Arial" pitchFamily="34" charset="0"/>
                <a:cs typeface="Arial" pitchFamily="34" charset="0"/>
              </a:rPr>
              <a:t> Ag</a:t>
            </a:r>
            <a:r>
              <a:rPr lang="en-US" sz="2400" baseline="30000" dirty="0">
                <a:latin typeface="Arial" pitchFamily="34" charset="0"/>
                <a:cs typeface="Arial" pitchFamily="34" charset="0"/>
              </a:rPr>
              <a:t>+</a:t>
            </a:r>
            <a:r>
              <a:rPr lang="en-US" sz="2400" dirty="0">
                <a:latin typeface="Arial" pitchFamily="34" charset="0"/>
                <a:cs typeface="Arial" pitchFamily="34" charset="0"/>
              </a:rPr>
              <a:t> (61.9) and NO</a:t>
            </a:r>
            <a:r>
              <a:rPr lang="en-US" sz="2400" baseline="-25000" dirty="0">
                <a:latin typeface="Arial" pitchFamily="34" charset="0"/>
                <a:cs typeface="Arial" pitchFamily="34" charset="0"/>
              </a:rPr>
              <a:t>3</a:t>
            </a:r>
            <a:r>
              <a:rPr lang="en-US" sz="2400" baseline="30000" dirty="0">
                <a:latin typeface="Arial" pitchFamily="34" charset="0"/>
                <a:cs typeface="Arial" pitchFamily="34" charset="0"/>
              </a:rPr>
              <a:t>-</a:t>
            </a:r>
            <a:r>
              <a:rPr lang="en-US" sz="2400" dirty="0">
                <a:latin typeface="Arial" pitchFamily="34" charset="0"/>
                <a:cs typeface="Arial" pitchFamily="34" charset="0"/>
              </a:rPr>
              <a:t> (71.5) will</a:t>
            </a:r>
          </a:p>
          <a:p>
            <a:pPr marL="0" indent="0" eaLnBrk="1" fontAlgn="auto" hangingPunct="1">
              <a:spcAft>
                <a:spcPts val="0"/>
              </a:spcAft>
              <a:buClr>
                <a:schemeClr val="accent3"/>
              </a:buClr>
              <a:buNone/>
              <a:defRPr/>
            </a:pPr>
            <a:r>
              <a:rPr lang="en-US" sz="2400" dirty="0">
                <a:latin typeface="Arial" pitchFamily="34" charset="0"/>
                <a:cs typeface="Arial" pitchFamily="34" charset="0"/>
              </a:rPr>
              <a:t>increase conductance of solution.</a:t>
            </a:r>
          </a:p>
          <a:p>
            <a:pPr marL="274320" indent="-274320" eaLnBrk="1" fontAlgn="auto" hangingPunct="1">
              <a:spcAft>
                <a:spcPts val="0"/>
              </a:spcAft>
              <a:buClr>
                <a:schemeClr val="accent3"/>
              </a:buClr>
              <a:buNone/>
              <a:defRPr/>
            </a:pPr>
            <a:r>
              <a:rPr lang="en-US" sz="2400" baseline="-25000" dirty="0">
                <a:latin typeface="Arial" pitchFamily="34" charset="0"/>
                <a:cs typeface="Arial" pitchFamily="34" charset="0"/>
              </a:rPr>
              <a:t> </a:t>
            </a:r>
            <a:r>
              <a:rPr lang="en-US" sz="2400" dirty="0">
                <a:latin typeface="Arial" pitchFamily="34" charset="0"/>
                <a:cs typeface="Arial" pitchFamily="34" charset="0"/>
              </a:rPr>
              <a:t> </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6433" r="9357" b="10213"/>
          <a:stretch>
            <a:fillRect/>
          </a:stretch>
        </p:blipFill>
        <p:spPr bwMode="auto">
          <a:xfrm>
            <a:off x="6770688" y="3962400"/>
            <a:ext cx="37449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7543800" y="51816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Cl</a:t>
            </a:r>
            <a:r>
              <a:rPr lang="en-GB" b="1" baseline="30000">
                <a:solidFill>
                  <a:srgbClr val="FF0000"/>
                </a:solidFill>
              </a:rPr>
              <a:t>-</a:t>
            </a:r>
          </a:p>
          <a:p>
            <a:r>
              <a:rPr lang="de-DE" b="1">
                <a:solidFill>
                  <a:srgbClr val="FF0000"/>
                </a:solidFill>
              </a:rPr>
              <a:t>+ NO</a:t>
            </a:r>
            <a:r>
              <a:rPr lang="de-DE" b="1" baseline="-25000">
                <a:solidFill>
                  <a:srgbClr val="FF0000"/>
                </a:solidFill>
              </a:rPr>
              <a:t>3</a:t>
            </a:r>
            <a:r>
              <a:rPr lang="de-DE" b="1" baseline="30000">
                <a:solidFill>
                  <a:srgbClr val="FF0000"/>
                </a:solidFill>
              </a:rPr>
              <a:t>-</a:t>
            </a:r>
            <a:endParaRPr lang="en-US" baseline="30000">
              <a:latin typeface="Constantia" pitchFamily="18" charset="0"/>
            </a:endParaRPr>
          </a:p>
        </p:txBody>
      </p:sp>
      <p:sp>
        <p:nvSpPr>
          <p:cNvPr id="37893" name="Rectangle 4"/>
          <p:cNvSpPr>
            <a:spLocks noChangeArrowheads="1"/>
          </p:cNvSpPr>
          <p:nvPr/>
        </p:nvSpPr>
        <p:spPr bwMode="auto">
          <a:xfrm>
            <a:off x="9067800" y="46482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Ag</a:t>
            </a:r>
            <a:r>
              <a:rPr lang="en-GB" b="1" baseline="30000">
                <a:solidFill>
                  <a:srgbClr val="FF0000"/>
                </a:solidFill>
              </a:rPr>
              <a:t>+</a:t>
            </a:r>
          </a:p>
          <a:p>
            <a:r>
              <a:rPr lang="de-DE" b="1">
                <a:solidFill>
                  <a:srgbClr val="FF0000"/>
                </a:solidFill>
              </a:rPr>
              <a:t>+ NO</a:t>
            </a:r>
            <a:r>
              <a:rPr lang="de-DE" b="1" baseline="-25000">
                <a:solidFill>
                  <a:srgbClr val="FF0000"/>
                </a:solidFill>
              </a:rPr>
              <a:t>3</a:t>
            </a:r>
            <a:r>
              <a:rPr lang="de-DE" b="1" baseline="30000">
                <a:solidFill>
                  <a:srgbClr val="FF0000"/>
                </a:solidFill>
              </a:rPr>
              <a:t>-</a:t>
            </a:r>
            <a:endParaRPr lang="en-US" baseline="30000">
              <a:latin typeface="Constantia" pitchFamily="18" charset="0"/>
            </a:endParaRPr>
          </a:p>
        </p:txBody>
      </p:sp>
    </p:spTree>
    <p:extLst>
      <p:ext uri="{BB962C8B-B14F-4D97-AF65-F5344CB8AC3E}">
        <p14:creationId xmlns:p14="http://schemas.microsoft.com/office/powerpoint/2010/main" val="2918125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524000" y="337176"/>
            <a:ext cx="9144000" cy="6370975"/>
          </a:xfrm>
          <a:prstGeom prst="rect">
            <a:avLst/>
          </a:prstGeom>
          <a:noFill/>
          <a:ln w="9525">
            <a:noFill/>
            <a:miter lim="800000"/>
            <a:headEnd/>
            <a:tailEnd/>
          </a:ln>
          <a:effectLst/>
        </p:spPr>
        <p:txBody>
          <a:bodyPr wrap="square" anchor="ctr">
            <a:spAutoFit/>
          </a:bodyPr>
          <a:lstStyle/>
          <a:p>
            <a:pPr indent="457200">
              <a:defRPr/>
            </a:pPr>
            <a:r>
              <a:rPr lang="de-DE" sz="2400" b="1" dirty="0">
                <a:solidFill>
                  <a:srgbClr val="0B5395"/>
                </a:solidFill>
                <a:effectLst>
                  <a:outerShdw blurRad="38100" dist="38100" dir="2700000" algn="tl">
                    <a:srgbClr val="C0C0C0"/>
                  </a:outerShdw>
                </a:effectLst>
                <a:latin typeface="Constantia" pitchFamily="18" charset="0"/>
              </a:rPr>
              <a:t>e.g. Titration of BaCl</a:t>
            </a:r>
            <a:r>
              <a:rPr lang="de-DE" sz="2400" b="1" baseline="-25000" dirty="0">
                <a:solidFill>
                  <a:srgbClr val="0B5395"/>
                </a:solidFill>
                <a:effectLst>
                  <a:outerShdw blurRad="38100" dist="38100" dir="2700000" algn="tl">
                    <a:srgbClr val="C0C0C0"/>
                  </a:outerShdw>
                </a:effectLst>
                <a:latin typeface="Constantia" pitchFamily="18" charset="0"/>
              </a:rPr>
              <a:t>2</a:t>
            </a:r>
            <a:r>
              <a:rPr lang="de-DE" sz="2400" b="1" dirty="0">
                <a:solidFill>
                  <a:srgbClr val="0B5395"/>
                </a:solidFill>
                <a:effectLst>
                  <a:outerShdw blurRad="38100" dist="38100" dir="2700000" algn="tl">
                    <a:srgbClr val="C0C0C0"/>
                  </a:outerShdw>
                </a:effectLst>
                <a:latin typeface="Constantia" pitchFamily="18" charset="0"/>
              </a:rPr>
              <a:t> ≠ Na</a:t>
            </a:r>
            <a:r>
              <a:rPr lang="de-DE" sz="2400" b="1" baseline="-25000" dirty="0">
                <a:solidFill>
                  <a:srgbClr val="0B5395"/>
                </a:solidFill>
                <a:effectLst>
                  <a:outerShdw blurRad="38100" dist="38100" dir="2700000" algn="tl">
                    <a:srgbClr val="C0C0C0"/>
                  </a:outerShdw>
                </a:effectLst>
                <a:latin typeface="Constantia" pitchFamily="18" charset="0"/>
              </a:rPr>
              <a:t>2</a:t>
            </a:r>
            <a:r>
              <a:rPr lang="de-DE" sz="2400" b="1" dirty="0">
                <a:solidFill>
                  <a:srgbClr val="0B5395"/>
                </a:solidFill>
                <a:effectLst>
                  <a:outerShdw blurRad="38100" dist="38100" dir="2700000" algn="tl">
                    <a:srgbClr val="C0C0C0"/>
                  </a:outerShdw>
                </a:effectLst>
                <a:latin typeface="Constantia" pitchFamily="18" charset="0"/>
              </a:rPr>
              <a:t>SO</a:t>
            </a:r>
            <a:r>
              <a:rPr lang="de-DE" sz="2400" b="1" baseline="-25000" dirty="0">
                <a:solidFill>
                  <a:srgbClr val="0B5395"/>
                </a:solidFill>
                <a:effectLst>
                  <a:outerShdw blurRad="38100" dist="38100" dir="2700000" algn="tl">
                    <a:srgbClr val="C0C0C0"/>
                  </a:outerShdw>
                </a:effectLst>
                <a:latin typeface="Constantia" pitchFamily="18" charset="0"/>
              </a:rPr>
              <a:t>4</a:t>
            </a:r>
          </a:p>
          <a:p>
            <a:pPr indent="457200" algn="justLow">
              <a:defRPr/>
            </a:pPr>
            <a:endParaRPr lang="en-US" sz="2400" dirty="0"/>
          </a:p>
          <a:p>
            <a:pPr indent="457200" algn="justLow" eaLnBrk="0" hangingPunct="0">
              <a:defRPr/>
            </a:pPr>
            <a:r>
              <a:rPr lang="en-GB" sz="2400" dirty="0">
                <a:cs typeface="Times New Roman" pitchFamily="18" charset="0"/>
              </a:rPr>
              <a:t>BaCl</a:t>
            </a:r>
            <a:r>
              <a:rPr lang="en-GB" sz="2400" baseline="-25000" dirty="0">
                <a:cs typeface="Times New Roman" pitchFamily="18" charset="0"/>
              </a:rPr>
              <a:t>2</a:t>
            </a:r>
            <a:r>
              <a:rPr lang="en-GB" sz="2400" dirty="0">
                <a:cs typeface="Times New Roman" pitchFamily="18" charset="0"/>
              </a:rPr>
              <a:t> + Na</a:t>
            </a:r>
            <a:r>
              <a:rPr lang="en-GB" sz="2400" baseline="-25000" dirty="0">
                <a:cs typeface="Times New Roman" pitchFamily="18" charset="0"/>
              </a:rPr>
              <a:t>2</a:t>
            </a:r>
            <a:r>
              <a:rPr lang="en-GB" sz="2400" dirty="0">
                <a:cs typeface="Times New Roman" pitchFamily="18" charset="0"/>
              </a:rPr>
              <a:t>SO</a:t>
            </a:r>
            <a:r>
              <a:rPr lang="en-GB" sz="2400" baseline="-30000" dirty="0">
                <a:cs typeface="Times New Roman" pitchFamily="18" charset="0"/>
              </a:rPr>
              <a:t>4</a:t>
            </a:r>
            <a:r>
              <a:rPr lang="en-GB" sz="2400" baseline="30000" dirty="0">
                <a:cs typeface="Times New Roman" pitchFamily="18" charset="0"/>
              </a:rPr>
              <a:t> </a:t>
            </a:r>
            <a:r>
              <a:rPr lang="ar-EG" sz="2400" dirty="0">
                <a:cs typeface="Times New Roman" pitchFamily="18" charset="0"/>
                <a:sym typeface="Wingdings" pitchFamily="2" charset="2"/>
              </a:rPr>
              <a:t></a:t>
            </a:r>
            <a:r>
              <a:rPr lang="en-GB" sz="2400" dirty="0">
                <a:cs typeface="Times New Roman" pitchFamily="18" charset="0"/>
                <a:sym typeface="Wingdings" pitchFamily="2" charset="2"/>
              </a:rPr>
              <a:t>BaSO</a:t>
            </a:r>
            <a:r>
              <a:rPr lang="en-GB" sz="2400" baseline="-30000" dirty="0">
                <a:cs typeface="Times New Roman" pitchFamily="18" charset="0"/>
                <a:sym typeface="Wingdings" pitchFamily="2" charset="2"/>
              </a:rPr>
              <a:t>4</a:t>
            </a:r>
            <a:r>
              <a:rPr lang="en-GB" sz="2400" dirty="0">
                <a:cs typeface="Times New Roman" pitchFamily="18" charset="0"/>
                <a:sym typeface="Wingdings" pitchFamily="2" charset="2"/>
              </a:rPr>
              <a:t> +2 </a:t>
            </a:r>
            <a:r>
              <a:rPr lang="en-GB" sz="2400" dirty="0" err="1">
                <a:cs typeface="Times New Roman" pitchFamily="18" charset="0"/>
                <a:sym typeface="Wingdings" pitchFamily="2" charset="2"/>
              </a:rPr>
              <a:t>NaCl</a:t>
            </a:r>
            <a:endParaRPr lang="en-US" sz="2400" dirty="0">
              <a:sym typeface="Wingdings" pitchFamily="2" charset="2"/>
            </a:endParaRPr>
          </a:p>
          <a:p>
            <a:pPr indent="457200" algn="justLow" eaLnBrk="0" hangingPunct="0">
              <a:defRPr/>
            </a:pPr>
            <a:endParaRPr lang="en-US" sz="2400" dirty="0"/>
          </a:p>
          <a:p>
            <a:pPr indent="457200" algn="justLow" eaLnBrk="0" hangingPunct="0">
              <a:defRPr/>
            </a:pPr>
            <a:r>
              <a:rPr lang="en-GB" sz="2400" dirty="0"/>
              <a:t>Ba</a:t>
            </a:r>
            <a:r>
              <a:rPr lang="en-GB" sz="2400" baseline="30000" dirty="0"/>
              <a:t>2+</a:t>
            </a:r>
            <a:r>
              <a:rPr lang="en-GB" sz="2400" dirty="0"/>
              <a:t> + 2Cl</a:t>
            </a:r>
            <a:r>
              <a:rPr lang="en-GB" sz="2400" baseline="30000" dirty="0"/>
              <a:t>‑</a:t>
            </a:r>
            <a:r>
              <a:rPr lang="en-GB" sz="2400" dirty="0"/>
              <a:t> + 2Na</a:t>
            </a:r>
            <a:r>
              <a:rPr lang="en-GB" sz="2400" baseline="30000" dirty="0"/>
              <a:t>+</a:t>
            </a:r>
            <a:r>
              <a:rPr lang="en-GB" sz="2400" dirty="0"/>
              <a:t> + SO</a:t>
            </a:r>
            <a:r>
              <a:rPr lang="en-GB" sz="2400" baseline="-30000" dirty="0"/>
              <a:t>4</a:t>
            </a:r>
            <a:r>
              <a:rPr lang="en-GB" sz="2400" baseline="30000" dirty="0"/>
              <a:t>2‑ </a:t>
            </a:r>
            <a:r>
              <a:rPr lang="ar-EG" sz="2400" dirty="0">
                <a:sym typeface="Wingdings" pitchFamily="2" charset="2"/>
              </a:rPr>
              <a:t></a:t>
            </a:r>
            <a:r>
              <a:rPr lang="en-GB" sz="2400" dirty="0"/>
              <a:t>	</a:t>
            </a:r>
            <a:r>
              <a:rPr lang="en-GB" sz="2400" dirty="0">
                <a:sym typeface="Wingdings" pitchFamily="2" charset="2"/>
              </a:rPr>
              <a:t>BaSO</a:t>
            </a:r>
            <a:r>
              <a:rPr lang="en-GB" sz="2400" baseline="-30000" dirty="0">
                <a:sym typeface="Wingdings" pitchFamily="2" charset="2"/>
              </a:rPr>
              <a:t>4</a:t>
            </a:r>
            <a:r>
              <a:rPr lang="en-GB" sz="2400" dirty="0">
                <a:sym typeface="Wingdings" pitchFamily="2" charset="2"/>
              </a:rPr>
              <a:t> +2Cl</a:t>
            </a:r>
            <a:r>
              <a:rPr lang="en-GB" sz="2400" baseline="30000" dirty="0">
                <a:sym typeface="Wingdings" pitchFamily="2" charset="2"/>
              </a:rPr>
              <a:t>‑</a:t>
            </a:r>
            <a:r>
              <a:rPr lang="en-GB" sz="2400" dirty="0">
                <a:sym typeface="Wingdings" pitchFamily="2" charset="2"/>
              </a:rPr>
              <a:t> + 2Na</a:t>
            </a:r>
            <a:r>
              <a:rPr lang="en-GB" sz="2400" baseline="30000" dirty="0">
                <a:sym typeface="Wingdings" pitchFamily="2" charset="2"/>
              </a:rPr>
              <a:t>+</a:t>
            </a:r>
          </a:p>
          <a:p>
            <a:pPr indent="457200" algn="justLow" eaLnBrk="0" hangingPunct="0">
              <a:defRPr/>
            </a:pPr>
            <a:endParaRPr lang="en-US" sz="2400" dirty="0">
              <a:sym typeface="Wingdings" pitchFamily="2" charset="2"/>
            </a:endParaRPr>
          </a:p>
          <a:p>
            <a:pPr indent="457200" eaLnBrk="0" hangingPunct="0">
              <a:buFont typeface="Wingdings" pitchFamily="2" charset="2"/>
              <a:buChar char="q"/>
              <a:defRPr/>
            </a:pPr>
            <a:r>
              <a:rPr lang="en-GB" sz="2400" dirty="0">
                <a:sym typeface="Wingdings" pitchFamily="2" charset="2"/>
              </a:rPr>
              <a:t>During titration of BaCl</a:t>
            </a:r>
            <a:r>
              <a:rPr lang="en-GB" sz="2400" baseline="-25000" dirty="0">
                <a:sym typeface="Wingdings" pitchFamily="2" charset="2"/>
              </a:rPr>
              <a:t>2</a:t>
            </a:r>
            <a:r>
              <a:rPr lang="en-GB" sz="2400" dirty="0">
                <a:sym typeface="Wingdings" pitchFamily="2" charset="2"/>
              </a:rPr>
              <a:t> against Na</a:t>
            </a:r>
            <a:r>
              <a:rPr lang="en-GB" sz="2400" baseline="-25000" dirty="0">
                <a:sym typeface="Wingdings" pitchFamily="2" charset="2"/>
              </a:rPr>
              <a:t>2</a:t>
            </a:r>
            <a:r>
              <a:rPr lang="en-GB" sz="2400" dirty="0">
                <a:sym typeface="Wingdings" pitchFamily="2" charset="2"/>
              </a:rPr>
              <a:t>SO</a:t>
            </a:r>
            <a:r>
              <a:rPr lang="en-GB" sz="2400" baseline="-25000" dirty="0">
                <a:sym typeface="Wingdings" pitchFamily="2" charset="2"/>
              </a:rPr>
              <a:t>4</a:t>
            </a:r>
            <a:r>
              <a:rPr lang="en-GB" sz="2400" dirty="0">
                <a:sym typeface="Wingdings" pitchFamily="2" charset="2"/>
              </a:rPr>
              <a:t> , SO</a:t>
            </a:r>
            <a:r>
              <a:rPr lang="en-GB" sz="2400" baseline="-25000" dirty="0">
                <a:sym typeface="Wingdings" pitchFamily="2" charset="2"/>
              </a:rPr>
              <a:t>4</a:t>
            </a:r>
            <a:r>
              <a:rPr lang="en-GB" sz="2400" baseline="30000" dirty="0">
                <a:sym typeface="Wingdings" pitchFamily="2" charset="2"/>
              </a:rPr>
              <a:t>2-</a:t>
            </a:r>
            <a:r>
              <a:rPr lang="en-GB" sz="2400" dirty="0">
                <a:sym typeface="Wingdings" pitchFamily="2" charset="2"/>
              </a:rPr>
              <a:t> precipitate Ba</a:t>
            </a:r>
            <a:r>
              <a:rPr lang="en-GB" sz="2400" baseline="30000" dirty="0">
                <a:sym typeface="Wingdings" pitchFamily="2" charset="2"/>
              </a:rPr>
              <a:t>2+ </a:t>
            </a:r>
            <a:r>
              <a:rPr lang="en-GB" sz="2400" dirty="0">
                <a:sym typeface="Wingdings" pitchFamily="2" charset="2"/>
              </a:rPr>
              <a:t>as BaSO</a:t>
            </a:r>
            <a:r>
              <a:rPr lang="en-GB" sz="2400" baseline="-25000" dirty="0">
                <a:sym typeface="Wingdings" pitchFamily="2" charset="2"/>
              </a:rPr>
              <a:t>4</a:t>
            </a:r>
            <a:r>
              <a:rPr lang="en-GB" sz="2400" dirty="0">
                <a:sym typeface="Wingdings" pitchFamily="2" charset="2"/>
              </a:rPr>
              <a:t> i.e1/2 Ba</a:t>
            </a:r>
            <a:r>
              <a:rPr lang="en-GB" sz="2400" baseline="30000" dirty="0">
                <a:sym typeface="Wingdings" pitchFamily="2" charset="2"/>
              </a:rPr>
              <a:t>2+  </a:t>
            </a:r>
            <a:r>
              <a:rPr lang="en-GB" sz="2400" dirty="0">
                <a:sym typeface="Wingdings" pitchFamily="2" charset="2"/>
              </a:rPr>
              <a:t> (mobility 63.6 ) is replaced by Na</a:t>
            </a:r>
            <a:r>
              <a:rPr lang="en-GB" sz="2400" baseline="30000" dirty="0">
                <a:sym typeface="Wingdings" pitchFamily="2" charset="2"/>
              </a:rPr>
              <a:t>+</a:t>
            </a:r>
            <a:r>
              <a:rPr lang="en-GB" sz="2400" dirty="0">
                <a:sym typeface="Wingdings" pitchFamily="2" charset="2"/>
              </a:rPr>
              <a:t> (mobility 43), therefore conductance is decreased during titration.</a:t>
            </a:r>
          </a:p>
          <a:p>
            <a:pPr indent="457200" eaLnBrk="0" hangingPunct="0">
              <a:buFont typeface="Wingdings" pitchFamily="2" charset="2"/>
              <a:buChar char="q"/>
              <a:defRPr/>
            </a:pPr>
            <a:endParaRPr lang="en-GB" sz="2400" dirty="0">
              <a:sym typeface="Wingdings" pitchFamily="2" charset="2"/>
            </a:endParaRPr>
          </a:p>
          <a:p>
            <a:pPr indent="457200" eaLnBrk="0" hangingPunct="0">
              <a:buFont typeface="Wingdings" pitchFamily="2" charset="2"/>
              <a:buChar char="q"/>
              <a:defRPr/>
            </a:pPr>
            <a:r>
              <a:rPr lang="en-GB" sz="2400" dirty="0">
                <a:sym typeface="Wingdings" pitchFamily="2" charset="2"/>
              </a:rPr>
              <a:t>After complete reaction conductance is </a:t>
            </a:r>
          </a:p>
          <a:p>
            <a:pPr indent="457200" eaLnBrk="0" hangingPunct="0">
              <a:defRPr/>
            </a:pPr>
            <a:r>
              <a:rPr lang="en-GB" sz="2400" dirty="0">
                <a:sym typeface="Wingdings" pitchFamily="2" charset="2"/>
              </a:rPr>
              <a:t>increased due to addition of </a:t>
            </a:r>
            <a:r>
              <a:rPr lang="en-GB" sz="2400" dirty="0" err="1">
                <a:sym typeface="Wingdings" pitchFamily="2" charset="2"/>
              </a:rPr>
              <a:t>exx</a:t>
            </a:r>
            <a:endParaRPr lang="en-GB" sz="2400" dirty="0">
              <a:sym typeface="Wingdings" pitchFamily="2" charset="2"/>
            </a:endParaRPr>
          </a:p>
          <a:p>
            <a:pPr indent="457200" eaLnBrk="0" hangingPunct="0">
              <a:defRPr/>
            </a:pPr>
            <a:r>
              <a:rPr lang="en-GB" sz="2400" dirty="0">
                <a:sym typeface="Wingdings" pitchFamily="2" charset="2"/>
              </a:rPr>
              <a:t>Na</a:t>
            </a:r>
            <a:r>
              <a:rPr lang="en-GB" sz="2400" baseline="30000" dirty="0">
                <a:sym typeface="Wingdings" pitchFamily="2" charset="2"/>
              </a:rPr>
              <a:t>+</a:t>
            </a:r>
            <a:r>
              <a:rPr lang="en-GB" sz="2400" dirty="0">
                <a:sym typeface="Wingdings" pitchFamily="2" charset="2"/>
              </a:rPr>
              <a:t> (43) and SO</a:t>
            </a:r>
            <a:r>
              <a:rPr lang="en-GB" sz="2400" baseline="-25000" dirty="0">
                <a:sym typeface="Wingdings" pitchFamily="2" charset="2"/>
              </a:rPr>
              <a:t>4</a:t>
            </a:r>
            <a:r>
              <a:rPr lang="en-GB" sz="2400" baseline="30000" dirty="0">
                <a:sym typeface="Wingdings" pitchFamily="2" charset="2"/>
              </a:rPr>
              <a:t>2-</a:t>
            </a:r>
            <a:r>
              <a:rPr lang="en-GB" sz="2400" dirty="0">
                <a:sym typeface="Wingdings" pitchFamily="2" charset="2"/>
              </a:rPr>
              <a:t> </a:t>
            </a:r>
            <a:r>
              <a:rPr lang="en-GB" dirty="0">
                <a:sym typeface="Wingdings" pitchFamily="2" charset="2"/>
              </a:rPr>
              <a:t>(mobility of ½ SO</a:t>
            </a:r>
            <a:r>
              <a:rPr lang="en-GB" baseline="-25000" dirty="0">
                <a:sym typeface="Wingdings" pitchFamily="2" charset="2"/>
              </a:rPr>
              <a:t>4</a:t>
            </a:r>
            <a:r>
              <a:rPr lang="en-GB" baseline="30000" dirty="0">
                <a:sym typeface="Wingdings" pitchFamily="2" charset="2"/>
              </a:rPr>
              <a:t>2- </a:t>
            </a:r>
            <a:r>
              <a:rPr lang="en-GB" dirty="0">
                <a:sym typeface="Wingdings" pitchFamily="2" charset="2"/>
              </a:rPr>
              <a:t>80)</a:t>
            </a:r>
          </a:p>
          <a:p>
            <a:pPr indent="457200" eaLnBrk="0" hangingPunct="0">
              <a:defRPr/>
            </a:pPr>
            <a:r>
              <a:rPr lang="en-GB" sz="2400" dirty="0">
                <a:sym typeface="Wingdings" pitchFamily="2" charset="2"/>
              </a:rPr>
              <a:t>after the end point. </a:t>
            </a:r>
          </a:p>
          <a:p>
            <a:pPr indent="457200" eaLnBrk="0" hangingPunct="0">
              <a:buFont typeface="Wingdings" pitchFamily="2" charset="2"/>
              <a:buChar char="q"/>
              <a:defRPr/>
            </a:pPr>
            <a:r>
              <a:rPr lang="en-GB" sz="2400" dirty="0">
                <a:sym typeface="Wingdings" pitchFamily="2" charset="2"/>
              </a:rPr>
              <a:t>The curve is V shape its minimum is the </a:t>
            </a:r>
          </a:p>
          <a:p>
            <a:pPr indent="457200" eaLnBrk="0" hangingPunct="0">
              <a:defRPr/>
            </a:pPr>
            <a:r>
              <a:rPr lang="en-GB" sz="2400" dirty="0">
                <a:sym typeface="Wingdings" pitchFamily="2" charset="2"/>
              </a:rPr>
              <a:t>end point . It is obtained by extrapolation</a:t>
            </a:r>
          </a:p>
          <a:p>
            <a:pPr indent="457200" eaLnBrk="0" hangingPunct="0">
              <a:defRPr/>
            </a:pPr>
            <a:r>
              <a:rPr lang="en-GB" sz="2400" dirty="0">
                <a:sym typeface="Wingdings" pitchFamily="2" charset="2"/>
              </a:rPr>
              <a:t> of the two arms of the curve.</a:t>
            </a:r>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r="12869"/>
          <a:stretch>
            <a:fillRect/>
          </a:stretch>
        </p:blipFill>
        <p:spPr bwMode="auto">
          <a:xfrm>
            <a:off x="7543800" y="4114800"/>
            <a:ext cx="312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ChangeArrowheads="1"/>
          </p:cNvSpPr>
          <p:nvPr/>
        </p:nvSpPr>
        <p:spPr bwMode="auto">
          <a:xfrm>
            <a:off x="8153400" y="45720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Ba</a:t>
            </a:r>
            <a:r>
              <a:rPr lang="en-GB" b="1" baseline="30000">
                <a:solidFill>
                  <a:srgbClr val="FF0000"/>
                </a:solidFill>
              </a:rPr>
              <a:t>2+</a:t>
            </a:r>
          </a:p>
          <a:p>
            <a:r>
              <a:rPr lang="de-DE" b="1">
                <a:solidFill>
                  <a:srgbClr val="FF0000"/>
                </a:solidFill>
              </a:rPr>
              <a:t>+ Na</a:t>
            </a:r>
            <a:r>
              <a:rPr lang="de-DE" b="1" baseline="30000">
                <a:solidFill>
                  <a:srgbClr val="FF0000"/>
                </a:solidFill>
              </a:rPr>
              <a:t>+</a:t>
            </a:r>
            <a:endParaRPr lang="en-US" baseline="30000">
              <a:latin typeface="Constantia" pitchFamily="18" charset="0"/>
            </a:endParaRPr>
          </a:p>
        </p:txBody>
      </p:sp>
      <p:sp>
        <p:nvSpPr>
          <p:cNvPr id="38917" name="Rectangle 6"/>
          <p:cNvSpPr>
            <a:spLocks noChangeArrowheads="1"/>
          </p:cNvSpPr>
          <p:nvPr/>
        </p:nvSpPr>
        <p:spPr bwMode="auto">
          <a:xfrm>
            <a:off x="9448800" y="43434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rPr>
              <a:t>+ SO</a:t>
            </a:r>
            <a:r>
              <a:rPr lang="en-GB" b="1" baseline="-25000">
                <a:solidFill>
                  <a:srgbClr val="FF0000"/>
                </a:solidFill>
              </a:rPr>
              <a:t>4</a:t>
            </a:r>
            <a:r>
              <a:rPr lang="en-GB" b="1" baseline="30000">
                <a:solidFill>
                  <a:srgbClr val="FF0000"/>
                </a:solidFill>
              </a:rPr>
              <a:t>2-</a:t>
            </a:r>
          </a:p>
          <a:p>
            <a:r>
              <a:rPr lang="de-DE" b="1">
                <a:solidFill>
                  <a:srgbClr val="FF0000"/>
                </a:solidFill>
              </a:rPr>
              <a:t>+ Na</a:t>
            </a:r>
            <a:r>
              <a:rPr lang="de-DE" b="1" baseline="30000">
                <a:solidFill>
                  <a:srgbClr val="FF0000"/>
                </a:solidFill>
              </a:rPr>
              <a:t>+</a:t>
            </a:r>
            <a:endParaRPr lang="en-US" baseline="30000">
              <a:latin typeface="Constantia" pitchFamily="18" charset="0"/>
            </a:endParaRPr>
          </a:p>
        </p:txBody>
      </p:sp>
    </p:spTree>
    <p:extLst>
      <p:ext uri="{BB962C8B-B14F-4D97-AF65-F5344CB8AC3E}">
        <p14:creationId xmlns:p14="http://schemas.microsoft.com/office/powerpoint/2010/main" val="134437436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977FB3-EC79-DA4D-AC8A-7C8920763FEB}"/>
              </a:ext>
            </a:extLst>
          </p:cNvPr>
          <p:cNvSpPr>
            <a:spLocks noGrp="1"/>
          </p:cNvSpPr>
          <p:nvPr>
            <p:ph idx="1"/>
          </p:nvPr>
        </p:nvSpPr>
        <p:spPr>
          <a:xfrm>
            <a:off x="1745673" y="1641765"/>
            <a:ext cx="10972800" cy="4525963"/>
          </a:xfrm>
        </p:spPr>
        <p:txBody>
          <a:bodyPr/>
          <a:lstStyle/>
          <a:p>
            <a:pPr marL="0" indent="0">
              <a:buNone/>
            </a:pPr>
            <a:r>
              <a:rPr lang="en-IN" sz="13800" b="1" dirty="0">
                <a:solidFill>
                  <a:srgbClr val="FF0000"/>
                </a:solidFill>
              </a:rPr>
              <a:t>Thank you </a:t>
            </a:r>
          </a:p>
        </p:txBody>
      </p:sp>
    </p:spTree>
    <p:extLst>
      <p:ext uri="{BB962C8B-B14F-4D97-AF65-F5344CB8AC3E}">
        <p14:creationId xmlns:p14="http://schemas.microsoft.com/office/powerpoint/2010/main" val="17285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6553200" y="1524001"/>
            <a:ext cx="3429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ko-KR" sz="2000">
                <a:ea typeface="Gulim" panose="020B0600000101010101" pitchFamily="34" charset="-127"/>
              </a:rPr>
              <a:t>Hg</a:t>
            </a:r>
            <a:r>
              <a:rPr lang="en-US" altLang="ko-KR" sz="2000" baseline="-25000">
                <a:ea typeface="Gulim" panose="020B0600000101010101" pitchFamily="34" charset="-127"/>
              </a:rPr>
              <a:t>2</a:t>
            </a:r>
            <a:r>
              <a:rPr lang="en-US" altLang="ko-KR" sz="2000">
                <a:ea typeface="Gulim" panose="020B0600000101010101" pitchFamily="34" charset="-127"/>
              </a:rPr>
              <a:t>Cl</a:t>
            </a:r>
            <a:r>
              <a:rPr lang="en-US" altLang="ko-KR" sz="2000" baseline="-25000">
                <a:ea typeface="Gulim" panose="020B0600000101010101" pitchFamily="34" charset="-127"/>
              </a:rPr>
              <a:t>2</a:t>
            </a:r>
            <a:r>
              <a:rPr lang="en-US" altLang="ko-KR" sz="2000">
                <a:ea typeface="Gulim" panose="020B0600000101010101" pitchFamily="34" charset="-127"/>
              </a:rPr>
              <a:t> </a:t>
            </a:r>
            <a:r>
              <a:rPr lang="en-US" altLang="ko-KR" sz="2000">
                <a:ea typeface="Gulim" panose="020B0600000101010101" pitchFamily="34" charset="-127"/>
                <a:sym typeface="Symbol" panose="05050102010706020507" pitchFamily="18" charset="2"/>
              </a:rPr>
              <a:t>   </a:t>
            </a:r>
            <a:r>
              <a:rPr lang="en-US" altLang="ko-KR" sz="2000">
                <a:ea typeface="Gulim" panose="020B0600000101010101" pitchFamily="34" charset="-127"/>
              </a:rPr>
              <a:t>Hg</a:t>
            </a:r>
            <a:r>
              <a:rPr lang="en-US" altLang="ko-KR" sz="2000" baseline="-25000">
                <a:ea typeface="Gulim" panose="020B0600000101010101" pitchFamily="34" charset="-127"/>
              </a:rPr>
              <a:t>2</a:t>
            </a:r>
            <a:r>
              <a:rPr lang="en-US" altLang="ko-KR" sz="2000" baseline="30000">
                <a:ea typeface="Gulim" panose="020B0600000101010101" pitchFamily="34" charset="-127"/>
              </a:rPr>
              <a:t>2+</a:t>
            </a:r>
            <a:r>
              <a:rPr lang="en-US" altLang="ko-KR" sz="2000" baseline="-25000">
                <a:ea typeface="Gulim" panose="020B0600000101010101" pitchFamily="34" charset="-127"/>
              </a:rPr>
              <a:t>  </a:t>
            </a:r>
            <a:r>
              <a:rPr lang="en-US" altLang="ko-KR" sz="2000">
                <a:ea typeface="Gulim" panose="020B0600000101010101" pitchFamily="34" charset="-127"/>
                <a:sym typeface="Symbol" panose="05050102010706020507" pitchFamily="18" charset="2"/>
              </a:rPr>
              <a:t>+ 2</a:t>
            </a:r>
            <a:r>
              <a:rPr lang="en-US" altLang="ko-KR" sz="2000">
                <a:ea typeface="Gulim" panose="020B0600000101010101" pitchFamily="34" charset="-127"/>
              </a:rPr>
              <a:t>Cl</a:t>
            </a:r>
            <a:r>
              <a:rPr lang="en-US" altLang="ko-KR" sz="2000" baseline="30000">
                <a:ea typeface="Gulim" panose="020B0600000101010101" pitchFamily="34" charset="-127"/>
                <a:cs typeface="Times New Roman" panose="02020603050405020304" pitchFamily="18" charset="0"/>
              </a:rPr>
              <a:t>–</a:t>
            </a:r>
            <a:r>
              <a:rPr lang="en-US" altLang="ko-KR" sz="2000">
                <a:ea typeface="Gulim" panose="020B0600000101010101" pitchFamily="34" charset="-127"/>
                <a:sym typeface="Symbol" panose="05050102010706020507" pitchFamily="18" charset="2"/>
              </a:rPr>
              <a:t>             </a:t>
            </a:r>
          </a:p>
          <a:p>
            <a:pPr>
              <a:spcBef>
                <a:spcPct val="50000"/>
              </a:spcBef>
              <a:buFontTx/>
              <a:buNone/>
            </a:pPr>
            <a:r>
              <a:rPr lang="en-US" altLang="ko-KR" sz="2000">
                <a:ea typeface="Gulim" panose="020B0600000101010101" pitchFamily="34" charset="-127"/>
                <a:sym typeface="Symbol" panose="05050102010706020507" pitchFamily="18" charset="2"/>
              </a:rPr>
              <a:t>Ksp = 1.8 ×10</a:t>
            </a:r>
            <a:r>
              <a:rPr lang="en-US" altLang="ko-KR" sz="2000" baseline="30000">
                <a:ea typeface="Gulim" panose="020B0600000101010101" pitchFamily="34" charset="-127"/>
                <a:sym typeface="Symbol" panose="05050102010706020507" pitchFamily="18" charset="2"/>
              </a:rPr>
              <a:t>–18</a:t>
            </a:r>
            <a:endParaRPr lang="en-US" altLang="ko-KR" sz="2000">
              <a:ea typeface="Gulim" panose="020B0600000101010101" pitchFamily="34" charset="-127"/>
              <a:sym typeface="Symbol" panose="05050102010706020507" pitchFamily="18" charset="2"/>
            </a:endParaRPr>
          </a:p>
          <a:p>
            <a:pPr>
              <a:spcBef>
                <a:spcPct val="50000"/>
              </a:spcBef>
              <a:buFontTx/>
              <a:buNone/>
            </a:pPr>
            <a:endParaRPr lang="en-US" altLang="ko-KR" sz="2000">
              <a:ea typeface="Gulim" panose="020B0600000101010101" pitchFamily="34" charset="-127"/>
              <a:sym typeface="Symbol" panose="05050102010706020507" pitchFamily="18" charset="2"/>
            </a:endParaRPr>
          </a:p>
          <a:p>
            <a:pPr>
              <a:spcBef>
                <a:spcPct val="50000"/>
              </a:spcBef>
              <a:buFontTx/>
              <a:buNone/>
            </a:pPr>
            <a:r>
              <a:rPr lang="en-US" altLang="ko-KR" sz="2000">
                <a:ea typeface="Gulim" panose="020B0600000101010101" pitchFamily="34" charset="-127"/>
                <a:sym typeface="Symbol" panose="05050102010706020507" pitchFamily="18" charset="2"/>
              </a:rPr>
              <a:t>Saturated KCl = 4.6 M KCl</a:t>
            </a:r>
          </a:p>
        </p:txBody>
      </p:sp>
      <p:pic>
        <p:nvPicPr>
          <p:cNvPr id="378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04801"/>
            <a:ext cx="38100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6400800" y="381000"/>
            <a:ext cx="3962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ko-KR" sz="1800">
                <a:ea typeface="Gulim" panose="020B0600000101010101" pitchFamily="34" charset="-127"/>
              </a:rPr>
              <a:t>The crystal structure of calomel(Hg</a:t>
            </a:r>
            <a:r>
              <a:rPr lang="en-US" altLang="ko-KR" sz="1800" baseline="-25000">
                <a:ea typeface="Gulim" panose="020B0600000101010101" pitchFamily="34" charset="-127"/>
              </a:rPr>
              <a:t>2</a:t>
            </a:r>
            <a:r>
              <a:rPr lang="en-US" altLang="ko-KR" sz="1800">
                <a:ea typeface="Gulim" panose="020B0600000101010101" pitchFamily="34" charset="-127"/>
              </a:rPr>
              <a:t>Cl</a:t>
            </a:r>
            <a:r>
              <a:rPr lang="en-US" altLang="ko-KR" sz="1800" baseline="-25000">
                <a:ea typeface="Gulim" panose="020B0600000101010101" pitchFamily="34" charset="-127"/>
              </a:rPr>
              <a:t>2</a:t>
            </a:r>
            <a:r>
              <a:rPr lang="en-US" altLang="ko-KR" sz="1800">
                <a:ea typeface="Gulim" panose="020B0600000101010101" pitchFamily="34" charset="-127"/>
              </a:rPr>
              <a:t>), which has limited solubility in water (</a:t>
            </a:r>
            <a:r>
              <a:rPr lang="en-US" altLang="ko-KR" sz="1800">
                <a:ea typeface="Gulim" panose="020B0600000101010101" pitchFamily="34" charset="-127"/>
                <a:sym typeface="Symbol" panose="05050102010706020507" pitchFamily="18" charset="2"/>
              </a:rPr>
              <a:t>Ksp = 1.8 </a:t>
            </a:r>
            <a:r>
              <a:rPr lang="en-US" altLang="ko-KR" sz="1800">
                <a:ea typeface="Gulim" panose="020B0600000101010101" pitchFamily="34" charset="-127"/>
                <a:cs typeface="Times New Roman" panose="02020603050405020304" pitchFamily="18" charset="0"/>
                <a:sym typeface="Symbol" panose="05050102010706020507" pitchFamily="18" charset="2"/>
              </a:rPr>
              <a:t>×</a:t>
            </a:r>
            <a:r>
              <a:rPr lang="en-US" altLang="ko-KR" sz="1800">
                <a:ea typeface="Gulim" panose="020B0600000101010101" pitchFamily="34" charset="-127"/>
                <a:sym typeface="Symbol" panose="05050102010706020507" pitchFamily="18" charset="2"/>
              </a:rPr>
              <a:t>10</a:t>
            </a:r>
            <a:r>
              <a:rPr lang="en-US" altLang="ko-KR" sz="1800" baseline="30000">
                <a:ea typeface="Gulim" panose="020B0600000101010101" pitchFamily="34" charset="-127"/>
                <a:sym typeface="Symbol" panose="05050102010706020507" pitchFamily="18" charset="2"/>
              </a:rPr>
              <a:t>–18</a:t>
            </a:r>
            <a:r>
              <a:rPr lang="en-US" altLang="ko-KR" sz="1800">
                <a:ea typeface="Gulim" panose="020B0600000101010101" pitchFamily="34" charset="-127"/>
              </a:rPr>
              <a:t>).</a:t>
            </a:r>
          </a:p>
        </p:txBody>
      </p:sp>
      <p:sp>
        <p:nvSpPr>
          <p:cNvPr id="37893" name="Rectangle 6" descr="21T01"/>
          <p:cNvSpPr>
            <a:spLocks noGrp="1" noChangeAspect="1" noChangeArrowheads="1"/>
          </p:cNvSpPr>
          <p:nvPr/>
        </p:nvSpPr>
        <p:spPr bwMode="auto">
          <a:xfrm>
            <a:off x="1752600" y="3595689"/>
            <a:ext cx="8763000" cy="31718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ko-KR" altLang="en-US" sz="2400">
              <a:ea typeface="Gulim" panose="020B0600000101010101" pitchFamily="34" charset="-127"/>
            </a:endParaRPr>
          </a:p>
        </p:txBody>
      </p:sp>
    </p:spTree>
    <p:extLst>
      <p:ext uri="{BB962C8B-B14F-4D97-AF65-F5344CB8AC3E}">
        <p14:creationId xmlns:p14="http://schemas.microsoft.com/office/powerpoint/2010/main" val="296335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2554545"/>
          </a:xfrm>
          <a:prstGeom prst="rect">
            <a:avLst/>
          </a:prstGeom>
        </p:spPr>
        <p:txBody>
          <a:bodyPr wrap="square">
            <a:spAutoFit/>
          </a:bodyPr>
          <a:lstStyle/>
          <a:p>
            <a:pPr>
              <a:lnSpc>
                <a:spcPct val="150000"/>
              </a:lnSpc>
              <a:spcAft>
                <a:spcPts val="1000"/>
              </a:spcAft>
            </a:pPr>
            <a:r>
              <a:rPr lang="en-US" b="1" dirty="0">
                <a:solidFill>
                  <a:schemeClr val="accent1">
                    <a:lumMod val="75000"/>
                  </a:schemeClr>
                </a:solidFill>
              </a:rPr>
              <a:t>. Silver/Silver Chloride (Ag/</a:t>
            </a:r>
            <a:r>
              <a:rPr lang="en-US" b="1" dirty="0" err="1">
                <a:solidFill>
                  <a:schemeClr val="accent1">
                    <a:lumMod val="75000"/>
                  </a:schemeClr>
                </a:solidFill>
              </a:rPr>
              <a:t>AgCl</a:t>
            </a:r>
            <a:r>
              <a:rPr lang="en-US" b="1" dirty="0">
                <a:solidFill>
                  <a:schemeClr val="accent1">
                    <a:lumMod val="75000"/>
                  </a:schemeClr>
                </a:solidFill>
              </a:rPr>
              <a:t>) </a:t>
            </a:r>
          </a:p>
          <a:p>
            <a:pPr>
              <a:lnSpc>
                <a:spcPct val="150000"/>
              </a:lnSpc>
              <a:spcAft>
                <a:spcPts val="1000"/>
              </a:spcAft>
            </a:pPr>
            <a:r>
              <a:rPr lang="en-US" dirty="0"/>
              <a:t>The silver/silver chloride reference electrode is composed of a silver wire, sometimes coated with a layer of solid silver chloride, immersed in a solution that is saturated with potassium chloride and silver chloride. The pertinent half reaction is </a:t>
            </a:r>
          </a:p>
          <a:p>
            <a:pPr>
              <a:lnSpc>
                <a:spcPct val="150000"/>
              </a:lnSpc>
              <a:spcAft>
                <a:spcPts val="1000"/>
              </a:spcAft>
            </a:pPr>
            <a:r>
              <a:rPr lang="en-US" dirty="0" err="1"/>
              <a:t>AgCl</a:t>
            </a:r>
            <a:r>
              <a:rPr lang="en-US" dirty="0"/>
              <a:t> (s) +  e                Ag (s) + </a:t>
            </a:r>
            <a:r>
              <a:rPr lang="en-US" dirty="0" err="1"/>
              <a:t>Cl</a:t>
            </a:r>
            <a:r>
              <a:rPr lang="en-US" dirty="0"/>
              <a:t>- (</a:t>
            </a:r>
            <a:r>
              <a:rPr lang="en-US" dirty="0" err="1"/>
              <a:t>sat’d</a:t>
            </a:r>
            <a:r>
              <a:rPr lang="en-US" dirty="0"/>
              <a:t>) </a:t>
            </a:r>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7"/>
          <p:cNvSpPr txBox="1">
            <a:spLocks noChangeArrowheads="1"/>
          </p:cNvSpPr>
          <p:nvPr/>
        </p:nvSpPr>
        <p:spPr bwMode="auto">
          <a:xfrm>
            <a:off x="0" y="1703832"/>
            <a:ext cx="464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50000"/>
              </a:spcBef>
              <a:buFontTx/>
              <a:buNone/>
            </a:pPr>
            <a:r>
              <a:rPr kumimoji="1" lang="en-US" altLang="ko-KR" sz="2400" dirty="0">
                <a:ea typeface="Gulim" panose="020B0600000101010101" pitchFamily="34" charset="-127"/>
              </a:rPr>
              <a:t> </a:t>
            </a:r>
          </a:p>
          <a:p>
            <a:pPr eaLnBrk="1" latinLnBrk="1" hangingPunct="1">
              <a:spcBef>
                <a:spcPct val="50000"/>
              </a:spcBef>
              <a:buFontTx/>
              <a:buNone/>
            </a:pPr>
            <a:r>
              <a:rPr kumimoji="1" lang="en-US" altLang="ko-KR" sz="2400" dirty="0">
                <a:ea typeface="Gulim" panose="020B0600000101010101" pitchFamily="34" charset="-127"/>
              </a:rPr>
              <a:t>     </a:t>
            </a:r>
            <a:r>
              <a:rPr kumimoji="1" lang="en-US" altLang="ko-KR" sz="2000" dirty="0">
                <a:ea typeface="Gulim" panose="020B0600000101010101" pitchFamily="34" charset="-127"/>
              </a:rPr>
              <a:t>Ag(s) | </a:t>
            </a:r>
            <a:r>
              <a:rPr kumimoji="1" lang="en-US" altLang="ko-KR" sz="2000" dirty="0" err="1">
                <a:ea typeface="Gulim" panose="020B0600000101010101" pitchFamily="34" charset="-127"/>
              </a:rPr>
              <a:t>AgCl</a:t>
            </a:r>
            <a:r>
              <a:rPr kumimoji="1" lang="en-US" altLang="ko-KR" sz="2000" dirty="0">
                <a:ea typeface="Gulim" panose="020B0600000101010101" pitchFamily="34" charset="-127"/>
              </a:rPr>
              <a:t> (</a:t>
            </a:r>
            <a:r>
              <a:rPr kumimoji="1" lang="en-US" altLang="ko-KR" sz="2000" dirty="0" err="1">
                <a:ea typeface="Gulim" panose="020B0600000101010101" pitchFamily="34" charset="-127"/>
              </a:rPr>
              <a:t>sat’d</a:t>
            </a:r>
            <a:r>
              <a:rPr kumimoji="1" lang="en-US" altLang="ko-KR" sz="2000" dirty="0">
                <a:ea typeface="Gulim" panose="020B0600000101010101" pitchFamily="34" charset="-127"/>
              </a:rPr>
              <a:t>), </a:t>
            </a:r>
            <a:r>
              <a:rPr kumimoji="1" lang="en-US" altLang="ko-KR" sz="2000" dirty="0" err="1">
                <a:ea typeface="Gulim" panose="020B0600000101010101" pitchFamily="34" charset="-127"/>
              </a:rPr>
              <a:t>KCl</a:t>
            </a:r>
            <a:r>
              <a:rPr kumimoji="1" lang="en-US" altLang="ko-KR" sz="2000" dirty="0">
                <a:ea typeface="Gulim" panose="020B0600000101010101" pitchFamily="34" charset="-127"/>
              </a:rPr>
              <a:t> (</a:t>
            </a:r>
            <a:r>
              <a:rPr kumimoji="1" lang="en-US" altLang="ko-KR" sz="2000" i="1" dirty="0" err="1">
                <a:ea typeface="Gulim" panose="020B0600000101010101" pitchFamily="34" charset="-127"/>
              </a:rPr>
              <a:t>x</a:t>
            </a:r>
            <a:r>
              <a:rPr kumimoji="1" lang="en-US" altLang="ko-KR" sz="2000" dirty="0" err="1">
                <a:ea typeface="Gulim" panose="020B0600000101010101" pitchFamily="34" charset="-127"/>
              </a:rPr>
              <a:t>M</a:t>
            </a:r>
            <a:r>
              <a:rPr kumimoji="1" lang="en-US" altLang="ko-KR" sz="2000" dirty="0">
                <a:ea typeface="Gulim" panose="020B0600000101010101" pitchFamily="34" charset="-127"/>
              </a:rPr>
              <a:t>) | |</a:t>
            </a:r>
          </a:p>
          <a:p>
            <a:pPr eaLnBrk="1" latinLnBrk="1" hangingPunct="1">
              <a:spcBef>
                <a:spcPct val="50000"/>
              </a:spcBef>
              <a:buFontTx/>
              <a:buNone/>
            </a:pPr>
            <a:r>
              <a:rPr kumimoji="1" lang="en-US" altLang="ko-KR" sz="2000" dirty="0">
                <a:ea typeface="Gulim" panose="020B0600000101010101" pitchFamily="34" charset="-127"/>
              </a:rPr>
              <a:t>      </a:t>
            </a:r>
            <a:r>
              <a:rPr kumimoji="1" lang="en-US" altLang="ko-KR" sz="2000" dirty="0" err="1">
                <a:ea typeface="Gulim" panose="020B0600000101010101" pitchFamily="34" charset="-127"/>
              </a:rPr>
              <a:t>AgCl</a:t>
            </a:r>
            <a:r>
              <a:rPr kumimoji="1" lang="en-US" altLang="ko-KR" sz="2000" dirty="0">
                <a:ea typeface="Gulim" panose="020B0600000101010101" pitchFamily="34" charset="-127"/>
              </a:rPr>
              <a:t>(s) + e  =</a:t>
            </a:r>
            <a:r>
              <a:rPr kumimoji="1" lang="en-US" altLang="ko-KR" sz="2000" dirty="0">
                <a:ea typeface="Gulim" panose="020B0600000101010101" pitchFamily="34" charset="-127"/>
                <a:sym typeface="HY특수문자8" pitchFamily="18" charset="2"/>
              </a:rPr>
              <a:t> Ag(s) + </a:t>
            </a:r>
            <a:r>
              <a:rPr kumimoji="1" lang="en-US" altLang="ko-KR" sz="2000" dirty="0" err="1">
                <a:ea typeface="Gulim" panose="020B0600000101010101" pitchFamily="34" charset="-127"/>
                <a:sym typeface="HY특수문자8" pitchFamily="18" charset="2"/>
              </a:rPr>
              <a:t>Cl</a:t>
            </a:r>
            <a:r>
              <a:rPr kumimoji="1" lang="en-US" altLang="ko-KR" sz="2000" baseline="30000" dirty="0">
                <a:ea typeface="Gulim" panose="020B0600000101010101" pitchFamily="34" charset="-127"/>
                <a:sym typeface="HY특수문자8" pitchFamily="18" charset="2"/>
              </a:rPr>
              <a:t>–</a:t>
            </a:r>
            <a:r>
              <a:rPr kumimoji="1" lang="en-US" altLang="ko-KR" sz="2000" dirty="0">
                <a:ea typeface="Gulim" panose="020B0600000101010101" pitchFamily="34" charset="-127"/>
                <a:sym typeface="HY특수문자8" pitchFamily="18" charset="2"/>
              </a:rPr>
              <a:t>    </a:t>
            </a:r>
          </a:p>
          <a:p>
            <a:pPr eaLnBrk="1" latinLnBrk="1" hangingPunct="1">
              <a:spcBef>
                <a:spcPct val="50000"/>
              </a:spcBef>
              <a:buFontTx/>
              <a:buNone/>
            </a:pPr>
            <a:r>
              <a:rPr kumimoji="1" lang="en-US" altLang="ko-KR" sz="2000" dirty="0">
                <a:ea typeface="Gulim" panose="020B0600000101010101" pitchFamily="34" charset="-127"/>
                <a:sym typeface="HY특수문자8" pitchFamily="18" charset="2"/>
              </a:rPr>
              <a:t>      </a:t>
            </a:r>
            <a:r>
              <a:rPr kumimoji="1" lang="en-US" altLang="ko-KR" sz="2000" i="1" dirty="0" err="1">
                <a:ea typeface="Gulim" panose="020B0600000101010101" pitchFamily="34" charset="-127"/>
              </a:rPr>
              <a:t>E</a:t>
            </a:r>
            <a:r>
              <a:rPr kumimoji="1" lang="en-US" altLang="ko-KR" sz="2000" baseline="30000" dirty="0" err="1">
                <a:ea typeface="Gulim" panose="020B0600000101010101" pitchFamily="34" charset="-127"/>
              </a:rPr>
              <a:t>o</a:t>
            </a:r>
            <a:r>
              <a:rPr kumimoji="1" lang="en-US" altLang="ko-KR" sz="2000" dirty="0">
                <a:ea typeface="Gulim" panose="020B0600000101010101" pitchFamily="34" charset="-127"/>
                <a:sym typeface="HY특수문자8" pitchFamily="18" charset="2"/>
              </a:rPr>
              <a:t> = +0.244V </a:t>
            </a:r>
          </a:p>
          <a:p>
            <a:pPr eaLnBrk="1" latinLnBrk="1" hangingPunct="1">
              <a:spcBef>
                <a:spcPct val="50000"/>
              </a:spcBef>
              <a:buFontTx/>
              <a:buNone/>
            </a:pPr>
            <a:r>
              <a:rPr kumimoji="1" lang="en-US" altLang="ko-KR" sz="2000" dirty="0">
                <a:ea typeface="Gulim" panose="020B0600000101010101" pitchFamily="34" charset="-127"/>
                <a:sym typeface="HY특수문자8" pitchFamily="18" charset="2"/>
              </a:rPr>
              <a:t>          </a:t>
            </a:r>
            <a:r>
              <a:rPr kumimoji="1" lang="en-US" altLang="ko-KR" sz="2000" i="1" dirty="0">
                <a:ea typeface="Gulim" panose="020B0600000101010101" pitchFamily="34" charset="-127"/>
              </a:rPr>
              <a:t>E</a:t>
            </a:r>
            <a:r>
              <a:rPr kumimoji="1" lang="en-US" altLang="ko-KR" sz="2000" dirty="0">
                <a:ea typeface="Gulim" panose="020B0600000101010101" pitchFamily="34" charset="-127"/>
                <a:sym typeface="HY특수문자8" pitchFamily="18" charset="2"/>
              </a:rPr>
              <a:t> = </a:t>
            </a:r>
            <a:r>
              <a:rPr kumimoji="1" lang="en-US" altLang="ko-KR" sz="2000" i="1" dirty="0" err="1">
                <a:ea typeface="Gulim" panose="020B0600000101010101" pitchFamily="34" charset="-127"/>
              </a:rPr>
              <a:t>E</a:t>
            </a:r>
            <a:r>
              <a:rPr kumimoji="1" lang="en-US" altLang="ko-KR" sz="2000" baseline="30000" dirty="0" err="1">
                <a:ea typeface="Gulim" panose="020B0600000101010101" pitchFamily="34" charset="-127"/>
              </a:rPr>
              <a:t>o</a:t>
            </a:r>
            <a:r>
              <a:rPr kumimoji="1" lang="en-US" altLang="ko-KR" sz="2000" dirty="0">
                <a:ea typeface="Gulim" panose="020B0600000101010101" pitchFamily="34" charset="-127"/>
                <a:sym typeface="HY특수문자8" pitchFamily="18" charset="2"/>
              </a:rPr>
              <a:t> – (0.05916/1) </a:t>
            </a:r>
            <a:r>
              <a:rPr kumimoji="1" lang="en-US" altLang="ko-KR" sz="2000" i="1" dirty="0">
                <a:ea typeface="Gulim" panose="020B0600000101010101" pitchFamily="34" charset="-127"/>
                <a:sym typeface="HY특수문자8" pitchFamily="18" charset="2"/>
              </a:rPr>
              <a:t>log </a:t>
            </a:r>
            <a:r>
              <a:rPr kumimoji="1" lang="en-US" altLang="ko-KR" sz="2000" dirty="0">
                <a:ea typeface="Gulim" panose="020B0600000101010101" pitchFamily="34" charset="-127"/>
                <a:sym typeface="HY특수문자8" pitchFamily="18" charset="2"/>
              </a:rPr>
              <a:t>[</a:t>
            </a:r>
            <a:r>
              <a:rPr kumimoji="1" lang="en-US" altLang="ko-KR" sz="2000" dirty="0" err="1">
                <a:ea typeface="Gulim" panose="020B0600000101010101" pitchFamily="34" charset="-127"/>
                <a:sym typeface="HY특수문자8" pitchFamily="18" charset="2"/>
              </a:rPr>
              <a:t>Cl</a:t>
            </a:r>
            <a:r>
              <a:rPr kumimoji="1" lang="en-US" altLang="ko-KR" sz="2000" baseline="30000" dirty="0">
                <a:ea typeface="Gulim" panose="020B0600000101010101" pitchFamily="34" charset="-127"/>
              </a:rPr>
              <a:t>–</a:t>
            </a:r>
            <a:r>
              <a:rPr kumimoji="1" lang="en-US" altLang="ko-KR" sz="2000" dirty="0">
                <a:ea typeface="Gulim" panose="020B0600000101010101" pitchFamily="34" charset="-127"/>
                <a:sym typeface="HY특수문자8" pitchFamily="18" charset="2"/>
              </a:rPr>
              <a:t>] </a:t>
            </a:r>
          </a:p>
          <a:p>
            <a:pPr eaLnBrk="1" latinLnBrk="1" hangingPunct="1">
              <a:spcBef>
                <a:spcPct val="50000"/>
              </a:spcBef>
              <a:buFontTx/>
              <a:buNone/>
            </a:pPr>
            <a:r>
              <a:rPr kumimoji="1" lang="en-US" altLang="ko-KR" sz="2000" dirty="0">
                <a:ea typeface="Gulim" panose="020B0600000101010101" pitchFamily="34" charset="-127"/>
                <a:sym typeface="HY특수문자8" pitchFamily="18" charset="2"/>
              </a:rPr>
              <a:t>     </a:t>
            </a:r>
            <a:r>
              <a:rPr kumimoji="1" lang="en-US" altLang="ko-KR" sz="2000" i="1" dirty="0">
                <a:ea typeface="Gulim" panose="020B0600000101010101" pitchFamily="34" charset="-127"/>
              </a:rPr>
              <a:t>E</a:t>
            </a:r>
            <a:r>
              <a:rPr kumimoji="1" lang="en-US" altLang="ko-KR" sz="2000" dirty="0">
                <a:ea typeface="Gulim" panose="020B0600000101010101" pitchFamily="34" charset="-127"/>
                <a:sym typeface="HY특수문자8" pitchFamily="18" charset="2"/>
              </a:rPr>
              <a:t> (saturated </a:t>
            </a:r>
            <a:r>
              <a:rPr kumimoji="1" lang="en-US" altLang="ko-KR" sz="2000" dirty="0" err="1">
                <a:ea typeface="Gulim" panose="020B0600000101010101" pitchFamily="34" charset="-127"/>
                <a:sym typeface="HY특수문자8" pitchFamily="18" charset="2"/>
              </a:rPr>
              <a:t>KCl</a:t>
            </a:r>
            <a:r>
              <a:rPr kumimoji="1" lang="en-US" altLang="ko-KR" sz="2000" dirty="0">
                <a:ea typeface="Gulim" panose="020B0600000101010101" pitchFamily="34" charset="-127"/>
                <a:sym typeface="HY특수문자8" pitchFamily="18" charset="2"/>
              </a:rPr>
              <a:t>) = + 0.199V (25</a:t>
            </a:r>
            <a:r>
              <a:rPr kumimoji="1" lang="en-US" altLang="ko-KR" sz="2000" baseline="30000" dirty="0">
                <a:ea typeface="Gulim" panose="020B0600000101010101" pitchFamily="34" charset="-127"/>
                <a:sym typeface="HY특수문자8" pitchFamily="18" charset="2"/>
              </a:rPr>
              <a:t>o</a:t>
            </a:r>
            <a:r>
              <a:rPr kumimoji="1" lang="en-US" altLang="ko-KR" sz="2000" dirty="0">
                <a:ea typeface="Gulim" panose="020B0600000101010101" pitchFamily="34" charset="-127"/>
                <a:sym typeface="HY특수문자8" pitchFamily="18" charset="2"/>
              </a:rPr>
              <a:t>C)</a:t>
            </a:r>
            <a:endParaRPr kumimoji="1" lang="ko-KR" altLang="ko-KR" sz="2000" dirty="0">
              <a:ea typeface="Gulim" panose="020B0600000101010101" pitchFamily="34" charset="-127"/>
              <a:sym typeface="HY특수문자8" pitchFamily="18" charset="2"/>
            </a:endParaRPr>
          </a:p>
        </p:txBody>
      </p:sp>
      <p:cxnSp>
        <p:nvCxnSpPr>
          <p:cNvPr id="14" name="Straight Arrow Connector 13"/>
          <p:cNvCxnSpPr/>
          <p:nvPr/>
        </p:nvCxnSpPr>
        <p:spPr>
          <a:xfrm>
            <a:off x="1511808" y="1938528"/>
            <a:ext cx="414528" cy="1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208" y="2084832"/>
            <a:ext cx="3864864" cy="443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49261" y="4566154"/>
            <a:ext cx="6096000" cy="2323713"/>
          </a:xfrm>
          <a:prstGeom prst="rect">
            <a:avLst/>
          </a:prstGeom>
        </p:spPr>
        <p:txBody>
          <a:bodyPr>
            <a:spAutoFit/>
          </a:bodyPr>
          <a:lstStyle/>
          <a:p>
            <a:pPr>
              <a:lnSpc>
                <a:spcPct val="150000"/>
              </a:lnSpc>
            </a:pPr>
            <a:r>
              <a:rPr lang="en-US" sz="1600" dirty="0">
                <a:solidFill>
                  <a:srgbClr val="7030A0"/>
                </a:solidFill>
                <a:latin typeface="Times New Roman" panose="02020603050405020304" pitchFamily="18" charset="0"/>
                <a:ea typeface="Times New Roman" panose="02020603050405020304" pitchFamily="18" charset="0"/>
              </a:rPr>
              <a:t>The electrode has many features making is suitable for use in the field:</a:t>
            </a:r>
          </a:p>
          <a:p>
            <a:pPr marL="342900" marR="0" lvl="0" indent="-342900">
              <a:lnSpc>
                <a:spcPct val="150000"/>
              </a:lnSpc>
              <a:spcBef>
                <a:spcPts val="0"/>
              </a:spcBef>
              <a:spcAft>
                <a:spcPts val="1000"/>
              </a:spcAft>
              <a:buSzPts val="1000"/>
              <a:buFont typeface="Symbol" panose="05050102010706020507" pitchFamily="18" charset="2"/>
              <a:buChar char=""/>
              <a:tabLst>
                <a:tab pos="457200" algn="l"/>
              </a:tabLst>
            </a:pPr>
            <a:r>
              <a:rPr lang="en-US"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Simple construction</a:t>
            </a:r>
            <a:endPar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SzPts val="1000"/>
              <a:buFont typeface="Symbol" panose="05050102010706020507" pitchFamily="18" charset="2"/>
              <a:buChar char=""/>
              <a:tabLst>
                <a:tab pos="457200" algn="l"/>
              </a:tabLst>
            </a:pPr>
            <a:r>
              <a:rPr lang="en-US"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Inexpensive to manufacture</a:t>
            </a:r>
            <a:endPar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SzPts val="1000"/>
              <a:buFont typeface="Symbol" panose="05050102010706020507" pitchFamily="18" charset="2"/>
              <a:buChar char=""/>
              <a:tabLst>
                <a:tab pos="457200" algn="l"/>
              </a:tabLst>
            </a:pPr>
            <a:r>
              <a:rPr lang="en-US"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Stable potential</a:t>
            </a:r>
            <a:endParaRPr lang="en-US"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SzPts val="1000"/>
              <a:buFont typeface="Symbol" panose="05050102010706020507" pitchFamily="18" charset="2"/>
              <a:buChar char=""/>
              <a:tabLst>
                <a:tab pos="457200" algn="l"/>
              </a:tabLst>
            </a:pPr>
            <a:r>
              <a:rPr lang="en-US"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Non-toxic components</a:t>
            </a:r>
            <a:endParaRPr lang="en-US"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39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4473019"/>
          </a:xfrm>
          <a:prstGeom prst="rect">
            <a:avLst/>
          </a:prstGeom>
        </p:spPr>
        <p:txBody>
          <a:bodyPr wrap="square">
            <a:spAutoFit/>
          </a:bodyPr>
          <a:lstStyle/>
          <a:p>
            <a:pPr>
              <a:lnSpc>
                <a:spcPct val="150000"/>
              </a:lnSpc>
              <a:spcAft>
                <a:spcPts val="1000"/>
              </a:spcAft>
            </a:pPr>
            <a:r>
              <a:rPr lang="en-US" b="1" dirty="0">
                <a:solidFill>
                  <a:srgbClr val="7030A0"/>
                </a:solidFill>
              </a:rPr>
              <a:t>Indicator electrode</a:t>
            </a:r>
          </a:p>
          <a:p>
            <a:pPr>
              <a:lnSpc>
                <a:spcPct val="150000"/>
              </a:lnSpc>
              <a:spcAft>
                <a:spcPts val="1000"/>
              </a:spcAft>
            </a:pPr>
            <a:r>
              <a:rPr lang="en-US" dirty="0"/>
              <a:t>Indicator electrode is that electrode its </a:t>
            </a:r>
            <a:r>
              <a:rPr lang="en-US" dirty="0" err="1"/>
              <a:t>potentional</a:t>
            </a:r>
            <a:r>
              <a:rPr lang="en-US" dirty="0"/>
              <a:t> value depends on the concentration of </a:t>
            </a:r>
            <a:r>
              <a:rPr lang="en-US" dirty="0" err="1"/>
              <a:t>analyte</a:t>
            </a:r>
            <a:r>
              <a:rPr lang="en-US" dirty="0"/>
              <a:t> and the </a:t>
            </a:r>
            <a:r>
              <a:rPr lang="en-US" dirty="0" err="1"/>
              <a:t>potentional</a:t>
            </a:r>
            <a:r>
              <a:rPr lang="en-US" dirty="0"/>
              <a:t> value at it surface changes with the change of concentration of </a:t>
            </a:r>
            <a:r>
              <a:rPr lang="en-US" dirty="0" err="1"/>
              <a:t>analyte</a:t>
            </a:r>
            <a:r>
              <a:rPr lang="en-US" dirty="0"/>
              <a:t>. There are two types of indicator electrodes i.e. </a:t>
            </a:r>
            <a:r>
              <a:rPr lang="en-US" dirty="0">
                <a:solidFill>
                  <a:schemeClr val="accent1"/>
                </a:solidFill>
              </a:rPr>
              <a:t>metallic indicator electrodes </a:t>
            </a:r>
            <a:r>
              <a:rPr lang="en-US" dirty="0"/>
              <a:t>and </a:t>
            </a:r>
            <a:r>
              <a:rPr lang="en-US" dirty="0">
                <a:solidFill>
                  <a:schemeClr val="accent1"/>
                </a:solidFill>
              </a:rPr>
              <a:t>Ion selective indicator electrodes</a:t>
            </a:r>
            <a:r>
              <a:rPr lang="en-US" dirty="0"/>
              <a:t>.</a:t>
            </a:r>
          </a:p>
          <a:p>
            <a:pPr>
              <a:lnSpc>
                <a:spcPct val="150000"/>
              </a:lnSpc>
              <a:spcAft>
                <a:spcPts val="1000"/>
              </a:spcAft>
            </a:pPr>
            <a:r>
              <a:rPr lang="en-US" b="1" dirty="0">
                <a:solidFill>
                  <a:schemeClr val="accent1"/>
                </a:solidFill>
              </a:rPr>
              <a:t>Metallic indicator electrode</a:t>
            </a:r>
            <a:r>
              <a:rPr lang="en-US" b="1" dirty="0"/>
              <a:t>: </a:t>
            </a:r>
            <a:r>
              <a:rPr lang="en-US" dirty="0"/>
              <a:t>Metallic indicator electrodes are made of metals, there are three types of metallic indicator electrodes i.e.</a:t>
            </a:r>
            <a:r>
              <a:rPr lang="en-US" b="1" dirty="0"/>
              <a:t> </a:t>
            </a:r>
            <a:r>
              <a:rPr lang="en-US" dirty="0">
                <a:solidFill>
                  <a:srgbClr val="7030A0"/>
                </a:solidFill>
              </a:rPr>
              <a:t>1st kind, 2nd kind, 3rd kind</a:t>
            </a:r>
          </a:p>
          <a:p>
            <a:pPr>
              <a:lnSpc>
                <a:spcPct val="150000"/>
              </a:lnSpc>
              <a:spcAft>
                <a:spcPts val="1000"/>
              </a:spcAft>
            </a:pPr>
            <a:endParaRPr lang="en-US" dirty="0"/>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451601" y="3153417"/>
            <a:ext cx="5126320" cy="3065627"/>
          </a:xfrm>
          <a:prstGeom prst="rect">
            <a:avLst/>
          </a:prstGeom>
        </p:spPr>
      </p:pic>
      <p:sp>
        <p:nvSpPr>
          <p:cNvPr id="5" name="Rectangle 4"/>
          <p:cNvSpPr/>
          <p:nvPr/>
        </p:nvSpPr>
        <p:spPr>
          <a:xfrm>
            <a:off x="149261" y="3185821"/>
            <a:ext cx="5459059" cy="3000821"/>
          </a:xfrm>
          <a:prstGeom prst="rect">
            <a:avLst/>
          </a:prstGeom>
        </p:spPr>
        <p:txBody>
          <a:bodyPr wrap="square">
            <a:spAutoFit/>
          </a:bodyPr>
          <a:lstStyle/>
          <a:p>
            <a:pPr>
              <a:lnSpc>
                <a:spcPct val="150000"/>
              </a:lnSpc>
            </a:pPr>
            <a:r>
              <a:rPr lang="en-US" b="1" dirty="0">
                <a:solidFill>
                  <a:schemeClr val="accent1"/>
                </a:solidFill>
              </a:rPr>
              <a:t>1st kind metallic indicator electrodes</a:t>
            </a:r>
            <a:r>
              <a:rPr lang="en-US" dirty="0"/>
              <a:t>:</a:t>
            </a:r>
          </a:p>
          <a:p>
            <a:pPr>
              <a:lnSpc>
                <a:spcPct val="150000"/>
              </a:lnSpc>
            </a:pPr>
            <a:r>
              <a:rPr lang="en-US" dirty="0"/>
              <a:t> These are made of the metal and used to determine the potential of solution which containing the ion like the electrode. These are not very selective, response to other ion in the solution. Some metals (Cu, Zn, Cd) dissolve in acidic solutions of Cu, Zn &amp; Cd and other examples are Ag, Hg, Bi, </a:t>
            </a:r>
            <a:r>
              <a:rPr lang="en-US" dirty="0" err="1"/>
              <a:t>Tl</a:t>
            </a:r>
            <a:r>
              <a:rPr lang="en-US" dirty="0"/>
              <a:t>, </a:t>
            </a:r>
            <a:r>
              <a:rPr lang="en-US" dirty="0" err="1"/>
              <a:t>Pb</a:t>
            </a:r>
            <a:endParaRPr lang="en-US" dirty="0"/>
          </a:p>
        </p:txBody>
      </p:sp>
      <p:pic>
        <p:nvPicPr>
          <p:cNvPr id="6" name="Picture 5"/>
          <p:cNvPicPr>
            <a:picLocks noChangeAspect="1"/>
          </p:cNvPicPr>
          <p:nvPr/>
        </p:nvPicPr>
        <p:blipFill>
          <a:blip r:embed="rId3"/>
          <a:stretch>
            <a:fillRect/>
          </a:stretch>
        </p:blipFill>
        <p:spPr>
          <a:xfrm>
            <a:off x="8912351" y="2967181"/>
            <a:ext cx="3038805" cy="2870090"/>
          </a:xfrm>
          <a:prstGeom prst="rect">
            <a:avLst/>
          </a:prstGeom>
        </p:spPr>
      </p:pic>
    </p:spTree>
    <p:extLst>
      <p:ext uri="{BB962C8B-B14F-4D97-AF65-F5344CB8AC3E}">
        <p14:creationId xmlns:p14="http://schemas.microsoft.com/office/powerpoint/2010/main" val="157022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112802"/>
            <a:ext cx="11590985" cy="5591274"/>
          </a:xfrm>
          <a:prstGeom prst="rect">
            <a:avLst/>
          </a:prstGeom>
        </p:spPr>
        <p:txBody>
          <a:bodyPr wrap="square">
            <a:spAutoFit/>
          </a:bodyPr>
          <a:lstStyle/>
          <a:p>
            <a:pPr algn="ctr">
              <a:lnSpc>
                <a:spcPct val="150000"/>
              </a:lnSpc>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Electroanalytical Techniques</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Electroanalytical techniques include a group of instrumental techniques like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potentiometry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voltammetry,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conductometry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coulometry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electrogravimetry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all of those techniques there is interaction of electricity with matter and in all the above mentioned techniques we measure the electrochemical properties like potential, current, charge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help of different instruments like potentiometer, pH meter,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conductometer</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voltammeter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use of electrical measurements for analytical purposes has found large range of applications including analytical, environmental monitoring, industrial quality control &amp; biomedical analysis.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Why Electroanalytical Chemistry?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Electroanalytical methods have certain advantages over other analytical methods. Electrochemical analysis allows for the determination of different oxidation states of an element in a solution, not just the total concentration of the element.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2600325" algn="l"/>
              </a:tabLs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Electroanalytical techniques are capable of producing exceptionally low detection limits and an abundance of characterization information including chemical kinetics information. The other important advantage is its low 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207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2383345"/>
          </a:xfrm>
          <a:prstGeom prst="rect">
            <a:avLst/>
          </a:prstGeom>
        </p:spPr>
        <p:txBody>
          <a:bodyPr wrap="square">
            <a:spAutoFit/>
          </a:bodyPr>
          <a:lstStyle/>
          <a:p>
            <a:pPr>
              <a:lnSpc>
                <a:spcPct val="150000"/>
              </a:lnSpc>
              <a:spcAft>
                <a:spcPts val="1000"/>
              </a:spcAft>
            </a:pPr>
            <a:r>
              <a:rPr lang="en-US" b="1" dirty="0"/>
              <a:t>2nd kind Metallic Indicator electrodes: </a:t>
            </a:r>
            <a:r>
              <a:rPr lang="en-US" dirty="0"/>
              <a:t>These metallic indicator electrode responses to the concentration of anion in the solution i.e. Ag wire in </a:t>
            </a:r>
            <a:r>
              <a:rPr lang="en-US" dirty="0" err="1"/>
              <a:t>AgCl</a:t>
            </a:r>
            <a:r>
              <a:rPr lang="en-US" dirty="0"/>
              <a:t> saturated surface response to the chloride ion concentration. The other example is calomel electrode which also response to anion i.e. chloride ion concentration in the solution</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7"/>
          <p:cNvSpPr txBox="1">
            <a:spLocks noChangeArrowheads="1"/>
          </p:cNvSpPr>
          <p:nvPr/>
        </p:nvSpPr>
        <p:spPr bwMode="auto">
          <a:xfrm>
            <a:off x="278638" y="1457817"/>
            <a:ext cx="518769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rPr>
              <a:t>1</a:t>
            </a:r>
            <a:r>
              <a:rPr kumimoji="1" lang="ko-KR" altLang="en-US" sz="1600" dirty="0">
                <a:solidFill>
                  <a:srgbClr val="000000"/>
                </a:solidFill>
                <a:ea typeface="Gulim" panose="020B0600000101010101" pitchFamily="34" charset="-127"/>
              </a:rPr>
              <a:t>)  </a:t>
            </a:r>
            <a:r>
              <a:rPr kumimoji="1" lang="en-US" altLang="ko-KR" sz="1600" b="1" dirty="0">
                <a:solidFill>
                  <a:srgbClr val="000000"/>
                </a:solidFill>
                <a:ea typeface="Gulim" panose="020B0600000101010101" pitchFamily="34" charset="-127"/>
              </a:rPr>
              <a:t>Silver-silver chloride electrode</a:t>
            </a:r>
          </a:p>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rPr>
              <a:t>     Ag(s) | </a:t>
            </a:r>
            <a:r>
              <a:rPr kumimoji="1" lang="en-US" altLang="ko-KR" sz="1600" dirty="0" err="1">
                <a:solidFill>
                  <a:srgbClr val="000000"/>
                </a:solidFill>
                <a:ea typeface="Gulim" panose="020B0600000101010101" pitchFamily="34" charset="-127"/>
              </a:rPr>
              <a:t>AgCl</a:t>
            </a:r>
            <a:r>
              <a:rPr kumimoji="1" lang="en-US" altLang="ko-KR" sz="1600" dirty="0">
                <a:solidFill>
                  <a:srgbClr val="000000"/>
                </a:solidFill>
                <a:ea typeface="Gulim" panose="020B0600000101010101" pitchFamily="34" charset="-127"/>
              </a:rPr>
              <a:t> (</a:t>
            </a:r>
            <a:r>
              <a:rPr kumimoji="1" lang="en-US" altLang="ko-KR" sz="1600" dirty="0" err="1">
                <a:solidFill>
                  <a:srgbClr val="000000"/>
                </a:solidFill>
                <a:ea typeface="Gulim" panose="020B0600000101010101" pitchFamily="34" charset="-127"/>
              </a:rPr>
              <a:t>sat’d</a:t>
            </a:r>
            <a:r>
              <a:rPr kumimoji="1" lang="en-US" altLang="ko-KR" sz="1600" dirty="0">
                <a:solidFill>
                  <a:srgbClr val="000000"/>
                </a:solidFill>
                <a:ea typeface="Gulim" panose="020B0600000101010101" pitchFamily="34" charset="-127"/>
              </a:rPr>
              <a:t>), </a:t>
            </a:r>
            <a:r>
              <a:rPr kumimoji="1" lang="en-US" altLang="ko-KR" sz="1600" dirty="0" err="1">
                <a:solidFill>
                  <a:srgbClr val="000000"/>
                </a:solidFill>
                <a:ea typeface="Gulim" panose="020B0600000101010101" pitchFamily="34" charset="-127"/>
              </a:rPr>
              <a:t>KCl</a:t>
            </a:r>
            <a:r>
              <a:rPr kumimoji="1" lang="en-US" altLang="ko-KR" sz="1600" dirty="0">
                <a:solidFill>
                  <a:srgbClr val="000000"/>
                </a:solidFill>
                <a:ea typeface="Gulim" panose="020B0600000101010101" pitchFamily="34" charset="-127"/>
              </a:rPr>
              <a:t> (</a:t>
            </a:r>
            <a:r>
              <a:rPr kumimoji="1" lang="en-US" altLang="ko-KR" sz="1600" i="1" dirty="0" err="1">
                <a:solidFill>
                  <a:srgbClr val="000000"/>
                </a:solidFill>
                <a:ea typeface="Gulim" panose="020B0600000101010101" pitchFamily="34" charset="-127"/>
              </a:rPr>
              <a:t>x</a:t>
            </a:r>
            <a:r>
              <a:rPr kumimoji="1" lang="en-US" altLang="ko-KR" sz="1600" dirty="0" err="1">
                <a:solidFill>
                  <a:srgbClr val="000000"/>
                </a:solidFill>
                <a:ea typeface="Gulim" panose="020B0600000101010101" pitchFamily="34" charset="-127"/>
              </a:rPr>
              <a:t>M</a:t>
            </a:r>
            <a:r>
              <a:rPr kumimoji="1" lang="en-US" altLang="ko-KR" sz="1600" dirty="0">
                <a:solidFill>
                  <a:srgbClr val="000000"/>
                </a:solidFill>
                <a:ea typeface="Gulim" panose="020B0600000101010101" pitchFamily="34" charset="-127"/>
              </a:rPr>
              <a:t>) | |</a:t>
            </a:r>
          </a:p>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rPr>
              <a:t>      </a:t>
            </a:r>
            <a:r>
              <a:rPr kumimoji="1" lang="en-US" altLang="ko-KR" sz="1600" dirty="0" err="1">
                <a:solidFill>
                  <a:srgbClr val="000000"/>
                </a:solidFill>
                <a:ea typeface="Gulim" panose="020B0600000101010101" pitchFamily="34" charset="-127"/>
              </a:rPr>
              <a:t>AgCl</a:t>
            </a:r>
            <a:r>
              <a:rPr kumimoji="1" lang="en-US" altLang="ko-KR" sz="1600" dirty="0">
                <a:solidFill>
                  <a:srgbClr val="000000"/>
                </a:solidFill>
                <a:ea typeface="Gulim" panose="020B0600000101010101" pitchFamily="34" charset="-127"/>
              </a:rPr>
              <a:t>(s) + e  =</a:t>
            </a:r>
            <a:r>
              <a:rPr kumimoji="1" lang="en-US" altLang="ko-KR" sz="1600" dirty="0">
                <a:solidFill>
                  <a:srgbClr val="000000"/>
                </a:solidFill>
                <a:ea typeface="Gulim" panose="020B0600000101010101" pitchFamily="34" charset="-127"/>
                <a:sym typeface="HY특수문자8" pitchFamily="18" charset="2"/>
              </a:rPr>
              <a:t> Ag(s) + </a:t>
            </a:r>
            <a:r>
              <a:rPr kumimoji="1" lang="en-US" altLang="ko-KR" sz="1600" dirty="0" err="1">
                <a:solidFill>
                  <a:srgbClr val="000000"/>
                </a:solidFill>
                <a:ea typeface="Gulim" panose="020B0600000101010101" pitchFamily="34" charset="-127"/>
                <a:sym typeface="HY특수문자8" pitchFamily="18" charset="2"/>
              </a:rPr>
              <a:t>Cl</a:t>
            </a:r>
            <a:r>
              <a:rPr kumimoji="1" lang="en-US" altLang="ko-KR" sz="1600" baseline="30000" dirty="0">
                <a:solidFill>
                  <a:srgbClr val="000000"/>
                </a:solidFill>
                <a:ea typeface="Gulim" panose="020B0600000101010101" pitchFamily="34" charset="-127"/>
                <a:sym typeface="HY특수문자8" pitchFamily="18" charset="2"/>
              </a:rPr>
              <a:t>–</a:t>
            </a:r>
            <a:r>
              <a:rPr kumimoji="1" lang="en-US" altLang="ko-KR" sz="1600" dirty="0">
                <a:solidFill>
                  <a:srgbClr val="000000"/>
                </a:solidFill>
                <a:ea typeface="Gulim" panose="020B0600000101010101" pitchFamily="34" charset="-127"/>
                <a:sym typeface="HY특수문자8" pitchFamily="18" charset="2"/>
              </a:rPr>
              <a:t>    </a:t>
            </a:r>
          </a:p>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sym typeface="HY특수문자8" pitchFamily="18" charset="2"/>
              </a:rPr>
              <a:t>      </a:t>
            </a:r>
            <a:r>
              <a:rPr kumimoji="1" lang="en-US" altLang="ko-KR" sz="1600" i="1" dirty="0" err="1">
                <a:solidFill>
                  <a:srgbClr val="000000"/>
                </a:solidFill>
                <a:ea typeface="Gulim" panose="020B0600000101010101" pitchFamily="34" charset="-127"/>
              </a:rPr>
              <a:t>E</a:t>
            </a:r>
            <a:r>
              <a:rPr kumimoji="1" lang="en-US" altLang="ko-KR" sz="1600" baseline="30000" dirty="0" err="1">
                <a:solidFill>
                  <a:srgbClr val="000000"/>
                </a:solidFill>
                <a:ea typeface="Gulim" panose="020B0600000101010101" pitchFamily="34" charset="-127"/>
              </a:rPr>
              <a:t>o</a:t>
            </a:r>
            <a:r>
              <a:rPr kumimoji="1" lang="en-US" altLang="ko-KR" sz="1600" dirty="0">
                <a:solidFill>
                  <a:srgbClr val="000000"/>
                </a:solidFill>
                <a:ea typeface="Gulim" panose="020B0600000101010101" pitchFamily="34" charset="-127"/>
                <a:sym typeface="HY특수문자8" pitchFamily="18" charset="2"/>
              </a:rPr>
              <a:t> = +0.244V </a:t>
            </a:r>
          </a:p>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sym typeface="HY특수문자8" pitchFamily="18" charset="2"/>
              </a:rPr>
              <a:t>          </a:t>
            </a:r>
            <a:r>
              <a:rPr kumimoji="1" lang="en-US" altLang="ko-KR" sz="1600" i="1" dirty="0">
                <a:solidFill>
                  <a:srgbClr val="000000"/>
                </a:solidFill>
                <a:ea typeface="Gulim" panose="020B0600000101010101" pitchFamily="34" charset="-127"/>
              </a:rPr>
              <a:t>E</a:t>
            </a:r>
            <a:r>
              <a:rPr kumimoji="1" lang="en-US" altLang="ko-KR" sz="1600" dirty="0">
                <a:solidFill>
                  <a:srgbClr val="000000"/>
                </a:solidFill>
                <a:ea typeface="Gulim" panose="020B0600000101010101" pitchFamily="34" charset="-127"/>
                <a:sym typeface="HY특수문자8" pitchFamily="18" charset="2"/>
              </a:rPr>
              <a:t> = </a:t>
            </a:r>
            <a:r>
              <a:rPr kumimoji="1" lang="en-US" altLang="ko-KR" sz="1600" i="1" dirty="0" err="1">
                <a:solidFill>
                  <a:srgbClr val="000000"/>
                </a:solidFill>
                <a:ea typeface="Gulim" panose="020B0600000101010101" pitchFamily="34" charset="-127"/>
              </a:rPr>
              <a:t>E</a:t>
            </a:r>
            <a:r>
              <a:rPr kumimoji="1" lang="en-US" altLang="ko-KR" sz="1600" baseline="30000" dirty="0" err="1">
                <a:solidFill>
                  <a:srgbClr val="000000"/>
                </a:solidFill>
                <a:ea typeface="Gulim" panose="020B0600000101010101" pitchFamily="34" charset="-127"/>
              </a:rPr>
              <a:t>o</a:t>
            </a:r>
            <a:r>
              <a:rPr kumimoji="1" lang="en-US" altLang="ko-KR" sz="1600" dirty="0">
                <a:solidFill>
                  <a:srgbClr val="000000"/>
                </a:solidFill>
                <a:ea typeface="Gulim" panose="020B0600000101010101" pitchFamily="34" charset="-127"/>
                <a:sym typeface="HY특수문자8" pitchFamily="18" charset="2"/>
              </a:rPr>
              <a:t> – (0.05916/1) </a:t>
            </a:r>
            <a:r>
              <a:rPr kumimoji="1" lang="en-US" altLang="ko-KR" sz="1600" i="1" dirty="0">
                <a:solidFill>
                  <a:srgbClr val="000000"/>
                </a:solidFill>
                <a:ea typeface="Gulim" panose="020B0600000101010101" pitchFamily="34" charset="-127"/>
                <a:sym typeface="HY특수문자8" pitchFamily="18" charset="2"/>
              </a:rPr>
              <a:t>log </a:t>
            </a:r>
            <a:r>
              <a:rPr kumimoji="1" lang="en-US" altLang="ko-KR" sz="1600" dirty="0">
                <a:solidFill>
                  <a:srgbClr val="000000"/>
                </a:solidFill>
                <a:ea typeface="Gulim" panose="020B0600000101010101" pitchFamily="34" charset="-127"/>
                <a:sym typeface="HY특수문자8" pitchFamily="18" charset="2"/>
              </a:rPr>
              <a:t>[</a:t>
            </a:r>
            <a:r>
              <a:rPr kumimoji="1" lang="en-US" altLang="ko-KR" sz="1600" dirty="0" err="1">
                <a:solidFill>
                  <a:srgbClr val="000000"/>
                </a:solidFill>
                <a:ea typeface="Gulim" panose="020B0600000101010101" pitchFamily="34" charset="-127"/>
                <a:sym typeface="HY특수문자8" pitchFamily="18" charset="2"/>
              </a:rPr>
              <a:t>Cl</a:t>
            </a:r>
            <a:r>
              <a:rPr kumimoji="1" lang="en-US" altLang="ko-KR" sz="1600" baseline="30000" dirty="0">
                <a:solidFill>
                  <a:srgbClr val="000000"/>
                </a:solidFill>
                <a:ea typeface="Gulim" panose="020B0600000101010101" pitchFamily="34" charset="-127"/>
              </a:rPr>
              <a:t>–</a:t>
            </a:r>
            <a:r>
              <a:rPr kumimoji="1" lang="en-US" altLang="ko-KR" sz="1600" dirty="0">
                <a:solidFill>
                  <a:srgbClr val="000000"/>
                </a:solidFill>
                <a:ea typeface="Gulim" panose="020B0600000101010101" pitchFamily="34" charset="-127"/>
                <a:sym typeface="HY특수문자8" pitchFamily="18" charset="2"/>
              </a:rPr>
              <a:t>] </a:t>
            </a:r>
          </a:p>
          <a:p>
            <a:pPr fontAlgn="base" latinLnBrk="1">
              <a:spcBef>
                <a:spcPct val="50000"/>
              </a:spcBef>
              <a:spcAft>
                <a:spcPct val="0"/>
              </a:spcAft>
              <a:buFontTx/>
              <a:buNone/>
            </a:pPr>
            <a:r>
              <a:rPr kumimoji="1" lang="en-US" altLang="ko-KR" sz="1600" dirty="0">
                <a:solidFill>
                  <a:srgbClr val="000000"/>
                </a:solidFill>
                <a:ea typeface="Gulim" panose="020B0600000101010101" pitchFamily="34" charset="-127"/>
                <a:sym typeface="HY특수문자8" pitchFamily="18" charset="2"/>
              </a:rPr>
              <a:t>     </a:t>
            </a:r>
            <a:r>
              <a:rPr kumimoji="1" lang="en-US" altLang="ko-KR" sz="1600" i="1" dirty="0">
                <a:solidFill>
                  <a:srgbClr val="000000"/>
                </a:solidFill>
                <a:ea typeface="Gulim" panose="020B0600000101010101" pitchFamily="34" charset="-127"/>
              </a:rPr>
              <a:t>E</a:t>
            </a:r>
            <a:r>
              <a:rPr kumimoji="1" lang="en-US" altLang="ko-KR" sz="1600" dirty="0">
                <a:solidFill>
                  <a:srgbClr val="000000"/>
                </a:solidFill>
                <a:ea typeface="Gulim" panose="020B0600000101010101" pitchFamily="34" charset="-127"/>
                <a:sym typeface="HY특수문자8" pitchFamily="18" charset="2"/>
              </a:rPr>
              <a:t> (saturated </a:t>
            </a:r>
            <a:r>
              <a:rPr kumimoji="1" lang="en-US" altLang="ko-KR" sz="1600" dirty="0" err="1">
                <a:solidFill>
                  <a:srgbClr val="000000"/>
                </a:solidFill>
                <a:ea typeface="Gulim" panose="020B0600000101010101" pitchFamily="34" charset="-127"/>
                <a:sym typeface="HY특수문자8" pitchFamily="18" charset="2"/>
              </a:rPr>
              <a:t>KCl</a:t>
            </a:r>
            <a:r>
              <a:rPr kumimoji="1" lang="en-US" altLang="ko-KR" sz="1600" dirty="0">
                <a:solidFill>
                  <a:srgbClr val="000000"/>
                </a:solidFill>
                <a:ea typeface="Gulim" panose="020B0600000101010101" pitchFamily="34" charset="-127"/>
                <a:sym typeface="HY특수문자8" pitchFamily="18" charset="2"/>
              </a:rPr>
              <a:t>) = + 0.199V (25</a:t>
            </a:r>
            <a:r>
              <a:rPr kumimoji="1" lang="en-US" altLang="ko-KR" sz="1600" baseline="30000" dirty="0">
                <a:solidFill>
                  <a:srgbClr val="000000"/>
                </a:solidFill>
                <a:ea typeface="Gulim" panose="020B0600000101010101" pitchFamily="34" charset="-127"/>
                <a:sym typeface="HY특수문자8" pitchFamily="18" charset="2"/>
              </a:rPr>
              <a:t>o</a:t>
            </a:r>
            <a:r>
              <a:rPr kumimoji="1" lang="en-US" altLang="ko-KR" sz="1600" dirty="0">
                <a:solidFill>
                  <a:srgbClr val="000000"/>
                </a:solidFill>
                <a:ea typeface="Gulim" panose="020B0600000101010101" pitchFamily="34" charset="-127"/>
                <a:sym typeface="HY특수문자8" pitchFamily="18" charset="2"/>
              </a:rPr>
              <a:t>C)</a:t>
            </a:r>
            <a:endParaRPr kumimoji="1" lang="ko-KR" altLang="ko-KR" sz="1600" dirty="0">
              <a:solidFill>
                <a:srgbClr val="000000"/>
              </a:solidFill>
              <a:ea typeface="Gulim" panose="020B0600000101010101" pitchFamily="34" charset="-127"/>
              <a:sym typeface="HY특수문자8" pitchFamily="18" charset="2"/>
            </a:endParaRPr>
          </a:p>
        </p:txBody>
      </p:sp>
      <p:pic>
        <p:nvPicPr>
          <p:cNvPr id="2" name="Picture 1"/>
          <p:cNvPicPr>
            <a:picLocks noChangeAspect="1"/>
          </p:cNvPicPr>
          <p:nvPr/>
        </p:nvPicPr>
        <p:blipFill>
          <a:blip r:embed="rId2"/>
          <a:stretch>
            <a:fillRect/>
          </a:stretch>
        </p:blipFill>
        <p:spPr>
          <a:xfrm>
            <a:off x="8229600" y="1220755"/>
            <a:ext cx="3045345" cy="2919111"/>
          </a:xfrm>
          <a:prstGeom prst="rect">
            <a:avLst/>
          </a:prstGeom>
        </p:spPr>
      </p:pic>
      <p:sp>
        <p:nvSpPr>
          <p:cNvPr id="5" name="Text Box 2"/>
          <p:cNvSpPr txBox="1">
            <a:spLocks noChangeArrowheads="1"/>
          </p:cNvSpPr>
          <p:nvPr/>
        </p:nvSpPr>
        <p:spPr bwMode="auto">
          <a:xfrm>
            <a:off x="295148" y="3643031"/>
            <a:ext cx="5718048" cy="32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atinLnBrk="1">
              <a:spcBef>
                <a:spcPct val="50000"/>
              </a:spcBef>
              <a:buNone/>
            </a:pPr>
            <a:r>
              <a:rPr kumimoji="1" lang="en-US" altLang="ko-KR" sz="1400" dirty="0">
                <a:solidFill>
                  <a:srgbClr val="000000"/>
                </a:solidFill>
                <a:ea typeface="Gulim" panose="020B0600000101010101" pitchFamily="34" charset="-127"/>
              </a:rPr>
              <a:t>2</a:t>
            </a:r>
            <a:r>
              <a:rPr kumimoji="1" lang="ko-KR" altLang="en-US" sz="1400" dirty="0">
                <a:solidFill>
                  <a:srgbClr val="000000"/>
                </a:solidFill>
                <a:ea typeface="Gulim" panose="020B0600000101010101" pitchFamily="34" charset="-127"/>
              </a:rPr>
              <a:t>)  </a:t>
            </a:r>
            <a:r>
              <a:rPr kumimoji="1" lang="en-US" altLang="ko-KR" sz="1400" b="1" dirty="0" err="1">
                <a:solidFill>
                  <a:srgbClr val="000000"/>
                </a:solidFill>
                <a:ea typeface="Gulim" panose="020B0600000101010101" pitchFamily="34" charset="-127"/>
              </a:rPr>
              <a:t>Calomal</a:t>
            </a:r>
            <a:r>
              <a:rPr kumimoji="1" lang="en-US" altLang="ko-KR" sz="1400" b="1" dirty="0">
                <a:solidFill>
                  <a:srgbClr val="000000"/>
                </a:solidFill>
                <a:ea typeface="Gulim" panose="020B0600000101010101" pitchFamily="34" charset="-127"/>
              </a:rPr>
              <a:t> electrode</a:t>
            </a:r>
          </a:p>
          <a:p>
            <a:pPr eaLnBrk="1" latinLnBrk="1" hangingPunct="1">
              <a:spcBef>
                <a:spcPct val="50000"/>
              </a:spcBef>
              <a:buFontTx/>
              <a:buNone/>
            </a:pPr>
            <a:r>
              <a:rPr kumimoji="1" lang="en-US" altLang="ko-KR" sz="1400" dirty="0">
                <a:ea typeface="Gulim" panose="020B0600000101010101" pitchFamily="34" charset="-127"/>
              </a:rPr>
              <a:t>Hg(l) | Hg</a:t>
            </a:r>
            <a:r>
              <a:rPr kumimoji="1" lang="en-US" altLang="ko-KR" sz="1400" baseline="-25000" dirty="0">
                <a:ea typeface="Gulim" panose="020B0600000101010101" pitchFamily="34" charset="-127"/>
              </a:rPr>
              <a:t>2</a:t>
            </a:r>
            <a:r>
              <a:rPr kumimoji="1" lang="en-US" altLang="ko-KR" sz="1400" dirty="0">
                <a:ea typeface="Gulim" panose="020B0600000101010101" pitchFamily="34" charset="-127"/>
              </a:rPr>
              <a:t>Cl</a:t>
            </a:r>
            <a:r>
              <a:rPr kumimoji="1" lang="en-US" altLang="ko-KR" sz="1400" baseline="-25000" dirty="0">
                <a:ea typeface="Gulim" panose="020B0600000101010101" pitchFamily="34" charset="-127"/>
              </a:rPr>
              <a:t>2</a:t>
            </a:r>
            <a:r>
              <a:rPr kumimoji="1" lang="en-US" altLang="ko-KR" sz="1400" dirty="0">
                <a:ea typeface="Gulim" panose="020B0600000101010101" pitchFamily="34" charset="-127"/>
              </a:rPr>
              <a:t> (</a:t>
            </a:r>
            <a:r>
              <a:rPr kumimoji="1" lang="en-US" altLang="ko-KR" sz="1400" dirty="0" err="1">
                <a:ea typeface="Gulim" panose="020B0600000101010101" pitchFamily="34" charset="-127"/>
              </a:rPr>
              <a:t>sat’d</a:t>
            </a:r>
            <a:r>
              <a:rPr kumimoji="1" lang="en-US" altLang="ko-KR" sz="1400" dirty="0">
                <a:ea typeface="Gulim" panose="020B0600000101010101" pitchFamily="34" charset="-127"/>
              </a:rPr>
              <a:t>), </a:t>
            </a:r>
            <a:r>
              <a:rPr kumimoji="1" lang="en-US" altLang="ko-KR" sz="1400" dirty="0" err="1">
                <a:ea typeface="Gulim" panose="020B0600000101010101" pitchFamily="34" charset="-127"/>
              </a:rPr>
              <a:t>KCl</a:t>
            </a:r>
            <a:r>
              <a:rPr kumimoji="1" lang="en-US" altLang="ko-KR" sz="1400" dirty="0">
                <a:ea typeface="Gulim" panose="020B0600000101010101" pitchFamily="34" charset="-127"/>
              </a:rPr>
              <a:t> (</a:t>
            </a:r>
            <a:r>
              <a:rPr kumimoji="1" lang="en-US" altLang="ko-KR" sz="1400" dirty="0" err="1">
                <a:ea typeface="Gulim" panose="020B0600000101010101" pitchFamily="34" charset="-127"/>
              </a:rPr>
              <a:t>sat’d</a:t>
            </a:r>
            <a:r>
              <a:rPr kumimoji="1" lang="en-US" altLang="ko-KR" sz="1400" dirty="0">
                <a:ea typeface="Gulim" panose="020B0600000101010101" pitchFamily="34" charset="-127"/>
              </a:rPr>
              <a:t>) | |</a:t>
            </a:r>
          </a:p>
          <a:p>
            <a:pPr eaLnBrk="1" latinLnBrk="1" hangingPunct="1">
              <a:spcBef>
                <a:spcPct val="50000"/>
              </a:spcBef>
              <a:buFontTx/>
              <a:buNone/>
            </a:pPr>
            <a:r>
              <a:rPr kumimoji="1" lang="en-US" altLang="ko-KR" sz="1400" dirty="0">
                <a:ea typeface="Gulim" panose="020B0600000101010101" pitchFamily="34" charset="-127"/>
              </a:rPr>
              <a:t>      electrode reaction in calomel </a:t>
            </a:r>
            <a:r>
              <a:rPr kumimoji="1" lang="en-US" altLang="ko-KR" sz="1400" dirty="0" err="1">
                <a:ea typeface="Gulim" panose="020B0600000101010101" pitchFamily="34" charset="-127"/>
              </a:rPr>
              <a:t>hal</a:t>
            </a:r>
            <a:r>
              <a:rPr kumimoji="1" lang="en-US" altLang="ko-KR" sz="1400" dirty="0">
                <a:ea typeface="Gulim" panose="020B0600000101010101" pitchFamily="34" charset="-127"/>
              </a:rPr>
              <a:t>-cell</a:t>
            </a:r>
          </a:p>
          <a:p>
            <a:pPr eaLnBrk="1" latinLnBrk="1" hangingPunct="1">
              <a:spcBef>
                <a:spcPct val="50000"/>
              </a:spcBef>
              <a:buFontTx/>
              <a:buNone/>
            </a:pPr>
            <a:r>
              <a:rPr kumimoji="1" lang="en-US" altLang="ko-KR" sz="1400" dirty="0">
                <a:ea typeface="Gulim" panose="020B0600000101010101" pitchFamily="34" charset="-127"/>
              </a:rPr>
              <a:t>      Hg</a:t>
            </a:r>
            <a:r>
              <a:rPr kumimoji="1" lang="en-US" altLang="ko-KR" sz="1400" baseline="-25000" dirty="0">
                <a:ea typeface="Gulim" panose="020B0600000101010101" pitchFamily="34" charset="-127"/>
              </a:rPr>
              <a:t>2</a:t>
            </a:r>
            <a:r>
              <a:rPr kumimoji="1" lang="en-US" altLang="ko-KR" sz="1400" dirty="0">
                <a:ea typeface="Gulim" panose="020B0600000101010101" pitchFamily="34" charset="-127"/>
              </a:rPr>
              <a:t>Cl</a:t>
            </a:r>
            <a:r>
              <a:rPr kumimoji="1" lang="en-US" altLang="ko-KR" sz="1400" baseline="-25000" dirty="0">
                <a:ea typeface="Gulim" panose="020B0600000101010101" pitchFamily="34" charset="-127"/>
              </a:rPr>
              <a:t>2</a:t>
            </a:r>
            <a:r>
              <a:rPr kumimoji="1" lang="en-US" altLang="ko-KR" sz="1400" dirty="0">
                <a:ea typeface="Gulim" panose="020B0600000101010101" pitchFamily="34" charset="-127"/>
              </a:rPr>
              <a:t> (s) + 2e  =</a:t>
            </a:r>
            <a:r>
              <a:rPr kumimoji="1" lang="en-US" altLang="ko-KR" sz="1400" dirty="0">
                <a:ea typeface="Gulim" panose="020B0600000101010101" pitchFamily="34" charset="-127"/>
                <a:sym typeface="HY특수문자8" pitchFamily="18" charset="2"/>
              </a:rPr>
              <a:t> 2Hg(</a:t>
            </a:r>
            <a:r>
              <a:rPr kumimoji="1" lang="en-US" altLang="ko-KR" sz="1400" i="1" dirty="0">
                <a:ea typeface="Gulim" panose="020B0600000101010101" pitchFamily="34" charset="-127"/>
                <a:sym typeface="HY특수문자8" pitchFamily="18" charset="2"/>
              </a:rPr>
              <a:t>l</a:t>
            </a:r>
            <a:r>
              <a:rPr kumimoji="1" lang="en-US" altLang="ko-KR" sz="1400" dirty="0">
                <a:ea typeface="Gulim" panose="020B0600000101010101" pitchFamily="34" charset="-127"/>
                <a:sym typeface="HY특수문자8" pitchFamily="18" charset="2"/>
              </a:rPr>
              <a:t>) + 2Cl</a:t>
            </a:r>
            <a:r>
              <a:rPr kumimoji="1" lang="en-US" altLang="ko-KR" sz="1400" baseline="30000" dirty="0">
                <a:ea typeface="Gulim" panose="020B0600000101010101" pitchFamily="34" charset="-127"/>
                <a:sym typeface="HY특수문자8" pitchFamily="18" charset="2"/>
              </a:rPr>
              <a:t>–</a:t>
            </a:r>
            <a:r>
              <a:rPr kumimoji="1" lang="en-US" altLang="ko-KR" sz="1400" dirty="0">
                <a:ea typeface="Gulim" panose="020B0600000101010101" pitchFamily="34" charset="-127"/>
                <a:sym typeface="HY특수문자8" pitchFamily="18" charset="2"/>
              </a:rPr>
              <a:t>     </a:t>
            </a:r>
          </a:p>
          <a:p>
            <a:pPr eaLnBrk="1" latinLnBrk="1" hangingPunct="1">
              <a:spcBef>
                <a:spcPct val="50000"/>
              </a:spcBef>
              <a:buFontTx/>
              <a:buNone/>
            </a:pPr>
            <a:r>
              <a:rPr kumimoji="1" lang="en-US" altLang="ko-KR" sz="1400" dirty="0">
                <a:ea typeface="Gulim" panose="020B0600000101010101" pitchFamily="34" charset="-127"/>
                <a:sym typeface="HY특수문자8" pitchFamily="18" charset="2"/>
              </a:rPr>
              <a:t>      </a:t>
            </a:r>
            <a:r>
              <a:rPr kumimoji="1" lang="en-US" altLang="ko-KR" sz="1400" i="1" dirty="0" err="1">
                <a:ea typeface="Gulim" panose="020B0600000101010101" pitchFamily="34" charset="-127"/>
              </a:rPr>
              <a:t>E</a:t>
            </a:r>
            <a:r>
              <a:rPr kumimoji="1" lang="en-US" altLang="ko-KR" sz="1400" baseline="30000" dirty="0" err="1">
                <a:ea typeface="Gulim" panose="020B0600000101010101" pitchFamily="34" charset="-127"/>
              </a:rPr>
              <a:t>o</a:t>
            </a:r>
            <a:r>
              <a:rPr kumimoji="1" lang="en-US" altLang="ko-KR" sz="1400" dirty="0">
                <a:ea typeface="Gulim" panose="020B0600000101010101" pitchFamily="34" charset="-127"/>
                <a:sym typeface="HY특수문자8" pitchFamily="18" charset="2"/>
              </a:rPr>
              <a:t> = + 0.268V </a:t>
            </a:r>
          </a:p>
          <a:p>
            <a:pPr eaLnBrk="1" latinLnBrk="1" hangingPunct="1">
              <a:spcBef>
                <a:spcPct val="50000"/>
              </a:spcBef>
              <a:buFontTx/>
              <a:buNone/>
            </a:pPr>
            <a:r>
              <a:rPr kumimoji="1" lang="en-US" altLang="ko-KR" sz="1400" dirty="0">
                <a:ea typeface="Gulim" panose="020B0600000101010101" pitchFamily="34" charset="-127"/>
                <a:sym typeface="HY특수문자8" pitchFamily="18" charset="2"/>
              </a:rPr>
              <a:t>      </a:t>
            </a:r>
            <a:r>
              <a:rPr kumimoji="1" lang="en-US" altLang="ko-KR" sz="1400" i="1" dirty="0">
                <a:ea typeface="Gulim" panose="020B0600000101010101" pitchFamily="34" charset="-127"/>
                <a:sym typeface="HY특수문자8" pitchFamily="18" charset="2"/>
              </a:rPr>
              <a:t>E</a:t>
            </a:r>
            <a:r>
              <a:rPr kumimoji="1" lang="ko-KR" altLang="en-US" sz="1400" dirty="0">
                <a:ea typeface="Gulim" panose="020B0600000101010101" pitchFamily="34" charset="-127"/>
                <a:sym typeface="HY특수문자8" pitchFamily="18" charset="2"/>
              </a:rPr>
              <a:t> </a:t>
            </a:r>
            <a:r>
              <a:rPr kumimoji="1" lang="en-US" altLang="ko-KR" sz="1400" dirty="0">
                <a:ea typeface="Gulim" panose="020B0600000101010101" pitchFamily="34" charset="-127"/>
                <a:sym typeface="HY특수문자8" pitchFamily="18" charset="2"/>
              </a:rPr>
              <a:t>= </a:t>
            </a:r>
            <a:r>
              <a:rPr kumimoji="1" lang="en-US" altLang="ko-KR" sz="1400" i="1" dirty="0" err="1">
                <a:ea typeface="Gulim" panose="020B0600000101010101" pitchFamily="34" charset="-127"/>
              </a:rPr>
              <a:t>E</a:t>
            </a:r>
            <a:r>
              <a:rPr kumimoji="1" lang="en-US" altLang="ko-KR" sz="1400" baseline="30000" dirty="0" err="1">
                <a:ea typeface="Gulim" panose="020B0600000101010101" pitchFamily="34" charset="-127"/>
              </a:rPr>
              <a:t>o</a:t>
            </a:r>
            <a:r>
              <a:rPr kumimoji="1" lang="en-US" altLang="ko-KR" sz="1400" dirty="0">
                <a:ea typeface="Gulim" panose="020B0600000101010101" pitchFamily="34" charset="-127"/>
                <a:sym typeface="HY특수문자8" pitchFamily="18" charset="2"/>
              </a:rPr>
              <a:t> – (0.05916/2) </a:t>
            </a:r>
            <a:r>
              <a:rPr kumimoji="1" lang="en-US" altLang="ko-KR" sz="1400" i="1" dirty="0">
                <a:ea typeface="Gulim" panose="020B0600000101010101" pitchFamily="34" charset="-127"/>
                <a:sym typeface="HY특수문자8" pitchFamily="18" charset="2"/>
              </a:rPr>
              <a:t>log</a:t>
            </a:r>
            <a:r>
              <a:rPr kumimoji="1" lang="en-US" altLang="ko-KR" sz="1400" dirty="0">
                <a:ea typeface="Gulim" panose="020B0600000101010101" pitchFamily="34" charset="-127"/>
                <a:sym typeface="HY특수문자8" pitchFamily="18" charset="2"/>
              </a:rPr>
              <a:t>[</a:t>
            </a:r>
            <a:r>
              <a:rPr kumimoji="1" lang="en-US" altLang="ko-KR" sz="1400" dirty="0" err="1">
                <a:ea typeface="Gulim" panose="020B0600000101010101" pitchFamily="34" charset="-127"/>
                <a:sym typeface="HY특수문자8" pitchFamily="18" charset="2"/>
              </a:rPr>
              <a:t>Cl</a:t>
            </a:r>
            <a:r>
              <a:rPr kumimoji="1" lang="en-US" altLang="ko-KR" sz="1400" baseline="30000" dirty="0">
                <a:ea typeface="Gulim" panose="020B0600000101010101" pitchFamily="34" charset="-127"/>
              </a:rPr>
              <a:t>–</a:t>
            </a:r>
            <a:r>
              <a:rPr kumimoji="1" lang="en-US" altLang="ko-KR" sz="1400" dirty="0">
                <a:ea typeface="Gulim" panose="020B0600000101010101" pitchFamily="34" charset="-127"/>
                <a:sym typeface="HY특수문자8" pitchFamily="18" charset="2"/>
              </a:rPr>
              <a:t>]</a:t>
            </a:r>
            <a:r>
              <a:rPr kumimoji="1" lang="en-US" altLang="ko-KR" sz="1400" baseline="30000" dirty="0">
                <a:ea typeface="Gulim" panose="020B0600000101010101" pitchFamily="34" charset="-127"/>
                <a:sym typeface="HY특수문자8" pitchFamily="18" charset="2"/>
              </a:rPr>
              <a:t>2</a:t>
            </a:r>
            <a:r>
              <a:rPr kumimoji="1" lang="en-US" altLang="ko-KR" sz="1400" dirty="0">
                <a:ea typeface="Gulim" panose="020B0600000101010101" pitchFamily="34" charset="-127"/>
                <a:sym typeface="HY특수문자8" pitchFamily="18" charset="2"/>
              </a:rPr>
              <a:t> = 0.244 V</a:t>
            </a:r>
            <a:endParaRPr kumimoji="1" lang="ko-KR" altLang="ko-KR" sz="1400" dirty="0">
              <a:ea typeface="Gulim" panose="020B0600000101010101" pitchFamily="34" charset="-127"/>
              <a:sym typeface="HY특수문자8" pitchFamily="18" charset="2"/>
            </a:endParaRPr>
          </a:p>
          <a:p>
            <a:pPr eaLnBrk="1" latinLnBrk="1" hangingPunct="1">
              <a:spcBef>
                <a:spcPct val="50000"/>
              </a:spcBef>
              <a:buFontTx/>
              <a:buNone/>
            </a:pPr>
            <a:r>
              <a:rPr lang="en-US" altLang="ko-KR" sz="1400" dirty="0">
                <a:ea typeface="Gulim" panose="020B0600000101010101" pitchFamily="34" charset="-127"/>
              </a:rPr>
              <a:t>       Temperature dependent</a:t>
            </a:r>
          </a:p>
          <a:p>
            <a:pPr eaLnBrk="1" latinLnBrk="1" hangingPunct="1">
              <a:lnSpc>
                <a:spcPct val="130000"/>
              </a:lnSpc>
              <a:spcBef>
                <a:spcPct val="0"/>
              </a:spcBef>
              <a:buFontTx/>
              <a:buNone/>
            </a:pPr>
            <a:r>
              <a:rPr kumimoji="1" lang="en-US" altLang="ko-KR" sz="1400" dirty="0">
                <a:ea typeface="Gulim" panose="020B0600000101010101" pitchFamily="34" charset="-127"/>
              </a:rPr>
              <a:t>A calomel electrode saturated with </a:t>
            </a:r>
            <a:r>
              <a:rPr kumimoji="1" lang="en-US" altLang="ko-KR" sz="1400" dirty="0" err="1">
                <a:ea typeface="Gulim" panose="020B0600000101010101" pitchFamily="34" charset="-127"/>
              </a:rPr>
              <a:t>KCl</a:t>
            </a:r>
            <a:r>
              <a:rPr kumimoji="1" lang="en-US" altLang="ko-KR" sz="1400" dirty="0">
                <a:ea typeface="Gulim" panose="020B0600000101010101" pitchFamily="34" charset="-127"/>
              </a:rPr>
              <a:t> is called a saturated calomel electrode, abbreviated </a:t>
            </a:r>
            <a:r>
              <a:rPr kumimoji="1" lang="en-US" altLang="ko-KR" sz="1400" b="1" dirty="0">
                <a:ea typeface="Gulim" panose="020B0600000101010101" pitchFamily="34" charset="-127"/>
              </a:rPr>
              <a:t>S.C.E.</a:t>
            </a:r>
          </a:p>
          <a:p>
            <a:pPr eaLnBrk="1" latinLnBrk="1" hangingPunct="1">
              <a:spcBef>
                <a:spcPct val="0"/>
              </a:spcBef>
              <a:buFontTx/>
              <a:buNone/>
            </a:pPr>
            <a:r>
              <a:rPr kumimoji="1" lang="en-US" altLang="ko-KR" sz="1400" dirty="0">
                <a:ea typeface="Gulim" panose="020B0600000101010101" pitchFamily="34" charset="-127"/>
              </a:rPr>
              <a:t>Advantage : using saturated </a:t>
            </a:r>
            <a:r>
              <a:rPr kumimoji="1" lang="en-US" altLang="ko-KR" sz="1400" dirty="0" err="1">
                <a:ea typeface="Gulim" panose="020B0600000101010101" pitchFamily="34" charset="-127"/>
              </a:rPr>
              <a:t>KCl</a:t>
            </a:r>
            <a:r>
              <a:rPr kumimoji="1" lang="en-US" altLang="ko-KR" sz="1400" dirty="0">
                <a:ea typeface="Gulim" panose="020B0600000101010101" pitchFamily="34" charset="-127"/>
              </a:rPr>
              <a:t> is that [</a:t>
            </a:r>
            <a:r>
              <a:rPr kumimoji="1" lang="en-US" altLang="ko-KR" sz="1400" dirty="0" err="1">
                <a:ea typeface="Gulim" panose="020B0600000101010101" pitchFamily="34" charset="-127"/>
              </a:rPr>
              <a:t>Cl</a:t>
            </a:r>
            <a:r>
              <a:rPr kumimoji="1" lang="en-US" altLang="ko-KR" sz="1400" baseline="30000" dirty="0">
                <a:ea typeface="Gulim" panose="020B0600000101010101" pitchFamily="34" charset="-127"/>
              </a:rPr>
              <a:t>-</a:t>
            </a:r>
            <a:r>
              <a:rPr kumimoji="1" lang="en-US" altLang="ko-KR" sz="1400" dirty="0">
                <a:ea typeface="Gulim" panose="020B0600000101010101" pitchFamily="34" charset="-127"/>
              </a:rPr>
              <a:t>] does not change if some liquid evaporates.</a:t>
            </a:r>
            <a:endParaRPr lang="ko-KR" altLang="ko-KR" sz="1400" dirty="0">
              <a:ea typeface="Gulim" panose="020B0600000101010101" pitchFamily="34" charset="-127"/>
            </a:endParaRPr>
          </a:p>
        </p:txBody>
      </p:sp>
      <p:pic>
        <p:nvPicPr>
          <p:cNvPr id="6" name="Picture 5"/>
          <p:cNvPicPr>
            <a:picLocks noChangeAspect="1"/>
          </p:cNvPicPr>
          <p:nvPr/>
        </p:nvPicPr>
        <p:blipFill>
          <a:blip r:embed="rId3"/>
          <a:stretch>
            <a:fillRect/>
          </a:stretch>
        </p:blipFill>
        <p:spPr>
          <a:xfrm>
            <a:off x="8229600" y="4162706"/>
            <a:ext cx="3381777" cy="2718134"/>
          </a:xfrm>
          <a:prstGeom prst="rect">
            <a:avLst/>
          </a:prstGeom>
        </p:spPr>
      </p:pic>
    </p:spTree>
    <p:extLst>
      <p:ext uri="{BB962C8B-B14F-4D97-AF65-F5344CB8AC3E}">
        <p14:creationId xmlns:p14="http://schemas.microsoft.com/office/powerpoint/2010/main" val="64745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8194807"/>
          </a:xfrm>
          <a:prstGeom prst="rect">
            <a:avLst/>
          </a:prstGeom>
        </p:spPr>
        <p:txBody>
          <a:bodyPr wrap="square">
            <a:spAutoFit/>
          </a:bodyPr>
          <a:lstStyle/>
          <a:p>
            <a:pPr>
              <a:lnSpc>
                <a:spcPct val="150000"/>
              </a:lnSpc>
            </a:pPr>
            <a:r>
              <a:rPr lang="en-US" sz="1600" b="1" dirty="0">
                <a:solidFill>
                  <a:srgbClr val="7030A0"/>
                </a:solidFill>
                <a:latin typeface="Times New Roman" panose="02020603050405020304" pitchFamily="18" charset="0"/>
                <a:ea typeface="Times New Roman" panose="02020603050405020304" pitchFamily="18" charset="0"/>
              </a:rPr>
              <a:t>3rd kind Metallic Indicator electrodes</a:t>
            </a:r>
            <a:r>
              <a:rPr lang="en-US" sz="1600" b="1" dirty="0">
                <a:solidFill>
                  <a:srgbClr val="000000"/>
                </a:solidFill>
                <a:latin typeface="Times New Roman" panose="02020603050405020304" pitchFamily="18" charset="0"/>
                <a:ea typeface="Times New Roman" panose="02020603050405020304" pitchFamily="18" charset="0"/>
              </a:rPr>
              <a:t>:</a:t>
            </a:r>
            <a:r>
              <a:rPr lang="en-US" sz="1600" dirty="0">
                <a:solidFill>
                  <a:srgbClr val="000000"/>
                </a:solidFill>
                <a:latin typeface="Times New Roman" panose="02020603050405020304" pitchFamily="18" charset="0"/>
                <a:ea typeface="Times New Roman" panose="02020603050405020304" pitchFamily="18" charset="0"/>
              </a:rPr>
              <a:t> These metallic indicator electrode are made of inert metal like </a:t>
            </a:r>
            <a:r>
              <a:rPr lang="en-US" sz="1600" dirty="0" err="1">
                <a:solidFill>
                  <a:srgbClr val="000000"/>
                </a:solidFill>
                <a:latin typeface="Times New Roman" panose="02020603050405020304" pitchFamily="18" charset="0"/>
                <a:ea typeface="Times New Roman" panose="02020603050405020304" pitchFamily="18" charset="0"/>
              </a:rPr>
              <a:t>Pt</a:t>
            </a:r>
            <a:r>
              <a:rPr lang="en-US" sz="1600" dirty="0">
                <a:solidFill>
                  <a:srgbClr val="000000"/>
                </a:solidFill>
                <a:latin typeface="Times New Roman" panose="02020603050405020304" pitchFamily="18" charset="0"/>
                <a:ea typeface="Times New Roman" panose="02020603050405020304" pitchFamily="18" charset="0"/>
              </a:rPr>
              <a:t>, Au,</a:t>
            </a:r>
            <a:r>
              <a:rPr lang="en-US" sz="1600" b="1" dirty="0">
                <a:solidFill>
                  <a:srgbClr val="000000"/>
                </a:solidFill>
                <a:latin typeface="Times New Roman" panose="02020603050405020304" pitchFamily="18" charset="0"/>
                <a:ea typeface="Times New Roman" panose="02020603050405020304" pitchFamily="18" charset="0"/>
              </a:rPr>
              <a:t> </a:t>
            </a:r>
            <a:r>
              <a:rPr lang="en-US" sz="1600" dirty="0" err="1">
                <a:solidFill>
                  <a:srgbClr val="000000"/>
                </a:solidFill>
                <a:latin typeface="Times New Roman" panose="02020603050405020304" pitchFamily="18" charset="0"/>
                <a:ea typeface="Times New Roman" panose="02020603050405020304" pitchFamily="18" charset="0"/>
              </a:rPr>
              <a:t>Pd</a:t>
            </a:r>
            <a:r>
              <a:rPr lang="en-US" sz="1600" dirty="0">
                <a:solidFill>
                  <a:srgbClr val="000000"/>
                </a:solidFill>
                <a:latin typeface="Times New Roman" panose="02020603050405020304" pitchFamily="18" charset="0"/>
                <a:ea typeface="Times New Roman" panose="02020603050405020304" pitchFamily="18" charset="0"/>
              </a:rPr>
              <a:t> or carbon and response to a mixture of ions like Fe</a:t>
            </a:r>
            <a:r>
              <a:rPr lang="en-US" sz="1600" baseline="30000" dirty="0">
                <a:solidFill>
                  <a:srgbClr val="000000"/>
                </a:solidFill>
                <a:latin typeface="Times New Roman" panose="02020603050405020304" pitchFamily="18" charset="0"/>
                <a:ea typeface="Times New Roman" panose="02020603050405020304" pitchFamily="18" charset="0"/>
              </a:rPr>
              <a:t>2+</a:t>
            </a:r>
            <a:r>
              <a:rPr lang="en-US" sz="1600" dirty="0">
                <a:solidFill>
                  <a:srgbClr val="000000"/>
                </a:solidFill>
                <a:latin typeface="Times New Roman" panose="02020603050405020304" pitchFamily="18" charset="0"/>
                <a:ea typeface="Times New Roman" panose="02020603050405020304" pitchFamily="18" charset="0"/>
              </a:rPr>
              <a:t>/ Fe</a:t>
            </a:r>
            <a:r>
              <a:rPr lang="en-US" sz="1600" baseline="30000" dirty="0">
                <a:solidFill>
                  <a:srgbClr val="000000"/>
                </a:solidFill>
                <a:latin typeface="Times New Roman" panose="02020603050405020304" pitchFamily="18" charset="0"/>
                <a:ea typeface="Times New Roman" panose="02020603050405020304" pitchFamily="18" charset="0"/>
              </a:rPr>
              <a:t>3+.  </a:t>
            </a:r>
            <a:r>
              <a:rPr lang="en-US" sz="1600" dirty="0">
                <a:solidFill>
                  <a:srgbClr val="000000"/>
                </a:solidFill>
                <a:latin typeface="Times New Roman" panose="02020603050405020304" pitchFamily="18" charset="0"/>
                <a:ea typeface="Times New Roman" panose="02020603050405020304" pitchFamily="18" charset="0"/>
              </a:rPr>
              <a:t>Provides a surface for the electrochemistry to occur </a:t>
            </a:r>
          </a:p>
          <a:p>
            <a:pPr>
              <a:lnSpc>
                <a:spcPct val="150000"/>
              </a:lnSpc>
            </a:pPr>
            <a:r>
              <a:rPr lang="en-US" sz="1600" b="1" dirty="0">
                <a:solidFill>
                  <a:srgbClr val="000000"/>
                </a:solidFill>
                <a:latin typeface="Times New Roman" panose="02020603050405020304" pitchFamily="18" charset="0"/>
                <a:ea typeface="Times New Roman" panose="02020603050405020304" pitchFamily="18" charset="0"/>
              </a:rPr>
              <a:t> </a:t>
            </a:r>
          </a:p>
          <a:p>
            <a:pPr>
              <a:lnSpc>
                <a:spcPct val="150000"/>
              </a:lnSpc>
            </a:pPr>
            <a:r>
              <a:rPr lang="en-US" sz="1600" b="1" dirty="0">
                <a:solidFill>
                  <a:srgbClr val="7030A0"/>
                </a:solidFill>
                <a:latin typeface="Times New Roman" panose="02020603050405020304" pitchFamily="18" charset="0"/>
                <a:ea typeface="Times New Roman" panose="02020603050405020304" pitchFamily="18" charset="0"/>
              </a:rPr>
              <a:t>Ion selective electrode (ISE)</a:t>
            </a:r>
            <a:endParaRPr lang="en-US" sz="1600" dirty="0">
              <a:solidFill>
                <a:srgbClr val="7030A0"/>
              </a:solidFill>
              <a:latin typeface="Times New Roman" panose="02020603050405020304" pitchFamily="18" charset="0"/>
              <a:ea typeface="Times New Roman" panose="02020603050405020304" pitchFamily="18" charset="0"/>
            </a:endParaRPr>
          </a:p>
          <a:p>
            <a:pPr algn="just">
              <a:lnSpc>
                <a:spcPct val="150000"/>
              </a:lnSpc>
            </a:pPr>
            <a:r>
              <a:rPr lang="en-US" sz="1600" dirty="0">
                <a:latin typeface="Times New Roman" panose="02020603050405020304" pitchFamily="18" charset="0"/>
                <a:ea typeface="Times New Roman" panose="02020603050405020304" pitchFamily="18" charset="0"/>
              </a:rPr>
              <a:t>Ion Selective Electrodes (ISE) are membrane electrodes that respond selectively to an </a:t>
            </a:r>
            <a:r>
              <a:rPr lang="en-US" sz="1600" dirty="0">
                <a:solidFill>
                  <a:srgbClr val="7030A0"/>
                </a:solidFill>
                <a:latin typeface="Times New Roman" panose="02020603050405020304" pitchFamily="18" charset="0"/>
                <a:ea typeface="Times New Roman" panose="02020603050405020304" pitchFamily="18" charset="0"/>
              </a:rPr>
              <a:t>ion</a:t>
            </a:r>
            <a:r>
              <a:rPr lang="en-US" sz="1600" dirty="0">
                <a:latin typeface="Times New Roman" panose="02020603050405020304" pitchFamily="18" charset="0"/>
                <a:ea typeface="Times New Roman" panose="02020603050405020304" pitchFamily="18" charset="0"/>
              </a:rPr>
              <a:t> in the presence of other ions. These include probes that measure specific ions and gases in solution. The most commonly used ISE is the pH probe. Other ions that can be measured include fluoride, bromide, cadmium, Silver, copper, lead, magnesium, calcium </a:t>
            </a:r>
            <a:r>
              <a:rPr lang="en-US" sz="1600" dirty="0" err="1">
                <a:latin typeface="Times New Roman" panose="02020603050405020304" pitchFamily="18" charset="0"/>
                <a:ea typeface="Times New Roman" panose="02020603050405020304" pitchFamily="18" charset="0"/>
              </a:rPr>
              <a:t>etc</a:t>
            </a:r>
            <a:r>
              <a:rPr lang="en-US" sz="1600" dirty="0">
                <a:latin typeface="Times New Roman" panose="02020603050405020304" pitchFamily="18" charset="0"/>
                <a:ea typeface="Times New Roman" panose="02020603050405020304" pitchFamily="18" charset="0"/>
              </a:rPr>
              <a:t> and gases in solution such as ammonia, carbon dioxide, and nitrogen oxide.</a:t>
            </a:r>
          </a:p>
          <a:p>
            <a:pPr algn="just">
              <a:lnSpc>
                <a:spcPct val="150000"/>
              </a:lnSpc>
            </a:pPr>
            <a:r>
              <a:rPr lang="en-US" sz="1600" dirty="0">
                <a:latin typeface="Times New Roman" panose="02020603050405020304" pitchFamily="18" charset="0"/>
                <a:ea typeface="Times New Roman" panose="02020603050405020304" pitchFamily="18" charset="0"/>
              </a:rPr>
              <a:t>The use of Ion Selective Electrodes in environmental analysis offer several advantages over other methods of analysis. First, the cost of initial setup to make analysis is relatively low. </a:t>
            </a:r>
            <a:r>
              <a:rPr lang="en-US" sz="1600" dirty="0">
                <a:latin typeface="Times New Roman" panose="02020603050405020304" pitchFamily="18" charset="0"/>
                <a:ea typeface="Calibri" panose="020F0502020204030204" pitchFamily="34" charset="0"/>
                <a:cs typeface="Times New Roman" panose="02020603050405020304" pitchFamily="18" charset="0"/>
              </a:rPr>
              <a:t>The expense is considerably less than other methods, such as Atomic Adsorption spectrophotometry or Ion Chromatography. ISE electrodes are good to use in color solution and are not subject to interferences such as color in the sample. This makes them ideal for clinical use (blood gas analysis) where they are most popular; however, they have found practical application in the analysis of environmental samples, often where in-situ determinations are needed and not practical with other methods. </a:t>
            </a:r>
          </a:p>
          <a:p>
            <a:pPr>
              <a:lnSpc>
                <a:spcPct val="150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A large number of ISE electrodes with good selectivity for specific ions are based on the measurement of the potential generated across a membrane called membrane potential or boundary potential. The membrane is usually attached to the end of a tube that contains an internal reference electrode. This membrane electrode and an external reference electrode are then immersed in the solution of interest. Since the potentials of the two reference electrodes are constant, any change in cell potential is due to change in potential across the membrane.</a:t>
            </a:r>
          </a:p>
          <a:p>
            <a:pPr>
              <a:lnSpc>
                <a:spcPct val="150000"/>
              </a:lnSpc>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600" dirty="0">
              <a:latin typeface="Times New Roman" panose="02020603050405020304" pitchFamily="18" charset="0"/>
              <a:ea typeface="Times New Roman" panose="02020603050405020304" pitchFamily="18" charset="0"/>
            </a:endParaRPr>
          </a:p>
          <a:p>
            <a:pPr>
              <a:lnSpc>
                <a:spcPct val="150000"/>
              </a:lnSpc>
              <a:spcAft>
                <a:spcPts val="1000"/>
              </a:spcAft>
            </a:pPr>
            <a:endParaRPr lang="en-US" sz="1600" dirty="0"/>
          </a:p>
          <a:p>
            <a:pPr>
              <a:lnSpc>
                <a:spcPct val="150000"/>
              </a:lnSpc>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8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11658275" cy="3960058"/>
          </a:xfrm>
          <a:prstGeom prst="rect">
            <a:avLst/>
          </a:prstGeom>
        </p:spPr>
        <p:txBody>
          <a:bodyPr wrap="square">
            <a:spAutoFit/>
          </a:bodyPr>
          <a:lstStyle/>
          <a:p>
            <a:pPr lvl="0">
              <a:lnSpc>
                <a:spcPct val="150000"/>
              </a:lnSpc>
            </a:pPr>
            <a:r>
              <a:rPr lang="en-US" dirty="0">
                <a:solidFill>
                  <a:srgbClr val="0000FF"/>
                </a:solidFill>
                <a:latin typeface="Times New Roman" panose="02020603050405020304" pitchFamily="18" charset="0"/>
                <a:ea typeface="Times New Roman" panose="02020603050405020304" pitchFamily="18" charset="0"/>
              </a:rPr>
              <a:t> </a:t>
            </a:r>
            <a:r>
              <a:rPr lang="en-US" sz="1600" b="1" dirty="0">
                <a:solidFill>
                  <a:srgbClr val="7030A0"/>
                </a:solidFill>
                <a:latin typeface="Times New Roman" panose="02020603050405020304" pitchFamily="18" charset="0"/>
                <a:ea typeface="Times New Roman" panose="02020603050405020304" pitchFamily="18" charset="0"/>
              </a:rPr>
              <a:t>Ion selective electrode (ISE)</a:t>
            </a:r>
            <a:endParaRPr lang="en-US" sz="1600" dirty="0">
              <a:solidFill>
                <a:srgbClr val="7030A0"/>
              </a:solidFill>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There are five fundamentally different types of membrane which selectively interact with the ion or ions to be determined: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(1) glass membrane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(2) liquid membrane: (a) electrically charged ligand groups (ion exchangers) as membrane components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(3) solid-state membrane</a:t>
            </a:r>
          </a:p>
          <a:p>
            <a:pPr algn="just">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(4) </a:t>
            </a:r>
            <a:r>
              <a:rPr kumimoji="1" lang="en-US" altLang="ko-KR" dirty="0">
                <a:ea typeface="Gulim" panose="020B0600000101010101" pitchFamily="34" charset="-127"/>
              </a:rPr>
              <a:t>Gas sensing electrodes</a:t>
            </a:r>
          </a:p>
          <a:p>
            <a:pPr latinLnBrk="1">
              <a:spcBef>
                <a:spcPct val="50000"/>
              </a:spcBef>
            </a:pPr>
            <a:r>
              <a:rPr kumimoji="1" lang="en-US" altLang="ko-KR" dirty="0">
                <a:ea typeface="Gulim" panose="020B0600000101010101" pitchFamily="34" charset="-127"/>
              </a:rPr>
              <a:t>(5) Enzyme electrodes</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11" y="2389632"/>
            <a:ext cx="6481383" cy="421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75488" y="3595962"/>
            <a:ext cx="6096000" cy="2031325"/>
          </a:xfrm>
          <a:prstGeom prst="rect">
            <a:avLst/>
          </a:prstGeom>
        </p:spPr>
        <p:txBody>
          <a:bodyPr>
            <a:spAutoFit/>
          </a:bodyPr>
          <a:lstStyle/>
          <a:p>
            <a:pPr latinLnBrk="1">
              <a:spcBef>
                <a:spcPct val="50000"/>
              </a:spcBef>
            </a:pPr>
            <a:r>
              <a:rPr kumimoji="1" lang="en-US" altLang="ko-KR" dirty="0">
                <a:ea typeface="Gulim" panose="020B0600000101010101" pitchFamily="34" charset="-127"/>
              </a:rPr>
              <a:t>Selectivity coefficient</a:t>
            </a:r>
          </a:p>
          <a:p>
            <a:pPr latinLnBrk="1">
              <a:spcBef>
                <a:spcPct val="50000"/>
              </a:spcBef>
            </a:pPr>
            <a:r>
              <a:rPr kumimoji="1" lang="en-US" altLang="ko-KR" dirty="0">
                <a:ea typeface="Gulim" panose="020B0600000101010101" pitchFamily="34" charset="-127"/>
              </a:rPr>
              <a:t>          </a:t>
            </a:r>
            <a:r>
              <a:rPr kumimoji="1" lang="en-US" altLang="ko-KR" i="1" dirty="0" err="1">
                <a:ea typeface="Gulim" panose="020B0600000101010101" pitchFamily="34" charset="-127"/>
              </a:rPr>
              <a:t>k</a:t>
            </a:r>
            <a:r>
              <a:rPr kumimoji="1" lang="en-US" altLang="ko-KR" baseline="-25000" dirty="0" err="1">
                <a:ea typeface="Gulim" panose="020B0600000101010101" pitchFamily="34" charset="-127"/>
              </a:rPr>
              <a:t>X,Y</a:t>
            </a:r>
            <a:r>
              <a:rPr kumimoji="1" lang="en-US" altLang="ko-KR" dirty="0">
                <a:ea typeface="Gulim" panose="020B0600000101010101" pitchFamily="34" charset="-127"/>
              </a:rPr>
              <a:t> = (response to Y) / (response to X)</a:t>
            </a:r>
          </a:p>
          <a:p>
            <a:pPr latinLnBrk="1">
              <a:spcBef>
                <a:spcPct val="50000"/>
              </a:spcBef>
            </a:pPr>
            <a:endParaRPr kumimoji="1" lang="en-US" altLang="ko-KR" dirty="0">
              <a:ea typeface="Gulim" panose="020B0600000101010101" pitchFamily="34" charset="-127"/>
            </a:endParaRPr>
          </a:p>
          <a:p>
            <a:pPr latinLnBrk="1">
              <a:spcBef>
                <a:spcPct val="50000"/>
              </a:spcBef>
            </a:pPr>
            <a:r>
              <a:rPr kumimoji="1" lang="en-US" altLang="ko-KR" dirty="0">
                <a:ea typeface="Gulim" panose="020B0600000101010101" pitchFamily="34" charset="-127"/>
              </a:rPr>
              <a:t>General behavior of ISE</a:t>
            </a:r>
          </a:p>
          <a:p>
            <a:pPr latinLnBrk="1">
              <a:spcBef>
                <a:spcPct val="50000"/>
              </a:spcBef>
            </a:pPr>
            <a:r>
              <a:rPr kumimoji="1" lang="en-US" altLang="ko-KR" dirty="0">
                <a:ea typeface="Gulim" panose="020B0600000101010101" pitchFamily="34" charset="-127"/>
              </a:rPr>
              <a:t>        E =  constant </a:t>
            </a:r>
            <a:r>
              <a:rPr kumimoji="1" lang="en-US" altLang="ko-KR" dirty="0">
                <a:ea typeface="Gulim" panose="020B0600000101010101" pitchFamily="34" charset="-127"/>
                <a:sym typeface="Symbol" panose="05050102010706020507" pitchFamily="18" charset="2"/>
              </a:rPr>
              <a:t> (0.05916/</a:t>
            </a:r>
            <a:r>
              <a:rPr kumimoji="1" lang="en-US" altLang="ko-KR" i="1" dirty="0" err="1">
                <a:ea typeface="Gulim" panose="020B0600000101010101" pitchFamily="34" charset="-127"/>
                <a:sym typeface="Symbol" panose="05050102010706020507" pitchFamily="18" charset="2"/>
              </a:rPr>
              <a:t>n</a:t>
            </a:r>
            <a:r>
              <a:rPr kumimoji="1" lang="en-US" altLang="ko-KR" baseline="-25000" dirty="0" err="1">
                <a:ea typeface="Gulim" panose="020B0600000101010101" pitchFamily="34" charset="-127"/>
                <a:sym typeface="Symbol" panose="05050102010706020507" pitchFamily="18" charset="2"/>
              </a:rPr>
              <a:t>X</a:t>
            </a:r>
            <a:r>
              <a:rPr kumimoji="1" lang="en-US" altLang="ko-KR" dirty="0">
                <a:ea typeface="Gulim" panose="020B0600000101010101" pitchFamily="34" charset="-127"/>
                <a:sym typeface="Symbol" panose="05050102010706020507" pitchFamily="18" charset="2"/>
              </a:rPr>
              <a:t>) log [</a:t>
            </a:r>
            <a:r>
              <a:rPr kumimoji="1" lang="en-US" altLang="ko-KR" i="1" dirty="0">
                <a:latin typeface="Garamond" panose="02020404030301010803" pitchFamily="18" charset="0"/>
                <a:ea typeface="MS Mincho" panose="02020609040205080304" pitchFamily="49" charset="-128"/>
              </a:rPr>
              <a:t>A</a:t>
            </a:r>
            <a:r>
              <a:rPr kumimoji="1" lang="en-US" altLang="ko-KR" baseline="-25000" dirty="0">
                <a:ea typeface="Gulim" panose="020B0600000101010101" pitchFamily="34" charset="-127"/>
              </a:rPr>
              <a:t>X</a:t>
            </a:r>
            <a:r>
              <a:rPr kumimoji="1" lang="en-US" altLang="ko-KR" dirty="0">
                <a:ea typeface="Gulim" panose="020B0600000101010101" pitchFamily="34" charset="-127"/>
              </a:rPr>
              <a:t> </a:t>
            </a:r>
            <a:r>
              <a:rPr kumimoji="1" lang="en-US" altLang="ko-KR" dirty="0">
                <a:ea typeface="Gulim" panose="020B0600000101010101" pitchFamily="34" charset="-127"/>
                <a:sym typeface="Symbol" panose="05050102010706020507" pitchFamily="18" charset="2"/>
              </a:rPr>
              <a:t> +(</a:t>
            </a:r>
            <a:r>
              <a:rPr kumimoji="1" lang="en-US" altLang="ko-KR" i="1" dirty="0" err="1">
                <a:ea typeface="Gulim" panose="020B0600000101010101" pitchFamily="34" charset="-127"/>
              </a:rPr>
              <a:t>k</a:t>
            </a:r>
            <a:r>
              <a:rPr kumimoji="1" lang="en-US" altLang="ko-KR" baseline="-25000" dirty="0" err="1">
                <a:ea typeface="Gulim" panose="020B0600000101010101" pitchFamily="34" charset="-127"/>
              </a:rPr>
              <a:t>X,Y</a:t>
            </a:r>
            <a:r>
              <a:rPr kumimoji="1" lang="en-US" altLang="ko-KR" baseline="-25000" dirty="0">
                <a:ea typeface="Gulim" panose="020B0600000101010101" pitchFamily="34" charset="-127"/>
              </a:rPr>
              <a:t> </a:t>
            </a:r>
            <a:r>
              <a:rPr kumimoji="1" lang="en-US" altLang="ko-KR" i="1" dirty="0">
                <a:latin typeface="Garamond" panose="02020404030301010803" pitchFamily="18" charset="0"/>
                <a:ea typeface="MS Mincho" panose="02020609040205080304" pitchFamily="49" charset="-128"/>
              </a:rPr>
              <a:t>A</a:t>
            </a:r>
            <a:r>
              <a:rPr kumimoji="1" lang="en-US" altLang="ko-KR" baseline="-25000" dirty="0">
                <a:ea typeface="Gulim" panose="020B0600000101010101" pitchFamily="34" charset="-127"/>
              </a:rPr>
              <a:t>Y </a:t>
            </a:r>
            <a:r>
              <a:rPr kumimoji="1" lang="en-US" altLang="ko-KR" i="1" baseline="30000" dirty="0" err="1">
                <a:ea typeface="Gulim" panose="020B0600000101010101" pitchFamily="34" charset="-127"/>
                <a:sym typeface="Symbol" panose="05050102010706020507" pitchFamily="18" charset="2"/>
              </a:rPr>
              <a:t>n</a:t>
            </a:r>
            <a:r>
              <a:rPr kumimoji="1" lang="en-US" altLang="ko-KR" baseline="30000" dirty="0" err="1">
                <a:ea typeface="Gulim" panose="020B0600000101010101" pitchFamily="34" charset="-127"/>
                <a:sym typeface="Symbol" panose="05050102010706020507" pitchFamily="18" charset="2"/>
              </a:rPr>
              <a:t>X</a:t>
            </a:r>
            <a:r>
              <a:rPr kumimoji="1" lang="en-US" altLang="ko-KR" baseline="30000" dirty="0">
                <a:ea typeface="Gulim" panose="020B0600000101010101" pitchFamily="34" charset="-127"/>
                <a:sym typeface="Symbol" panose="05050102010706020507" pitchFamily="18" charset="2"/>
              </a:rPr>
              <a:t> </a:t>
            </a:r>
            <a:r>
              <a:rPr kumimoji="1" lang="en-US" altLang="ko-KR" i="1" baseline="30000" dirty="0" err="1">
                <a:ea typeface="Gulim" panose="020B0600000101010101" pitchFamily="34" charset="-127"/>
                <a:sym typeface="Symbol" panose="05050102010706020507" pitchFamily="18" charset="2"/>
              </a:rPr>
              <a:t>n</a:t>
            </a:r>
            <a:r>
              <a:rPr kumimoji="1" lang="en-US" altLang="ko-KR" baseline="30000" dirty="0" err="1">
                <a:ea typeface="Gulim" panose="020B0600000101010101" pitchFamily="34" charset="-127"/>
                <a:sym typeface="Symbol" panose="05050102010706020507" pitchFamily="18" charset="2"/>
              </a:rPr>
              <a:t>Y</a:t>
            </a:r>
            <a:r>
              <a:rPr kumimoji="1" lang="en-US" altLang="ko-KR" dirty="0">
                <a:ea typeface="Gulim" panose="020B0600000101010101" pitchFamily="34" charset="-127"/>
              </a:rPr>
              <a:t> </a:t>
            </a:r>
            <a:r>
              <a:rPr kumimoji="1" lang="en-US" altLang="ko-KR" dirty="0">
                <a:ea typeface="Gulim" panose="020B0600000101010101" pitchFamily="34" charset="-127"/>
                <a:sym typeface="Symbol" panose="05050102010706020507" pitchFamily="18" charset="2"/>
              </a:rPr>
              <a:t>)]</a:t>
            </a:r>
            <a:endParaRPr kumimoji="1" lang="ko-KR" altLang="ko-KR" dirty="0">
              <a:ea typeface="Gulim"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2147891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67079"/>
            <a:ext cx="7421971" cy="5878532"/>
          </a:xfrm>
          <a:prstGeom prst="rect">
            <a:avLst/>
          </a:prstGeom>
        </p:spPr>
        <p:txBody>
          <a:bodyPr wrap="square">
            <a:spAutoFit/>
          </a:bodyPr>
          <a:lstStyle/>
          <a:p>
            <a:pPr>
              <a:lnSpc>
                <a:spcPct val="150000"/>
              </a:lnSpc>
              <a:spcAft>
                <a:spcPts val="1000"/>
              </a:spcAft>
            </a:pPr>
            <a:r>
              <a:rPr lang="en-US" b="1" dirty="0">
                <a:solidFill>
                  <a:srgbClr val="7030A0"/>
                </a:solidFill>
              </a:rPr>
              <a:t>Glass membrane Electrode</a:t>
            </a:r>
          </a:p>
          <a:p>
            <a:pPr>
              <a:lnSpc>
                <a:spcPct val="150000"/>
              </a:lnSpc>
              <a:spcAft>
                <a:spcPts val="1000"/>
              </a:spcAft>
            </a:pPr>
            <a:r>
              <a:rPr lang="en-US" dirty="0"/>
              <a:t>Glass electrodes were the first ion-selective electrodes to become known. For more than 60 years, they have been widely used for pH determinations in solutions, both in industry and in scientific research, particularly in biology and medicine. Usually, the electrodes are blown from glass called Corning 015 having chemical composition 22% Na2O, 6% </a:t>
            </a:r>
            <a:r>
              <a:rPr lang="en-US" dirty="0" err="1"/>
              <a:t>CaO</a:t>
            </a:r>
            <a:r>
              <a:rPr lang="en-US" dirty="0"/>
              <a:t>, and 72% SiO2, in the form of bulbs having a wall thickness of about 0.1mm.  Inside the tube are 0.1 M solution of </a:t>
            </a:r>
            <a:r>
              <a:rPr lang="en-US" dirty="0" err="1"/>
              <a:t>HCl</a:t>
            </a:r>
            <a:r>
              <a:rPr lang="en-US" dirty="0"/>
              <a:t> and a saturated solution of silver chloride. A silver wire coated with silver chloride is dipped into this solution to just have electrical contact inside the thin membrane of the electrode. While this is almost the same design as that of the silver–silver chloride reference electrode. See Figure</a:t>
            </a:r>
          </a:p>
          <a:p>
            <a:pPr>
              <a:lnSpc>
                <a:spcPct val="150000"/>
              </a:lnSpc>
              <a:spcAft>
                <a:spcPts val="1000"/>
              </a:spcAft>
            </a:pPr>
            <a:endParaRPr lang="en-US" dirty="0"/>
          </a:p>
          <a:p>
            <a:pPr>
              <a:lnSpc>
                <a:spcPct val="150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descr="2109"/>
          <p:cNvSpPr>
            <a:spLocks noGrp="1" noChangeAspect="1" noChangeArrowheads="1"/>
          </p:cNvSpPr>
          <p:nvPr/>
        </p:nvSpPr>
        <p:spPr bwMode="auto">
          <a:xfrm>
            <a:off x="7863840" y="755904"/>
            <a:ext cx="3791712" cy="586435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spTree>
    <p:extLst>
      <p:ext uri="{BB962C8B-B14F-4D97-AF65-F5344CB8AC3E}">
        <p14:creationId xmlns:p14="http://schemas.microsoft.com/office/powerpoint/2010/main" val="255381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261" y="115663"/>
            <a:ext cx="7421971" cy="6258123"/>
          </a:xfrm>
          <a:prstGeom prst="rect">
            <a:avLst/>
          </a:prstGeom>
        </p:spPr>
        <p:txBody>
          <a:bodyPr wrap="square">
            <a:spAutoFit/>
          </a:bodyPr>
          <a:lstStyle/>
          <a:p>
            <a:pPr>
              <a:lnSpc>
                <a:spcPct val="150000"/>
              </a:lnSpc>
              <a:spcAft>
                <a:spcPts val="1000"/>
              </a:spcAft>
            </a:pPr>
            <a:r>
              <a:rPr lang="en-US" b="1" dirty="0">
                <a:solidFill>
                  <a:srgbClr val="7030A0"/>
                </a:solidFill>
              </a:rPr>
              <a:t>Glass membrane Electrode</a:t>
            </a:r>
          </a:p>
          <a:p>
            <a:pPr>
              <a:lnSpc>
                <a:spcPct val="150000"/>
              </a:lnSpc>
              <a:spcAft>
                <a:spcPts val="1000"/>
              </a:spcAft>
            </a:pPr>
            <a:r>
              <a:rPr lang="en-US" dirty="0"/>
              <a:t>The potential that develops at the surface of glass electrode is called membrane potential. Since the glass membrane at the tip is thin, a potential develops due to the difference in the concentration of the hydrogen ions on opposite sides of the membrane that causes the potential—the membrane potential—to develop. There is no half-cell reaction involved. </a:t>
            </a:r>
          </a:p>
          <a:p>
            <a:pPr lvl="0" fontAlgn="base" latinLnBrk="1">
              <a:spcBef>
                <a:spcPct val="50000"/>
              </a:spcBef>
              <a:spcAft>
                <a:spcPct val="0"/>
              </a:spcAft>
            </a:pPr>
            <a:r>
              <a:rPr kumimoji="1" lang="en-US" altLang="ko-KR" sz="1600" dirty="0">
                <a:solidFill>
                  <a:srgbClr val="000000"/>
                </a:solidFill>
                <a:latin typeface="Times New Roman" panose="02020603050405020304" pitchFamily="18" charset="0"/>
                <a:ea typeface="Gulim" panose="020B0600000101010101" pitchFamily="34" charset="-127"/>
              </a:rPr>
              <a:t> Ag(s) | </a:t>
            </a:r>
            <a:r>
              <a:rPr kumimoji="1" lang="en-US" altLang="ko-KR" sz="1600" dirty="0" err="1">
                <a:solidFill>
                  <a:srgbClr val="000000"/>
                </a:solidFill>
                <a:latin typeface="Times New Roman" panose="02020603050405020304" pitchFamily="18" charset="0"/>
                <a:ea typeface="Gulim" panose="020B0600000101010101" pitchFamily="34" charset="-127"/>
              </a:rPr>
              <a:t>AgCl</a:t>
            </a:r>
            <a:r>
              <a:rPr kumimoji="1" lang="en-US" altLang="ko-KR" sz="1600" dirty="0">
                <a:solidFill>
                  <a:srgbClr val="000000"/>
                </a:solidFill>
                <a:latin typeface="Times New Roman" panose="02020603050405020304" pitchFamily="18" charset="0"/>
                <a:ea typeface="Gulim" panose="020B0600000101010101" pitchFamily="34" charset="-127"/>
              </a:rPr>
              <a:t>[</a:t>
            </a:r>
            <a:r>
              <a:rPr kumimoji="1" lang="en-US" altLang="ko-KR" sz="1600" dirty="0" err="1">
                <a:solidFill>
                  <a:srgbClr val="000000"/>
                </a:solidFill>
                <a:latin typeface="Times New Roman" panose="02020603050405020304" pitchFamily="18" charset="0"/>
                <a:ea typeface="Gulim" panose="020B0600000101010101" pitchFamily="34" charset="-127"/>
              </a:rPr>
              <a:t>sat’d</a:t>
            </a:r>
            <a:r>
              <a:rPr kumimoji="1" lang="en-US" altLang="ko-KR" sz="1600" dirty="0">
                <a:solidFill>
                  <a:srgbClr val="000000"/>
                </a:solidFill>
                <a:latin typeface="Times New Roman" panose="02020603050405020304" pitchFamily="18" charset="0"/>
                <a:ea typeface="Gulim" panose="020B0600000101010101" pitchFamily="34" charset="-127"/>
              </a:rPr>
              <a:t>], </a:t>
            </a:r>
            <a:r>
              <a:rPr kumimoji="1" lang="en-US" altLang="ko-KR" sz="1600" dirty="0" err="1">
                <a:solidFill>
                  <a:srgbClr val="000000"/>
                </a:solidFill>
                <a:latin typeface="Times New Roman" panose="02020603050405020304" pitchFamily="18" charset="0"/>
                <a:ea typeface="Gulim" panose="020B0600000101010101" pitchFamily="34" charset="-127"/>
              </a:rPr>
              <a:t>Cl</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(inside), H</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(inside) | glass membrane | H</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(outside)</a:t>
            </a:r>
          </a:p>
          <a:p>
            <a:pPr lvl="0" fontAlgn="base" latinLnBrk="1">
              <a:spcBef>
                <a:spcPct val="50000"/>
              </a:spcBef>
              <a:spcAft>
                <a:spcPct val="0"/>
              </a:spcAft>
            </a:pPr>
            <a:r>
              <a:rPr kumimoji="1" lang="en-US" altLang="ko-KR" sz="1600" dirty="0">
                <a:solidFill>
                  <a:srgbClr val="000000"/>
                </a:solidFill>
                <a:latin typeface="Times New Roman" panose="02020603050405020304" pitchFamily="18" charset="0"/>
                <a:ea typeface="Gulim" panose="020B0600000101010101" pitchFamily="34" charset="-127"/>
              </a:rPr>
              <a:t>The Nernst Equation</a:t>
            </a:r>
          </a:p>
          <a:p>
            <a:pPr lvl="0" fontAlgn="base" latinLnBrk="1">
              <a:spcBef>
                <a:spcPct val="50000"/>
              </a:spcBef>
              <a:spcAft>
                <a:spcPct val="0"/>
              </a:spcAft>
            </a:pPr>
            <a:r>
              <a:rPr kumimoji="1" lang="en-US" altLang="ko-KR" sz="1600" i="1" dirty="0">
                <a:solidFill>
                  <a:srgbClr val="000000"/>
                </a:solidFill>
                <a:latin typeface="Times New Roman" panose="02020603050405020304" pitchFamily="18" charset="0"/>
                <a:ea typeface="Gulim" panose="020B0600000101010101" pitchFamily="34" charset="-127"/>
              </a:rPr>
              <a:t>        E</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 </a:t>
            </a:r>
            <a:r>
              <a:rPr kumimoji="1" lang="en-US" altLang="ko-KR" sz="1600" i="1" dirty="0" err="1">
                <a:solidFill>
                  <a:srgbClr val="000000"/>
                </a:solidFill>
                <a:latin typeface="Times New Roman" panose="02020603050405020304" pitchFamily="18" charset="0"/>
                <a:ea typeface="Gulim" panose="020B0600000101010101" pitchFamily="34" charset="-127"/>
              </a:rPr>
              <a:t>E</a:t>
            </a:r>
            <a:r>
              <a:rPr kumimoji="1" lang="en-US" altLang="ko-KR" sz="1600" baseline="30000" dirty="0" err="1">
                <a:solidFill>
                  <a:srgbClr val="000000"/>
                </a:solidFill>
                <a:latin typeface="Times New Roman" panose="02020603050405020304" pitchFamily="18" charset="0"/>
                <a:ea typeface="Gulim" panose="020B0600000101010101" pitchFamily="34" charset="-127"/>
              </a:rPr>
              <a:t>o</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 (0.05916/1) </a:t>
            </a:r>
            <a:r>
              <a:rPr kumimoji="1" lang="en-US" altLang="ko-KR" sz="1600" i="1" dirty="0">
                <a:solidFill>
                  <a:srgbClr val="000000"/>
                </a:solidFill>
                <a:latin typeface="Times New Roman" panose="02020603050405020304" pitchFamily="18" charset="0"/>
                <a:ea typeface="Gulim" panose="020B0600000101010101" pitchFamily="34" charset="-127"/>
                <a:sym typeface="HY특수문자8" pitchFamily="18" charset="2"/>
              </a:rPr>
              <a:t>log</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a:t>
            </a:r>
            <a:r>
              <a:rPr kumimoji="1" lang="en-US" altLang="ko-KR" sz="1600" dirty="0" err="1">
                <a:solidFill>
                  <a:srgbClr val="000000"/>
                </a:solidFill>
                <a:latin typeface="Times New Roman" panose="02020603050405020304" pitchFamily="18" charset="0"/>
                <a:ea typeface="Gulim" panose="020B0600000101010101" pitchFamily="34" charset="-127"/>
              </a:rPr>
              <a:t>Cl</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 (0.05916/1) </a:t>
            </a:r>
            <a:r>
              <a:rPr kumimoji="1" lang="en-US" altLang="ko-KR" sz="1600" i="1" dirty="0">
                <a:solidFill>
                  <a:srgbClr val="000000"/>
                </a:solidFill>
                <a:latin typeface="Times New Roman" panose="02020603050405020304" pitchFamily="18" charset="0"/>
                <a:ea typeface="Gulim" panose="020B0600000101010101" pitchFamily="34" charset="-127"/>
                <a:sym typeface="HY특수문자8" pitchFamily="18" charset="2"/>
              </a:rPr>
              <a:t>log</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a:t>
            </a:r>
            <a:r>
              <a:rPr kumimoji="1" lang="en-US" altLang="ko-KR" sz="1600" dirty="0">
                <a:solidFill>
                  <a:srgbClr val="000000"/>
                </a:solidFill>
                <a:latin typeface="Times New Roman" panose="02020603050405020304" pitchFamily="18" charset="0"/>
                <a:ea typeface="Gulim" panose="020B0600000101010101" pitchFamily="34" charset="-127"/>
              </a:rPr>
              <a:t>H</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(outside)</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a:t>
            </a:r>
            <a:r>
              <a:rPr kumimoji="1" lang="en-US" altLang="ko-KR" sz="1600" dirty="0">
                <a:solidFill>
                  <a:srgbClr val="000000"/>
                </a:solidFill>
                <a:latin typeface="Times New Roman" panose="02020603050405020304" pitchFamily="18" charset="0"/>
                <a:ea typeface="Gulim" panose="020B0600000101010101" pitchFamily="34" charset="-127"/>
              </a:rPr>
              <a:t>H</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(inside)</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a:t>
            </a:r>
            <a:endParaRPr kumimoji="1" lang="en-US" altLang="ko-KR" sz="1600" dirty="0">
              <a:solidFill>
                <a:srgbClr val="000000"/>
              </a:solidFill>
              <a:latin typeface="Times New Roman" panose="02020603050405020304" pitchFamily="18" charset="0"/>
              <a:ea typeface="Gulim" panose="020B0600000101010101" pitchFamily="34" charset="-127"/>
            </a:endParaRPr>
          </a:p>
          <a:p>
            <a:pPr lvl="0" fontAlgn="base" latinLnBrk="1">
              <a:spcBef>
                <a:spcPct val="50000"/>
              </a:spcBef>
              <a:spcAft>
                <a:spcPct val="0"/>
              </a:spcAft>
            </a:pPr>
            <a:r>
              <a:rPr kumimoji="1" lang="en-US" altLang="ko-KR" sz="1600" i="1" dirty="0">
                <a:solidFill>
                  <a:srgbClr val="000000"/>
                </a:solidFill>
                <a:latin typeface="Times New Roman" panose="02020603050405020304" pitchFamily="18" charset="0"/>
                <a:ea typeface="Gulim" panose="020B0600000101010101" pitchFamily="34" charset="-127"/>
              </a:rPr>
              <a:t>        E</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  </a:t>
            </a:r>
            <a:r>
              <a:rPr kumimoji="1" lang="en-US" altLang="ko-KR" sz="1600" i="1" dirty="0">
                <a:solidFill>
                  <a:srgbClr val="000000"/>
                </a:solidFill>
                <a:latin typeface="Arial" panose="020B0604020202020204" pitchFamily="34" charset="0"/>
                <a:ea typeface="Gulim" panose="020B0600000101010101" pitchFamily="34" charset="-127"/>
                <a:sym typeface="HY특수문자8" pitchFamily="18" charset="2"/>
              </a:rPr>
              <a:t>Q</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 (0.05916/1) </a:t>
            </a:r>
            <a:r>
              <a:rPr kumimoji="1" lang="en-US" altLang="ko-KR" sz="1600" i="1" dirty="0">
                <a:solidFill>
                  <a:srgbClr val="000000"/>
                </a:solidFill>
                <a:latin typeface="Times New Roman" panose="02020603050405020304" pitchFamily="18" charset="0"/>
                <a:ea typeface="Gulim" panose="020B0600000101010101" pitchFamily="34" charset="-127"/>
                <a:sym typeface="HY특수문자8" pitchFamily="18" charset="2"/>
              </a:rPr>
              <a:t>log</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 [</a:t>
            </a:r>
            <a:r>
              <a:rPr kumimoji="1" lang="en-US" altLang="ko-KR" sz="1600" dirty="0">
                <a:solidFill>
                  <a:srgbClr val="000000"/>
                </a:solidFill>
                <a:latin typeface="Times New Roman" panose="02020603050405020304" pitchFamily="18" charset="0"/>
                <a:ea typeface="Gulim" panose="020B0600000101010101" pitchFamily="34" charset="-127"/>
              </a:rPr>
              <a:t>H</a:t>
            </a:r>
            <a:r>
              <a:rPr kumimoji="1" lang="en-US" altLang="ko-KR" sz="1600" baseline="30000" dirty="0">
                <a:solidFill>
                  <a:srgbClr val="000000"/>
                </a:solidFill>
                <a:latin typeface="Times New Roman" panose="02020603050405020304" pitchFamily="18" charset="0"/>
                <a:ea typeface="Gulim" panose="020B0600000101010101" pitchFamily="34" charset="-127"/>
              </a:rPr>
              <a:t>+</a:t>
            </a:r>
            <a:r>
              <a:rPr kumimoji="1" lang="en-US" altLang="ko-KR" sz="1600" dirty="0">
                <a:solidFill>
                  <a:srgbClr val="000000"/>
                </a:solidFill>
                <a:latin typeface="Times New Roman" panose="02020603050405020304" pitchFamily="18" charset="0"/>
                <a:ea typeface="Gulim" panose="020B0600000101010101" pitchFamily="34" charset="-127"/>
              </a:rPr>
              <a:t>(outside)</a:t>
            </a:r>
            <a:r>
              <a:rPr kumimoji="1" lang="en-US" altLang="ko-KR" sz="1600" dirty="0">
                <a:solidFill>
                  <a:srgbClr val="000000"/>
                </a:solidFill>
                <a:latin typeface="Times New Roman" panose="02020603050405020304" pitchFamily="18" charset="0"/>
                <a:ea typeface="Gulim" panose="020B0600000101010101" pitchFamily="34" charset="-127"/>
                <a:sym typeface="HY특수문자8" pitchFamily="18" charset="2"/>
              </a:rPr>
              <a:t>]</a:t>
            </a:r>
          </a:p>
          <a:p>
            <a:pPr lvl="0" fontAlgn="base" latinLnBrk="1">
              <a:spcBef>
                <a:spcPct val="50000"/>
              </a:spcBef>
              <a:spcAft>
                <a:spcPct val="0"/>
              </a:spcAft>
            </a:pPr>
            <a:r>
              <a:rPr lang="en-US" dirty="0"/>
              <a:t>or, since the internal [H</a:t>
            </a:r>
            <a:r>
              <a:rPr lang="en-US" baseline="30000" dirty="0"/>
              <a:t>+</a:t>
            </a:r>
            <a:r>
              <a:rPr lang="en-US" dirty="0"/>
              <a:t>] is a constant, it can be combined with </a:t>
            </a:r>
            <a:r>
              <a:rPr lang="en-US" dirty="0" err="1"/>
              <a:t>E</a:t>
            </a:r>
            <a:r>
              <a:rPr lang="en-US" baseline="-25000" dirty="0" err="1"/>
              <a:t>o</a:t>
            </a:r>
            <a:r>
              <a:rPr lang="en-US" dirty="0"/>
              <a:t>, which is also a constant, giving a modified </a:t>
            </a:r>
            <a:r>
              <a:rPr lang="en-US" dirty="0" err="1"/>
              <a:t>E</a:t>
            </a:r>
            <a:r>
              <a:rPr lang="en-US" baseline="-25000" dirty="0" err="1"/>
              <a:t>o</a:t>
            </a:r>
            <a:r>
              <a:rPr lang="en-US" dirty="0"/>
              <a:t>, E*, and eliminating [H</a:t>
            </a:r>
            <a:r>
              <a:rPr lang="en-US" baseline="30000" dirty="0"/>
              <a:t>+</a:t>
            </a:r>
            <a:r>
              <a:rPr lang="en-US" dirty="0"/>
              <a:t>](internal)</a:t>
            </a:r>
          </a:p>
          <a:p>
            <a:pPr lvl="0" fontAlgn="base" latinLnBrk="1">
              <a:spcBef>
                <a:spcPct val="50000"/>
              </a:spcBef>
              <a:spcAft>
                <a:spcPct val="0"/>
              </a:spcAft>
            </a:pPr>
            <a:endParaRPr lang="en-US" dirty="0"/>
          </a:p>
          <a:p>
            <a:pPr>
              <a:lnSpc>
                <a:spcPct val="150000"/>
              </a:lnSpc>
              <a:spcAft>
                <a:spcPts val="1000"/>
              </a:spcAft>
            </a:pPr>
            <a:r>
              <a:rPr lang="en-US" dirty="0">
                <a:solidFill>
                  <a:srgbClr val="000000"/>
                </a:solidFill>
                <a:latin typeface="Times New Roman" panose="02020603050405020304" pitchFamily="18" charset="0"/>
                <a:ea typeface="Times New Roman" panose="02020603050405020304" pitchFamily="18" charset="0"/>
              </a:rPr>
              <a:t>In addition, we can recognize that pH = –log [H</a:t>
            </a:r>
            <a:r>
              <a:rPr lang="en-US" baseline="30000" dirty="0">
                <a:solidFill>
                  <a:srgbClr val="000000"/>
                </a:solidFill>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rPr>
              <a:t>] and substitute this into the above equation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descr="2109"/>
          <p:cNvSpPr>
            <a:spLocks noGrp="1" noChangeAspect="1" noChangeArrowheads="1"/>
          </p:cNvSpPr>
          <p:nvPr/>
        </p:nvSpPr>
        <p:spPr bwMode="auto">
          <a:xfrm>
            <a:off x="7863839" y="755904"/>
            <a:ext cx="4076370" cy="605865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pic>
        <p:nvPicPr>
          <p:cNvPr id="7" name="Picture 6"/>
          <p:cNvPicPr>
            <a:picLocks noChangeAspect="1"/>
          </p:cNvPicPr>
          <p:nvPr/>
        </p:nvPicPr>
        <p:blipFill>
          <a:blip r:embed="rId3"/>
          <a:stretch>
            <a:fillRect/>
          </a:stretch>
        </p:blipFill>
        <p:spPr>
          <a:xfrm>
            <a:off x="1389300" y="5063341"/>
            <a:ext cx="2780952" cy="569364"/>
          </a:xfrm>
          <a:prstGeom prst="rect">
            <a:avLst/>
          </a:prstGeom>
        </p:spPr>
      </p:pic>
      <p:pic>
        <p:nvPicPr>
          <p:cNvPr id="8" name="Picture 7"/>
          <p:cNvPicPr>
            <a:picLocks noChangeAspect="1"/>
          </p:cNvPicPr>
          <p:nvPr/>
        </p:nvPicPr>
        <p:blipFill>
          <a:blip r:embed="rId4"/>
          <a:stretch>
            <a:fillRect/>
          </a:stretch>
        </p:blipFill>
        <p:spPr>
          <a:xfrm>
            <a:off x="3048000" y="6127315"/>
            <a:ext cx="1843175" cy="492942"/>
          </a:xfrm>
          <a:prstGeom prst="rect">
            <a:avLst/>
          </a:prstGeom>
        </p:spPr>
      </p:pic>
    </p:spTree>
    <p:extLst>
      <p:ext uri="{BB962C8B-B14F-4D97-AF65-F5344CB8AC3E}">
        <p14:creationId xmlns:p14="http://schemas.microsoft.com/office/powerpoint/2010/main" val="121521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565148"/>
          </a:xfrm>
          <a:prstGeom prst="rect">
            <a:avLst/>
          </a:prstGeom>
        </p:spPr>
        <p:txBody>
          <a:bodyPr wrap="square">
            <a:spAutoFit/>
          </a:bodyPr>
          <a:lstStyle/>
          <a:p>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7030A0"/>
                </a:solidFill>
              </a:rPr>
              <a:t>Mechanism of conduction</a:t>
            </a:r>
            <a:endParaRPr lang="en-US" sz="2000" dirty="0">
              <a:solidFill>
                <a:srgbClr val="7030A0"/>
              </a:solidFill>
            </a:endParaRPr>
          </a:p>
          <a:p>
            <a:pPr algn="just">
              <a:lnSpc>
                <a:spcPct val="150000"/>
              </a:lnSpc>
            </a:pPr>
            <a:r>
              <a:rPr lang="en-US" sz="2000" dirty="0"/>
              <a:t>The conductivity of glass at room temperature is very low. It arises from the slight mobility of sodium ions in the glass. In its usual form, glass does not contain hydrogen ions. However, during the leaching of glass in aqueous solutions its surface layer is altered to a certain depth; water molecules enter, and hydration processes and some swelling occur. Part of the sodium ions in the surface layer are leached out and are replaced by hydrogen ions from the solution. Equilibrium is established between the hydrogen ions in the surface layer and those in solution; hence, an equilibrium potential difference between the phases arises. The special feature of this surface layer is its exceptionally high selectivity toward hydrogen ions (relative to sodium ions or other </a:t>
            </a:r>
            <a:r>
              <a:rPr lang="en-US" sz="2000" dirty="0" err="1"/>
              <a:t>cations</a:t>
            </a:r>
            <a:r>
              <a:rPr lang="en-US" sz="2000" dirty="0"/>
              <a:t>). For this reason, the two sides of the membrane act as good hydrogen electrodes. As we know internal membrane of glass electrode containing known number of hydrogen ions (a = 0.IM of H</a:t>
            </a:r>
            <a:r>
              <a:rPr lang="en-US" sz="2000" baseline="30000" dirty="0"/>
              <a:t>+</a:t>
            </a:r>
            <a:r>
              <a:rPr lang="en-US" sz="2000" dirty="0"/>
              <a:t>) while the external membrane containing different. So due to difference in number of hydrogen ions across the both sides of the glass membrane cause a positive charge imbalance which is responsible for membrane potential.  </a:t>
            </a:r>
          </a:p>
          <a:p>
            <a:pPr marL="342900" lvl="0" indent="-342900" eaLnBrk="0" fontAlgn="base" hangingPunct="0">
              <a:spcBef>
                <a:spcPct val="20000"/>
              </a:spcBef>
              <a:spcAft>
                <a:spcPct val="0"/>
              </a:spcAft>
            </a:pPr>
            <a:r>
              <a:rPr lang="en-GB" kern="0" dirty="0">
                <a:solidFill>
                  <a:srgbClr val="CC0000"/>
                </a:solidFill>
                <a:latin typeface="Times New Roman"/>
              </a:rPr>
              <a:t> </a:t>
            </a:r>
            <a:r>
              <a:rPr lang="en-GB" kern="0" dirty="0" err="1">
                <a:solidFill>
                  <a:srgbClr val="CC0000"/>
                </a:solidFill>
                <a:latin typeface="Times New Roman"/>
              </a:rPr>
              <a:t>SiO</a:t>
            </a:r>
            <a:r>
              <a:rPr lang="en-GB" kern="0" dirty="0">
                <a:solidFill>
                  <a:srgbClr val="CC0000"/>
                </a:solidFill>
                <a:latin typeface="Times New Roman"/>
              </a:rPr>
              <a:t>─ Na</a:t>
            </a:r>
            <a:r>
              <a:rPr lang="en-GB" kern="0" baseline="30000" dirty="0">
                <a:solidFill>
                  <a:srgbClr val="CC0000"/>
                </a:solidFill>
                <a:latin typeface="Times New Roman"/>
              </a:rPr>
              <a:t>+</a:t>
            </a:r>
            <a:r>
              <a:rPr lang="en-GB" kern="0" dirty="0">
                <a:solidFill>
                  <a:srgbClr val="CC0000"/>
                </a:solidFill>
                <a:latin typeface="Times New Roman"/>
              </a:rPr>
              <a:t> </a:t>
            </a:r>
            <a:r>
              <a:rPr lang="en-GB" kern="0" baseline="-25000" dirty="0">
                <a:solidFill>
                  <a:srgbClr val="CC0000"/>
                </a:solidFill>
                <a:latin typeface="Times New Roman"/>
              </a:rPr>
              <a:t>(solid)</a:t>
            </a:r>
            <a:r>
              <a:rPr lang="en-GB" kern="0" dirty="0">
                <a:solidFill>
                  <a:srgbClr val="CC0000"/>
                </a:solidFill>
                <a:latin typeface="Times New Roman"/>
              </a:rPr>
              <a:t> + H</a:t>
            </a:r>
            <a:r>
              <a:rPr lang="en-GB" kern="0" baseline="30000" dirty="0">
                <a:solidFill>
                  <a:srgbClr val="CC0000"/>
                </a:solidFill>
                <a:latin typeface="Times New Roman"/>
              </a:rPr>
              <a:t>+</a:t>
            </a:r>
            <a:r>
              <a:rPr lang="en-GB" kern="0" dirty="0">
                <a:solidFill>
                  <a:srgbClr val="CC0000"/>
                </a:solidFill>
                <a:latin typeface="Times New Roman"/>
              </a:rPr>
              <a:t> </a:t>
            </a:r>
            <a:r>
              <a:rPr lang="en-GB" kern="0" baseline="-25000" dirty="0">
                <a:solidFill>
                  <a:srgbClr val="CC0000"/>
                </a:solidFill>
                <a:latin typeface="Times New Roman"/>
              </a:rPr>
              <a:t>(solution)</a:t>
            </a:r>
            <a:r>
              <a:rPr lang="en-GB" kern="0" dirty="0">
                <a:solidFill>
                  <a:srgbClr val="CC0000"/>
                </a:solidFill>
                <a:latin typeface="Times New Roman"/>
              </a:rPr>
              <a:t> ↔ </a:t>
            </a:r>
            <a:r>
              <a:rPr lang="en-GB" kern="0" dirty="0" err="1">
                <a:solidFill>
                  <a:srgbClr val="CC0000"/>
                </a:solidFill>
                <a:latin typeface="Times New Roman"/>
              </a:rPr>
              <a:t>SiO─H</a:t>
            </a:r>
            <a:r>
              <a:rPr lang="en-GB" kern="0" baseline="30000" dirty="0">
                <a:solidFill>
                  <a:srgbClr val="CC0000"/>
                </a:solidFill>
                <a:latin typeface="Times New Roman"/>
              </a:rPr>
              <a:t>+</a:t>
            </a:r>
            <a:r>
              <a:rPr lang="en-GB" kern="0" dirty="0">
                <a:solidFill>
                  <a:srgbClr val="CC0000"/>
                </a:solidFill>
                <a:latin typeface="Times New Roman"/>
              </a:rPr>
              <a:t> </a:t>
            </a:r>
            <a:r>
              <a:rPr lang="en-GB" kern="0" baseline="-25000" dirty="0">
                <a:solidFill>
                  <a:srgbClr val="CC0000"/>
                </a:solidFill>
                <a:latin typeface="Times New Roman"/>
              </a:rPr>
              <a:t>(solid)</a:t>
            </a:r>
            <a:r>
              <a:rPr lang="en-GB" kern="0" dirty="0">
                <a:solidFill>
                  <a:srgbClr val="CC0000"/>
                </a:solidFill>
                <a:latin typeface="Times New Roman"/>
              </a:rPr>
              <a:t> + Na</a:t>
            </a:r>
            <a:r>
              <a:rPr lang="en-GB" kern="0" baseline="30000" dirty="0">
                <a:solidFill>
                  <a:srgbClr val="CC0000"/>
                </a:solidFill>
                <a:latin typeface="Times New Roman"/>
              </a:rPr>
              <a:t>+</a:t>
            </a:r>
            <a:r>
              <a:rPr lang="en-GB" kern="0" dirty="0">
                <a:solidFill>
                  <a:srgbClr val="CC0000"/>
                </a:solidFill>
                <a:latin typeface="Times New Roman"/>
              </a:rPr>
              <a:t> </a:t>
            </a:r>
            <a:r>
              <a:rPr lang="en-GB" kern="0" baseline="-25000" dirty="0">
                <a:solidFill>
                  <a:srgbClr val="CC0000"/>
                </a:solidFill>
                <a:latin typeface="Times New Roman"/>
              </a:rPr>
              <a:t>(solution)</a:t>
            </a:r>
          </a:p>
          <a:p>
            <a:pPr marL="342900" lvl="0" indent="-342900" eaLnBrk="0" fontAlgn="base" hangingPunct="0">
              <a:spcBef>
                <a:spcPct val="20000"/>
              </a:spcBef>
              <a:spcAft>
                <a:spcPct val="0"/>
              </a:spcAft>
            </a:pPr>
            <a:r>
              <a:rPr lang="en-GB" sz="2000" kern="0" dirty="0">
                <a:solidFill>
                  <a:srgbClr val="000000"/>
                </a:solidFill>
                <a:latin typeface="Times New Roman"/>
              </a:rPr>
              <a:t>The protons are free to move and exchange with other ions.</a:t>
            </a:r>
            <a:endParaRPr lang="en-US" sz="2000" dirty="0"/>
          </a:p>
          <a:p>
            <a:pPr algn="just">
              <a:lnSpc>
                <a:spcPct val="150000"/>
              </a:lnSpc>
            </a:pPr>
            <a:r>
              <a:rPr lang="en-US" sz="2000" b="1" dirty="0">
                <a:solidFill>
                  <a:srgbClr val="CC3300"/>
                </a:solidFill>
              </a:rPr>
              <a:t>Potential is determined by external [H</a:t>
            </a:r>
            <a:r>
              <a:rPr lang="en-US" sz="2000" b="1" baseline="30000" dirty="0">
                <a:solidFill>
                  <a:srgbClr val="CC3300"/>
                </a:solidFill>
              </a:rPr>
              <a:t>+</a:t>
            </a:r>
            <a:r>
              <a:rPr lang="en-US" sz="2000" b="1" dirty="0">
                <a:solidFill>
                  <a:srgbClr val="CC3300"/>
                </a:solidFill>
              </a:rPr>
              <a:t>]</a:t>
            </a:r>
            <a:endParaRPr lang="en-US" sz="2000" b="1" baseline="30000" dirty="0">
              <a:solidFill>
                <a:srgbClr val="CC3300"/>
              </a:solidFill>
            </a:endParaRPr>
          </a:p>
          <a:p>
            <a:pPr algn="just">
              <a:lnSpc>
                <a:spcPct val="150000"/>
              </a:lnSpc>
            </a:pPr>
            <a:endParaRPr lang="en-US" sz="2000" dirty="0"/>
          </a:p>
          <a:p>
            <a:pPr algn="just">
              <a:lnSpc>
                <a:spcPct val="150000"/>
              </a:lnSpc>
              <a:spcAft>
                <a:spcPts val="1000"/>
              </a:spcAft>
            </a:pPr>
            <a:endPar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8" descr="POT-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153" y="4881282"/>
            <a:ext cx="4598894" cy="197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853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905000" y="304801"/>
            <a:ext cx="3733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50000"/>
              </a:spcBef>
              <a:buFontTx/>
              <a:buNone/>
            </a:pPr>
            <a:r>
              <a:rPr kumimoji="1" lang="en-US" altLang="ko-KR" sz="2000">
                <a:ea typeface="Gulim" panose="020B0600000101010101" pitchFamily="34" charset="-127"/>
              </a:rPr>
              <a:t>Composition of glass membranes</a:t>
            </a:r>
          </a:p>
          <a:p>
            <a:pPr eaLnBrk="1" latinLnBrk="1" hangingPunct="1">
              <a:spcBef>
                <a:spcPct val="50000"/>
              </a:spcBef>
              <a:buFontTx/>
              <a:buNone/>
            </a:pPr>
            <a:r>
              <a:rPr kumimoji="1" lang="en-US" altLang="ko-KR" sz="2000">
                <a:ea typeface="Gulim" panose="020B0600000101010101" pitchFamily="34" charset="-127"/>
              </a:rPr>
              <a:t>70%  SiO</a:t>
            </a:r>
            <a:r>
              <a:rPr kumimoji="1" lang="en-US" altLang="ko-KR" sz="2000" baseline="-25000">
                <a:ea typeface="Gulim" panose="020B0600000101010101" pitchFamily="34" charset="-127"/>
              </a:rPr>
              <a:t>2</a:t>
            </a:r>
            <a:endParaRPr kumimoji="1" lang="en-US" altLang="ko-KR" sz="2000">
              <a:ea typeface="Gulim" panose="020B0600000101010101" pitchFamily="34" charset="-127"/>
            </a:endParaRPr>
          </a:p>
          <a:p>
            <a:pPr eaLnBrk="1" latinLnBrk="1" hangingPunct="1">
              <a:spcBef>
                <a:spcPct val="50000"/>
              </a:spcBef>
              <a:buFontTx/>
              <a:buNone/>
            </a:pPr>
            <a:r>
              <a:rPr kumimoji="1" lang="en-US" altLang="ko-KR" sz="2000">
                <a:ea typeface="Gulim" panose="020B0600000101010101" pitchFamily="34" charset="-127"/>
              </a:rPr>
              <a:t>30%  CaO, BaO, Li</a:t>
            </a:r>
            <a:r>
              <a:rPr kumimoji="1" lang="en-US" altLang="ko-KR" sz="2000" baseline="-25000">
                <a:ea typeface="Gulim" panose="020B0600000101010101" pitchFamily="34" charset="-127"/>
              </a:rPr>
              <a:t>2</a:t>
            </a:r>
            <a:r>
              <a:rPr kumimoji="1" lang="en-US" altLang="ko-KR" sz="2000">
                <a:ea typeface="Gulim" panose="020B0600000101010101" pitchFamily="34" charset="-127"/>
              </a:rPr>
              <a:t>O, Na</a:t>
            </a:r>
            <a:r>
              <a:rPr kumimoji="1" lang="en-US" altLang="ko-KR" sz="2000" baseline="-25000">
                <a:ea typeface="Gulim" panose="020B0600000101010101" pitchFamily="34" charset="-127"/>
              </a:rPr>
              <a:t>2</a:t>
            </a:r>
            <a:r>
              <a:rPr kumimoji="1" lang="en-US" altLang="ko-KR" sz="2000">
                <a:ea typeface="Gulim" panose="020B0600000101010101" pitchFamily="34" charset="-127"/>
              </a:rPr>
              <a:t>O,</a:t>
            </a:r>
          </a:p>
          <a:p>
            <a:pPr eaLnBrk="1" latinLnBrk="1" hangingPunct="1">
              <a:spcBef>
                <a:spcPct val="50000"/>
              </a:spcBef>
              <a:buFontTx/>
              <a:buNone/>
            </a:pPr>
            <a:r>
              <a:rPr kumimoji="1" lang="en-US" altLang="ko-KR" sz="2000">
                <a:ea typeface="Gulim" panose="020B0600000101010101" pitchFamily="34" charset="-127"/>
              </a:rPr>
              <a:t>        and/or  Al</a:t>
            </a:r>
            <a:r>
              <a:rPr kumimoji="1" lang="en-US" altLang="ko-KR" sz="2000" baseline="-25000">
                <a:ea typeface="Gulim" panose="020B0600000101010101" pitchFamily="34" charset="-127"/>
              </a:rPr>
              <a:t>2</a:t>
            </a:r>
            <a:r>
              <a:rPr kumimoji="1" lang="en-US" altLang="ko-KR" sz="2000">
                <a:ea typeface="Gulim" panose="020B0600000101010101" pitchFamily="34" charset="-127"/>
              </a:rPr>
              <a:t>O</a:t>
            </a:r>
            <a:r>
              <a:rPr kumimoji="1" lang="en-US" altLang="ko-KR" sz="2000" baseline="-25000">
                <a:ea typeface="Gulim" panose="020B0600000101010101" pitchFamily="34" charset="-127"/>
              </a:rPr>
              <a:t>3</a:t>
            </a:r>
          </a:p>
        </p:txBody>
      </p:sp>
      <p:sp>
        <p:nvSpPr>
          <p:cNvPr id="66563" name="Text Box 3"/>
          <p:cNvSpPr txBox="1">
            <a:spLocks noChangeArrowheads="1"/>
          </p:cNvSpPr>
          <p:nvPr/>
        </p:nvSpPr>
        <p:spPr bwMode="auto">
          <a:xfrm>
            <a:off x="1905000" y="2667001"/>
            <a:ext cx="3657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latinLnBrk="1" hangingPunct="1">
              <a:spcBef>
                <a:spcPct val="50000"/>
              </a:spcBef>
              <a:buFontTx/>
              <a:buNone/>
            </a:pPr>
            <a:r>
              <a:rPr kumimoji="1" lang="en-US" altLang="ko-KR" sz="2000">
                <a:ea typeface="Gulim" panose="020B0600000101010101" pitchFamily="34" charset="-127"/>
              </a:rPr>
              <a:t>Ion exchange process at glass membrane-solution interface:</a:t>
            </a:r>
          </a:p>
          <a:p>
            <a:pPr eaLnBrk="1" latinLnBrk="1" hangingPunct="1">
              <a:spcBef>
                <a:spcPct val="50000"/>
              </a:spcBef>
              <a:buFontTx/>
              <a:buNone/>
            </a:pPr>
            <a:r>
              <a:rPr kumimoji="1" lang="en-US" altLang="ko-KR" sz="2000">
                <a:ea typeface="Gulim" panose="020B0600000101010101" pitchFamily="34" charset="-127"/>
              </a:rPr>
              <a:t>    Gl</a:t>
            </a:r>
            <a:r>
              <a:rPr kumimoji="1" lang="en-US" altLang="ko-KR" sz="2000" baseline="30000">
                <a:ea typeface="Gulim" panose="020B0600000101010101" pitchFamily="34" charset="-127"/>
              </a:rPr>
              <a:t>–</a:t>
            </a:r>
            <a:r>
              <a:rPr kumimoji="1" lang="en-US" altLang="ko-KR" sz="2000">
                <a:ea typeface="Gulim" panose="020B0600000101010101" pitchFamily="34" charset="-127"/>
              </a:rPr>
              <a:t>   +  H</a:t>
            </a:r>
            <a:r>
              <a:rPr kumimoji="1" lang="en-US" altLang="ko-KR" sz="2000" baseline="30000">
                <a:ea typeface="Gulim" panose="020B0600000101010101" pitchFamily="34" charset="-127"/>
              </a:rPr>
              <a:t>+</a:t>
            </a:r>
            <a:r>
              <a:rPr kumimoji="1" lang="en-US" altLang="ko-KR" sz="2000">
                <a:ea typeface="Gulim" panose="020B0600000101010101" pitchFamily="34" charset="-127"/>
              </a:rPr>
              <a:t>  =  H</a:t>
            </a:r>
            <a:r>
              <a:rPr kumimoji="1" lang="en-US" altLang="ko-KR" sz="2000" baseline="30000">
                <a:ea typeface="Gulim" panose="020B0600000101010101" pitchFamily="34" charset="-127"/>
              </a:rPr>
              <a:t>+</a:t>
            </a:r>
            <a:r>
              <a:rPr kumimoji="1" lang="en-US" altLang="ko-KR" sz="2000">
                <a:ea typeface="Gulim" panose="020B0600000101010101" pitchFamily="34" charset="-127"/>
              </a:rPr>
              <a:t>Gl</a:t>
            </a:r>
            <a:r>
              <a:rPr kumimoji="1" lang="en-US" altLang="ko-KR" sz="2000" baseline="30000">
                <a:ea typeface="Gulim" panose="020B0600000101010101" pitchFamily="34" charset="-127"/>
              </a:rPr>
              <a:t>–</a:t>
            </a: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95801"/>
            <a:ext cx="31242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5" descr="2111"/>
          <p:cNvSpPr>
            <a:spLocks noGrp="1" noChangeAspect="1" noChangeArrowheads="1"/>
          </p:cNvSpPr>
          <p:nvPr/>
        </p:nvSpPr>
        <p:spPr bwMode="auto">
          <a:xfrm>
            <a:off x="5943600" y="304800"/>
            <a:ext cx="4114800" cy="2578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ko-KR" altLang="en-US" sz="2400">
              <a:ea typeface="Gulim" panose="020B0600000101010101" pitchFamily="34" charset="-127"/>
            </a:endParaRPr>
          </a:p>
        </p:txBody>
      </p:sp>
      <p:pic>
        <p:nvPicPr>
          <p:cNvPr id="665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278314"/>
            <a:ext cx="41148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p:cNvSpPr txBox="1">
            <a:spLocks noChangeArrowheads="1"/>
          </p:cNvSpPr>
          <p:nvPr/>
        </p:nvSpPr>
        <p:spPr bwMode="auto">
          <a:xfrm>
            <a:off x="5715000" y="3048001"/>
            <a:ext cx="487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ko-KR" altLang="en-US" sz="1200">
                <a:ea typeface="Batang" panose="02030600000101010101" pitchFamily="18" charset="-127"/>
              </a:rPr>
              <a:t>(</a:t>
            </a:r>
            <a:r>
              <a:rPr lang="en-US" altLang="ko-KR" sz="1200">
                <a:ea typeface="Batang" panose="02030600000101010101" pitchFamily="18" charset="-127"/>
              </a:rPr>
              <a:t>a) Cross-sectional view of a silicate glass structure. In addition to the three Si</a:t>
            </a:r>
            <a:r>
              <a:rPr lang="en-US" altLang="ko-KR" sz="1200">
                <a:latin typeface="Batang" panose="02030600000101010101" pitchFamily="18" charset="-127"/>
                <a:ea typeface="Batang" panose="02030600000101010101" pitchFamily="18" charset="-127"/>
              </a:rPr>
              <a:t>│</a:t>
            </a:r>
            <a:r>
              <a:rPr lang="en-US" altLang="ko-KR" sz="1200">
                <a:ea typeface="Batang" panose="02030600000101010101" pitchFamily="18" charset="-127"/>
              </a:rPr>
              <a:t>O bonds shown, each silicon is bonded to an additional oxygen atom, either above or below the plane of the paper. (b) Model showing three-dimensional structure of amorphous silica with Na</a:t>
            </a:r>
            <a:r>
              <a:rPr lang="en-US" altLang="ko-KR" sz="1200" baseline="30000">
                <a:ea typeface="Batang" panose="02030600000101010101" pitchFamily="18" charset="-127"/>
              </a:rPr>
              <a:t>+</a:t>
            </a:r>
            <a:r>
              <a:rPr lang="en-US" altLang="ko-KR" sz="1200">
                <a:ea typeface="Batang" panose="02030600000101010101" pitchFamily="18" charset="-127"/>
              </a:rPr>
              <a:t> ion (large dark blue) and several H</a:t>
            </a:r>
            <a:r>
              <a:rPr lang="en-US" altLang="ko-KR" sz="1200" baseline="30000">
                <a:ea typeface="Batang" panose="02030600000101010101" pitchFamily="18" charset="-127"/>
              </a:rPr>
              <a:t>+</a:t>
            </a:r>
            <a:r>
              <a:rPr lang="en-US" altLang="ko-KR" sz="1200">
                <a:ea typeface="Batang" panose="02030600000101010101" pitchFamily="18" charset="-127"/>
              </a:rPr>
              <a:t> ions small dark blue incorporated. </a:t>
            </a:r>
            <a:endParaRPr lang="ko-KR" altLang="en-US" sz="1200">
              <a:ea typeface="Batang" panose="02030600000101010101" pitchFamily="18" charset="-127"/>
            </a:endParaRPr>
          </a:p>
        </p:txBody>
      </p:sp>
    </p:spTree>
    <p:extLst>
      <p:ext uri="{BB962C8B-B14F-4D97-AF65-F5344CB8AC3E}">
        <p14:creationId xmlns:p14="http://schemas.microsoft.com/office/powerpoint/2010/main" val="54151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502" y="75309"/>
            <a:ext cx="11590985" cy="7509748"/>
          </a:xfrm>
          <a:prstGeom prst="rect">
            <a:avLst/>
          </a:prstGeom>
        </p:spPr>
        <p:txBody>
          <a:bodyPr wrap="square">
            <a:spAutoFit/>
          </a:bodyPr>
          <a:lstStyle/>
          <a:p>
            <a:pPr>
              <a:lnSpc>
                <a:spcPct val="150000"/>
              </a:lnSpc>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t>In contrast to other types of ion-selective membranes, the current between the two surface layers is transported across the central part of the glass membrane by different ions, the sodium ions.</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Doping the glass membrane with different proportions of aluminum oxide and other metal oxides can produce ion-selective glass membrane electrodes selective for other metallic ions such as Li</a:t>
            </a:r>
            <a:r>
              <a:rPr lang="en-US"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a:t>
            </a:r>
            <a:r>
              <a:rPr lang="en-US"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K</a:t>
            </a:r>
            <a:r>
              <a:rPr lang="en-US"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Ag</a:t>
            </a:r>
            <a:r>
              <a:rPr lang="en-US"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or NH4</a:t>
            </a:r>
            <a:r>
              <a:rPr lang="en-US"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1000"/>
              </a:spcAft>
            </a:pPr>
            <a:endParaRPr lang="en-US"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Calibration or standardization of pH meter</a:t>
            </a:r>
          </a:p>
          <a:p>
            <a:pPr>
              <a:lnSpc>
                <a:spcPct val="150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pH meter is standardized (calibrated) with the use of buffer solutions. Usually, two buffer solutions are used for maximum accuracy. The pH values for these solutions should bracket the pH value expected for the sample. For example, if the pH of a sample to be measured is expected to be 9.0, buffers of pH =7.0 and pH = 10.0 should be used. Buffers with pH values of 4.0, 7.0, and 10.0 are available commercially specifically for pH meter standardization. Alternatively, of course, homemade buffer solutions may be used. In either case, when the pH electrode and reference electrode are immersed in the buffer solution being measured and the electrode leads are connected to the pH meter, the meter reading is electronically adjusted (refer to manufacturer’s literature for specifics) to read the pH of this solution.</a:t>
            </a:r>
          </a:p>
          <a:p>
            <a:pPr>
              <a:lnSpc>
                <a:spcPct val="150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electrodes can then be immersed into the solution being tested and the pH directly determined.</a:t>
            </a:r>
          </a:p>
          <a:p>
            <a:pPr>
              <a:lnSpc>
                <a:spcPct val="150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000"/>
              </a:spcAft>
            </a:pPr>
            <a:endParaRPr lang="en-US"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7350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533400"/>
            <a:ext cx="7772400" cy="4114800"/>
          </a:xfrm>
        </p:spPr>
        <p:txBody>
          <a:bodyPr>
            <a:normAutofit/>
          </a:bodyPr>
          <a:lstStyle/>
          <a:p>
            <a:pPr marL="114300" indent="0">
              <a:buNone/>
              <a:defRPr/>
            </a:pPr>
            <a:r>
              <a:rPr lang="en-US" sz="2400" b="1" dirty="0">
                <a:latin typeface="Trebuchet MS" pitchFamily="34" charset="0"/>
              </a:rPr>
              <a:t>Glass pH electrode</a:t>
            </a:r>
          </a:p>
          <a:p>
            <a:pPr>
              <a:defRPr/>
            </a:pPr>
            <a:r>
              <a:rPr lang="en-US" sz="2400" dirty="0">
                <a:latin typeface="Trebuchet MS" pitchFamily="34" charset="0"/>
              </a:rPr>
              <a:t>Advantages over other electrodes for pH measurements:</a:t>
            </a:r>
          </a:p>
          <a:p>
            <a:pPr lvl="1">
              <a:defRPr/>
            </a:pPr>
            <a:r>
              <a:rPr lang="en-US" dirty="0">
                <a:latin typeface="Trebuchet MS" pitchFamily="34" charset="0"/>
              </a:rPr>
              <a:t>Its potential is essentially not affected by the presence of oxidizing or reducing agents.</a:t>
            </a:r>
          </a:p>
          <a:p>
            <a:pPr lvl="1">
              <a:defRPr/>
            </a:pPr>
            <a:r>
              <a:rPr lang="en-US" dirty="0">
                <a:latin typeface="Trebuchet MS" pitchFamily="34" charset="0"/>
              </a:rPr>
              <a:t>It operates over a wide pH range.</a:t>
            </a:r>
          </a:p>
          <a:p>
            <a:pPr lvl="1">
              <a:defRPr/>
            </a:pPr>
            <a:r>
              <a:rPr lang="en-US" dirty="0">
                <a:latin typeface="Trebuchet MS" pitchFamily="34" charset="0"/>
              </a:rPr>
              <a:t>It responds fast and functions well in physiological systems.</a:t>
            </a:r>
          </a:p>
          <a:p>
            <a:pPr lvl="1">
              <a:defRPr/>
            </a:pPr>
            <a:r>
              <a:rPr lang="en-US" dirty="0">
                <a:latin typeface="Trebuchet MS" pitchFamily="34" charset="0"/>
              </a:rPr>
              <a:t>Selective for monovalent </a:t>
            </a:r>
            <a:r>
              <a:rPr lang="en-US" dirty="0" err="1">
                <a:latin typeface="Trebuchet MS" pitchFamily="34" charset="0"/>
              </a:rPr>
              <a:t>cations</a:t>
            </a:r>
            <a:r>
              <a:rPr lang="en-US" dirty="0">
                <a:latin typeface="Trebuchet MS" pitchFamily="34" charset="0"/>
              </a:rPr>
              <a:t> only because polyvalent ions can not penetrate the surface of membrane.</a:t>
            </a:r>
          </a:p>
          <a:p>
            <a:pPr lvl="1">
              <a:defRPr/>
            </a:pPr>
            <a:endParaRPr lang="en-US" dirty="0">
              <a:latin typeface="Trebuchet MS" pitchFamily="34" charset="0"/>
            </a:endParaRPr>
          </a:p>
        </p:txBody>
      </p:sp>
    </p:spTree>
    <p:extLst>
      <p:ext uri="{BB962C8B-B14F-4D97-AF65-F5344CB8AC3E}">
        <p14:creationId xmlns:p14="http://schemas.microsoft.com/office/powerpoint/2010/main" val="63316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057400" y="457201"/>
            <a:ext cx="8382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en-US" altLang="ko-KR" sz="2400" b="1">
                <a:solidFill>
                  <a:srgbClr val="000000"/>
                </a:solidFill>
                <a:ea typeface="Gulim" panose="020B0600000101010101" pitchFamily="34" charset="-127"/>
              </a:rPr>
              <a:t>Errors that affect pH measurements with glass electrode</a:t>
            </a:r>
          </a:p>
          <a:p>
            <a:pPr fontAlgn="base" latinLnBrk="1">
              <a:spcBef>
                <a:spcPct val="50000"/>
              </a:spcBef>
              <a:spcAft>
                <a:spcPct val="0"/>
              </a:spcAft>
              <a:buFontTx/>
              <a:buNone/>
            </a:pPr>
            <a:endParaRPr kumimoji="1" lang="en-US" altLang="ko-KR" sz="2400" b="1">
              <a:solidFill>
                <a:srgbClr val="000000"/>
              </a:solidFill>
              <a:ea typeface="Gulim" panose="020B0600000101010101" pitchFamily="34" charset="-127"/>
            </a:endParaRP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1. The alkaline(sodium) error : low readings at pH values greater than 9</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2. The acid error : somewhat high when the pH is less than about 0.5</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3. Dehydration may cause erratic electrode performance.</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4. Variation in junction potential : ~ 0.01 pH unit</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5. Error in the pH of the standard buffer : </a:t>
            </a:r>
            <a:r>
              <a:rPr kumimoji="1" lang="en-US" altLang="ko-KR" sz="2000">
                <a:solidFill>
                  <a:srgbClr val="000000"/>
                </a:solidFill>
                <a:ea typeface="Gulim" panose="020B0600000101010101" pitchFamily="34" charset="-127"/>
                <a:sym typeface="Symbol" panose="05050102010706020507" pitchFamily="18" charset="2"/>
              </a:rPr>
              <a:t> </a:t>
            </a:r>
            <a:r>
              <a:rPr kumimoji="1" lang="en-US" altLang="ko-KR" sz="2000">
                <a:solidFill>
                  <a:srgbClr val="000000"/>
                </a:solidFill>
                <a:ea typeface="Gulim" panose="020B0600000101010101" pitchFamily="34" charset="-127"/>
              </a:rPr>
              <a:t>0.01 pH unit</a:t>
            </a:r>
          </a:p>
        </p:txBody>
      </p:sp>
      <p:sp>
        <p:nvSpPr>
          <p:cNvPr id="73731" name="Text Box 3"/>
          <p:cNvSpPr txBox="1">
            <a:spLocks noChangeArrowheads="1"/>
          </p:cNvSpPr>
          <p:nvPr/>
        </p:nvSpPr>
        <p:spPr bwMode="auto">
          <a:xfrm>
            <a:off x="2133600" y="449580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en-US" altLang="ko-KR" sz="2400" b="1">
                <a:solidFill>
                  <a:srgbClr val="000000"/>
                </a:solidFill>
                <a:ea typeface="Gulim" panose="020B0600000101010101" pitchFamily="34" charset="-127"/>
              </a:rPr>
              <a:t>Cleaning glass electrode</a:t>
            </a:r>
            <a:r>
              <a:rPr kumimoji="1" lang="en-US" altLang="ko-KR" sz="2400">
                <a:solidFill>
                  <a:srgbClr val="000000"/>
                </a:solidFill>
                <a:ea typeface="Gulim" panose="020B0600000101010101" pitchFamily="34" charset="-127"/>
              </a:rPr>
              <a:t> :</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1.  Washing with 6M HCl</a:t>
            </a:r>
          </a:p>
          <a:p>
            <a:pPr fontAlgn="base" latinLnBrk="1">
              <a:spcBef>
                <a:spcPct val="50000"/>
              </a:spcBef>
              <a:spcAft>
                <a:spcPct val="0"/>
              </a:spcAft>
              <a:buFontTx/>
              <a:buNone/>
            </a:pPr>
            <a:r>
              <a:rPr kumimoji="1" lang="en-US" altLang="ko-KR" sz="2000">
                <a:solidFill>
                  <a:srgbClr val="000000"/>
                </a:solidFill>
                <a:ea typeface="Gulim" panose="020B0600000101010101" pitchFamily="34" charset="-127"/>
              </a:rPr>
              <a:t>2.  20 w/w%  aqueous ammonium bifluoride (NH</a:t>
            </a:r>
            <a:r>
              <a:rPr kumimoji="1" lang="en-US" altLang="ko-KR" sz="2000" baseline="-25000">
                <a:solidFill>
                  <a:srgbClr val="000000"/>
                </a:solidFill>
                <a:ea typeface="Gulim" panose="020B0600000101010101" pitchFamily="34" charset="-127"/>
              </a:rPr>
              <a:t>4</a:t>
            </a:r>
            <a:r>
              <a:rPr kumimoji="1" lang="en-US" altLang="ko-KR" sz="2000">
                <a:solidFill>
                  <a:srgbClr val="000000"/>
                </a:solidFill>
                <a:ea typeface="Gulim" panose="020B0600000101010101" pitchFamily="34" charset="-127"/>
              </a:rPr>
              <a:t>HF</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a:t>
            </a:r>
          </a:p>
        </p:txBody>
      </p:sp>
    </p:spTree>
    <p:extLst>
      <p:ext uri="{BB962C8B-B14F-4D97-AF65-F5344CB8AC3E}">
        <p14:creationId xmlns:p14="http://schemas.microsoft.com/office/powerpoint/2010/main" val="379627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112802"/>
            <a:ext cx="11590985" cy="2841804"/>
          </a:xfrm>
          <a:prstGeom prst="rect">
            <a:avLst/>
          </a:prstGeom>
        </p:spPr>
        <p:txBody>
          <a:bodyPr wrap="square">
            <a:spAutoFit/>
          </a:bodyPr>
          <a:lstStyle/>
          <a:p>
            <a:pPr lvl="0" algn="just">
              <a:lnSpc>
                <a:spcPct val="150000"/>
              </a:lnSpc>
              <a:spcAft>
                <a:spcPts val="10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Instrumentation used in Electroanalytical Techniques (</a:t>
            </a:r>
            <a:r>
              <a:rPr lang="en-US"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Electrochemical Cell</a:t>
            </a: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Electrochemical Cell</a:t>
            </a:r>
            <a:endPar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Oxidation-reduction or </a:t>
            </a:r>
            <a:r>
              <a:rPr lang="en-US"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redox reactions</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take place in electrochemical cells. There are two types of electrochemical cells. Spontaneous reactions occur in </a:t>
            </a:r>
            <a:r>
              <a:rPr lang="en-US"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galvanic (voltaic) cells</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nonspontaneous reactions occur in </a:t>
            </a:r>
            <a:r>
              <a:rPr lang="en-US"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electrolytic cells</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Both types of cells contain </a:t>
            </a:r>
            <a:r>
              <a:rPr lang="en-US"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electrodes</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where the oxidation and reduction reactions occur. Oxidation occurs at the electrode termed the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anode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reduction occurs at the electrode called the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cathode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266669" y="2261654"/>
            <a:ext cx="3411509" cy="4299044"/>
          </a:xfrm>
          <a:prstGeom prst="rect">
            <a:avLst/>
          </a:prstGeom>
        </p:spPr>
      </p:pic>
      <p:sp>
        <p:nvSpPr>
          <p:cNvPr id="3" name="Rectangle 2"/>
          <p:cNvSpPr/>
          <p:nvPr/>
        </p:nvSpPr>
        <p:spPr>
          <a:xfrm>
            <a:off x="222423" y="2954606"/>
            <a:ext cx="7895966" cy="4062651"/>
          </a:xfrm>
          <a:prstGeom prst="rect">
            <a:avLst/>
          </a:prstGeom>
        </p:spPr>
        <p:txBody>
          <a:bodyPr wrap="square">
            <a:spAutoFit/>
          </a:bodyPr>
          <a:lstStyle/>
          <a:p>
            <a:pPr algn="just">
              <a:lnSpc>
                <a:spcPct val="150000"/>
              </a:lnSpc>
            </a:pP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Electrodes &amp; Charge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800"/>
              </a:spcBef>
              <a:spcAft>
                <a:spcPts val="1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interface through which electricity is exchanged with electrolyte solution is called electrode. There are two types of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electrodes anode &amp; cathode.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anode of an electrolytic cell is positive (cathode is negative), since the anode attracts anions from the solution. However, the anode of a galvanic cell is negatively charged, since the spontaneous oxidation at the anode is the </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the cell's electrons or negative charge. The cathode of a galvanic cell is its positive terminal. In both galvanic and electrolytic cells, oxidation takes place at the anode and electrons flow from the anode to the cathode.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256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IN" sz="4000" dirty="0">
                <a:latin typeface="Algerian" pitchFamily="82" charset="0"/>
              </a:rPr>
              <a:t>LIQUID MEMBRANE ELECTRODE</a:t>
            </a:r>
          </a:p>
        </p:txBody>
      </p:sp>
      <p:sp>
        <p:nvSpPr>
          <p:cNvPr id="74755" name="Content Placeholder 2"/>
          <p:cNvSpPr>
            <a:spLocks noGrp="1"/>
          </p:cNvSpPr>
          <p:nvPr>
            <p:ph idx="1"/>
          </p:nvPr>
        </p:nvSpPr>
        <p:spPr/>
        <p:txBody>
          <a:bodyPr/>
          <a:lstStyle/>
          <a:p>
            <a:r>
              <a:rPr lang="en-IN">
                <a:latin typeface="Trebuchet MS" panose="020B0603020202020204" pitchFamily="34" charset="0"/>
              </a:rPr>
              <a:t>Liquid membrane is a type of ISE based on water- immiscible liquid substances produced in a polymeric membrane used for direct potentiometric measurement.</a:t>
            </a:r>
          </a:p>
          <a:p>
            <a:r>
              <a:rPr lang="en-IN">
                <a:latin typeface="Trebuchet MS" panose="020B0603020202020204" pitchFamily="34" charset="0"/>
              </a:rPr>
              <a:t> Used for direct measurement of several polyvalent cations (Ca ion) as well as a certain anions.</a:t>
            </a:r>
          </a:p>
          <a:p>
            <a:r>
              <a:rPr lang="en-US">
                <a:latin typeface="Trebuchet MS" panose="020B0603020202020204" pitchFamily="34" charset="0"/>
              </a:rPr>
              <a:t>Inner compartment of electrode contains reference electrode &amp; aqueous reference solution.</a:t>
            </a:r>
          </a:p>
          <a:p>
            <a:r>
              <a:rPr lang="en-US">
                <a:latin typeface="Trebuchet MS" panose="020B0603020202020204" pitchFamily="34" charset="0"/>
              </a:rPr>
              <a:t>Outer compartment – organic liquid ion exchanger</a:t>
            </a:r>
            <a:endParaRPr lang="en-IN">
              <a:latin typeface="Trebuchet MS" panose="020B0603020202020204" pitchFamily="34" charset="0"/>
            </a:endParaRPr>
          </a:p>
        </p:txBody>
      </p:sp>
    </p:spTree>
    <p:extLst>
      <p:ext uri="{BB962C8B-B14F-4D97-AF65-F5344CB8AC3E}">
        <p14:creationId xmlns:p14="http://schemas.microsoft.com/office/powerpoint/2010/main" val="2242376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1981200" y="762001"/>
            <a:ext cx="8229600" cy="5364163"/>
          </a:xfrm>
        </p:spPr>
        <p:txBody>
          <a:bodyPr/>
          <a:lstStyle/>
          <a:p>
            <a:pPr marL="0" indent="0">
              <a:buNone/>
            </a:pPr>
            <a:endParaRPr lang="en-IN">
              <a:latin typeface="Trebuchet MS" panose="020B0603020202020204" pitchFamily="34" charset="0"/>
            </a:endParaRPr>
          </a:p>
          <a:p>
            <a:pPr marL="0" indent="0">
              <a:buNone/>
            </a:pPr>
            <a:r>
              <a:rPr lang="en-IN">
                <a:latin typeface="Trebuchet MS" panose="020B0603020202020204" pitchFamily="34" charset="0"/>
              </a:rPr>
              <a:t>•The polymeric membrane made of PVC to separate the test solution from its inner compartment which contains standard solution of the target ion. </a:t>
            </a:r>
          </a:p>
          <a:p>
            <a:pPr marL="0" indent="0">
              <a:buNone/>
            </a:pPr>
            <a:r>
              <a:rPr lang="en-IN">
                <a:latin typeface="Trebuchet MS" panose="020B0603020202020204" pitchFamily="34" charset="0"/>
              </a:rPr>
              <a:t>•The filling solution contains a chloride salt for establishing the potential of the internal Ag/AgCl wire electrode.</a:t>
            </a:r>
          </a:p>
        </p:txBody>
      </p:sp>
      <p:pic>
        <p:nvPicPr>
          <p:cNvPr id="75779" name="Picture 2" descr="C:\Users\Smart\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763" y="3581400"/>
            <a:ext cx="42465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038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286000" y="304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en-US" altLang="ko-KR" sz="2400" b="1">
                <a:solidFill>
                  <a:srgbClr val="000000"/>
                </a:solidFill>
                <a:ea typeface="Gulim" panose="020B0600000101010101" pitchFamily="34" charset="-127"/>
              </a:rPr>
              <a:t>Liquid ISE</a:t>
            </a:r>
          </a:p>
        </p:txBody>
      </p:sp>
      <p:sp>
        <p:nvSpPr>
          <p:cNvPr id="76803" name="Text Box 18"/>
          <p:cNvSpPr txBox="1">
            <a:spLocks noChangeArrowheads="1"/>
          </p:cNvSpPr>
          <p:nvPr/>
        </p:nvSpPr>
        <p:spPr bwMode="auto">
          <a:xfrm>
            <a:off x="2362200" y="838200"/>
            <a:ext cx="7467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en-US" altLang="ko-KR" sz="2400">
                <a:solidFill>
                  <a:srgbClr val="000000"/>
                </a:solidFill>
                <a:ea typeface="Gulim" panose="020B0600000101010101" pitchFamily="34" charset="-127"/>
              </a:rPr>
              <a:t>Ca ISE</a:t>
            </a:r>
          </a:p>
          <a:p>
            <a:pPr fontAlgn="base" latinLnBrk="1">
              <a:spcBef>
                <a:spcPct val="50000"/>
              </a:spcBef>
              <a:spcAft>
                <a:spcPct val="0"/>
              </a:spcAft>
              <a:buFontTx/>
              <a:buNone/>
            </a:pPr>
            <a:r>
              <a:rPr kumimoji="1" lang="en-US" altLang="ko-KR" sz="1800">
                <a:solidFill>
                  <a:srgbClr val="000000"/>
                </a:solidFill>
                <a:ea typeface="Gulim" panose="020B0600000101010101" pitchFamily="34" charset="-127"/>
              </a:rPr>
              <a:t>Calcium didecylphosphate dissolved in dioctylphenylphosphonate</a:t>
            </a:r>
            <a:endParaRPr kumimoji="1" lang="en-US" altLang="ko-KR" sz="2400">
              <a:solidFill>
                <a:srgbClr val="000000"/>
              </a:solidFill>
              <a:ea typeface="Gulim" panose="020B0600000101010101" pitchFamily="34" charset="-127"/>
            </a:endParaRPr>
          </a:p>
        </p:txBody>
      </p:sp>
      <p:sp>
        <p:nvSpPr>
          <p:cNvPr id="76804" name="Text Box 19"/>
          <p:cNvSpPr txBox="1">
            <a:spLocks noChangeArrowheads="1"/>
          </p:cNvSpPr>
          <p:nvPr/>
        </p:nvSpPr>
        <p:spPr bwMode="auto">
          <a:xfrm>
            <a:off x="2286000" y="1828801"/>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latinLnBrk="1">
              <a:spcBef>
                <a:spcPct val="50000"/>
              </a:spcBef>
              <a:spcAft>
                <a:spcPct val="0"/>
              </a:spcAft>
              <a:buFontTx/>
              <a:buNone/>
            </a:pPr>
            <a:r>
              <a:rPr kumimoji="1" lang="ko-KR" altLang="en-US" sz="2000">
                <a:solidFill>
                  <a:srgbClr val="000000"/>
                </a:solidFill>
                <a:ea typeface="Gulim" panose="020B0600000101010101" pitchFamily="34" charset="-127"/>
              </a:rPr>
              <a:t>[(</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3</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3</a:t>
            </a:r>
            <a:r>
              <a:rPr kumimoji="1" lang="en-US" altLang="ko-KR" sz="2000">
                <a:solidFill>
                  <a:srgbClr val="000000"/>
                </a:solidFill>
                <a:ea typeface="Gulim" panose="020B0600000101010101" pitchFamily="34" charset="-127"/>
              </a:rPr>
              <a:t>)</a:t>
            </a:r>
            <a:r>
              <a:rPr kumimoji="1" lang="en-US" altLang="ko-KR" sz="2000" baseline="-25000">
                <a:solidFill>
                  <a:srgbClr val="000000"/>
                </a:solidFill>
                <a:ea typeface="Gulim" panose="020B0600000101010101" pitchFamily="34" charset="-127"/>
              </a:rPr>
              <a:t>8</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O)</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PO</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Ca   </a:t>
            </a:r>
            <a:r>
              <a:rPr kumimoji="1" lang="en-US" altLang="ko-KR" sz="2000">
                <a:solidFill>
                  <a:srgbClr val="000000"/>
                </a:solidFill>
                <a:ea typeface="Gulim" panose="020B0600000101010101" pitchFamily="34" charset="-127"/>
                <a:sym typeface="Symbol" panose="05050102010706020507" pitchFamily="18" charset="2"/>
              </a:rPr>
              <a:t>    </a:t>
            </a:r>
            <a:r>
              <a:rPr kumimoji="1" lang="ko-KR" altLang="en-US" sz="2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3</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3</a:t>
            </a:r>
            <a:r>
              <a:rPr kumimoji="1" lang="en-US" altLang="ko-KR" sz="2000">
                <a:solidFill>
                  <a:srgbClr val="000000"/>
                </a:solidFill>
                <a:ea typeface="Gulim" panose="020B0600000101010101" pitchFamily="34" charset="-127"/>
              </a:rPr>
              <a:t>)</a:t>
            </a:r>
            <a:r>
              <a:rPr kumimoji="1" lang="en-US" altLang="ko-KR" sz="2000" baseline="-25000">
                <a:solidFill>
                  <a:srgbClr val="000000"/>
                </a:solidFill>
                <a:ea typeface="Gulim" panose="020B0600000101010101" pitchFamily="34" charset="-127"/>
              </a:rPr>
              <a:t>8</a:t>
            </a:r>
            <a:r>
              <a:rPr kumimoji="1" lang="en-US" altLang="ko-KR" sz="2000">
                <a:solidFill>
                  <a:srgbClr val="000000"/>
                </a:solidFill>
                <a:ea typeface="Gulim" panose="020B0600000101010101" pitchFamily="34" charset="-127"/>
              </a:rPr>
              <a:t>CH</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O)</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PO</a:t>
            </a:r>
            <a:r>
              <a:rPr kumimoji="1" lang="en-US" altLang="ko-KR" sz="2000" baseline="-25000">
                <a:solidFill>
                  <a:srgbClr val="000000"/>
                </a:solidFill>
                <a:ea typeface="Gulim" panose="020B0600000101010101" pitchFamily="34" charset="-127"/>
              </a:rPr>
              <a:t>2</a:t>
            </a:r>
            <a:r>
              <a:rPr kumimoji="1" lang="en-US" altLang="ko-KR" sz="2000">
                <a:solidFill>
                  <a:srgbClr val="000000"/>
                </a:solidFill>
                <a:ea typeface="Gulim" panose="020B0600000101010101" pitchFamily="34" charset="-127"/>
              </a:rPr>
              <a:t>]</a:t>
            </a:r>
            <a:r>
              <a:rPr kumimoji="1" lang="en-US" altLang="ko-KR" sz="2000" baseline="30000">
                <a:solidFill>
                  <a:srgbClr val="000000"/>
                </a:solidFill>
                <a:ea typeface="Gulim" panose="020B0600000101010101" pitchFamily="34" charset="-127"/>
              </a:rPr>
              <a:t>–</a:t>
            </a:r>
            <a:r>
              <a:rPr kumimoji="1" lang="en-US" altLang="ko-KR" sz="2000">
                <a:solidFill>
                  <a:srgbClr val="000000"/>
                </a:solidFill>
                <a:ea typeface="Gulim" panose="020B0600000101010101" pitchFamily="34" charset="-127"/>
              </a:rPr>
              <a:t> + Ca</a:t>
            </a:r>
            <a:r>
              <a:rPr kumimoji="1" lang="en-US" altLang="ko-KR" sz="2000" baseline="30000">
                <a:solidFill>
                  <a:srgbClr val="000000"/>
                </a:solidFill>
                <a:ea typeface="Gulim" panose="020B0600000101010101" pitchFamily="34" charset="-127"/>
              </a:rPr>
              <a:t>2+</a:t>
            </a:r>
            <a:endParaRPr kumimoji="1" lang="en-US" altLang="ko-KR" sz="2400">
              <a:solidFill>
                <a:srgbClr val="000000"/>
              </a:solidFill>
              <a:ea typeface="Gulim" panose="020B0600000101010101" pitchFamily="34" charset="-127"/>
            </a:endParaRPr>
          </a:p>
        </p:txBody>
      </p:sp>
      <p:pic>
        <p:nvPicPr>
          <p:cNvPr id="76805"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2514600"/>
            <a:ext cx="23288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Rectangle 21" descr="2114"/>
          <p:cNvSpPr>
            <a:spLocks noGrp="1" noChangeAspect="1" noChangeArrowheads="1"/>
          </p:cNvSpPr>
          <p:nvPr/>
        </p:nvSpPr>
        <p:spPr bwMode="auto">
          <a:xfrm>
            <a:off x="2286001" y="2514600"/>
            <a:ext cx="3605213" cy="3733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sp>
        <p:nvSpPr>
          <p:cNvPr id="76807" name="Text Box 22"/>
          <p:cNvSpPr txBox="1">
            <a:spLocks noChangeArrowheads="1"/>
          </p:cNvSpPr>
          <p:nvPr/>
        </p:nvSpPr>
        <p:spPr bwMode="auto">
          <a:xfrm>
            <a:off x="2438400" y="64008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1400">
                <a:solidFill>
                  <a:srgbClr val="000000"/>
                </a:solidFill>
                <a:ea typeface="Batang" panose="02030600000101010101" pitchFamily="18" charset="-127"/>
              </a:rPr>
              <a:t>Diagram of a liquid-membrane electrode for Ca</a:t>
            </a:r>
            <a:r>
              <a:rPr lang="en-US" altLang="ko-KR" sz="1400" baseline="30000">
                <a:solidFill>
                  <a:srgbClr val="000000"/>
                </a:solidFill>
                <a:ea typeface="Batang" panose="02030600000101010101" pitchFamily="18" charset="-127"/>
              </a:rPr>
              <a:t>2+</a:t>
            </a:r>
            <a:r>
              <a:rPr lang="en-US" altLang="ko-KR" sz="1400">
                <a:solidFill>
                  <a:srgbClr val="000000"/>
                </a:solidFill>
                <a:ea typeface="Batang" panose="02030600000101010101" pitchFamily="18" charset="-127"/>
              </a:rPr>
              <a:t>.</a:t>
            </a:r>
            <a:r>
              <a:rPr lang="en-US" altLang="ko-KR" sz="1400">
                <a:solidFill>
                  <a:srgbClr val="000000"/>
                </a:solidFill>
                <a:ea typeface="Gulim" panose="020B0600000101010101" pitchFamily="34" charset="-127"/>
              </a:rPr>
              <a:t> </a:t>
            </a:r>
            <a:endParaRPr lang="ko-KR" altLang="en-US" sz="1400">
              <a:solidFill>
                <a:srgbClr val="000000"/>
              </a:solidFill>
              <a:ea typeface="Gulim" panose="020B0600000101010101" pitchFamily="34" charset="-127"/>
            </a:endParaRPr>
          </a:p>
        </p:txBody>
      </p:sp>
    </p:spTree>
    <p:extLst>
      <p:ext uri="{BB962C8B-B14F-4D97-AF65-F5344CB8AC3E}">
        <p14:creationId xmlns:p14="http://schemas.microsoft.com/office/powerpoint/2010/main" val="3279603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6" y="379414"/>
            <a:ext cx="570706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707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descr="2115"/>
          <p:cNvSpPr>
            <a:spLocks noGrp="1" noChangeAspect="1" noChangeArrowheads="1"/>
          </p:cNvSpPr>
          <p:nvPr/>
        </p:nvSpPr>
        <p:spPr bwMode="auto">
          <a:xfrm>
            <a:off x="2209800" y="917576"/>
            <a:ext cx="7924800" cy="41116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sp>
        <p:nvSpPr>
          <p:cNvPr id="78851" name="Text Box 4"/>
          <p:cNvSpPr txBox="1">
            <a:spLocks noChangeArrowheads="1"/>
          </p:cNvSpPr>
          <p:nvPr/>
        </p:nvSpPr>
        <p:spPr bwMode="auto">
          <a:xfrm>
            <a:off x="2362200" y="5638801"/>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Comparison of a liquid-membrane calcium ion electrode with a glass pH electrode.</a:t>
            </a:r>
          </a:p>
        </p:txBody>
      </p:sp>
    </p:spTree>
    <p:extLst>
      <p:ext uri="{BB962C8B-B14F-4D97-AF65-F5344CB8AC3E}">
        <p14:creationId xmlns:p14="http://schemas.microsoft.com/office/powerpoint/2010/main" val="1640296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21T02"/>
          <p:cNvSpPr>
            <a:spLocks noGrp="1" noChangeAspect="1" noChangeArrowheads="1"/>
          </p:cNvSpPr>
          <p:nvPr/>
        </p:nvSpPr>
        <p:spPr bwMode="auto">
          <a:xfrm>
            <a:off x="1905000" y="76200"/>
            <a:ext cx="8305800" cy="3962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graphicFrame>
        <p:nvGraphicFramePr>
          <p:cNvPr id="79875" name="Object 0"/>
          <p:cNvGraphicFramePr>
            <a:graphicFrameLocks noChangeAspect="1"/>
          </p:cNvGraphicFramePr>
          <p:nvPr/>
        </p:nvGraphicFramePr>
        <p:xfrm>
          <a:off x="1828801" y="3873500"/>
          <a:ext cx="8532813" cy="2908300"/>
        </p:xfrm>
        <a:graphic>
          <a:graphicData uri="http://schemas.openxmlformats.org/presentationml/2006/ole">
            <mc:AlternateContent xmlns:mc="http://schemas.openxmlformats.org/markup-compatibility/2006">
              <mc:Choice xmlns:v="urn:schemas-microsoft-com:vml" Requires="v">
                <p:oleObj name="Image" r:id="rId3" imgW="8533333" imgH="2907937" progId="Photoshop.Image.7">
                  <p:embed/>
                </p:oleObj>
              </mc:Choice>
              <mc:Fallback>
                <p:oleObj name="Image" r:id="rId3" imgW="8533333" imgH="2907937"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73500"/>
                        <a:ext cx="853281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6827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2116"/>
          <p:cNvSpPr>
            <a:spLocks noGrp="1" noChangeAspect="1" noChangeArrowheads="1"/>
          </p:cNvSpPr>
          <p:nvPr/>
        </p:nvSpPr>
        <p:spPr bwMode="auto">
          <a:xfrm>
            <a:off x="1676400" y="0"/>
            <a:ext cx="336550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ko-KR" altLang="en-US" sz="2400">
              <a:solidFill>
                <a:srgbClr val="000000"/>
              </a:solidFill>
              <a:ea typeface="Gulim" panose="020B0600000101010101" pitchFamily="34" charset="-127"/>
            </a:endParaRPr>
          </a:p>
        </p:txBody>
      </p:sp>
      <p:sp>
        <p:nvSpPr>
          <p:cNvPr id="80899" name="Text Box 3"/>
          <p:cNvSpPr txBox="1">
            <a:spLocks noChangeArrowheads="1"/>
          </p:cNvSpPr>
          <p:nvPr/>
        </p:nvSpPr>
        <p:spPr bwMode="auto">
          <a:xfrm>
            <a:off x="5410200" y="4572001"/>
            <a:ext cx="4800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2000">
                <a:solidFill>
                  <a:srgbClr val="000000"/>
                </a:solidFill>
                <a:ea typeface="Gulim" panose="020B0600000101010101" pitchFamily="34" charset="-127"/>
              </a:rPr>
              <a:t>Photograph of a potassium liquid-ion exchanger microelectrode with 125 m of ion exchanger inside the tip. The magnification of the original photo was 400</a:t>
            </a:r>
            <a:r>
              <a:rPr lang="en-US" altLang="ko-KR" sz="2000">
                <a:solidFill>
                  <a:srgbClr val="000000"/>
                </a:solidFill>
                <a:ea typeface="Gulim" panose="020B0600000101010101" pitchFamily="34" charset="-127"/>
                <a:cs typeface="Times New Roman" panose="02020603050405020304" pitchFamily="18" charset="0"/>
              </a:rPr>
              <a:t>×</a:t>
            </a:r>
            <a:r>
              <a:rPr lang="en-US" altLang="ko-KR" sz="2000">
                <a:solidFill>
                  <a:srgbClr val="000000"/>
                </a:solidFill>
                <a:ea typeface="Gulim" panose="020B0600000101010101" pitchFamily="34" charset="-127"/>
              </a:rPr>
              <a:t>.</a:t>
            </a:r>
          </a:p>
        </p:txBody>
      </p:sp>
    </p:spTree>
    <p:extLst>
      <p:ext uri="{BB962C8B-B14F-4D97-AF65-F5344CB8AC3E}">
        <p14:creationId xmlns:p14="http://schemas.microsoft.com/office/powerpoint/2010/main" val="3557532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304800"/>
            <a:ext cx="72009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3581400" y="6019801"/>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2000">
                <a:solidFill>
                  <a:srgbClr val="000000"/>
                </a:solidFill>
                <a:ea typeface="Gulim" panose="020B0600000101010101" pitchFamily="34" charset="-127"/>
              </a:rPr>
              <a:t>A homemade liquid-membrane electrode.</a:t>
            </a:r>
          </a:p>
        </p:txBody>
      </p:sp>
    </p:spTree>
    <p:extLst>
      <p:ext uri="{BB962C8B-B14F-4D97-AF65-F5344CB8AC3E}">
        <p14:creationId xmlns:p14="http://schemas.microsoft.com/office/powerpoint/2010/main" val="96035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2667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p:cNvSpPr txBox="1">
            <a:spLocks noChangeArrowheads="1"/>
          </p:cNvSpPr>
          <p:nvPr/>
        </p:nvSpPr>
        <p:spPr bwMode="auto">
          <a:xfrm>
            <a:off x="2057400" y="457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2400" b="1">
                <a:solidFill>
                  <a:srgbClr val="000000"/>
                </a:solidFill>
                <a:ea typeface="Gulim" panose="020B0600000101010101" pitchFamily="34" charset="-127"/>
              </a:rPr>
              <a:t>Solid state crystalline membrane electrode</a:t>
            </a: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133600"/>
            <a:ext cx="41910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715000" y="487680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Migration of F</a:t>
            </a:r>
            <a:r>
              <a:rPr lang="en-US" altLang="ko-KR" sz="1800" baseline="30000">
                <a:solidFill>
                  <a:srgbClr val="000000"/>
                </a:solidFill>
                <a:ea typeface="Gulim" panose="020B0600000101010101" pitchFamily="34" charset="-127"/>
                <a:cs typeface="Times New Roman" panose="02020603050405020304" pitchFamily="18" charset="0"/>
              </a:rPr>
              <a:t>–</a:t>
            </a:r>
            <a:r>
              <a:rPr lang="en-US" altLang="ko-KR" sz="1800">
                <a:solidFill>
                  <a:srgbClr val="000000"/>
                </a:solidFill>
                <a:ea typeface="Gulim" panose="020B0600000101010101" pitchFamily="34" charset="-127"/>
              </a:rPr>
              <a:t> through LaF</a:t>
            </a:r>
            <a:r>
              <a:rPr lang="en-US" altLang="ko-KR" sz="1800" baseline="-25000">
                <a:solidFill>
                  <a:srgbClr val="000000"/>
                </a:solidFill>
                <a:ea typeface="Gulim" panose="020B0600000101010101" pitchFamily="34" charset="-127"/>
              </a:rPr>
              <a:t>3</a:t>
            </a:r>
            <a:r>
              <a:rPr lang="en-US" altLang="ko-KR" sz="1800">
                <a:solidFill>
                  <a:srgbClr val="000000"/>
                </a:solidFill>
                <a:ea typeface="Gulim" panose="020B0600000101010101" pitchFamily="34" charset="-127"/>
              </a:rPr>
              <a:t> doped with EuF</a:t>
            </a:r>
            <a:r>
              <a:rPr lang="en-US" altLang="ko-KR" sz="1800" baseline="-25000">
                <a:solidFill>
                  <a:srgbClr val="000000"/>
                </a:solidFill>
                <a:ea typeface="Gulim" panose="020B0600000101010101" pitchFamily="34" charset="-127"/>
              </a:rPr>
              <a:t>2</a:t>
            </a:r>
            <a:r>
              <a:rPr lang="en-US" altLang="ko-KR" sz="1800">
                <a:solidFill>
                  <a:srgbClr val="000000"/>
                </a:solidFill>
                <a:ea typeface="Gulim" panose="020B0600000101010101" pitchFamily="34" charset="-127"/>
              </a:rPr>
              <a:t>.</a:t>
            </a:r>
          </a:p>
        </p:txBody>
      </p:sp>
    </p:spTree>
    <p:extLst>
      <p:ext uri="{BB962C8B-B14F-4D97-AF65-F5344CB8AC3E}">
        <p14:creationId xmlns:p14="http://schemas.microsoft.com/office/powerpoint/2010/main" val="1635715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1"/>
            <a:ext cx="60960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1" name="Object 3"/>
          <p:cNvGraphicFramePr>
            <a:graphicFrameLocks noChangeAspect="1"/>
          </p:cNvGraphicFramePr>
          <p:nvPr/>
        </p:nvGraphicFramePr>
        <p:xfrm>
          <a:off x="2286001" y="3924300"/>
          <a:ext cx="6704013" cy="2781300"/>
        </p:xfrm>
        <a:graphic>
          <a:graphicData uri="http://schemas.openxmlformats.org/presentationml/2006/ole">
            <mc:AlternateContent xmlns:mc="http://schemas.openxmlformats.org/markup-compatibility/2006">
              <mc:Choice xmlns:v="urn:schemas-microsoft-com:vml" Requires="v">
                <p:oleObj name="Image" r:id="rId3" imgW="6704762" imgH="2780952" progId="Photoshop.Image.7">
                  <p:embed/>
                </p:oleObj>
              </mc:Choice>
              <mc:Fallback>
                <p:oleObj name="Image" r:id="rId3" imgW="6704762" imgH="2780952"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3924300"/>
                        <a:ext cx="670401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378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112802"/>
            <a:ext cx="11870027" cy="2631490"/>
          </a:xfrm>
          <a:prstGeom prst="rect">
            <a:avLst/>
          </a:prstGeom>
        </p:spPr>
        <p:txBody>
          <a:bodyPr wrap="square">
            <a:spAutoFit/>
          </a:bodyPr>
          <a:lstStyle/>
          <a:p>
            <a:pPr algn="just">
              <a:lnSpc>
                <a:spcPct val="150000"/>
              </a:lnSpc>
              <a:spcBef>
                <a:spcPts val="1800"/>
              </a:spcBef>
              <a:spcAft>
                <a:spcPts val="180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Galvanic or Voltaic Cells:</a:t>
            </a:r>
          </a:p>
          <a:p>
            <a:pPr algn="just">
              <a:lnSpc>
                <a:spcPct val="150000"/>
              </a:lnSpc>
              <a:spcBef>
                <a:spcPts val="1800"/>
              </a:spcBef>
              <a:spcAft>
                <a:spcPts val="1800"/>
              </a:spcAft>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redox reaction in a galvanic cell is a spontaneous reaction. For this reason, galvanic cells are commonly used as batteries. Galvanic cell reactions supply energy which is used to perform work. The energy is harnessed by situating the oxidation and reduction reactions in separate containers, joined by an apparatus that allows electrons to flow. A common galvanic cell is the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Daniell</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cell, shown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243" y="2940908"/>
            <a:ext cx="6816167" cy="380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Galvanic or Voltaic 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52" y="2940908"/>
            <a:ext cx="3768810" cy="347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524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09800" y="533400"/>
            <a:ext cx="73914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2000" b="1">
                <a:solidFill>
                  <a:srgbClr val="000000"/>
                </a:solidFill>
                <a:ea typeface="Gulim" panose="020B0600000101010101" pitchFamily="34" charset="-127"/>
              </a:rPr>
              <a:t>Example: Fluoride (F</a:t>
            </a:r>
            <a:r>
              <a:rPr lang="en-US" altLang="ko-KR" sz="2000" b="1" baseline="30000">
                <a:solidFill>
                  <a:srgbClr val="000000"/>
                </a:solidFill>
                <a:ea typeface="Gulim" panose="020B0600000101010101" pitchFamily="34" charset="-127"/>
              </a:rPr>
              <a:t>-</a:t>
            </a:r>
            <a:r>
              <a:rPr lang="en-US" altLang="ko-KR" sz="2000" b="1">
                <a:solidFill>
                  <a:srgbClr val="000000"/>
                </a:solidFill>
                <a:ea typeface="Gulim" panose="020B0600000101010101" pitchFamily="34" charset="-127"/>
              </a:rPr>
              <a:t>) electrode</a:t>
            </a:r>
            <a:r>
              <a:rPr lang="en-US" altLang="ko-KR" sz="2400">
                <a:solidFill>
                  <a:srgbClr val="000000"/>
                </a:solidFill>
                <a:ea typeface="Gulim" panose="020B0600000101010101" pitchFamily="34" charset="-127"/>
              </a:rPr>
              <a:t> </a:t>
            </a:r>
          </a:p>
          <a:p>
            <a:pPr eaLnBrk="0" fontAlgn="base" hangingPunct="0">
              <a:spcBef>
                <a:spcPct val="50000"/>
              </a:spcBef>
              <a:spcAft>
                <a:spcPct val="0"/>
              </a:spcAft>
              <a:buFontTx/>
              <a:buNone/>
            </a:pPr>
            <a:endParaRPr lang="en-US" altLang="ko-KR" sz="2400">
              <a:solidFill>
                <a:srgbClr val="000000"/>
              </a:solidFill>
              <a:ea typeface="Gulim" panose="020B0600000101010101" pitchFamily="34" charset="-127"/>
            </a:endParaRP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Internal ref electrode</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Ag/AgCl </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Filling soln.</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Aqueous NaCl + NaF</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Membrane</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LaF</a:t>
            </a:r>
            <a:r>
              <a:rPr lang="en-US" altLang="ko-KR" sz="1800" baseline="-30000">
                <a:solidFill>
                  <a:srgbClr val="000000"/>
                </a:solidFill>
                <a:ea typeface="Gulim" panose="020B0600000101010101" pitchFamily="34" charset="-127"/>
              </a:rPr>
              <a:t>3</a:t>
            </a:r>
            <a:r>
              <a:rPr lang="en-US" altLang="ko-KR" sz="1800">
                <a:solidFill>
                  <a:srgbClr val="000000"/>
                </a:solidFill>
                <a:ea typeface="Gulim" panose="020B0600000101010101" pitchFamily="34" charset="-127"/>
              </a:rPr>
              <a:t> crystal disc </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Applications</a:t>
            </a:r>
          </a:p>
          <a:p>
            <a:pPr eaLnBrk="0" fontAlgn="base" hangingPunct="0">
              <a:spcBef>
                <a:spcPct val="50000"/>
              </a:spcBef>
              <a:spcAft>
                <a:spcPct val="0"/>
              </a:spcAft>
              <a:buFontTx/>
              <a:buNone/>
            </a:pPr>
            <a:r>
              <a:rPr lang="en-US" altLang="ko-KR" sz="1800">
                <a:solidFill>
                  <a:srgbClr val="000000"/>
                </a:solidFill>
                <a:ea typeface="Gulim" panose="020B0600000101010101" pitchFamily="34" charset="-127"/>
              </a:rPr>
              <a:t>Electroplating industry, water treatment (fluoridation), toothpaste</a:t>
            </a:r>
            <a:endParaRPr lang="ko-KR" altLang="en-US" sz="1800">
              <a:solidFill>
                <a:srgbClr val="000000"/>
              </a:solidFill>
              <a:ea typeface="Gulim" panose="020B0600000101010101" pitchFamily="34" charset="-127"/>
            </a:endParaRPr>
          </a:p>
        </p:txBody>
      </p:sp>
    </p:spTree>
    <p:extLst>
      <p:ext uri="{BB962C8B-B14F-4D97-AF65-F5344CB8AC3E}">
        <p14:creationId xmlns:p14="http://schemas.microsoft.com/office/powerpoint/2010/main" val="532286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IN" sz="4000">
                <a:latin typeface="Algerian" panose="04020705040A02060702" pitchFamily="82" charset="0"/>
              </a:rPr>
              <a:t>GAS SENSING ELECTRODE</a:t>
            </a:r>
          </a:p>
        </p:txBody>
      </p:sp>
      <p:sp>
        <p:nvSpPr>
          <p:cNvPr id="3" name="Content Placeholder 2"/>
          <p:cNvSpPr>
            <a:spLocks noGrp="1"/>
          </p:cNvSpPr>
          <p:nvPr>
            <p:ph idx="1"/>
          </p:nvPr>
        </p:nvSpPr>
        <p:spPr/>
        <p:txBody>
          <a:bodyPr>
            <a:normAutofit fontScale="92500"/>
          </a:bodyPr>
          <a:lstStyle/>
          <a:p>
            <a:pPr>
              <a:defRPr/>
            </a:pPr>
            <a:r>
              <a:rPr lang="en-IN" dirty="0">
                <a:latin typeface="Trebuchet MS" pitchFamily="34" charset="0"/>
              </a:rPr>
              <a:t>Available for the measurement of ammonia, carbon dioxide and nitrogen oxide.</a:t>
            </a:r>
          </a:p>
          <a:p>
            <a:pPr>
              <a:defRPr/>
            </a:pPr>
            <a:r>
              <a:rPr lang="en-IN" dirty="0">
                <a:latin typeface="Trebuchet MS" pitchFamily="34" charset="0"/>
              </a:rPr>
              <a:t>This type of electrode consist of permeable membrane and an internal buffer solution.</a:t>
            </a:r>
          </a:p>
          <a:p>
            <a:pPr>
              <a:defRPr/>
            </a:pPr>
            <a:r>
              <a:rPr lang="en-IN" dirty="0">
                <a:latin typeface="Trebuchet MS" pitchFamily="34" charset="0"/>
              </a:rPr>
              <a:t>The pH of the buffer changes as the gas react with it.</a:t>
            </a:r>
          </a:p>
          <a:p>
            <a:pPr>
              <a:defRPr/>
            </a:pPr>
            <a:r>
              <a:rPr lang="en-IN" dirty="0">
                <a:latin typeface="Trebuchet MS" pitchFamily="34" charset="0"/>
              </a:rPr>
              <a:t>The change is detected by a combination pH sensor.</a:t>
            </a:r>
          </a:p>
          <a:p>
            <a:pPr>
              <a:defRPr/>
            </a:pPr>
            <a:r>
              <a:rPr lang="en-IN" dirty="0">
                <a:latin typeface="Trebuchet MS" pitchFamily="34" charset="0"/>
              </a:rPr>
              <a:t>This type of electrode does not require an external reference electrode.</a:t>
            </a:r>
          </a:p>
          <a:p>
            <a:pPr>
              <a:defRPr/>
            </a:pPr>
            <a:endParaRPr lang="en-IN" dirty="0">
              <a:latin typeface="Trebuchet MS" pitchFamily="34" charset="0"/>
            </a:endParaRPr>
          </a:p>
          <a:p>
            <a:pPr>
              <a:defRPr/>
            </a:pPr>
            <a:endParaRPr lang="en-IN" dirty="0">
              <a:latin typeface="Trebuchet MS" pitchFamily="34" charset="0"/>
            </a:endParaRPr>
          </a:p>
        </p:txBody>
      </p:sp>
    </p:spTree>
    <p:extLst>
      <p:ext uri="{BB962C8B-B14F-4D97-AF65-F5344CB8AC3E}">
        <p14:creationId xmlns:p14="http://schemas.microsoft.com/office/powerpoint/2010/main" val="307597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66800"/>
            <a:ext cx="4267200" cy="5181600"/>
          </a:xfrm>
        </p:spPr>
        <p:txBody>
          <a:bodyPr/>
          <a:lstStyle/>
          <a:p>
            <a:pPr marL="708025" lvl="1" indent="-342900">
              <a:buFont typeface="Wingdings" panose="05000000000000000000" pitchFamily="2" charset="2"/>
              <a:buChar char="Ø"/>
            </a:pPr>
            <a:r>
              <a:rPr lang="en-US" sz="2400">
                <a:latin typeface="Trebuchet MS" panose="020B0603020202020204" pitchFamily="34" charset="0"/>
              </a:rPr>
              <a:t>Measurement of PCO</a:t>
            </a:r>
            <a:r>
              <a:rPr lang="en-US" sz="2400" baseline="-25000">
                <a:latin typeface="Trebuchet MS" panose="020B0603020202020204" pitchFamily="34" charset="0"/>
              </a:rPr>
              <a:t>2</a:t>
            </a:r>
            <a:r>
              <a:rPr lang="en-US" sz="2400">
                <a:latin typeface="Trebuchet MS" panose="020B0603020202020204" pitchFamily="34" charset="0"/>
              </a:rPr>
              <a:t> in routine blood gases</a:t>
            </a:r>
          </a:p>
          <a:p>
            <a:pPr marL="708025" lvl="1" indent="-342900">
              <a:buFont typeface="Wingdings" panose="05000000000000000000" pitchFamily="2" charset="2"/>
              <a:buChar char="Ø"/>
            </a:pPr>
            <a:r>
              <a:rPr lang="en-US" sz="2400">
                <a:latin typeface="Trebuchet MS" panose="020B0603020202020204" pitchFamily="34" charset="0"/>
              </a:rPr>
              <a:t>A modified pH electrode with a CO</a:t>
            </a:r>
            <a:r>
              <a:rPr lang="en-US" sz="2400" baseline="-25000">
                <a:latin typeface="Trebuchet MS" panose="020B0603020202020204" pitchFamily="34" charset="0"/>
              </a:rPr>
              <a:t>2</a:t>
            </a:r>
            <a:r>
              <a:rPr lang="en-US" sz="2400">
                <a:latin typeface="Trebuchet MS" panose="020B0603020202020204" pitchFamily="34" charset="0"/>
              </a:rPr>
              <a:t> permeable membrane covering the glass membrane surface</a:t>
            </a:r>
          </a:p>
          <a:p>
            <a:pPr marL="708025" lvl="1" indent="-342900">
              <a:buFont typeface="Wingdings" panose="05000000000000000000" pitchFamily="2" charset="2"/>
              <a:buChar char="Ø"/>
            </a:pPr>
            <a:r>
              <a:rPr lang="en-US" sz="2400">
                <a:latin typeface="Trebuchet MS" panose="020B0603020202020204" pitchFamily="34" charset="0"/>
              </a:rPr>
              <a:t>A bicarbonate buffer separates the membranes</a:t>
            </a:r>
          </a:p>
          <a:p>
            <a:pPr marL="708025" lvl="1" indent="-342900">
              <a:buFont typeface="Wingdings" panose="05000000000000000000" pitchFamily="2" charset="2"/>
              <a:buChar char="Ø"/>
            </a:pPr>
            <a:r>
              <a:rPr lang="en-US" sz="2400">
                <a:latin typeface="Trebuchet MS" panose="020B0603020202020204" pitchFamily="34" charset="0"/>
              </a:rPr>
              <a:t>Change in pH is proportional to the concentration of dissolved CO</a:t>
            </a:r>
            <a:r>
              <a:rPr lang="en-US" sz="2400" baseline="-25000">
                <a:latin typeface="Trebuchet MS" panose="020B0603020202020204" pitchFamily="34" charset="0"/>
              </a:rPr>
              <a:t>2</a:t>
            </a:r>
            <a:r>
              <a:rPr lang="en-US" sz="2400">
                <a:latin typeface="Trebuchet MS" panose="020B0603020202020204" pitchFamily="34" charset="0"/>
              </a:rPr>
              <a:t> in the blood</a:t>
            </a:r>
          </a:p>
          <a:p>
            <a:pPr>
              <a:buFont typeface="Wingdings" panose="05000000000000000000" pitchFamily="2" charset="2"/>
              <a:buChar char="Ø"/>
            </a:pPr>
            <a:endParaRPr lang="en-US" sz="2400">
              <a:latin typeface="Trebuchet MS" panose="020B0603020202020204" pitchFamily="34" charset="0"/>
            </a:endParaRPr>
          </a:p>
        </p:txBody>
      </p:sp>
      <p:pic>
        <p:nvPicPr>
          <p:cNvPr id="4" name="Picture 4" descr="AAJICW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itle 4"/>
          <p:cNvSpPr>
            <a:spLocks noGrp="1"/>
          </p:cNvSpPr>
          <p:nvPr>
            <p:ph type="title"/>
          </p:nvPr>
        </p:nvSpPr>
        <p:spPr>
          <a:xfrm>
            <a:off x="1981200" y="0"/>
            <a:ext cx="4648200" cy="990600"/>
          </a:xfrm>
        </p:spPr>
        <p:txBody>
          <a:bodyPr/>
          <a:lstStyle/>
          <a:p>
            <a:r>
              <a:rPr lang="en-US" sz="4000">
                <a:latin typeface="Algerian" panose="04020705040A02060702" pitchFamily="82" charset="0"/>
              </a:rPr>
              <a:t>pco</a:t>
            </a:r>
            <a:r>
              <a:rPr lang="en-US" sz="2400">
                <a:latin typeface="Algerian" panose="04020705040A02060702" pitchFamily="82" charset="0"/>
              </a:rPr>
              <a:t>2</a:t>
            </a:r>
            <a:r>
              <a:rPr lang="en-US" sz="4000">
                <a:latin typeface="Algerian" panose="04020705040A02060702" pitchFamily="82" charset="0"/>
              </a:rPr>
              <a:t> electrode</a:t>
            </a:r>
            <a:endParaRPr lang="en-IN" sz="4000">
              <a:latin typeface="Algerian" panose="04020705040A02060702" pitchFamily="82" charset="0"/>
            </a:endParaRPr>
          </a:p>
        </p:txBody>
      </p:sp>
    </p:spTree>
    <p:extLst>
      <p:ext uri="{BB962C8B-B14F-4D97-AF65-F5344CB8AC3E}">
        <p14:creationId xmlns:p14="http://schemas.microsoft.com/office/powerpoint/2010/main" val="41292683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905000" y="76200"/>
            <a:ext cx="84582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50000"/>
              </a:spcBef>
              <a:spcAft>
                <a:spcPct val="0"/>
              </a:spcAft>
              <a:buFontTx/>
              <a:buNone/>
            </a:pPr>
            <a:r>
              <a:rPr lang="en-US" altLang="ko-KR" sz="1600" b="1" u="sng">
                <a:solidFill>
                  <a:srgbClr val="000000"/>
                </a:solidFill>
                <a:ea typeface="Gulim" panose="020B0600000101010101" pitchFamily="34" charset="-127"/>
                <a:cs typeface="Arial" panose="020B0604020202020204" pitchFamily="34" charset="0"/>
              </a:rPr>
              <a:t>Applications of ion selective electrodes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Ion-selective electrodes are used in a wide variety of applications for determining the concentrations of various ions in aqueous solutions. The following is a list of some of the main areas in which ISEs have been used. </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Pollution Monitoring: CN, F, S, Cl, NO</a:t>
            </a:r>
            <a:r>
              <a:rPr lang="en-US" altLang="ko-KR" sz="1600" baseline="-30000">
                <a:solidFill>
                  <a:srgbClr val="000000"/>
                </a:solidFill>
                <a:ea typeface="Gulim" panose="020B0600000101010101" pitchFamily="34" charset="-127"/>
                <a:cs typeface="Arial" panose="020B0604020202020204" pitchFamily="34" charset="0"/>
              </a:rPr>
              <a:t>3</a:t>
            </a:r>
            <a:r>
              <a:rPr lang="en-US" altLang="ko-KR" sz="1600">
                <a:solidFill>
                  <a:srgbClr val="000000"/>
                </a:solidFill>
                <a:ea typeface="Gulim" panose="020B0600000101010101" pitchFamily="34" charset="-127"/>
                <a:cs typeface="Arial" panose="020B0604020202020204" pitchFamily="34" charset="0"/>
              </a:rPr>
              <a:t> etc., in effluents, and natural waters.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Agriculture: NO</a:t>
            </a:r>
            <a:r>
              <a:rPr lang="en-US" altLang="ko-KR" sz="1600" baseline="-30000">
                <a:solidFill>
                  <a:srgbClr val="000000"/>
                </a:solidFill>
                <a:ea typeface="Gulim" panose="020B0600000101010101" pitchFamily="34" charset="-127"/>
                <a:cs typeface="Arial" panose="020B0604020202020204" pitchFamily="34" charset="0"/>
              </a:rPr>
              <a:t>3</a:t>
            </a:r>
            <a:r>
              <a:rPr lang="en-US" altLang="ko-KR" sz="1600">
                <a:solidFill>
                  <a:srgbClr val="000000"/>
                </a:solidFill>
                <a:ea typeface="Gulim" panose="020B0600000101010101" pitchFamily="34" charset="-127"/>
                <a:cs typeface="Arial" panose="020B0604020202020204" pitchFamily="34" charset="0"/>
              </a:rPr>
              <a:t>, Cl, NH</a:t>
            </a:r>
            <a:r>
              <a:rPr lang="en-US" altLang="ko-KR" sz="1600" baseline="-30000">
                <a:solidFill>
                  <a:srgbClr val="000000"/>
                </a:solidFill>
                <a:ea typeface="Gulim" panose="020B0600000101010101" pitchFamily="34" charset="-127"/>
                <a:cs typeface="Arial" panose="020B0604020202020204" pitchFamily="34" charset="0"/>
              </a:rPr>
              <a:t>4</a:t>
            </a:r>
            <a:r>
              <a:rPr lang="en-US" altLang="ko-KR" sz="1600">
                <a:solidFill>
                  <a:srgbClr val="000000"/>
                </a:solidFill>
                <a:ea typeface="Gulim" panose="020B0600000101010101" pitchFamily="34" charset="-127"/>
                <a:cs typeface="Arial" panose="020B0604020202020204" pitchFamily="34" charset="0"/>
              </a:rPr>
              <a:t>, K, Ca, I, CN in soils, plant material, fertilisers and feedstuffs.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Food Processing: NO</a:t>
            </a:r>
            <a:r>
              <a:rPr lang="en-US" altLang="ko-KR" sz="1600" baseline="-30000">
                <a:solidFill>
                  <a:srgbClr val="000000"/>
                </a:solidFill>
                <a:ea typeface="Gulim" panose="020B0600000101010101" pitchFamily="34" charset="-127"/>
                <a:cs typeface="Arial" panose="020B0604020202020204" pitchFamily="34" charset="0"/>
              </a:rPr>
              <a:t>3</a:t>
            </a:r>
            <a:r>
              <a:rPr lang="en-US" altLang="ko-KR" sz="1600">
                <a:solidFill>
                  <a:srgbClr val="000000"/>
                </a:solidFill>
                <a:ea typeface="Gulim" panose="020B0600000101010101" pitchFamily="34" charset="-127"/>
                <a:cs typeface="Arial" panose="020B0604020202020204" pitchFamily="34" charset="0"/>
              </a:rPr>
              <a:t>, NO</a:t>
            </a:r>
            <a:r>
              <a:rPr lang="en-US" altLang="ko-KR" sz="1600" baseline="-30000">
                <a:solidFill>
                  <a:srgbClr val="000000"/>
                </a:solidFill>
                <a:ea typeface="Gulim" panose="020B0600000101010101" pitchFamily="34" charset="-127"/>
                <a:cs typeface="Arial" panose="020B0604020202020204" pitchFamily="34" charset="0"/>
              </a:rPr>
              <a:t>2</a:t>
            </a:r>
            <a:r>
              <a:rPr lang="en-US" altLang="ko-KR" sz="1600">
                <a:solidFill>
                  <a:srgbClr val="000000"/>
                </a:solidFill>
                <a:ea typeface="Gulim" panose="020B0600000101010101" pitchFamily="34" charset="-127"/>
                <a:cs typeface="Arial" panose="020B0604020202020204" pitchFamily="34" charset="0"/>
              </a:rPr>
              <a:t> in meat preservatives.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Salt content of meat, fish, dairy products, fruit juices, brewing solutions.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F in drinking water and other drinks.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Ca in dairy products and beer.</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K in fruit juices and wine making.</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Corrosive effect of NO</a:t>
            </a:r>
            <a:r>
              <a:rPr lang="en-US" altLang="ko-KR" sz="1600" baseline="-30000">
                <a:solidFill>
                  <a:srgbClr val="000000"/>
                </a:solidFill>
                <a:ea typeface="Gulim" panose="020B0600000101010101" pitchFamily="34" charset="-127"/>
                <a:cs typeface="Arial" panose="020B0604020202020204" pitchFamily="34" charset="0"/>
              </a:rPr>
              <a:t>3</a:t>
            </a:r>
            <a:r>
              <a:rPr lang="en-US" altLang="ko-KR" sz="1600">
                <a:solidFill>
                  <a:srgbClr val="000000"/>
                </a:solidFill>
                <a:ea typeface="Gulim" panose="020B0600000101010101" pitchFamily="34" charset="-127"/>
                <a:cs typeface="Arial" panose="020B0604020202020204" pitchFamily="34" charset="0"/>
              </a:rPr>
              <a:t> in canned foods.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Detergent Manufacture: Ca, Ba, F for studying effects on water quality.</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Paper Manufacture: S and Cl in pulping and recovery-cycle liquors.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Explosives: F, Cl, NO</a:t>
            </a:r>
            <a:r>
              <a:rPr lang="en-US" altLang="ko-KR" sz="1600" baseline="-30000">
                <a:solidFill>
                  <a:srgbClr val="000000"/>
                </a:solidFill>
                <a:ea typeface="Gulim" panose="020B0600000101010101" pitchFamily="34" charset="-127"/>
                <a:cs typeface="Arial" panose="020B0604020202020204" pitchFamily="34" charset="0"/>
              </a:rPr>
              <a:t>3</a:t>
            </a:r>
            <a:r>
              <a:rPr lang="en-US" altLang="ko-KR" sz="1600">
                <a:solidFill>
                  <a:srgbClr val="000000"/>
                </a:solidFill>
                <a:ea typeface="Gulim" panose="020B0600000101010101" pitchFamily="34" charset="-127"/>
                <a:cs typeface="Arial" panose="020B0604020202020204" pitchFamily="34" charset="0"/>
              </a:rPr>
              <a:t> in explosive materials and combustion products.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Electroplating: F and Cl in etching baths; S in anodising baths.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Biomedical Laboratories: Ca, K, Cl in body fluids (blood, plasma, serum, sweat).</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F in skeletal and dental studies.</a:t>
            </a:r>
          </a:p>
          <a:p>
            <a:pPr eaLnBrk="0" fontAlgn="base" hangingPunct="0">
              <a:spcBef>
                <a:spcPct val="50000"/>
              </a:spcBef>
              <a:spcAft>
                <a:spcPct val="0"/>
              </a:spcAft>
              <a:buFontTx/>
              <a:buNone/>
            </a:pPr>
            <a:r>
              <a:rPr lang="en-US" altLang="ko-KR" sz="1600">
                <a:solidFill>
                  <a:srgbClr val="000000"/>
                </a:solidFill>
                <a:ea typeface="Gulim" panose="020B0600000101010101" pitchFamily="34" charset="-127"/>
                <a:cs typeface="Arial" panose="020B0604020202020204" pitchFamily="34" charset="0"/>
              </a:rPr>
              <a:t>Education and Research: Wide range of applications.</a:t>
            </a:r>
          </a:p>
        </p:txBody>
      </p:sp>
    </p:spTree>
    <p:extLst>
      <p:ext uri="{BB962C8B-B14F-4D97-AF65-F5344CB8AC3E}">
        <p14:creationId xmlns:p14="http://schemas.microsoft.com/office/powerpoint/2010/main" val="1101275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981200" y="381000"/>
            <a:ext cx="7620000" cy="1447800"/>
          </a:xfrm>
        </p:spPr>
        <p:txBody>
          <a:bodyPr/>
          <a:lstStyle/>
          <a:p>
            <a:r>
              <a:rPr lang="en-US" sz="3600">
                <a:latin typeface="Algerian" panose="04020705040A02060702" pitchFamily="82" charset="0"/>
              </a:rPr>
              <a:t>Application of Potentiometric Measurement</a:t>
            </a:r>
          </a:p>
        </p:txBody>
      </p:sp>
      <p:sp>
        <p:nvSpPr>
          <p:cNvPr id="4" name="Content Placeholder 3"/>
          <p:cNvSpPr>
            <a:spLocks noGrp="1"/>
          </p:cNvSpPr>
          <p:nvPr>
            <p:ph idx="1"/>
          </p:nvPr>
        </p:nvSpPr>
        <p:spPr>
          <a:xfrm>
            <a:off x="1981200" y="2057400"/>
            <a:ext cx="7620000" cy="4800600"/>
          </a:xfrm>
        </p:spPr>
        <p:txBody>
          <a:bodyPr>
            <a:noAutofit/>
          </a:bodyPr>
          <a:lstStyle/>
          <a:p>
            <a:pPr>
              <a:defRPr/>
            </a:pPr>
            <a:r>
              <a:rPr lang="en-US" dirty="0">
                <a:latin typeface="Trebuchet MS" pitchFamily="34" charset="0"/>
              </a:rPr>
              <a:t>Clinical Chemistry</a:t>
            </a:r>
          </a:p>
          <a:p>
            <a:pPr lvl="1">
              <a:defRPr/>
            </a:pPr>
            <a:r>
              <a:rPr lang="en-US" sz="2400" dirty="0">
                <a:latin typeface="Trebuchet MS" pitchFamily="34" charset="0"/>
              </a:rPr>
              <a:t>Ion-selective electrodes are important sensors for clinical samples because of their selectivity for </a:t>
            </a:r>
            <a:r>
              <a:rPr lang="en-US" sz="2400" dirty="0" err="1">
                <a:latin typeface="Trebuchet MS" pitchFamily="34" charset="0"/>
              </a:rPr>
              <a:t>analytes</a:t>
            </a:r>
            <a:r>
              <a:rPr lang="en-US" sz="2400" dirty="0">
                <a:latin typeface="Trebuchet MS" pitchFamily="34" charset="0"/>
              </a:rPr>
              <a:t>.</a:t>
            </a:r>
          </a:p>
          <a:p>
            <a:pPr lvl="1">
              <a:lnSpc>
                <a:spcPct val="90000"/>
              </a:lnSpc>
              <a:defRPr/>
            </a:pPr>
            <a:r>
              <a:rPr lang="en-US" sz="2400" dirty="0">
                <a:latin typeface="Trebuchet MS" pitchFamily="34" charset="0"/>
              </a:rPr>
              <a:t>The most common </a:t>
            </a:r>
            <a:r>
              <a:rPr lang="en-US" sz="2400" dirty="0" err="1">
                <a:latin typeface="Trebuchet MS" pitchFamily="34" charset="0"/>
              </a:rPr>
              <a:t>analytes</a:t>
            </a:r>
            <a:r>
              <a:rPr lang="en-US" sz="2400" dirty="0">
                <a:latin typeface="Trebuchet MS" pitchFamily="34" charset="0"/>
              </a:rPr>
              <a:t> are electrolytes, such as Na</a:t>
            </a:r>
            <a:r>
              <a:rPr lang="en-US" sz="2400" baseline="30000" dirty="0">
                <a:latin typeface="Trebuchet MS" pitchFamily="34" charset="0"/>
              </a:rPr>
              <a:t>+</a:t>
            </a:r>
            <a:r>
              <a:rPr lang="en-US" sz="2400" dirty="0">
                <a:latin typeface="Trebuchet MS" pitchFamily="34" charset="0"/>
              </a:rPr>
              <a:t>, K</a:t>
            </a:r>
            <a:r>
              <a:rPr lang="en-US" sz="2400" baseline="30000" dirty="0">
                <a:latin typeface="Trebuchet MS" pitchFamily="34" charset="0"/>
              </a:rPr>
              <a:t>+</a:t>
            </a:r>
            <a:r>
              <a:rPr lang="en-US" sz="2400" dirty="0">
                <a:latin typeface="Trebuchet MS" pitchFamily="34" charset="0"/>
              </a:rPr>
              <a:t>, Ca</a:t>
            </a:r>
            <a:r>
              <a:rPr lang="en-US" sz="2400" baseline="30000" dirty="0">
                <a:latin typeface="Trebuchet MS" pitchFamily="34" charset="0"/>
              </a:rPr>
              <a:t>2+</a:t>
            </a:r>
            <a:r>
              <a:rPr lang="en-US" sz="2400" dirty="0">
                <a:latin typeface="Trebuchet MS" pitchFamily="34" charset="0"/>
              </a:rPr>
              <a:t>,H</a:t>
            </a:r>
            <a:r>
              <a:rPr lang="en-US" sz="2400" baseline="30000" dirty="0">
                <a:latin typeface="Trebuchet MS" pitchFamily="34" charset="0"/>
              </a:rPr>
              <a:t>+</a:t>
            </a:r>
            <a:r>
              <a:rPr lang="en-US" sz="2400" dirty="0">
                <a:latin typeface="Trebuchet MS" pitchFamily="34" charset="0"/>
              </a:rPr>
              <a:t>, and </a:t>
            </a:r>
            <a:r>
              <a:rPr lang="en-US" sz="2400" dirty="0" err="1">
                <a:latin typeface="Trebuchet MS" pitchFamily="34" charset="0"/>
              </a:rPr>
              <a:t>Cl</a:t>
            </a:r>
            <a:r>
              <a:rPr lang="en-US" sz="2400" baseline="30000" dirty="0">
                <a:latin typeface="Trebuchet MS" pitchFamily="34" charset="0"/>
              </a:rPr>
              <a:t>-</a:t>
            </a:r>
            <a:r>
              <a:rPr lang="en-US" sz="2400" dirty="0">
                <a:latin typeface="Trebuchet MS" pitchFamily="34" charset="0"/>
              </a:rPr>
              <a:t>, and dissolved gases such as CO</a:t>
            </a:r>
            <a:r>
              <a:rPr lang="en-US" sz="2400" baseline="-25000" dirty="0">
                <a:latin typeface="Trebuchet MS" pitchFamily="34" charset="0"/>
              </a:rPr>
              <a:t>2</a:t>
            </a:r>
            <a:r>
              <a:rPr lang="en-US" sz="2400" dirty="0">
                <a:latin typeface="Trebuchet MS" pitchFamily="34" charset="0"/>
              </a:rPr>
              <a:t>.</a:t>
            </a:r>
          </a:p>
          <a:p>
            <a:pPr lvl="1">
              <a:defRPr/>
            </a:pPr>
            <a:endParaRPr lang="en-US" sz="2400" dirty="0">
              <a:latin typeface="Trebuchet MS" pitchFamily="34" charset="0"/>
            </a:endParaRPr>
          </a:p>
          <a:p>
            <a:pPr>
              <a:defRPr/>
            </a:pPr>
            <a:r>
              <a:rPr lang="en-US" dirty="0">
                <a:latin typeface="Trebuchet MS" pitchFamily="34" charset="0"/>
              </a:rPr>
              <a:t>Environmental Chemistry</a:t>
            </a:r>
          </a:p>
          <a:p>
            <a:pPr lvl="1">
              <a:defRPr/>
            </a:pPr>
            <a:r>
              <a:rPr lang="en-US" sz="2400" dirty="0">
                <a:latin typeface="Trebuchet MS" pitchFamily="34" charset="0"/>
              </a:rPr>
              <a:t>For the analysis of </a:t>
            </a:r>
            <a:r>
              <a:rPr lang="en-US" sz="2400" dirty="0" err="1">
                <a:latin typeface="Trebuchet MS" pitchFamily="34" charset="0"/>
              </a:rPr>
              <a:t>of</a:t>
            </a:r>
            <a:r>
              <a:rPr lang="en-US" sz="2400" dirty="0">
                <a:latin typeface="Trebuchet MS" pitchFamily="34" charset="0"/>
              </a:rPr>
              <a:t> CN</a:t>
            </a:r>
            <a:r>
              <a:rPr lang="en-US" sz="2400" baseline="30000" dirty="0">
                <a:latin typeface="Trebuchet MS" pitchFamily="34" charset="0"/>
              </a:rPr>
              <a:t>-</a:t>
            </a:r>
            <a:r>
              <a:rPr lang="en-US" sz="2400" dirty="0">
                <a:latin typeface="Trebuchet MS" pitchFamily="34" charset="0"/>
              </a:rPr>
              <a:t>, F</a:t>
            </a:r>
            <a:r>
              <a:rPr lang="en-US" sz="2400" baseline="30000" dirty="0">
                <a:latin typeface="Trebuchet MS" pitchFamily="34" charset="0"/>
              </a:rPr>
              <a:t>-</a:t>
            </a:r>
            <a:r>
              <a:rPr lang="en-US" sz="2400" dirty="0">
                <a:latin typeface="Trebuchet MS" pitchFamily="34" charset="0"/>
              </a:rPr>
              <a:t>, NH</a:t>
            </a:r>
            <a:r>
              <a:rPr lang="en-US" sz="2400" baseline="-25000" dirty="0">
                <a:latin typeface="Trebuchet MS" pitchFamily="34" charset="0"/>
              </a:rPr>
              <a:t>3</a:t>
            </a:r>
            <a:r>
              <a:rPr lang="en-US" sz="2400" dirty="0">
                <a:latin typeface="Trebuchet MS" pitchFamily="34" charset="0"/>
              </a:rPr>
              <a:t>, and NO</a:t>
            </a:r>
            <a:r>
              <a:rPr lang="en-US" sz="2400" baseline="-25000" dirty="0">
                <a:latin typeface="Trebuchet MS" pitchFamily="34" charset="0"/>
              </a:rPr>
              <a:t>3</a:t>
            </a:r>
            <a:r>
              <a:rPr lang="en-US" sz="2400" baseline="30000" dirty="0">
                <a:latin typeface="Trebuchet MS" pitchFamily="34" charset="0"/>
              </a:rPr>
              <a:t>-</a:t>
            </a:r>
            <a:r>
              <a:rPr lang="en-US" sz="2400" dirty="0">
                <a:latin typeface="Trebuchet MS" pitchFamily="34" charset="0"/>
              </a:rPr>
              <a:t> in water and wastewater.</a:t>
            </a:r>
          </a:p>
          <a:p>
            <a:pPr marL="457200" lvl="1" indent="0">
              <a:buNone/>
              <a:defRPr/>
            </a:pPr>
            <a:endParaRPr lang="en-US" sz="2400" dirty="0">
              <a:latin typeface="Trebuchet MS" pitchFamily="34" charset="0"/>
            </a:endParaRPr>
          </a:p>
          <a:p>
            <a:pPr lvl="1">
              <a:defRPr/>
            </a:pPr>
            <a:endParaRPr lang="en-US" sz="2400" dirty="0">
              <a:latin typeface="Trebuchet MS" pitchFamily="34" charset="0"/>
            </a:endParaRPr>
          </a:p>
        </p:txBody>
      </p:sp>
    </p:spTree>
    <p:extLst>
      <p:ext uri="{BB962C8B-B14F-4D97-AF65-F5344CB8AC3E}">
        <p14:creationId xmlns:p14="http://schemas.microsoft.com/office/powerpoint/2010/main" val="1556533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7620000" cy="6019800"/>
          </a:xfrm>
        </p:spPr>
        <p:txBody>
          <a:bodyPr>
            <a:noAutofit/>
          </a:bodyPr>
          <a:lstStyle/>
          <a:p>
            <a:pPr>
              <a:defRPr/>
            </a:pPr>
            <a:r>
              <a:rPr lang="en-US" dirty="0">
                <a:latin typeface="Trebuchet MS" pitchFamily="34" charset="0"/>
              </a:rPr>
              <a:t>Potentiometric Titrations</a:t>
            </a:r>
          </a:p>
          <a:p>
            <a:pPr lvl="1">
              <a:defRPr/>
            </a:pPr>
            <a:r>
              <a:rPr lang="en-US" sz="2400" dirty="0">
                <a:latin typeface="Trebuchet MS" pitchFamily="34" charset="0"/>
              </a:rPr>
              <a:t>pH electrode used to monitor the change in pH during the titration.</a:t>
            </a:r>
          </a:p>
          <a:p>
            <a:pPr lvl="1">
              <a:defRPr/>
            </a:pPr>
            <a:r>
              <a:rPr lang="en-US" sz="2400" dirty="0">
                <a:latin typeface="Trebuchet MS" pitchFamily="34" charset="0"/>
              </a:rPr>
              <a:t>For determining the equivalence point of an acid–base titration.</a:t>
            </a:r>
          </a:p>
          <a:p>
            <a:pPr lvl="1">
              <a:defRPr/>
            </a:pPr>
            <a:r>
              <a:rPr lang="en-US" sz="2400" dirty="0">
                <a:latin typeface="Trebuchet MS" pitchFamily="34" charset="0"/>
              </a:rPr>
              <a:t>Possible for acid–base, redox, and precipitation titrations, as well as for titrations in aqueous and </a:t>
            </a:r>
            <a:r>
              <a:rPr lang="en-US" sz="2400" dirty="0" err="1">
                <a:latin typeface="Trebuchet MS" pitchFamily="34" charset="0"/>
              </a:rPr>
              <a:t>nonaqueous</a:t>
            </a:r>
            <a:r>
              <a:rPr lang="en-US" sz="2400" dirty="0">
                <a:latin typeface="Trebuchet MS" pitchFamily="34" charset="0"/>
              </a:rPr>
              <a:t> solvents.</a:t>
            </a:r>
          </a:p>
          <a:p>
            <a:pPr>
              <a:defRPr/>
            </a:pPr>
            <a:r>
              <a:rPr lang="en-US" dirty="0">
                <a:latin typeface="Trebuchet MS" pitchFamily="34" charset="0"/>
              </a:rPr>
              <a:t>Agriculture</a:t>
            </a:r>
          </a:p>
          <a:p>
            <a:pPr lvl="1">
              <a:defRPr/>
            </a:pPr>
            <a:r>
              <a:rPr lang="en-MY" sz="2400" dirty="0">
                <a:latin typeface="Trebuchet MS" pitchFamily="34" charset="0"/>
              </a:rPr>
              <a:t>NO</a:t>
            </a:r>
            <a:r>
              <a:rPr lang="en-MY" sz="2400" baseline="-25000" dirty="0">
                <a:latin typeface="Trebuchet MS" pitchFamily="34" charset="0"/>
              </a:rPr>
              <a:t>3</a:t>
            </a:r>
            <a:r>
              <a:rPr lang="en-MY" sz="2400" dirty="0">
                <a:latin typeface="Trebuchet MS" pitchFamily="34" charset="0"/>
              </a:rPr>
              <a:t>, NH</a:t>
            </a:r>
            <a:r>
              <a:rPr lang="en-MY" sz="2400" baseline="-25000" dirty="0">
                <a:latin typeface="Trebuchet MS" pitchFamily="34" charset="0"/>
              </a:rPr>
              <a:t>4</a:t>
            </a:r>
            <a:r>
              <a:rPr lang="en-MY" sz="2400" dirty="0">
                <a:latin typeface="Trebuchet MS" pitchFamily="34" charset="0"/>
              </a:rPr>
              <a:t>, </a:t>
            </a:r>
            <a:r>
              <a:rPr lang="en-MY" sz="2400" dirty="0" err="1">
                <a:latin typeface="Trebuchet MS" pitchFamily="34" charset="0"/>
              </a:rPr>
              <a:t>Cl</a:t>
            </a:r>
            <a:r>
              <a:rPr lang="en-MY" sz="2400" dirty="0">
                <a:latin typeface="Trebuchet MS" pitchFamily="34" charset="0"/>
              </a:rPr>
              <a:t>, K, </a:t>
            </a:r>
            <a:r>
              <a:rPr lang="en-MY" sz="2400" dirty="0" err="1">
                <a:latin typeface="Trebuchet MS" pitchFamily="34" charset="0"/>
              </a:rPr>
              <a:t>Ca</a:t>
            </a:r>
            <a:r>
              <a:rPr lang="en-MY" sz="2400" dirty="0">
                <a:latin typeface="Trebuchet MS" pitchFamily="34" charset="0"/>
              </a:rPr>
              <a:t>, I, CN </a:t>
            </a:r>
            <a:r>
              <a:rPr lang="en-US" sz="2400" dirty="0">
                <a:latin typeface="Trebuchet MS" pitchFamily="34" charset="0"/>
              </a:rPr>
              <a:t>in soils, plant material, fertilizers.</a:t>
            </a:r>
          </a:p>
          <a:p>
            <a:pPr>
              <a:defRPr/>
            </a:pPr>
            <a:r>
              <a:rPr lang="en-US" dirty="0">
                <a:latin typeface="Trebuchet MS" pitchFamily="34" charset="0"/>
              </a:rPr>
              <a:t>Detergent Manufacture</a:t>
            </a:r>
          </a:p>
          <a:p>
            <a:pPr lvl="1">
              <a:defRPr/>
            </a:pPr>
            <a:r>
              <a:rPr lang="en-US" sz="2400" dirty="0" err="1">
                <a:latin typeface="Trebuchet MS" pitchFamily="34" charset="0"/>
              </a:rPr>
              <a:t>Ca</a:t>
            </a:r>
            <a:r>
              <a:rPr lang="en-US" sz="2400" dirty="0">
                <a:latin typeface="Trebuchet MS" pitchFamily="34" charset="0"/>
              </a:rPr>
              <a:t>, Ba, F for studying effects on water quality</a:t>
            </a:r>
          </a:p>
          <a:p>
            <a:pPr marL="411480" lvl="1" indent="0">
              <a:buNone/>
              <a:defRPr/>
            </a:pPr>
            <a:endParaRPr lang="en-US" sz="2400" dirty="0">
              <a:latin typeface="Trebuchet MS" pitchFamily="34" charset="0"/>
            </a:endParaRPr>
          </a:p>
          <a:p>
            <a:pPr>
              <a:defRPr/>
            </a:pPr>
            <a:endParaRPr lang="en-US" dirty="0">
              <a:latin typeface="Trebuchet MS" pitchFamily="34" charset="0"/>
            </a:endParaRPr>
          </a:p>
        </p:txBody>
      </p:sp>
    </p:spTree>
    <p:extLst>
      <p:ext uri="{BB962C8B-B14F-4D97-AF65-F5344CB8AC3E}">
        <p14:creationId xmlns:p14="http://schemas.microsoft.com/office/powerpoint/2010/main" val="689782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p:txBody>
          <a:bodyPr/>
          <a:lstStyle/>
          <a:p>
            <a:r>
              <a:rPr lang="en-US">
                <a:latin typeface="Trebuchet MS" panose="020B0603020202020204" pitchFamily="34" charset="0"/>
              </a:rPr>
              <a:t>Food Processing</a:t>
            </a:r>
          </a:p>
          <a:p>
            <a:pPr lvl="1"/>
            <a:r>
              <a:rPr lang="en-MY" sz="2400">
                <a:latin typeface="Trebuchet MS" panose="020B0603020202020204" pitchFamily="34" charset="0"/>
              </a:rPr>
              <a:t>NO</a:t>
            </a:r>
            <a:r>
              <a:rPr lang="en-MY" sz="2400" baseline="-25000">
                <a:latin typeface="Trebuchet MS" panose="020B0603020202020204" pitchFamily="34" charset="0"/>
              </a:rPr>
              <a:t>3</a:t>
            </a:r>
            <a:r>
              <a:rPr lang="en-MY" sz="2400">
                <a:latin typeface="Trebuchet MS" panose="020B0603020202020204" pitchFamily="34" charset="0"/>
              </a:rPr>
              <a:t>, NO</a:t>
            </a:r>
            <a:r>
              <a:rPr lang="en-MY" sz="2400" baseline="-25000">
                <a:latin typeface="Trebuchet MS" panose="020B0603020202020204" pitchFamily="34" charset="0"/>
              </a:rPr>
              <a:t>2</a:t>
            </a:r>
            <a:r>
              <a:rPr lang="en-MY" sz="2400">
                <a:latin typeface="Trebuchet MS" panose="020B0603020202020204" pitchFamily="34" charset="0"/>
              </a:rPr>
              <a:t> </a:t>
            </a:r>
            <a:r>
              <a:rPr lang="en-US" sz="2400">
                <a:latin typeface="Trebuchet MS" panose="020B0603020202020204" pitchFamily="34" charset="0"/>
              </a:rPr>
              <a:t>in meat preservatives</a:t>
            </a:r>
          </a:p>
          <a:p>
            <a:pPr lvl="1"/>
            <a:r>
              <a:rPr lang="en-US" sz="2400">
                <a:latin typeface="Trebuchet MS" panose="020B0603020202020204" pitchFamily="34" charset="0"/>
              </a:rPr>
              <a:t>Salt content of meat, fish, dairy products, fruit juices, brewing solutions. </a:t>
            </a:r>
          </a:p>
          <a:p>
            <a:pPr lvl="1"/>
            <a:r>
              <a:rPr lang="en-US" sz="2400">
                <a:latin typeface="Trebuchet MS" panose="020B0603020202020204" pitchFamily="34" charset="0"/>
              </a:rPr>
              <a:t>F in drinking water and other drinks.</a:t>
            </a:r>
          </a:p>
          <a:p>
            <a:pPr lvl="1"/>
            <a:r>
              <a:rPr lang="en-US" sz="2400">
                <a:latin typeface="Trebuchet MS" panose="020B0603020202020204" pitchFamily="34" charset="0"/>
              </a:rPr>
              <a:t>Ca in dairy products and beer.</a:t>
            </a:r>
          </a:p>
          <a:p>
            <a:pPr lvl="1"/>
            <a:r>
              <a:rPr lang="en-US" sz="2400">
                <a:latin typeface="Trebuchet MS" panose="020B0603020202020204" pitchFamily="34" charset="0"/>
              </a:rPr>
              <a:t>K in fruit juices and wine making. </a:t>
            </a:r>
          </a:p>
          <a:p>
            <a:pPr lvl="1"/>
            <a:r>
              <a:rPr lang="en-US" sz="2400">
                <a:latin typeface="Trebuchet MS" panose="020B0603020202020204" pitchFamily="34" charset="0"/>
              </a:rPr>
              <a:t>Corrosive effect of </a:t>
            </a:r>
            <a:r>
              <a:rPr lang="en-MY" sz="2400">
                <a:latin typeface="Trebuchet MS" panose="020B0603020202020204" pitchFamily="34" charset="0"/>
              </a:rPr>
              <a:t>NO</a:t>
            </a:r>
            <a:r>
              <a:rPr lang="en-MY" sz="2400" baseline="-25000">
                <a:latin typeface="Trebuchet MS" panose="020B0603020202020204" pitchFamily="34" charset="0"/>
              </a:rPr>
              <a:t>3</a:t>
            </a:r>
            <a:r>
              <a:rPr lang="en-US" sz="2400">
                <a:latin typeface="Trebuchet MS" panose="020B0603020202020204" pitchFamily="34" charset="0"/>
              </a:rPr>
              <a:t> in canned foods.</a:t>
            </a:r>
          </a:p>
          <a:p>
            <a:pPr lvl="1"/>
            <a:endParaRPr lang="en-US" sz="2400">
              <a:latin typeface="Trebuchet MS" panose="020B0603020202020204" pitchFamily="34" charset="0"/>
            </a:endParaRPr>
          </a:p>
          <a:p>
            <a:endParaRPr lang="en-US">
              <a:latin typeface="Trebuchet MS" panose="020B0603020202020204" pitchFamily="34" charset="0"/>
            </a:endParaRPr>
          </a:p>
          <a:p>
            <a:endParaRPr lang="en-IN"/>
          </a:p>
        </p:txBody>
      </p:sp>
    </p:spTree>
    <p:extLst>
      <p:ext uri="{BB962C8B-B14F-4D97-AF65-F5344CB8AC3E}">
        <p14:creationId xmlns:p14="http://schemas.microsoft.com/office/powerpoint/2010/main" val="4113449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z="4000">
                <a:latin typeface="Algerian" panose="04020705040A02060702" pitchFamily="82" charset="0"/>
              </a:rPr>
              <a:t>advantages</a:t>
            </a:r>
            <a:endParaRPr lang="en-IN" sz="4000">
              <a:latin typeface="Algerian" panose="04020705040A02060702" pitchFamily="82" charset="0"/>
            </a:endParaRPr>
          </a:p>
        </p:txBody>
      </p:sp>
      <p:sp>
        <p:nvSpPr>
          <p:cNvPr id="3" name="Content Placeholder 2"/>
          <p:cNvSpPr>
            <a:spLocks noGrp="1"/>
          </p:cNvSpPr>
          <p:nvPr>
            <p:ph idx="1"/>
          </p:nvPr>
        </p:nvSpPr>
        <p:spPr/>
        <p:txBody>
          <a:bodyPr>
            <a:normAutofit fontScale="92500" lnSpcReduction="10000"/>
          </a:bodyPr>
          <a:lstStyle/>
          <a:p>
            <a:pPr>
              <a:defRPr/>
            </a:pPr>
            <a:r>
              <a:rPr lang="en-IN" dirty="0">
                <a:latin typeface="Trebuchet MS" pitchFamily="34" charset="0"/>
              </a:rPr>
              <a:t>Relatively inexpensive and simple to use and have an extremely wide range of applications and wide concentration range.</a:t>
            </a:r>
          </a:p>
          <a:p>
            <a:pPr>
              <a:defRPr/>
            </a:pPr>
            <a:r>
              <a:rPr lang="en-IN" dirty="0">
                <a:latin typeface="Trebuchet MS" pitchFamily="34" charset="0"/>
              </a:rPr>
              <a:t>Under the most favourable conditions, when measuring ions in relatively dilute aqueous solutions and where interfering ions are not a problem, they can be used very rapidly and easily.</a:t>
            </a:r>
          </a:p>
          <a:p>
            <a:pPr>
              <a:defRPr/>
            </a:pPr>
            <a:r>
              <a:rPr lang="en-IN" dirty="0">
                <a:latin typeface="Trebuchet MS" pitchFamily="34" charset="0"/>
              </a:rPr>
              <a:t>ISEs can measure both positive and negative ions.</a:t>
            </a:r>
          </a:p>
          <a:p>
            <a:pPr>
              <a:defRPr/>
            </a:pPr>
            <a:r>
              <a:rPr lang="en-IN" dirty="0">
                <a:latin typeface="Trebuchet MS" pitchFamily="34" charset="0"/>
              </a:rPr>
              <a:t>They are unaffected by sample colour or turbidity.</a:t>
            </a:r>
          </a:p>
          <a:p>
            <a:pPr>
              <a:defRPr/>
            </a:pPr>
            <a:endParaRPr lang="en-IN" dirty="0">
              <a:latin typeface="Trebuchet MS" pitchFamily="34" charset="0"/>
            </a:endParaRPr>
          </a:p>
          <a:p>
            <a:pPr marL="0" indent="0">
              <a:buNone/>
              <a:defRPr/>
            </a:pPr>
            <a:endParaRPr lang="en-IN" dirty="0">
              <a:latin typeface="Trebuchet MS" pitchFamily="34" charset="0"/>
            </a:endParaRPr>
          </a:p>
        </p:txBody>
      </p:sp>
    </p:spTree>
    <p:extLst>
      <p:ext uri="{BB962C8B-B14F-4D97-AF65-F5344CB8AC3E}">
        <p14:creationId xmlns:p14="http://schemas.microsoft.com/office/powerpoint/2010/main" val="251725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defRPr/>
            </a:pPr>
            <a:endParaRPr lang="en-IN" dirty="0">
              <a:latin typeface="Trebuchet MS" pitchFamily="34" charset="0"/>
            </a:endParaRPr>
          </a:p>
          <a:p>
            <a:pPr>
              <a:defRPr/>
            </a:pPr>
            <a:r>
              <a:rPr lang="en-IN" dirty="0">
                <a:latin typeface="Trebuchet MS" pitchFamily="34" charset="0"/>
              </a:rPr>
              <a:t>Non-destructive: no consumption of </a:t>
            </a:r>
            <a:r>
              <a:rPr lang="en-IN" dirty="0" err="1">
                <a:latin typeface="Trebuchet MS" pitchFamily="34" charset="0"/>
              </a:rPr>
              <a:t>analyte</a:t>
            </a:r>
            <a:r>
              <a:rPr lang="en-IN" dirty="0">
                <a:latin typeface="Trebuchet MS" pitchFamily="34" charset="0"/>
              </a:rPr>
              <a:t>.</a:t>
            </a:r>
          </a:p>
          <a:p>
            <a:pPr>
              <a:defRPr/>
            </a:pPr>
            <a:r>
              <a:rPr lang="en-IN" dirty="0">
                <a:latin typeface="Trebuchet MS" pitchFamily="34" charset="0"/>
              </a:rPr>
              <a:t>Non-contaminating.</a:t>
            </a:r>
          </a:p>
          <a:p>
            <a:pPr>
              <a:defRPr/>
            </a:pPr>
            <a:r>
              <a:rPr lang="en-IN" dirty="0">
                <a:latin typeface="Trebuchet MS" pitchFamily="34" charset="0"/>
              </a:rPr>
              <a:t>Short response time: in sec. or min. useful in industrial applications. </a:t>
            </a:r>
          </a:p>
          <a:p>
            <a:pPr>
              <a:defRPr/>
            </a:pPr>
            <a:endParaRPr lang="en-IN" dirty="0">
              <a:latin typeface="Trebuchet MS" pitchFamily="34" charset="0"/>
            </a:endParaRPr>
          </a:p>
        </p:txBody>
      </p:sp>
    </p:spTree>
    <p:extLst>
      <p:ext uri="{BB962C8B-B14F-4D97-AF65-F5344CB8AC3E}">
        <p14:creationId xmlns:p14="http://schemas.microsoft.com/office/powerpoint/2010/main" val="878187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IN" sz="4000">
                <a:latin typeface="Algerian" panose="04020705040A02060702" pitchFamily="82" charset="0"/>
              </a:rPr>
              <a:t>LIMITATION</a:t>
            </a:r>
          </a:p>
        </p:txBody>
      </p:sp>
      <p:sp>
        <p:nvSpPr>
          <p:cNvPr id="3" name="Content Placeholder 2"/>
          <p:cNvSpPr>
            <a:spLocks noGrp="1"/>
          </p:cNvSpPr>
          <p:nvPr>
            <p:ph idx="1"/>
          </p:nvPr>
        </p:nvSpPr>
        <p:spPr/>
        <p:txBody>
          <a:bodyPr>
            <a:normAutofit/>
          </a:bodyPr>
          <a:lstStyle/>
          <a:p>
            <a:pPr>
              <a:defRPr/>
            </a:pPr>
            <a:r>
              <a:rPr lang="en-IN" dirty="0">
                <a:latin typeface="Trebuchet MS" pitchFamily="34" charset="0"/>
              </a:rPr>
              <a:t>Precision is rarely better than 1%.</a:t>
            </a:r>
          </a:p>
          <a:p>
            <a:pPr marL="0" indent="0">
              <a:buNone/>
              <a:defRPr/>
            </a:pPr>
            <a:r>
              <a:rPr lang="en-IN" dirty="0">
                <a:latin typeface="Trebuchet MS" pitchFamily="34" charset="0"/>
              </a:rPr>
              <a:t>• Electrodes can be affected by proteins or other organic solutes.</a:t>
            </a:r>
          </a:p>
          <a:p>
            <a:pPr marL="0" indent="0">
              <a:buNone/>
              <a:defRPr/>
            </a:pPr>
            <a:r>
              <a:rPr lang="en-IN" dirty="0">
                <a:latin typeface="Trebuchet MS" pitchFamily="34" charset="0"/>
              </a:rPr>
              <a:t>• Interference by other ions.</a:t>
            </a:r>
          </a:p>
          <a:p>
            <a:pPr marL="0" indent="0">
              <a:buNone/>
              <a:defRPr/>
            </a:pPr>
            <a:r>
              <a:rPr lang="en-IN" dirty="0">
                <a:latin typeface="Trebuchet MS" pitchFamily="34" charset="0"/>
              </a:rPr>
              <a:t>• Electrodes are fragile and have limited shelf life.</a:t>
            </a:r>
          </a:p>
          <a:p>
            <a:pPr marL="0" indent="0">
              <a:buNone/>
              <a:defRPr/>
            </a:pPr>
            <a:endParaRPr lang="en-IN" dirty="0">
              <a:latin typeface="Trebuchet MS" pitchFamily="34" charset="0"/>
            </a:endParaRPr>
          </a:p>
        </p:txBody>
      </p:sp>
    </p:spTree>
    <p:extLst>
      <p:ext uri="{BB962C8B-B14F-4D97-AF65-F5344CB8AC3E}">
        <p14:creationId xmlns:p14="http://schemas.microsoft.com/office/powerpoint/2010/main" val="97554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448" y="308639"/>
            <a:ext cx="11668898" cy="2540888"/>
          </a:xfrm>
          <a:prstGeom prst="rect">
            <a:avLst/>
          </a:prstGeom>
        </p:spPr>
        <p:txBody>
          <a:bodyPr wrap="square">
            <a:spAutoFit/>
          </a:bodyPr>
          <a:lstStyle/>
          <a:p>
            <a:pPr algn="just">
              <a:lnSpc>
                <a:spcPct val="150000"/>
              </a:lnSpc>
              <a:spcBef>
                <a:spcPts val="1800"/>
              </a:spcBef>
              <a:spcAft>
                <a:spcPts val="1800"/>
              </a:spcAft>
            </a:pPr>
            <a:r>
              <a:rPr lang="en-US"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Electrolytic </a:t>
            </a:r>
            <a:r>
              <a:rPr lang="en-US" b="1"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Cells</a:t>
            </a:r>
            <a:r>
              <a:rPr lang="en-US"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redox reaction in an electrolytic cell is nonspontaneous. Electrical energy is required to induce the electrolysis reaction. An example of an electrolytic cell is shown below, in which molten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NaCl</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electrolyzed to form liquid sodium and chlorine gas. The sodium ions migrate toward the cathode, where they are reduced to sodium metal. Similarly, chloride ions migrate to the anode and are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oxided</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form chlorine gas. This type of cell is used to produce sodium and chlorine. The chlorine gas can be collected surrounding the cell. The sodium metal is less dense than the molten salt and is removed as it floats to the top of the reaction container.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4" descr="Electroly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416" y="2669059"/>
            <a:ext cx="4213654" cy="392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48" y="3150973"/>
            <a:ext cx="6256638" cy="370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060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2225807"/>
            <a:ext cx="11590985" cy="834524"/>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Voltammetry</a:t>
            </a:r>
            <a:endParaRPr lang="en-US"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34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487362"/>
          </a:xfrm>
        </p:spPr>
        <p:txBody>
          <a:bodyPr>
            <a:normAutofit fontScale="90000"/>
          </a:bodyPr>
          <a:lstStyle/>
          <a:p>
            <a:r>
              <a:rPr lang="en-US" sz="3200" b="1" dirty="0"/>
              <a:t>Voltammetry</a:t>
            </a:r>
            <a:br>
              <a:rPr lang="en-US" sz="3200" b="1" dirty="0"/>
            </a:br>
            <a:endParaRPr lang="en-US" sz="3200" dirty="0"/>
          </a:p>
        </p:txBody>
      </p:sp>
      <p:sp>
        <p:nvSpPr>
          <p:cNvPr id="25603" name="Rectangle 3"/>
          <p:cNvSpPr>
            <a:spLocks noGrp="1" noChangeArrowheads="1"/>
          </p:cNvSpPr>
          <p:nvPr>
            <p:ph type="body" idx="1"/>
          </p:nvPr>
        </p:nvSpPr>
        <p:spPr>
          <a:xfrm>
            <a:off x="1470454" y="638777"/>
            <a:ext cx="8740346" cy="5211763"/>
          </a:xfrm>
        </p:spPr>
        <p:txBody>
          <a:bodyPr/>
          <a:lstStyle/>
          <a:p>
            <a:pPr>
              <a:buNone/>
            </a:pPr>
            <a:r>
              <a:rPr lang="en-US" sz="2000" b="1" i="1" dirty="0">
                <a:solidFill>
                  <a:srgbClr val="0000FF"/>
                </a:solidFill>
              </a:rPr>
              <a:t>General Principles of </a:t>
            </a:r>
            <a:r>
              <a:rPr lang="en-US" sz="2000" b="1" dirty="0">
                <a:solidFill>
                  <a:srgbClr val="0000FF"/>
                </a:solidFill>
              </a:rPr>
              <a:t>Voltammetry</a:t>
            </a:r>
          </a:p>
          <a:p>
            <a:pPr eaLnBrk="1" hangingPunct="1"/>
            <a:r>
              <a:rPr lang="en-US" sz="2000" b="1" dirty="0"/>
              <a:t>In voltammetry </a:t>
            </a:r>
            <a:r>
              <a:rPr lang="en-US" sz="2000" b="1" dirty="0">
                <a:solidFill>
                  <a:srgbClr val="0000FF"/>
                </a:solidFill>
              </a:rPr>
              <a:t>diffusion</a:t>
            </a:r>
            <a:r>
              <a:rPr lang="en-US" sz="2000" b="1" dirty="0"/>
              <a:t> </a:t>
            </a:r>
            <a:r>
              <a:rPr lang="en-US" sz="2000" b="1" dirty="0">
                <a:solidFill>
                  <a:srgbClr val="0000FF"/>
                </a:solidFill>
              </a:rPr>
              <a:t>current (</a:t>
            </a:r>
            <a:r>
              <a:rPr lang="en-US" sz="2000" b="1" i="1" dirty="0">
                <a:solidFill>
                  <a:srgbClr val="0000FF"/>
                </a:solidFill>
              </a:rPr>
              <a:t>I</a:t>
            </a:r>
            <a:r>
              <a:rPr lang="en-US" sz="2000" b="1" dirty="0">
                <a:solidFill>
                  <a:srgbClr val="0000FF"/>
                </a:solidFill>
              </a:rPr>
              <a:t>)</a:t>
            </a:r>
            <a:r>
              <a:rPr lang="en-US" sz="2000" b="1" dirty="0"/>
              <a:t> is measured as a function of changing </a:t>
            </a:r>
            <a:r>
              <a:rPr lang="en-US" sz="2000" b="1" dirty="0">
                <a:solidFill>
                  <a:srgbClr val="0000FF"/>
                </a:solidFill>
              </a:rPr>
              <a:t>potential (</a:t>
            </a:r>
            <a:r>
              <a:rPr lang="en-US" sz="2000" b="1" i="1" dirty="0">
                <a:solidFill>
                  <a:srgbClr val="0000FF"/>
                </a:solidFill>
              </a:rPr>
              <a:t>E</a:t>
            </a:r>
            <a:r>
              <a:rPr lang="en-US" sz="2000" b="1" dirty="0">
                <a:solidFill>
                  <a:srgbClr val="0000FF"/>
                </a:solidFill>
              </a:rPr>
              <a:t>)</a:t>
            </a:r>
          </a:p>
          <a:p>
            <a:pPr marL="342900" lvl="1" indent="-342900"/>
            <a:r>
              <a:rPr lang="en-US" sz="2000" b="1" dirty="0"/>
              <a:t>As potential is applied, electrolysis of analyte begins and current rises until it reaches a limiting current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364" y="2293823"/>
            <a:ext cx="4200525" cy="33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1" y="2271811"/>
            <a:ext cx="1695451"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9179" y="2977476"/>
            <a:ext cx="5857102" cy="3108543"/>
          </a:xfrm>
          <a:prstGeom prst="rect">
            <a:avLst/>
          </a:prstGeom>
        </p:spPr>
        <p:txBody>
          <a:bodyPr wrap="square">
            <a:spAutoFit/>
          </a:bodyPr>
          <a:lstStyle/>
          <a:p>
            <a:pPr marL="342900" lvl="1" indent="-342900">
              <a:spcBef>
                <a:spcPct val="20000"/>
              </a:spcBef>
              <a:buFont typeface="Arial" pitchFamily="34" charset="0"/>
              <a:buChar char="•"/>
            </a:pPr>
            <a:r>
              <a:rPr lang="en-US" sz="2000" b="1" dirty="0">
                <a:solidFill>
                  <a:prstClr val="black"/>
                </a:solidFill>
              </a:rPr>
              <a:t>The magnitude of this current is directly proportional to the activity or concentration of analyte </a:t>
            </a:r>
            <a:r>
              <a:rPr lang="en-US" sz="2000" b="1" dirty="0" err="1">
                <a:solidFill>
                  <a:prstClr val="black"/>
                </a:solidFill>
              </a:rPr>
              <a:t>i.e</a:t>
            </a:r>
            <a:r>
              <a:rPr lang="en-US" sz="2000" b="1" dirty="0">
                <a:solidFill>
                  <a:prstClr val="black"/>
                </a:solidFill>
              </a:rPr>
              <a:t>   </a:t>
            </a:r>
            <a:r>
              <a:rPr lang="en-US" sz="2000" b="1" i="1" dirty="0">
                <a:solidFill>
                  <a:prstClr val="black"/>
                </a:solidFill>
              </a:rPr>
              <a:t>I</a:t>
            </a:r>
            <a:r>
              <a:rPr lang="en-US" sz="2000" b="1" dirty="0">
                <a:solidFill>
                  <a:prstClr val="black"/>
                </a:solidFill>
              </a:rPr>
              <a:t> = </a:t>
            </a:r>
            <a:r>
              <a:rPr lang="en-US" sz="2000" b="1" i="1" dirty="0" err="1">
                <a:solidFill>
                  <a:prstClr val="black"/>
                </a:solidFill>
              </a:rPr>
              <a:t>kC</a:t>
            </a:r>
            <a:endParaRPr lang="en-US" sz="2000" b="1" i="1" dirty="0">
              <a:solidFill>
                <a:prstClr val="black"/>
              </a:solidFill>
            </a:endParaRPr>
          </a:p>
          <a:p>
            <a:pPr marL="342900" lvl="1" indent="-342900">
              <a:spcBef>
                <a:spcPct val="20000"/>
              </a:spcBef>
              <a:buFont typeface="Arial" pitchFamily="34" charset="0"/>
              <a:buChar char="•"/>
            </a:pPr>
            <a:r>
              <a:rPr lang="en-US" sz="2000" b="1" dirty="0">
                <a:solidFill>
                  <a:prstClr val="black"/>
                </a:solidFill>
              </a:rPr>
              <a:t>Where </a:t>
            </a:r>
            <a:r>
              <a:rPr lang="en-US" sz="2000" b="1" i="1" dirty="0">
                <a:solidFill>
                  <a:prstClr val="black"/>
                </a:solidFill>
              </a:rPr>
              <a:t>I</a:t>
            </a:r>
            <a:r>
              <a:rPr lang="en-US" sz="2000" b="1" dirty="0">
                <a:solidFill>
                  <a:prstClr val="black"/>
                </a:solidFill>
              </a:rPr>
              <a:t>= current, </a:t>
            </a:r>
            <a:r>
              <a:rPr lang="en-US" sz="2000" b="1" i="1" dirty="0">
                <a:solidFill>
                  <a:prstClr val="black"/>
                </a:solidFill>
              </a:rPr>
              <a:t>k</a:t>
            </a:r>
            <a:r>
              <a:rPr lang="en-US" sz="2000" b="1" dirty="0">
                <a:solidFill>
                  <a:prstClr val="black"/>
                </a:solidFill>
              </a:rPr>
              <a:t> = constant, </a:t>
            </a:r>
            <a:r>
              <a:rPr lang="en-US" sz="2000" b="1" i="1" dirty="0">
                <a:solidFill>
                  <a:prstClr val="black"/>
                </a:solidFill>
              </a:rPr>
              <a:t>C</a:t>
            </a:r>
            <a:r>
              <a:rPr lang="en-US" sz="2000" b="1" dirty="0">
                <a:solidFill>
                  <a:prstClr val="black"/>
                </a:solidFill>
              </a:rPr>
              <a:t> = concentration of analyte</a:t>
            </a:r>
          </a:p>
          <a:p>
            <a:pPr marL="342900" indent="-342900">
              <a:spcBef>
                <a:spcPct val="20000"/>
              </a:spcBef>
              <a:buFont typeface="Arial" pitchFamily="34" charset="0"/>
              <a:buChar char="•"/>
            </a:pPr>
            <a:r>
              <a:rPr lang="en-US" sz="2000" b="1" i="1" dirty="0">
                <a:solidFill>
                  <a:prstClr val="black"/>
                </a:solidFill>
              </a:rPr>
              <a:t>E</a:t>
            </a:r>
            <a:r>
              <a:rPr lang="en-US" sz="2000" b="1" baseline="-25000" dirty="0">
                <a:solidFill>
                  <a:prstClr val="black"/>
                </a:solidFill>
              </a:rPr>
              <a:t>1/2 </a:t>
            </a:r>
            <a:r>
              <a:rPr lang="en-US" sz="2000" b="1" dirty="0">
                <a:solidFill>
                  <a:prstClr val="black"/>
                </a:solidFill>
              </a:rPr>
              <a:t>= half wave potential (characteristic of every redox reaction) used for identification purposes</a:t>
            </a:r>
          </a:p>
          <a:p>
            <a:pPr marL="342900" indent="-342900">
              <a:spcBef>
                <a:spcPct val="20000"/>
              </a:spcBef>
              <a:buFont typeface="Arial" pitchFamily="34" charset="0"/>
              <a:buChar char="•"/>
            </a:pPr>
            <a:r>
              <a:rPr lang="en-US" sz="2000" b="1" dirty="0">
                <a:solidFill>
                  <a:prstClr val="black"/>
                </a:solidFill>
              </a:rPr>
              <a:t>Plot of </a:t>
            </a:r>
            <a:r>
              <a:rPr lang="en-US" sz="2000" b="1" i="1" dirty="0">
                <a:solidFill>
                  <a:srgbClr val="0000FF"/>
                </a:solidFill>
              </a:rPr>
              <a:t>I</a:t>
            </a:r>
            <a:r>
              <a:rPr lang="en-US" sz="2000" b="1" dirty="0">
                <a:solidFill>
                  <a:srgbClr val="0000FF"/>
                </a:solidFill>
              </a:rPr>
              <a:t> </a:t>
            </a:r>
            <a:r>
              <a:rPr lang="en-US" sz="2000" b="1" dirty="0">
                <a:solidFill>
                  <a:prstClr val="black"/>
                </a:solidFill>
              </a:rPr>
              <a:t>vs. </a:t>
            </a:r>
            <a:r>
              <a:rPr lang="en-US" sz="2000" b="1" i="1" dirty="0">
                <a:solidFill>
                  <a:srgbClr val="0000FF"/>
                </a:solidFill>
              </a:rPr>
              <a:t>E</a:t>
            </a:r>
            <a:r>
              <a:rPr lang="en-US" sz="2000" b="1" dirty="0">
                <a:solidFill>
                  <a:prstClr val="black"/>
                </a:solidFill>
              </a:rPr>
              <a:t> is called a </a:t>
            </a:r>
            <a:r>
              <a:rPr lang="en-US" sz="2000" b="1" dirty="0" err="1">
                <a:solidFill>
                  <a:srgbClr val="0000FF"/>
                </a:solidFill>
              </a:rPr>
              <a:t>voltammogram</a:t>
            </a:r>
            <a:endParaRPr lang="en-US" sz="2000" b="1" dirty="0">
              <a:solidFill>
                <a:srgbClr val="0000FF"/>
              </a:solidFill>
            </a:endParaRPr>
          </a:p>
          <a:p>
            <a:pPr marL="742950" lvl="1" indent="-285750">
              <a:spcBef>
                <a:spcPct val="20000"/>
              </a:spcBef>
            </a:pPr>
            <a:endParaRPr lang="en-US" sz="2000" b="1" dirty="0">
              <a:solidFill>
                <a:prstClr val="black"/>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074" y="2668657"/>
            <a:ext cx="4239411" cy="418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773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200" b="1" dirty="0"/>
              <a:t>Voltametric Cell </a:t>
            </a:r>
            <a:br>
              <a:rPr lang="en-US" sz="3200" b="1" dirty="0"/>
            </a:br>
            <a:br>
              <a:rPr lang="en-US" sz="3200" b="1" dirty="0"/>
            </a:br>
            <a:endParaRPr lang="en-US" sz="3200" dirty="0"/>
          </a:p>
        </p:txBody>
      </p:sp>
      <p:sp>
        <p:nvSpPr>
          <p:cNvPr id="25603" name="Rectangle 3"/>
          <p:cNvSpPr>
            <a:spLocks noGrp="1" noChangeArrowheads="1"/>
          </p:cNvSpPr>
          <p:nvPr>
            <p:ph type="body" idx="1"/>
          </p:nvPr>
        </p:nvSpPr>
        <p:spPr>
          <a:xfrm>
            <a:off x="1943100" y="931070"/>
            <a:ext cx="8305800" cy="5440363"/>
          </a:xfrm>
        </p:spPr>
        <p:txBody>
          <a:bodyPr/>
          <a:lstStyle/>
          <a:p>
            <a:pPr eaLnBrk="1" hangingPunct="1"/>
            <a:r>
              <a:rPr lang="en-US" sz="2000" b="1" dirty="0"/>
              <a:t>Electrolytic cell consisting of 3 electrodes:</a:t>
            </a:r>
          </a:p>
          <a:p>
            <a:pPr lvl="1"/>
            <a:r>
              <a:rPr lang="en-US" sz="2000" b="1" dirty="0">
                <a:solidFill>
                  <a:srgbClr val="0000FF"/>
                </a:solidFill>
              </a:rPr>
              <a:t>Micro indicator electrode </a:t>
            </a:r>
            <a:r>
              <a:rPr lang="en-US" sz="2000" b="1" dirty="0"/>
              <a:t>like </a:t>
            </a:r>
            <a:r>
              <a:rPr lang="en-US" sz="2000" b="1" dirty="0">
                <a:solidFill>
                  <a:srgbClr val="FF0000"/>
                </a:solidFill>
              </a:rPr>
              <a:t>Hg, </a:t>
            </a:r>
            <a:r>
              <a:rPr lang="en-US" sz="2000" b="1" dirty="0" err="1">
                <a:solidFill>
                  <a:srgbClr val="FF0000"/>
                </a:solidFill>
              </a:rPr>
              <a:t>Pt</a:t>
            </a:r>
            <a:r>
              <a:rPr lang="en-US" sz="2000" b="1" dirty="0">
                <a:solidFill>
                  <a:srgbClr val="FF0000"/>
                </a:solidFill>
              </a:rPr>
              <a:t>, Au, Ag, C  or others </a:t>
            </a:r>
          </a:p>
          <a:p>
            <a:pPr lvl="1"/>
            <a:r>
              <a:rPr lang="en-US" sz="2000" b="1" dirty="0">
                <a:solidFill>
                  <a:srgbClr val="0000FF"/>
                </a:solidFill>
              </a:rPr>
              <a:t>Reference electrode </a:t>
            </a:r>
            <a:r>
              <a:rPr lang="en-US" sz="2000" b="1" dirty="0"/>
              <a:t>like </a:t>
            </a:r>
            <a:r>
              <a:rPr lang="en-US" sz="2000" b="1" dirty="0">
                <a:solidFill>
                  <a:srgbClr val="FF0000"/>
                </a:solidFill>
              </a:rPr>
              <a:t>SCE or Ag/ </a:t>
            </a:r>
            <a:r>
              <a:rPr lang="en-US" sz="2000" b="1" dirty="0" err="1">
                <a:solidFill>
                  <a:srgbClr val="FF0000"/>
                </a:solidFill>
              </a:rPr>
              <a:t>AgCl</a:t>
            </a:r>
            <a:endParaRPr lang="en-US" sz="2000" b="1" dirty="0">
              <a:solidFill>
                <a:srgbClr val="FF0000"/>
              </a:solidFill>
            </a:endParaRPr>
          </a:p>
          <a:p>
            <a:pPr lvl="1"/>
            <a:r>
              <a:rPr lang="en-US" sz="2000" b="1" dirty="0" err="1">
                <a:solidFill>
                  <a:srgbClr val="0000FF"/>
                </a:solidFill>
              </a:rPr>
              <a:t>Auxillary</a:t>
            </a:r>
            <a:r>
              <a:rPr lang="en-US" sz="2000" b="1" dirty="0">
                <a:solidFill>
                  <a:srgbClr val="0000FF"/>
                </a:solidFill>
              </a:rPr>
              <a:t> counter electrode </a:t>
            </a:r>
            <a:r>
              <a:rPr lang="en-US" sz="2000" b="1" dirty="0"/>
              <a:t>like </a:t>
            </a:r>
            <a:r>
              <a:rPr lang="en-US" sz="2000" b="1" dirty="0" err="1">
                <a:solidFill>
                  <a:srgbClr val="FF0000"/>
                </a:solidFill>
              </a:rPr>
              <a:t>Pt</a:t>
            </a:r>
            <a:r>
              <a:rPr lang="en-US" sz="2000" b="1" dirty="0">
                <a:solidFill>
                  <a:srgbClr val="FF0000"/>
                </a:solidFill>
              </a:rPr>
              <a:t> wire</a:t>
            </a:r>
          </a:p>
          <a:p>
            <a:pPr lvl="1" eaLnBrk="1" hangingPunct="1"/>
            <a:endParaRPr lang="en-US" sz="1600" dirty="0"/>
          </a:p>
          <a:p>
            <a:pPr lvl="1" eaLnBrk="1" hangingPunct="1"/>
            <a:endParaRPr lang="en-US" sz="1200" dirty="0"/>
          </a:p>
          <a:p>
            <a:pPr lvl="1" eaLnBrk="1" hangingPunct="1"/>
            <a:endParaRPr lang="en-US" sz="1200" dirty="0"/>
          </a:p>
          <a:p>
            <a:pPr lvl="1" eaLnBrk="1" hangingPunct="1"/>
            <a:endParaRPr lang="en-US" sz="1200" dirty="0"/>
          </a:p>
          <a:p>
            <a:pPr eaLnBrk="1" hangingPunct="1"/>
            <a:endParaRPr lang="en-US" sz="1600" dirty="0"/>
          </a:p>
          <a:p>
            <a:pPr eaLnBrk="1" hangingPunct="1">
              <a:buFontTx/>
              <a:buNone/>
            </a:pPr>
            <a:endParaRPr lang="en-US" sz="2000" dirty="0"/>
          </a:p>
        </p:txBody>
      </p:sp>
      <p:pic>
        <p:nvPicPr>
          <p:cNvPr id="25604" name="Picture 5" descr="fig1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19401"/>
            <a:ext cx="4267200" cy="362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004" y="2819401"/>
            <a:ext cx="4191000" cy="355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24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524000" y="4495800"/>
            <a:ext cx="1524000" cy="1981200"/>
          </a:xfrm>
          <a:prstGeom prst="rect">
            <a:avLst/>
          </a:prstGeom>
          <a:solidFill>
            <a:schemeClr val="accent2"/>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p>
        </p:txBody>
      </p:sp>
      <p:pic>
        <p:nvPicPr>
          <p:cNvPr id="8195" name="Picture 9" descr="VC-5 voltammetry ce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3200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0"/>
          <p:cNvSpPr txBox="1">
            <a:spLocks noChangeArrowheads="1"/>
          </p:cNvSpPr>
          <p:nvPr/>
        </p:nvSpPr>
        <p:spPr bwMode="auto">
          <a:xfrm>
            <a:off x="7567614" y="381002"/>
            <a:ext cx="2855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400" dirty="0">
                <a:solidFill>
                  <a:srgbClr val="FF0000"/>
                </a:solidFill>
              </a:rPr>
              <a:t>Typical 3-electrode </a:t>
            </a:r>
          </a:p>
          <a:p>
            <a:pPr algn="ctr" eaLnBrk="1" hangingPunct="1"/>
            <a:r>
              <a:rPr lang="en-US" sz="2400" dirty="0">
                <a:solidFill>
                  <a:srgbClr val="FF0000"/>
                </a:solidFill>
              </a:rPr>
              <a:t>Voltammetry cell</a:t>
            </a:r>
          </a:p>
        </p:txBody>
      </p:sp>
      <p:cxnSp>
        <p:nvCxnSpPr>
          <p:cNvPr id="13" name="Straight Arrow Connector 12"/>
          <p:cNvCxnSpPr>
            <a:cxnSpLocks noChangeShapeType="1"/>
          </p:cNvCxnSpPr>
          <p:nvPr/>
        </p:nvCxnSpPr>
        <p:spPr bwMode="auto">
          <a:xfrm>
            <a:off x="2819400" y="2209800"/>
            <a:ext cx="2286000" cy="457200"/>
          </a:xfrm>
          <a:prstGeom prst="straightConnector1">
            <a:avLst/>
          </a:prstGeom>
          <a:noFill/>
          <a:ln w="25400">
            <a:solidFill>
              <a:srgbClr val="FF66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rot="10800000" flipV="1">
            <a:off x="5410200" y="2743200"/>
            <a:ext cx="2057400" cy="1524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10800000" flipV="1">
            <a:off x="5791200" y="1752600"/>
            <a:ext cx="1600200" cy="609600"/>
          </a:xfrm>
          <a:prstGeom prst="straightConnector1">
            <a:avLst/>
          </a:prstGeom>
          <a:noFill/>
          <a:ln w="25400">
            <a:solidFill>
              <a:srgbClr val="660066"/>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00" name="TextBox 17"/>
          <p:cNvSpPr txBox="1">
            <a:spLocks noChangeArrowheads="1"/>
          </p:cNvSpPr>
          <p:nvPr/>
        </p:nvSpPr>
        <p:spPr bwMode="auto">
          <a:xfrm>
            <a:off x="1905002" y="1905002"/>
            <a:ext cx="1133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Counter</a:t>
            </a:r>
          </a:p>
          <a:p>
            <a:pPr eaLnBrk="1" hangingPunct="1"/>
            <a:r>
              <a:rPr lang="en-US"/>
              <a:t>electrode</a:t>
            </a:r>
          </a:p>
        </p:txBody>
      </p:sp>
      <p:sp>
        <p:nvSpPr>
          <p:cNvPr id="8201" name="TextBox 18"/>
          <p:cNvSpPr txBox="1">
            <a:spLocks noChangeArrowheads="1"/>
          </p:cNvSpPr>
          <p:nvPr/>
        </p:nvSpPr>
        <p:spPr bwMode="auto">
          <a:xfrm>
            <a:off x="7467601" y="160020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Reference electrode</a:t>
            </a:r>
          </a:p>
        </p:txBody>
      </p:sp>
      <p:sp>
        <p:nvSpPr>
          <p:cNvPr id="8202" name="TextBox 19"/>
          <p:cNvSpPr txBox="1">
            <a:spLocks noChangeArrowheads="1"/>
          </p:cNvSpPr>
          <p:nvPr/>
        </p:nvSpPr>
        <p:spPr bwMode="auto">
          <a:xfrm>
            <a:off x="7696200" y="2667000"/>
            <a:ext cx="2039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Working electrode</a:t>
            </a:r>
          </a:p>
        </p:txBody>
      </p:sp>
      <p:sp>
        <p:nvSpPr>
          <p:cNvPr id="21" name="Curved Right Arrow 20"/>
          <p:cNvSpPr>
            <a:spLocks noChangeArrowheads="1"/>
          </p:cNvSpPr>
          <p:nvPr/>
        </p:nvSpPr>
        <p:spPr bwMode="auto">
          <a:xfrm>
            <a:off x="3048000" y="4800600"/>
            <a:ext cx="609600" cy="1143000"/>
          </a:xfrm>
          <a:prstGeom prst="curvedRightArrow">
            <a:avLst>
              <a:gd name="adj1" fmla="val 25000"/>
              <a:gd name="adj2" fmla="val 50000"/>
              <a:gd name="adj3" fmla="val 25000"/>
            </a:avLst>
          </a:prstGeom>
          <a:solidFill>
            <a:srgbClr val="FF0000"/>
          </a:soli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FF0000"/>
                </a:solidFill>
              </a:ln>
              <a:solidFill>
                <a:srgbClr val="FF0000"/>
              </a:solidFill>
            </a:endParaRPr>
          </a:p>
        </p:txBody>
      </p:sp>
      <p:sp>
        <p:nvSpPr>
          <p:cNvPr id="8204" name="TextBox 21"/>
          <p:cNvSpPr txBox="1">
            <a:spLocks noChangeArrowheads="1"/>
          </p:cNvSpPr>
          <p:nvPr/>
        </p:nvSpPr>
        <p:spPr bwMode="auto">
          <a:xfrm>
            <a:off x="1828803" y="6488114"/>
            <a:ext cx="2770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End of Working electrode</a:t>
            </a:r>
          </a:p>
        </p:txBody>
      </p:sp>
      <p:sp>
        <p:nvSpPr>
          <p:cNvPr id="8205" name="TextBox 22"/>
          <p:cNvSpPr txBox="1">
            <a:spLocks noChangeArrowheads="1"/>
          </p:cNvSpPr>
          <p:nvPr/>
        </p:nvSpPr>
        <p:spPr bwMode="auto">
          <a:xfrm>
            <a:off x="3733802" y="4648202"/>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solidFill>
                  <a:srgbClr val="000000"/>
                </a:solidFill>
              </a:rPr>
              <a:t>O</a:t>
            </a:r>
          </a:p>
        </p:txBody>
      </p:sp>
      <p:sp>
        <p:nvSpPr>
          <p:cNvPr id="8206" name="TextBox 23"/>
          <p:cNvSpPr txBox="1">
            <a:spLocks noChangeArrowheads="1"/>
          </p:cNvSpPr>
          <p:nvPr/>
        </p:nvSpPr>
        <p:spPr bwMode="auto">
          <a:xfrm>
            <a:off x="3733800" y="5638801"/>
            <a:ext cx="40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R</a:t>
            </a:r>
          </a:p>
        </p:txBody>
      </p:sp>
      <p:sp>
        <p:nvSpPr>
          <p:cNvPr id="25" name="Rectangle 24"/>
          <p:cNvSpPr>
            <a:spLocks noChangeArrowheads="1"/>
          </p:cNvSpPr>
          <p:nvPr/>
        </p:nvSpPr>
        <p:spPr bwMode="auto">
          <a:xfrm flipV="1">
            <a:off x="1524000" y="4343400"/>
            <a:ext cx="1524000" cy="2286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sp>
        <p:nvSpPr>
          <p:cNvPr id="26" name="Rectangle 25"/>
          <p:cNvSpPr>
            <a:spLocks noChangeArrowheads="1"/>
          </p:cNvSpPr>
          <p:nvPr/>
        </p:nvSpPr>
        <p:spPr bwMode="auto">
          <a:xfrm>
            <a:off x="1524000" y="6324600"/>
            <a:ext cx="1524000" cy="1524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endParaRPr>
          </a:p>
        </p:txBody>
      </p:sp>
      <p:cxnSp>
        <p:nvCxnSpPr>
          <p:cNvPr id="28" name="Straight Arrow Connector 27"/>
          <p:cNvCxnSpPr>
            <a:cxnSpLocks noChangeShapeType="1"/>
          </p:cNvCxnSpPr>
          <p:nvPr/>
        </p:nvCxnSpPr>
        <p:spPr bwMode="auto">
          <a:xfrm rot="10800000">
            <a:off x="3048000" y="6096000"/>
            <a:ext cx="685800" cy="3810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10" name="TextBox 28"/>
          <p:cNvSpPr txBox="1">
            <a:spLocks noChangeArrowheads="1"/>
          </p:cNvSpPr>
          <p:nvPr/>
        </p:nvSpPr>
        <p:spPr bwMode="auto">
          <a:xfrm>
            <a:off x="6172200" y="4724402"/>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O</a:t>
            </a:r>
          </a:p>
        </p:txBody>
      </p:sp>
      <p:cxnSp>
        <p:nvCxnSpPr>
          <p:cNvPr id="34" name="Straight Arrow Connector 33"/>
          <p:cNvCxnSpPr>
            <a:cxnSpLocks noChangeShapeType="1"/>
          </p:cNvCxnSpPr>
          <p:nvPr/>
        </p:nvCxnSpPr>
        <p:spPr bwMode="auto">
          <a:xfrm rot="10800000">
            <a:off x="4419600" y="4953000"/>
            <a:ext cx="1524000" cy="1588"/>
          </a:xfrm>
          <a:prstGeom prst="straightConnector1">
            <a:avLst/>
          </a:prstGeom>
          <a:noFill/>
          <a:ln w="381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4267200" y="5867400"/>
            <a:ext cx="1828800" cy="76200"/>
          </a:xfrm>
          <a:prstGeom prst="straightConnector1">
            <a:avLst/>
          </a:prstGeom>
          <a:noFill/>
          <a:ln w="28575">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13" name="TextBox 29"/>
          <p:cNvSpPr txBox="1">
            <a:spLocks noChangeArrowheads="1"/>
          </p:cNvSpPr>
          <p:nvPr/>
        </p:nvSpPr>
        <p:spPr bwMode="auto">
          <a:xfrm>
            <a:off x="6248400" y="5638800"/>
            <a:ext cx="4074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t>R</a:t>
            </a:r>
          </a:p>
          <a:p>
            <a:pPr eaLnBrk="1" hangingPunct="1"/>
            <a:endParaRPr lang="en-US"/>
          </a:p>
        </p:txBody>
      </p:sp>
      <p:sp>
        <p:nvSpPr>
          <p:cNvPr id="8214" name="TextBox 30"/>
          <p:cNvSpPr txBox="1">
            <a:spLocks noChangeArrowheads="1"/>
          </p:cNvSpPr>
          <p:nvPr/>
        </p:nvSpPr>
        <p:spPr bwMode="auto">
          <a:xfrm>
            <a:off x="2590802" y="5105402"/>
            <a:ext cx="425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a:solidFill>
                  <a:srgbClr val="FFFFFF"/>
                </a:solidFill>
              </a:rPr>
              <a:t>e</a:t>
            </a:r>
            <a:r>
              <a:rPr lang="en-US" sz="2400" baseline="30000">
                <a:solidFill>
                  <a:srgbClr val="FFFFFF"/>
                </a:solidFill>
              </a:rPr>
              <a:t>-</a:t>
            </a:r>
            <a:endParaRPr lang="en-US" sz="2400">
              <a:solidFill>
                <a:srgbClr val="FFFFFF"/>
              </a:solidFill>
            </a:endParaRPr>
          </a:p>
        </p:txBody>
      </p:sp>
      <p:sp>
        <p:nvSpPr>
          <p:cNvPr id="8215" name="TextBox 31"/>
          <p:cNvSpPr txBox="1">
            <a:spLocks noChangeArrowheads="1"/>
          </p:cNvSpPr>
          <p:nvPr/>
        </p:nvSpPr>
        <p:spPr bwMode="auto">
          <a:xfrm>
            <a:off x="5943600" y="6488114"/>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Bulk solution</a:t>
            </a:r>
          </a:p>
        </p:txBody>
      </p:sp>
      <p:sp>
        <p:nvSpPr>
          <p:cNvPr id="8216" name="TextBox 32"/>
          <p:cNvSpPr txBox="1">
            <a:spLocks noChangeArrowheads="1"/>
          </p:cNvSpPr>
          <p:nvPr/>
        </p:nvSpPr>
        <p:spPr bwMode="auto">
          <a:xfrm>
            <a:off x="4343402" y="52578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t>Mass transport</a:t>
            </a:r>
          </a:p>
        </p:txBody>
      </p:sp>
      <p:sp>
        <p:nvSpPr>
          <p:cNvPr id="8217" name="TextBox 34"/>
          <p:cNvSpPr txBox="1">
            <a:spLocks noChangeArrowheads="1"/>
          </p:cNvSpPr>
          <p:nvPr/>
        </p:nvSpPr>
        <p:spPr bwMode="auto">
          <a:xfrm>
            <a:off x="7696201" y="4648201"/>
            <a:ext cx="2492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Reduction at electrode</a:t>
            </a:r>
          </a:p>
          <a:p>
            <a:pPr eaLnBrk="1" hangingPunct="1"/>
            <a:r>
              <a:rPr lang="en-US" dirty="0"/>
              <a:t>Causes current flow in</a:t>
            </a:r>
          </a:p>
          <a:p>
            <a:pPr eaLnBrk="1" hangingPunct="1"/>
            <a:r>
              <a:rPr lang="en-US" dirty="0"/>
              <a:t>External circuit</a:t>
            </a:r>
          </a:p>
        </p:txBody>
      </p:sp>
    </p:spTree>
    <p:extLst>
      <p:ext uri="{BB962C8B-B14F-4D97-AF65-F5344CB8AC3E}">
        <p14:creationId xmlns:p14="http://schemas.microsoft.com/office/powerpoint/2010/main" val="3736802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304800"/>
            <a:ext cx="8229600" cy="715962"/>
          </a:xfrm>
        </p:spPr>
        <p:txBody>
          <a:bodyPr>
            <a:normAutofit fontScale="90000"/>
          </a:bodyPr>
          <a:lstStyle/>
          <a:p>
            <a:r>
              <a:rPr lang="en-US" sz="3200" b="1" dirty="0"/>
              <a:t>Voltametric Cell</a:t>
            </a:r>
            <a:br>
              <a:rPr lang="en-US" sz="3200" b="1" dirty="0"/>
            </a:br>
            <a:endParaRPr lang="en-US" sz="3200" dirty="0"/>
          </a:p>
        </p:txBody>
      </p:sp>
      <p:sp>
        <p:nvSpPr>
          <p:cNvPr id="26627" name="Rectangle 3"/>
          <p:cNvSpPr>
            <a:spLocks noGrp="1" noChangeArrowheads="1"/>
          </p:cNvSpPr>
          <p:nvPr>
            <p:ph type="body" idx="1"/>
          </p:nvPr>
        </p:nvSpPr>
        <p:spPr>
          <a:xfrm>
            <a:off x="2057400" y="762000"/>
            <a:ext cx="8229600" cy="3429000"/>
          </a:xfrm>
        </p:spPr>
        <p:txBody>
          <a:bodyPr>
            <a:normAutofit/>
          </a:bodyPr>
          <a:lstStyle/>
          <a:p>
            <a:r>
              <a:rPr lang="en-US" sz="2000" b="1" dirty="0"/>
              <a:t>Changing potential (E) is applied on </a:t>
            </a:r>
            <a:r>
              <a:rPr lang="en-US" sz="2000" b="1" dirty="0">
                <a:solidFill>
                  <a:srgbClr val="0000FF"/>
                </a:solidFill>
              </a:rPr>
              <a:t>indicator electrode (working electrode)</a:t>
            </a:r>
            <a:r>
              <a:rPr lang="en-US" sz="2000" b="1" dirty="0"/>
              <a:t> to drive a nonspontaneous redox reaction</a:t>
            </a:r>
          </a:p>
          <a:p>
            <a:pPr eaLnBrk="1" hangingPunct="1"/>
            <a:r>
              <a:rPr lang="en-US" sz="2000" b="1" dirty="0">
                <a:solidFill>
                  <a:srgbClr val="0000FF"/>
                </a:solidFill>
              </a:rPr>
              <a:t>Counter electrode </a:t>
            </a:r>
            <a:r>
              <a:rPr lang="en-US" sz="2000" b="1" dirty="0"/>
              <a:t>serves to conduct electricity between the two electrodes</a:t>
            </a:r>
          </a:p>
          <a:p>
            <a:pPr eaLnBrk="1" hangingPunct="1"/>
            <a:r>
              <a:rPr lang="en-US" sz="2000" b="1" dirty="0">
                <a:solidFill>
                  <a:srgbClr val="0000FF"/>
                </a:solidFill>
              </a:rPr>
              <a:t>Reference electrode </a:t>
            </a:r>
            <a:r>
              <a:rPr lang="en-US" sz="2000" b="1" dirty="0"/>
              <a:t>has a constant potential throughout</a:t>
            </a:r>
          </a:p>
          <a:p>
            <a:r>
              <a:rPr lang="en-US" sz="2000" b="1" dirty="0"/>
              <a:t>A </a:t>
            </a:r>
            <a:r>
              <a:rPr lang="en-US" sz="2000" b="1" dirty="0">
                <a:solidFill>
                  <a:schemeClr val="accent2"/>
                </a:solidFill>
              </a:rPr>
              <a:t>supporting electrolyte </a:t>
            </a:r>
            <a:r>
              <a:rPr lang="en-US" sz="2000" b="1" dirty="0"/>
              <a:t>is a salt added in excess to the analyte solution. Most commonly, it is an alkali metal salt that does not react at the working electrode at the potentials being used. The salt reduces the effects of </a:t>
            </a:r>
            <a:r>
              <a:rPr lang="en-US" sz="2000" b="1" dirty="0">
                <a:solidFill>
                  <a:srgbClr val="0000FF"/>
                </a:solidFill>
              </a:rPr>
              <a:t>migration</a:t>
            </a:r>
            <a:r>
              <a:rPr lang="en-US" sz="2000" b="1" dirty="0"/>
              <a:t> and </a:t>
            </a:r>
            <a:r>
              <a:rPr lang="en-US" sz="2000" b="1" dirty="0">
                <a:solidFill>
                  <a:srgbClr val="0000FF"/>
                </a:solidFill>
              </a:rPr>
              <a:t>lowers the resistance </a:t>
            </a:r>
            <a:r>
              <a:rPr lang="en-US" sz="2000" b="1" dirty="0"/>
              <a:t>of the solution.</a:t>
            </a:r>
          </a:p>
          <a:p>
            <a:pPr eaLnBrk="1" hangingPunct="1"/>
            <a:endParaRPr lang="en-US" sz="2000" b="1" dirty="0"/>
          </a:p>
          <a:p>
            <a:pPr lvl="1" eaLnBrk="1" hangingPunct="1"/>
            <a:endParaRPr lang="en-US" sz="1200" dirty="0"/>
          </a:p>
          <a:p>
            <a:pPr lvl="1" eaLnBrk="1" hangingPunct="1"/>
            <a:endParaRPr lang="en-US" sz="1200" dirty="0"/>
          </a:p>
          <a:p>
            <a:pPr lvl="1" eaLnBrk="1" hangingPunct="1"/>
            <a:endParaRPr lang="en-US" sz="1200" dirty="0"/>
          </a:p>
          <a:p>
            <a:pPr eaLnBrk="1" hangingPunct="1"/>
            <a:endParaRPr lang="en-US" sz="1600" dirty="0"/>
          </a:p>
          <a:p>
            <a:pPr eaLnBrk="1" hangingPunct="1">
              <a:buFontTx/>
              <a:buNone/>
            </a:pPr>
            <a:endParaRPr lang="en-US" sz="2000" dirty="0"/>
          </a:p>
        </p:txBody>
      </p:sp>
      <p:pic>
        <p:nvPicPr>
          <p:cNvPr id="6" name="Picture 7"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5778"/>
            <a:ext cx="4267201" cy="27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2" y="3886203"/>
            <a:ext cx="3225112" cy="280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254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73" y="457200"/>
            <a:ext cx="5791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7"/>
          <p:cNvSpPr>
            <a:spLocks noChangeArrowheads="1"/>
          </p:cNvSpPr>
          <p:nvPr/>
        </p:nvSpPr>
        <p:spPr bwMode="auto">
          <a:xfrm>
            <a:off x="5795319" y="457200"/>
            <a:ext cx="606716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endParaRPr lang="en-US" altLang="zh-CN" dirty="0">
              <a:solidFill>
                <a:srgbClr val="000000"/>
              </a:solidFill>
            </a:endParaRPr>
          </a:p>
          <a:p>
            <a:pPr fontAlgn="base">
              <a:spcBef>
                <a:spcPct val="0"/>
              </a:spcBef>
              <a:spcAft>
                <a:spcPct val="0"/>
              </a:spcAft>
            </a:pPr>
            <a:r>
              <a:rPr lang="en-US" altLang="zh-CN" sz="2800" dirty="0">
                <a:solidFill>
                  <a:srgbClr val="000099"/>
                </a:solidFill>
              </a:rPr>
              <a:t>Three electrode cell:</a:t>
            </a:r>
          </a:p>
          <a:p>
            <a:pPr marL="342900" indent="-342900" fontAlgn="base">
              <a:spcBef>
                <a:spcPct val="0"/>
              </a:spcBef>
              <a:spcAft>
                <a:spcPct val="0"/>
              </a:spcAft>
              <a:buFont typeface="Arial" panose="020B0604020202020204" pitchFamily="34" charset="0"/>
              <a:buChar char="•"/>
            </a:pPr>
            <a:r>
              <a:rPr lang="en-US" altLang="zh-CN" sz="2400" dirty="0">
                <a:solidFill>
                  <a:srgbClr val="000000"/>
                </a:solidFill>
                <a:cs typeface="Arial" charset="0"/>
              </a:rPr>
              <a:t>Working</a:t>
            </a:r>
          </a:p>
          <a:p>
            <a:pPr marL="342900" indent="-342900" fontAlgn="base">
              <a:spcBef>
                <a:spcPct val="0"/>
              </a:spcBef>
              <a:spcAft>
                <a:spcPct val="0"/>
              </a:spcAft>
              <a:buFont typeface="Arial" panose="020B0604020202020204" pitchFamily="34" charset="0"/>
              <a:buChar char="•"/>
            </a:pPr>
            <a:r>
              <a:rPr lang="en-US" altLang="zh-CN" sz="2400" dirty="0">
                <a:solidFill>
                  <a:srgbClr val="000000"/>
                </a:solidFill>
                <a:cs typeface="Arial" charset="0"/>
              </a:rPr>
              <a:t>Reference</a:t>
            </a:r>
          </a:p>
          <a:p>
            <a:pPr marL="342900" indent="-342900" fontAlgn="base">
              <a:spcBef>
                <a:spcPct val="0"/>
              </a:spcBef>
              <a:spcAft>
                <a:spcPct val="0"/>
              </a:spcAft>
              <a:buFont typeface="Arial" panose="020B0604020202020204" pitchFamily="34" charset="0"/>
              <a:buChar char="•"/>
            </a:pPr>
            <a:r>
              <a:rPr lang="en-US" altLang="zh-CN" sz="2400" dirty="0">
                <a:solidFill>
                  <a:srgbClr val="000000"/>
                </a:solidFill>
                <a:cs typeface="Arial" charset="0"/>
              </a:rPr>
              <a:t>Counter/</a:t>
            </a:r>
            <a:r>
              <a:rPr lang="en-US" altLang="zh-CN" sz="2400" dirty="0" err="1">
                <a:solidFill>
                  <a:srgbClr val="000000"/>
                </a:solidFill>
                <a:cs typeface="Arial" charset="0"/>
              </a:rPr>
              <a:t>auxilliar</a:t>
            </a:r>
            <a:endParaRPr lang="en-US" altLang="zh-CN" sz="2400" dirty="0">
              <a:solidFill>
                <a:srgbClr val="000000"/>
              </a:solidFill>
              <a:cs typeface="Arial" charset="0"/>
            </a:endParaRPr>
          </a:p>
          <a:p>
            <a:pPr algn="just" fontAlgn="base">
              <a:spcBef>
                <a:spcPct val="0"/>
              </a:spcBef>
              <a:spcAft>
                <a:spcPct val="0"/>
              </a:spcAft>
            </a:pPr>
            <a:r>
              <a:rPr lang="en-US" altLang="zh-CN" sz="2400" dirty="0">
                <a:solidFill>
                  <a:srgbClr val="000000"/>
                </a:solidFill>
              </a:rPr>
              <a:t>current flows between working and counter electrodes. </a:t>
            </a:r>
          </a:p>
          <a:p>
            <a:pPr algn="just" fontAlgn="base">
              <a:spcBef>
                <a:spcPct val="0"/>
              </a:spcBef>
              <a:spcAft>
                <a:spcPct val="0"/>
              </a:spcAft>
            </a:pPr>
            <a:r>
              <a:rPr lang="en-US" altLang="zh-CN" sz="2400" dirty="0">
                <a:solidFill>
                  <a:srgbClr val="000000"/>
                </a:solidFill>
              </a:rPr>
              <a:t>Potential controlled by </a:t>
            </a:r>
            <a:r>
              <a:rPr lang="en-US" altLang="zh-CN" sz="2400" dirty="0" err="1">
                <a:solidFill>
                  <a:srgbClr val="000000"/>
                </a:solidFill>
              </a:rPr>
              <a:t>potentiostat</a:t>
            </a:r>
            <a:r>
              <a:rPr lang="en-US" altLang="zh-CN" sz="2400" dirty="0">
                <a:solidFill>
                  <a:srgbClr val="000000"/>
                </a:solidFill>
              </a:rPr>
              <a:t> between working and reference electrodes.</a:t>
            </a:r>
          </a:p>
        </p:txBody>
      </p:sp>
    </p:spTree>
    <p:extLst>
      <p:ext uri="{BB962C8B-B14F-4D97-AF65-F5344CB8AC3E}">
        <p14:creationId xmlns:p14="http://schemas.microsoft.com/office/powerpoint/2010/main" val="3381300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868362"/>
          </a:xfrm>
        </p:spPr>
        <p:txBody>
          <a:bodyPr>
            <a:normAutofit/>
          </a:bodyPr>
          <a:lstStyle/>
          <a:p>
            <a:pPr eaLnBrk="1" hangingPunct="1"/>
            <a:r>
              <a:rPr lang="en-US" sz="2000" b="1" dirty="0">
                <a:latin typeface="Arial Black" pitchFamily="34" charset="0"/>
              </a:rPr>
              <a:t>Influence of applied potential on the faradaic current</a:t>
            </a:r>
          </a:p>
        </p:txBody>
      </p:sp>
      <p:sp>
        <p:nvSpPr>
          <p:cNvPr id="12291" name="Rectangle 3"/>
          <p:cNvSpPr>
            <a:spLocks noGrp="1" noChangeArrowheads="1"/>
          </p:cNvSpPr>
          <p:nvPr>
            <p:ph type="body" idx="1"/>
          </p:nvPr>
        </p:nvSpPr>
        <p:spPr>
          <a:xfrm>
            <a:off x="1235676" y="937363"/>
            <a:ext cx="9051324" cy="2948838"/>
          </a:xfrm>
        </p:spPr>
        <p:txBody>
          <a:bodyPr/>
          <a:lstStyle/>
          <a:p>
            <a:pPr algn="l" rtl="0" eaLnBrk="1" hangingPunct="1"/>
            <a:r>
              <a:rPr lang="en-US" sz="2400" b="1" dirty="0"/>
              <a:t>When the potential applied to the working electrode reaches to the reduction potential of the electroactive species, a reduction will take place at the electrode surface</a:t>
            </a:r>
          </a:p>
          <a:p>
            <a:pPr algn="l" rtl="0" eaLnBrk="1" hangingPunct="1"/>
            <a:r>
              <a:rPr lang="en-US" sz="2400" b="1" dirty="0"/>
              <a:t>Thus, electroactive species </a:t>
            </a:r>
            <a:r>
              <a:rPr lang="en-US" sz="2400" b="1" dirty="0">
                <a:solidFill>
                  <a:srgbClr val="0000FF"/>
                </a:solidFill>
              </a:rPr>
              <a:t>diffuses</a:t>
            </a:r>
            <a:r>
              <a:rPr lang="en-US" sz="2400" b="1" dirty="0"/>
              <a:t> from the bulk solution to the electrode surface and the reduction products diffuse from the electrode surface towards the bulk solution. This creates what is called the faradaic current.</a:t>
            </a:r>
            <a:endParaRPr lang="ar-SA" sz="2400" b="1" dirty="0"/>
          </a:p>
          <a:p>
            <a:pPr algn="l" rtl="0" eaLnBrk="1" hangingPunct="1"/>
            <a:endParaRPr lang="en-US" sz="2400" b="1"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006" y="3733800"/>
            <a:ext cx="5097195" cy="308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75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Line 4"/>
          <p:cNvSpPr>
            <a:spLocks noChangeShapeType="1"/>
          </p:cNvSpPr>
          <p:nvPr/>
        </p:nvSpPr>
        <p:spPr bwMode="auto">
          <a:xfrm>
            <a:off x="2743200" y="1066800"/>
            <a:ext cx="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17" name="Line 5"/>
          <p:cNvSpPr>
            <a:spLocks noChangeShapeType="1"/>
          </p:cNvSpPr>
          <p:nvPr/>
        </p:nvSpPr>
        <p:spPr bwMode="auto">
          <a:xfrm>
            <a:off x="2743200" y="51816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18" name="Line 6"/>
          <p:cNvSpPr>
            <a:spLocks noChangeShapeType="1"/>
          </p:cNvSpPr>
          <p:nvPr/>
        </p:nvSpPr>
        <p:spPr bwMode="auto">
          <a:xfrm flipV="1">
            <a:off x="2971800" y="4724400"/>
            <a:ext cx="2209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19" name="Arc 7"/>
          <p:cNvSpPr>
            <a:spLocks/>
          </p:cNvSpPr>
          <p:nvPr/>
        </p:nvSpPr>
        <p:spPr bwMode="auto">
          <a:xfrm flipV="1">
            <a:off x="5105401" y="2667000"/>
            <a:ext cx="822325" cy="2057400"/>
          </a:xfrm>
          <a:custGeom>
            <a:avLst/>
            <a:gdLst>
              <a:gd name="T0" fmla="*/ 0 w 21188"/>
              <a:gd name="T1" fmla="*/ 0 h 21600"/>
              <a:gd name="T2" fmla="*/ 822325 w 21188"/>
              <a:gd name="T3" fmla="*/ 1657636 h 21600"/>
              <a:gd name="T4" fmla="*/ 0 w 21188"/>
              <a:gd name="T5" fmla="*/ 2057400 h 21600"/>
              <a:gd name="T6" fmla="*/ 0 60000 65536"/>
              <a:gd name="T7" fmla="*/ 0 60000 65536"/>
              <a:gd name="T8" fmla="*/ 0 60000 65536"/>
              <a:gd name="T9" fmla="*/ 0 w 21188"/>
              <a:gd name="T10" fmla="*/ 0 h 21600"/>
              <a:gd name="T11" fmla="*/ 21188 w 21188"/>
              <a:gd name="T12" fmla="*/ 21600 h 21600"/>
            </a:gdLst>
            <a:ahLst/>
            <a:cxnLst>
              <a:cxn ang="T6">
                <a:pos x="T0" y="T1"/>
              </a:cxn>
              <a:cxn ang="T7">
                <a:pos x="T2" y="T3"/>
              </a:cxn>
              <a:cxn ang="T8">
                <a:pos x="T4" y="T5"/>
              </a:cxn>
            </a:cxnLst>
            <a:rect l="T9" t="T10" r="T11" b="T12"/>
            <a:pathLst>
              <a:path w="21188" h="21600" fill="none" extrusionOk="0">
                <a:moveTo>
                  <a:pt x="-1" y="0"/>
                </a:moveTo>
                <a:cubicBezTo>
                  <a:pt x="10311" y="0"/>
                  <a:pt x="19184" y="7288"/>
                  <a:pt x="21188" y="17402"/>
                </a:cubicBezTo>
              </a:path>
              <a:path w="21188" h="21600" stroke="0" extrusionOk="0">
                <a:moveTo>
                  <a:pt x="-1" y="0"/>
                </a:moveTo>
                <a:cubicBezTo>
                  <a:pt x="10311" y="0"/>
                  <a:pt x="19184" y="7288"/>
                  <a:pt x="21188" y="17402"/>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fontAlgn="base">
              <a:spcBef>
                <a:spcPct val="0"/>
              </a:spcBef>
              <a:spcAft>
                <a:spcPct val="0"/>
              </a:spcAft>
            </a:pPr>
            <a:endParaRPr lang="en-US">
              <a:solidFill>
                <a:srgbClr val="000000"/>
              </a:solidFill>
            </a:endParaRPr>
          </a:p>
        </p:txBody>
      </p:sp>
      <p:sp>
        <p:nvSpPr>
          <p:cNvPr id="141320" name="Arc 8"/>
          <p:cNvSpPr>
            <a:spLocks/>
          </p:cNvSpPr>
          <p:nvPr/>
        </p:nvSpPr>
        <p:spPr bwMode="auto">
          <a:xfrm rot="10800000" flipV="1">
            <a:off x="5943601" y="1219200"/>
            <a:ext cx="763588" cy="1905000"/>
          </a:xfrm>
          <a:custGeom>
            <a:avLst/>
            <a:gdLst>
              <a:gd name="T0" fmla="*/ 0 w 21583"/>
              <a:gd name="T1" fmla="*/ 0 h 21600"/>
              <a:gd name="T2" fmla="*/ 763588 w 21583"/>
              <a:gd name="T3" fmla="*/ 1828888 h 21600"/>
              <a:gd name="T4" fmla="*/ 0 w 21583"/>
              <a:gd name="T5" fmla="*/ 1905000 h 21600"/>
              <a:gd name="T6" fmla="*/ 0 60000 65536"/>
              <a:gd name="T7" fmla="*/ 0 60000 65536"/>
              <a:gd name="T8" fmla="*/ 0 60000 65536"/>
              <a:gd name="T9" fmla="*/ 0 w 21583"/>
              <a:gd name="T10" fmla="*/ 0 h 21600"/>
              <a:gd name="T11" fmla="*/ 21583 w 21583"/>
              <a:gd name="T12" fmla="*/ 21600 h 21600"/>
            </a:gdLst>
            <a:ahLst/>
            <a:cxnLst>
              <a:cxn ang="T6">
                <a:pos x="T0" y="T1"/>
              </a:cxn>
              <a:cxn ang="T7">
                <a:pos x="T2" y="T3"/>
              </a:cxn>
              <a:cxn ang="T8">
                <a:pos x="T4" y="T5"/>
              </a:cxn>
            </a:cxnLst>
            <a:rect l="T9" t="T10" r="T11" b="T12"/>
            <a:pathLst>
              <a:path w="21583" h="21600" fill="none" extrusionOk="0">
                <a:moveTo>
                  <a:pt x="-1" y="0"/>
                </a:moveTo>
                <a:cubicBezTo>
                  <a:pt x="11593" y="0"/>
                  <a:pt x="21119" y="9152"/>
                  <a:pt x="21582" y="20737"/>
                </a:cubicBezTo>
              </a:path>
              <a:path w="21583" h="21600" stroke="0" extrusionOk="0">
                <a:moveTo>
                  <a:pt x="-1" y="0"/>
                </a:moveTo>
                <a:cubicBezTo>
                  <a:pt x="11593" y="0"/>
                  <a:pt x="21119" y="9152"/>
                  <a:pt x="21582" y="20737"/>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endParaRPr>
          </a:p>
        </p:txBody>
      </p:sp>
      <p:sp>
        <p:nvSpPr>
          <p:cNvPr id="141321" name="Line 9"/>
          <p:cNvSpPr>
            <a:spLocks noChangeShapeType="1"/>
          </p:cNvSpPr>
          <p:nvPr/>
        </p:nvSpPr>
        <p:spPr bwMode="auto">
          <a:xfrm flipV="1">
            <a:off x="6705600" y="1143000"/>
            <a:ext cx="2209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2" name="Line 10"/>
          <p:cNvSpPr>
            <a:spLocks noChangeShapeType="1"/>
          </p:cNvSpPr>
          <p:nvPr/>
        </p:nvSpPr>
        <p:spPr bwMode="auto">
          <a:xfrm>
            <a:off x="48768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3" name="Line 11"/>
          <p:cNvSpPr>
            <a:spLocks noChangeShapeType="1"/>
          </p:cNvSpPr>
          <p:nvPr/>
        </p:nvSpPr>
        <p:spPr bwMode="auto">
          <a:xfrm>
            <a:off x="38100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4" name="Line 12"/>
          <p:cNvSpPr>
            <a:spLocks noChangeShapeType="1"/>
          </p:cNvSpPr>
          <p:nvPr/>
        </p:nvSpPr>
        <p:spPr bwMode="auto">
          <a:xfrm>
            <a:off x="59436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5" name="Line 13"/>
          <p:cNvSpPr>
            <a:spLocks noChangeShapeType="1"/>
          </p:cNvSpPr>
          <p:nvPr/>
        </p:nvSpPr>
        <p:spPr bwMode="auto">
          <a:xfrm>
            <a:off x="70104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6" name="Line 14"/>
          <p:cNvSpPr>
            <a:spLocks noChangeShapeType="1"/>
          </p:cNvSpPr>
          <p:nvPr/>
        </p:nvSpPr>
        <p:spPr bwMode="auto">
          <a:xfrm>
            <a:off x="80010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7" name="Line 15"/>
          <p:cNvSpPr>
            <a:spLocks noChangeShapeType="1"/>
          </p:cNvSpPr>
          <p:nvPr/>
        </p:nvSpPr>
        <p:spPr bwMode="auto">
          <a:xfrm>
            <a:off x="89154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8" name="Line 16"/>
          <p:cNvSpPr>
            <a:spLocks noChangeShapeType="1"/>
          </p:cNvSpPr>
          <p:nvPr/>
        </p:nvSpPr>
        <p:spPr bwMode="auto">
          <a:xfrm>
            <a:off x="9829800" y="4953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29" name="Text Box 17"/>
          <p:cNvSpPr txBox="1">
            <a:spLocks noChangeArrowheads="1"/>
          </p:cNvSpPr>
          <p:nvPr/>
        </p:nvSpPr>
        <p:spPr bwMode="auto">
          <a:xfrm>
            <a:off x="33528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-0.2</a:t>
            </a:r>
          </a:p>
        </p:txBody>
      </p:sp>
      <p:sp>
        <p:nvSpPr>
          <p:cNvPr id="141330" name="Text Box 18"/>
          <p:cNvSpPr txBox="1">
            <a:spLocks noChangeArrowheads="1"/>
          </p:cNvSpPr>
          <p:nvPr/>
        </p:nvSpPr>
        <p:spPr bwMode="auto">
          <a:xfrm>
            <a:off x="44958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-0.4</a:t>
            </a:r>
          </a:p>
        </p:txBody>
      </p:sp>
      <p:sp>
        <p:nvSpPr>
          <p:cNvPr id="141331" name="Text Box 19"/>
          <p:cNvSpPr txBox="1">
            <a:spLocks noChangeArrowheads="1"/>
          </p:cNvSpPr>
          <p:nvPr/>
        </p:nvSpPr>
        <p:spPr bwMode="auto">
          <a:xfrm>
            <a:off x="55626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-0.6</a:t>
            </a:r>
          </a:p>
        </p:txBody>
      </p:sp>
      <p:sp>
        <p:nvSpPr>
          <p:cNvPr id="141332" name="Text Box 20"/>
          <p:cNvSpPr txBox="1">
            <a:spLocks noChangeArrowheads="1"/>
          </p:cNvSpPr>
          <p:nvPr/>
        </p:nvSpPr>
        <p:spPr bwMode="auto">
          <a:xfrm>
            <a:off x="66294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-0.8</a:t>
            </a:r>
          </a:p>
        </p:txBody>
      </p:sp>
      <p:sp>
        <p:nvSpPr>
          <p:cNvPr id="141333" name="Text Box 21"/>
          <p:cNvSpPr txBox="1">
            <a:spLocks noChangeArrowheads="1"/>
          </p:cNvSpPr>
          <p:nvPr/>
        </p:nvSpPr>
        <p:spPr bwMode="auto">
          <a:xfrm>
            <a:off x="76200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-1.0</a:t>
            </a:r>
          </a:p>
        </p:txBody>
      </p:sp>
      <p:sp>
        <p:nvSpPr>
          <p:cNvPr id="141334" name="Text Box 22"/>
          <p:cNvSpPr txBox="1">
            <a:spLocks noChangeArrowheads="1"/>
          </p:cNvSpPr>
          <p:nvPr/>
        </p:nvSpPr>
        <p:spPr bwMode="auto">
          <a:xfrm>
            <a:off x="85344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-1.2</a:t>
            </a:r>
          </a:p>
        </p:txBody>
      </p:sp>
      <p:sp>
        <p:nvSpPr>
          <p:cNvPr id="141335" name="Text Box 23"/>
          <p:cNvSpPr txBox="1">
            <a:spLocks noChangeArrowheads="1"/>
          </p:cNvSpPr>
          <p:nvPr/>
        </p:nvSpPr>
        <p:spPr bwMode="auto">
          <a:xfrm>
            <a:off x="9448800" y="5257800"/>
            <a:ext cx="83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-1.4</a:t>
            </a:r>
          </a:p>
        </p:txBody>
      </p:sp>
      <p:sp>
        <p:nvSpPr>
          <p:cNvPr id="141336" name="Text Box 24"/>
          <p:cNvSpPr txBox="1">
            <a:spLocks noChangeArrowheads="1"/>
          </p:cNvSpPr>
          <p:nvPr/>
        </p:nvSpPr>
        <p:spPr bwMode="auto">
          <a:xfrm>
            <a:off x="1752600" y="2057401"/>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i="1">
                <a:solidFill>
                  <a:srgbClr val="000000"/>
                </a:solidFill>
                <a:latin typeface="Times New Roman" pitchFamily="18" charset="0"/>
                <a:ea typeface="新細明體" pitchFamily="18" charset="-120"/>
              </a:rPr>
              <a:t>i </a:t>
            </a:r>
            <a:r>
              <a:rPr kumimoji="1" lang="en-US" altLang="zh-TW" sz="1600">
                <a:solidFill>
                  <a:srgbClr val="000000"/>
                </a:solidFill>
                <a:latin typeface="Times New Roman" pitchFamily="18" charset="0"/>
                <a:ea typeface="新細明體" pitchFamily="18" charset="-120"/>
              </a:rPr>
              <a:t>(</a:t>
            </a:r>
            <a:r>
              <a:rPr kumimoji="1" lang="en-US" altLang="zh-TW" sz="1600">
                <a:solidFill>
                  <a:srgbClr val="000000"/>
                </a:solidFill>
                <a:latin typeface="Times New Roman" pitchFamily="18" charset="0"/>
                <a:ea typeface="新細明體" pitchFamily="18" charset="-120"/>
                <a:sym typeface="Symbol" pitchFamily="18" charset="2"/>
              </a:rPr>
              <a:t>A)</a:t>
            </a:r>
          </a:p>
        </p:txBody>
      </p:sp>
      <p:sp>
        <p:nvSpPr>
          <p:cNvPr id="141339" name="Line 27"/>
          <p:cNvSpPr>
            <a:spLocks noChangeShapeType="1"/>
          </p:cNvSpPr>
          <p:nvPr/>
        </p:nvSpPr>
        <p:spPr bwMode="auto">
          <a:xfrm flipV="1">
            <a:off x="5943600" y="1676400"/>
            <a:ext cx="0" cy="3352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40" name="Line 28"/>
          <p:cNvSpPr>
            <a:spLocks noChangeShapeType="1"/>
          </p:cNvSpPr>
          <p:nvPr/>
        </p:nvSpPr>
        <p:spPr bwMode="auto">
          <a:xfrm flipV="1">
            <a:off x="5181600" y="4572000"/>
            <a:ext cx="4648200" cy="152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41" name="Text Box 29"/>
          <p:cNvSpPr txBox="1">
            <a:spLocks noChangeArrowheads="1"/>
          </p:cNvSpPr>
          <p:nvPr/>
        </p:nvSpPr>
        <p:spPr bwMode="auto">
          <a:xfrm>
            <a:off x="3962400" y="381001"/>
            <a:ext cx="464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a:solidFill>
                  <a:srgbClr val="0033CC"/>
                </a:solidFill>
                <a:latin typeface="Times New Roman" pitchFamily="18" charset="0"/>
                <a:ea typeface="新細明體" pitchFamily="18" charset="-120"/>
              </a:rPr>
              <a:t>0.001 M Cd</a:t>
            </a:r>
            <a:r>
              <a:rPr kumimoji="1" lang="en-US" altLang="zh-TW" sz="1600" baseline="30000">
                <a:solidFill>
                  <a:srgbClr val="0033CC"/>
                </a:solidFill>
                <a:latin typeface="Times New Roman" pitchFamily="18" charset="0"/>
                <a:ea typeface="新細明體" pitchFamily="18" charset="-120"/>
              </a:rPr>
              <a:t>2+</a:t>
            </a:r>
            <a:r>
              <a:rPr kumimoji="1" lang="en-US" altLang="zh-TW" sz="1600">
                <a:solidFill>
                  <a:srgbClr val="0033CC"/>
                </a:solidFill>
                <a:latin typeface="Times New Roman" pitchFamily="18" charset="0"/>
                <a:ea typeface="新細明體" pitchFamily="18" charset="-120"/>
              </a:rPr>
              <a:t> in 0.1 M KNO</a:t>
            </a:r>
            <a:r>
              <a:rPr kumimoji="1" lang="en-US" altLang="zh-TW" sz="1600" baseline="-25000">
                <a:solidFill>
                  <a:srgbClr val="0033CC"/>
                </a:solidFill>
                <a:latin typeface="Times New Roman" pitchFamily="18" charset="0"/>
                <a:ea typeface="新細明體" pitchFamily="18" charset="-120"/>
              </a:rPr>
              <a:t>3</a:t>
            </a:r>
            <a:r>
              <a:rPr kumimoji="1" lang="en-US" altLang="zh-TW" sz="1600">
                <a:solidFill>
                  <a:srgbClr val="0033CC"/>
                </a:solidFill>
                <a:latin typeface="Times New Roman" pitchFamily="18" charset="0"/>
                <a:ea typeface="新細明體" pitchFamily="18" charset="-120"/>
              </a:rPr>
              <a:t> supporting electrolyte</a:t>
            </a:r>
          </a:p>
        </p:txBody>
      </p:sp>
      <p:sp>
        <p:nvSpPr>
          <p:cNvPr id="141342" name="Text Box 30"/>
          <p:cNvSpPr txBox="1">
            <a:spLocks noChangeArrowheads="1"/>
          </p:cNvSpPr>
          <p:nvPr/>
        </p:nvSpPr>
        <p:spPr bwMode="auto">
          <a:xfrm>
            <a:off x="5257800" y="56388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algn="ctr" fontAlgn="base">
              <a:spcBef>
                <a:spcPct val="50000"/>
              </a:spcBef>
              <a:spcAft>
                <a:spcPct val="0"/>
              </a:spcAft>
            </a:pPr>
            <a:r>
              <a:rPr kumimoji="1" lang="en-US" altLang="zh-TW" sz="1600">
                <a:solidFill>
                  <a:srgbClr val="000000"/>
                </a:solidFill>
                <a:latin typeface="Times New Roman" pitchFamily="18" charset="0"/>
                <a:ea typeface="新細明體" pitchFamily="18" charset="-120"/>
              </a:rPr>
              <a:t>V vs SCE</a:t>
            </a:r>
          </a:p>
        </p:txBody>
      </p:sp>
      <p:grpSp>
        <p:nvGrpSpPr>
          <p:cNvPr id="2" name="Group 31"/>
          <p:cNvGrpSpPr>
            <a:grpSpLocks/>
          </p:cNvGrpSpPr>
          <p:nvPr/>
        </p:nvGrpSpPr>
        <p:grpSpPr bwMode="auto">
          <a:xfrm>
            <a:off x="3048000" y="2514600"/>
            <a:ext cx="1905000" cy="2209800"/>
            <a:chOff x="1056" y="2112"/>
            <a:chExt cx="1200" cy="1392"/>
          </a:xfrm>
        </p:grpSpPr>
        <p:sp>
          <p:nvSpPr>
            <p:cNvPr id="22558" name="Text Box 32"/>
            <p:cNvSpPr txBox="1">
              <a:spLocks noChangeArrowheads="1"/>
            </p:cNvSpPr>
            <p:nvPr/>
          </p:nvSpPr>
          <p:spPr bwMode="auto">
            <a:xfrm>
              <a:off x="1056" y="2112"/>
              <a:ext cx="120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dirty="0">
                  <a:solidFill>
                    <a:srgbClr val="0033CC"/>
                  </a:solidFill>
                  <a:latin typeface="Times New Roman" pitchFamily="18" charset="0"/>
                  <a:ea typeface="新細明體" pitchFamily="18" charset="-120"/>
                </a:rPr>
                <a:t>Working electrode is no yet capable of reducing Cd</a:t>
              </a:r>
              <a:r>
                <a:rPr kumimoji="1" lang="en-US" altLang="zh-TW" sz="1600" baseline="30000" dirty="0">
                  <a:solidFill>
                    <a:srgbClr val="0033CC"/>
                  </a:solidFill>
                  <a:latin typeface="Times New Roman" pitchFamily="18" charset="0"/>
                  <a:ea typeface="新細明體" pitchFamily="18" charset="-120"/>
                </a:rPr>
                <a:t>2+</a:t>
              </a:r>
              <a:r>
                <a:rPr kumimoji="1" lang="en-US" altLang="zh-TW" sz="1600" dirty="0">
                  <a:solidFill>
                    <a:srgbClr val="0033CC"/>
                  </a:solidFill>
                  <a:latin typeface="Times New Roman" pitchFamily="18" charset="0"/>
                  <a:ea typeface="新細明體" pitchFamily="18" charset="-120"/>
                </a:rPr>
                <a:t> </a:t>
              </a:r>
              <a:r>
                <a:rPr kumimoji="1" lang="en-US" altLang="zh-TW" sz="1600" dirty="0">
                  <a:solidFill>
                    <a:srgbClr val="0033CC"/>
                  </a:solidFill>
                  <a:latin typeface="Times New Roman" pitchFamily="18" charset="0"/>
                  <a:ea typeface="新細明體" pitchFamily="18" charset="-120"/>
                  <a:sym typeface="Symbol" pitchFamily="18" charset="2"/>
                </a:rPr>
                <a:t> only small </a:t>
              </a:r>
              <a:r>
                <a:rPr kumimoji="1" lang="en-US" altLang="zh-TW" sz="1600" dirty="0">
                  <a:solidFill>
                    <a:srgbClr val="FF3300"/>
                  </a:solidFill>
                  <a:latin typeface="Times New Roman" pitchFamily="18" charset="0"/>
                  <a:ea typeface="新細明體" pitchFamily="18" charset="-120"/>
                  <a:sym typeface="Symbol" pitchFamily="18" charset="2"/>
                </a:rPr>
                <a:t>residual current</a:t>
              </a:r>
              <a:r>
                <a:rPr kumimoji="1" lang="en-US" altLang="zh-TW" sz="1600" dirty="0">
                  <a:solidFill>
                    <a:srgbClr val="0033CC"/>
                  </a:solidFill>
                  <a:latin typeface="Times New Roman" pitchFamily="18" charset="0"/>
                  <a:ea typeface="新細明體" pitchFamily="18" charset="-120"/>
                  <a:sym typeface="Symbol" pitchFamily="18" charset="2"/>
                </a:rPr>
                <a:t> flow through the electrode</a:t>
              </a:r>
            </a:p>
          </p:txBody>
        </p:sp>
        <p:sp>
          <p:nvSpPr>
            <p:cNvPr id="22559" name="Line 33"/>
            <p:cNvSpPr>
              <a:spLocks noChangeShapeType="1"/>
            </p:cNvSpPr>
            <p:nvPr/>
          </p:nvSpPr>
          <p:spPr bwMode="auto">
            <a:xfrm>
              <a:off x="1824" y="3072"/>
              <a:ext cx="48" cy="432"/>
            </a:xfrm>
            <a:prstGeom prst="line">
              <a:avLst/>
            </a:prstGeom>
            <a:noFill/>
            <a:ln w="3175">
              <a:solidFill>
                <a:schemeClr val="tx1"/>
              </a:solidFill>
              <a:round/>
              <a:headEnd/>
              <a:tailEnd type="arrow" w="med"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grpSp>
        <p:nvGrpSpPr>
          <p:cNvPr id="3" name="Group 34"/>
          <p:cNvGrpSpPr>
            <a:grpSpLocks/>
          </p:cNvGrpSpPr>
          <p:nvPr/>
        </p:nvGrpSpPr>
        <p:grpSpPr bwMode="auto">
          <a:xfrm>
            <a:off x="3048000" y="990602"/>
            <a:ext cx="6096000" cy="3949699"/>
            <a:chOff x="1056" y="1152"/>
            <a:chExt cx="3840" cy="2488"/>
          </a:xfrm>
        </p:grpSpPr>
        <p:grpSp>
          <p:nvGrpSpPr>
            <p:cNvPr id="22561" name="Group 35"/>
            <p:cNvGrpSpPr>
              <a:grpSpLocks/>
            </p:cNvGrpSpPr>
            <p:nvPr/>
          </p:nvGrpSpPr>
          <p:grpSpPr bwMode="auto">
            <a:xfrm>
              <a:off x="1056" y="1152"/>
              <a:ext cx="2112" cy="989"/>
              <a:chOff x="1056" y="1152"/>
              <a:chExt cx="2112" cy="989"/>
            </a:xfrm>
          </p:grpSpPr>
          <p:sp>
            <p:nvSpPr>
              <p:cNvPr id="22562" name="Text Box 36"/>
              <p:cNvSpPr txBox="1">
                <a:spLocks noChangeArrowheads="1"/>
              </p:cNvSpPr>
              <p:nvPr/>
            </p:nvSpPr>
            <p:spPr bwMode="auto">
              <a:xfrm>
                <a:off x="1056" y="1152"/>
                <a:ext cx="211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dirty="0">
                    <a:solidFill>
                      <a:srgbClr val="0033CC"/>
                    </a:solidFill>
                    <a:latin typeface="Times New Roman" pitchFamily="18" charset="0"/>
                    <a:ea typeface="新細明體" pitchFamily="18" charset="-120"/>
                  </a:rPr>
                  <a:t>Electrode become more and more reducing and capable of reducing Cd</a:t>
                </a:r>
                <a:r>
                  <a:rPr kumimoji="1" lang="en-US" altLang="zh-TW" sz="1600" baseline="30000" dirty="0">
                    <a:solidFill>
                      <a:srgbClr val="0033CC"/>
                    </a:solidFill>
                    <a:latin typeface="Times New Roman" pitchFamily="18" charset="0"/>
                    <a:ea typeface="新細明體" pitchFamily="18" charset="-120"/>
                  </a:rPr>
                  <a:t>2+</a:t>
                </a:r>
                <a:endParaRPr kumimoji="1" lang="en-US" altLang="zh-TW" sz="1600" dirty="0">
                  <a:solidFill>
                    <a:srgbClr val="0033CC"/>
                  </a:solidFill>
                  <a:latin typeface="Times New Roman" pitchFamily="18" charset="0"/>
                  <a:ea typeface="新細明體" pitchFamily="18" charset="-120"/>
                </a:endParaRPr>
              </a:p>
              <a:p>
                <a:pPr fontAlgn="base">
                  <a:spcBef>
                    <a:spcPct val="50000"/>
                  </a:spcBef>
                  <a:spcAft>
                    <a:spcPct val="0"/>
                  </a:spcAft>
                </a:pPr>
                <a:r>
                  <a:rPr kumimoji="1" lang="en-US" altLang="zh-TW" sz="1600" dirty="0">
                    <a:solidFill>
                      <a:srgbClr val="FF3300"/>
                    </a:solidFill>
                    <a:latin typeface="Times New Roman" pitchFamily="18" charset="0"/>
                    <a:ea typeface="新細明體" pitchFamily="18" charset="-120"/>
                  </a:rPr>
                  <a:t>Cd</a:t>
                </a:r>
                <a:r>
                  <a:rPr kumimoji="1" lang="en-US" altLang="zh-TW" sz="1600" baseline="30000" dirty="0">
                    <a:solidFill>
                      <a:srgbClr val="FF3300"/>
                    </a:solidFill>
                    <a:latin typeface="Times New Roman" pitchFamily="18" charset="0"/>
                    <a:ea typeface="新細明體" pitchFamily="18" charset="-120"/>
                  </a:rPr>
                  <a:t>2+</a:t>
                </a:r>
                <a:r>
                  <a:rPr kumimoji="1" lang="en-US" altLang="zh-TW" sz="1600" dirty="0">
                    <a:solidFill>
                      <a:srgbClr val="FF3300"/>
                    </a:solidFill>
                    <a:latin typeface="Times New Roman" pitchFamily="18" charset="0"/>
                    <a:ea typeface="新細明體" pitchFamily="18" charset="-120"/>
                  </a:rPr>
                  <a:t>  +  2e</a:t>
                </a:r>
                <a:r>
                  <a:rPr kumimoji="1" lang="en-US" altLang="zh-TW" sz="1600" baseline="30000" dirty="0">
                    <a:solidFill>
                      <a:srgbClr val="FF3300"/>
                    </a:solidFill>
                    <a:latin typeface="Times New Roman" pitchFamily="18" charset="0"/>
                    <a:ea typeface="新細明體" pitchFamily="18" charset="-120"/>
                  </a:rPr>
                  <a:t>-</a:t>
                </a:r>
                <a:r>
                  <a:rPr kumimoji="1" lang="en-US" altLang="zh-TW" sz="1600" dirty="0">
                    <a:solidFill>
                      <a:srgbClr val="FF3300"/>
                    </a:solidFill>
                    <a:latin typeface="Times New Roman" pitchFamily="18" charset="0"/>
                    <a:ea typeface="新細明體" pitchFamily="18" charset="-120"/>
                  </a:rPr>
                  <a:t>	Cd</a:t>
                </a:r>
              </a:p>
              <a:p>
                <a:pPr fontAlgn="base">
                  <a:spcBef>
                    <a:spcPct val="50000"/>
                  </a:spcBef>
                  <a:spcAft>
                    <a:spcPct val="0"/>
                  </a:spcAft>
                </a:pPr>
                <a:r>
                  <a:rPr kumimoji="1" lang="en-US" altLang="zh-TW" sz="1600" dirty="0">
                    <a:solidFill>
                      <a:srgbClr val="0033CC"/>
                    </a:solidFill>
                    <a:latin typeface="Times New Roman" pitchFamily="18" charset="0"/>
                    <a:ea typeface="新細明體" pitchFamily="18" charset="-120"/>
                  </a:rPr>
                  <a:t>Current starts to be registered at the electrode</a:t>
                </a:r>
              </a:p>
            </p:txBody>
          </p:sp>
          <p:sp>
            <p:nvSpPr>
              <p:cNvPr id="22563" name="Line 37"/>
              <p:cNvSpPr>
                <a:spLocks noChangeShapeType="1"/>
              </p:cNvSpPr>
              <p:nvPr/>
            </p:nvSpPr>
            <p:spPr bwMode="auto">
              <a:xfrm>
                <a:off x="1776" y="1632"/>
                <a:ext cx="384" cy="0"/>
              </a:xfrm>
              <a:prstGeom prst="line">
                <a:avLst/>
              </a:prstGeom>
              <a:noFill/>
              <a:ln w="3175">
                <a:solidFill>
                  <a:srgbClr val="FF3300"/>
                </a:solidFill>
                <a:round/>
                <a:headEnd/>
                <a:tailEnd type="arrow"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22564" name="Line 38"/>
            <p:cNvSpPr>
              <a:spLocks noChangeShapeType="1"/>
            </p:cNvSpPr>
            <p:nvPr/>
          </p:nvSpPr>
          <p:spPr bwMode="auto">
            <a:xfrm>
              <a:off x="2256" y="2064"/>
              <a:ext cx="144" cy="1344"/>
            </a:xfrm>
            <a:prstGeom prst="line">
              <a:avLst/>
            </a:prstGeom>
            <a:noFill/>
            <a:ln w="3175">
              <a:solidFill>
                <a:schemeClr val="tx1"/>
              </a:solidFill>
              <a:round/>
              <a:headEnd/>
              <a:tailEnd type="arrow" w="med"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22565" name="Text Box 39"/>
            <p:cNvSpPr txBox="1">
              <a:spLocks noChangeArrowheads="1"/>
            </p:cNvSpPr>
            <p:nvPr/>
          </p:nvSpPr>
          <p:spPr bwMode="auto">
            <a:xfrm>
              <a:off x="3168" y="2496"/>
              <a:ext cx="1728"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dirty="0">
                  <a:solidFill>
                    <a:srgbClr val="0033CC"/>
                  </a:solidFill>
                  <a:latin typeface="Times New Roman" pitchFamily="18" charset="0"/>
                  <a:ea typeface="新細明體" pitchFamily="18" charset="-120"/>
                </a:rPr>
                <a:t>Current at the working electrode continue to rise as the electrode become more reducing and more Cd</a:t>
              </a:r>
              <a:r>
                <a:rPr kumimoji="1" lang="en-US" altLang="zh-TW" sz="1600" baseline="30000" dirty="0">
                  <a:solidFill>
                    <a:srgbClr val="0033CC"/>
                  </a:solidFill>
                  <a:latin typeface="Times New Roman" pitchFamily="18" charset="0"/>
                  <a:ea typeface="新細明體" pitchFamily="18" charset="-120"/>
                </a:rPr>
                <a:t>2+</a:t>
              </a:r>
              <a:r>
                <a:rPr kumimoji="1" lang="en-US" altLang="zh-TW" sz="1600" dirty="0">
                  <a:solidFill>
                    <a:srgbClr val="0033CC"/>
                  </a:solidFill>
                  <a:latin typeface="Times New Roman" pitchFamily="18" charset="0"/>
                  <a:ea typeface="新細明體" pitchFamily="18" charset="-120"/>
                </a:rPr>
                <a:t> around the electrode are being reduced. Diffusion of Cd</a:t>
              </a:r>
              <a:r>
                <a:rPr kumimoji="1" lang="en-US" altLang="zh-TW" sz="1600" baseline="30000" dirty="0">
                  <a:solidFill>
                    <a:srgbClr val="0033CC"/>
                  </a:solidFill>
                  <a:latin typeface="Times New Roman" pitchFamily="18" charset="0"/>
                  <a:ea typeface="新細明體" pitchFamily="18" charset="-120"/>
                </a:rPr>
                <a:t>2+</a:t>
              </a:r>
              <a:r>
                <a:rPr kumimoji="1" lang="en-US" altLang="zh-TW" sz="1600" dirty="0">
                  <a:solidFill>
                    <a:srgbClr val="0033CC"/>
                  </a:solidFill>
                  <a:latin typeface="Times New Roman" pitchFamily="18" charset="0"/>
                  <a:ea typeface="新細明體" pitchFamily="18" charset="-120"/>
                </a:rPr>
                <a:t> does not limit the current yet</a:t>
              </a:r>
            </a:p>
          </p:txBody>
        </p:sp>
        <p:sp>
          <p:nvSpPr>
            <p:cNvPr id="22566" name="Line 40"/>
            <p:cNvSpPr>
              <a:spLocks noChangeShapeType="1"/>
            </p:cNvSpPr>
            <p:nvPr/>
          </p:nvSpPr>
          <p:spPr bwMode="auto">
            <a:xfrm flipH="1">
              <a:off x="2784" y="2880"/>
              <a:ext cx="384" cy="144"/>
            </a:xfrm>
            <a:prstGeom prst="line">
              <a:avLst/>
            </a:prstGeom>
            <a:noFill/>
            <a:ln w="3175">
              <a:solidFill>
                <a:schemeClr val="tx1"/>
              </a:solidFill>
              <a:round/>
              <a:headEnd/>
              <a:tailEnd type="arrow" w="med"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grpSp>
        <p:nvGrpSpPr>
          <p:cNvPr id="5" name="Group 41"/>
          <p:cNvGrpSpPr>
            <a:grpSpLocks/>
          </p:cNvGrpSpPr>
          <p:nvPr/>
        </p:nvGrpSpPr>
        <p:grpSpPr bwMode="auto">
          <a:xfrm>
            <a:off x="6477000" y="1371601"/>
            <a:ext cx="3505200" cy="1892300"/>
            <a:chOff x="3216" y="1392"/>
            <a:chExt cx="2208" cy="1192"/>
          </a:xfrm>
        </p:grpSpPr>
        <p:sp>
          <p:nvSpPr>
            <p:cNvPr id="22568" name="Text Box 42"/>
            <p:cNvSpPr txBox="1">
              <a:spLocks noChangeArrowheads="1"/>
            </p:cNvSpPr>
            <p:nvPr/>
          </p:nvSpPr>
          <p:spPr bwMode="auto">
            <a:xfrm>
              <a:off x="3504" y="1440"/>
              <a:ext cx="1920"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dirty="0">
                  <a:solidFill>
                    <a:srgbClr val="0033CC"/>
                  </a:solidFill>
                  <a:latin typeface="Times New Roman" pitchFamily="18" charset="0"/>
                  <a:ea typeface="新細明體" pitchFamily="18" charset="-120"/>
                </a:rPr>
                <a:t>All Cd</a:t>
              </a:r>
              <a:r>
                <a:rPr kumimoji="1" lang="en-US" altLang="zh-TW" sz="1600" baseline="30000" dirty="0">
                  <a:solidFill>
                    <a:srgbClr val="0033CC"/>
                  </a:solidFill>
                  <a:latin typeface="Times New Roman" pitchFamily="18" charset="0"/>
                  <a:ea typeface="新細明體" pitchFamily="18" charset="-120"/>
                </a:rPr>
                <a:t>2+</a:t>
              </a:r>
              <a:r>
                <a:rPr kumimoji="1" lang="en-US" altLang="zh-TW" sz="1600" dirty="0">
                  <a:solidFill>
                    <a:srgbClr val="0033CC"/>
                  </a:solidFill>
                  <a:latin typeface="Times New Roman" pitchFamily="18" charset="0"/>
                  <a:ea typeface="新細明體" pitchFamily="18" charset="-120"/>
                </a:rPr>
                <a:t> around the electrode has already been reduced. Current at the electrode becomes limited by the diffusion rate of Cd</a:t>
              </a:r>
              <a:r>
                <a:rPr kumimoji="1" lang="en-US" altLang="zh-TW" sz="1600" baseline="30000" dirty="0">
                  <a:solidFill>
                    <a:srgbClr val="0033CC"/>
                  </a:solidFill>
                  <a:latin typeface="Times New Roman" pitchFamily="18" charset="0"/>
                  <a:ea typeface="新細明體" pitchFamily="18" charset="-120"/>
                </a:rPr>
                <a:t>2+</a:t>
              </a:r>
              <a:r>
                <a:rPr kumimoji="1" lang="en-US" altLang="zh-TW" sz="1600" dirty="0">
                  <a:solidFill>
                    <a:srgbClr val="0033CC"/>
                  </a:solidFill>
                  <a:latin typeface="Times New Roman" pitchFamily="18" charset="0"/>
                  <a:ea typeface="新細明體" pitchFamily="18" charset="-120"/>
                </a:rPr>
                <a:t> from the bulk solution to the electrode. Thus, current stops rising and levels off at a plateau  </a:t>
              </a:r>
            </a:p>
          </p:txBody>
        </p:sp>
        <p:sp>
          <p:nvSpPr>
            <p:cNvPr id="22569" name="Line 43"/>
            <p:cNvSpPr>
              <a:spLocks noChangeShapeType="1"/>
            </p:cNvSpPr>
            <p:nvPr/>
          </p:nvSpPr>
          <p:spPr bwMode="auto">
            <a:xfrm flipH="1" flipV="1">
              <a:off x="3216" y="1392"/>
              <a:ext cx="288" cy="288"/>
            </a:xfrm>
            <a:prstGeom prst="line">
              <a:avLst/>
            </a:prstGeom>
            <a:noFill/>
            <a:ln w="3175">
              <a:solidFill>
                <a:schemeClr val="tx1"/>
              </a:solidFill>
              <a:round/>
              <a:headEnd/>
              <a:tailEnd type="arrow" w="med"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41356" name="Line 44"/>
          <p:cNvSpPr>
            <a:spLocks noChangeShapeType="1"/>
          </p:cNvSpPr>
          <p:nvPr/>
        </p:nvSpPr>
        <p:spPr bwMode="auto">
          <a:xfrm>
            <a:off x="8458200" y="1219200"/>
            <a:ext cx="0" cy="33528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41357" name="Text Box 45"/>
          <p:cNvSpPr txBox="1">
            <a:spLocks noChangeArrowheads="1"/>
          </p:cNvSpPr>
          <p:nvPr/>
        </p:nvSpPr>
        <p:spPr bwMode="auto">
          <a:xfrm>
            <a:off x="8610600" y="2895600"/>
            <a:ext cx="914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b="1" i="1">
                <a:solidFill>
                  <a:srgbClr val="FF3300"/>
                </a:solidFill>
                <a:latin typeface="Times New Roman" pitchFamily="18" charset="0"/>
                <a:ea typeface="新細明體" pitchFamily="18" charset="-120"/>
              </a:rPr>
              <a:t>i</a:t>
            </a:r>
            <a:r>
              <a:rPr kumimoji="1" lang="en-US" altLang="zh-TW" sz="1600" b="1" i="1" baseline="-25000">
                <a:solidFill>
                  <a:srgbClr val="FF3300"/>
                </a:solidFill>
                <a:latin typeface="Times New Roman" pitchFamily="18" charset="0"/>
                <a:ea typeface="新細明體" pitchFamily="18" charset="-120"/>
              </a:rPr>
              <a:t>d</a:t>
            </a:r>
            <a:endParaRPr kumimoji="1" lang="en-US" altLang="zh-TW" sz="1600" b="1" i="1">
              <a:solidFill>
                <a:srgbClr val="FF3300"/>
              </a:solidFill>
              <a:latin typeface="Times New Roman" pitchFamily="18" charset="0"/>
              <a:ea typeface="新細明體" pitchFamily="18" charset="-120"/>
            </a:endParaRPr>
          </a:p>
        </p:txBody>
      </p:sp>
      <p:sp>
        <p:nvSpPr>
          <p:cNvPr id="141358" name="Text Box 46"/>
          <p:cNvSpPr txBox="1">
            <a:spLocks noChangeArrowheads="1"/>
          </p:cNvSpPr>
          <p:nvPr/>
        </p:nvSpPr>
        <p:spPr bwMode="auto">
          <a:xfrm>
            <a:off x="5943600" y="2438400"/>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b="1" i="1">
                <a:solidFill>
                  <a:srgbClr val="FF3300"/>
                </a:solidFill>
                <a:latin typeface="Times New Roman" pitchFamily="18" charset="0"/>
                <a:ea typeface="新細明體" pitchFamily="18" charset="-120"/>
              </a:rPr>
              <a:t>E</a:t>
            </a:r>
            <a:r>
              <a:rPr kumimoji="1" lang="en-US" altLang="zh-TW" sz="1600" b="1" i="1" baseline="-25000">
                <a:solidFill>
                  <a:srgbClr val="FF3300"/>
                </a:solidFill>
                <a:latin typeface="Times New Roman" pitchFamily="18" charset="0"/>
                <a:ea typeface="新細明體" pitchFamily="18" charset="-120"/>
                <a:cs typeface="Times New Roman" pitchFamily="18" charset="0"/>
              </a:rPr>
              <a:t>½</a:t>
            </a:r>
            <a:endParaRPr kumimoji="1" lang="en-US" altLang="zh-TW" sz="1600" b="1" i="1">
              <a:solidFill>
                <a:srgbClr val="FF3300"/>
              </a:solidFill>
              <a:latin typeface="Times New Roman" pitchFamily="18" charset="0"/>
              <a:ea typeface="新細明體" pitchFamily="18" charset="-120"/>
              <a:cs typeface="Times New Roman" pitchFamily="18" charset="0"/>
            </a:endParaRPr>
          </a:p>
        </p:txBody>
      </p:sp>
      <p:sp>
        <p:nvSpPr>
          <p:cNvPr id="141359" name="Text Box 47"/>
          <p:cNvSpPr txBox="1">
            <a:spLocks noChangeArrowheads="1"/>
          </p:cNvSpPr>
          <p:nvPr/>
        </p:nvSpPr>
        <p:spPr bwMode="auto">
          <a:xfrm>
            <a:off x="9372600" y="3810001"/>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SimSun" pitchFamily="2" charset="-122"/>
              </a:defRPr>
            </a:lvl1pPr>
            <a:lvl2pPr marL="742950" indent="-285750">
              <a:defRPr>
                <a:solidFill>
                  <a:schemeClr val="tx1"/>
                </a:solidFill>
                <a:latin typeface="Arial" pitchFamily="34" charset="0"/>
                <a:ea typeface="SimSun" pitchFamily="2" charset="-122"/>
              </a:defRPr>
            </a:lvl2pPr>
            <a:lvl3pPr marL="1143000" indent="-228600">
              <a:defRPr>
                <a:solidFill>
                  <a:schemeClr val="tx1"/>
                </a:solidFill>
                <a:latin typeface="Arial" pitchFamily="34" charset="0"/>
                <a:ea typeface="SimSun" pitchFamily="2" charset="-122"/>
              </a:defRPr>
            </a:lvl3pPr>
            <a:lvl4pPr marL="1600200" indent="-228600">
              <a:defRPr>
                <a:solidFill>
                  <a:schemeClr val="tx1"/>
                </a:solidFill>
                <a:latin typeface="Arial" pitchFamily="34" charset="0"/>
                <a:ea typeface="SimSun" pitchFamily="2" charset="-122"/>
              </a:defRPr>
            </a:lvl4pPr>
            <a:lvl5pPr marL="2057400" indent="-228600">
              <a:defRPr>
                <a:solidFill>
                  <a:schemeClr val="tx1"/>
                </a:solidFill>
                <a:latin typeface="Arial" pitchFamily="34" charset="0"/>
                <a:ea typeface="SimSun" pitchFamily="2" charset="-122"/>
              </a:defRPr>
            </a:lvl5pPr>
            <a:lvl6pPr marL="2514600" indent="-228600" fontAlgn="base">
              <a:spcBef>
                <a:spcPct val="0"/>
              </a:spcBef>
              <a:spcAft>
                <a:spcPct val="0"/>
              </a:spcAft>
              <a:defRPr>
                <a:solidFill>
                  <a:schemeClr val="tx1"/>
                </a:solidFill>
                <a:latin typeface="Arial" pitchFamily="34" charset="0"/>
                <a:ea typeface="SimSun" pitchFamily="2" charset="-122"/>
              </a:defRPr>
            </a:lvl6pPr>
            <a:lvl7pPr marL="2971800" indent="-228600" fontAlgn="base">
              <a:spcBef>
                <a:spcPct val="0"/>
              </a:spcBef>
              <a:spcAft>
                <a:spcPct val="0"/>
              </a:spcAft>
              <a:defRPr>
                <a:solidFill>
                  <a:schemeClr val="tx1"/>
                </a:solidFill>
                <a:latin typeface="Arial" pitchFamily="34" charset="0"/>
                <a:ea typeface="SimSun" pitchFamily="2" charset="-122"/>
              </a:defRPr>
            </a:lvl7pPr>
            <a:lvl8pPr marL="3429000" indent="-228600" fontAlgn="base">
              <a:spcBef>
                <a:spcPct val="0"/>
              </a:spcBef>
              <a:spcAft>
                <a:spcPct val="0"/>
              </a:spcAft>
              <a:defRPr>
                <a:solidFill>
                  <a:schemeClr val="tx1"/>
                </a:solidFill>
                <a:latin typeface="Arial" pitchFamily="34" charset="0"/>
                <a:ea typeface="SimSun" pitchFamily="2" charset="-122"/>
              </a:defRPr>
            </a:lvl8pPr>
            <a:lvl9pPr marL="3886200" indent="-228600" fontAlgn="base">
              <a:spcBef>
                <a:spcPct val="0"/>
              </a:spcBef>
              <a:spcAft>
                <a:spcPct val="0"/>
              </a:spcAft>
              <a:defRPr>
                <a:solidFill>
                  <a:schemeClr val="tx1"/>
                </a:solidFill>
                <a:latin typeface="Arial" pitchFamily="34" charset="0"/>
                <a:ea typeface="SimSun" pitchFamily="2" charset="-122"/>
              </a:defRPr>
            </a:lvl9pPr>
          </a:lstStyle>
          <a:p>
            <a:pPr fontAlgn="base">
              <a:spcBef>
                <a:spcPct val="50000"/>
              </a:spcBef>
              <a:spcAft>
                <a:spcPct val="0"/>
              </a:spcAft>
            </a:pPr>
            <a:r>
              <a:rPr kumimoji="1" lang="en-US" altLang="zh-TW" sz="1600">
                <a:solidFill>
                  <a:srgbClr val="0033CC"/>
                </a:solidFill>
                <a:latin typeface="Times New Roman" pitchFamily="18" charset="0"/>
                <a:ea typeface="新細明體" pitchFamily="18" charset="-120"/>
              </a:rPr>
              <a:t>Base line of residual current</a:t>
            </a:r>
          </a:p>
        </p:txBody>
      </p:sp>
    </p:spTree>
    <p:extLst>
      <p:ext uri="{BB962C8B-B14F-4D97-AF65-F5344CB8AC3E}">
        <p14:creationId xmlns:p14="http://schemas.microsoft.com/office/powerpoint/2010/main" val="332023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wipe(down)">
                                      <p:cBhvr>
                                        <p:cTn id="7" dur="500"/>
                                        <p:tgtEl>
                                          <p:spTgt spid="14131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1336"/>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1317"/>
                                        </p:tgtEl>
                                        <p:attrNameLst>
                                          <p:attrName>style.visibility</p:attrName>
                                        </p:attrNameLst>
                                      </p:cBhvr>
                                      <p:to>
                                        <p:strVal val="visible"/>
                                      </p:to>
                                    </p:set>
                                    <p:animEffect transition="in" filter="wipe(left)">
                                      <p:cBhvr>
                                        <p:cTn id="14" dur="500"/>
                                        <p:tgtEl>
                                          <p:spTgt spid="141317"/>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1323"/>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1322"/>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41324"/>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41325"/>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41326"/>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41327"/>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41328"/>
                                        </p:tgtEl>
                                        <p:attrNameLst>
                                          <p:attrName>style.visibility</p:attrName>
                                        </p:attrNameLst>
                                      </p:cBhvr>
                                      <p:to>
                                        <p:strVal val="visible"/>
                                      </p:to>
                                    </p:se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41342"/>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41329"/>
                                        </p:tgtEl>
                                        <p:attrNameLst>
                                          <p:attrName>style.visibility</p:attrName>
                                        </p:attrNameLst>
                                      </p:cBhvr>
                                      <p:to>
                                        <p:strVal val="visible"/>
                                      </p:to>
                                    </p:se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41330"/>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41331"/>
                                        </p:tgtEl>
                                        <p:attrNameLst>
                                          <p:attrName>style.visibility</p:attrName>
                                        </p:attrNameLst>
                                      </p:cBhvr>
                                      <p:to>
                                        <p:strVal val="visible"/>
                                      </p:to>
                                    </p:set>
                                  </p:childTnLst>
                                </p:cTn>
                              </p:par>
                            </p:childTnLst>
                          </p:cTn>
                        </p:par>
                        <p:par>
                          <p:cTn id="48" fill="hold" nodeType="afterGroup">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141332"/>
                                        </p:tgtEl>
                                        <p:attrNameLst>
                                          <p:attrName>style.visibility</p:attrName>
                                        </p:attrNameLst>
                                      </p:cBhvr>
                                      <p:to>
                                        <p:strVal val="visible"/>
                                      </p:to>
                                    </p:set>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141333"/>
                                        </p:tgtEl>
                                        <p:attrNameLst>
                                          <p:attrName>style.visibility</p:attrName>
                                        </p:attrNameLst>
                                      </p:cBhvr>
                                      <p:to>
                                        <p:strVal val="visible"/>
                                      </p:to>
                                    </p:set>
                                  </p:childTnLst>
                                </p:cTn>
                              </p:par>
                            </p:childTnLst>
                          </p:cTn>
                        </p:par>
                        <p:par>
                          <p:cTn id="54" fill="hold" nodeType="afterGroup">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141334"/>
                                        </p:tgtEl>
                                        <p:attrNameLst>
                                          <p:attrName>style.visibility</p:attrName>
                                        </p:attrNameLst>
                                      </p:cBhvr>
                                      <p:to>
                                        <p:strVal val="visible"/>
                                      </p:to>
                                    </p:set>
                                  </p:childTnLst>
                                </p:cTn>
                              </p:par>
                            </p:childTnLst>
                          </p:cTn>
                        </p:par>
                        <p:par>
                          <p:cTn id="57" fill="hold" nodeType="afterGroup">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41335"/>
                                        </p:tgtEl>
                                        <p:attrNameLst>
                                          <p:attrName>style.visibility</p:attrName>
                                        </p:attrNameLst>
                                      </p:cBhvr>
                                      <p:to>
                                        <p:strVal val="visible"/>
                                      </p:to>
                                    </p:set>
                                  </p:childTnLst>
                                </p:cTn>
                              </p:par>
                            </p:childTnLst>
                          </p:cTn>
                        </p:par>
                        <p:par>
                          <p:cTn id="60" fill="hold" nodeType="afterGroup">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41341"/>
                                        </p:tgtEl>
                                        <p:attrNameLst>
                                          <p:attrName>style.visibility</p:attrName>
                                        </p:attrNameLst>
                                      </p:cBhvr>
                                      <p:to>
                                        <p:strVal val="visible"/>
                                      </p:to>
                                    </p:set>
                                    <p:animEffect transition="in" filter="wipe(left)">
                                      <p:cBhvr>
                                        <p:cTn id="63" dur="500"/>
                                        <p:tgtEl>
                                          <p:spTgt spid="14134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1318"/>
                                        </p:tgtEl>
                                        <p:attrNameLst>
                                          <p:attrName>style.visibility</p:attrName>
                                        </p:attrNameLst>
                                      </p:cBhvr>
                                      <p:to>
                                        <p:strVal val="visible"/>
                                      </p:to>
                                    </p:set>
                                    <p:animEffect transition="in" filter="wipe(left)">
                                      <p:cBhvr>
                                        <p:cTn id="68" dur="3000"/>
                                        <p:tgtEl>
                                          <p:spTgt spid="141318"/>
                                        </p:tgtEl>
                                      </p:cBhvr>
                                    </p:animEffect>
                                  </p:childTnLst>
                                </p:cTn>
                              </p:par>
                            </p:childTnLst>
                          </p:cTn>
                        </p:par>
                        <p:par>
                          <p:cTn id="69" fill="hold" nodeType="afterGroup">
                            <p:stCondLst>
                              <p:cond delay="3000"/>
                            </p:stCondLst>
                            <p:childTnLst>
                              <p:par>
                                <p:cTn id="70" presetID="22" presetClass="entr" presetSubtype="1"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up)">
                                      <p:cBhvr>
                                        <p:cTn id="7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41319"/>
                                        </p:tgtEl>
                                        <p:attrNameLst>
                                          <p:attrName>style.visibility</p:attrName>
                                        </p:attrNameLst>
                                      </p:cBhvr>
                                      <p:to>
                                        <p:strVal val="visible"/>
                                      </p:to>
                                    </p:set>
                                    <p:animEffect transition="in" filter="wipe(left)">
                                      <p:cBhvr>
                                        <p:cTn id="77" dur="3000"/>
                                        <p:tgtEl>
                                          <p:spTgt spid="141319"/>
                                        </p:tgtEl>
                                      </p:cBhvr>
                                    </p:animEffect>
                                  </p:childTnLst>
                                </p:cTn>
                              </p:par>
                            </p:childTnLst>
                          </p:cTn>
                        </p:par>
                        <p:par>
                          <p:cTn id="78" fill="hold" nodeType="afterGroup">
                            <p:stCondLst>
                              <p:cond delay="3000"/>
                            </p:stCondLst>
                            <p:childTnLst>
                              <p:par>
                                <p:cTn id="79" presetID="17" presetClass="entr" presetSubtype="10"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500" fill="hold"/>
                                        <p:tgtEl>
                                          <p:spTgt spid="3"/>
                                        </p:tgtEl>
                                        <p:attrNameLst>
                                          <p:attrName>ppt_w</p:attrName>
                                        </p:attrNameLst>
                                      </p:cBhvr>
                                      <p:tavLst>
                                        <p:tav tm="0">
                                          <p:val>
                                            <p:fltVal val="0"/>
                                          </p:val>
                                        </p:tav>
                                        <p:tav tm="100000">
                                          <p:val>
                                            <p:strVal val="#ppt_w"/>
                                          </p:val>
                                        </p:tav>
                                      </p:tavLst>
                                    </p:anim>
                                    <p:anim calcmode="lin" valueType="num">
                                      <p:cBhvr>
                                        <p:cTn id="82" dur="500" fill="hold"/>
                                        <p:tgtEl>
                                          <p:spTgt spid="3"/>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41320"/>
                                        </p:tgtEl>
                                        <p:attrNameLst>
                                          <p:attrName>style.visibility</p:attrName>
                                        </p:attrNameLst>
                                      </p:cBhvr>
                                      <p:to>
                                        <p:strVal val="visible"/>
                                      </p:to>
                                    </p:set>
                                    <p:animEffect transition="in" filter="wipe(down)">
                                      <p:cBhvr>
                                        <p:cTn id="87" dur="3000"/>
                                        <p:tgtEl>
                                          <p:spTgt spid="141320"/>
                                        </p:tgtEl>
                                      </p:cBhvr>
                                    </p:animEffect>
                                  </p:childTnLst>
                                </p:cTn>
                              </p:par>
                            </p:childTnLst>
                          </p:cTn>
                        </p:par>
                        <p:par>
                          <p:cTn id="88" fill="hold" nodeType="afterGroup">
                            <p:stCondLst>
                              <p:cond delay="3000"/>
                            </p:stCondLst>
                            <p:childTnLst>
                              <p:par>
                                <p:cTn id="89" presetID="22" presetClass="entr" presetSubtype="8" fill="hold" grpId="0" nodeType="afterEffect">
                                  <p:stCondLst>
                                    <p:cond delay="0"/>
                                  </p:stCondLst>
                                  <p:childTnLst>
                                    <p:set>
                                      <p:cBhvr>
                                        <p:cTn id="90" dur="1" fill="hold">
                                          <p:stCondLst>
                                            <p:cond delay="0"/>
                                          </p:stCondLst>
                                        </p:cTn>
                                        <p:tgtEl>
                                          <p:spTgt spid="141321"/>
                                        </p:tgtEl>
                                        <p:attrNameLst>
                                          <p:attrName>style.visibility</p:attrName>
                                        </p:attrNameLst>
                                      </p:cBhvr>
                                      <p:to>
                                        <p:strVal val="visible"/>
                                      </p:to>
                                    </p:set>
                                    <p:animEffect transition="in" filter="wipe(left)">
                                      <p:cBhvr>
                                        <p:cTn id="91" dur="3000"/>
                                        <p:tgtEl>
                                          <p:spTgt spid="141321"/>
                                        </p:tgtEl>
                                      </p:cBhvr>
                                    </p:animEffect>
                                  </p:childTnLst>
                                </p:cTn>
                              </p:par>
                            </p:childTnLst>
                          </p:cTn>
                        </p:par>
                        <p:par>
                          <p:cTn id="92" fill="hold" nodeType="afterGroup">
                            <p:stCondLst>
                              <p:cond delay="6000"/>
                            </p:stCondLst>
                            <p:childTnLst>
                              <p:par>
                                <p:cTn id="93" presetID="22" presetClass="entr" presetSubtype="2" fill="hold" nodeType="after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right)">
                                      <p:cBhvr>
                                        <p:cTn id="95"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41339"/>
                                        </p:tgtEl>
                                        <p:attrNameLst>
                                          <p:attrName>style.visibility</p:attrName>
                                        </p:attrNameLst>
                                      </p:cBhvr>
                                      <p:to>
                                        <p:strVal val="visible"/>
                                      </p:to>
                                    </p:set>
                                    <p:animEffect transition="in" filter="wipe(down)">
                                      <p:cBhvr>
                                        <p:cTn id="100" dur="500"/>
                                        <p:tgtEl>
                                          <p:spTgt spid="141339"/>
                                        </p:tgtEl>
                                      </p:cBhvr>
                                    </p:animEffect>
                                  </p:childTnLst>
                                </p:cTn>
                              </p:par>
                            </p:childTnLst>
                          </p:cTn>
                        </p:par>
                        <p:par>
                          <p:cTn id="101" fill="hold" nodeType="afterGroup">
                            <p:stCondLst>
                              <p:cond delay="500"/>
                            </p:stCondLst>
                            <p:childTnLst>
                              <p:par>
                                <p:cTn id="102" presetID="17" presetClass="entr" presetSubtype="2" fill="hold" grpId="0" nodeType="afterEffect">
                                  <p:stCondLst>
                                    <p:cond delay="0"/>
                                  </p:stCondLst>
                                  <p:childTnLst>
                                    <p:set>
                                      <p:cBhvr>
                                        <p:cTn id="103" dur="1" fill="hold">
                                          <p:stCondLst>
                                            <p:cond delay="0"/>
                                          </p:stCondLst>
                                        </p:cTn>
                                        <p:tgtEl>
                                          <p:spTgt spid="141358"/>
                                        </p:tgtEl>
                                        <p:attrNameLst>
                                          <p:attrName>style.visibility</p:attrName>
                                        </p:attrNameLst>
                                      </p:cBhvr>
                                      <p:to>
                                        <p:strVal val="visible"/>
                                      </p:to>
                                    </p:set>
                                    <p:anim calcmode="lin" valueType="num">
                                      <p:cBhvr>
                                        <p:cTn id="104" dur="500" fill="hold"/>
                                        <p:tgtEl>
                                          <p:spTgt spid="141358"/>
                                        </p:tgtEl>
                                        <p:attrNameLst>
                                          <p:attrName>ppt_x</p:attrName>
                                        </p:attrNameLst>
                                      </p:cBhvr>
                                      <p:tavLst>
                                        <p:tav tm="0">
                                          <p:val>
                                            <p:strVal val="#ppt_x+#ppt_w/2"/>
                                          </p:val>
                                        </p:tav>
                                        <p:tav tm="100000">
                                          <p:val>
                                            <p:strVal val="#ppt_x"/>
                                          </p:val>
                                        </p:tav>
                                      </p:tavLst>
                                    </p:anim>
                                    <p:anim calcmode="lin" valueType="num">
                                      <p:cBhvr>
                                        <p:cTn id="105" dur="500" fill="hold"/>
                                        <p:tgtEl>
                                          <p:spTgt spid="141358"/>
                                        </p:tgtEl>
                                        <p:attrNameLst>
                                          <p:attrName>ppt_y</p:attrName>
                                        </p:attrNameLst>
                                      </p:cBhvr>
                                      <p:tavLst>
                                        <p:tav tm="0">
                                          <p:val>
                                            <p:strVal val="#ppt_y"/>
                                          </p:val>
                                        </p:tav>
                                        <p:tav tm="100000">
                                          <p:val>
                                            <p:strVal val="#ppt_y"/>
                                          </p:val>
                                        </p:tav>
                                      </p:tavLst>
                                    </p:anim>
                                    <p:anim calcmode="lin" valueType="num">
                                      <p:cBhvr>
                                        <p:cTn id="106" dur="500" fill="hold"/>
                                        <p:tgtEl>
                                          <p:spTgt spid="141358"/>
                                        </p:tgtEl>
                                        <p:attrNameLst>
                                          <p:attrName>ppt_w</p:attrName>
                                        </p:attrNameLst>
                                      </p:cBhvr>
                                      <p:tavLst>
                                        <p:tav tm="0">
                                          <p:val>
                                            <p:fltVal val="0"/>
                                          </p:val>
                                        </p:tav>
                                        <p:tav tm="100000">
                                          <p:val>
                                            <p:strVal val="#ppt_w"/>
                                          </p:val>
                                        </p:tav>
                                      </p:tavLst>
                                    </p:anim>
                                    <p:anim calcmode="lin" valueType="num">
                                      <p:cBhvr>
                                        <p:cTn id="107" dur="500" fill="hold"/>
                                        <p:tgtEl>
                                          <p:spTgt spid="141358"/>
                                        </p:tgtEl>
                                        <p:attrNameLst>
                                          <p:attrName>ppt_h</p:attrName>
                                        </p:attrNameLst>
                                      </p:cBhvr>
                                      <p:tavLst>
                                        <p:tav tm="0">
                                          <p:val>
                                            <p:strVal val="#ppt_h"/>
                                          </p:val>
                                        </p:tav>
                                        <p:tav tm="100000">
                                          <p:val>
                                            <p:strVal val="#ppt_h"/>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41340"/>
                                        </p:tgtEl>
                                        <p:attrNameLst>
                                          <p:attrName>style.visibility</p:attrName>
                                        </p:attrNameLst>
                                      </p:cBhvr>
                                      <p:to>
                                        <p:strVal val="visible"/>
                                      </p:to>
                                    </p:set>
                                    <p:animEffect transition="in" filter="wipe(left)">
                                      <p:cBhvr>
                                        <p:cTn id="112" dur="500"/>
                                        <p:tgtEl>
                                          <p:spTgt spid="141340"/>
                                        </p:tgtEl>
                                      </p:cBhvr>
                                    </p:animEffect>
                                  </p:childTnLst>
                                </p:cTn>
                              </p:par>
                            </p:childTnLst>
                          </p:cTn>
                        </p:par>
                        <p:par>
                          <p:cTn id="113" fill="hold" nodeType="afterGroup">
                            <p:stCondLst>
                              <p:cond delay="500"/>
                            </p:stCondLst>
                            <p:childTnLst>
                              <p:par>
                                <p:cTn id="114" presetID="9" presetClass="entr" presetSubtype="0" fill="hold" grpId="0" nodeType="afterEffect">
                                  <p:stCondLst>
                                    <p:cond delay="0"/>
                                  </p:stCondLst>
                                  <p:childTnLst>
                                    <p:set>
                                      <p:cBhvr>
                                        <p:cTn id="115" dur="1" fill="hold">
                                          <p:stCondLst>
                                            <p:cond delay="0"/>
                                          </p:stCondLst>
                                        </p:cTn>
                                        <p:tgtEl>
                                          <p:spTgt spid="141359"/>
                                        </p:tgtEl>
                                        <p:attrNameLst>
                                          <p:attrName>style.visibility</p:attrName>
                                        </p:attrNameLst>
                                      </p:cBhvr>
                                      <p:to>
                                        <p:strVal val="visible"/>
                                      </p:to>
                                    </p:set>
                                    <p:animEffect transition="in" filter="dissolve">
                                      <p:cBhvr>
                                        <p:cTn id="116" dur="500"/>
                                        <p:tgtEl>
                                          <p:spTgt spid="141359"/>
                                        </p:tgtEl>
                                      </p:cBhvr>
                                    </p:animEffect>
                                  </p:childTnLst>
                                </p:cTn>
                              </p:par>
                            </p:childTnLst>
                          </p:cTn>
                        </p:par>
                        <p:par>
                          <p:cTn id="117" fill="hold" nodeType="afterGroup">
                            <p:stCondLst>
                              <p:cond delay="1000"/>
                            </p:stCondLst>
                            <p:childTnLst>
                              <p:par>
                                <p:cTn id="118" presetID="17" presetClass="entr" presetSubtype="10" fill="hold" grpId="0" nodeType="afterEffect">
                                  <p:stCondLst>
                                    <p:cond delay="0"/>
                                  </p:stCondLst>
                                  <p:childTnLst>
                                    <p:set>
                                      <p:cBhvr>
                                        <p:cTn id="119" dur="1" fill="hold">
                                          <p:stCondLst>
                                            <p:cond delay="0"/>
                                          </p:stCondLst>
                                        </p:cTn>
                                        <p:tgtEl>
                                          <p:spTgt spid="141356"/>
                                        </p:tgtEl>
                                        <p:attrNameLst>
                                          <p:attrName>style.visibility</p:attrName>
                                        </p:attrNameLst>
                                      </p:cBhvr>
                                      <p:to>
                                        <p:strVal val="visible"/>
                                      </p:to>
                                    </p:set>
                                    <p:anim calcmode="lin" valueType="num">
                                      <p:cBhvr>
                                        <p:cTn id="120" dur="500" fill="hold"/>
                                        <p:tgtEl>
                                          <p:spTgt spid="141356"/>
                                        </p:tgtEl>
                                        <p:attrNameLst>
                                          <p:attrName>ppt_w</p:attrName>
                                        </p:attrNameLst>
                                      </p:cBhvr>
                                      <p:tavLst>
                                        <p:tav tm="0">
                                          <p:val>
                                            <p:fltVal val="0"/>
                                          </p:val>
                                        </p:tav>
                                        <p:tav tm="100000">
                                          <p:val>
                                            <p:strVal val="#ppt_w"/>
                                          </p:val>
                                        </p:tav>
                                      </p:tavLst>
                                    </p:anim>
                                    <p:anim calcmode="lin" valueType="num">
                                      <p:cBhvr>
                                        <p:cTn id="121" dur="500" fill="hold"/>
                                        <p:tgtEl>
                                          <p:spTgt spid="141356"/>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1500"/>
                            </p:stCondLst>
                            <p:childTnLst>
                              <p:par>
                                <p:cTn id="123" presetID="17" presetClass="entr" presetSubtype="10" fill="hold" grpId="0" nodeType="afterEffect">
                                  <p:stCondLst>
                                    <p:cond delay="0"/>
                                  </p:stCondLst>
                                  <p:childTnLst>
                                    <p:set>
                                      <p:cBhvr>
                                        <p:cTn id="124" dur="1" fill="hold">
                                          <p:stCondLst>
                                            <p:cond delay="0"/>
                                          </p:stCondLst>
                                        </p:cTn>
                                        <p:tgtEl>
                                          <p:spTgt spid="141357"/>
                                        </p:tgtEl>
                                        <p:attrNameLst>
                                          <p:attrName>style.visibility</p:attrName>
                                        </p:attrNameLst>
                                      </p:cBhvr>
                                      <p:to>
                                        <p:strVal val="visible"/>
                                      </p:to>
                                    </p:set>
                                    <p:anim calcmode="lin" valueType="num">
                                      <p:cBhvr>
                                        <p:cTn id="125" dur="500" fill="hold"/>
                                        <p:tgtEl>
                                          <p:spTgt spid="141357"/>
                                        </p:tgtEl>
                                        <p:attrNameLst>
                                          <p:attrName>ppt_w</p:attrName>
                                        </p:attrNameLst>
                                      </p:cBhvr>
                                      <p:tavLst>
                                        <p:tav tm="0">
                                          <p:val>
                                            <p:fltVal val="0"/>
                                          </p:val>
                                        </p:tav>
                                        <p:tav tm="100000">
                                          <p:val>
                                            <p:strVal val="#ppt_w"/>
                                          </p:val>
                                        </p:tav>
                                      </p:tavLst>
                                    </p:anim>
                                    <p:anim calcmode="lin" valueType="num">
                                      <p:cBhvr>
                                        <p:cTn id="126" dur="500" fill="hold"/>
                                        <p:tgtEl>
                                          <p:spTgt spid="1413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17" grpId="0" animBg="1"/>
      <p:bldP spid="141318" grpId="0" animBg="1"/>
      <p:bldP spid="141319" grpId="0" animBg="1"/>
      <p:bldP spid="141320" grpId="0" animBg="1"/>
      <p:bldP spid="141321" grpId="0" animBg="1"/>
      <p:bldP spid="141322" grpId="0" animBg="1"/>
      <p:bldP spid="141323" grpId="0" animBg="1"/>
      <p:bldP spid="141324" grpId="0" animBg="1"/>
      <p:bldP spid="141325" grpId="0" animBg="1"/>
      <p:bldP spid="141326" grpId="0" animBg="1"/>
      <p:bldP spid="141327" grpId="0" animBg="1"/>
      <p:bldP spid="141328" grpId="0" animBg="1"/>
      <p:bldP spid="141329" grpId="0"/>
      <p:bldP spid="141330" grpId="0"/>
      <p:bldP spid="141331" grpId="0"/>
      <p:bldP spid="141332" grpId="0"/>
      <p:bldP spid="141333" grpId="0"/>
      <p:bldP spid="141334" grpId="0"/>
      <p:bldP spid="141335" grpId="0"/>
      <p:bldP spid="141336" grpId="0"/>
      <p:bldP spid="141339" grpId="0" animBg="1"/>
      <p:bldP spid="141340" grpId="0" animBg="1"/>
      <p:bldP spid="141341" grpId="0"/>
      <p:bldP spid="141342" grpId="0"/>
      <p:bldP spid="141356" grpId="0" animBg="1"/>
      <p:bldP spid="141357" grpId="0"/>
      <p:bldP spid="141358" grpId="0"/>
      <p:bldP spid="14135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229600" cy="487362"/>
          </a:xfrm>
        </p:spPr>
        <p:txBody>
          <a:bodyPr>
            <a:normAutofit/>
          </a:bodyPr>
          <a:lstStyle/>
          <a:p>
            <a:pPr rtl="0" eaLnBrk="1" hangingPunct="1"/>
            <a:r>
              <a:rPr lang="en-US" sz="2000" b="1" dirty="0">
                <a:solidFill>
                  <a:srgbClr val="0000FF"/>
                </a:solidFill>
                <a:latin typeface="Arial Black" pitchFamily="34" charset="0"/>
                <a:cs typeface="Times New Roman" pitchFamily="18" charset="0"/>
              </a:rPr>
              <a:t>Current in Voltammetry</a:t>
            </a:r>
          </a:p>
        </p:txBody>
      </p:sp>
      <p:sp>
        <p:nvSpPr>
          <p:cNvPr id="11267" name="Rectangle 3"/>
          <p:cNvSpPr>
            <a:spLocks noGrp="1" noChangeArrowheads="1"/>
          </p:cNvSpPr>
          <p:nvPr>
            <p:ph type="body" idx="1"/>
          </p:nvPr>
        </p:nvSpPr>
        <p:spPr>
          <a:xfrm>
            <a:off x="1981200" y="762001"/>
            <a:ext cx="8229600" cy="4191000"/>
          </a:xfrm>
        </p:spPr>
        <p:txBody>
          <a:bodyPr/>
          <a:lstStyle/>
          <a:p>
            <a:pPr algn="l" rtl="0" eaLnBrk="1" hangingPunct="1">
              <a:lnSpc>
                <a:spcPct val="80000"/>
              </a:lnSpc>
            </a:pPr>
            <a:r>
              <a:rPr lang="en-US" sz="2400" b="1" dirty="0">
                <a:solidFill>
                  <a:srgbClr val="000000"/>
                </a:solidFill>
                <a:cs typeface="Times New Roman" pitchFamily="18" charset="0"/>
              </a:rPr>
              <a:t>When an analyte is oxidized at the working electrode, a current passes electrons through the external electric circuitry to the auxiliary electrode.</a:t>
            </a:r>
          </a:p>
          <a:p>
            <a:pPr algn="l" rtl="0" eaLnBrk="1" hangingPunct="1">
              <a:lnSpc>
                <a:spcPct val="80000"/>
              </a:lnSpc>
            </a:pPr>
            <a:r>
              <a:rPr lang="en-US" sz="2400" b="1" dirty="0">
                <a:solidFill>
                  <a:srgbClr val="000000"/>
                </a:solidFill>
                <a:cs typeface="Times New Roman" pitchFamily="18" charset="0"/>
              </a:rPr>
              <a:t>This current flows from the auxiliary to the working electrode,  where reduc­tion of the solvent or other components of the solution matrix occurs .</a:t>
            </a:r>
          </a:p>
          <a:p>
            <a:pPr algn="l" rtl="0" eaLnBrk="1" hangingPunct="1">
              <a:lnSpc>
                <a:spcPct val="80000"/>
              </a:lnSpc>
            </a:pPr>
            <a:r>
              <a:rPr lang="en-US" sz="2400" b="1" dirty="0">
                <a:solidFill>
                  <a:srgbClr val="000000"/>
                </a:solidFill>
                <a:cs typeface="Times New Roman" pitchFamily="18" charset="0"/>
              </a:rPr>
              <a:t>The current resulting from redox reactions at the working and auxiliary electrodes is called a </a:t>
            </a:r>
            <a:r>
              <a:rPr lang="en-US" sz="2400" b="1" dirty="0">
                <a:solidFill>
                  <a:srgbClr val="CC0000"/>
                </a:solidFill>
                <a:cs typeface="Times New Roman" pitchFamily="18" charset="0"/>
              </a:rPr>
              <a:t>faradaic current. </a:t>
            </a:r>
          </a:p>
          <a:p>
            <a:pPr algn="l" rtl="0" eaLnBrk="1" hangingPunct="1">
              <a:lnSpc>
                <a:spcPct val="80000"/>
              </a:lnSpc>
            </a:pPr>
            <a:r>
              <a:rPr lang="en-US" sz="2400" b="1" dirty="0">
                <a:solidFill>
                  <a:srgbClr val="000000"/>
                </a:solidFill>
                <a:cs typeface="Times New Roman" pitchFamily="18" charset="0"/>
              </a:rPr>
              <a:t>Sign Conventions A current due to the </a:t>
            </a:r>
            <a:r>
              <a:rPr lang="en-US" sz="2400" b="1" dirty="0" err="1">
                <a:solidFill>
                  <a:srgbClr val="000000"/>
                </a:solidFill>
                <a:cs typeface="Times New Roman" pitchFamily="18" charset="0"/>
              </a:rPr>
              <a:t>analyte's</a:t>
            </a:r>
            <a:r>
              <a:rPr lang="en-US" sz="2400" b="1" dirty="0">
                <a:solidFill>
                  <a:srgbClr val="000000"/>
                </a:solidFill>
                <a:cs typeface="Times New Roman" pitchFamily="18" charset="0"/>
              </a:rPr>
              <a:t> reduction is called a </a:t>
            </a:r>
            <a:r>
              <a:rPr lang="en-US" sz="2400" b="1" dirty="0" err="1">
                <a:solidFill>
                  <a:srgbClr val="CC0000"/>
                </a:solidFill>
                <a:cs typeface="Times New Roman" pitchFamily="18" charset="0"/>
              </a:rPr>
              <a:t>cathodic</a:t>
            </a:r>
            <a:r>
              <a:rPr lang="en-US" sz="2400" b="1" dirty="0">
                <a:solidFill>
                  <a:srgbClr val="000000"/>
                </a:solidFill>
                <a:cs typeface="Times New Roman" pitchFamily="18" charset="0"/>
              </a:rPr>
              <a:t> current and, by convention, is considered </a:t>
            </a:r>
            <a:r>
              <a:rPr lang="en-US" sz="2400" b="1" dirty="0">
                <a:solidFill>
                  <a:srgbClr val="CC0000"/>
                </a:solidFill>
                <a:cs typeface="Times New Roman" pitchFamily="18" charset="0"/>
              </a:rPr>
              <a:t>positive</a:t>
            </a:r>
            <a:r>
              <a:rPr lang="en-US" sz="2400" b="1" dirty="0">
                <a:solidFill>
                  <a:srgbClr val="000000"/>
                </a:solidFill>
                <a:cs typeface="Times New Roman" pitchFamily="18" charset="0"/>
              </a:rPr>
              <a:t>. </a:t>
            </a:r>
            <a:r>
              <a:rPr lang="en-US" sz="2400" b="1" dirty="0">
                <a:solidFill>
                  <a:srgbClr val="CC0000"/>
                </a:solidFill>
                <a:cs typeface="Times New Roman" pitchFamily="18" charset="0"/>
              </a:rPr>
              <a:t>Anodic</a:t>
            </a:r>
            <a:r>
              <a:rPr lang="en-US" sz="2400" b="1" dirty="0">
                <a:solidFill>
                  <a:srgbClr val="000000"/>
                </a:solidFill>
                <a:cs typeface="Times New Roman" pitchFamily="18" charset="0"/>
              </a:rPr>
              <a:t> currents are due to oxidation reactions and carry a </a:t>
            </a:r>
            <a:r>
              <a:rPr lang="en-US" sz="2400" b="1" dirty="0">
                <a:solidFill>
                  <a:srgbClr val="CC0000"/>
                </a:solidFill>
                <a:cs typeface="Times New Roman" pitchFamily="18" charset="0"/>
              </a:rPr>
              <a:t>negative </a:t>
            </a:r>
            <a:r>
              <a:rPr lang="en-US" sz="2400" b="1" dirty="0">
                <a:solidFill>
                  <a:srgbClr val="000000"/>
                </a:solidFill>
                <a:cs typeface="Times New Roman" pitchFamily="18" charset="0"/>
              </a:rPr>
              <a:t>value.</a:t>
            </a:r>
          </a:p>
        </p:txBody>
      </p:sp>
    </p:spTree>
    <p:extLst>
      <p:ext uri="{BB962C8B-B14F-4D97-AF65-F5344CB8AC3E}">
        <p14:creationId xmlns:p14="http://schemas.microsoft.com/office/powerpoint/2010/main" val="3541313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1981200" y="381002"/>
            <a:ext cx="8229600" cy="5745163"/>
          </a:xfrm>
        </p:spPr>
        <p:txBody>
          <a:bodyPr/>
          <a:lstStyle/>
          <a:p>
            <a:pPr algn="l" rtl="0" eaLnBrk="1" hangingPunct="1">
              <a:lnSpc>
                <a:spcPct val="90000"/>
              </a:lnSpc>
            </a:pPr>
            <a:r>
              <a:rPr lang="en-US" b="1" dirty="0"/>
              <a:t>The magnitude of the faradaic current is determined by the rate of the resulting oxidation or reduction reaction at the electrode surface. </a:t>
            </a:r>
          </a:p>
          <a:p>
            <a:pPr algn="l" rtl="0" eaLnBrk="1" hangingPunct="1">
              <a:lnSpc>
                <a:spcPct val="90000"/>
              </a:lnSpc>
            </a:pPr>
            <a:r>
              <a:rPr lang="en-US" b="1" dirty="0"/>
              <a:t>Two factors contribute to the rate of the electrochemical reaction: </a:t>
            </a:r>
          </a:p>
          <a:p>
            <a:pPr lvl="1" algn="l" rtl="0" eaLnBrk="1" hangingPunct="1">
              <a:lnSpc>
                <a:spcPct val="90000"/>
              </a:lnSpc>
            </a:pPr>
            <a:r>
              <a:rPr lang="en-US" b="1" dirty="0"/>
              <a:t>the rate at which the reactants and products are transported to and from the surface of the electrode (</a:t>
            </a:r>
            <a:r>
              <a:rPr lang="en-US" b="1" dirty="0">
                <a:solidFill>
                  <a:srgbClr val="0000FF"/>
                </a:solidFill>
              </a:rPr>
              <a:t>mass transport</a:t>
            </a:r>
            <a:r>
              <a:rPr lang="en-US" b="1" dirty="0"/>
              <a:t>)</a:t>
            </a:r>
          </a:p>
          <a:p>
            <a:pPr lvl="1" algn="l" rtl="0" eaLnBrk="1" hangingPunct="1">
              <a:lnSpc>
                <a:spcPct val="90000"/>
              </a:lnSpc>
            </a:pPr>
            <a:r>
              <a:rPr lang="en-US" b="1" dirty="0"/>
              <a:t>and the rate at which electrons pass between the electrode and the reactants and products in the solution. (</a:t>
            </a:r>
            <a:r>
              <a:rPr lang="en-US" b="1" dirty="0">
                <a:solidFill>
                  <a:srgbClr val="0000FF"/>
                </a:solidFill>
              </a:rPr>
              <a:t>kinetics of electron transfer at the electrode surface</a:t>
            </a:r>
            <a:r>
              <a:rPr lang="en-US" b="1" dirty="0"/>
              <a:t>)</a:t>
            </a:r>
          </a:p>
        </p:txBody>
      </p:sp>
    </p:spTree>
    <p:extLst>
      <p:ext uri="{BB962C8B-B14F-4D97-AF65-F5344CB8AC3E}">
        <p14:creationId xmlns:p14="http://schemas.microsoft.com/office/powerpoint/2010/main" val="161827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112802"/>
            <a:ext cx="11454017" cy="4760278"/>
          </a:xfrm>
          <a:prstGeom prst="rect">
            <a:avLst/>
          </a:prstGeom>
        </p:spPr>
        <p:txBody>
          <a:bodyPr wrap="square">
            <a:spAutoFit/>
          </a:bodyPr>
          <a:lstStyle/>
          <a:p>
            <a:pPr>
              <a:lnSpc>
                <a:spcPct val="150000"/>
              </a:lnSpc>
              <a:spcAft>
                <a:spcPts val="1000"/>
              </a:spcAft>
            </a:pPr>
            <a:r>
              <a:rPr lang="en-U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Classification of  Electroanalytical Techniques</a:t>
            </a:r>
          </a:p>
          <a:p>
            <a:pPr lvl="0" algn="just">
              <a:lnSpc>
                <a:spcPct val="150000"/>
              </a:lnSpc>
              <a:spcAft>
                <a:spcPts val="1000"/>
              </a:spcAft>
              <a:tabLst>
                <a:tab pos="2600325"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Electrochemical methods may be split up into two major classes</a:t>
            </a: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2600325" algn="l"/>
              </a:tabLst>
            </a:pPr>
            <a:r>
              <a:rPr lang="en-US"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Potentiometric and </a:t>
            </a:r>
            <a:r>
              <a:rPr lang="en-US"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Amperometric</a:t>
            </a:r>
            <a:endParaRPr lang="en-US"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Potentiometry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electron transfer (ET) reaction is kinetically facile (superficial) and we measure the potential of a Galvanic cell under conditions of zero current flow. The cell potential responds to changes in the activity of the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analyte</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species present in the solution in a well defined manner described by the Nernst equation. Indeed the cell potential varies in a linear manner with the logarithm of the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analyte</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activity.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Symbol" panose="05050102010706020507" pitchFamily="18" charset="2"/>
              <a:buChar char=""/>
              <a:tabLst>
                <a:tab pos="514350" algn="l"/>
              </a:tabLs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b="1" dirty="0" err="1">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Amperometry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kinetics of the ET reaction will have to be driven by an applied potential and so we measure the diffusion controlled current flowing across the electrode/solution interface. This current is directly proportional to the bulk concentration of the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analyte</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present in the 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985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152402"/>
            <a:ext cx="8229600" cy="487363"/>
          </a:xfrm>
        </p:spPr>
        <p:txBody>
          <a:bodyPr/>
          <a:lstStyle/>
          <a:p>
            <a:pPr rtl="0" eaLnBrk="1" hangingPunct="1"/>
            <a:r>
              <a:rPr lang="en-US" sz="2400" b="1">
                <a:solidFill>
                  <a:srgbClr val="CC0000"/>
                </a:solidFill>
              </a:rPr>
              <a:t>Influence of Mass Transport on the Faradaic Current</a:t>
            </a:r>
          </a:p>
        </p:txBody>
      </p:sp>
      <p:sp>
        <p:nvSpPr>
          <p:cNvPr id="15363" name="Rectangle 3"/>
          <p:cNvSpPr>
            <a:spLocks noGrp="1" noChangeArrowheads="1"/>
          </p:cNvSpPr>
          <p:nvPr>
            <p:ph type="body" idx="1"/>
          </p:nvPr>
        </p:nvSpPr>
        <p:spPr>
          <a:xfrm>
            <a:off x="1828800" y="609600"/>
            <a:ext cx="8534400" cy="6096000"/>
          </a:xfrm>
        </p:spPr>
        <p:txBody>
          <a:bodyPr>
            <a:noAutofit/>
          </a:bodyPr>
          <a:lstStyle/>
          <a:p>
            <a:pPr algn="l" rtl="0" eaLnBrk="1" hangingPunct="1">
              <a:buFontTx/>
              <a:buNone/>
            </a:pPr>
            <a:r>
              <a:rPr lang="en-US" sz="2200" b="1" dirty="0"/>
              <a:t>There are three modes of mass transport to and from the electrode surface: diffusion, migration, and convection. </a:t>
            </a:r>
          </a:p>
          <a:p>
            <a:pPr algn="l" rtl="0" eaLnBrk="1" hangingPunct="1"/>
            <a:r>
              <a:rPr lang="en-US" sz="2200" b="1" dirty="0">
                <a:solidFill>
                  <a:srgbClr val="CC0000"/>
                </a:solidFill>
              </a:rPr>
              <a:t>Diffusion </a:t>
            </a:r>
            <a:r>
              <a:rPr lang="en-US" sz="2200" b="1" dirty="0"/>
              <a:t>from a region of high concentration to a region of low concentration occurs whenever the concentration of an ion or molecule at the surface of the electrode is different from that in bulk solution. </a:t>
            </a:r>
          </a:p>
          <a:p>
            <a:pPr algn="l" rtl="0" eaLnBrk="1" hangingPunct="1"/>
            <a:r>
              <a:rPr lang="en-US" sz="2200" dirty="0"/>
              <a:t> </a:t>
            </a:r>
            <a:r>
              <a:rPr lang="en-US" sz="2200" b="1" dirty="0">
                <a:solidFill>
                  <a:srgbClr val="CC0000"/>
                </a:solidFill>
              </a:rPr>
              <a:t>Convection</a:t>
            </a:r>
            <a:r>
              <a:rPr lang="en-US" sz="2200" b="1" dirty="0"/>
              <a:t> occurs when a mechanical means is used to carry reactants toward the electrode and to remove products from the electrode. </a:t>
            </a:r>
          </a:p>
          <a:p>
            <a:pPr lvl="1" algn="l" rtl="0" eaLnBrk="1" hangingPunct="1"/>
            <a:r>
              <a:rPr lang="en-US" sz="2200" b="1" dirty="0"/>
              <a:t>The most common means of convection is to stir the solution using a stir bar. Other methods include rotating the electrode and incorporating the electrode into a flow cell.</a:t>
            </a:r>
            <a:endParaRPr lang="ar-SA" sz="2200" b="1" dirty="0"/>
          </a:p>
          <a:p>
            <a:pPr algn="l" rtl="0" eaLnBrk="1" hangingPunct="1"/>
            <a:r>
              <a:rPr lang="en-US" sz="2200" b="1" dirty="0">
                <a:solidFill>
                  <a:srgbClr val="CC0000"/>
                </a:solidFill>
              </a:rPr>
              <a:t>Migration</a:t>
            </a:r>
            <a:r>
              <a:rPr lang="en-US" sz="2200" b="1" dirty="0"/>
              <a:t> occurs when charged particles in solution are attracted or repelled from an electrode that has a positive or negative surface charge. </a:t>
            </a:r>
          </a:p>
          <a:p>
            <a:pPr lvl="1" algn="l" rtl="0" eaLnBrk="1" hangingPunct="1"/>
            <a:r>
              <a:rPr lang="en-US" sz="2200" b="1" dirty="0"/>
              <a:t>Unlike diffusion and convection, migration only affects the mass transport of charged particles</a:t>
            </a:r>
            <a:r>
              <a:rPr lang="en-US" sz="2200" dirty="0"/>
              <a:t> </a:t>
            </a:r>
          </a:p>
        </p:txBody>
      </p:sp>
    </p:spTree>
    <p:extLst>
      <p:ext uri="{BB962C8B-B14F-4D97-AF65-F5344CB8AC3E}">
        <p14:creationId xmlns:p14="http://schemas.microsoft.com/office/powerpoint/2010/main" val="2991096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981200" y="304802"/>
            <a:ext cx="8229600" cy="5821363"/>
          </a:xfrm>
        </p:spPr>
        <p:txBody>
          <a:bodyPr/>
          <a:lstStyle/>
          <a:p>
            <a:pPr algn="l" rtl="0" eaLnBrk="1" hangingPunct="1"/>
            <a:r>
              <a:rPr lang="en-US" sz="2400" b="1" dirty="0">
                <a:solidFill>
                  <a:srgbClr val="CC0000"/>
                </a:solidFill>
              </a:rPr>
              <a:t>diffusion </a:t>
            </a:r>
            <a:r>
              <a:rPr lang="en-US" sz="2400" b="1" dirty="0"/>
              <a:t>is the only significant means for the mass transport of the reactants and products, the current in a voltammetric cell is given by</a:t>
            </a:r>
            <a:endParaRPr lang="ar-SA" sz="2400" b="1" dirty="0"/>
          </a:p>
          <a:p>
            <a:pPr algn="l" rtl="0" eaLnBrk="1" hangingPunct="1"/>
            <a:endParaRPr lang="en-US" sz="2400" b="1" dirty="0"/>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338263"/>
            <a:ext cx="534352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17"/>
          <p:cNvSpPr>
            <a:spLocks noChangeArrowheads="1"/>
          </p:cNvSpPr>
          <p:nvPr/>
        </p:nvSpPr>
        <p:spPr bwMode="auto">
          <a:xfrm>
            <a:off x="2192215" y="2783570"/>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rtl="0"/>
            <a:r>
              <a:rPr lang="en-US" sz="2400" b="1" dirty="0"/>
              <a:t>where </a:t>
            </a:r>
            <a:r>
              <a:rPr lang="en-US" sz="2400" b="1" i="1" dirty="0"/>
              <a:t>n is </a:t>
            </a:r>
            <a:r>
              <a:rPr lang="en-US" sz="2400" b="1" dirty="0"/>
              <a:t>the number of electrons transferred in the redox reaction, F is Faraday's constant, A is the area of the electrode, </a:t>
            </a:r>
            <a:r>
              <a:rPr lang="en-US" sz="2400" b="1" i="1" dirty="0"/>
              <a:t>D </a:t>
            </a:r>
            <a:r>
              <a:rPr lang="en-US" sz="2400" b="1" dirty="0"/>
              <a:t>is the diffusion coefficient for the reactant or product, </a:t>
            </a:r>
            <a:r>
              <a:rPr lang="en-US" sz="2400" b="1" dirty="0" err="1"/>
              <a:t>C</a:t>
            </a:r>
            <a:r>
              <a:rPr lang="en-US" sz="2400" b="1" baseline="-25000" dirty="0" err="1"/>
              <a:t>buIk</a:t>
            </a:r>
            <a:r>
              <a:rPr lang="en-US" sz="2400" b="1" dirty="0"/>
              <a:t> and </a:t>
            </a:r>
            <a:r>
              <a:rPr lang="en-US" sz="2400" b="1" dirty="0" err="1"/>
              <a:t>C</a:t>
            </a:r>
            <a:r>
              <a:rPr lang="en-US" sz="2400" b="1" baseline="-25000" dirty="0" err="1"/>
              <a:t>x</a:t>
            </a:r>
            <a:r>
              <a:rPr lang="en-US" sz="2400" b="1" baseline="-25000" dirty="0"/>
              <a:t>=o</a:t>
            </a:r>
            <a:r>
              <a:rPr lang="en-US" sz="2400" b="1" dirty="0"/>
              <a:t> are the concentration of the analyte in bulk solution and at the electrode surface, and </a:t>
            </a:r>
            <a:r>
              <a:rPr lang="en-US" sz="2400" b="1" dirty="0">
                <a:sym typeface="Symbol" pitchFamily="18" charset="2"/>
              </a:rPr>
              <a:t></a:t>
            </a:r>
            <a:r>
              <a:rPr lang="en-US" sz="2400" b="1" dirty="0"/>
              <a:t> is the thickness of the diffusion layer.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338263"/>
            <a:ext cx="18288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3" y="5006877"/>
            <a:ext cx="8288215" cy="1938992"/>
          </a:xfrm>
          <a:prstGeom prst="rect">
            <a:avLst/>
          </a:prstGeom>
        </p:spPr>
        <p:txBody>
          <a:bodyPr wrap="square">
            <a:spAutoFit/>
          </a:bodyPr>
          <a:lstStyle/>
          <a:p>
            <a:pPr lvl="0" fontAlgn="base" latinLnBrk="1">
              <a:spcBef>
                <a:spcPct val="50000"/>
              </a:spcBef>
              <a:spcAft>
                <a:spcPct val="0"/>
              </a:spcAft>
            </a:pPr>
            <a:r>
              <a:rPr kumimoji="1" lang="en-US" altLang="ko-KR" sz="2400" b="1" dirty="0">
                <a:solidFill>
                  <a:srgbClr val="0000FF"/>
                </a:solidFill>
              </a:rPr>
              <a:t>Diffusion current  </a:t>
            </a:r>
            <a:r>
              <a:rPr kumimoji="1" lang="en-US" altLang="ko-KR" sz="2400" b="1" dirty="0">
                <a:solidFill>
                  <a:srgbClr val="000000"/>
                </a:solidFill>
              </a:rPr>
              <a:t>: I</a:t>
            </a:r>
            <a:r>
              <a:rPr kumimoji="1" lang="en-US" altLang="ko-KR" sz="2400" b="1" baseline="-25000" dirty="0">
                <a:solidFill>
                  <a:srgbClr val="000000"/>
                </a:solidFill>
              </a:rPr>
              <a:t>d</a:t>
            </a:r>
            <a:r>
              <a:rPr kumimoji="1" lang="en-US" altLang="ko-KR" sz="2400" b="1" dirty="0">
                <a:solidFill>
                  <a:srgbClr val="000000"/>
                </a:solidFill>
              </a:rPr>
              <a:t>  is directly proportional to the concentration of the analyte. </a:t>
            </a:r>
          </a:p>
          <a:p>
            <a:pPr lvl="0" fontAlgn="base" latinLnBrk="1">
              <a:spcBef>
                <a:spcPct val="50000"/>
              </a:spcBef>
              <a:spcAft>
                <a:spcPct val="0"/>
              </a:spcAft>
            </a:pPr>
            <a:r>
              <a:rPr kumimoji="1" lang="en-US" altLang="ko-KR" sz="2400" b="1" dirty="0">
                <a:solidFill>
                  <a:srgbClr val="000000"/>
                </a:solidFill>
              </a:rPr>
              <a:t>             I</a:t>
            </a:r>
            <a:r>
              <a:rPr kumimoji="1" lang="en-US" altLang="ko-KR" sz="2400" b="1" baseline="-25000" dirty="0">
                <a:solidFill>
                  <a:srgbClr val="000000"/>
                </a:solidFill>
              </a:rPr>
              <a:t>d</a:t>
            </a:r>
            <a:r>
              <a:rPr kumimoji="1" lang="en-US" altLang="ko-KR" sz="2400" b="1" dirty="0">
                <a:solidFill>
                  <a:srgbClr val="000000"/>
                </a:solidFill>
              </a:rPr>
              <a:t>  =  limiting current – residual current    </a:t>
            </a:r>
            <a:r>
              <a:rPr kumimoji="1" lang="en-US" altLang="ko-KR" sz="2400" b="1" dirty="0">
                <a:solidFill>
                  <a:srgbClr val="000000"/>
                </a:solidFill>
                <a:sym typeface="Symbol" pitchFamily="18" charset="2"/>
              </a:rPr>
              <a:t>   [C]</a:t>
            </a:r>
            <a:r>
              <a:rPr kumimoji="1" lang="en-US" altLang="ko-KR" sz="2400" b="1" baseline="-25000" dirty="0">
                <a:solidFill>
                  <a:srgbClr val="000000"/>
                </a:solidFill>
                <a:sym typeface="Symbol" pitchFamily="18" charset="2"/>
              </a:rPr>
              <a:t>o</a:t>
            </a:r>
            <a:endParaRPr kumimoji="1" lang="en-US" altLang="ko-KR" sz="2400" b="1" dirty="0">
              <a:solidFill>
                <a:srgbClr val="000000"/>
              </a:solidFill>
              <a:sym typeface="Symbol" pitchFamily="18" charset="2"/>
            </a:endParaRPr>
          </a:p>
          <a:p>
            <a:pPr lvl="0" fontAlgn="base" latinLnBrk="1">
              <a:spcBef>
                <a:spcPct val="50000"/>
              </a:spcBef>
              <a:spcAft>
                <a:spcPct val="0"/>
              </a:spcAft>
            </a:pPr>
            <a:r>
              <a:rPr kumimoji="1" lang="en-US" altLang="ko-KR" sz="2400" b="1" dirty="0">
                <a:solidFill>
                  <a:srgbClr val="000000"/>
                </a:solidFill>
              </a:rPr>
              <a:t>             </a:t>
            </a:r>
            <a:r>
              <a:rPr kumimoji="1" lang="en-US" altLang="ko-KR" sz="2400" b="1" dirty="0" err="1">
                <a:solidFill>
                  <a:srgbClr val="000000"/>
                </a:solidFill>
              </a:rPr>
              <a:t>Ilkovic</a:t>
            </a:r>
            <a:r>
              <a:rPr kumimoji="1" lang="en-US" altLang="ko-KR" sz="2400" b="1" dirty="0">
                <a:solidFill>
                  <a:srgbClr val="000000"/>
                </a:solidFill>
              </a:rPr>
              <a:t> equation              </a:t>
            </a:r>
          </a:p>
        </p:txBody>
      </p:sp>
    </p:spTree>
    <p:extLst>
      <p:ext uri="{BB962C8B-B14F-4D97-AF65-F5344CB8AC3E}">
        <p14:creationId xmlns:p14="http://schemas.microsoft.com/office/powerpoint/2010/main" val="4175929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2000" b="1" dirty="0">
                <a:solidFill>
                  <a:srgbClr val="CC0000"/>
                </a:solidFill>
                <a:latin typeface="Arial Black" pitchFamily="34" charset="0"/>
              </a:rPr>
              <a:t>Influence of the Kinetics of Electron Transfer on the Faradaic Current</a:t>
            </a:r>
          </a:p>
        </p:txBody>
      </p:sp>
      <p:sp>
        <p:nvSpPr>
          <p:cNvPr id="18435" name="Rectangle 3"/>
          <p:cNvSpPr>
            <a:spLocks noGrp="1" noChangeArrowheads="1"/>
          </p:cNvSpPr>
          <p:nvPr>
            <p:ph type="body" idx="1"/>
          </p:nvPr>
        </p:nvSpPr>
        <p:spPr>
          <a:xfrm>
            <a:off x="1981200" y="1371602"/>
            <a:ext cx="8229600" cy="4525963"/>
          </a:xfrm>
        </p:spPr>
        <p:txBody>
          <a:bodyPr/>
          <a:lstStyle/>
          <a:p>
            <a:pPr algn="l" rtl="0" eaLnBrk="1" hangingPunct="1">
              <a:lnSpc>
                <a:spcPct val="90000"/>
              </a:lnSpc>
            </a:pPr>
            <a:r>
              <a:rPr lang="en-US" sz="2400" b="1" dirty="0"/>
              <a:t>When electron transfer kinetics at the electrode surface are </a:t>
            </a:r>
            <a:r>
              <a:rPr lang="en-US" sz="2400" b="1" dirty="0">
                <a:solidFill>
                  <a:srgbClr val="0000FF"/>
                </a:solidFill>
              </a:rPr>
              <a:t>fast</a:t>
            </a:r>
            <a:r>
              <a:rPr lang="en-US" sz="2400" b="1" dirty="0"/>
              <a:t>, the redox reaction is at </a:t>
            </a:r>
            <a:r>
              <a:rPr lang="en-US" sz="2400" b="1" dirty="0">
                <a:solidFill>
                  <a:srgbClr val="0000FF"/>
                </a:solidFill>
              </a:rPr>
              <a:t>equilibrium</a:t>
            </a:r>
            <a:r>
              <a:rPr lang="en-US" sz="2400" b="1" dirty="0"/>
              <a:t>, and the concentrations of reactants and products at the electrode are those specified by the Nernst equation. </a:t>
            </a:r>
          </a:p>
          <a:p>
            <a:pPr algn="l" rtl="0" eaLnBrk="1" hangingPunct="1">
              <a:lnSpc>
                <a:spcPct val="90000"/>
              </a:lnSpc>
            </a:pPr>
            <a:r>
              <a:rPr lang="en-US" sz="2400" b="1" dirty="0"/>
              <a:t>Such systems are considered electrochemically </a:t>
            </a:r>
            <a:r>
              <a:rPr lang="en-US" sz="2400" b="1" dirty="0">
                <a:solidFill>
                  <a:srgbClr val="0000FF"/>
                </a:solidFill>
              </a:rPr>
              <a:t>reversible</a:t>
            </a:r>
            <a:r>
              <a:rPr lang="en-US" sz="2400" b="1" dirty="0"/>
              <a:t>. </a:t>
            </a:r>
          </a:p>
          <a:p>
            <a:pPr algn="l" rtl="0" eaLnBrk="1" hangingPunct="1">
              <a:lnSpc>
                <a:spcPct val="90000"/>
              </a:lnSpc>
            </a:pPr>
            <a:r>
              <a:rPr lang="en-US" sz="2400" b="1" dirty="0"/>
              <a:t>In other systems, when electron transfer kinetics are sufficiently slow, </a:t>
            </a:r>
            <a:r>
              <a:rPr lang="en-US" sz="2400" b="1" dirty="0">
                <a:solidFill>
                  <a:srgbClr val="CC0000"/>
                </a:solidFill>
              </a:rPr>
              <a:t>the concentration of reactants and products at the electrode surface, and thus the current</a:t>
            </a:r>
            <a:r>
              <a:rPr lang="en-US" sz="2400" b="1" dirty="0"/>
              <a:t>, differ from that predicted by the Nernst equation. In this case the system is electrochemically </a:t>
            </a:r>
            <a:r>
              <a:rPr lang="en-US" sz="2400" b="1" dirty="0">
                <a:solidFill>
                  <a:srgbClr val="0000FF"/>
                </a:solidFill>
              </a:rPr>
              <a:t>irreversible</a:t>
            </a:r>
            <a:r>
              <a:rPr lang="en-US" sz="2400" b="1" dirty="0"/>
              <a:t>.</a:t>
            </a:r>
          </a:p>
        </p:txBody>
      </p:sp>
    </p:spTree>
    <p:extLst>
      <p:ext uri="{BB962C8B-B14F-4D97-AF65-F5344CB8AC3E}">
        <p14:creationId xmlns:p14="http://schemas.microsoft.com/office/powerpoint/2010/main" val="627579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
            <a:ext cx="8229600" cy="487363"/>
          </a:xfrm>
        </p:spPr>
        <p:txBody>
          <a:bodyPr/>
          <a:lstStyle/>
          <a:p>
            <a:pPr rtl="0" eaLnBrk="1" hangingPunct="1"/>
            <a:r>
              <a:rPr lang="en-US" sz="2400" b="1" dirty="0">
                <a:solidFill>
                  <a:srgbClr val="CC0000"/>
                </a:solidFill>
                <a:latin typeface="Arial Black" pitchFamily="34" charset="0"/>
              </a:rPr>
              <a:t>Non faradic Currents</a:t>
            </a:r>
          </a:p>
        </p:txBody>
      </p:sp>
      <p:sp>
        <p:nvSpPr>
          <p:cNvPr id="19459" name="Rectangle 3"/>
          <p:cNvSpPr>
            <a:spLocks noGrp="1" noChangeArrowheads="1"/>
          </p:cNvSpPr>
          <p:nvPr>
            <p:ph type="body" idx="1"/>
          </p:nvPr>
        </p:nvSpPr>
        <p:spPr>
          <a:xfrm>
            <a:off x="1828800" y="609602"/>
            <a:ext cx="8610600" cy="6049963"/>
          </a:xfrm>
        </p:spPr>
        <p:txBody>
          <a:bodyPr>
            <a:normAutofit lnSpcReduction="10000"/>
          </a:bodyPr>
          <a:lstStyle/>
          <a:p>
            <a:pPr algn="l" rtl="0" eaLnBrk="1" hangingPunct="1">
              <a:lnSpc>
                <a:spcPct val="80000"/>
              </a:lnSpc>
            </a:pPr>
            <a:r>
              <a:rPr lang="en-US" sz="2400" b="1" dirty="0"/>
              <a:t>Currents other than faradaic may also exist in an electrochemical cell that are unrelated to any redox reaction. </a:t>
            </a:r>
          </a:p>
          <a:p>
            <a:pPr algn="l" rtl="0" eaLnBrk="1" hangingPunct="1">
              <a:lnSpc>
                <a:spcPct val="80000"/>
              </a:lnSpc>
            </a:pPr>
            <a:r>
              <a:rPr lang="en-US" sz="2400" b="1" dirty="0"/>
              <a:t>These currents are called </a:t>
            </a:r>
            <a:r>
              <a:rPr lang="en-US" sz="2400" b="1" dirty="0" err="1">
                <a:solidFill>
                  <a:srgbClr val="CC0000"/>
                </a:solidFill>
              </a:rPr>
              <a:t>nonfaradaic</a:t>
            </a:r>
            <a:r>
              <a:rPr lang="en-US" sz="2400" b="1" dirty="0">
                <a:solidFill>
                  <a:srgbClr val="CC0000"/>
                </a:solidFill>
              </a:rPr>
              <a:t> currents</a:t>
            </a:r>
            <a:r>
              <a:rPr lang="en-US" sz="2400" b="1" dirty="0"/>
              <a:t> </a:t>
            </a:r>
          </a:p>
          <a:p>
            <a:pPr algn="l" rtl="0" eaLnBrk="1" hangingPunct="1">
              <a:lnSpc>
                <a:spcPct val="80000"/>
              </a:lnSpc>
            </a:pPr>
            <a:r>
              <a:rPr lang="en-US" sz="2400" b="1" dirty="0"/>
              <a:t>The most important example of a </a:t>
            </a:r>
            <a:r>
              <a:rPr lang="en-US" sz="2400" b="1" dirty="0" err="1"/>
              <a:t>nonfaradaic</a:t>
            </a:r>
            <a:r>
              <a:rPr lang="en-US" sz="2400" b="1" dirty="0"/>
              <a:t> current occurs whenever the electrode's potential is changed. </a:t>
            </a:r>
          </a:p>
          <a:p>
            <a:pPr algn="l" rtl="0" eaLnBrk="1" hangingPunct="1">
              <a:lnSpc>
                <a:spcPct val="80000"/>
              </a:lnSpc>
            </a:pPr>
            <a:r>
              <a:rPr lang="en-US" sz="2400" b="1" dirty="0"/>
              <a:t>When mass transport takes place by </a:t>
            </a:r>
            <a:r>
              <a:rPr lang="en-US" sz="2400" b="1" dirty="0">
                <a:solidFill>
                  <a:srgbClr val="0000FF"/>
                </a:solidFill>
              </a:rPr>
              <a:t>migration</a:t>
            </a:r>
            <a:r>
              <a:rPr lang="en-US" sz="2400" b="1" dirty="0"/>
              <a:t> negatively charged particles in solution migrate toward a positively charged electrode, and positively charged particles move away from the same electrode. </a:t>
            </a:r>
          </a:p>
          <a:p>
            <a:pPr algn="l" rtl="0" eaLnBrk="1" hangingPunct="1">
              <a:lnSpc>
                <a:spcPct val="80000"/>
              </a:lnSpc>
            </a:pPr>
            <a:r>
              <a:rPr lang="en-US" sz="2400" b="1" dirty="0"/>
              <a:t>When an inert electrolyte is responsible for migration, the result is a structured electrode‑surface interface called the </a:t>
            </a:r>
            <a:r>
              <a:rPr lang="en-US" sz="2400" b="1" dirty="0">
                <a:solidFill>
                  <a:srgbClr val="0000FF"/>
                </a:solidFill>
              </a:rPr>
              <a:t>electrical double layer</a:t>
            </a:r>
            <a:r>
              <a:rPr lang="en-US" sz="2400" b="1" dirty="0"/>
              <a:t>, or EDL, </a:t>
            </a:r>
          </a:p>
          <a:p>
            <a:pPr algn="l" rtl="0" eaLnBrk="1" hangingPunct="1">
              <a:lnSpc>
                <a:spcPct val="80000"/>
              </a:lnSpc>
            </a:pPr>
            <a:r>
              <a:rPr lang="en-US" sz="2400" b="1" dirty="0"/>
              <a:t>The movement of charged particles in solution, gives rise to a short‑lived, </a:t>
            </a:r>
            <a:r>
              <a:rPr lang="en-US" sz="2400" b="1" dirty="0" err="1">
                <a:solidFill>
                  <a:srgbClr val="0000FF"/>
                </a:solidFill>
              </a:rPr>
              <a:t>nonfaradaic</a:t>
            </a:r>
            <a:r>
              <a:rPr lang="en-US" sz="2400" b="1" dirty="0">
                <a:solidFill>
                  <a:srgbClr val="0000FF"/>
                </a:solidFill>
              </a:rPr>
              <a:t> charging current</a:t>
            </a:r>
            <a:r>
              <a:rPr lang="en-US" sz="2400" b="1" dirty="0"/>
              <a:t>. </a:t>
            </a:r>
          </a:p>
          <a:p>
            <a:pPr algn="l" rtl="0" eaLnBrk="1" hangingPunct="1">
              <a:lnSpc>
                <a:spcPct val="80000"/>
              </a:lnSpc>
            </a:pPr>
            <a:r>
              <a:rPr lang="en-US" sz="2400" b="1" dirty="0"/>
              <a:t>Changing the potential of an electrode </a:t>
            </a:r>
          </a:p>
          <a:p>
            <a:pPr algn="l" rtl="0" eaLnBrk="1" hangingPunct="1">
              <a:lnSpc>
                <a:spcPct val="80000"/>
              </a:lnSpc>
            </a:pPr>
            <a:r>
              <a:rPr lang="en-US" sz="2400" b="1" dirty="0"/>
              <a:t>causes a change in the structure of </a:t>
            </a:r>
          </a:p>
          <a:p>
            <a:pPr algn="l" rtl="0" eaLnBrk="1" hangingPunct="1">
              <a:lnSpc>
                <a:spcPct val="80000"/>
              </a:lnSpc>
            </a:pPr>
            <a:r>
              <a:rPr lang="en-US" sz="2400" b="1" dirty="0"/>
              <a:t>the EDL, producing a small charging current.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4876800"/>
            <a:ext cx="238097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636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52400"/>
            <a:ext cx="8229600" cy="563562"/>
          </a:xfrm>
        </p:spPr>
        <p:txBody>
          <a:bodyPr/>
          <a:lstStyle/>
          <a:p>
            <a:pPr rtl="0" eaLnBrk="1" hangingPunct="1"/>
            <a:r>
              <a:rPr lang="en-US" sz="2800" b="1" dirty="0">
                <a:solidFill>
                  <a:srgbClr val="CC0000"/>
                </a:solidFill>
                <a:latin typeface="Arial Black" pitchFamily="34" charset="0"/>
              </a:rPr>
              <a:t>Residual Current</a:t>
            </a:r>
          </a:p>
        </p:txBody>
      </p:sp>
      <p:sp>
        <p:nvSpPr>
          <p:cNvPr id="20483" name="Rectangle 3"/>
          <p:cNvSpPr>
            <a:spLocks noGrp="1" noChangeArrowheads="1"/>
          </p:cNvSpPr>
          <p:nvPr>
            <p:ph type="body" idx="1"/>
          </p:nvPr>
        </p:nvSpPr>
        <p:spPr>
          <a:xfrm>
            <a:off x="1524000" y="685802"/>
            <a:ext cx="8534400" cy="5211763"/>
          </a:xfrm>
        </p:spPr>
        <p:txBody>
          <a:bodyPr>
            <a:normAutofit/>
          </a:bodyPr>
          <a:lstStyle/>
          <a:p>
            <a:pPr algn="l" rtl="0" eaLnBrk="1" hangingPunct="1">
              <a:lnSpc>
                <a:spcPct val="90000"/>
              </a:lnSpc>
            </a:pPr>
            <a:r>
              <a:rPr lang="en-US" sz="2400" b="1" dirty="0"/>
              <a:t>Even in the absence of analyte, a small current flows through an electrochemical cell. </a:t>
            </a:r>
          </a:p>
          <a:p>
            <a:pPr algn="l" rtl="0" eaLnBrk="1" hangingPunct="1">
              <a:lnSpc>
                <a:spcPct val="90000"/>
              </a:lnSpc>
            </a:pPr>
            <a:r>
              <a:rPr lang="en-US" sz="2400" b="1" dirty="0"/>
              <a:t>This current, which is called the residual current, consists of two components:</a:t>
            </a:r>
          </a:p>
          <a:p>
            <a:pPr lvl="1" algn="l" rtl="0" eaLnBrk="1" hangingPunct="1">
              <a:lnSpc>
                <a:spcPct val="90000"/>
              </a:lnSpc>
            </a:pPr>
            <a:r>
              <a:rPr lang="en-US" b="1" dirty="0"/>
              <a:t> a </a:t>
            </a:r>
            <a:r>
              <a:rPr lang="en-US" b="1" dirty="0">
                <a:solidFill>
                  <a:srgbClr val="CC0000"/>
                </a:solidFill>
              </a:rPr>
              <a:t>faradaic current</a:t>
            </a:r>
            <a:r>
              <a:rPr lang="en-US" b="1" dirty="0"/>
              <a:t> due to the oxidation or reduction of trace impurities, </a:t>
            </a:r>
          </a:p>
          <a:p>
            <a:pPr lvl="1" algn="l" rtl="0" eaLnBrk="1" hangingPunct="1">
              <a:lnSpc>
                <a:spcPct val="90000"/>
              </a:lnSpc>
            </a:pPr>
            <a:r>
              <a:rPr lang="en-US" b="1" dirty="0"/>
              <a:t>a </a:t>
            </a:r>
            <a:r>
              <a:rPr lang="en-US" b="1" dirty="0">
                <a:solidFill>
                  <a:srgbClr val="CC0000"/>
                </a:solidFill>
              </a:rPr>
              <a:t>charging current</a:t>
            </a:r>
            <a:r>
              <a:rPr lang="en-US" b="1" dirty="0"/>
              <a:t>. it is the current needed to charge or discharge the capacitor formed by the electrode surface‑solution interface. This is called the condenser current or charging current. </a:t>
            </a:r>
          </a:p>
          <a:p>
            <a:pPr lvl="1" algn="l" rtl="0" eaLnBrk="1" hangingPunct="1">
              <a:lnSpc>
                <a:spcPct val="90000"/>
              </a:lnSpc>
            </a:pPr>
            <a:r>
              <a:rPr lang="en-US" b="1" dirty="0"/>
              <a:t>It is present in all voltammetric </a:t>
            </a:r>
          </a:p>
          <a:p>
            <a:pPr marL="457200" lvl="1" indent="0">
              <a:buNone/>
            </a:pPr>
            <a:r>
              <a:rPr lang="en-US" b="1" dirty="0"/>
              <a:t>and polarographic experiments, </a:t>
            </a:r>
          </a:p>
          <a:p>
            <a:pPr marL="457200" lvl="1" indent="0">
              <a:buNone/>
            </a:pPr>
            <a:r>
              <a:rPr lang="en-US" b="1" dirty="0"/>
              <a:t>regardless of the purity of reagents.</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95689"/>
            <a:ext cx="35052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121" y="5457751"/>
            <a:ext cx="2077280" cy="128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749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487362"/>
          </a:xfrm>
        </p:spPr>
        <p:txBody>
          <a:bodyPr>
            <a:normAutofit fontScale="90000"/>
          </a:bodyPr>
          <a:lstStyle/>
          <a:p>
            <a:r>
              <a:rPr lang="en-US" sz="3200" b="1" dirty="0"/>
              <a:t>Types of Voltammetry</a:t>
            </a:r>
            <a:br>
              <a:rPr lang="en-US" sz="3200" b="1" dirty="0"/>
            </a:br>
            <a:endParaRPr lang="en-US" sz="3200" dirty="0"/>
          </a:p>
        </p:txBody>
      </p:sp>
      <p:sp>
        <p:nvSpPr>
          <p:cNvPr id="25603" name="Rectangle 3"/>
          <p:cNvSpPr>
            <a:spLocks noGrp="1" noChangeArrowheads="1"/>
          </p:cNvSpPr>
          <p:nvPr>
            <p:ph type="body" idx="1"/>
          </p:nvPr>
        </p:nvSpPr>
        <p:spPr>
          <a:xfrm>
            <a:off x="1981200" y="638777"/>
            <a:ext cx="8229600" cy="5211763"/>
          </a:xfrm>
        </p:spPr>
        <p:txBody>
          <a:bodyPr/>
          <a:lstStyle/>
          <a:p>
            <a:pPr>
              <a:buNone/>
            </a:pPr>
            <a:r>
              <a:rPr lang="en-US" sz="2000" b="1" i="1" dirty="0">
                <a:solidFill>
                  <a:srgbClr val="0000FF"/>
                </a:solidFill>
              </a:rPr>
              <a:t>Different kinds of </a:t>
            </a:r>
            <a:r>
              <a:rPr lang="en-US" sz="2000" b="1" dirty="0">
                <a:solidFill>
                  <a:srgbClr val="0000FF"/>
                </a:solidFill>
              </a:rPr>
              <a:t>Voltammetry</a:t>
            </a:r>
          </a:p>
          <a:p>
            <a:pPr eaLnBrk="1" hangingPunct="1"/>
            <a:r>
              <a:rPr lang="en-US" sz="2000" b="1" dirty="0"/>
              <a:t>Polarography</a:t>
            </a:r>
            <a:endParaRPr lang="en-US" sz="2000" b="1" dirty="0">
              <a:solidFill>
                <a:srgbClr val="0000FF"/>
              </a:solidFill>
            </a:endParaRPr>
          </a:p>
          <a:p>
            <a:pPr>
              <a:spcBef>
                <a:spcPct val="50000"/>
              </a:spcBef>
            </a:pPr>
            <a:r>
              <a:rPr lang="en-US" sz="2000" b="1" dirty="0"/>
              <a:t>Linear sweep and Cyclic Voltammetry</a:t>
            </a:r>
          </a:p>
          <a:p>
            <a:pPr>
              <a:spcBef>
                <a:spcPct val="50000"/>
              </a:spcBef>
            </a:pPr>
            <a:r>
              <a:rPr lang="en-US" sz="2000" b="1" dirty="0"/>
              <a:t>Hydrodynamic Voltammetry</a:t>
            </a:r>
          </a:p>
          <a:p>
            <a:pPr>
              <a:spcBef>
                <a:spcPct val="50000"/>
              </a:spcBef>
            </a:pPr>
            <a:r>
              <a:rPr lang="en-US" sz="2000" b="1" dirty="0"/>
              <a:t>Pulsed methods</a:t>
            </a:r>
          </a:p>
          <a:p>
            <a:pPr>
              <a:spcBef>
                <a:spcPct val="50000"/>
              </a:spcBef>
            </a:pPr>
            <a:r>
              <a:rPr lang="en-US" sz="2000" b="1" dirty="0"/>
              <a:t>Stripping Voltammetry</a:t>
            </a:r>
          </a:p>
          <a:p>
            <a:pPr>
              <a:spcBef>
                <a:spcPct val="50000"/>
              </a:spcBef>
            </a:pPr>
            <a:r>
              <a:rPr lang="en-US" sz="2000" b="1" dirty="0"/>
              <a:t>AC Voltammetry</a:t>
            </a:r>
          </a:p>
        </p:txBody>
      </p:sp>
    </p:spTree>
    <p:extLst>
      <p:ext uri="{BB962C8B-B14F-4D97-AF65-F5344CB8AC3E}">
        <p14:creationId xmlns:p14="http://schemas.microsoft.com/office/powerpoint/2010/main" val="205518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457200"/>
          </a:xfrm>
        </p:spPr>
        <p:txBody>
          <a:bodyPr>
            <a:normAutofit fontScale="90000"/>
          </a:bodyPr>
          <a:lstStyle/>
          <a:p>
            <a:pPr eaLnBrk="1" hangingPunct="1"/>
            <a:r>
              <a:rPr lang="en-US" sz="2800" b="1" dirty="0">
                <a:solidFill>
                  <a:srgbClr val="CC0000"/>
                </a:solidFill>
                <a:latin typeface="Arial Black" pitchFamily="34" charset="0"/>
              </a:rPr>
              <a:t>Polarography</a:t>
            </a:r>
          </a:p>
        </p:txBody>
      </p:sp>
      <p:sp>
        <p:nvSpPr>
          <p:cNvPr id="5123" name="Rectangle 3"/>
          <p:cNvSpPr>
            <a:spLocks noGrp="1" noChangeArrowheads="1"/>
          </p:cNvSpPr>
          <p:nvPr>
            <p:ph type="body" idx="1"/>
          </p:nvPr>
        </p:nvSpPr>
        <p:spPr>
          <a:xfrm>
            <a:off x="1752600" y="533400"/>
            <a:ext cx="8839200" cy="6096000"/>
          </a:xfrm>
        </p:spPr>
        <p:txBody>
          <a:bodyPr>
            <a:normAutofit/>
          </a:bodyPr>
          <a:lstStyle/>
          <a:p>
            <a:pPr eaLnBrk="1" hangingPunct="1">
              <a:lnSpc>
                <a:spcPct val="80000"/>
              </a:lnSpc>
            </a:pPr>
            <a:endParaRPr lang="en-US" sz="2000" dirty="0"/>
          </a:p>
          <a:p>
            <a:r>
              <a:rPr lang="en-US" sz="2400" b="1" dirty="0" err="1">
                <a:solidFill>
                  <a:srgbClr val="0000FF"/>
                </a:solidFill>
              </a:rPr>
              <a:t>Jaroslav</a:t>
            </a:r>
            <a:r>
              <a:rPr lang="en-US" sz="2400" b="1" dirty="0">
                <a:solidFill>
                  <a:srgbClr val="0000FF"/>
                </a:solidFill>
              </a:rPr>
              <a:t> </a:t>
            </a:r>
            <a:r>
              <a:rPr lang="en-US" sz="2400" b="1" dirty="0" err="1">
                <a:solidFill>
                  <a:srgbClr val="0000FF"/>
                </a:solidFill>
              </a:rPr>
              <a:t>Heyrovský</a:t>
            </a:r>
            <a:r>
              <a:rPr lang="en-US" sz="2400" b="1" dirty="0">
                <a:solidFill>
                  <a:srgbClr val="0000FF"/>
                </a:solidFill>
              </a:rPr>
              <a:t> </a:t>
            </a:r>
            <a:r>
              <a:rPr lang="en-US" sz="2400" b="1" dirty="0"/>
              <a:t>was the inventor of the polarographic method, and the  father of electroanalytical chemistry, for which he was the  recipient of the Nobel Prize. His contribution to electroanalytical chemistry can not be overestimated. All modern voltammetric methods used now in electroanalytical chemistry originate from polarography. </a:t>
            </a:r>
          </a:p>
          <a:p>
            <a:pPr algn="l" rtl="0" eaLnBrk="1" hangingPunct="1"/>
            <a:r>
              <a:rPr lang="en-US" sz="2400" b="1" dirty="0"/>
              <a:t>In polarography the working electrode is a </a:t>
            </a:r>
            <a:r>
              <a:rPr lang="en-US" sz="2400" b="1" dirty="0">
                <a:solidFill>
                  <a:srgbClr val="0000FF"/>
                </a:solidFill>
              </a:rPr>
              <a:t>dropping mercury electrode (DME) </a:t>
            </a:r>
            <a:r>
              <a:rPr lang="en-US" sz="2400" b="1" dirty="0"/>
              <a:t>or a mercury droplet suspended from a bottom of a glass capillary tube. </a:t>
            </a:r>
          </a:p>
          <a:p>
            <a:pPr algn="l" rtl="0" eaLnBrk="1" hangingPunct="1"/>
            <a:r>
              <a:rPr lang="en-US" sz="2400" b="1" dirty="0"/>
              <a:t>Analyte is either </a:t>
            </a:r>
            <a:r>
              <a:rPr lang="en-US" sz="2400" b="1" dirty="0">
                <a:solidFill>
                  <a:srgbClr val="0000FF"/>
                </a:solidFill>
              </a:rPr>
              <a:t>reduced</a:t>
            </a:r>
            <a:r>
              <a:rPr lang="en-US" sz="2400" b="1" dirty="0"/>
              <a:t> (most of the cases) or </a:t>
            </a:r>
            <a:r>
              <a:rPr lang="en-US" sz="2400" b="1" dirty="0">
                <a:solidFill>
                  <a:srgbClr val="0000FF"/>
                </a:solidFill>
              </a:rPr>
              <a:t>oxidized</a:t>
            </a:r>
            <a:r>
              <a:rPr lang="en-US" sz="2400" b="1" dirty="0"/>
              <a:t> at the surface of the mercury drop. </a:t>
            </a:r>
          </a:p>
          <a:p>
            <a:pPr algn="l" rtl="0" eaLnBrk="1" hangingPunct="1"/>
            <a:r>
              <a:rPr lang="en-US" sz="2400" b="1" dirty="0"/>
              <a:t>The current –carrier auxiliary electrode is a platinum wire.</a:t>
            </a:r>
          </a:p>
          <a:p>
            <a:pPr algn="l" rtl="0" eaLnBrk="1" hangingPunct="1"/>
            <a:r>
              <a:rPr lang="en-US" sz="2400" b="1" dirty="0"/>
              <a:t>SCE or Ag/</a:t>
            </a:r>
            <a:r>
              <a:rPr lang="en-US" sz="2400" b="1" dirty="0" err="1"/>
              <a:t>AgCl</a:t>
            </a:r>
            <a:r>
              <a:rPr lang="en-US" sz="2400" b="1" dirty="0"/>
              <a:t> reference electrode is used.  </a:t>
            </a:r>
          </a:p>
          <a:p>
            <a:pPr algn="l" rtl="0" eaLnBrk="1" hangingPunct="1"/>
            <a:r>
              <a:rPr lang="en-US" sz="2400" b="1" dirty="0"/>
              <a:t>The potential of the mercury drop is measured  with respect to the reference electrode. </a:t>
            </a:r>
          </a:p>
        </p:txBody>
      </p:sp>
    </p:spTree>
    <p:extLst>
      <p:ext uri="{BB962C8B-B14F-4D97-AF65-F5344CB8AC3E}">
        <p14:creationId xmlns:p14="http://schemas.microsoft.com/office/powerpoint/2010/main" val="461149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60" y="228601"/>
            <a:ext cx="4038600" cy="617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5072" y="228601"/>
            <a:ext cx="6437376" cy="4339650"/>
          </a:xfrm>
          <a:prstGeom prst="rect">
            <a:avLst/>
          </a:prstGeom>
        </p:spPr>
        <p:txBody>
          <a:bodyPr wrap="square">
            <a:spAutoFit/>
          </a:bodyPr>
          <a:lstStyle/>
          <a:p>
            <a:r>
              <a:rPr lang="en-US" sz="2300" dirty="0">
                <a:latin typeface="+mj-lt"/>
              </a:rPr>
              <a:t>The </a:t>
            </a:r>
            <a:r>
              <a:rPr lang="en-US" sz="2300" dirty="0">
                <a:solidFill>
                  <a:srgbClr val="0000FF"/>
                </a:solidFill>
                <a:latin typeface="+mj-lt"/>
              </a:rPr>
              <a:t>DME</a:t>
            </a:r>
            <a:r>
              <a:rPr lang="en-US" sz="2300" dirty="0">
                <a:latin typeface="+mj-lt"/>
              </a:rPr>
              <a:t> is referred to as the working or indicator electrode, it is made up of </a:t>
            </a:r>
            <a:r>
              <a:rPr lang="en-US" sz="2300" dirty="0">
                <a:solidFill>
                  <a:srgbClr val="0000FF"/>
                </a:solidFill>
                <a:latin typeface="+mj-lt"/>
              </a:rPr>
              <a:t>mercury reservoir </a:t>
            </a:r>
          </a:p>
          <a:p>
            <a:r>
              <a:rPr lang="en-US" sz="2300" dirty="0">
                <a:latin typeface="+mj-lt"/>
              </a:rPr>
              <a:t>connected to a </a:t>
            </a:r>
            <a:r>
              <a:rPr lang="en-US" sz="2300" dirty="0">
                <a:solidFill>
                  <a:srgbClr val="0000FF"/>
                </a:solidFill>
                <a:latin typeface="+mj-lt"/>
              </a:rPr>
              <a:t>capillary tube</a:t>
            </a:r>
            <a:r>
              <a:rPr lang="en-US" sz="2300" dirty="0">
                <a:latin typeface="+mj-lt"/>
              </a:rPr>
              <a:t>. The capillary tube deliver mercury size of about 1mm in diameter </a:t>
            </a:r>
          </a:p>
          <a:p>
            <a:r>
              <a:rPr lang="en-US" sz="2300" dirty="0">
                <a:latin typeface="+mj-lt"/>
              </a:rPr>
              <a:t>(micro-electrode), the mercury drops detach after every two seconds and as such a </a:t>
            </a:r>
            <a:r>
              <a:rPr lang="en-US" sz="2300" dirty="0">
                <a:solidFill>
                  <a:srgbClr val="0000FF"/>
                </a:solidFill>
                <a:latin typeface="+mj-lt"/>
              </a:rPr>
              <a:t>fresh surface of mercury </a:t>
            </a:r>
            <a:r>
              <a:rPr lang="en-US" sz="2300" dirty="0">
                <a:latin typeface="+mj-lt"/>
              </a:rPr>
              <a:t>is encountered such that the reaction at any point in time does not </a:t>
            </a:r>
            <a:r>
              <a:rPr lang="en-US" sz="2300" dirty="0">
                <a:solidFill>
                  <a:srgbClr val="0000FF"/>
                </a:solidFill>
                <a:latin typeface="+mj-lt"/>
              </a:rPr>
              <a:t>depend on the past history </a:t>
            </a:r>
            <a:r>
              <a:rPr lang="en-US" sz="2300" dirty="0">
                <a:latin typeface="+mj-lt"/>
              </a:rPr>
              <a:t>of </a:t>
            </a:r>
          </a:p>
          <a:p>
            <a:r>
              <a:rPr lang="en-US" sz="2300" dirty="0">
                <a:latin typeface="+mj-lt"/>
              </a:rPr>
              <a:t>the electrode. This therefore, makes the electrode reaction perfectly </a:t>
            </a:r>
            <a:r>
              <a:rPr lang="en-US" sz="2300" dirty="0">
                <a:solidFill>
                  <a:srgbClr val="0000FF"/>
                </a:solidFill>
                <a:latin typeface="+mj-lt"/>
              </a:rPr>
              <a:t>reproducible</a:t>
            </a:r>
            <a:r>
              <a:rPr lang="en-US" sz="2300" dirty="0">
                <a:latin typeface="+mj-lt"/>
              </a:rPr>
              <a:t>. Also since it is </a:t>
            </a:r>
          </a:p>
          <a:p>
            <a:r>
              <a:rPr lang="en-US" sz="2300" dirty="0">
                <a:latin typeface="+mj-lt"/>
              </a:rPr>
              <a:t>a micro electrode, the amount of current carried is very low (0-15UA).</a:t>
            </a:r>
          </a:p>
        </p:txBody>
      </p:sp>
    </p:spTree>
    <p:extLst>
      <p:ext uri="{BB962C8B-B14F-4D97-AF65-F5344CB8AC3E}">
        <p14:creationId xmlns:p14="http://schemas.microsoft.com/office/powerpoint/2010/main" val="32326544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24002" y="-40850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71" name="Object 4"/>
          <p:cNvGraphicFramePr>
            <a:graphicFrameLocks noChangeAspect="1"/>
          </p:cNvGraphicFramePr>
          <p:nvPr/>
        </p:nvGraphicFramePr>
        <p:xfrm>
          <a:off x="2819401" y="304800"/>
          <a:ext cx="7186613" cy="5486400"/>
        </p:xfrm>
        <a:graphic>
          <a:graphicData uri="http://schemas.openxmlformats.org/presentationml/2006/ole">
            <mc:AlternateContent xmlns:mc="http://schemas.openxmlformats.org/markup-compatibility/2006">
              <mc:Choice xmlns:v="urn:schemas-microsoft-com:vml" Requires="v">
                <p:oleObj r:id="rId2" imgW="7148565" imgH="9434581" progId="MSPhotoEd.3">
                  <p:embed/>
                </p:oleObj>
              </mc:Choice>
              <mc:Fallback>
                <p:oleObj r:id="rId2" imgW="7148565" imgH="9434581"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304800"/>
                        <a:ext cx="7186613" cy="5486400"/>
                      </a:xfrm>
                      <a:prstGeom prst="rect">
                        <a:avLst/>
                      </a:prstGeom>
                      <a:noFill/>
                      <a:ln w="76200">
                        <a:solidFill>
                          <a:schemeClr val="hlink"/>
                        </a:solidFill>
                        <a:miter lim="800000"/>
                        <a:headEnd/>
                        <a:tailEnd/>
                      </a:ln>
                    </p:spPr>
                  </p:pic>
                </p:oleObj>
              </mc:Fallback>
            </mc:AlternateContent>
          </a:graphicData>
        </a:graphic>
      </p:graphicFrame>
      <p:sp>
        <p:nvSpPr>
          <p:cNvPr id="7172" name="Text Box 6"/>
          <p:cNvSpPr txBox="1">
            <a:spLocks noChangeArrowheads="1"/>
          </p:cNvSpPr>
          <p:nvPr/>
        </p:nvSpPr>
        <p:spPr bwMode="auto">
          <a:xfrm>
            <a:off x="2895600" y="6109311"/>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sz="2800">
                <a:solidFill>
                  <a:schemeClr val="tx1"/>
                </a:solidFill>
                <a:latin typeface="Arial" pitchFamily="34" charset="0"/>
                <a:cs typeface="Arial" pitchFamily="34" charset="0"/>
              </a:defRPr>
            </a:lvl9pPr>
          </a:lstStyle>
          <a:p>
            <a:pPr algn="l" rtl="0" eaLnBrk="1" hangingPunct="1"/>
            <a:r>
              <a:rPr lang="en-US" sz="2000" b="1" dirty="0">
                <a:solidFill>
                  <a:srgbClr val="CC0000"/>
                </a:solidFill>
              </a:rPr>
              <a:t>Typical electrochemical cell used in polarography</a:t>
            </a:r>
          </a:p>
        </p:txBody>
      </p:sp>
    </p:spTree>
    <p:extLst>
      <p:ext uri="{BB962C8B-B14F-4D97-AF65-F5344CB8AC3E}">
        <p14:creationId xmlns:p14="http://schemas.microsoft.com/office/powerpoint/2010/main" val="1588960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228600"/>
            <a:ext cx="8229600" cy="457200"/>
          </a:xfrm>
        </p:spPr>
        <p:txBody>
          <a:bodyPr>
            <a:normAutofit fontScale="90000"/>
          </a:bodyPr>
          <a:lstStyle/>
          <a:p>
            <a:r>
              <a:rPr lang="en-US" sz="2400" b="1" dirty="0">
                <a:solidFill>
                  <a:srgbClr val="00B050"/>
                </a:solidFill>
                <a:latin typeface="Times New Roman" pitchFamily="18" charset="0"/>
                <a:cs typeface="Times New Roman" pitchFamily="18" charset="0"/>
              </a:rPr>
              <a:t>Advantages and Disadvantages of the Dropping Mercury Electrode</a:t>
            </a:r>
            <a:endParaRPr lang="en-US" sz="2400" dirty="0">
              <a:solidFill>
                <a:srgbClr val="00B050"/>
              </a:solidFill>
              <a:latin typeface="Arial Black" pitchFamily="34" charset="0"/>
            </a:endParaRPr>
          </a:p>
        </p:txBody>
      </p:sp>
      <p:sp>
        <p:nvSpPr>
          <p:cNvPr id="9219" name="Rectangle 3"/>
          <p:cNvSpPr>
            <a:spLocks noGrp="1" noChangeArrowheads="1"/>
          </p:cNvSpPr>
          <p:nvPr>
            <p:ph type="body" idx="1"/>
          </p:nvPr>
        </p:nvSpPr>
        <p:spPr>
          <a:xfrm>
            <a:off x="755904" y="762000"/>
            <a:ext cx="10241280" cy="6096000"/>
          </a:xfrm>
        </p:spPr>
        <p:txBody>
          <a:bodyPr>
            <a:normAutofit fontScale="85000" lnSpcReduction="20000"/>
          </a:bodyPr>
          <a:lstStyle/>
          <a:p>
            <a:pPr marL="0" indent="0">
              <a:lnSpc>
                <a:spcPct val="80000"/>
              </a:lnSpc>
              <a:buNone/>
            </a:pPr>
            <a:r>
              <a:rPr lang="en-US" sz="2400" b="1" dirty="0">
                <a:solidFill>
                  <a:srgbClr val="0000FF"/>
                </a:solidFill>
                <a:cs typeface="Times New Roman" pitchFamily="18" charset="0"/>
              </a:rPr>
              <a:t>Some of the advantages of dropping mercury electrode(DME) are as follows</a:t>
            </a:r>
            <a:r>
              <a:rPr lang="en-US" sz="2400" b="1" dirty="0">
                <a:solidFill>
                  <a:srgbClr val="000000"/>
                </a:solidFill>
                <a:cs typeface="Times New Roman" pitchFamily="18" charset="0"/>
              </a:rPr>
              <a:t>:</a:t>
            </a:r>
          </a:p>
          <a:p>
            <a:pPr>
              <a:lnSpc>
                <a:spcPct val="80000"/>
              </a:lnSpc>
              <a:buFont typeface="Symbol" pitchFamily="18" charset="2"/>
              <a:buChar char=""/>
            </a:pPr>
            <a:r>
              <a:rPr lang="en-US" sz="2400" b="1" dirty="0">
                <a:solidFill>
                  <a:srgbClr val="000000"/>
                </a:solidFill>
                <a:cs typeface="Times New Roman" pitchFamily="18" charset="0"/>
              </a:rPr>
              <a:t>Mercury form amalgam with most metals.</a:t>
            </a:r>
          </a:p>
          <a:p>
            <a:pPr>
              <a:lnSpc>
                <a:spcPct val="80000"/>
              </a:lnSpc>
              <a:buFont typeface="Symbol" pitchFamily="18" charset="2"/>
              <a:buChar char=""/>
            </a:pPr>
            <a:r>
              <a:rPr lang="en-US" sz="2400" b="1" dirty="0">
                <a:solidFill>
                  <a:srgbClr val="000000"/>
                </a:solidFill>
                <a:cs typeface="Times New Roman" pitchFamily="18" charset="0"/>
              </a:rPr>
              <a:t>Mercury has a high hydrogen overvoltage.</a:t>
            </a:r>
          </a:p>
          <a:p>
            <a:pPr>
              <a:lnSpc>
                <a:spcPct val="80000"/>
              </a:lnSpc>
              <a:buFont typeface="Symbol" pitchFamily="18" charset="2"/>
              <a:buChar char=""/>
            </a:pPr>
            <a:r>
              <a:rPr lang="en-US" sz="2400" b="1" dirty="0">
                <a:solidFill>
                  <a:srgbClr val="000000"/>
                </a:solidFill>
                <a:cs typeface="Times New Roman" pitchFamily="18" charset="0"/>
              </a:rPr>
              <a:t>It provides a smooth, fresh surface for the reaction.</a:t>
            </a:r>
          </a:p>
          <a:p>
            <a:pPr>
              <a:lnSpc>
                <a:spcPct val="80000"/>
              </a:lnSpc>
              <a:buFont typeface="Symbol" pitchFamily="18" charset="2"/>
              <a:buChar char=""/>
            </a:pPr>
            <a:r>
              <a:rPr lang="en-US" sz="2400" b="1" dirty="0">
                <a:solidFill>
                  <a:srgbClr val="000000"/>
                </a:solidFill>
                <a:cs typeface="Times New Roman" pitchFamily="18" charset="0"/>
              </a:rPr>
              <a:t>Each drop remains unaffected and does not become contaminated by the deposited metal.</a:t>
            </a:r>
          </a:p>
          <a:p>
            <a:pPr>
              <a:lnSpc>
                <a:spcPct val="80000"/>
              </a:lnSpc>
              <a:buFont typeface="Symbol" pitchFamily="18" charset="2"/>
              <a:buChar char=""/>
            </a:pPr>
            <a:r>
              <a:rPr lang="en-US" sz="2400" b="1" dirty="0">
                <a:solidFill>
                  <a:srgbClr val="000000"/>
                </a:solidFill>
                <a:cs typeface="Times New Roman" pitchFamily="18" charset="0"/>
              </a:rPr>
              <a:t>Diffusion equilibrium is readily established at mercury-solution interface.</a:t>
            </a:r>
          </a:p>
          <a:p>
            <a:pPr marL="0" indent="0">
              <a:lnSpc>
                <a:spcPct val="80000"/>
              </a:lnSpc>
              <a:buNone/>
            </a:pPr>
            <a:r>
              <a:rPr lang="en-US" sz="2400" b="1" dirty="0">
                <a:solidFill>
                  <a:srgbClr val="0000FF"/>
                </a:solidFill>
                <a:cs typeface="Times New Roman" pitchFamily="18" charset="0"/>
              </a:rPr>
              <a:t>Some of the disadvantages of dropping mercury electrode(DME) are as follows:</a:t>
            </a:r>
          </a:p>
          <a:p>
            <a:pPr>
              <a:lnSpc>
                <a:spcPct val="80000"/>
              </a:lnSpc>
              <a:buFont typeface="Symbol" pitchFamily="18" charset="2"/>
              <a:buChar char=""/>
            </a:pPr>
            <a:r>
              <a:rPr lang="en-US" sz="2400" b="1" dirty="0">
                <a:solidFill>
                  <a:srgbClr val="000000"/>
                </a:solidFill>
                <a:cs typeface="Times New Roman" pitchFamily="18" charset="0"/>
              </a:rPr>
              <a:t>It is poisonous so care should be taken in its handling.</a:t>
            </a:r>
          </a:p>
          <a:p>
            <a:pPr>
              <a:lnSpc>
                <a:spcPct val="80000"/>
              </a:lnSpc>
              <a:buFont typeface="Symbol" pitchFamily="18" charset="2"/>
              <a:buChar char=""/>
            </a:pPr>
            <a:r>
              <a:rPr lang="en-US" sz="2400" b="1" dirty="0">
                <a:solidFill>
                  <a:srgbClr val="000000"/>
                </a:solidFill>
                <a:cs typeface="Times New Roman" pitchFamily="18" charset="0"/>
              </a:rPr>
              <a:t>Surface area of a drop of mercury is never constant.</a:t>
            </a:r>
          </a:p>
          <a:p>
            <a:pPr>
              <a:lnSpc>
                <a:spcPct val="80000"/>
              </a:lnSpc>
              <a:buFont typeface="Symbol" pitchFamily="18" charset="2"/>
              <a:buChar char=""/>
            </a:pPr>
            <a:r>
              <a:rPr lang="en-US" sz="2400" b="1" dirty="0">
                <a:solidFill>
                  <a:srgbClr val="000000"/>
                </a:solidFill>
                <a:cs typeface="Times New Roman" pitchFamily="18" charset="0"/>
              </a:rPr>
              <a:t>Applied voltage produces changes in surface tension and hence change in drop size.</a:t>
            </a:r>
          </a:p>
          <a:p>
            <a:pPr>
              <a:lnSpc>
                <a:spcPct val="80000"/>
              </a:lnSpc>
              <a:buFont typeface="Symbol" pitchFamily="18" charset="2"/>
              <a:buChar char=""/>
            </a:pPr>
            <a:r>
              <a:rPr lang="en-US" sz="2400" b="1" dirty="0">
                <a:solidFill>
                  <a:srgbClr val="000000"/>
                </a:solidFill>
                <a:cs typeface="Times New Roman" pitchFamily="18" charset="0"/>
              </a:rPr>
              <a:t>Mercury has limited applications in analysis of more positive potential range.</a:t>
            </a:r>
          </a:p>
          <a:p>
            <a:pPr marL="0" indent="0">
              <a:lnSpc>
                <a:spcPct val="170000"/>
              </a:lnSpc>
              <a:buNone/>
            </a:pPr>
            <a:r>
              <a:rPr lang="en-US" sz="2400" b="1" dirty="0">
                <a:solidFill>
                  <a:srgbClr val="0000FF"/>
                </a:solidFill>
                <a:cs typeface="Times New Roman" pitchFamily="18" charset="0"/>
              </a:rPr>
              <a:t>Following care must be taken while using dropping mercury electrode:</a:t>
            </a:r>
          </a:p>
          <a:p>
            <a:pPr>
              <a:lnSpc>
                <a:spcPct val="80000"/>
              </a:lnSpc>
              <a:buFont typeface="Symbol" pitchFamily="18" charset="2"/>
              <a:buChar char=""/>
            </a:pPr>
            <a:r>
              <a:rPr lang="en-US" sz="2400" b="1" dirty="0">
                <a:solidFill>
                  <a:srgbClr val="000000"/>
                </a:solidFill>
                <a:cs typeface="Times New Roman" pitchFamily="18" charset="0"/>
              </a:rPr>
              <a:t>Pure and triple distilled mercury should be used in DME</a:t>
            </a:r>
          </a:p>
          <a:p>
            <a:pPr>
              <a:lnSpc>
                <a:spcPct val="80000"/>
              </a:lnSpc>
              <a:buFont typeface="Symbol" pitchFamily="18" charset="2"/>
              <a:buChar char=""/>
            </a:pPr>
            <a:r>
              <a:rPr lang="en-US" sz="2400" b="1" dirty="0">
                <a:solidFill>
                  <a:srgbClr val="000000"/>
                </a:solidFill>
                <a:cs typeface="Times New Roman" pitchFamily="18" charset="0"/>
              </a:rPr>
              <a:t>Tip of DME should be always immersed in water when not in use.</a:t>
            </a:r>
          </a:p>
          <a:p>
            <a:pPr>
              <a:lnSpc>
                <a:spcPct val="80000"/>
              </a:lnSpc>
              <a:buFont typeface="Symbol" pitchFamily="18" charset="2"/>
              <a:buChar char=""/>
            </a:pPr>
            <a:r>
              <a:rPr lang="en-US" sz="2400" b="1" dirty="0">
                <a:solidFill>
                  <a:srgbClr val="000000"/>
                </a:solidFill>
                <a:cs typeface="Times New Roman" pitchFamily="18" charset="0"/>
              </a:rPr>
              <a:t>Tip of DME should be cleaned by dipping in nitric acid.</a:t>
            </a:r>
          </a:p>
          <a:p>
            <a:pPr>
              <a:lnSpc>
                <a:spcPct val="80000"/>
              </a:lnSpc>
              <a:buFont typeface="Symbol" pitchFamily="18" charset="2"/>
              <a:buChar char=""/>
            </a:pPr>
            <a:r>
              <a:rPr lang="en-US" sz="2400" b="1" dirty="0">
                <a:solidFill>
                  <a:srgbClr val="000000"/>
                </a:solidFill>
                <a:cs typeface="Times New Roman" pitchFamily="18" charset="0"/>
              </a:rPr>
              <a:t>The DME assembly should be mounted vertical on a heavy stand to be free from vibrations.</a:t>
            </a:r>
          </a:p>
          <a:p>
            <a:pPr>
              <a:lnSpc>
                <a:spcPct val="80000"/>
              </a:lnSpc>
              <a:buFont typeface="Symbol" pitchFamily="18" charset="2"/>
              <a:buChar char=""/>
            </a:pPr>
            <a:r>
              <a:rPr lang="en-US" sz="2400" b="1" dirty="0">
                <a:solidFill>
                  <a:srgbClr val="000000"/>
                </a:solidFill>
                <a:cs typeface="Times New Roman" pitchFamily="18" charset="0"/>
              </a:rPr>
              <a:t>It is essential to use clean and dust  free tubing while setting the DME.</a:t>
            </a:r>
          </a:p>
          <a:p>
            <a:pPr>
              <a:lnSpc>
                <a:spcPct val="80000"/>
              </a:lnSpc>
              <a:buFont typeface="Symbol" pitchFamily="18" charset="2"/>
              <a:buChar char=""/>
            </a:pPr>
            <a:r>
              <a:rPr lang="en-US" sz="2400" b="1" dirty="0">
                <a:solidFill>
                  <a:srgbClr val="000000"/>
                </a:solidFill>
                <a:cs typeface="Times New Roman" pitchFamily="18" charset="0"/>
              </a:rPr>
              <a:t>There should be sufficient mercury in reservoir so that the pressure changes are negligible.</a:t>
            </a:r>
          </a:p>
        </p:txBody>
      </p:sp>
    </p:spTree>
    <p:extLst>
      <p:ext uri="{BB962C8B-B14F-4D97-AF65-F5344CB8AC3E}">
        <p14:creationId xmlns:p14="http://schemas.microsoft.com/office/powerpoint/2010/main" val="46233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68" y="308919"/>
            <a:ext cx="11195221" cy="642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536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068DA7-320D-4644-A3A3-194DBFEDAC4E}" type="slidenum">
              <a:rPr lang="ar-SA" smtClean="0"/>
              <a:pPr eaLnBrk="1" hangingPunct="1"/>
              <a:t>70</a:t>
            </a:fld>
            <a:endParaRPr lang="en-US"/>
          </a:p>
        </p:txBody>
      </p:sp>
      <p:sp>
        <p:nvSpPr>
          <p:cNvPr id="33795" name="Rectangle 3"/>
          <p:cNvSpPr>
            <a:spLocks noGrp="1" noChangeArrowheads="1"/>
          </p:cNvSpPr>
          <p:nvPr>
            <p:ph type="body" idx="1"/>
          </p:nvPr>
        </p:nvSpPr>
        <p:spPr>
          <a:xfrm>
            <a:off x="2208213" y="404814"/>
            <a:ext cx="8229600" cy="6192837"/>
          </a:xfrm>
        </p:spPr>
        <p:txBody>
          <a:bodyPr/>
          <a:lstStyle/>
          <a:p>
            <a:pPr algn="l" rtl="0" eaLnBrk="1" hangingPunct="1">
              <a:lnSpc>
                <a:spcPct val="90000"/>
              </a:lnSpc>
            </a:pPr>
            <a:r>
              <a:rPr lang="en-US" b="1" dirty="0">
                <a:latin typeface="Times New Roman" pitchFamily="18" charset="0"/>
                <a:cs typeface="Times New Roman" pitchFamily="18" charset="0"/>
              </a:rPr>
              <a:t>One serious </a:t>
            </a:r>
            <a:r>
              <a:rPr lang="en-US" b="1" dirty="0">
                <a:solidFill>
                  <a:srgbClr val="FF0000"/>
                </a:solidFill>
                <a:latin typeface="Times New Roman" pitchFamily="18" charset="0"/>
                <a:cs typeface="Times New Roman" pitchFamily="18" charset="0"/>
              </a:rPr>
              <a:t>limitation of the dropping electrode </a:t>
            </a:r>
            <a:r>
              <a:rPr lang="en-US" b="1" dirty="0">
                <a:latin typeface="Times New Roman" pitchFamily="18" charset="0"/>
                <a:cs typeface="Times New Roman" pitchFamily="18" charset="0"/>
              </a:rPr>
              <a:t>is the ease with which mercury is oxidized: this property severely limits the use of the electrode as an anode. At potentials greater than about + 0.4 V, formation of mercury(I) gives a wave that masks the curves of other </a:t>
            </a:r>
            <a:r>
              <a:rPr lang="en-US" b="1" dirty="0" err="1">
                <a:latin typeface="Times New Roman" pitchFamily="18" charset="0"/>
                <a:cs typeface="Times New Roman" pitchFamily="18" charset="0"/>
              </a:rPr>
              <a:t>oxidizable</a:t>
            </a:r>
            <a:r>
              <a:rPr lang="en-US" b="1" dirty="0">
                <a:latin typeface="Times New Roman" pitchFamily="18" charset="0"/>
                <a:cs typeface="Times New Roman" pitchFamily="18" charset="0"/>
              </a:rPr>
              <a:t> species. </a:t>
            </a:r>
          </a:p>
          <a:p>
            <a:pPr algn="l" rtl="0" eaLnBrk="1" hangingPunct="1">
              <a:lnSpc>
                <a:spcPct val="90000"/>
              </a:lnSpc>
            </a:pPr>
            <a:r>
              <a:rPr lang="en-US" b="1" dirty="0">
                <a:latin typeface="Times New Roman" pitchFamily="18" charset="0"/>
                <a:cs typeface="Times New Roman" pitchFamily="18" charset="0"/>
              </a:rPr>
              <a:t>In the presence of ions that form precipitates or complexes with mercury(I), this behavior occurs at even lower potentials. For example, in the Figure, the beginning of an anodic wave can be seen at 0 V due to the reaction</a:t>
            </a:r>
            <a:endParaRPr lang="pl-PL" b="1" dirty="0">
              <a:latin typeface="Times New Roman" pitchFamily="18" charset="0"/>
              <a:cs typeface="Times New Roman" pitchFamily="18" charset="0"/>
            </a:endParaRPr>
          </a:p>
          <a:p>
            <a:pPr algn="l" rtl="0" eaLnBrk="1" hangingPunct="1">
              <a:lnSpc>
                <a:spcPct val="90000"/>
              </a:lnSpc>
            </a:pPr>
            <a:r>
              <a:rPr lang="pl-PL" b="1" dirty="0">
                <a:latin typeface="Times New Roman" pitchFamily="18" charset="0"/>
                <a:cs typeface="Times New Roman" pitchFamily="18" charset="0"/>
              </a:rPr>
              <a:t>2Hg + 2CI</a:t>
            </a:r>
            <a:r>
              <a:rPr lang="pl-PL" b="1" baseline="30000" dirty="0">
                <a:latin typeface="Times New Roman" pitchFamily="18" charset="0"/>
                <a:cs typeface="Times New Roman" pitchFamily="18" charset="0"/>
              </a:rPr>
              <a:t>-</a:t>
            </a:r>
            <a:r>
              <a:rPr lang="pl-PL" b="1" dirty="0">
                <a:latin typeface="Times New Roman" pitchFamily="18" charset="0"/>
                <a:cs typeface="Times New Roman" pitchFamily="18" charset="0"/>
              </a:rPr>
              <a:t> &lt; === &gt; Hg</a:t>
            </a:r>
            <a:r>
              <a:rPr lang="pl-PL" b="1" baseline="-25000" dirty="0">
                <a:latin typeface="Times New Roman" pitchFamily="18" charset="0"/>
                <a:cs typeface="Times New Roman" pitchFamily="18" charset="0"/>
              </a:rPr>
              <a:t>2</a:t>
            </a:r>
            <a:r>
              <a:rPr lang="pl-PL" b="1" dirty="0">
                <a:latin typeface="Times New Roman" pitchFamily="18" charset="0"/>
                <a:cs typeface="Times New Roman" pitchFamily="18" charset="0"/>
              </a:rPr>
              <a:t>CI</a:t>
            </a:r>
            <a:r>
              <a:rPr lang="pl-PL" b="1" baseline="-25000" dirty="0">
                <a:latin typeface="Times New Roman" pitchFamily="18" charset="0"/>
                <a:cs typeface="Times New Roman" pitchFamily="18" charset="0"/>
              </a:rPr>
              <a:t>2</a:t>
            </a:r>
            <a:r>
              <a:rPr lang="pl-PL" b="1" dirty="0">
                <a:latin typeface="Times New Roman" pitchFamily="18" charset="0"/>
                <a:cs typeface="Times New Roman" pitchFamily="18" charset="0"/>
              </a:rPr>
              <a:t>(s) + 2e</a:t>
            </a:r>
            <a:r>
              <a:rPr lang="pl-PL" b="1" baseline="30000" dirty="0">
                <a:latin typeface="Times New Roman" pitchFamily="18" charset="0"/>
                <a:cs typeface="Times New Roman" pitchFamily="18" charset="0"/>
              </a:rPr>
              <a:t>-</a:t>
            </a:r>
            <a:r>
              <a:rPr lang="pl-PL" b="1" dirty="0">
                <a:latin typeface="Times New Roman" pitchFamily="18" charset="0"/>
                <a:cs typeface="Times New Roman" pitchFamily="18" charset="0"/>
              </a:rPr>
              <a:t> </a:t>
            </a:r>
          </a:p>
          <a:p>
            <a:pPr algn="l" rtl="0" eaLnBrk="1" hangingPunct="1">
              <a:lnSpc>
                <a:spcPct val="90000"/>
              </a:lnSpc>
            </a:pPr>
            <a:r>
              <a:rPr lang="pl-PL" b="1" dirty="0">
                <a:latin typeface="Times New Roman" pitchFamily="18" charset="0"/>
                <a:cs typeface="Times New Roman" pitchFamily="18" charset="0"/>
              </a:rPr>
              <a:t>Incidentally, this anodic wave can be used for the determination of chloride ion.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010428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5" y="685800"/>
            <a:ext cx="86248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939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4FF957-059A-4CE1-9ABC-6CBFE6584AC6}" type="slidenum">
              <a:rPr lang="ar-SA" smtClean="0"/>
              <a:pPr eaLnBrk="1" hangingPunct="1"/>
              <a:t>72</a:t>
            </a:fld>
            <a:endParaRPr lang="en-US"/>
          </a:p>
        </p:txBody>
      </p:sp>
      <p:sp>
        <p:nvSpPr>
          <p:cNvPr id="35843" name="Rectangle 3"/>
          <p:cNvSpPr>
            <a:spLocks noGrp="1" noChangeArrowheads="1"/>
          </p:cNvSpPr>
          <p:nvPr>
            <p:ph type="body" idx="1"/>
          </p:nvPr>
        </p:nvSpPr>
        <p:spPr>
          <a:xfrm>
            <a:off x="1828800" y="457202"/>
            <a:ext cx="8458200" cy="4525963"/>
          </a:xfrm>
        </p:spPr>
        <p:txBody>
          <a:bodyPr/>
          <a:lstStyle/>
          <a:p>
            <a:pPr algn="l" rtl="0" eaLnBrk="1" hangingPunct="1">
              <a:lnSpc>
                <a:spcPct val="80000"/>
              </a:lnSpc>
            </a:pPr>
            <a:r>
              <a:rPr lang="en-US" b="1" dirty="0">
                <a:latin typeface="Times New Roman" pitchFamily="18" charset="0"/>
                <a:cs typeface="Times New Roman" pitchFamily="18" charset="0"/>
              </a:rPr>
              <a:t>Another important disadvantage of the dropping mercury electrode is the </a:t>
            </a:r>
            <a:r>
              <a:rPr lang="en-US" b="1" dirty="0" err="1">
                <a:latin typeface="Times New Roman" pitchFamily="18" charset="0"/>
                <a:cs typeface="Times New Roman" pitchFamily="18" charset="0"/>
              </a:rPr>
              <a:t>nonfaradaic</a:t>
            </a:r>
            <a:r>
              <a:rPr lang="en-US" b="1" dirty="0">
                <a:latin typeface="Times New Roman" pitchFamily="18" charset="0"/>
                <a:cs typeface="Times New Roman" pitchFamily="18" charset="0"/>
              </a:rPr>
              <a:t> residual or charging current, which limits the sensitivity of the classical method to concentrations of about 10</a:t>
            </a:r>
            <a:r>
              <a:rPr lang="en-US" b="1" baseline="30000" dirty="0">
                <a:latin typeface="Times New Roman" pitchFamily="18" charset="0"/>
                <a:cs typeface="Times New Roman" pitchFamily="18" charset="0"/>
              </a:rPr>
              <a:t>-5 </a:t>
            </a:r>
            <a:r>
              <a:rPr lang="en-US" b="1" dirty="0">
                <a:latin typeface="Times New Roman" pitchFamily="18" charset="0"/>
                <a:cs typeface="Times New Roman" pitchFamily="18" charset="0"/>
              </a:rPr>
              <a:t>M. </a:t>
            </a:r>
          </a:p>
          <a:p>
            <a:pPr algn="l" rtl="0" eaLnBrk="1" hangingPunct="1">
              <a:lnSpc>
                <a:spcPct val="80000"/>
              </a:lnSpc>
            </a:pPr>
            <a:r>
              <a:rPr lang="en-US" b="1" dirty="0">
                <a:latin typeface="Times New Roman" pitchFamily="18" charset="0"/>
                <a:cs typeface="Times New Roman" pitchFamily="18" charset="0"/>
              </a:rPr>
              <a:t>At lower concentrations, the residual current is likely to be greater than the diffusion current, a situation that prohibits accurate measurement of the latter. </a:t>
            </a:r>
          </a:p>
          <a:p>
            <a:pPr algn="l" rtl="0" eaLnBrk="1" hangingPunct="1">
              <a:lnSpc>
                <a:spcPct val="80000"/>
              </a:lnSpc>
            </a:pPr>
            <a:r>
              <a:rPr lang="en-US" b="1" dirty="0">
                <a:latin typeface="Times New Roman" pitchFamily="18" charset="0"/>
                <a:cs typeface="Times New Roman" pitchFamily="18" charset="0"/>
              </a:rPr>
              <a:t>Finally, the dropping mercury electrode is cumbersome to use and tends to malfunction as a result of clogging.</a:t>
            </a:r>
          </a:p>
        </p:txBody>
      </p:sp>
    </p:spTree>
    <p:extLst>
      <p:ext uri="{BB962C8B-B14F-4D97-AF65-F5344CB8AC3E}">
        <p14:creationId xmlns:p14="http://schemas.microsoft.com/office/powerpoint/2010/main" val="1330889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WINDOWS\TEMP\\msotw9_temp0.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2" y="685801"/>
            <a:ext cx="3740151" cy="362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1524000" y="742952"/>
            <a:ext cx="5257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a:solidFill>
                  <a:srgbClr val="000000"/>
                </a:solidFill>
              </a:rPr>
              <a:t>Polarography uses mercury droplet electrode that is regularly renewed during analysis.</a:t>
            </a:r>
          </a:p>
          <a:p>
            <a:pPr eaLnBrk="0" fontAlgn="base" hangingPunct="0">
              <a:spcBef>
                <a:spcPct val="0"/>
              </a:spcBef>
              <a:spcAft>
                <a:spcPct val="0"/>
              </a:spcAft>
            </a:pPr>
            <a:r>
              <a:rPr lang="en-US" sz="2400" b="1" dirty="0">
                <a:solidFill>
                  <a:srgbClr val="000000"/>
                </a:solidFill>
              </a:rPr>
              <a:t>Applications:</a:t>
            </a:r>
          </a:p>
          <a:p>
            <a:pPr lvl="1" eaLnBrk="0" fontAlgn="base" hangingPunct="0">
              <a:spcBef>
                <a:spcPct val="0"/>
              </a:spcBef>
              <a:spcAft>
                <a:spcPct val="0"/>
              </a:spcAft>
            </a:pPr>
            <a:r>
              <a:rPr lang="en-US" sz="2400" dirty="0">
                <a:solidFill>
                  <a:srgbClr val="000000"/>
                </a:solidFill>
              </a:rPr>
              <a:t>Metal ions (especially heavy metal pollutants) - high sensitivity.</a:t>
            </a:r>
          </a:p>
          <a:p>
            <a:pPr lvl="1" eaLnBrk="0" fontAlgn="base" hangingPunct="0">
              <a:spcBef>
                <a:spcPct val="0"/>
              </a:spcBef>
              <a:spcAft>
                <a:spcPct val="0"/>
              </a:spcAft>
            </a:pPr>
            <a:r>
              <a:rPr lang="en-US" sz="2400" dirty="0">
                <a:solidFill>
                  <a:srgbClr val="000000"/>
                </a:solidFill>
              </a:rPr>
              <a:t>Organic species able to be oxidized or reduced at electrodes: </a:t>
            </a:r>
            <a:r>
              <a:rPr lang="en-US" sz="2400" dirty="0" err="1">
                <a:solidFill>
                  <a:srgbClr val="000000"/>
                </a:solidFill>
              </a:rPr>
              <a:t>quinones</a:t>
            </a:r>
            <a:r>
              <a:rPr lang="en-US" sz="2400" dirty="0">
                <a:solidFill>
                  <a:srgbClr val="000000"/>
                </a:solidFill>
              </a:rPr>
              <a:t>, reducing sugars and derivatives, </a:t>
            </a:r>
            <a:r>
              <a:rPr lang="en-US" sz="2400" dirty="0" err="1">
                <a:solidFill>
                  <a:srgbClr val="000000"/>
                </a:solidFill>
              </a:rPr>
              <a:t>thiol</a:t>
            </a:r>
            <a:r>
              <a:rPr lang="en-US" sz="2400" dirty="0">
                <a:solidFill>
                  <a:srgbClr val="000000"/>
                </a:solidFill>
              </a:rPr>
              <a:t> and </a:t>
            </a:r>
            <a:r>
              <a:rPr lang="en-US" sz="2400" dirty="0" err="1">
                <a:solidFill>
                  <a:srgbClr val="000000"/>
                </a:solidFill>
              </a:rPr>
              <a:t>disulphide</a:t>
            </a:r>
            <a:r>
              <a:rPr lang="en-US" sz="2400" dirty="0">
                <a:solidFill>
                  <a:srgbClr val="000000"/>
                </a:solidFill>
              </a:rPr>
              <a:t> compounds, oxidation cofactors (coenzymes </a:t>
            </a:r>
            <a:r>
              <a:rPr lang="en-US" sz="2400" dirty="0" err="1">
                <a:solidFill>
                  <a:srgbClr val="000000"/>
                </a:solidFill>
              </a:rPr>
              <a:t>etc</a:t>
            </a:r>
            <a:r>
              <a:rPr lang="en-US" sz="2400" dirty="0">
                <a:solidFill>
                  <a:srgbClr val="000000"/>
                </a:solidFill>
              </a:rPr>
              <a:t>), vitamins, pharmaceuticals.</a:t>
            </a:r>
          </a:p>
          <a:p>
            <a:pPr lvl="1" eaLnBrk="0" fontAlgn="base" hangingPunct="0">
              <a:spcBef>
                <a:spcPct val="0"/>
              </a:spcBef>
              <a:spcAft>
                <a:spcPct val="0"/>
              </a:spcAft>
            </a:pPr>
            <a:r>
              <a:rPr lang="en-US" sz="2400" dirty="0">
                <a:solidFill>
                  <a:srgbClr val="000000"/>
                </a:solidFill>
              </a:rPr>
              <a:t>Alternative when spectroscopic methods fail. </a:t>
            </a:r>
          </a:p>
        </p:txBody>
      </p:sp>
    </p:spTree>
    <p:extLst>
      <p:ext uri="{BB962C8B-B14F-4D97-AF65-F5344CB8AC3E}">
        <p14:creationId xmlns:p14="http://schemas.microsoft.com/office/powerpoint/2010/main" val="1525449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981200" y="296259"/>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b="1" dirty="0">
                <a:solidFill>
                  <a:srgbClr val="CC0000"/>
                </a:solidFill>
                <a:latin typeface="Arial Black" pitchFamily="34" charset="0"/>
                <a:cs typeface="Times New Roman" pitchFamily="18" charset="0"/>
              </a:rPr>
              <a:t>SHAPE OF THE POLAROGRAM</a:t>
            </a:r>
            <a:endParaRPr lang="en-US" sz="2400" dirty="0">
              <a:solidFill>
                <a:srgbClr val="CC0000"/>
              </a:solidFill>
              <a:latin typeface="Arial Black" pitchFamily="34" charset="0"/>
            </a:endParaRPr>
          </a:p>
          <a:p>
            <a:pPr algn="l" rtl="0" eaLnBrk="0" hangingPunct="0"/>
            <a:r>
              <a:rPr lang="en-US" sz="2400" b="1" dirty="0">
                <a:cs typeface="Times New Roman" pitchFamily="18" charset="0"/>
              </a:rPr>
              <a:t>A graph of current versus potential in a polarographic experiment is called a </a:t>
            </a:r>
            <a:r>
              <a:rPr lang="en-US" sz="2400" b="1" dirty="0" err="1">
                <a:solidFill>
                  <a:srgbClr val="0000FF"/>
                </a:solidFill>
                <a:cs typeface="Times New Roman" pitchFamily="18" charset="0"/>
              </a:rPr>
              <a:t>polarogram</a:t>
            </a:r>
            <a:r>
              <a:rPr lang="en-US" sz="2400" b="1" dirty="0">
                <a:cs typeface="Times New Roman" pitchFamily="18" charset="0"/>
              </a:rPr>
              <a:t>. </a:t>
            </a:r>
          </a:p>
          <a:p>
            <a:pPr algn="l" rtl="0" eaLnBrk="0" hangingPunct="0"/>
            <a:endParaRPr lang="en-US" sz="2400" dirty="0">
              <a:latin typeface="Tahoma" pitchFamily="34" charset="0"/>
              <a:cs typeface="Times New Roman" pitchFamily="18" charset="0"/>
              <a:sym typeface="Wingdings" pitchFamily="2" charset="2"/>
            </a:endParaRPr>
          </a:p>
        </p:txBody>
      </p:sp>
      <p:graphicFrame>
        <p:nvGraphicFramePr>
          <p:cNvPr id="21507" name="Object 4"/>
          <p:cNvGraphicFramePr>
            <a:graphicFrameLocks noChangeAspect="1"/>
          </p:cNvGraphicFramePr>
          <p:nvPr/>
        </p:nvGraphicFramePr>
        <p:xfrm>
          <a:off x="2895600" y="1676400"/>
          <a:ext cx="6096000" cy="5181600"/>
        </p:xfrm>
        <a:graphic>
          <a:graphicData uri="http://schemas.openxmlformats.org/presentationml/2006/ole">
            <mc:AlternateContent xmlns:mc="http://schemas.openxmlformats.org/markup-compatibility/2006">
              <mc:Choice xmlns:v="urn:schemas-microsoft-com:vml" Requires="v">
                <p:oleObj r:id="rId2" imgW="10723810" imgH="9116698" progId="MSPhotoEd.3">
                  <p:embed/>
                </p:oleObj>
              </mc:Choice>
              <mc:Fallback>
                <p:oleObj r:id="rId2" imgW="10723810" imgH="9116698"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096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8" name="Text Box 6"/>
          <p:cNvSpPr txBox="1">
            <a:spLocks noChangeArrowheads="1"/>
          </p:cNvSpPr>
          <p:nvPr/>
        </p:nvSpPr>
        <p:spPr bwMode="auto">
          <a:xfrm>
            <a:off x="4419603" y="1603376"/>
            <a:ext cx="4055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sz="2800">
                <a:solidFill>
                  <a:schemeClr val="tx1"/>
                </a:solidFill>
                <a:latin typeface="Arial" pitchFamily="34" charset="0"/>
                <a:cs typeface="Arial" pitchFamily="34" charset="0"/>
              </a:defRPr>
            </a:lvl9pPr>
          </a:lstStyle>
          <a:p>
            <a:pPr algn="l" rtl="0" eaLnBrk="1" hangingPunct="1"/>
            <a:r>
              <a:rPr lang="en-US" sz="2400" b="1">
                <a:solidFill>
                  <a:srgbClr val="CC0000"/>
                </a:solidFill>
              </a:rPr>
              <a:t>Cd</a:t>
            </a:r>
            <a:r>
              <a:rPr lang="en-US" sz="2400" b="1" baseline="30000">
                <a:solidFill>
                  <a:srgbClr val="CC0000"/>
                </a:solidFill>
              </a:rPr>
              <a:t>2+</a:t>
            </a:r>
            <a:r>
              <a:rPr lang="en-US" sz="2400" b="1">
                <a:solidFill>
                  <a:srgbClr val="CC0000"/>
                </a:solidFill>
              </a:rPr>
              <a:t> +   2e                       Cd</a:t>
            </a:r>
          </a:p>
        </p:txBody>
      </p:sp>
      <p:sp>
        <p:nvSpPr>
          <p:cNvPr id="21509" name="Line 7"/>
          <p:cNvSpPr>
            <a:spLocks noChangeShapeType="1"/>
          </p:cNvSpPr>
          <p:nvPr/>
        </p:nvSpPr>
        <p:spPr bwMode="auto">
          <a:xfrm>
            <a:off x="6324600" y="1828800"/>
            <a:ext cx="1524000"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953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1" y="152403"/>
            <a:ext cx="8759588" cy="6555641"/>
          </a:xfrm>
          <a:prstGeom prst="rect">
            <a:avLst/>
          </a:prstGeom>
        </p:spPr>
        <p:txBody>
          <a:bodyPr wrap="square">
            <a:spAutoFit/>
          </a:bodyPr>
          <a:lstStyle/>
          <a:p>
            <a:r>
              <a:rPr lang="en-US" sz="2400" b="1" dirty="0">
                <a:solidFill>
                  <a:srgbClr val="0000FF"/>
                </a:solidFill>
              </a:rPr>
              <a:t>Features of the Polarogram </a:t>
            </a:r>
          </a:p>
          <a:p>
            <a:pPr marL="285750" indent="-285750">
              <a:lnSpc>
                <a:spcPct val="150000"/>
              </a:lnSpc>
              <a:buFont typeface="Arial" pitchFamily="34" charset="0"/>
              <a:buChar char="•"/>
            </a:pPr>
            <a:r>
              <a:rPr lang="en-US" sz="2400" dirty="0">
                <a:solidFill>
                  <a:srgbClr val="0000FF"/>
                </a:solidFill>
              </a:rPr>
              <a:t>residual current </a:t>
            </a:r>
            <a:r>
              <a:rPr lang="en-US" sz="2400" dirty="0"/>
              <a:t>– the small current before the potential at which the analyte reacts, caused by reactive species in the matrix and by the mercury drop behaving like a capacitor </a:t>
            </a:r>
          </a:p>
          <a:p>
            <a:pPr marL="285750" indent="-285750">
              <a:lnSpc>
                <a:spcPct val="150000"/>
              </a:lnSpc>
              <a:buFont typeface="Arial" pitchFamily="34" charset="0"/>
              <a:buChar char="•"/>
            </a:pPr>
            <a:r>
              <a:rPr lang="en-US" sz="2400" b="1" dirty="0">
                <a:solidFill>
                  <a:srgbClr val="0000FF"/>
                </a:solidFill>
              </a:rPr>
              <a:t>limiting current </a:t>
            </a:r>
            <a:r>
              <a:rPr lang="en-US" sz="2400" dirty="0"/>
              <a:t>– the maximum current reached </a:t>
            </a:r>
          </a:p>
          <a:p>
            <a:pPr marL="285750" indent="-285750">
              <a:lnSpc>
                <a:spcPct val="150000"/>
              </a:lnSpc>
              <a:buFont typeface="Arial" pitchFamily="34" charset="0"/>
              <a:buChar char="•"/>
            </a:pPr>
            <a:r>
              <a:rPr lang="en-US" sz="2400" dirty="0"/>
              <a:t> </a:t>
            </a:r>
            <a:r>
              <a:rPr lang="en-US" sz="2400" b="1" dirty="0">
                <a:solidFill>
                  <a:srgbClr val="0000FF"/>
                </a:solidFill>
              </a:rPr>
              <a:t>diffusion current </a:t>
            </a:r>
            <a:r>
              <a:rPr lang="en-US" sz="2400" dirty="0"/>
              <a:t>– the difference between the limiting and residual, and proportional to the concentration of analyte </a:t>
            </a:r>
          </a:p>
          <a:p>
            <a:pPr marL="285750" indent="-285750">
              <a:lnSpc>
                <a:spcPct val="150000"/>
              </a:lnSpc>
              <a:buFont typeface="Arial" pitchFamily="34" charset="0"/>
              <a:buChar char="•"/>
            </a:pPr>
            <a:r>
              <a:rPr lang="en-US" sz="2400" dirty="0"/>
              <a:t> </a:t>
            </a:r>
            <a:r>
              <a:rPr lang="en-US" sz="2400" b="1" dirty="0">
                <a:solidFill>
                  <a:srgbClr val="0000FF"/>
                </a:solidFill>
              </a:rPr>
              <a:t>half-wave potential </a:t>
            </a:r>
            <a:r>
              <a:rPr lang="en-US" sz="2400" dirty="0"/>
              <a:t>– the potential half-way up the polarographic wave, which is similar to the reduction/oxidation potential, and characteristic of the species; </a:t>
            </a:r>
          </a:p>
          <a:p>
            <a:pPr marL="285750" indent="-285750">
              <a:lnSpc>
                <a:spcPct val="150000"/>
              </a:lnSpc>
              <a:buFont typeface="Arial" pitchFamily="34" charset="0"/>
              <a:buChar char="•"/>
            </a:pPr>
            <a:r>
              <a:rPr lang="en-US" sz="2400" dirty="0"/>
              <a:t> </a:t>
            </a:r>
            <a:r>
              <a:rPr lang="en-US" sz="2400" b="1" dirty="0">
                <a:solidFill>
                  <a:srgbClr val="0000FF"/>
                </a:solidFill>
              </a:rPr>
              <a:t>current oscillations </a:t>
            </a:r>
            <a:r>
              <a:rPr lang="en-US" sz="2400" dirty="0"/>
              <a:t>– caused by the mercury drop which repeatedly falls off and is replenished from the capillary</a:t>
            </a:r>
          </a:p>
        </p:txBody>
      </p:sp>
    </p:spTree>
    <p:extLst>
      <p:ext uri="{BB962C8B-B14F-4D97-AF65-F5344CB8AC3E}">
        <p14:creationId xmlns:p14="http://schemas.microsoft.com/office/powerpoint/2010/main" val="320415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600200" y="152400"/>
            <a:ext cx="8915400" cy="6705600"/>
          </a:xfrm>
        </p:spPr>
        <p:txBody>
          <a:bodyPr>
            <a:normAutofit lnSpcReduction="10000"/>
          </a:bodyPr>
          <a:lstStyle/>
          <a:p>
            <a:pPr marL="0" indent="0">
              <a:buNone/>
            </a:pPr>
            <a:r>
              <a:rPr lang="en-US" sz="2400" b="1" dirty="0">
                <a:solidFill>
                  <a:srgbClr val="0000FF"/>
                </a:solidFill>
                <a:cs typeface="Times New Roman" pitchFamily="18" charset="0"/>
              </a:rPr>
              <a:t>Polarographic Mechanism </a:t>
            </a:r>
          </a:p>
          <a:p>
            <a:pPr algn="l" rtl="0" eaLnBrk="1" hangingPunct="1">
              <a:lnSpc>
                <a:spcPct val="90000"/>
              </a:lnSpc>
            </a:pPr>
            <a:r>
              <a:rPr lang="en-US" sz="2400" b="1" dirty="0">
                <a:solidFill>
                  <a:srgbClr val="000000"/>
                </a:solidFill>
                <a:cs typeface="Times New Roman" pitchFamily="18" charset="0"/>
              </a:rPr>
              <a:t>When the potential is only slightly negative with respect to the calomel electrode, essentially no reduction of Cd</a:t>
            </a:r>
            <a:r>
              <a:rPr lang="en-US" sz="2400" b="1" baseline="30000" dirty="0">
                <a:solidFill>
                  <a:srgbClr val="000000"/>
                </a:solidFill>
                <a:cs typeface="Times New Roman" pitchFamily="18" charset="0"/>
              </a:rPr>
              <a:t>2+</a:t>
            </a:r>
            <a:r>
              <a:rPr lang="en-US" sz="2400" b="1" dirty="0">
                <a:solidFill>
                  <a:srgbClr val="000000"/>
                </a:solidFill>
                <a:cs typeface="Times New Roman" pitchFamily="18" charset="0"/>
              </a:rPr>
              <a:t> occurs. Only a small residual current flows. </a:t>
            </a:r>
          </a:p>
          <a:p>
            <a:pPr algn="l" rtl="0" eaLnBrk="1" hangingPunct="1">
              <a:lnSpc>
                <a:spcPct val="90000"/>
              </a:lnSpc>
            </a:pPr>
            <a:r>
              <a:rPr lang="en-US" sz="2400" b="1" dirty="0">
                <a:solidFill>
                  <a:srgbClr val="000000"/>
                </a:solidFill>
                <a:cs typeface="Times New Roman" pitchFamily="18" charset="0"/>
              </a:rPr>
              <a:t>At a sufficiently negative potential, reduction of Cd</a:t>
            </a:r>
            <a:r>
              <a:rPr lang="en-US" sz="2400" b="1" baseline="30000" dirty="0">
                <a:solidFill>
                  <a:srgbClr val="000000"/>
                </a:solidFill>
                <a:cs typeface="Times New Roman" pitchFamily="18" charset="0"/>
              </a:rPr>
              <a:t>2+</a:t>
            </a:r>
            <a:r>
              <a:rPr lang="en-US" sz="2400" b="1" dirty="0">
                <a:solidFill>
                  <a:srgbClr val="000000"/>
                </a:solidFill>
                <a:cs typeface="Times New Roman" pitchFamily="18" charset="0"/>
              </a:rPr>
              <a:t> commences and the current increases. The reduced Cd dissolves in the Hg to form an amalgam. </a:t>
            </a:r>
          </a:p>
          <a:p>
            <a:pPr algn="l" rtl="0" eaLnBrk="1" hangingPunct="1">
              <a:lnSpc>
                <a:spcPct val="90000"/>
              </a:lnSpc>
            </a:pPr>
            <a:r>
              <a:rPr lang="en-US" sz="2400" b="1" dirty="0">
                <a:solidFill>
                  <a:srgbClr val="000000"/>
                </a:solidFill>
                <a:cs typeface="Times New Roman" pitchFamily="18" charset="0"/>
              </a:rPr>
              <a:t>After a steep increase in current, concentration polarization sets in: The rate of electron transfer becomes limited by the rate at which Cd</a:t>
            </a:r>
            <a:r>
              <a:rPr lang="en-US" sz="2400" b="1" baseline="30000" dirty="0">
                <a:solidFill>
                  <a:srgbClr val="000000"/>
                </a:solidFill>
                <a:cs typeface="Times New Roman" pitchFamily="18" charset="0"/>
              </a:rPr>
              <a:t>2+</a:t>
            </a:r>
            <a:r>
              <a:rPr lang="en-US" sz="2400" b="1" dirty="0">
                <a:solidFill>
                  <a:srgbClr val="000000"/>
                </a:solidFill>
                <a:cs typeface="Times New Roman" pitchFamily="18" charset="0"/>
              </a:rPr>
              <a:t> can diffuse from bulk solution to the surface of the electrode. </a:t>
            </a:r>
          </a:p>
          <a:p>
            <a:pPr algn="l" rtl="0" eaLnBrk="1" hangingPunct="1">
              <a:lnSpc>
                <a:spcPct val="90000"/>
              </a:lnSpc>
            </a:pPr>
            <a:r>
              <a:rPr lang="en-US" sz="2400" b="1" dirty="0">
                <a:solidFill>
                  <a:srgbClr val="000000"/>
                </a:solidFill>
                <a:cs typeface="Times New Roman" pitchFamily="18" charset="0"/>
              </a:rPr>
              <a:t>The magnitude of this diffusion current </a:t>
            </a:r>
            <a:r>
              <a:rPr lang="en-US" sz="2400" b="1" dirty="0">
                <a:solidFill>
                  <a:srgbClr val="000000"/>
                </a:solidFill>
                <a:latin typeface="Arial Narrow" pitchFamily="34" charset="0"/>
                <a:cs typeface="Times New Roman" pitchFamily="18" charset="0"/>
              </a:rPr>
              <a:t>I</a:t>
            </a:r>
            <a:r>
              <a:rPr lang="en-US" sz="2400" b="1" baseline="-30000" dirty="0">
                <a:solidFill>
                  <a:srgbClr val="000000"/>
                </a:solidFill>
                <a:latin typeface="Arial Narrow" pitchFamily="34" charset="0"/>
                <a:cs typeface="Times New Roman" pitchFamily="18" charset="0"/>
              </a:rPr>
              <a:t>d</a:t>
            </a:r>
            <a:r>
              <a:rPr lang="en-US" sz="2400" b="1" dirty="0">
                <a:solidFill>
                  <a:srgbClr val="000000"/>
                </a:solidFill>
                <a:latin typeface="Arial Narrow" pitchFamily="34" charset="0"/>
                <a:cs typeface="Times New Roman" pitchFamily="18" charset="0"/>
              </a:rPr>
              <a:t>  is </a:t>
            </a:r>
            <a:r>
              <a:rPr lang="en-US" sz="2400" b="1" dirty="0">
                <a:solidFill>
                  <a:srgbClr val="000000"/>
                </a:solidFill>
                <a:cs typeface="Times New Roman" pitchFamily="18" charset="0"/>
              </a:rPr>
              <a:t>proportional to Cd</a:t>
            </a:r>
            <a:r>
              <a:rPr lang="en-US" sz="2400" b="1" baseline="30000" dirty="0">
                <a:solidFill>
                  <a:srgbClr val="000000"/>
                </a:solidFill>
                <a:cs typeface="Times New Roman" pitchFamily="18" charset="0"/>
              </a:rPr>
              <a:t>2+</a:t>
            </a:r>
            <a:r>
              <a:rPr lang="en-US" sz="2400" b="1" dirty="0">
                <a:solidFill>
                  <a:srgbClr val="000000"/>
                </a:solidFill>
                <a:cs typeface="Times New Roman" pitchFamily="18" charset="0"/>
              </a:rPr>
              <a:t> concentration and is used for quantitative analysis. The upper trace in the Figure above is called a polarographic wave.</a:t>
            </a:r>
          </a:p>
          <a:p>
            <a:pPr>
              <a:lnSpc>
                <a:spcPct val="90000"/>
              </a:lnSpc>
            </a:pPr>
            <a:r>
              <a:rPr lang="en-US" sz="2400" b="1" i="1" dirty="0"/>
              <a:t>The oscillating current in the Figure above is due to the growth and fall of the Hg drops. </a:t>
            </a:r>
          </a:p>
          <a:p>
            <a:pPr>
              <a:lnSpc>
                <a:spcPct val="90000"/>
              </a:lnSpc>
            </a:pPr>
            <a:r>
              <a:rPr lang="en-US" sz="2400" b="1" i="1" dirty="0"/>
              <a:t>As the drop grows, its area increases, more solute can reach the surface in a given time, and more current flows. </a:t>
            </a:r>
          </a:p>
          <a:p>
            <a:pPr>
              <a:lnSpc>
                <a:spcPct val="90000"/>
              </a:lnSpc>
            </a:pPr>
            <a:r>
              <a:rPr lang="en-US" sz="2400" b="1" i="1" dirty="0"/>
              <a:t>The current increases as the drop grows until, finally, the drop falls off and the current decreases sharply.</a:t>
            </a:r>
          </a:p>
          <a:p>
            <a:pPr algn="l" rtl="0" eaLnBrk="1" hangingPunct="1">
              <a:lnSpc>
                <a:spcPct val="90000"/>
              </a:lnSpc>
            </a:pPr>
            <a:endParaRPr lang="en-US" sz="2400" b="1" dirty="0">
              <a:solidFill>
                <a:srgbClr val="000000"/>
              </a:solidFill>
              <a:cs typeface="Times New Roman" pitchFamily="18" charset="0"/>
            </a:endParaRPr>
          </a:p>
        </p:txBody>
      </p:sp>
    </p:spTree>
    <p:extLst>
      <p:ext uri="{BB962C8B-B14F-4D97-AF65-F5344CB8AC3E}">
        <p14:creationId xmlns:p14="http://schemas.microsoft.com/office/powerpoint/2010/main" val="708117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981200" y="228602"/>
            <a:ext cx="8229600" cy="5897563"/>
          </a:xfrm>
        </p:spPr>
        <p:txBody>
          <a:bodyPr/>
          <a:lstStyle/>
          <a:p>
            <a:pPr algn="l" rtl="0" eaLnBrk="1" hangingPunct="1">
              <a:lnSpc>
                <a:spcPct val="90000"/>
              </a:lnSpc>
            </a:pPr>
            <a:r>
              <a:rPr lang="en-US" b="1" dirty="0">
                <a:solidFill>
                  <a:srgbClr val="000000"/>
                </a:solidFill>
                <a:cs typeface="Times New Roman" pitchFamily="18" charset="0"/>
              </a:rPr>
              <a:t>Current </a:t>
            </a:r>
            <a:r>
              <a:rPr lang="en-US" b="1" dirty="0">
                <a:sym typeface="Symbol" pitchFamily="18" charset="2"/>
              </a:rPr>
              <a:t>or</a:t>
            </a:r>
            <a:r>
              <a:rPr lang="en-US" dirty="0">
                <a:sym typeface="Symbol" pitchFamily="18" charset="2"/>
              </a:rPr>
              <a:t> </a:t>
            </a:r>
            <a:r>
              <a:rPr lang="en-US" b="1" dirty="0">
                <a:solidFill>
                  <a:srgbClr val="000000"/>
                </a:solidFill>
                <a:cs typeface="Times New Roman" pitchFamily="18" charset="0"/>
              </a:rPr>
              <a:t> rate of diffusion </a:t>
            </a:r>
            <a:r>
              <a:rPr lang="en-US" b="1" dirty="0">
                <a:sym typeface="Symbol" pitchFamily="18" charset="2"/>
              </a:rPr>
              <a:t></a:t>
            </a:r>
            <a:r>
              <a:rPr lang="en-US" dirty="0">
                <a:sym typeface="Symbol" pitchFamily="18" charset="2"/>
              </a:rPr>
              <a:t> </a:t>
            </a:r>
            <a:r>
              <a:rPr lang="en-US" b="1" dirty="0">
                <a:solidFill>
                  <a:srgbClr val="000000"/>
                </a:solidFill>
                <a:cs typeface="Times New Roman" pitchFamily="18" charset="0"/>
              </a:rPr>
              <a:t> [C]</a:t>
            </a:r>
            <a:r>
              <a:rPr lang="en-US" b="1" baseline="-30000" dirty="0">
                <a:solidFill>
                  <a:srgbClr val="000000"/>
                </a:solidFill>
                <a:cs typeface="Times New Roman" pitchFamily="18" charset="0"/>
              </a:rPr>
              <a:t>o</a:t>
            </a:r>
            <a:r>
              <a:rPr lang="en-US" b="1" dirty="0">
                <a:solidFill>
                  <a:srgbClr val="000000"/>
                </a:solidFill>
                <a:cs typeface="Times New Roman" pitchFamily="18" charset="0"/>
              </a:rPr>
              <a:t>  - [C]</a:t>
            </a:r>
            <a:r>
              <a:rPr lang="en-US" b="1" baseline="-30000" dirty="0">
                <a:solidFill>
                  <a:srgbClr val="000000"/>
                </a:solidFill>
                <a:cs typeface="Times New Roman" pitchFamily="18" charset="0"/>
              </a:rPr>
              <a:t>s</a:t>
            </a:r>
            <a:r>
              <a:rPr lang="en-US" b="1" dirty="0">
                <a:solidFill>
                  <a:srgbClr val="000000"/>
                </a:solidFill>
                <a:cs typeface="Times New Roman" pitchFamily="18" charset="0"/>
              </a:rPr>
              <a:t>  </a:t>
            </a:r>
            <a:r>
              <a:rPr lang="en-US" b="1" baseline="-30000" dirty="0">
                <a:solidFill>
                  <a:srgbClr val="000000"/>
                </a:solidFill>
                <a:cs typeface="Times New Roman" pitchFamily="18" charset="0"/>
              </a:rPr>
              <a:t>  </a:t>
            </a:r>
            <a:endParaRPr lang="en-US" b="1" dirty="0">
              <a:solidFill>
                <a:srgbClr val="000000"/>
              </a:solidFill>
              <a:cs typeface="Times New Roman" pitchFamily="18" charset="0"/>
            </a:endParaRPr>
          </a:p>
          <a:p>
            <a:pPr algn="l" rtl="0" eaLnBrk="1" hangingPunct="1">
              <a:lnSpc>
                <a:spcPct val="90000"/>
              </a:lnSpc>
              <a:buFontTx/>
              <a:buNone/>
            </a:pPr>
            <a:r>
              <a:rPr lang="en-US" b="1" dirty="0">
                <a:solidFill>
                  <a:srgbClr val="000000"/>
                </a:solidFill>
                <a:cs typeface="Times New Roman" pitchFamily="18" charset="0"/>
              </a:rPr>
              <a:t>	The [C]</a:t>
            </a:r>
            <a:r>
              <a:rPr lang="en-US" b="1" baseline="-30000" dirty="0">
                <a:solidFill>
                  <a:srgbClr val="000000"/>
                </a:solidFill>
                <a:cs typeface="Times New Roman" pitchFamily="18" charset="0"/>
              </a:rPr>
              <a:t>o </a:t>
            </a:r>
            <a:r>
              <a:rPr lang="en-US" b="1" dirty="0">
                <a:solidFill>
                  <a:srgbClr val="000000"/>
                </a:solidFill>
                <a:cs typeface="Times New Roman" pitchFamily="18" charset="0"/>
              </a:rPr>
              <a:t>and [C]</a:t>
            </a:r>
            <a:r>
              <a:rPr lang="en-US" b="1" baseline="-30000" dirty="0">
                <a:solidFill>
                  <a:srgbClr val="000000"/>
                </a:solidFill>
                <a:cs typeface="Times New Roman" pitchFamily="18" charset="0"/>
              </a:rPr>
              <a:t>s</a:t>
            </a:r>
            <a:r>
              <a:rPr lang="en-US" b="1" dirty="0">
                <a:solidFill>
                  <a:srgbClr val="000000"/>
                </a:solidFill>
                <a:cs typeface="Times New Roman" pitchFamily="18" charset="0"/>
              </a:rPr>
              <a:t> are the concentrations in the bulk solution and at the electrode surface. </a:t>
            </a:r>
          </a:p>
          <a:p>
            <a:pPr algn="l" rtl="0" eaLnBrk="1" hangingPunct="1">
              <a:lnSpc>
                <a:spcPct val="90000"/>
              </a:lnSpc>
            </a:pPr>
            <a:r>
              <a:rPr lang="en-US" b="1" dirty="0">
                <a:solidFill>
                  <a:srgbClr val="000000"/>
                </a:solidFill>
                <a:cs typeface="Times New Roman" pitchFamily="18" charset="0"/>
              </a:rPr>
              <a:t>The greater the difference in concentrations the more rapid will be the diffusion. </a:t>
            </a:r>
          </a:p>
          <a:p>
            <a:pPr algn="l" rtl="0" eaLnBrk="1" hangingPunct="1">
              <a:lnSpc>
                <a:spcPct val="90000"/>
              </a:lnSpc>
            </a:pPr>
            <a:r>
              <a:rPr lang="en-US" b="1" dirty="0">
                <a:solidFill>
                  <a:srgbClr val="000000"/>
                </a:solidFill>
                <a:cs typeface="Times New Roman" pitchFamily="18" charset="0"/>
              </a:rPr>
              <a:t>At a sufficiently negative potential, the reduction is so fast that the [C]</a:t>
            </a:r>
            <a:r>
              <a:rPr lang="en-US" b="1" baseline="-30000" dirty="0">
                <a:solidFill>
                  <a:srgbClr val="000000"/>
                </a:solidFill>
                <a:cs typeface="Times New Roman" pitchFamily="18" charset="0"/>
              </a:rPr>
              <a:t>s</a:t>
            </a:r>
            <a:r>
              <a:rPr lang="en-US" b="1" dirty="0">
                <a:solidFill>
                  <a:srgbClr val="000000"/>
                </a:solidFill>
                <a:cs typeface="Times New Roman" pitchFamily="18" charset="0"/>
              </a:rPr>
              <a:t> &lt;&lt; [C]</a:t>
            </a:r>
            <a:r>
              <a:rPr lang="en-US" b="1" baseline="-25000" dirty="0">
                <a:solidFill>
                  <a:srgbClr val="000000"/>
                </a:solidFill>
                <a:cs typeface="Times New Roman" pitchFamily="18" charset="0"/>
              </a:rPr>
              <a:t>o</a:t>
            </a:r>
            <a:r>
              <a:rPr lang="en-US" b="1" baseline="-30000" dirty="0">
                <a:solidFill>
                  <a:srgbClr val="000000"/>
                </a:solidFill>
                <a:cs typeface="Times New Roman" pitchFamily="18" charset="0"/>
              </a:rPr>
              <a:t> </a:t>
            </a:r>
            <a:r>
              <a:rPr lang="en-US" b="1" dirty="0">
                <a:solidFill>
                  <a:srgbClr val="000000"/>
                </a:solidFill>
                <a:cs typeface="Times New Roman" pitchFamily="18" charset="0"/>
              </a:rPr>
              <a:t>and equation above reduces to the form </a:t>
            </a:r>
          </a:p>
          <a:p>
            <a:pPr algn="l" rtl="0" eaLnBrk="1" hangingPunct="1">
              <a:lnSpc>
                <a:spcPct val="90000"/>
              </a:lnSpc>
            </a:pPr>
            <a:r>
              <a:rPr lang="en-US" b="1" dirty="0">
                <a:solidFill>
                  <a:srgbClr val="000000"/>
                </a:solidFill>
                <a:cs typeface="Times New Roman" pitchFamily="18" charset="0"/>
              </a:rPr>
              <a:t>Limiting current  = diffusion current </a:t>
            </a:r>
            <a:r>
              <a:rPr lang="en-US" b="1" baseline="-30000" dirty="0">
                <a:solidFill>
                  <a:srgbClr val="000000"/>
                </a:solidFill>
                <a:cs typeface="Times New Roman" pitchFamily="18" charset="0"/>
              </a:rPr>
              <a:t> </a:t>
            </a:r>
            <a:r>
              <a:rPr lang="en-US" b="1" dirty="0">
                <a:solidFill>
                  <a:srgbClr val="000000"/>
                </a:solidFill>
                <a:cs typeface="Times New Roman" pitchFamily="18" charset="0"/>
              </a:rPr>
              <a:t>  </a:t>
            </a:r>
            <a:r>
              <a:rPr lang="en-US" b="1" dirty="0">
                <a:sym typeface="Symbol" pitchFamily="18" charset="2"/>
              </a:rPr>
              <a:t></a:t>
            </a:r>
            <a:r>
              <a:rPr lang="en-US" dirty="0">
                <a:sym typeface="Symbol" pitchFamily="18" charset="2"/>
              </a:rPr>
              <a:t> </a:t>
            </a:r>
            <a:r>
              <a:rPr lang="en-US" b="1" dirty="0">
                <a:solidFill>
                  <a:srgbClr val="000000"/>
                </a:solidFill>
                <a:cs typeface="Times New Roman" pitchFamily="18" charset="0"/>
              </a:rPr>
              <a:t>   [C]</a:t>
            </a:r>
            <a:r>
              <a:rPr lang="en-US" b="1" baseline="-30000" dirty="0">
                <a:solidFill>
                  <a:srgbClr val="000000"/>
                </a:solidFill>
                <a:cs typeface="Times New Roman" pitchFamily="18" charset="0"/>
              </a:rPr>
              <a:t>o</a:t>
            </a:r>
            <a:r>
              <a:rPr lang="en-US" b="1" dirty="0"/>
              <a:t> </a:t>
            </a:r>
          </a:p>
          <a:p>
            <a:pPr algn="l" rtl="0" eaLnBrk="1" hangingPunct="1">
              <a:lnSpc>
                <a:spcPct val="90000"/>
              </a:lnSpc>
            </a:pPr>
            <a:r>
              <a:rPr lang="en-US" b="1" dirty="0"/>
              <a:t>The ratio of the diffusion current to the bulk solute concentration is the basis for the use of voltammetry in analytical chemistry</a:t>
            </a:r>
            <a:r>
              <a:rPr lang="en-US" dirty="0"/>
              <a:t> </a:t>
            </a:r>
            <a:endParaRPr lang="en-US" b="1" dirty="0"/>
          </a:p>
          <a:p>
            <a:pPr eaLnBrk="1" hangingPunct="1">
              <a:lnSpc>
                <a:spcPct val="90000"/>
              </a:lnSpc>
            </a:pPr>
            <a:endParaRPr lang="en-US" dirty="0"/>
          </a:p>
        </p:txBody>
      </p:sp>
    </p:spTree>
    <p:extLst>
      <p:ext uri="{BB962C8B-B14F-4D97-AF65-F5344CB8AC3E}">
        <p14:creationId xmlns:p14="http://schemas.microsoft.com/office/powerpoint/2010/main" val="722108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981200" y="304802"/>
            <a:ext cx="8229600" cy="5821363"/>
          </a:xfrm>
        </p:spPr>
        <p:txBody>
          <a:bodyPr/>
          <a:lstStyle/>
          <a:p>
            <a:pPr algn="l" rtl="0" eaLnBrk="1" hangingPunct="1">
              <a:lnSpc>
                <a:spcPct val="80000"/>
              </a:lnSpc>
            </a:pPr>
            <a:r>
              <a:rPr lang="en-US" sz="2400" b="1" dirty="0"/>
              <a:t>The magnitude of the diffusion current, is given by the </a:t>
            </a:r>
            <a:r>
              <a:rPr lang="en-US" sz="2400" b="1" dirty="0" err="1">
                <a:solidFill>
                  <a:srgbClr val="0000FF"/>
                </a:solidFill>
              </a:rPr>
              <a:t>Ilkovic</a:t>
            </a:r>
            <a:r>
              <a:rPr lang="en-US" sz="2400" b="1" dirty="0">
                <a:solidFill>
                  <a:srgbClr val="0000FF"/>
                </a:solidFill>
              </a:rPr>
              <a:t> equation</a:t>
            </a:r>
            <a:r>
              <a:rPr lang="en-US" sz="2400" b="1" dirty="0"/>
              <a:t>:</a:t>
            </a:r>
          </a:p>
          <a:p>
            <a:pPr algn="l" rtl="0" eaLnBrk="1" hangingPunct="1">
              <a:lnSpc>
                <a:spcPct val="80000"/>
              </a:lnSpc>
            </a:pPr>
            <a:r>
              <a:rPr lang="en-US" sz="2400" b="1" dirty="0" err="1">
                <a:solidFill>
                  <a:srgbClr val="FF0000"/>
                </a:solidFill>
              </a:rPr>
              <a:t>l</a:t>
            </a:r>
            <a:r>
              <a:rPr lang="en-US" sz="2400" b="1" baseline="-25000" dirty="0" err="1">
                <a:solidFill>
                  <a:srgbClr val="FF0000"/>
                </a:solidFill>
              </a:rPr>
              <a:t>d</a:t>
            </a:r>
            <a:r>
              <a:rPr lang="en-US" sz="2400" b="1" dirty="0">
                <a:solidFill>
                  <a:srgbClr val="FF0000"/>
                </a:solidFill>
              </a:rPr>
              <a:t> = (7.08 x 10</a:t>
            </a:r>
            <a:r>
              <a:rPr lang="en-US" sz="2400" b="1" baseline="30000" dirty="0">
                <a:solidFill>
                  <a:srgbClr val="FF0000"/>
                </a:solidFill>
              </a:rPr>
              <a:t>4</a:t>
            </a:r>
            <a:r>
              <a:rPr lang="en-US" sz="2400" b="1" dirty="0">
                <a:solidFill>
                  <a:srgbClr val="FF0000"/>
                </a:solidFill>
              </a:rPr>
              <a:t>)nCD</a:t>
            </a:r>
            <a:r>
              <a:rPr lang="en-US" sz="2400" b="1" baseline="30000" dirty="0">
                <a:solidFill>
                  <a:srgbClr val="FF0000"/>
                </a:solidFill>
              </a:rPr>
              <a:t>1/2</a:t>
            </a:r>
            <a:r>
              <a:rPr lang="en-US" sz="2400" b="1" dirty="0">
                <a:solidFill>
                  <a:srgbClr val="FF0000"/>
                </a:solidFill>
              </a:rPr>
              <a:t> m </a:t>
            </a:r>
            <a:r>
              <a:rPr lang="en-US" sz="2400" b="1" baseline="30000" dirty="0">
                <a:solidFill>
                  <a:srgbClr val="FF0000"/>
                </a:solidFill>
              </a:rPr>
              <a:t>2/3</a:t>
            </a:r>
            <a:r>
              <a:rPr lang="en-US" sz="2400" b="1" dirty="0">
                <a:solidFill>
                  <a:srgbClr val="FF0000"/>
                </a:solidFill>
              </a:rPr>
              <a:t> t </a:t>
            </a:r>
            <a:r>
              <a:rPr lang="en-US" sz="2400" b="1" baseline="30000" dirty="0">
                <a:solidFill>
                  <a:srgbClr val="FF0000"/>
                </a:solidFill>
              </a:rPr>
              <a:t>1/6</a:t>
            </a:r>
            <a:r>
              <a:rPr lang="en-US" sz="2400" b="1" dirty="0">
                <a:solidFill>
                  <a:srgbClr val="FF0000"/>
                </a:solidFill>
              </a:rPr>
              <a:t> </a:t>
            </a:r>
          </a:p>
          <a:p>
            <a:pPr algn="l" rtl="0" eaLnBrk="1" hangingPunct="1">
              <a:lnSpc>
                <a:spcPct val="80000"/>
              </a:lnSpc>
            </a:pPr>
            <a:r>
              <a:rPr lang="en-US" sz="2400" b="1" dirty="0"/>
              <a:t>where I</a:t>
            </a:r>
            <a:r>
              <a:rPr lang="en-US" sz="2400" b="1" baseline="-25000" dirty="0"/>
              <a:t>d</a:t>
            </a:r>
            <a:r>
              <a:rPr lang="en-US" sz="2400" b="1" dirty="0"/>
              <a:t> = diffusion current, measured at the top of the oscillations in the Figure above with the units µA</a:t>
            </a:r>
          </a:p>
          <a:p>
            <a:pPr algn="l" rtl="0" eaLnBrk="1" hangingPunct="1">
              <a:lnSpc>
                <a:spcPct val="80000"/>
              </a:lnSpc>
            </a:pPr>
            <a:r>
              <a:rPr lang="en-US" sz="2400" b="1" dirty="0"/>
              <a:t>n = number of electrons per molecule involved in the oxidation or reduction of the electroactive species. </a:t>
            </a:r>
          </a:p>
          <a:p>
            <a:pPr algn="l" rtl="0" eaLnBrk="1" hangingPunct="1">
              <a:lnSpc>
                <a:spcPct val="80000"/>
              </a:lnSpc>
            </a:pPr>
            <a:r>
              <a:rPr lang="en-US" sz="2400" b="1" dirty="0"/>
              <a:t>C = concentration of electroactive species, with the units </a:t>
            </a:r>
            <a:r>
              <a:rPr lang="en-US" sz="2400" b="1" dirty="0" err="1"/>
              <a:t>mmol</a:t>
            </a:r>
            <a:r>
              <a:rPr lang="en-US" sz="2400" b="1" dirty="0"/>
              <a:t>/L </a:t>
            </a:r>
          </a:p>
          <a:p>
            <a:pPr algn="l" rtl="0" eaLnBrk="1" hangingPunct="1">
              <a:lnSpc>
                <a:spcPct val="80000"/>
              </a:lnSpc>
            </a:pPr>
            <a:r>
              <a:rPr lang="en-US" sz="2400" b="1" dirty="0"/>
              <a:t>D = diffusion coefficient of electroactive species, with the units M</a:t>
            </a:r>
            <a:r>
              <a:rPr lang="en-US" sz="2400" b="1" baseline="30000" dirty="0"/>
              <a:t>2</a:t>
            </a:r>
            <a:r>
              <a:rPr lang="en-US" sz="2400" b="1" dirty="0"/>
              <a:t>/s</a:t>
            </a:r>
          </a:p>
          <a:p>
            <a:pPr algn="l" rtl="0" eaLnBrk="1" hangingPunct="1">
              <a:lnSpc>
                <a:spcPct val="80000"/>
              </a:lnSpc>
            </a:pPr>
            <a:r>
              <a:rPr lang="en-US" sz="2400" b="1" dirty="0"/>
              <a:t>m =rate of flow of Hg, in mg/s</a:t>
            </a:r>
          </a:p>
          <a:p>
            <a:pPr algn="l" rtl="0" eaLnBrk="1" hangingPunct="1">
              <a:lnSpc>
                <a:spcPct val="80000"/>
              </a:lnSpc>
            </a:pPr>
            <a:r>
              <a:rPr lang="en-US" sz="2400" b="1" dirty="0"/>
              <a:t>t = drop interval, in s</a:t>
            </a:r>
          </a:p>
          <a:p>
            <a:pPr algn="l" rtl="0" eaLnBrk="1" hangingPunct="1">
              <a:lnSpc>
                <a:spcPct val="80000"/>
              </a:lnSpc>
            </a:pPr>
            <a:r>
              <a:rPr lang="en-US" sz="2400" b="1" dirty="0"/>
              <a:t>The number 7.08 x 10</a:t>
            </a:r>
            <a:r>
              <a:rPr lang="en-US" sz="2400" b="1" baseline="30000" dirty="0"/>
              <a:t>4</a:t>
            </a:r>
            <a:r>
              <a:rPr lang="en-US" sz="2400" b="1" dirty="0"/>
              <a:t> is a combination of several constants whose dimensions are such that </a:t>
            </a:r>
            <a:r>
              <a:rPr lang="en-US" sz="2400" b="1" dirty="0" err="1"/>
              <a:t>l</a:t>
            </a:r>
            <a:r>
              <a:rPr lang="en-US" sz="2400" b="1" baseline="-25000" dirty="0" err="1"/>
              <a:t>d</a:t>
            </a:r>
            <a:r>
              <a:rPr lang="en-US" sz="2400" b="1" baseline="-25000" dirty="0"/>
              <a:t> </a:t>
            </a:r>
            <a:r>
              <a:rPr lang="en-US" sz="2400" b="1" dirty="0"/>
              <a:t>will be given in , µA </a:t>
            </a:r>
          </a:p>
        </p:txBody>
      </p:sp>
    </p:spTree>
    <p:extLst>
      <p:ext uri="{BB962C8B-B14F-4D97-AF65-F5344CB8AC3E}">
        <p14:creationId xmlns:p14="http://schemas.microsoft.com/office/powerpoint/2010/main" val="35302417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752600" y="228600"/>
            <a:ext cx="8763000" cy="6096000"/>
          </a:xfrm>
        </p:spPr>
        <p:txBody>
          <a:bodyPr/>
          <a:lstStyle/>
          <a:p>
            <a:pPr algn="l" rtl="0" eaLnBrk="1" hangingPunct="1">
              <a:lnSpc>
                <a:spcPct val="90000"/>
              </a:lnSpc>
            </a:pPr>
            <a:r>
              <a:rPr lang="en-US" sz="2400" b="1" dirty="0"/>
              <a:t>Thus, i</a:t>
            </a:r>
            <a:r>
              <a:rPr lang="en-US" sz="2400" b="1" baseline="-25000" dirty="0"/>
              <a:t>d</a:t>
            </a:r>
            <a:r>
              <a:rPr lang="en-US" sz="2400" b="1" dirty="0"/>
              <a:t> is proportional to the concentration of a certain species under specific conditions and the above equation  may be expressed as follows:</a:t>
            </a:r>
          </a:p>
          <a:p>
            <a:pPr algn="l" rtl="0" eaLnBrk="1" hangingPunct="1">
              <a:lnSpc>
                <a:spcPct val="90000"/>
              </a:lnSpc>
              <a:buFontTx/>
              <a:buNone/>
            </a:pPr>
            <a:r>
              <a:rPr lang="en-US" sz="2400" b="1" dirty="0">
                <a:solidFill>
                  <a:srgbClr val="CC0000"/>
                </a:solidFill>
              </a:rPr>
              <a:t>				i</a:t>
            </a:r>
            <a:r>
              <a:rPr lang="en-US" sz="2400" b="1" baseline="-25000" dirty="0">
                <a:solidFill>
                  <a:srgbClr val="CC0000"/>
                </a:solidFill>
              </a:rPr>
              <a:t>d</a:t>
            </a:r>
            <a:r>
              <a:rPr lang="en-US" sz="2400" b="1" dirty="0">
                <a:solidFill>
                  <a:srgbClr val="CC0000"/>
                </a:solidFill>
              </a:rPr>
              <a:t> = </a:t>
            </a:r>
            <a:r>
              <a:rPr lang="en-US" sz="2400" b="1" dirty="0" err="1">
                <a:solidFill>
                  <a:srgbClr val="CC0000"/>
                </a:solidFill>
              </a:rPr>
              <a:t>kc</a:t>
            </a:r>
            <a:r>
              <a:rPr lang="en-US" sz="2400" b="1" dirty="0"/>
              <a:t> 	  </a:t>
            </a:r>
          </a:p>
          <a:p>
            <a:pPr algn="l" rtl="0" eaLnBrk="1" hangingPunct="1">
              <a:lnSpc>
                <a:spcPct val="90000"/>
              </a:lnSpc>
            </a:pPr>
            <a:r>
              <a:rPr lang="en-US" sz="2400" b="1" dirty="0"/>
              <a:t>where k is constant under the specific conditions. </a:t>
            </a:r>
          </a:p>
          <a:p>
            <a:pPr algn="l" rtl="0" eaLnBrk="1" hangingPunct="1">
              <a:lnSpc>
                <a:spcPct val="90000"/>
              </a:lnSpc>
            </a:pPr>
            <a:r>
              <a:rPr lang="en-US" sz="2400" b="1" dirty="0"/>
              <a:t>If  k  is constant for a series of standard solutions of various concentrations and an unknown, a calibration plot can be constructed and the unknown concentration can be determined.</a:t>
            </a:r>
          </a:p>
          <a:p>
            <a:pPr algn="l" rtl="0" eaLnBrk="1" hangingPunct="1">
              <a:lnSpc>
                <a:spcPct val="90000"/>
              </a:lnSpc>
            </a:pPr>
            <a:r>
              <a:rPr lang="en-US" sz="2400" b="1" dirty="0"/>
              <a:t>Clearly, the magnitude of the diffusion current depends on several factors in addition to analyte concentration.</a:t>
            </a:r>
          </a:p>
          <a:p>
            <a:pPr algn="l" rtl="0" eaLnBrk="1" hangingPunct="1">
              <a:lnSpc>
                <a:spcPct val="90000"/>
              </a:lnSpc>
            </a:pPr>
            <a:r>
              <a:rPr lang="en-US" sz="2400" b="1" dirty="0"/>
              <a:t>In quantitative polarography, it is important to control the temperature within a few tenths of a degree. </a:t>
            </a:r>
          </a:p>
          <a:p>
            <a:pPr algn="l" rtl="0" eaLnBrk="1" hangingPunct="1">
              <a:lnSpc>
                <a:spcPct val="90000"/>
              </a:lnSpc>
            </a:pPr>
            <a:r>
              <a:rPr lang="en-US" sz="2400" b="1" dirty="0"/>
              <a:t>The transport of solute to the electrode should be made to occur only by diffusion (</a:t>
            </a:r>
            <a:r>
              <a:rPr lang="en-US" sz="2400" b="1" dirty="0">
                <a:solidFill>
                  <a:srgbClr val="CC0000"/>
                </a:solidFill>
              </a:rPr>
              <a:t>no stirring</a:t>
            </a:r>
            <a:r>
              <a:rPr lang="en-US" sz="2400" b="1" dirty="0"/>
              <a:t>).</a:t>
            </a:r>
          </a:p>
        </p:txBody>
      </p:sp>
    </p:spTree>
    <p:extLst>
      <p:ext uri="{BB962C8B-B14F-4D97-AF65-F5344CB8AC3E}">
        <p14:creationId xmlns:p14="http://schemas.microsoft.com/office/powerpoint/2010/main" val="300220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972" y="2225807"/>
            <a:ext cx="11590985" cy="834524"/>
          </a:xfrm>
          <a:prstGeom prst="rect">
            <a:avLst/>
          </a:prstGeom>
        </p:spPr>
        <p:txBody>
          <a:bodyPr wrap="square">
            <a:spAutoFit/>
          </a:bodyPr>
          <a:lstStyle/>
          <a:p>
            <a:pPr algn="ctr">
              <a:lnSpc>
                <a:spcPct val="150000"/>
              </a:lnSpc>
              <a:spcAft>
                <a:spcPts val="1000"/>
              </a:spcAft>
            </a:pP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Potentiometry</a:t>
            </a:r>
            <a:endParaRPr lang="en-US" sz="3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571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74638"/>
            <a:ext cx="8229600" cy="639762"/>
          </a:xfrm>
        </p:spPr>
        <p:txBody>
          <a:bodyPr/>
          <a:lstStyle/>
          <a:p>
            <a:pPr rtl="0" eaLnBrk="1" hangingPunct="1"/>
            <a:r>
              <a:rPr lang="en-US" sz="3200" b="1">
                <a:solidFill>
                  <a:srgbClr val="CC0000"/>
                </a:solidFill>
                <a:latin typeface="Arial Black" pitchFamily="34" charset="0"/>
              </a:rPr>
              <a:t>Half-wave Potential, E</a:t>
            </a:r>
            <a:r>
              <a:rPr lang="en-US" sz="3200" b="1" baseline="-25000">
                <a:solidFill>
                  <a:srgbClr val="CC0000"/>
                </a:solidFill>
                <a:latin typeface="Arial Black" pitchFamily="34" charset="0"/>
              </a:rPr>
              <a:t>1/2</a:t>
            </a:r>
          </a:p>
        </p:txBody>
      </p:sp>
      <p:sp>
        <p:nvSpPr>
          <p:cNvPr id="30723" name="Rectangle 3"/>
          <p:cNvSpPr>
            <a:spLocks noGrp="1" noChangeArrowheads="1"/>
          </p:cNvSpPr>
          <p:nvPr>
            <p:ph type="body" idx="1"/>
          </p:nvPr>
        </p:nvSpPr>
        <p:spPr>
          <a:xfrm>
            <a:off x="1981200" y="990602"/>
            <a:ext cx="8229600" cy="5135563"/>
          </a:xfrm>
        </p:spPr>
        <p:txBody>
          <a:bodyPr/>
          <a:lstStyle/>
          <a:p>
            <a:pPr algn="l" rtl="0" eaLnBrk="1" hangingPunct="1"/>
            <a:r>
              <a:rPr lang="en-US" b="1" dirty="0"/>
              <a:t>Half wave potential, E</a:t>
            </a:r>
            <a:r>
              <a:rPr lang="en-US" b="1" baseline="-25000" dirty="0"/>
              <a:t>1/2</a:t>
            </a:r>
            <a:r>
              <a:rPr lang="en-US" b="1" dirty="0"/>
              <a:t> is an important feature can be derived from the </a:t>
            </a:r>
            <a:r>
              <a:rPr lang="en-US" b="1" dirty="0" err="1"/>
              <a:t>plarogram</a:t>
            </a:r>
            <a:r>
              <a:rPr lang="en-US" b="1" dirty="0"/>
              <a:t>.</a:t>
            </a:r>
          </a:p>
          <a:p>
            <a:pPr algn="l" rtl="0" eaLnBrk="1" hangingPunct="1"/>
            <a:r>
              <a:rPr lang="en-US" b="1" dirty="0"/>
              <a:t>It is the potential corresponding to one half the limiting current i.e. i</a:t>
            </a:r>
            <a:r>
              <a:rPr lang="en-US" b="1" baseline="-25000" dirty="0"/>
              <a:t>d</a:t>
            </a:r>
            <a:r>
              <a:rPr lang="en-US" b="1" dirty="0"/>
              <a:t>/2. </a:t>
            </a:r>
          </a:p>
          <a:p>
            <a:pPr algn="l" rtl="0" eaLnBrk="1" hangingPunct="1"/>
            <a:r>
              <a:rPr lang="en-US" b="1" dirty="0"/>
              <a:t>E</a:t>
            </a:r>
            <a:r>
              <a:rPr lang="en-US" b="1" baseline="-25000" dirty="0"/>
              <a:t>l/2</a:t>
            </a:r>
            <a:r>
              <a:rPr lang="en-US" b="1" dirty="0"/>
              <a:t> is a characteristic for each element and thus used for </a:t>
            </a:r>
            <a:r>
              <a:rPr lang="en-US" b="1" dirty="0">
                <a:solidFill>
                  <a:srgbClr val="0000FF"/>
                </a:solidFill>
              </a:rPr>
              <a:t>qualitative analysis</a:t>
            </a:r>
            <a:r>
              <a:rPr lang="en-US" dirty="0">
                <a:solidFill>
                  <a:srgbClr val="0000FF"/>
                </a:solidFill>
              </a:rPr>
              <a:t>.</a:t>
            </a:r>
          </a:p>
        </p:txBody>
      </p:sp>
    </p:spTree>
    <p:extLst>
      <p:ext uri="{BB962C8B-B14F-4D97-AF65-F5344CB8AC3E}">
        <p14:creationId xmlns:p14="http://schemas.microsoft.com/office/powerpoint/2010/main" val="1554096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4638"/>
            <a:ext cx="8229600" cy="487362"/>
          </a:xfrm>
        </p:spPr>
        <p:txBody>
          <a:bodyPr>
            <a:normAutofit/>
          </a:bodyPr>
          <a:lstStyle/>
          <a:p>
            <a:pPr algn="l" rtl="0" eaLnBrk="1" hangingPunct="1"/>
            <a:r>
              <a:rPr lang="en-US" sz="2400" b="1" dirty="0">
                <a:solidFill>
                  <a:srgbClr val="CC0000"/>
                </a:solidFill>
                <a:latin typeface="Arial Black" pitchFamily="34" charset="0"/>
              </a:rPr>
              <a:t>Supporting electrolyte</a:t>
            </a:r>
          </a:p>
        </p:txBody>
      </p:sp>
      <p:sp>
        <p:nvSpPr>
          <p:cNvPr id="29699" name="Rectangle 3"/>
          <p:cNvSpPr>
            <a:spLocks noGrp="1" noChangeArrowheads="1"/>
          </p:cNvSpPr>
          <p:nvPr>
            <p:ph type="body" idx="1"/>
          </p:nvPr>
        </p:nvSpPr>
        <p:spPr>
          <a:xfrm>
            <a:off x="1752600" y="762002"/>
            <a:ext cx="8763000" cy="5135563"/>
          </a:xfrm>
        </p:spPr>
        <p:txBody>
          <a:bodyPr/>
          <a:lstStyle/>
          <a:p>
            <a:pPr algn="l" rtl="0" eaLnBrk="1" hangingPunct="1">
              <a:lnSpc>
                <a:spcPct val="80000"/>
              </a:lnSpc>
            </a:pPr>
            <a:r>
              <a:rPr lang="en-US" b="1" dirty="0"/>
              <a:t>Current flow due to electrostatic attraction (or repulsion) of analyte ions by the electrode is reduced to a negligible level by the presence of a high concentration of supporting electrolyte (1 M HCl in the Figure above). </a:t>
            </a:r>
          </a:p>
          <a:p>
            <a:pPr algn="l" rtl="0" eaLnBrk="1" hangingPunct="1">
              <a:lnSpc>
                <a:spcPct val="80000"/>
              </a:lnSpc>
            </a:pPr>
            <a:r>
              <a:rPr lang="en-US" b="1" dirty="0"/>
              <a:t>Increasing concentrations of electrolyte reduces the net current, since the rate of arrival of cationic analyte at the negative Hg surface is decreased. </a:t>
            </a:r>
          </a:p>
          <a:p>
            <a:pPr algn="l" rtl="0" eaLnBrk="1" hangingPunct="1">
              <a:lnSpc>
                <a:spcPct val="80000"/>
              </a:lnSpc>
            </a:pPr>
            <a:r>
              <a:rPr lang="en-US" b="1" dirty="0"/>
              <a:t>Typically, a supporting electrolyte concentration 50‑100 times greater than the analyte</a:t>
            </a:r>
          </a:p>
          <a:p>
            <a:pPr algn="l" rtl="0" eaLnBrk="1" hangingPunct="1">
              <a:lnSpc>
                <a:spcPct val="80000"/>
              </a:lnSpc>
              <a:buFontTx/>
              <a:buNone/>
            </a:pPr>
            <a:r>
              <a:rPr lang="en-US" b="1" dirty="0"/>
              <a:t>   concentration will reduce electrostatic transport of the analyte to a negligible level.</a:t>
            </a:r>
          </a:p>
        </p:txBody>
      </p:sp>
    </p:spTree>
    <p:extLst>
      <p:ext uri="{BB962C8B-B14F-4D97-AF65-F5344CB8AC3E}">
        <p14:creationId xmlns:p14="http://schemas.microsoft.com/office/powerpoint/2010/main" val="452787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4638"/>
            <a:ext cx="8229600" cy="639762"/>
          </a:xfrm>
        </p:spPr>
        <p:txBody>
          <a:bodyPr>
            <a:normAutofit fontScale="90000"/>
          </a:bodyPr>
          <a:lstStyle/>
          <a:p>
            <a:pPr eaLnBrk="1" hangingPunct="1"/>
            <a:r>
              <a:rPr lang="en-US" sz="3200" b="1">
                <a:solidFill>
                  <a:srgbClr val="CC0000"/>
                </a:solidFill>
                <a:latin typeface="Arial Black" pitchFamily="34" charset="0"/>
              </a:rPr>
              <a:t>Effect of Dissolved Oxygen</a:t>
            </a:r>
            <a:r>
              <a:rPr lang="en-US" sz="4000" b="1"/>
              <a:t> </a:t>
            </a:r>
            <a:br>
              <a:rPr lang="en-US" sz="4000"/>
            </a:br>
            <a:endParaRPr lang="en-US" sz="4000"/>
          </a:p>
        </p:txBody>
      </p:sp>
      <p:sp>
        <p:nvSpPr>
          <p:cNvPr id="32771" name="Rectangle 3"/>
          <p:cNvSpPr>
            <a:spLocks noGrp="1" noChangeArrowheads="1"/>
          </p:cNvSpPr>
          <p:nvPr>
            <p:ph type="body" idx="1"/>
          </p:nvPr>
        </p:nvSpPr>
        <p:spPr>
          <a:xfrm>
            <a:off x="1981200" y="762002"/>
            <a:ext cx="8229600" cy="5364163"/>
          </a:xfrm>
        </p:spPr>
        <p:txBody>
          <a:bodyPr/>
          <a:lstStyle/>
          <a:p>
            <a:pPr algn="l" rtl="0" eaLnBrk="1" hangingPunct="1">
              <a:lnSpc>
                <a:spcPct val="80000"/>
              </a:lnSpc>
            </a:pPr>
            <a:r>
              <a:rPr lang="en-US" sz="2400" b="1" dirty="0"/>
              <a:t>Oxygen dissolved in the solution will be reduced at the DME leading to two well defined waves which were attributed to the following reactions:</a:t>
            </a:r>
          </a:p>
          <a:p>
            <a:pPr algn="l" rtl="0" eaLnBrk="1" hangingPunct="1">
              <a:lnSpc>
                <a:spcPct val="80000"/>
              </a:lnSpc>
            </a:pPr>
            <a:r>
              <a:rPr lang="en-US" sz="2400" b="1" dirty="0"/>
              <a:t>O</a:t>
            </a:r>
            <a:r>
              <a:rPr lang="en-US" sz="2400" b="1" baseline="-25000" dirty="0"/>
              <a:t>2</a:t>
            </a:r>
            <a:r>
              <a:rPr lang="en-US" sz="2400" b="1" dirty="0"/>
              <a:t>(g) + 2H</a:t>
            </a:r>
            <a:r>
              <a:rPr lang="en-US" sz="2400" b="1" baseline="30000" dirty="0"/>
              <a:t>+</a:t>
            </a:r>
            <a:r>
              <a:rPr lang="en-US" sz="2400" b="1" dirty="0"/>
              <a:t> + 2e</a:t>
            </a:r>
            <a:r>
              <a:rPr lang="en-US" sz="2400" b="1" baseline="30000" dirty="0"/>
              <a:t>- </a:t>
            </a:r>
            <a:r>
              <a:rPr lang="en-US" sz="2400" b="1" dirty="0"/>
              <a:t>  &lt; ==== &gt; H</a:t>
            </a:r>
            <a:r>
              <a:rPr lang="en-US" sz="2400" b="1" baseline="-25000" dirty="0"/>
              <a:t>2</a:t>
            </a:r>
            <a:r>
              <a:rPr lang="en-US" sz="2400" b="1" dirty="0"/>
              <a:t>O</a:t>
            </a:r>
            <a:r>
              <a:rPr lang="en-US" sz="2400" b="1" baseline="-25000" dirty="0"/>
              <a:t>2</a:t>
            </a:r>
            <a:r>
              <a:rPr lang="en-US" sz="2400" b="1" dirty="0"/>
              <a:t>; 	E</a:t>
            </a:r>
            <a:r>
              <a:rPr lang="en-US" sz="2400" b="1" baseline="-25000" dirty="0"/>
              <a:t>1/2 </a:t>
            </a:r>
            <a:r>
              <a:rPr lang="en-US" sz="2400" b="1" dirty="0"/>
              <a:t> =   - 0.1V	  </a:t>
            </a:r>
          </a:p>
          <a:p>
            <a:pPr algn="l" rtl="0" eaLnBrk="1" hangingPunct="1">
              <a:lnSpc>
                <a:spcPct val="80000"/>
              </a:lnSpc>
            </a:pPr>
            <a:r>
              <a:rPr lang="en-US" sz="2400" b="1" dirty="0"/>
              <a:t>H</a:t>
            </a:r>
            <a:r>
              <a:rPr lang="en-US" sz="2400" b="1" baseline="-25000" dirty="0"/>
              <a:t>2</a:t>
            </a:r>
            <a:r>
              <a:rPr lang="en-US" sz="2400" b="1" dirty="0"/>
              <a:t>O</a:t>
            </a:r>
            <a:r>
              <a:rPr lang="en-US" sz="2400" b="1" baseline="-25000" dirty="0"/>
              <a:t>2</a:t>
            </a:r>
            <a:r>
              <a:rPr lang="en-US" sz="2400" b="1" dirty="0"/>
              <a:t> + 2H</a:t>
            </a:r>
            <a:r>
              <a:rPr lang="en-US" sz="2400" b="1" baseline="30000" dirty="0"/>
              <a:t>+</a:t>
            </a:r>
            <a:r>
              <a:rPr lang="en-US" sz="2400" b="1" dirty="0"/>
              <a:t> +2e</a:t>
            </a:r>
            <a:r>
              <a:rPr lang="en-US" sz="2400" b="1" baseline="30000" dirty="0"/>
              <a:t>-</a:t>
            </a:r>
            <a:r>
              <a:rPr lang="en-US" sz="2400" b="1" dirty="0"/>
              <a:t>    &lt; ==== &gt; 2H</a:t>
            </a:r>
            <a:r>
              <a:rPr lang="en-US" sz="2400" b="1" baseline="-25000" dirty="0"/>
              <a:t>2</a:t>
            </a:r>
            <a:r>
              <a:rPr lang="en-US" sz="2400" b="1" dirty="0"/>
              <a:t>O;	E</a:t>
            </a:r>
            <a:r>
              <a:rPr lang="en-US" sz="2400" b="1" baseline="-25000" dirty="0"/>
              <a:t>1/2</a:t>
            </a:r>
            <a:r>
              <a:rPr lang="en-US" sz="2400" b="1" dirty="0"/>
              <a:t>  =   - 0.9V	 </a:t>
            </a:r>
          </a:p>
          <a:p>
            <a:pPr algn="l" rtl="0" eaLnBrk="1" hangingPunct="1">
              <a:lnSpc>
                <a:spcPct val="80000"/>
              </a:lnSpc>
            </a:pPr>
            <a:r>
              <a:rPr lang="en-US" sz="2400" b="1" dirty="0"/>
              <a:t>E</a:t>
            </a:r>
            <a:r>
              <a:rPr lang="en-US" sz="2400" b="1" baseline="-25000" dirty="0"/>
              <a:t>1/2</a:t>
            </a:r>
            <a:r>
              <a:rPr lang="en-US" sz="2400" b="1" dirty="0"/>
              <a:t> values for these reductions in acid solution correspond to -0.05V and -0.8V versus  SCE. </a:t>
            </a:r>
          </a:p>
          <a:p>
            <a:pPr algn="l" rtl="0" eaLnBrk="1" hangingPunct="1">
              <a:lnSpc>
                <a:spcPct val="80000"/>
              </a:lnSpc>
            </a:pPr>
            <a:r>
              <a:rPr lang="en-US" sz="2400" b="1" dirty="0"/>
              <a:t>This indicates that dissolved oxygen interferes in the determination of most metal ions. </a:t>
            </a:r>
          </a:p>
          <a:p>
            <a:pPr algn="l" rtl="0" eaLnBrk="1" hangingPunct="1">
              <a:lnSpc>
                <a:spcPct val="80000"/>
              </a:lnSpc>
            </a:pPr>
            <a:r>
              <a:rPr lang="en-US" sz="2400" b="1" dirty="0"/>
              <a:t>Therefore, dissolved O</a:t>
            </a:r>
            <a:r>
              <a:rPr lang="en-US" sz="2400" b="1" baseline="-25000" dirty="0"/>
              <a:t>2</a:t>
            </a:r>
            <a:r>
              <a:rPr lang="en-US" sz="2400" b="1" dirty="0"/>
              <a:t> has to be removed by bubbling nitrogen free oxygen into the solution before recording the </a:t>
            </a:r>
            <a:r>
              <a:rPr lang="en-US" sz="2400" b="1" dirty="0" err="1"/>
              <a:t>polarogram</a:t>
            </a:r>
            <a:r>
              <a:rPr lang="en-US" sz="2400" b="1" dirty="0"/>
              <a:t>.</a:t>
            </a:r>
          </a:p>
        </p:txBody>
      </p:sp>
    </p:spTree>
    <p:extLst>
      <p:ext uri="{BB962C8B-B14F-4D97-AF65-F5344CB8AC3E}">
        <p14:creationId xmlns:p14="http://schemas.microsoft.com/office/powerpoint/2010/main" val="3629403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81200" y="304802"/>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1" latinLnBrk="1" hangingPunct="1">
              <a:spcBef>
                <a:spcPct val="50000"/>
              </a:spcBef>
            </a:pPr>
            <a:r>
              <a:rPr kumimoji="1" lang="en-US" altLang="ko-KR" b="1" dirty="0">
                <a:solidFill>
                  <a:srgbClr val="FF0000"/>
                </a:solidFill>
              </a:rPr>
              <a:t>Current maxima</a:t>
            </a:r>
          </a:p>
        </p:txBody>
      </p:sp>
      <p:sp>
        <p:nvSpPr>
          <p:cNvPr id="38915" name="Text Box 3"/>
          <p:cNvSpPr txBox="1">
            <a:spLocks noChangeArrowheads="1"/>
          </p:cNvSpPr>
          <p:nvPr/>
        </p:nvSpPr>
        <p:spPr bwMode="auto">
          <a:xfrm>
            <a:off x="1981200" y="990602"/>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lgn="just" eaLnBrk="1" latinLnBrk="1" hangingPunct="1">
              <a:spcBef>
                <a:spcPct val="50000"/>
              </a:spcBef>
            </a:pPr>
            <a:r>
              <a:rPr kumimoji="1" lang="en-US" altLang="ko-KR" dirty="0"/>
              <a:t>A distortion of the polarographic wave appears to be due to absorption phenomena at the surface of the mercury drop.</a:t>
            </a:r>
          </a:p>
        </p:txBody>
      </p:sp>
      <p:sp>
        <p:nvSpPr>
          <p:cNvPr id="38916" name="Text Box 4"/>
          <p:cNvSpPr txBox="1">
            <a:spLocks noChangeArrowheads="1"/>
          </p:cNvSpPr>
          <p:nvPr/>
        </p:nvSpPr>
        <p:spPr bwMode="auto">
          <a:xfrm>
            <a:off x="1974166" y="2362200"/>
            <a:ext cx="37408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lgn="just" eaLnBrk="1" latinLnBrk="1" hangingPunct="1">
              <a:spcBef>
                <a:spcPct val="50000"/>
              </a:spcBef>
            </a:pPr>
            <a:r>
              <a:rPr kumimoji="1" lang="en-US" altLang="ko-KR" dirty="0"/>
              <a:t>The maxima may be removed by the addition of surface active agent (</a:t>
            </a:r>
            <a:r>
              <a:rPr kumimoji="1" lang="en-US" altLang="ko-KR" b="1" dirty="0">
                <a:solidFill>
                  <a:srgbClr val="0000FF"/>
                </a:solidFill>
              </a:rPr>
              <a:t>maxima suppressors</a:t>
            </a:r>
            <a:r>
              <a:rPr kumimoji="1" lang="en-US" altLang="ko-KR" dirty="0"/>
              <a:t>) such as </a:t>
            </a:r>
            <a:r>
              <a:rPr kumimoji="1" lang="en-US" altLang="ko-KR" dirty="0" err="1"/>
              <a:t>gelatine</a:t>
            </a:r>
            <a:r>
              <a:rPr kumimoji="1" lang="en-US" altLang="ko-KR" dirty="0"/>
              <a:t>, methyl cellulose or Triton X-100.</a:t>
            </a:r>
          </a:p>
        </p:txBody>
      </p:sp>
      <p:graphicFrame>
        <p:nvGraphicFramePr>
          <p:cNvPr id="38917" name="Object 5"/>
          <p:cNvGraphicFramePr>
            <a:graphicFrameLocks noChangeAspect="1"/>
          </p:cNvGraphicFramePr>
          <p:nvPr/>
        </p:nvGraphicFramePr>
        <p:xfrm>
          <a:off x="5638800" y="1752600"/>
          <a:ext cx="4648200" cy="4000500"/>
        </p:xfrm>
        <a:graphic>
          <a:graphicData uri="http://schemas.openxmlformats.org/presentationml/2006/ole">
            <mc:AlternateContent xmlns:mc="http://schemas.openxmlformats.org/markup-compatibility/2006">
              <mc:Choice xmlns:v="urn:schemas-microsoft-com:vml" Requires="v">
                <p:oleObj name="Image" r:id="rId2" imgW="5832686" imgH="5019414" progId="Photoshop.Image.5">
                  <p:embed/>
                </p:oleObj>
              </mc:Choice>
              <mc:Fallback>
                <p:oleObj name="Image" r:id="rId2" imgW="5832686" imgH="5019414" progId="Photoshop.Image.5">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4648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22339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133600" y="-12878"/>
            <a:ext cx="8229600" cy="851079"/>
          </a:xfrm>
        </p:spPr>
        <p:txBody>
          <a:bodyPr>
            <a:normAutofit/>
          </a:bodyPr>
          <a:lstStyle/>
          <a:p>
            <a:pPr rtl="0" eaLnBrk="1" hangingPunct="1"/>
            <a:r>
              <a:rPr lang="en-US" sz="2400" dirty="0">
                <a:solidFill>
                  <a:srgbClr val="CC0000"/>
                </a:solidFill>
                <a:latin typeface="Arial Black" pitchFamily="34" charset="0"/>
              </a:rPr>
              <a:t>Types of PolarograpicTechniques</a:t>
            </a:r>
          </a:p>
        </p:txBody>
      </p:sp>
      <p:sp>
        <p:nvSpPr>
          <p:cNvPr id="34819" name="Rectangle 3"/>
          <p:cNvSpPr>
            <a:spLocks noGrp="1" noChangeArrowheads="1"/>
          </p:cNvSpPr>
          <p:nvPr>
            <p:ph type="body" idx="1"/>
          </p:nvPr>
        </p:nvSpPr>
        <p:spPr>
          <a:xfrm>
            <a:off x="1981201" y="685801"/>
            <a:ext cx="8546123" cy="6083180"/>
          </a:xfrm>
        </p:spPr>
        <p:txBody>
          <a:bodyPr/>
          <a:lstStyle/>
          <a:p>
            <a:pPr>
              <a:lnSpc>
                <a:spcPct val="90000"/>
              </a:lnSpc>
              <a:buNone/>
            </a:pPr>
            <a:r>
              <a:rPr lang="en-US" sz="2400" b="1" dirty="0">
                <a:solidFill>
                  <a:srgbClr val="0000FF"/>
                </a:solidFill>
              </a:rPr>
              <a:t>Linear Sweep polarography or Direct Current (DC) polarography</a:t>
            </a:r>
          </a:p>
          <a:p>
            <a:pPr algn="l" rtl="0" eaLnBrk="1" hangingPunct="1">
              <a:lnSpc>
                <a:spcPct val="90000"/>
              </a:lnSpc>
            </a:pPr>
            <a:r>
              <a:rPr lang="en-US" sz="2400" b="1" dirty="0"/>
              <a:t>The earliest voltammetric experiment was normal polarography at a dropping mercury electrode. In normal polarography the potential is linearly scanned, producing </a:t>
            </a:r>
            <a:r>
              <a:rPr lang="en-US" sz="2400" b="1" dirty="0">
                <a:solidFill>
                  <a:srgbClr val="CC0000"/>
                </a:solidFill>
              </a:rPr>
              <a:t>Polarogram</a:t>
            </a:r>
            <a:r>
              <a:rPr lang="en-US" sz="2400" b="1" dirty="0"/>
              <a:t>. In LSV the major source of noise at low concentration is the </a:t>
            </a:r>
            <a:r>
              <a:rPr lang="en-US" sz="2400" b="1" dirty="0">
                <a:solidFill>
                  <a:srgbClr val="FF0000"/>
                </a:solidFill>
              </a:rPr>
              <a:t>capacitive current </a:t>
            </a:r>
            <a:r>
              <a:rPr lang="en-US" sz="2400" b="1" dirty="0"/>
              <a:t>resulting from charging of electrical double layer at the electrode which limit the application of this technique to 10</a:t>
            </a:r>
            <a:r>
              <a:rPr lang="en-US" sz="2400" b="1" baseline="30000" dirty="0"/>
              <a:t>-5 </a:t>
            </a:r>
            <a:r>
              <a:rPr lang="en-US" sz="2400" b="1" dirty="0"/>
              <a:t>M</a:t>
            </a:r>
          </a:p>
          <a:p>
            <a:pPr algn="l" rtl="0" eaLnBrk="1" hangingPunct="1">
              <a:lnSpc>
                <a:spcPct val="90000"/>
              </a:lnSpc>
            </a:pPr>
            <a:endParaRPr lang="en-US" sz="2400" b="1" baseline="30000" dirty="0">
              <a:solidFill>
                <a:srgbClr val="CC0000"/>
              </a:solidFill>
            </a:endParaRPr>
          </a:p>
        </p:txBody>
      </p:sp>
      <p:graphicFrame>
        <p:nvGraphicFramePr>
          <p:cNvPr id="2" name="Object 1"/>
          <p:cNvGraphicFramePr>
            <a:graphicFrameLocks noChangeAspect="1"/>
          </p:cNvGraphicFramePr>
          <p:nvPr/>
        </p:nvGraphicFramePr>
        <p:xfrm>
          <a:off x="2286000" y="3886200"/>
          <a:ext cx="4648200" cy="2667000"/>
        </p:xfrm>
        <a:graphic>
          <a:graphicData uri="http://schemas.openxmlformats.org/presentationml/2006/ole">
            <mc:AlternateContent xmlns:mc="http://schemas.openxmlformats.org/markup-compatibility/2006">
              <mc:Choice xmlns:v="urn:schemas-microsoft-com:vml" Requires="v">
                <p:oleObj r:id="rId2" imgW="10723810" imgH="9116698" progId="MSPhotoEd.3">
                  <p:embed/>
                </p:oleObj>
              </mc:Choice>
              <mc:Fallback>
                <p:oleObj r:id="rId2" imgW="10723810" imgH="9116698" progId="MSPhotoEd.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86200"/>
                        <a:ext cx="4648200" cy="2667000"/>
                      </a:xfrm>
                      <a:prstGeom prst="rect">
                        <a:avLst/>
                      </a:prstGeom>
                      <a:noFill/>
                      <a:ln>
                        <a:noFill/>
                      </a:ln>
                    </p:spPr>
                  </p:pic>
                </p:oleObj>
              </mc:Fallback>
            </mc:AlternateContent>
          </a:graphicData>
        </a:graphic>
      </p:graphicFrame>
      <p:pic>
        <p:nvPicPr>
          <p:cNvPr id="3126"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998795"/>
            <a:ext cx="35052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794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52402"/>
            <a:ext cx="8839200" cy="6001643"/>
          </a:xfrm>
          <a:prstGeom prst="rect">
            <a:avLst/>
          </a:prstGeom>
        </p:spPr>
        <p:txBody>
          <a:bodyPr wrap="square">
            <a:spAutoFit/>
          </a:bodyPr>
          <a:lstStyle/>
          <a:p>
            <a:r>
              <a:rPr lang="en-US" sz="2400" b="1" dirty="0">
                <a:solidFill>
                  <a:srgbClr val="0000FF"/>
                </a:solidFill>
              </a:rPr>
              <a:t>Pulse polarography</a:t>
            </a:r>
            <a:endParaRPr lang="en-US" sz="2400" dirty="0"/>
          </a:p>
          <a:p>
            <a:r>
              <a:rPr lang="en-US" sz="2400" b="1" dirty="0"/>
              <a:t>By using pulse or differential pulse polarography, most of the capacitive current can be eliminated with a resultant of increase in the S/N ratio of about 100.</a:t>
            </a:r>
          </a:p>
          <a:p>
            <a:r>
              <a:rPr lang="en-US" sz="2400" b="1" dirty="0"/>
              <a:t>In pulse and differential pulse polarography advantage is taken of the relatively rapid decrease in the capacitive current as compared with faradic current after application of a potential to an electrode.</a:t>
            </a:r>
          </a:p>
          <a:p>
            <a:r>
              <a:rPr lang="en-US" sz="2400" b="1" dirty="0"/>
              <a:t> In pulse polarography a </a:t>
            </a:r>
            <a:r>
              <a:rPr lang="en-US" sz="2400" b="1" dirty="0">
                <a:solidFill>
                  <a:srgbClr val="0000FF"/>
                </a:solidFill>
              </a:rPr>
              <a:t>potential pulse is applied to the mercury drop about 57ms prior to the drops fall from the capillary</a:t>
            </a:r>
            <a:r>
              <a:rPr lang="en-US" sz="2400" b="1" dirty="0"/>
              <a:t>.</a:t>
            </a:r>
          </a:p>
          <a:p>
            <a:r>
              <a:rPr lang="en-US" sz="2400" b="1" dirty="0"/>
              <a:t>The capacitive current exponential decays to nearly zero during the first </a:t>
            </a:r>
            <a:r>
              <a:rPr lang="en-US" sz="2400" b="1" dirty="0">
                <a:solidFill>
                  <a:srgbClr val="0000FF"/>
                </a:solidFill>
              </a:rPr>
              <a:t>40ms of the pulse </a:t>
            </a:r>
            <a:r>
              <a:rPr lang="en-US" sz="2400" b="1" dirty="0"/>
              <a:t>and the remaining faradic current is measured during the </a:t>
            </a:r>
            <a:r>
              <a:rPr lang="en-US" sz="2400" b="1" dirty="0">
                <a:solidFill>
                  <a:srgbClr val="0000FF"/>
                </a:solidFill>
              </a:rPr>
              <a:t>last 17ms of the pulse</a:t>
            </a:r>
            <a:r>
              <a:rPr lang="en-US" sz="2400" b="1" dirty="0"/>
              <a:t>.</a:t>
            </a:r>
          </a:p>
          <a:p>
            <a:r>
              <a:rPr lang="en-US" sz="2400" b="1" dirty="0"/>
              <a:t>A drop knocker is used to control time and to permit application of the pulse just before the drop is knocked from the capillary.</a:t>
            </a:r>
          </a:p>
          <a:p>
            <a:r>
              <a:rPr lang="en-US" sz="2400" b="1" dirty="0">
                <a:solidFill>
                  <a:srgbClr val="0000FF"/>
                </a:solidFill>
              </a:rPr>
              <a:t>It increase the sensitivity and the detection limits that are about 10 times lower then with low current.</a:t>
            </a:r>
          </a:p>
        </p:txBody>
      </p:sp>
    </p:spTree>
    <p:extLst>
      <p:ext uri="{BB962C8B-B14F-4D97-AF65-F5344CB8AC3E}">
        <p14:creationId xmlns:p14="http://schemas.microsoft.com/office/powerpoint/2010/main" val="23098961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05000" y="12510"/>
            <a:ext cx="8229600" cy="639762"/>
          </a:xfrm>
        </p:spPr>
        <p:txBody>
          <a:bodyPr>
            <a:noAutofit/>
          </a:bodyPr>
          <a:lstStyle/>
          <a:p>
            <a:pPr algn="l" eaLnBrk="1" hangingPunct="1"/>
            <a:r>
              <a:rPr lang="en-US" sz="2400" b="1" dirty="0">
                <a:solidFill>
                  <a:srgbClr val="CC0000"/>
                </a:solidFill>
                <a:cs typeface="Times New Roman" pitchFamily="18" charset="0"/>
              </a:rPr>
              <a:t>Differential Pulse Polarography</a:t>
            </a:r>
            <a:br>
              <a:rPr lang="en-US" sz="2400" b="1" dirty="0">
                <a:solidFill>
                  <a:srgbClr val="CC0000"/>
                </a:solidFill>
                <a:cs typeface="Times New Roman" pitchFamily="18" charset="0"/>
              </a:rPr>
            </a:br>
            <a:endParaRPr lang="en-US" sz="2400" b="1" dirty="0">
              <a:solidFill>
                <a:srgbClr val="CC0000"/>
              </a:solidFill>
              <a:cs typeface="Times New Roman" pitchFamily="18" charset="0"/>
            </a:endParaRPr>
          </a:p>
        </p:txBody>
      </p:sp>
      <p:sp>
        <p:nvSpPr>
          <p:cNvPr id="35843" name="Rectangle 3"/>
          <p:cNvSpPr>
            <a:spLocks noGrp="1" noChangeArrowheads="1"/>
          </p:cNvSpPr>
          <p:nvPr>
            <p:ph type="body" idx="1"/>
          </p:nvPr>
        </p:nvSpPr>
        <p:spPr>
          <a:xfrm>
            <a:off x="1524000" y="304800"/>
            <a:ext cx="9067800" cy="6019800"/>
          </a:xfrm>
        </p:spPr>
        <p:txBody>
          <a:bodyPr>
            <a:normAutofit lnSpcReduction="10000"/>
          </a:bodyPr>
          <a:lstStyle/>
          <a:p>
            <a:pPr algn="l" rtl="0" eaLnBrk="1" hangingPunct="1">
              <a:lnSpc>
                <a:spcPct val="80000"/>
              </a:lnSpc>
            </a:pPr>
            <a:r>
              <a:rPr lang="en-US" sz="2400" b="1" dirty="0"/>
              <a:t>In differential pulse polarography,  the  current is typically measured </a:t>
            </a:r>
            <a:r>
              <a:rPr lang="en-US" sz="2400" b="1" dirty="0">
                <a:solidFill>
                  <a:srgbClr val="0000FF"/>
                </a:solidFill>
              </a:rPr>
              <a:t>during the 17ms prior to the application of  the pulse and during the last 17ms of application of the pulse and after decay of the capacitive current</a:t>
            </a:r>
            <a:r>
              <a:rPr lang="en-US" sz="2400" b="1" dirty="0"/>
              <a:t>. The </a:t>
            </a:r>
            <a:r>
              <a:rPr lang="en-US" sz="2400" b="1" dirty="0" err="1"/>
              <a:t>polarogram</a:t>
            </a:r>
            <a:r>
              <a:rPr lang="en-US" sz="2400" b="1" dirty="0"/>
              <a:t> is a plot of the difference between the two currents as a function of the linearly increasing voltage.</a:t>
            </a:r>
          </a:p>
          <a:p>
            <a:pPr>
              <a:lnSpc>
                <a:spcPct val="80000"/>
              </a:lnSpc>
            </a:pPr>
            <a:r>
              <a:rPr lang="en-US" sz="2400" b="1" dirty="0"/>
              <a:t>The drop is then mechanically dislodged. </a:t>
            </a:r>
          </a:p>
          <a:p>
            <a:pPr>
              <a:lnSpc>
                <a:spcPct val="80000"/>
              </a:lnSpc>
            </a:pPr>
            <a:r>
              <a:rPr lang="en-US" sz="2400" b="1" dirty="0">
                <a:solidFill>
                  <a:srgbClr val="0000FF"/>
                </a:solidFill>
              </a:rPr>
              <a:t>The current is not measured continuously</a:t>
            </a:r>
            <a:r>
              <a:rPr lang="en-US" sz="2400" b="1" dirty="0"/>
              <a:t>. Rather, it is measured once </a:t>
            </a:r>
            <a:r>
              <a:rPr lang="en-US" sz="2400" b="1" dirty="0">
                <a:solidFill>
                  <a:srgbClr val="0000FF"/>
                </a:solidFill>
              </a:rPr>
              <a:t>before the pulse and again for the last 17 </a:t>
            </a:r>
            <a:r>
              <a:rPr lang="en-US" sz="2400" b="1" dirty="0" err="1">
                <a:solidFill>
                  <a:srgbClr val="0000FF"/>
                </a:solidFill>
              </a:rPr>
              <a:t>ms</a:t>
            </a:r>
            <a:r>
              <a:rPr lang="en-US" sz="2400" b="1" dirty="0">
                <a:solidFill>
                  <a:srgbClr val="0000FF"/>
                </a:solidFill>
              </a:rPr>
              <a:t> of the p</a:t>
            </a:r>
            <a:r>
              <a:rPr lang="en-US" sz="2400" b="1" dirty="0"/>
              <a:t>ulse. </a:t>
            </a:r>
          </a:p>
          <a:p>
            <a:pPr>
              <a:lnSpc>
                <a:spcPct val="80000"/>
              </a:lnSpc>
            </a:pPr>
            <a:r>
              <a:rPr lang="en-US" sz="2400" b="1" dirty="0"/>
              <a:t>The </a:t>
            </a:r>
            <a:r>
              <a:rPr lang="en-US" sz="2400" b="1" dirty="0" err="1"/>
              <a:t>polarograph</a:t>
            </a:r>
            <a:r>
              <a:rPr lang="en-US" sz="2400" b="1" dirty="0"/>
              <a:t> subtracts the first current from the second and plots this difference versus the applied potential (measured just before the voltage pulse). </a:t>
            </a:r>
          </a:p>
          <a:p>
            <a:pPr>
              <a:lnSpc>
                <a:spcPct val="80000"/>
              </a:lnSpc>
            </a:pPr>
            <a:r>
              <a:rPr lang="en-US" sz="2400" b="1" dirty="0"/>
              <a:t>The resulting differential pulse </a:t>
            </a:r>
            <a:r>
              <a:rPr lang="en-US" sz="2400" b="1" dirty="0" err="1"/>
              <a:t>polarogram</a:t>
            </a:r>
            <a:r>
              <a:rPr lang="en-US" sz="2400" b="1" dirty="0"/>
              <a:t> is nearly the derivative of a direct current </a:t>
            </a:r>
            <a:r>
              <a:rPr lang="en-US" sz="2400" b="1" dirty="0" err="1"/>
              <a:t>polarogram</a:t>
            </a:r>
            <a:r>
              <a:rPr lang="en-US" sz="2400" b="1" dirty="0"/>
              <a:t>, as shown in the Figure</a:t>
            </a:r>
          </a:p>
          <a:p>
            <a:pPr>
              <a:lnSpc>
                <a:spcPct val="80000"/>
              </a:lnSpc>
            </a:pPr>
            <a:r>
              <a:rPr lang="en-US" sz="2400" b="1" dirty="0"/>
              <a:t>Again we have </a:t>
            </a:r>
            <a:r>
              <a:rPr lang="en-US" sz="2400" b="1" dirty="0">
                <a:solidFill>
                  <a:srgbClr val="0000FF"/>
                </a:solidFill>
              </a:rPr>
              <a:t>decreased the charging current and increased the faradaic current</a:t>
            </a:r>
            <a:r>
              <a:rPr lang="en-US" sz="2400" b="1" dirty="0"/>
              <a:t>.  Generally, detection limits with differential pulse polarography are two to three orders of magnitude lower than those for classical polarography and lies in the range of 10</a:t>
            </a:r>
            <a:r>
              <a:rPr lang="en-US" sz="2400" b="1" baseline="30000" dirty="0"/>
              <a:t>-7</a:t>
            </a:r>
            <a:r>
              <a:rPr lang="en-US" sz="2400" b="1" dirty="0"/>
              <a:t> to 10</a:t>
            </a:r>
            <a:r>
              <a:rPr lang="en-US" sz="2400" b="1" baseline="30000" dirty="0"/>
              <a:t>-8</a:t>
            </a:r>
            <a:r>
              <a:rPr lang="en-US" sz="2400" b="1" dirty="0"/>
              <a:t> M.</a:t>
            </a:r>
          </a:p>
          <a:p>
            <a:pPr algn="l" rtl="0" eaLnBrk="1" hangingPunct="1">
              <a:lnSpc>
                <a:spcPct val="80000"/>
              </a:lnSpc>
            </a:pPr>
            <a:endParaRPr lang="en-US" sz="2400" b="1" dirty="0"/>
          </a:p>
        </p:txBody>
      </p:sp>
    </p:spTree>
    <p:extLst>
      <p:ext uri="{BB962C8B-B14F-4D97-AF65-F5344CB8AC3E}">
        <p14:creationId xmlns:p14="http://schemas.microsoft.com/office/powerpoint/2010/main" val="10356881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3" y="152400"/>
            <a:ext cx="46656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552" y="4724400"/>
            <a:ext cx="4419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638" y="121693"/>
            <a:ext cx="3371851"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8802" y="3098252"/>
            <a:ext cx="4060635" cy="2308324"/>
          </a:xfrm>
          <a:prstGeom prst="rect">
            <a:avLst/>
          </a:prstGeom>
        </p:spPr>
        <p:txBody>
          <a:bodyPr wrap="square">
            <a:spAutoFit/>
          </a:bodyPr>
          <a:lstStyle/>
          <a:p>
            <a:pPr lvl="0" eaLnBrk="0" fontAlgn="base" hangingPunct="0">
              <a:spcBef>
                <a:spcPct val="50000"/>
              </a:spcBef>
              <a:spcAft>
                <a:spcPct val="0"/>
              </a:spcAft>
            </a:pPr>
            <a:r>
              <a:rPr lang="en-US" altLang="ko-KR" sz="2400" dirty="0">
                <a:solidFill>
                  <a:srgbClr val="000000"/>
                </a:solidFill>
                <a:latin typeface="Times New Roman" pitchFamily="18" charset="0"/>
                <a:ea typeface="굴림" pitchFamily="50" charset="-127"/>
              </a:rPr>
              <a:t>Polarogram for a differential pulse polarography experiment. Here </a:t>
            </a:r>
            <a:r>
              <a:rPr lang="en-US" altLang="ko-KR" sz="2400" dirty="0">
                <a:solidFill>
                  <a:srgbClr val="000000"/>
                </a:solidFill>
                <a:latin typeface="Times New Roman" pitchFamily="18" charset="0"/>
                <a:ea typeface="굴림" pitchFamily="50" charset="-127"/>
                <a:sym typeface="Symbol" pitchFamily="18" charset="2"/>
              </a:rPr>
              <a:t></a:t>
            </a:r>
            <a:r>
              <a:rPr lang="en-US" altLang="ko-KR" sz="2400" i="1" dirty="0" err="1">
                <a:solidFill>
                  <a:srgbClr val="000000"/>
                </a:solidFill>
                <a:latin typeface="Times New Roman" pitchFamily="18" charset="0"/>
                <a:ea typeface="굴림" pitchFamily="50" charset="-127"/>
              </a:rPr>
              <a:t>i</a:t>
            </a:r>
            <a:r>
              <a:rPr lang="en-US" altLang="ko-KR" sz="2400" dirty="0">
                <a:solidFill>
                  <a:srgbClr val="000000"/>
                </a:solidFill>
                <a:latin typeface="Times New Roman" pitchFamily="18" charset="0"/>
                <a:ea typeface="굴림" pitchFamily="50" charset="-127"/>
              </a:rPr>
              <a:t> = </a:t>
            </a:r>
            <a:r>
              <a:rPr lang="en-US" altLang="ko-KR" sz="2400" i="1" dirty="0">
                <a:solidFill>
                  <a:srgbClr val="000000"/>
                </a:solidFill>
                <a:latin typeface="Times New Roman" pitchFamily="18" charset="0"/>
                <a:ea typeface="굴림" pitchFamily="50" charset="-127"/>
              </a:rPr>
              <a:t>i</a:t>
            </a:r>
            <a:r>
              <a:rPr lang="en-US" altLang="ko-KR" sz="2400" baseline="-25000" dirty="0">
                <a:solidFill>
                  <a:srgbClr val="000000"/>
                </a:solidFill>
                <a:latin typeface="Times New Roman" pitchFamily="18" charset="0"/>
                <a:ea typeface="굴림" pitchFamily="50" charset="-127"/>
              </a:rPr>
              <a:t>s2</a:t>
            </a:r>
            <a:r>
              <a:rPr lang="en-US" altLang="ko-KR" sz="2400" dirty="0">
                <a:solidFill>
                  <a:srgbClr val="000000"/>
                </a:solidFill>
                <a:latin typeface="Times New Roman" pitchFamily="18" charset="0"/>
                <a:ea typeface="굴림" pitchFamily="50" charset="-127"/>
              </a:rPr>
              <a:t> </a:t>
            </a:r>
            <a:r>
              <a:rPr lang="en-US" altLang="ko-KR" sz="2400" dirty="0">
                <a:solidFill>
                  <a:srgbClr val="000000"/>
                </a:solidFill>
                <a:latin typeface="Times New Roman" pitchFamily="18" charset="0"/>
                <a:ea typeface="굴림" pitchFamily="50" charset="-127"/>
                <a:cs typeface="Times New Roman" pitchFamily="18" charset="0"/>
              </a:rPr>
              <a:t>– </a:t>
            </a:r>
            <a:r>
              <a:rPr lang="en-US" altLang="ko-KR" sz="2400" i="1" dirty="0">
                <a:solidFill>
                  <a:srgbClr val="000000"/>
                </a:solidFill>
                <a:latin typeface="Times New Roman" pitchFamily="18" charset="0"/>
                <a:ea typeface="굴림" pitchFamily="50" charset="-127"/>
              </a:rPr>
              <a:t>i</a:t>
            </a:r>
            <a:r>
              <a:rPr lang="en-US" altLang="ko-KR" sz="2400" baseline="-25000" dirty="0">
                <a:solidFill>
                  <a:srgbClr val="000000"/>
                </a:solidFill>
                <a:latin typeface="Times New Roman" pitchFamily="18" charset="0"/>
                <a:ea typeface="굴림" pitchFamily="50" charset="-127"/>
              </a:rPr>
              <a:t>s1</a:t>
            </a:r>
            <a:r>
              <a:rPr lang="en-US" altLang="ko-KR" sz="2400" dirty="0">
                <a:solidFill>
                  <a:srgbClr val="000000"/>
                </a:solidFill>
                <a:latin typeface="Times New Roman" pitchFamily="18" charset="0"/>
                <a:ea typeface="굴림" pitchFamily="50" charset="-127"/>
              </a:rPr>
              <a:t>. The peak potential, </a:t>
            </a:r>
            <a:r>
              <a:rPr lang="en-US" altLang="ko-KR" sz="2400" dirty="0" err="1">
                <a:solidFill>
                  <a:srgbClr val="000000"/>
                </a:solidFill>
                <a:latin typeface="Times New Roman" pitchFamily="18" charset="0"/>
                <a:ea typeface="굴림" pitchFamily="50" charset="-127"/>
              </a:rPr>
              <a:t>E</a:t>
            </a:r>
            <a:r>
              <a:rPr lang="en-US" altLang="ko-KR" sz="2400" baseline="-25000" dirty="0" err="1">
                <a:solidFill>
                  <a:srgbClr val="000000"/>
                </a:solidFill>
                <a:latin typeface="Times New Roman" pitchFamily="18" charset="0"/>
                <a:ea typeface="굴림" pitchFamily="50" charset="-127"/>
              </a:rPr>
              <a:t>peak</a:t>
            </a:r>
            <a:r>
              <a:rPr lang="en-US" altLang="ko-KR" sz="2400" dirty="0">
                <a:solidFill>
                  <a:srgbClr val="000000"/>
                </a:solidFill>
                <a:latin typeface="Times New Roman" pitchFamily="18" charset="0"/>
                <a:ea typeface="굴림" pitchFamily="50" charset="-127"/>
              </a:rPr>
              <a:t>, is </a:t>
            </a:r>
            <a:r>
              <a:rPr lang="en-US" altLang="ko-KR" sz="2400" dirty="0" err="1">
                <a:solidFill>
                  <a:srgbClr val="000000"/>
                </a:solidFill>
                <a:latin typeface="Times New Roman" pitchFamily="18" charset="0"/>
                <a:ea typeface="굴림" pitchFamily="50" charset="-127"/>
              </a:rPr>
              <a:t>colsely</a:t>
            </a:r>
            <a:r>
              <a:rPr lang="en-US" altLang="ko-KR" sz="2400" dirty="0">
                <a:solidFill>
                  <a:srgbClr val="000000"/>
                </a:solidFill>
                <a:latin typeface="Times New Roman" pitchFamily="18" charset="0"/>
                <a:ea typeface="굴림" pitchFamily="50" charset="-127"/>
              </a:rPr>
              <a:t> related to the polarographic half-wave potential.</a:t>
            </a:r>
          </a:p>
        </p:txBody>
      </p:sp>
    </p:spTree>
    <p:extLst>
      <p:ext uri="{BB962C8B-B14F-4D97-AF65-F5344CB8AC3E}">
        <p14:creationId xmlns:p14="http://schemas.microsoft.com/office/powerpoint/2010/main" val="31583489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58849"/>
            <a:ext cx="8686800" cy="6478697"/>
          </a:xfrm>
          <a:prstGeom prst="rect">
            <a:avLst/>
          </a:prstGeom>
        </p:spPr>
        <p:txBody>
          <a:bodyPr wrap="square">
            <a:spAutoFit/>
          </a:bodyPr>
          <a:lstStyle/>
          <a:p>
            <a:pPr>
              <a:tabLst>
                <a:tab pos="975360" algn="l"/>
                <a:tab pos="2076450" algn="l"/>
                <a:tab pos="2316480" algn="l"/>
                <a:tab pos="5621655" algn="l"/>
                <a:tab pos="6494145" algn="r"/>
              </a:tabLst>
            </a:pPr>
            <a:r>
              <a:rPr lang="en-US" sz="2400" b="1" dirty="0">
                <a:solidFill>
                  <a:srgbClr val="0000FF"/>
                </a:solidFill>
                <a:latin typeface="Times New Roman"/>
                <a:ea typeface="Times New Roman"/>
              </a:rPr>
              <a:t>Square-wave polarography</a:t>
            </a:r>
            <a:r>
              <a:rPr lang="en-US" sz="2400" dirty="0">
                <a:latin typeface="Times New Roman"/>
                <a:ea typeface="Times New Roman"/>
              </a:rPr>
              <a:t>.</a:t>
            </a:r>
          </a:p>
          <a:p>
            <a:pPr>
              <a:tabLst>
                <a:tab pos="975360" algn="l"/>
                <a:tab pos="2076450" algn="l"/>
                <a:tab pos="2316480" algn="l"/>
                <a:tab pos="5621655" algn="l"/>
                <a:tab pos="6494145" algn="r"/>
              </a:tabLst>
            </a:pPr>
            <a:r>
              <a:rPr lang="en-US" dirty="0">
                <a:latin typeface="Times New Roman"/>
                <a:ea typeface="Times New Roman"/>
              </a:rPr>
              <a:t> </a:t>
            </a:r>
            <a:r>
              <a:rPr lang="en-US" sz="2300" dirty="0">
                <a:latin typeface="Times New Roman"/>
                <a:ea typeface="Times New Roman"/>
              </a:rPr>
              <a:t>This is the same as the differential pulse method except we do not have a continuous ramp of voltage but instead the potential is stepped as in the picture.</a:t>
            </a:r>
          </a:p>
          <a:p>
            <a:pPr>
              <a:tabLst>
                <a:tab pos="975360" algn="l"/>
                <a:tab pos="2076450" algn="l"/>
                <a:tab pos="2316480" algn="l"/>
                <a:tab pos="5621655" algn="l"/>
                <a:tab pos="6494145" algn="r"/>
              </a:tabLst>
            </a:pPr>
            <a:r>
              <a:rPr lang="en-US" sz="2300" dirty="0">
                <a:latin typeface="Times New Roman"/>
                <a:ea typeface="Times New Roman"/>
              </a:rPr>
              <a:t> </a:t>
            </a:r>
          </a:p>
          <a:p>
            <a:pPr>
              <a:tabLst>
                <a:tab pos="975360" algn="l"/>
                <a:tab pos="2076450" algn="l"/>
                <a:tab pos="2316480" algn="l"/>
                <a:tab pos="5621655" algn="l"/>
                <a:tab pos="6494145" algn="r"/>
              </a:tabLst>
            </a:pPr>
            <a:r>
              <a:rPr lang="en-US" sz="2300" dirty="0">
                <a:latin typeface="Times New Roman"/>
                <a:ea typeface="Times New Roman"/>
              </a:rPr>
              <a:t>The size of the pulses is such that the material reduced in the forward pulse is oxidized in the reverse pulse.  So we have little net consumption of analyte.  The detection limit for square-wave polarography is about the same as for differential pulse – about 10</a:t>
            </a:r>
            <a:r>
              <a:rPr lang="en-US" sz="2300" baseline="30000" dirty="0">
                <a:latin typeface="Times New Roman"/>
                <a:ea typeface="Times New Roman"/>
              </a:rPr>
              <a:t>-7</a:t>
            </a:r>
            <a:r>
              <a:rPr lang="en-US" sz="2300" dirty="0">
                <a:latin typeface="Times New Roman"/>
                <a:ea typeface="Times New Roman"/>
              </a:rPr>
              <a:t> to 10</a:t>
            </a:r>
            <a:r>
              <a:rPr lang="en-US" sz="2300" baseline="30000" dirty="0">
                <a:latin typeface="Times New Roman"/>
                <a:ea typeface="Times New Roman"/>
              </a:rPr>
              <a:t>-8</a:t>
            </a:r>
            <a:r>
              <a:rPr lang="en-US" sz="2300" dirty="0">
                <a:latin typeface="Times New Roman"/>
                <a:ea typeface="Times New Roman"/>
              </a:rPr>
              <a:t> M.</a:t>
            </a:r>
          </a:p>
          <a:p>
            <a:pPr>
              <a:tabLst>
                <a:tab pos="975360" algn="l"/>
                <a:tab pos="2076450" algn="l"/>
                <a:tab pos="2316480" algn="l"/>
                <a:tab pos="5621655" algn="l"/>
                <a:tab pos="6494145" algn="r"/>
              </a:tabLst>
            </a:pPr>
            <a:r>
              <a:rPr lang="en-US" sz="2300" dirty="0">
                <a:latin typeface="Times New Roman"/>
                <a:ea typeface="Times New Roman"/>
              </a:rPr>
              <a:t> </a:t>
            </a:r>
          </a:p>
          <a:p>
            <a:pPr>
              <a:tabLst>
                <a:tab pos="975360" algn="l"/>
                <a:tab pos="2076450" algn="l"/>
                <a:tab pos="2316480" algn="l"/>
                <a:tab pos="5621655" algn="l"/>
                <a:tab pos="6494145" algn="r"/>
              </a:tabLst>
            </a:pPr>
            <a:r>
              <a:rPr lang="en-US" sz="2300" dirty="0">
                <a:latin typeface="Times New Roman"/>
                <a:ea typeface="Times New Roman"/>
              </a:rPr>
              <a:t>The advantage of the square-wave approach is the speed of the measurement.  With steps in the microseconds, an entire </a:t>
            </a:r>
            <a:r>
              <a:rPr lang="en-US" sz="2300" dirty="0" err="1">
                <a:latin typeface="Times New Roman"/>
                <a:ea typeface="Times New Roman"/>
              </a:rPr>
              <a:t>polarogram</a:t>
            </a:r>
            <a:r>
              <a:rPr lang="en-US" sz="2300" dirty="0">
                <a:latin typeface="Times New Roman"/>
                <a:ea typeface="Times New Roman"/>
              </a:rPr>
              <a:t> can be obtained in 10 msec.  The entire scan can be performed in the last few </a:t>
            </a:r>
            <a:r>
              <a:rPr lang="en-US" sz="2300" dirty="0" err="1">
                <a:latin typeface="Times New Roman"/>
                <a:ea typeface="Times New Roman"/>
              </a:rPr>
              <a:t>msecs</a:t>
            </a:r>
            <a:r>
              <a:rPr lang="en-US" sz="2300" dirty="0">
                <a:latin typeface="Times New Roman"/>
                <a:ea typeface="Times New Roman"/>
              </a:rPr>
              <a:t> of the life of a single drop of mercury, when the charging current is essential zero.</a:t>
            </a:r>
          </a:p>
          <a:p>
            <a:pPr>
              <a:tabLst>
                <a:tab pos="975360" algn="l"/>
                <a:tab pos="2076450" algn="l"/>
                <a:tab pos="2316480" algn="l"/>
                <a:tab pos="5621655" algn="l"/>
                <a:tab pos="6494145" algn="r"/>
              </a:tabLst>
            </a:pPr>
            <a:r>
              <a:rPr lang="en-US" sz="2300" dirty="0">
                <a:latin typeface="Times New Roman"/>
                <a:ea typeface="Times New Roman"/>
              </a:rPr>
              <a:t> </a:t>
            </a:r>
          </a:p>
          <a:p>
            <a:pPr>
              <a:tabLst>
                <a:tab pos="975360" algn="l"/>
                <a:tab pos="2076450" algn="l"/>
                <a:tab pos="2316480" algn="l"/>
                <a:tab pos="5621655" algn="l"/>
                <a:tab pos="6494145" algn="r"/>
              </a:tabLst>
            </a:pPr>
            <a:r>
              <a:rPr lang="en-US" sz="2300" dirty="0">
                <a:latin typeface="Times New Roman"/>
                <a:ea typeface="Times New Roman"/>
              </a:rPr>
              <a:t>The speed of the measurement also permits increase in precision by signal averaging data from a number of polarographic scans.</a:t>
            </a:r>
          </a:p>
        </p:txBody>
      </p:sp>
    </p:spTree>
    <p:extLst>
      <p:ext uri="{BB962C8B-B14F-4D97-AF65-F5344CB8AC3E}">
        <p14:creationId xmlns:p14="http://schemas.microsoft.com/office/powerpoint/2010/main" val="33724301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026"/>
          <p:cNvSpPr txBox="1">
            <a:spLocks noChangeArrowheads="1"/>
          </p:cNvSpPr>
          <p:nvPr/>
        </p:nvSpPr>
        <p:spPr bwMode="auto">
          <a:xfrm>
            <a:off x="1981200" y="228602"/>
            <a:ext cx="80010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fontAlgn="base" latinLnBrk="1">
              <a:spcBef>
                <a:spcPct val="50000"/>
              </a:spcBef>
              <a:spcAft>
                <a:spcPct val="0"/>
              </a:spcAft>
            </a:pPr>
            <a:r>
              <a:rPr kumimoji="1" lang="en-US" altLang="ko-KR" b="1" dirty="0">
                <a:solidFill>
                  <a:srgbClr val="0000FF"/>
                </a:solidFill>
                <a:latin typeface="Arial" charset="0"/>
                <a:cs typeface="Arial" charset="0"/>
              </a:rPr>
              <a:t>Square wave polarography</a:t>
            </a:r>
            <a:r>
              <a:rPr kumimoji="1" lang="en-US" altLang="ko-KR" b="1" dirty="0">
                <a:solidFill>
                  <a:srgbClr val="0000FF"/>
                </a:solidFill>
              </a:rPr>
              <a:t> </a:t>
            </a:r>
          </a:p>
          <a:p>
            <a:pPr algn="just" fontAlgn="base" latinLnBrk="1">
              <a:spcBef>
                <a:spcPct val="50000"/>
              </a:spcBef>
              <a:spcAft>
                <a:spcPct val="0"/>
              </a:spcAft>
            </a:pPr>
            <a:r>
              <a:rPr kumimoji="1" lang="en-US" altLang="ko-KR" sz="2000" dirty="0">
                <a:solidFill>
                  <a:srgbClr val="000000"/>
                </a:solidFill>
              </a:rPr>
              <a:t>Square wave polarography is more sensitive and much faster than differential pulse polarography. The square wave is also better at rejecting background signals such as those generated by reduction of oxygen.</a:t>
            </a:r>
          </a:p>
        </p:txBody>
      </p:sp>
      <p:sp>
        <p:nvSpPr>
          <p:cNvPr id="61443" name="Text Box 1027"/>
          <p:cNvSpPr txBox="1">
            <a:spLocks noChangeArrowheads="1"/>
          </p:cNvSpPr>
          <p:nvPr/>
        </p:nvSpPr>
        <p:spPr bwMode="auto">
          <a:xfrm>
            <a:off x="2135188" y="5734051"/>
            <a:ext cx="3886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0" fontAlgn="base" hangingPunct="0">
              <a:spcBef>
                <a:spcPct val="50000"/>
              </a:spcBef>
              <a:spcAft>
                <a:spcPct val="0"/>
              </a:spcAft>
            </a:pPr>
            <a:r>
              <a:rPr lang="en-US" altLang="ko-KR" sz="1600">
                <a:solidFill>
                  <a:srgbClr val="000000"/>
                </a:solidFill>
              </a:rPr>
              <a:t>Waveform for square wave polarography.</a:t>
            </a:r>
          </a:p>
        </p:txBody>
      </p:sp>
      <p:pic>
        <p:nvPicPr>
          <p:cNvPr id="6144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2349502"/>
            <a:ext cx="4032251"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7" y="4292600"/>
            <a:ext cx="37433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41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919" y="-31131"/>
            <a:ext cx="11658275" cy="7337906"/>
          </a:xfrm>
          <a:prstGeom prst="rect">
            <a:avLst/>
          </a:prstGeom>
        </p:spPr>
        <p:txBody>
          <a:bodyPr wrap="square">
            <a:spAutoFit/>
          </a:bodyPr>
          <a:lstStyle/>
          <a:p>
            <a:pPr>
              <a:lnSpc>
                <a:spcPct val="150000"/>
              </a:lnSpc>
              <a:spcAft>
                <a:spcPts val="1000"/>
              </a:spcAft>
            </a:pPr>
            <a:r>
              <a:rPr lang="en-US" sz="17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Potentiometry</a:t>
            </a:r>
            <a:endParaRPr lang="en-US" sz="17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1700" dirty="0" err="1">
                <a:latin typeface="Calibri" panose="020F0502020204030204" pitchFamily="34" charset="0"/>
                <a:ea typeface="Calibri" panose="020F0502020204030204" pitchFamily="34" charset="0"/>
                <a:cs typeface="Times New Roman" panose="02020603050405020304" pitchFamily="18" charset="0"/>
              </a:rPr>
              <a:t>Potentiometry</a:t>
            </a:r>
            <a:r>
              <a:rPr lang="en-US" sz="1700" dirty="0">
                <a:latin typeface="Calibri" panose="020F0502020204030204" pitchFamily="34" charset="0"/>
                <a:ea typeface="Calibri" panose="020F0502020204030204" pitchFamily="34" charset="0"/>
                <a:cs typeface="Times New Roman" panose="02020603050405020304" pitchFamily="18" charset="0"/>
              </a:rPr>
              <a:t> is a kind of </a:t>
            </a:r>
            <a:r>
              <a:rPr lang="en-US" sz="1700" dirty="0" err="1">
                <a:latin typeface="Calibri" panose="020F0502020204030204" pitchFamily="34" charset="0"/>
                <a:ea typeface="Calibri" panose="020F0502020204030204" pitchFamily="34" charset="0"/>
                <a:cs typeface="Times New Roman" panose="02020603050405020304" pitchFamily="18" charset="0"/>
              </a:rPr>
              <a:t>electroanalytical</a:t>
            </a:r>
            <a:r>
              <a:rPr lang="en-US" sz="1700" dirty="0">
                <a:latin typeface="Calibri" panose="020F0502020204030204" pitchFamily="34" charset="0"/>
                <a:ea typeface="Calibri" panose="020F0502020204030204" pitchFamily="34" charset="0"/>
                <a:cs typeface="Times New Roman" panose="02020603050405020304" pitchFamily="18" charset="0"/>
              </a:rPr>
              <a:t> techniques in that the potential difference of a solution between the two electrodes is measured with the help of electrochemical cell without drawing any substantial current from the solution components. Here the current is drawn from an external sources like battery or AC source i.e. electricity, that work in opposing order block the flow of electricity in the circuit of the electrochemical cell due to polarization of electrolyte solution. The potential at the surface of indicator electrode is then related to the concentration of one or more </a:t>
            </a:r>
            <a:r>
              <a:rPr lang="en-US" sz="1700" dirty="0" err="1">
                <a:latin typeface="Calibri" panose="020F0502020204030204" pitchFamily="34" charset="0"/>
                <a:ea typeface="Calibri" panose="020F0502020204030204" pitchFamily="34" charset="0"/>
                <a:cs typeface="Times New Roman" panose="02020603050405020304" pitchFamily="18" charset="0"/>
              </a:rPr>
              <a:t>analytes</a:t>
            </a:r>
            <a:r>
              <a:rPr lang="en-US" sz="1700" dirty="0">
                <a:latin typeface="Calibri" panose="020F0502020204030204" pitchFamily="34" charset="0"/>
                <a:ea typeface="Calibri" panose="020F0502020204030204" pitchFamily="34" charset="0"/>
                <a:cs typeface="Times New Roman" panose="02020603050405020304" pitchFamily="18" charset="0"/>
              </a:rPr>
              <a:t> based on </a:t>
            </a:r>
            <a:r>
              <a:rPr lang="en-US"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Nernst equation </a:t>
            </a:r>
            <a:r>
              <a:rPr lang="en-US" sz="1700" dirty="0">
                <a:latin typeface="Calibri" panose="020F0502020204030204" pitchFamily="34" charset="0"/>
                <a:ea typeface="Calibri" panose="020F0502020204030204" pitchFamily="34" charset="0"/>
                <a:cs typeface="Times New Roman" panose="02020603050405020304" pitchFamily="18" charset="0"/>
              </a:rPr>
              <a:t>that is called </a:t>
            </a:r>
            <a:r>
              <a:rPr lang="en-US" sz="17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direct </a:t>
            </a:r>
            <a:r>
              <a:rPr lang="en-US" sz="17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potentiometry</a:t>
            </a:r>
            <a:r>
              <a:rPr lang="en-US" sz="1700" dirty="0">
                <a:latin typeface="Calibri" panose="020F0502020204030204" pitchFamily="34" charset="0"/>
                <a:ea typeface="Calibri" panose="020F0502020204030204" pitchFamily="34" charset="0"/>
                <a:cs typeface="Times New Roman" panose="02020603050405020304" pitchFamily="18" charset="0"/>
              </a:rPr>
              <a:t>. For example the </a:t>
            </a:r>
            <a:r>
              <a:rPr lang="en-US" sz="2000" dirty="0">
                <a:latin typeface="Calibri" panose="020F0502020204030204" pitchFamily="34" charset="0"/>
                <a:ea typeface="Calibri" panose="020F0502020204030204" pitchFamily="34" charset="0"/>
                <a:cs typeface="Times New Roman" panose="02020603050405020304" pitchFamily="18" charset="0"/>
              </a:rPr>
              <a:t>electrode</a:t>
            </a:r>
            <a:r>
              <a:rPr lang="en-US" sz="1700" dirty="0">
                <a:latin typeface="Calibri" panose="020F0502020204030204" pitchFamily="34" charset="0"/>
                <a:ea typeface="Calibri" panose="020F0502020204030204" pitchFamily="34" charset="0"/>
                <a:cs typeface="Times New Roman" panose="02020603050405020304" pitchFamily="18" charset="0"/>
              </a:rPr>
              <a:t> potential reaction on the surface of an indicator electrode in general is shown as below </a:t>
            </a:r>
          </a:p>
          <a:p>
            <a:pPr>
              <a:lnSpc>
                <a:spcPct val="150000"/>
              </a:lnSpc>
              <a:spcAft>
                <a:spcPts val="1000"/>
              </a:spcAft>
            </a:pPr>
            <a:r>
              <a:rPr lang="en-US" sz="17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1000"/>
              </a:spcAft>
            </a:pPr>
            <a:r>
              <a:rPr lang="en-US" sz="1700" dirty="0">
                <a:latin typeface="Calibri" panose="020F0502020204030204" pitchFamily="34" charset="0"/>
                <a:ea typeface="Calibri" panose="020F0502020204030204" pitchFamily="34" charset="0"/>
                <a:cs typeface="Times New Roman" panose="02020603050405020304" pitchFamily="18" charset="0"/>
              </a:rPr>
              <a:t>Where “Ox” and “Red” denote the oxidized and reduced forms of a compound at the surface of indicator electrode, respectively The number of electrons involved in the reaction is n. The potential of the electrode, E, follows the </a:t>
            </a:r>
            <a:r>
              <a:rPr lang="en-US"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Nernst equation</a:t>
            </a:r>
            <a:r>
              <a:rPr lang="en-US" sz="1700" dirty="0">
                <a:latin typeface="Calibri" panose="020F0502020204030204" pitchFamily="34" charset="0"/>
                <a:ea typeface="Calibri" panose="020F0502020204030204" pitchFamily="34" charset="0"/>
                <a:cs typeface="Times New Roman" panose="02020603050405020304" pitchFamily="18" charset="0"/>
              </a:rPr>
              <a:t>:</a:t>
            </a:r>
          </a:p>
          <a:p>
            <a:pPr>
              <a:lnSpc>
                <a:spcPct val="150000"/>
              </a:lnSpc>
              <a:spcAft>
                <a:spcPts val="1000"/>
              </a:spcAft>
            </a:pPr>
            <a:r>
              <a:rPr lang="en-US" sz="17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1000"/>
              </a:spcAft>
            </a:pP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en-US" sz="1700" dirty="0">
                <a:latin typeface="Calibri" panose="020F0502020204030204" pitchFamily="34" charset="0"/>
                <a:ea typeface="Calibri" panose="020F0502020204030204" pitchFamily="34" charset="0"/>
                <a:cs typeface="Times New Roman" panose="02020603050405020304" pitchFamily="18" charset="0"/>
              </a:rPr>
              <a:t>Where E</a:t>
            </a:r>
            <a:r>
              <a:rPr lang="en-US" sz="1700" baseline="-25000" dirty="0">
                <a:latin typeface="Calibri" panose="020F0502020204030204" pitchFamily="34" charset="0"/>
                <a:ea typeface="Calibri" panose="020F0502020204030204" pitchFamily="34" charset="0"/>
                <a:cs typeface="Times New Roman" panose="02020603050405020304" pitchFamily="18" charset="0"/>
              </a:rPr>
              <a:t>0</a:t>
            </a:r>
            <a:r>
              <a:rPr lang="en-US" sz="1700" dirty="0">
                <a:latin typeface="Calibri" panose="020F0502020204030204" pitchFamily="34" charset="0"/>
                <a:ea typeface="Calibri" panose="020F0502020204030204" pitchFamily="34" charset="0"/>
                <a:cs typeface="Times New Roman" panose="02020603050405020304" pitchFamily="18" charset="0"/>
              </a:rPr>
              <a:t> is the standard electrode potential for the electrode reaction, R is the gas constant, T is the absolute temperature and F is the Faraday constant. The activities of the species Ox and Red are denoted by </a:t>
            </a:r>
            <a:r>
              <a:rPr lang="en-US" sz="1700" dirty="0" err="1">
                <a:latin typeface="Calibri" panose="020F0502020204030204" pitchFamily="34" charset="0"/>
                <a:ea typeface="Calibri" panose="020F0502020204030204" pitchFamily="34" charset="0"/>
                <a:cs typeface="Times New Roman" panose="02020603050405020304" pitchFamily="18" charset="0"/>
              </a:rPr>
              <a:t>a</a:t>
            </a:r>
            <a:r>
              <a:rPr lang="en-US" sz="1700" baseline="-25000" dirty="0" err="1">
                <a:latin typeface="Calibri" panose="020F0502020204030204" pitchFamily="34" charset="0"/>
                <a:ea typeface="Calibri" panose="020F0502020204030204" pitchFamily="34" charset="0"/>
                <a:cs typeface="Times New Roman" panose="02020603050405020304" pitchFamily="18" charset="0"/>
              </a:rPr>
              <a:t>Ox</a:t>
            </a:r>
            <a:r>
              <a:rPr lang="en-US" sz="1700" dirty="0">
                <a:latin typeface="Calibri" panose="020F0502020204030204" pitchFamily="34" charset="0"/>
                <a:ea typeface="Calibri" panose="020F0502020204030204" pitchFamily="34" charset="0"/>
                <a:cs typeface="Times New Roman" panose="02020603050405020304" pitchFamily="18" charset="0"/>
              </a:rPr>
              <a:t> and </a:t>
            </a:r>
            <a:r>
              <a:rPr lang="en-US" sz="1700" dirty="0" err="1">
                <a:latin typeface="Calibri" panose="020F0502020204030204" pitchFamily="34" charset="0"/>
                <a:ea typeface="Calibri" panose="020F0502020204030204" pitchFamily="34" charset="0"/>
                <a:cs typeface="Times New Roman" panose="02020603050405020304" pitchFamily="18" charset="0"/>
              </a:rPr>
              <a:t>a</a:t>
            </a:r>
            <a:r>
              <a:rPr lang="en-US" sz="1700" baseline="-25000" dirty="0" err="1">
                <a:latin typeface="Calibri" panose="020F0502020204030204" pitchFamily="34" charset="0"/>
                <a:ea typeface="Calibri" panose="020F0502020204030204" pitchFamily="34" charset="0"/>
                <a:cs typeface="Times New Roman" panose="02020603050405020304" pitchFamily="18" charset="0"/>
              </a:rPr>
              <a:t>Red</a:t>
            </a:r>
            <a:r>
              <a:rPr lang="en-US" sz="1700" dirty="0">
                <a:latin typeface="Calibri" panose="020F0502020204030204" pitchFamily="34" charset="0"/>
                <a:ea typeface="Calibri" panose="020F0502020204030204" pitchFamily="34" charset="0"/>
                <a:cs typeface="Times New Roman" panose="02020603050405020304" pitchFamily="18" charset="0"/>
              </a:rPr>
              <a:t>, respectively.</a:t>
            </a:r>
          </a:p>
          <a:p>
            <a:pPr>
              <a:lnSpc>
                <a:spcPct val="150000"/>
              </a:lnSpc>
              <a:spcAft>
                <a:spcPts val="100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6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854" y="3344872"/>
            <a:ext cx="1985550" cy="2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146" y="4969612"/>
            <a:ext cx="2175922" cy="7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463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048000" y="285752"/>
            <a:ext cx="599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ts val="500"/>
              </a:spcBef>
              <a:spcAft>
                <a:spcPts val="500"/>
              </a:spcAft>
            </a:pPr>
            <a:r>
              <a:rPr lang="en-US" sz="2400" b="1" i="1">
                <a:solidFill>
                  <a:srgbClr val="000000"/>
                </a:solidFill>
              </a:rPr>
              <a:t>Square Wave Voltammetry</a:t>
            </a:r>
            <a:endParaRPr lang="en-US" sz="1200">
              <a:solidFill>
                <a:srgbClr val="000000"/>
              </a:solidFill>
            </a:endParaRPr>
          </a:p>
        </p:txBody>
      </p:sp>
      <p:pic>
        <p:nvPicPr>
          <p:cNvPr id="56323" name="Picture 3" descr="C:\etc course 2003\squarewav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2" y="971551"/>
            <a:ext cx="4483100" cy="2243138"/>
          </a:xfrm>
          <a:prstGeom prst="rect">
            <a:avLst/>
          </a:prstGeom>
          <a:noFill/>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1930400" y="3600451"/>
            <a:ext cx="8737600" cy="252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ts val="500"/>
              </a:spcBef>
              <a:spcAft>
                <a:spcPts val="500"/>
              </a:spcAft>
              <a:buFontTx/>
              <a:buChar char="•"/>
            </a:pPr>
            <a:r>
              <a:rPr lang="en-US" sz="2400">
                <a:solidFill>
                  <a:srgbClr val="000000"/>
                </a:solidFill>
              </a:rPr>
              <a:t> </a:t>
            </a:r>
            <a:r>
              <a:rPr lang="en-US" sz="2000">
                <a:solidFill>
                  <a:srgbClr val="000000"/>
                </a:solidFill>
              </a:rPr>
              <a:t>advantage of square wave voltammetry is that the entire scan can be performed on a single mercury drop in about 10 seconds, as opposed to about 5 minutes for the techniques described previously. SWV saves time, reduces the amount of mercury used per scan by a factor of 100. If used with a pre-reduction step, detection limits of 1-10 ppb can be achieved, which rivals graphite furnace AA in sensitivity.</a:t>
            </a:r>
          </a:p>
          <a:p>
            <a:pPr eaLnBrk="0" fontAlgn="base" hangingPunct="0">
              <a:spcBef>
                <a:spcPct val="50000"/>
              </a:spcBef>
              <a:spcAft>
                <a:spcPct val="0"/>
              </a:spcAft>
            </a:pPr>
            <a:endParaRPr lang="en-US" sz="2000">
              <a:solidFill>
                <a:srgbClr val="000000"/>
              </a:solidFill>
            </a:endParaRPr>
          </a:p>
        </p:txBody>
      </p:sp>
      <p:sp>
        <p:nvSpPr>
          <p:cNvPr id="56325" name="Text Box 5"/>
          <p:cNvSpPr txBox="1">
            <a:spLocks noChangeArrowheads="1"/>
          </p:cNvSpPr>
          <p:nvPr/>
        </p:nvSpPr>
        <p:spPr bwMode="auto">
          <a:xfrm>
            <a:off x="2133600" y="5372103"/>
            <a:ext cx="7721600" cy="114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ts val="500"/>
              </a:spcBef>
              <a:spcAft>
                <a:spcPts val="500"/>
              </a:spcAft>
              <a:buFontTx/>
              <a:buChar char="•"/>
            </a:pPr>
            <a:r>
              <a:rPr lang="en-US" sz="2000">
                <a:solidFill>
                  <a:srgbClr val="000000"/>
                </a:solidFill>
              </a:rPr>
              <a:t>data for SWV similar to DPP</a:t>
            </a:r>
          </a:p>
          <a:p>
            <a:pPr eaLnBrk="0" fontAlgn="base" hangingPunct="0">
              <a:spcBef>
                <a:spcPts val="500"/>
              </a:spcBef>
              <a:spcAft>
                <a:spcPts val="500"/>
              </a:spcAft>
              <a:buFontTx/>
              <a:buChar char="•"/>
            </a:pPr>
            <a:r>
              <a:rPr lang="en-US" sz="2000">
                <a:solidFill>
                  <a:srgbClr val="000000"/>
                </a:solidFill>
              </a:rPr>
              <a:t>height and width of the wave depends on the exact combination of experimental parameters (i.e. scan rate and pulse height</a:t>
            </a:r>
          </a:p>
        </p:txBody>
      </p:sp>
    </p:spTree>
    <p:extLst>
      <p:ext uri="{BB962C8B-B14F-4D97-AF65-F5344CB8AC3E}">
        <p14:creationId xmlns:p14="http://schemas.microsoft.com/office/powerpoint/2010/main" val="2832549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5"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6"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7" name="Text Box 3"/>
          <p:cNvSpPr txBox="1">
            <a:spLocks noChangeArrowheads="1"/>
          </p:cNvSpPr>
          <p:nvPr/>
        </p:nvSpPr>
        <p:spPr bwMode="auto">
          <a:xfrm>
            <a:off x="2133603" y="914400"/>
            <a:ext cx="77813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0000FF"/>
                </a:solidFill>
              </a:rPr>
              <a:t>Square-Wave Voltammetry</a:t>
            </a:r>
          </a:p>
          <a:p>
            <a:endParaRPr lang="en-US" dirty="0"/>
          </a:p>
          <a:p>
            <a:r>
              <a:rPr lang="en-US" dirty="0">
                <a:solidFill>
                  <a:srgbClr val="0000FF"/>
                </a:solidFill>
              </a:rPr>
              <a:t>Reversible System</a:t>
            </a:r>
          </a:p>
          <a:p>
            <a:r>
              <a:rPr lang="en-US" dirty="0"/>
              <a:t>- The peak-shaped Polarogram is symmetric about the </a:t>
            </a:r>
          </a:p>
          <a:p>
            <a:r>
              <a:rPr lang="en-US" dirty="0"/>
              <a:t>half-wave potential</a:t>
            </a:r>
          </a:p>
          <a:p>
            <a:endParaRPr lang="en-US" dirty="0"/>
          </a:p>
          <a:p>
            <a:r>
              <a:rPr lang="en-US" dirty="0"/>
              <a:t>- Peak current is proportional to the concentration</a:t>
            </a:r>
          </a:p>
          <a:p>
            <a:endParaRPr lang="en-US" dirty="0"/>
          </a:p>
          <a:p>
            <a:r>
              <a:rPr lang="en-US" dirty="0"/>
              <a:t>- The net current is larger than the forward or reverse currents</a:t>
            </a:r>
          </a:p>
        </p:txBody>
      </p:sp>
      <p:sp>
        <p:nvSpPr>
          <p:cNvPr id="37898"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9"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900"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901"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21544242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2321"/>
          <p:cNvSpPr>
            <a:spLocks noGrp="1" noChangeAspect="1" noChangeArrowheads="1"/>
          </p:cNvSpPr>
          <p:nvPr/>
        </p:nvSpPr>
        <p:spPr bwMode="auto">
          <a:xfrm>
            <a:off x="2286003" y="228600"/>
            <a:ext cx="1947863" cy="5029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ko-KR" altLang="en-US" sz="2400">
              <a:solidFill>
                <a:srgbClr val="000000"/>
              </a:solidFill>
            </a:endParaRPr>
          </a:p>
        </p:txBody>
      </p:sp>
      <p:sp>
        <p:nvSpPr>
          <p:cNvPr id="62467" name="Text Box 3"/>
          <p:cNvSpPr txBox="1">
            <a:spLocks noChangeArrowheads="1"/>
          </p:cNvSpPr>
          <p:nvPr/>
        </p:nvSpPr>
        <p:spPr bwMode="auto">
          <a:xfrm>
            <a:off x="1981200" y="5486401"/>
            <a:ext cx="8382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0" fontAlgn="base" hangingPunct="0">
              <a:spcBef>
                <a:spcPct val="50000"/>
              </a:spcBef>
              <a:spcAft>
                <a:spcPct val="0"/>
              </a:spcAft>
            </a:pPr>
            <a:r>
              <a:rPr lang="en-US" altLang="ko-KR" sz="1800">
                <a:solidFill>
                  <a:srgbClr val="000000"/>
                </a:solidFill>
              </a:rPr>
              <a:t>Generation of a square-wave voltammetry excitation signal. The staircase signal in (a) is added to the pulse train in (b) to give the square-wave excitation signal in (c ). </a:t>
            </a:r>
          </a:p>
          <a:p>
            <a:pPr eaLnBrk="0" fontAlgn="base" hangingPunct="0">
              <a:spcBef>
                <a:spcPct val="50000"/>
              </a:spcBef>
              <a:spcAft>
                <a:spcPct val="0"/>
              </a:spcAft>
            </a:pPr>
            <a:r>
              <a:rPr lang="en-US" altLang="ko-KR" sz="1800">
                <a:solidFill>
                  <a:srgbClr val="000000"/>
                </a:solidFill>
              </a:rPr>
              <a:t>Current response for a reversible reaction to excitation signal.</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533400"/>
            <a:ext cx="440213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073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19"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0"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1" name="Text Box 3"/>
          <p:cNvSpPr txBox="1">
            <a:spLocks noChangeArrowheads="1"/>
          </p:cNvSpPr>
          <p:nvPr/>
        </p:nvSpPr>
        <p:spPr bwMode="auto">
          <a:xfrm>
            <a:off x="1596190" y="1"/>
            <a:ext cx="8919410"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solidFill>
                  <a:srgbClr val="0000FF"/>
                </a:solidFill>
              </a:rPr>
              <a:t>Square-Wave Voltammetry</a:t>
            </a:r>
          </a:p>
          <a:p>
            <a:endParaRPr lang="en-US" b="1" dirty="0">
              <a:solidFill>
                <a:srgbClr val="0000FF"/>
              </a:solidFill>
            </a:endParaRPr>
          </a:p>
          <a:p>
            <a:r>
              <a:rPr lang="en-US" dirty="0"/>
              <a:t>- Higher sensitivity than differential-pulse in which </a:t>
            </a:r>
          </a:p>
          <a:p>
            <a:r>
              <a:rPr lang="en-US" dirty="0"/>
              <a:t>reverse current is not used</a:t>
            </a:r>
          </a:p>
          <a:p>
            <a:r>
              <a:rPr lang="en-US" dirty="0"/>
              <a:t>(currents 4 times higher for reversible systems)</a:t>
            </a:r>
          </a:p>
          <a:p>
            <a:r>
              <a:rPr lang="en-US" dirty="0"/>
              <a:t>(currents are 3.3 times higher for irreversible systems)</a:t>
            </a:r>
          </a:p>
          <a:p>
            <a:r>
              <a:rPr lang="en-US" dirty="0"/>
              <a:t>- Low detection limits up to 10</a:t>
            </a:r>
            <a:r>
              <a:rPr lang="en-US" baseline="30000" dirty="0"/>
              <a:t>-8</a:t>
            </a:r>
            <a:r>
              <a:rPr lang="en-US" dirty="0"/>
              <a:t> M</a:t>
            </a:r>
          </a:p>
          <a:p>
            <a:r>
              <a:rPr lang="en-US" dirty="0"/>
              <a:t>- Reduced analysis time due to higher scan rates </a:t>
            </a:r>
          </a:p>
          <a:p>
            <a:r>
              <a:rPr lang="en-US" dirty="0"/>
              <a:t>(few seconds compared to ~3 minutes for differential pulse)</a:t>
            </a:r>
          </a:p>
          <a:p>
            <a:r>
              <a:rPr lang="en-US" dirty="0"/>
              <a:t>Entire Polarogram is recorded on a single mercury drop</a:t>
            </a:r>
          </a:p>
          <a:p>
            <a:endParaRPr lang="en-US" dirty="0"/>
          </a:p>
          <a:p>
            <a:r>
              <a:rPr lang="en-US" dirty="0"/>
              <a:t>- Effective Scan Rate = </a:t>
            </a:r>
            <a:r>
              <a:rPr lang="en-US" dirty="0" err="1"/>
              <a:t>f∆E</a:t>
            </a:r>
            <a:r>
              <a:rPr lang="en-US" baseline="-25000" dirty="0" err="1"/>
              <a:t>s</a:t>
            </a:r>
            <a:endParaRPr lang="en-US" baseline="-25000" dirty="0"/>
          </a:p>
          <a:p>
            <a:endParaRPr lang="en-US" dirty="0"/>
          </a:p>
          <a:p>
            <a:r>
              <a:rPr lang="en-US" dirty="0"/>
              <a:t>f = square-wave frequency</a:t>
            </a:r>
          </a:p>
          <a:p>
            <a:endParaRPr lang="en-US" dirty="0"/>
          </a:p>
          <a:p>
            <a:r>
              <a:rPr lang="en-US" dirty="0"/>
              <a:t>∆</a:t>
            </a:r>
            <a:r>
              <a:rPr lang="en-US" dirty="0" err="1"/>
              <a:t>E</a:t>
            </a:r>
            <a:r>
              <a:rPr lang="en-US" baseline="-25000" dirty="0" err="1"/>
              <a:t>s</a:t>
            </a:r>
            <a:r>
              <a:rPr lang="en-US" dirty="0"/>
              <a:t> = step height </a:t>
            </a:r>
          </a:p>
          <a:p>
            <a:endParaRPr lang="en-US" dirty="0"/>
          </a:p>
          <a:p>
            <a:r>
              <a:rPr lang="en-US" dirty="0"/>
              <a:t>- May be used for kinetic studies</a:t>
            </a:r>
          </a:p>
          <a:p>
            <a:endParaRPr lang="en-US" dirty="0"/>
          </a:p>
        </p:txBody>
      </p:sp>
      <p:sp>
        <p:nvSpPr>
          <p:cNvPr id="38922"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3"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4" name="Rectangle 2"/>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8925" name="Rectangle 4"/>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8667218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828800" y="309564"/>
            <a:ext cx="861060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pPr>
            <a:r>
              <a:rPr lang="en-US" altLang="ko-KR" b="1" dirty="0">
                <a:solidFill>
                  <a:srgbClr val="800000"/>
                </a:solidFill>
                <a:latin typeface="Arial" charset="0"/>
                <a:cs typeface="Arial" charset="0"/>
              </a:rPr>
              <a:t>Cyclic Voltammetry (CV)</a:t>
            </a:r>
          </a:p>
          <a:p>
            <a:pPr>
              <a:spcBef>
                <a:spcPct val="50000"/>
              </a:spcBef>
            </a:pPr>
            <a:r>
              <a:rPr lang="en-US" altLang="ko-KR" sz="1800" dirty="0"/>
              <a:t>Cyclic voltammetry (CV) is an electrolytic method that uses microelectrodes and an unstirred solution so that the measured current is limited by analyte diffusion at the electrode surface. The electrode potential is ramped linearly to a more negative potential, and then ramped in reverse back to the starting voltage. The forward scan produces a current peak for any analytes that can be reduced through the range of the potential scan. The current will increase as the potential reaches the reduction potential of the analyte, but then falls off as the concentration of the analyte is depleted close to the electrode surface. As the applied potential is reversed, it will reach a potential that will </a:t>
            </a:r>
            <a:r>
              <a:rPr lang="en-US" altLang="ko-KR" sz="1800" dirty="0" err="1"/>
              <a:t>reoxidize</a:t>
            </a:r>
            <a:r>
              <a:rPr lang="en-US" altLang="ko-KR" sz="1800" dirty="0"/>
              <a:t> the product formed in the first reduction reaction, and produce a current of reverse polarity from the forward scan. This oxidation peak will usually have a similar shape to the reduction peak. The peak current, </a:t>
            </a:r>
            <a:r>
              <a:rPr lang="en-US" altLang="ko-KR" sz="1800" dirty="0" err="1"/>
              <a:t>i</a:t>
            </a:r>
            <a:r>
              <a:rPr lang="en-US" altLang="ko-KR" sz="1800" baseline="-30000" dirty="0" err="1"/>
              <a:t>p</a:t>
            </a:r>
            <a:r>
              <a:rPr lang="en-US" altLang="ko-KR" sz="1800" dirty="0"/>
              <a:t>, is described by the </a:t>
            </a:r>
            <a:r>
              <a:rPr lang="en-US" altLang="ko-KR" sz="1800" dirty="0" err="1"/>
              <a:t>Randles-Sevcik</a:t>
            </a:r>
            <a:r>
              <a:rPr lang="en-US" altLang="ko-KR" sz="1800" dirty="0"/>
              <a:t> equation: </a:t>
            </a:r>
          </a:p>
          <a:p>
            <a:pPr>
              <a:spcBef>
                <a:spcPct val="50000"/>
              </a:spcBef>
            </a:pPr>
            <a:r>
              <a:rPr lang="en-US" altLang="ko-KR" sz="1800" dirty="0" err="1"/>
              <a:t>i</a:t>
            </a:r>
            <a:r>
              <a:rPr lang="en-US" altLang="ko-KR" sz="1800" baseline="-30000" dirty="0" err="1"/>
              <a:t>p</a:t>
            </a:r>
            <a:r>
              <a:rPr lang="en-US" altLang="ko-KR" sz="1800" dirty="0"/>
              <a:t> = (2.69x10</a:t>
            </a:r>
            <a:r>
              <a:rPr lang="en-US" altLang="ko-KR" sz="1800" baseline="30000" dirty="0"/>
              <a:t>5</a:t>
            </a:r>
            <a:r>
              <a:rPr lang="en-US" altLang="ko-KR" sz="1800" dirty="0"/>
              <a:t>) n</a:t>
            </a:r>
            <a:r>
              <a:rPr lang="en-US" altLang="ko-KR" sz="1800" baseline="30000" dirty="0"/>
              <a:t>3/2</a:t>
            </a:r>
            <a:r>
              <a:rPr lang="en-US" altLang="ko-KR" sz="1800" dirty="0"/>
              <a:t> A C D</a:t>
            </a:r>
            <a:r>
              <a:rPr lang="en-US" altLang="ko-KR" sz="1800" baseline="30000" dirty="0"/>
              <a:t>1/2</a:t>
            </a:r>
            <a:r>
              <a:rPr lang="en-US" altLang="ko-KR" sz="1800" dirty="0"/>
              <a:t> v</a:t>
            </a:r>
            <a:r>
              <a:rPr lang="en-US" altLang="ko-KR" sz="1800" baseline="30000" dirty="0"/>
              <a:t>1/2</a:t>
            </a:r>
            <a:r>
              <a:rPr lang="en-US" altLang="ko-KR" sz="1800" dirty="0"/>
              <a:t> </a:t>
            </a:r>
          </a:p>
          <a:p>
            <a:pPr>
              <a:spcBef>
                <a:spcPct val="50000"/>
              </a:spcBef>
            </a:pPr>
            <a:r>
              <a:rPr lang="en-US" altLang="ko-KR" sz="1800" dirty="0"/>
              <a:t>where n is the number of moles of electrons transferred in the reaction, A is the area of the electrode, C is the analyte concentration (in moles/cm</a:t>
            </a:r>
            <a:r>
              <a:rPr lang="en-US" altLang="ko-KR" sz="1800" baseline="30000" dirty="0"/>
              <a:t>3</a:t>
            </a:r>
            <a:r>
              <a:rPr lang="en-US" altLang="ko-KR" sz="1800" dirty="0"/>
              <a:t>), D is </a:t>
            </a:r>
          </a:p>
          <a:p>
            <a:pPr>
              <a:spcBef>
                <a:spcPct val="50000"/>
              </a:spcBef>
            </a:pPr>
            <a:r>
              <a:rPr lang="en-US" altLang="ko-KR" sz="1800" dirty="0"/>
              <a:t>The potential difference between the reduction and oxidation peaks is theoretically 59 mV for a reversible reaction. In practice, the difference is typically 70-100 mV. Larger differences, or </a:t>
            </a:r>
            <a:r>
              <a:rPr lang="en-US" altLang="ko-KR" sz="1800" dirty="0" err="1"/>
              <a:t>nonsymmetric</a:t>
            </a:r>
            <a:r>
              <a:rPr lang="en-US" altLang="ko-KR" sz="1800" dirty="0"/>
              <a:t> reduction and oxidation peaks are an indication of a nonreversible reaction. These parameters of cyclic </a:t>
            </a:r>
            <a:r>
              <a:rPr lang="en-US" altLang="ko-KR" sz="1800" dirty="0" err="1"/>
              <a:t>voltammograms</a:t>
            </a:r>
            <a:r>
              <a:rPr lang="en-US" altLang="ko-KR" sz="1800" dirty="0"/>
              <a:t> make CV most suitable for characterization and mechanistic studies of redox reactions at electrodes. </a:t>
            </a:r>
            <a:endParaRPr lang="ko-KR" altLang="en-US" sz="1800" dirty="0"/>
          </a:p>
        </p:txBody>
      </p:sp>
    </p:spTree>
    <p:extLst>
      <p:ext uri="{BB962C8B-B14F-4D97-AF65-F5344CB8AC3E}">
        <p14:creationId xmlns:p14="http://schemas.microsoft.com/office/powerpoint/2010/main" val="24361739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981200" y="304802"/>
            <a:ext cx="8229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1" latinLnBrk="1" hangingPunct="1">
              <a:spcBef>
                <a:spcPct val="50000"/>
              </a:spcBef>
            </a:pPr>
            <a:r>
              <a:rPr kumimoji="1" lang="en-US" altLang="ko-KR" b="1">
                <a:solidFill>
                  <a:srgbClr val="800000"/>
                </a:solidFill>
              </a:rPr>
              <a:t>Cyclic voltammetry</a:t>
            </a:r>
          </a:p>
          <a:p>
            <a:pPr algn="just" eaLnBrk="1" latinLnBrk="1" hangingPunct="1">
              <a:spcBef>
                <a:spcPct val="50000"/>
              </a:spcBef>
            </a:pPr>
            <a:r>
              <a:rPr kumimoji="1" lang="en-US" altLang="ko-KR" sz="1800"/>
              <a:t>In cyclic voltammetry, a periodic, triangular wave form is applied to the working electrode. The portion between times </a:t>
            </a:r>
            <a:r>
              <a:rPr kumimoji="1" lang="en-US" altLang="ko-KR" sz="1800" i="1"/>
              <a:t>t</a:t>
            </a:r>
            <a:r>
              <a:rPr kumimoji="1" lang="en-US" altLang="ko-KR" sz="1800" baseline="-25000"/>
              <a:t>o</a:t>
            </a:r>
            <a:r>
              <a:rPr kumimoji="1" lang="en-US" altLang="ko-KR" sz="1800"/>
              <a:t> and </a:t>
            </a:r>
            <a:r>
              <a:rPr kumimoji="1" lang="en-US" altLang="ko-KR" sz="1800" i="1"/>
              <a:t>t</a:t>
            </a:r>
            <a:r>
              <a:rPr kumimoji="1" lang="en-US" altLang="ko-KR" sz="1800" baseline="-25000"/>
              <a:t>1</a:t>
            </a:r>
            <a:r>
              <a:rPr kumimoji="1" lang="en-US" altLang="ko-KR" sz="1800"/>
              <a:t> is a linear voltage ramp. In CV, the time is on the order of seconds. The ramp is then reversed to bring the potential back to its initial value at time  </a:t>
            </a:r>
            <a:r>
              <a:rPr kumimoji="1" lang="en-US" altLang="ko-KR" sz="1800" i="1"/>
              <a:t>t</a:t>
            </a:r>
            <a:r>
              <a:rPr kumimoji="1" lang="en-US" altLang="ko-KR" sz="1800" baseline="-25000"/>
              <a:t>2</a:t>
            </a:r>
            <a:r>
              <a:rPr kumimoji="1" lang="en-US" altLang="ko-KR" sz="1800"/>
              <a:t>.</a:t>
            </a:r>
          </a:p>
          <a:p>
            <a:pPr algn="just" eaLnBrk="1" latinLnBrk="1" hangingPunct="1">
              <a:spcBef>
                <a:spcPct val="50000"/>
              </a:spcBef>
            </a:pPr>
            <a:r>
              <a:rPr kumimoji="1" lang="en-US" altLang="ko-KR" sz="1800"/>
              <a:t>Cyclic voltammetry is used principally to characterize the redox properties of compounds and to study the mechanisms of redox reactions.</a:t>
            </a:r>
          </a:p>
        </p:txBody>
      </p:sp>
      <p:sp>
        <p:nvSpPr>
          <p:cNvPr id="65539" name="Text Box 5"/>
          <p:cNvSpPr txBox="1">
            <a:spLocks noChangeArrowheads="1"/>
          </p:cNvSpPr>
          <p:nvPr/>
        </p:nvSpPr>
        <p:spPr bwMode="auto">
          <a:xfrm>
            <a:off x="2286000" y="6064251"/>
            <a:ext cx="3657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pPr>
            <a:r>
              <a:rPr lang="en-US" altLang="ko-KR" sz="1600"/>
              <a:t>Waveform used in cyclic voltammetry.</a:t>
            </a:r>
          </a:p>
        </p:txBody>
      </p:sp>
      <p:pic>
        <p:nvPicPr>
          <p:cNvPr id="655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36938"/>
            <a:ext cx="3429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7" descr="2323"/>
          <p:cNvSpPr>
            <a:spLocks noGrp="1" noChangeAspect="1" noChangeArrowheads="1"/>
          </p:cNvSpPr>
          <p:nvPr/>
        </p:nvSpPr>
        <p:spPr bwMode="auto">
          <a:xfrm>
            <a:off x="7010401" y="2971800"/>
            <a:ext cx="2465388" cy="2743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
        <p:nvSpPr>
          <p:cNvPr id="65542" name="Text Box 8"/>
          <p:cNvSpPr txBox="1">
            <a:spLocks noChangeArrowheads="1"/>
          </p:cNvSpPr>
          <p:nvPr/>
        </p:nvSpPr>
        <p:spPr bwMode="auto">
          <a:xfrm>
            <a:off x="6934200" y="6019801"/>
            <a:ext cx="342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pPr>
            <a:r>
              <a:rPr lang="en-US" altLang="ko-KR" sz="1600"/>
              <a:t>Cyclic voltammetric excitation signal.</a:t>
            </a:r>
          </a:p>
        </p:txBody>
      </p:sp>
      <p:grpSp>
        <p:nvGrpSpPr>
          <p:cNvPr id="65543" name="Group 9"/>
          <p:cNvGrpSpPr>
            <a:grpSpLocks/>
          </p:cNvGrpSpPr>
          <p:nvPr/>
        </p:nvGrpSpPr>
        <p:grpSpPr bwMode="auto">
          <a:xfrm>
            <a:off x="9296400" y="304800"/>
            <a:ext cx="838200" cy="228600"/>
            <a:chOff x="3120" y="288"/>
            <a:chExt cx="672" cy="192"/>
          </a:xfrm>
        </p:grpSpPr>
        <p:pic>
          <p:nvPicPr>
            <p:cNvPr id="65544" name="Picture 10" descr="BA_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1" descr="BA_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2" descr="BA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55178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내용 개체 틀 2"/>
          <p:cNvSpPr>
            <a:spLocks noGrp="1"/>
          </p:cNvSpPr>
          <p:nvPr>
            <p:ph sz="quarter" idx="4294967295"/>
          </p:nvPr>
        </p:nvSpPr>
        <p:spPr>
          <a:xfrm>
            <a:off x="2135189" y="260352"/>
            <a:ext cx="4449763" cy="3889375"/>
          </a:xfrm>
        </p:spPr>
        <p:txBody>
          <a:bodyPr/>
          <a:lstStyle/>
          <a:p>
            <a:pPr marL="273050" indent="-273050">
              <a:buNone/>
            </a:pPr>
            <a:r>
              <a:rPr lang="en-US" altLang="ko-KR" sz="2400" b="1">
                <a:solidFill>
                  <a:srgbClr val="50621A"/>
                </a:solidFill>
              </a:rPr>
              <a:t>Cyclic Voltammetry</a:t>
            </a:r>
          </a:p>
          <a:p>
            <a:pPr marL="273050" indent="-273050">
              <a:buNone/>
            </a:pPr>
            <a:endParaRPr lang="en-US" altLang="ko-KR" sz="2400" b="1">
              <a:solidFill>
                <a:srgbClr val="50621A"/>
              </a:solidFill>
            </a:endParaRPr>
          </a:p>
          <a:p>
            <a:pPr marL="273050" indent="-273050"/>
            <a:r>
              <a:rPr lang="en-US" altLang="ko-KR" sz="2000">
                <a:solidFill>
                  <a:srgbClr val="800000"/>
                </a:solidFill>
              </a:rPr>
              <a:t>t</a:t>
            </a:r>
            <a:r>
              <a:rPr lang="en-US" altLang="ko-KR" sz="2000" baseline="-25000">
                <a:solidFill>
                  <a:srgbClr val="800000"/>
                </a:solidFill>
              </a:rPr>
              <a:t>0 </a:t>
            </a:r>
            <a:r>
              <a:rPr lang="en-US" altLang="ko-KR" sz="2000">
                <a:solidFill>
                  <a:srgbClr val="800000"/>
                </a:solidFill>
              </a:rPr>
              <a:t>→ t</a:t>
            </a:r>
            <a:r>
              <a:rPr lang="en-US" altLang="ko-KR" sz="2000" baseline="-25000">
                <a:solidFill>
                  <a:srgbClr val="800000"/>
                </a:solidFill>
              </a:rPr>
              <a:t>1</a:t>
            </a:r>
            <a:r>
              <a:rPr lang="en-US" altLang="ko-KR" sz="2000">
                <a:solidFill>
                  <a:srgbClr val="800000"/>
                </a:solidFill>
              </a:rPr>
              <a:t> : cathodic wave</a:t>
            </a:r>
          </a:p>
          <a:p>
            <a:pPr marL="639763" lvl="1" indent="-273050"/>
            <a:r>
              <a:rPr lang="en-US" altLang="ko-KR" sz="1800"/>
              <a:t>Instead of leaving off at the top of the wave, current decreases at more negative potential </a:t>
            </a:r>
          </a:p>
          <a:p>
            <a:pPr marL="639763" lvl="1" indent="-273050">
              <a:buNone/>
            </a:pPr>
            <a:r>
              <a:rPr lang="en-US" altLang="ko-KR" sz="1800"/>
              <a:t>	← diffusion is too slow to replenish analyte near the electrode</a:t>
            </a:r>
          </a:p>
          <a:p>
            <a:pPr marL="273050" indent="-273050"/>
            <a:r>
              <a:rPr lang="en-US" altLang="ko-KR" sz="2000">
                <a:solidFill>
                  <a:srgbClr val="800000"/>
                </a:solidFill>
              </a:rPr>
              <a:t>t</a:t>
            </a:r>
            <a:r>
              <a:rPr lang="en-US" altLang="ko-KR" sz="2000" baseline="-25000">
                <a:solidFill>
                  <a:srgbClr val="800000"/>
                </a:solidFill>
              </a:rPr>
              <a:t>1</a:t>
            </a:r>
            <a:r>
              <a:rPr lang="en-US" altLang="ko-KR" sz="2000">
                <a:solidFill>
                  <a:srgbClr val="800000"/>
                </a:solidFill>
              </a:rPr>
              <a:t> → t</a:t>
            </a:r>
            <a:r>
              <a:rPr lang="en-US" altLang="ko-KR" sz="2000" baseline="-25000">
                <a:solidFill>
                  <a:srgbClr val="800000"/>
                </a:solidFill>
              </a:rPr>
              <a:t>2</a:t>
            </a:r>
            <a:r>
              <a:rPr lang="en-US" altLang="ko-KR" sz="2000">
                <a:solidFill>
                  <a:srgbClr val="800000"/>
                </a:solidFill>
              </a:rPr>
              <a:t> : anodic wave</a:t>
            </a:r>
          </a:p>
          <a:p>
            <a:pPr marL="639763" lvl="1" indent="-273050"/>
            <a:r>
              <a:rPr lang="en-US" altLang="ko-KR" sz="1800"/>
              <a:t>The potential is reversed and, reduced product near the electrode is oxidized</a:t>
            </a:r>
          </a:p>
          <a:p>
            <a:pPr marL="273050" indent="-273050"/>
            <a:endParaRPr lang="ko-KR" altLang="en-US"/>
          </a:p>
        </p:txBody>
      </p:sp>
      <p:graphicFrame>
        <p:nvGraphicFramePr>
          <p:cNvPr id="66563" name="Object 2"/>
          <p:cNvGraphicFramePr>
            <a:graphicFrameLocks noChangeAspect="1"/>
          </p:cNvGraphicFramePr>
          <p:nvPr/>
        </p:nvGraphicFramePr>
        <p:xfrm>
          <a:off x="2279652" y="4581526"/>
          <a:ext cx="4479925" cy="642938"/>
        </p:xfrm>
        <a:graphic>
          <a:graphicData uri="http://schemas.openxmlformats.org/presentationml/2006/ole">
            <mc:AlternateContent xmlns:mc="http://schemas.openxmlformats.org/markup-compatibility/2006">
              <mc:Choice xmlns:v="urn:schemas-microsoft-com:vml" Requires="v">
                <p:oleObj name="Equation" r:id="rId3" imgW="2743200" imgH="393700" progId="Equation.DSMT4">
                  <p:embed/>
                </p:oleObj>
              </mc:Choice>
              <mc:Fallback>
                <p:oleObj name="Equation" r:id="rId3" imgW="27432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2" y="4581526"/>
                        <a:ext cx="447992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6564" name="Picture 2" descr="figure 17-23"/>
          <p:cNvPicPr>
            <a:picLocks noChangeAspect="1" noChangeArrowheads="1"/>
          </p:cNvPicPr>
          <p:nvPr/>
        </p:nvPicPr>
        <p:blipFill>
          <a:blip r:embed="rId5">
            <a:extLst>
              <a:ext uri="{28A0092B-C50C-407E-A947-70E740481C1C}">
                <a14:useLocalDpi xmlns:a14="http://schemas.microsoft.com/office/drawing/2010/main" val="0"/>
              </a:ext>
            </a:extLst>
          </a:blip>
          <a:srcRect b="7436"/>
          <a:stretch>
            <a:fillRect/>
          </a:stretch>
        </p:blipFill>
        <p:spPr bwMode="auto">
          <a:xfrm>
            <a:off x="7104065" y="44450"/>
            <a:ext cx="311943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6"/>
          <p:cNvSpPr txBox="1">
            <a:spLocks noChangeArrowheads="1"/>
          </p:cNvSpPr>
          <p:nvPr/>
        </p:nvSpPr>
        <p:spPr bwMode="auto">
          <a:xfrm>
            <a:off x="6959601" y="4948239"/>
            <a:ext cx="360045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eaLnBrk="1" latinLnBrk="1" hangingPunct="1">
              <a:spcBef>
                <a:spcPct val="50000"/>
              </a:spcBef>
            </a:pPr>
            <a:r>
              <a:rPr kumimoji="1" lang="en-US" altLang="ko-KR" sz="1400"/>
              <a:t>Cyclic voltammograms are recorded either with an osciloscope or with a fast X-Y recorder.</a:t>
            </a:r>
          </a:p>
          <a:p>
            <a:pPr eaLnBrk="1" latinLnBrk="1" hangingPunct="1">
              <a:spcBef>
                <a:spcPct val="50000"/>
              </a:spcBef>
            </a:pPr>
            <a:r>
              <a:rPr kumimoji="1" lang="en-US" altLang="ko-KR" sz="1400"/>
              <a:t>The current decreases after the cathodic peak because of concentration polarization.</a:t>
            </a:r>
          </a:p>
          <a:p>
            <a:pPr eaLnBrk="1" latinLnBrk="1" hangingPunct="1">
              <a:spcBef>
                <a:spcPct val="50000"/>
              </a:spcBef>
            </a:pPr>
            <a:r>
              <a:rPr kumimoji="1" lang="en-US" altLang="ko-KR" sz="1400"/>
              <a:t>For a reversible reaction, half-wave potential lies midway between the cathodic and anodic peaks.</a:t>
            </a:r>
          </a:p>
        </p:txBody>
      </p:sp>
    </p:spTree>
    <p:extLst>
      <p:ext uri="{BB962C8B-B14F-4D97-AF65-F5344CB8AC3E}">
        <p14:creationId xmlns:p14="http://schemas.microsoft.com/office/powerpoint/2010/main" val="37578637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descr="2324"/>
          <p:cNvSpPr>
            <a:spLocks noGrp="1" noChangeAspect="1" noChangeArrowheads="1"/>
          </p:cNvSpPr>
          <p:nvPr/>
        </p:nvSpPr>
        <p:spPr bwMode="auto">
          <a:xfrm>
            <a:off x="2063751" y="188915"/>
            <a:ext cx="3240088" cy="66690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
        <p:nvSpPr>
          <p:cNvPr id="67587" name="Text Box 3"/>
          <p:cNvSpPr txBox="1">
            <a:spLocks noChangeArrowheads="1"/>
          </p:cNvSpPr>
          <p:nvPr/>
        </p:nvSpPr>
        <p:spPr bwMode="auto">
          <a:xfrm>
            <a:off x="5808663" y="620714"/>
            <a:ext cx="45720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buFontTx/>
              <a:buAutoNum type="alphaLcParenBoth"/>
            </a:pPr>
            <a:r>
              <a:rPr lang="en-US" altLang="ko-KR" sz="1800"/>
              <a:t>Potential vs time waveform and </a:t>
            </a:r>
          </a:p>
          <a:p>
            <a:pPr>
              <a:spcBef>
                <a:spcPct val="50000"/>
              </a:spcBef>
              <a:buFontTx/>
              <a:buAutoNum type="alphaLcParenBoth"/>
            </a:pPr>
            <a:r>
              <a:rPr lang="en-US" altLang="ko-KR" sz="1800"/>
              <a:t>cyclic voltammogram for a solution that is 6.0 mM in K</a:t>
            </a:r>
            <a:r>
              <a:rPr lang="en-US" altLang="ko-KR" sz="1800" baseline="-25000"/>
              <a:t>3</a:t>
            </a:r>
            <a:r>
              <a:rPr lang="en-US" altLang="ko-KR" sz="1800"/>
              <a:t>Fe(CN)</a:t>
            </a:r>
            <a:r>
              <a:rPr lang="en-US" altLang="ko-KR" sz="1800" baseline="-25000"/>
              <a:t>6</a:t>
            </a:r>
            <a:r>
              <a:rPr lang="en-US" altLang="ko-KR" sz="1800"/>
              <a:t> and 1.0M in KNO</a:t>
            </a:r>
            <a:r>
              <a:rPr lang="en-US" altLang="ko-KR" sz="1800" baseline="-25000"/>
              <a:t>3</a:t>
            </a:r>
            <a:r>
              <a:rPr lang="en-US" altLang="ko-KR" sz="1800"/>
              <a:t>.</a:t>
            </a:r>
          </a:p>
        </p:txBody>
      </p:sp>
      <p:grpSp>
        <p:nvGrpSpPr>
          <p:cNvPr id="67588" name="Group 4"/>
          <p:cNvGrpSpPr>
            <a:grpSpLocks/>
          </p:cNvGrpSpPr>
          <p:nvPr/>
        </p:nvGrpSpPr>
        <p:grpSpPr bwMode="auto">
          <a:xfrm>
            <a:off x="9296400" y="304800"/>
            <a:ext cx="838200" cy="228600"/>
            <a:chOff x="3120" y="288"/>
            <a:chExt cx="672" cy="192"/>
          </a:xfrm>
        </p:grpSpPr>
        <p:pic>
          <p:nvPicPr>
            <p:cNvPr id="67590" name="Picture 5" descr="BA_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descr="BA_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7" descr="BA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28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9" name="Picture 9" descr="fi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2" y="2565400"/>
            <a:ext cx="374491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291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060577"/>
            <a:ext cx="4248151"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2782888" y="5373688"/>
            <a:ext cx="741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pPr>
            <a:r>
              <a:rPr kumimoji="1" lang="en-US" altLang="ko-KR" sz="2000" b="1">
                <a:solidFill>
                  <a:schemeClr val="tx2"/>
                </a:solidFill>
              </a:rPr>
              <a:t>5.375mM (left) and 0.5375 (right) mM Ferrocene in Acetonitrile</a:t>
            </a:r>
            <a:endParaRPr kumimoji="1" lang="ko-KR" altLang="en-US" sz="2000" b="1">
              <a:solidFill>
                <a:schemeClr val="tx2"/>
              </a:solidFill>
            </a:endParaRPr>
          </a:p>
        </p:txBody>
      </p:sp>
      <p:pic>
        <p:nvPicPr>
          <p:cNvPr id="686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2205038"/>
            <a:ext cx="4464051"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5"/>
          <p:cNvSpPr>
            <a:spLocks noChangeArrowheads="1"/>
          </p:cNvSpPr>
          <p:nvPr/>
        </p:nvSpPr>
        <p:spPr bwMode="auto">
          <a:xfrm>
            <a:off x="1524002" y="25140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ko-KR" altLang="en-US"/>
          </a:p>
        </p:txBody>
      </p:sp>
      <p:pic>
        <p:nvPicPr>
          <p:cNvPr id="68614" name="_x110710552" descr="EMB00000d483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333375"/>
            <a:ext cx="16525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9" descr="Ferroc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2" y="188914"/>
            <a:ext cx="1544639"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0" descr="Picture of Ferroce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27" y="476252"/>
            <a:ext cx="9429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 Box 11"/>
          <p:cNvSpPr txBox="1">
            <a:spLocks noChangeArrowheads="1"/>
          </p:cNvSpPr>
          <p:nvPr/>
        </p:nvSpPr>
        <p:spPr bwMode="auto">
          <a:xfrm>
            <a:off x="8401051" y="765176"/>
            <a:ext cx="151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굴림" pitchFamily="50" charset="-127"/>
              </a:defRPr>
            </a:lvl1pPr>
            <a:lvl2pPr marL="742950" indent="-285750">
              <a:defRPr sz="2400">
                <a:solidFill>
                  <a:schemeClr val="tx1"/>
                </a:solidFill>
                <a:latin typeface="Times New Roman" pitchFamily="18" charset="0"/>
                <a:ea typeface="굴림" pitchFamily="50" charset="-127"/>
              </a:defRPr>
            </a:lvl2pPr>
            <a:lvl3pPr marL="1143000" indent="-228600">
              <a:defRPr sz="2400">
                <a:solidFill>
                  <a:schemeClr val="tx1"/>
                </a:solidFill>
                <a:latin typeface="Times New Roman" pitchFamily="18" charset="0"/>
                <a:ea typeface="굴림" pitchFamily="50" charset="-127"/>
              </a:defRPr>
            </a:lvl3pPr>
            <a:lvl4pPr marL="1600200" indent="-228600">
              <a:defRPr sz="2400">
                <a:solidFill>
                  <a:schemeClr val="tx1"/>
                </a:solidFill>
                <a:latin typeface="Times New Roman" pitchFamily="18" charset="0"/>
                <a:ea typeface="굴림" pitchFamily="50" charset="-127"/>
              </a:defRPr>
            </a:lvl4pPr>
            <a:lvl5pPr marL="2057400" indent="-228600">
              <a:defRPr sz="24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sz="24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sz="24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sz="24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sz="2400">
                <a:solidFill>
                  <a:schemeClr val="tx1"/>
                </a:solidFill>
                <a:latin typeface="Times New Roman" pitchFamily="18" charset="0"/>
                <a:ea typeface="굴림" pitchFamily="50" charset="-127"/>
              </a:defRPr>
            </a:lvl9pPr>
          </a:lstStyle>
          <a:p>
            <a:pPr>
              <a:spcBef>
                <a:spcPct val="50000"/>
              </a:spcBef>
            </a:pPr>
            <a:r>
              <a:rPr lang="en-US" altLang="ko-KR"/>
              <a:t>Fe(C</a:t>
            </a:r>
            <a:r>
              <a:rPr lang="en-US" altLang="ko-KR" baseline="-25000"/>
              <a:t>5</a:t>
            </a:r>
            <a:r>
              <a:rPr lang="en-US" altLang="ko-KR"/>
              <a:t>H</a:t>
            </a:r>
            <a:r>
              <a:rPr lang="en-US" altLang="ko-KR" baseline="-25000"/>
              <a:t>5</a:t>
            </a:r>
            <a:r>
              <a:rPr lang="en-US" altLang="ko-KR"/>
              <a:t>)</a:t>
            </a:r>
            <a:r>
              <a:rPr lang="en-US" altLang="ko-KR" baseline="-25000"/>
              <a:t>2</a:t>
            </a:r>
            <a:r>
              <a:rPr lang="en-US" altLang="ko-KR"/>
              <a:t> </a:t>
            </a:r>
            <a:endParaRPr lang="ko-KR" altLang="en-US"/>
          </a:p>
        </p:txBody>
      </p:sp>
    </p:spTree>
    <p:extLst>
      <p:ext uri="{BB962C8B-B14F-4D97-AF65-F5344CB8AC3E}">
        <p14:creationId xmlns:p14="http://schemas.microsoft.com/office/powerpoint/2010/main" val="12389715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274638"/>
            <a:ext cx="8229600" cy="639762"/>
          </a:xfrm>
        </p:spPr>
        <p:txBody>
          <a:bodyPr/>
          <a:lstStyle/>
          <a:p>
            <a:pPr eaLnBrk="1" hangingPunct="1"/>
            <a:r>
              <a:rPr lang="en-US" sz="2800" b="1">
                <a:solidFill>
                  <a:srgbClr val="CC0000"/>
                </a:solidFill>
              </a:rPr>
              <a:t>Hydrodynamic Voltammetry</a:t>
            </a:r>
          </a:p>
        </p:txBody>
      </p:sp>
      <p:sp>
        <p:nvSpPr>
          <p:cNvPr id="40963" name="Rectangle 3"/>
          <p:cNvSpPr>
            <a:spLocks noGrp="1" noChangeArrowheads="1"/>
          </p:cNvSpPr>
          <p:nvPr>
            <p:ph type="body" idx="1"/>
          </p:nvPr>
        </p:nvSpPr>
        <p:spPr/>
        <p:txBody>
          <a:bodyPr/>
          <a:lstStyle/>
          <a:p>
            <a:pPr algn="l" rtl="0" eaLnBrk="1" hangingPunct="1">
              <a:lnSpc>
                <a:spcPct val="80000"/>
              </a:lnSpc>
            </a:pPr>
            <a:r>
              <a:rPr lang="en-US" sz="2400" b="1"/>
              <a:t>In hydrodynamic voltammetry the solution is stirred  by rotating the electrode.</a:t>
            </a:r>
          </a:p>
          <a:p>
            <a:pPr algn="l" rtl="0" eaLnBrk="1" hangingPunct="1">
              <a:lnSpc>
                <a:spcPct val="80000"/>
              </a:lnSpc>
            </a:pPr>
            <a:r>
              <a:rPr lang="en-US" sz="2400" b="1"/>
              <a:t>Current is measured as a function of the potential applied to a solid working electrode. </a:t>
            </a:r>
          </a:p>
          <a:p>
            <a:pPr algn="l" rtl="0" eaLnBrk="1" hangingPunct="1">
              <a:lnSpc>
                <a:spcPct val="80000"/>
              </a:lnSpc>
            </a:pPr>
            <a:r>
              <a:rPr lang="en-US" sz="2400" b="1"/>
              <a:t>The same potential profiles used for polarography, such as a linear scan or a differential pulse, are used in hydrodynamic voltammetry. </a:t>
            </a:r>
          </a:p>
          <a:p>
            <a:pPr algn="l" rtl="0" eaLnBrk="1" hangingPunct="1">
              <a:lnSpc>
                <a:spcPct val="80000"/>
              </a:lnSpc>
            </a:pPr>
            <a:r>
              <a:rPr lang="en-US" sz="2400" b="1"/>
              <a:t>The resulting voltammograms are identical to those for polarography, except for the lack of current oscillations resulting from the growth of the mercury drops. </a:t>
            </a:r>
          </a:p>
          <a:p>
            <a:pPr algn="l" rtl="0" eaLnBrk="1" hangingPunct="1">
              <a:lnSpc>
                <a:spcPct val="80000"/>
              </a:lnSpc>
            </a:pPr>
            <a:r>
              <a:rPr lang="en-US" sz="2400" b="1"/>
              <a:t>Because hydrodynamic voltammetry is not limited to Hg electrodes, it is useful for the analysis of analytes that are reduced or oxidized at more positive potentials.</a:t>
            </a:r>
          </a:p>
        </p:txBody>
      </p:sp>
    </p:spTree>
    <p:extLst>
      <p:ext uri="{BB962C8B-B14F-4D97-AF65-F5344CB8AC3E}">
        <p14:creationId xmlns:p14="http://schemas.microsoft.com/office/powerpoint/2010/main" val="32033059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18136</Words>
  <Application>Microsoft Office PowerPoint</Application>
  <PresentationFormat>Widescreen</PresentationFormat>
  <Paragraphs>1209</Paragraphs>
  <Slides>167</Slides>
  <Notes>12</Notes>
  <HiddenSlides>0</HiddenSlides>
  <MMClips>0</MMClips>
  <ScaleCrop>false</ScaleCrop>
  <HeadingPairs>
    <vt:vector size="8" baseType="variant">
      <vt:variant>
        <vt:lpstr>Fonts Used</vt:lpstr>
      </vt:variant>
      <vt:variant>
        <vt:i4>22</vt:i4>
      </vt:variant>
      <vt:variant>
        <vt:lpstr>Theme</vt:lpstr>
      </vt:variant>
      <vt:variant>
        <vt:i4>4</vt:i4>
      </vt:variant>
      <vt:variant>
        <vt:lpstr>Embedded OLE Servers</vt:lpstr>
      </vt:variant>
      <vt:variant>
        <vt:i4>4</vt:i4>
      </vt:variant>
      <vt:variant>
        <vt:lpstr>Slide Titles</vt:lpstr>
      </vt:variant>
      <vt:variant>
        <vt:i4>167</vt:i4>
      </vt:variant>
    </vt:vector>
  </HeadingPairs>
  <TitlesOfParts>
    <vt:vector size="197" baseType="lpstr">
      <vt:lpstr>Batang</vt:lpstr>
      <vt:lpstr>Gulim</vt:lpstr>
      <vt:lpstr>맑은 고딕</vt:lpstr>
      <vt:lpstr>宋体</vt:lpstr>
      <vt:lpstr>Algerian</vt:lpstr>
      <vt:lpstr>Arial</vt:lpstr>
      <vt:lpstr>Arial Black</vt:lpstr>
      <vt:lpstr>Arial Narrow</vt:lpstr>
      <vt:lpstr>Calibri</vt:lpstr>
      <vt:lpstr>Calibri Light</vt:lpstr>
      <vt:lpstr>Century Gothic</vt:lpstr>
      <vt:lpstr>Constantia</vt:lpstr>
      <vt:lpstr>Courier New</vt:lpstr>
      <vt:lpstr>Garamond</vt:lpstr>
      <vt:lpstr>Palatino Linotype</vt:lpstr>
      <vt:lpstr>Symbol</vt:lpstr>
      <vt:lpstr>Tahoma</vt:lpstr>
      <vt:lpstr>Times New Roman</vt:lpstr>
      <vt:lpstr>Trebuchet MS</vt:lpstr>
      <vt:lpstr>Wingdings</vt:lpstr>
      <vt:lpstr>Wingdings 2</vt:lpstr>
      <vt:lpstr>WP MathA</vt:lpstr>
      <vt:lpstr>Office Theme</vt:lpstr>
      <vt:lpstr>Blank Presentation</vt:lpstr>
      <vt:lpstr>Executive</vt:lpstr>
      <vt:lpstr>Default Design</vt:lpstr>
      <vt:lpstr>Image</vt:lpstr>
      <vt:lpstr>MSPhotoEd.3</vt:lpstr>
      <vt:lpstr>Equation</vt:lpstr>
      <vt:lpstr>Paper.Document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LIQUID MEMBRANE ELECTRODE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 SENSING ELECTRODE</vt:lpstr>
      <vt:lpstr>pco2 electrode</vt:lpstr>
      <vt:lpstr>PowerPoint Presentation</vt:lpstr>
      <vt:lpstr>Application of Potentiometric Measurement</vt:lpstr>
      <vt:lpstr>PowerPoint Presentation</vt:lpstr>
      <vt:lpstr>PowerPoint Presentation</vt:lpstr>
      <vt:lpstr>advantages</vt:lpstr>
      <vt:lpstr>PowerPoint Presentation</vt:lpstr>
      <vt:lpstr>LIMITATION</vt:lpstr>
      <vt:lpstr>PowerPoint Presentation</vt:lpstr>
      <vt:lpstr>Voltammetry </vt:lpstr>
      <vt:lpstr>Voltametric Cell   </vt:lpstr>
      <vt:lpstr>PowerPoint Presentation</vt:lpstr>
      <vt:lpstr>Voltametric Cell </vt:lpstr>
      <vt:lpstr>PowerPoint Presentation</vt:lpstr>
      <vt:lpstr>Influence of applied potential on the faradaic current</vt:lpstr>
      <vt:lpstr>PowerPoint Presentation</vt:lpstr>
      <vt:lpstr>Current in Voltammetry</vt:lpstr>
      <vt:lpstr>PowerPoint Presentation</vt:lpstr>
      <vt:lpstr>Influence of Mass Transport on the Faradaic Current</vt:lpstr>
      <vt:lpstr>PowerPoint Presentation</vt:lpstr>
      <vt:lpstr>Influence of the Kinetics of Electron Transfer on the Faradaic Current</vt:lpstr>
      <vt:lpstr>Non faradic Currents</vt:lpstr>
      <vt:lpstr>Residual Current</vt:lpstr>
      <vt:lpstr>Types of Voltammetry </vt:lpstr>
      <vt:lpstr>Polarography</vt:lpstr>
      <vt:lpstr>PowerPoint Presentation</vt:lpstr>
      <vt:lpstr>PowerPoint Presentation</vt:lpstr>
      <vt:lpstr>Advantages and Disadvantages of the Dropping Mercury Electrode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Half-wave Potential, E1/2</vt:lpstr>
      <vt:lpstr>Supporting electrolyte</vt:lpstr>
      <vt:lpstr>Effect of Dissolved Oxygen  </vt:lpstr>
      <vt:lpstr>PowerPoint Presentation</vt:lpstr>
      <vt:lpstr>Types of PolarograpicTechniques</vt:lpstr>
      <vt:lpstr>PowerPoint Presentation</vt:lpstr>
      <vt:lpstr>Differential Pulse Polarography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Hydrodynamic Voltammetry</vt:lpstr>
      <vt:lpstr>Stripping Ansalysis</vt:lpstr>
      <vt:lpstr>PowerPoint Presentation</vt:lpstr>
      <vt:lpstr>Stripping Ansalysis</vt:lpstr>
      <vt:lpstr>PowerPoint Presentation</vt:lpstr>
      <vt:lpstr>PowerPoint Presentation</vt:lpstr>
      <vt:lpstr>Electrogravimetry</vt:lpstr>
      <vt:lpstr>PowerPoint Presentation</vt:lpstr>
      <vt:lpstr>PowerPoint Presentation</vt:lpstr>
      <vt:lpstr>Examples on electrogravimetry</vt:lpstr>
      <vt:lpstr>PowerPoint Presentation</vt:lpstr>
      <vt:lpstr>Coulometric Methods of Analysis</vt:lpstr>
      <vt:lpstr>PowerPoint Presentation</vt:lpstr>
      <vt:lpstr>PowerPoint Presentation</vt:lpstr>
      <vt:lpstr>PowerPoint Presentation</vt:lpstr>
      <vt:lpstr>Controlled potential coulometry (Amperometry)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Maintaining Current Efficiency</vt:lpstr>
      <vt:lpstr>PowerPoint Presentation</vt:lpstr>
      <vt:lpstr>PowerPoint Presentation</vt:lpstr>
      <vt:lpstr>End Point Determination</vt:lpstr>
      <vt:lpstr>Instrumentation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conductance of electrolytic solutions depends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 B. Wategaonkar</dc:creator>
  <cp:lastModifiedBy>Dnyandev Zambare</cp:lastModifiedBy>
  <cp:revision>73</cp:revision>
  <dcterms:created xsi:type="dcterms:W3CDTF">2016-10-05T04:21:49Z</dcterms:created>
  <dcterms:modified xsi:type="dcterms:W3CDTF">2024-04-06T11:05:33Z</dcterms:modified>
</cp:coreProperties>
</file>