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16/03/2019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C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9E9E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16/03/2019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C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16/03/2019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317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EDAF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101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EBAD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1777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E8A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2476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E5A9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317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E3A7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3936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E0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4635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DDA2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5333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DAA0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609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D89E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6794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D59C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7556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D299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825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CF9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9016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CD9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9715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CA93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0413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C791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117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C48E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1874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C28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257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F8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1333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BC88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14033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B986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1473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783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15493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481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1625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17F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16954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AE7D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1765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AC7B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1841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A978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19113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A676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1981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A374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20574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A17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21272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9E7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2197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9B6D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2273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996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2349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9669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24193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9367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2489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9066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25654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8D6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26352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8B6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2705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885E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278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855C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28511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825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2921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8057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2997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7D5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30670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7A53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31432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775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3213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754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3289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724C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33591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6F4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3429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6C48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3505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6A46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35750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6744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3644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6441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3721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613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37909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5F3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38671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5C3B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3937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5939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4013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563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40830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5434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4152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5133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4229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4E3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42989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4B2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43688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492B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4445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4629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45148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4327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-1270" y="45910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402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-1270" y="4660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3E23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-1270" y="4737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3B20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-1270" y="48069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381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-1270" y="48768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351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-1270" y="4953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331A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-1270" y="50228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301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-1270" y="50926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2D15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-1270" y="5168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2A13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-1270" y="52387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2811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-1270" y="53085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250F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C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16/03/2019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16/03/2019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317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EDAF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101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EBAD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1777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E8A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2476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E5A9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317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E3A7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3936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E0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4635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DDA2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5333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DAA0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609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D89E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6794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D59C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7556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D299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825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CF9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9016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CD9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9715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CA93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0413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C791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117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C48E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1874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C28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257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F8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1333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BC88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14033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B986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1473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783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15493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481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16256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B17F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16954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AE7D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1765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AC7B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1841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A978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19113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A676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1981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A374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20574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A17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21272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9E7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2197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9B6D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2273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996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23495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9669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24193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9367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2489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9066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25654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8D6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26352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8B6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2705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885E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278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855C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28511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825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2921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8057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2997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7D5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30670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7A53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31432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775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3213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754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3289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724C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33591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6F4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3429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6C48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3505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6A46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35750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6744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3644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6441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3721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613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37909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5F3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38671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5C3B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3937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5939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40132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563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40830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5434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4152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5133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4229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4E3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42989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4B2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43688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492B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4445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4629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45148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4327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-1270" y="45910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402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-1270" y="4660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3E23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-1270" y="47370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3B20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-1270" y="48069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381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-1270" y="48768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351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-1270" y="49530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331A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-1270" y="502284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89">
            <a:solidFill>
              <a:srgbClr val="301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-1270" y="50926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19">
            <a:solidFill>
              <a:srgbClr val="2D15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-1270" y="516890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2A13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-1270" y="523875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8890">
            <a:solidFill>
              <a:srgbClr val="2811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-1270" y="53085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7620">
            <a:solidFill>
              <a:srgbClr val="250F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2890" y="467359"/>
            <a:ext cx="193992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CC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5635" y="1651000"/>
            <a:ext cx="7872729" cy="4278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E9E9E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16/03/2019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032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06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1F0A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609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00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825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00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028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10A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244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10A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447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10A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663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20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1866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20A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0827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30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286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30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489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40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27050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40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2908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40A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111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50A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327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50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530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609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746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609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949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709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165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709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436879"/>
            <a:ext cx="9146540" cy="45719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709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45846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809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4787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809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4991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90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52070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909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5410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90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5613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A09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5829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A09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6032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B0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6248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B09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6451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C0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6667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C08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68706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C08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70865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D08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72898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D0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7493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E0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77089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E08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7912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F08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8115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F08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8331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F08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8534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008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8750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008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8953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108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9169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108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9372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308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9588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30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97916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307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9994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307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02108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30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0414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407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06298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407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0833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407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1036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50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1252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50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1455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607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1671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60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1874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707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20903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707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2293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707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24968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807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27126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806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2915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906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31318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90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3335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A0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3538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A0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3754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A0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3957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B0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4173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B06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4376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C0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45923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C0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4795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D06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49986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D06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52146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D06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54178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E06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56336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E0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5836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F0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6040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F05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6256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F05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6459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005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6675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005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16878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10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170942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10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17297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205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17500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20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17716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20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17919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305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181356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305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18338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405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18542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405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18757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505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18961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50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19177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504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19380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604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195961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604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19799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70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0002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704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0218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804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0421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804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0637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80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0840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904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1043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904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1259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A04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1463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A04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1678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A04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1882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B0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20980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B0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2301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C0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25171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C0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2720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D0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2923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D0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31393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D0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3342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E03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3545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E03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3761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F03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3964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F0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4180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00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4384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003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45998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003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4803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103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50190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10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5222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20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25425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20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256412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302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25844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30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26047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302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26263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40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26466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40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26682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502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26885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502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271017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502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27305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602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275208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60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277241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702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27927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70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281432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802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28346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80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28549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80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28765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90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28968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901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29184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A01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29387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A01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29603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B0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298068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B01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00227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B01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0226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C01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0429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C0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06451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D01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0848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D01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1051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E0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12673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E0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1470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E0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1686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F0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1889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F00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21056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000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2308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000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25247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600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2727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100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2931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100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31470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620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3350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20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3553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300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33769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30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33972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300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34188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400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34391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6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34607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600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34810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400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350265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6400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35229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30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35433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300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356489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630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35852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20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36055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6200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36271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100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36474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610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36690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6000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36893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6000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37109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6000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37312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F0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37528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5F0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37731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E00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37934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E0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381507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D0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38354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D00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38557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D00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38773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C0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38976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C00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39192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B00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39395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B0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39611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B00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39814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A00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00304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A0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0233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900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0436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90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06527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80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0855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80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1059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80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1275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70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1478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70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1694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60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1897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60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42113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501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42316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501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425322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50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42735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40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42938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401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431545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530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43357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301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43561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201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43776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20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43980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202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44196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10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44399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102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44615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002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44818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50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450342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500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45237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F02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45440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F02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45656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4E0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45859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E0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46062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D0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46278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D0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46482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D0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46697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C0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46901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C0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47117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B03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47320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B03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475360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4A03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47739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A03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47942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A03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481584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90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48361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903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48577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4803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48780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80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48983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70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49199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703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49403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703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49618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603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49822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603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00380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450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0241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50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0444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504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506602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40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50863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404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510794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430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51282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304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51485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20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51701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204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51904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20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52120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10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52324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10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525399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4004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52743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400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52946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F04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531622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3F0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53365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F05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535812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E05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53784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E05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53987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D0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54203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D0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54406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C0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54622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C05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54825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C05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550417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3B0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55245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B05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55448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A0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55664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A0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55867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A05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560832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3905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56286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906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56489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806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 flipV="1">
            <a:off x="381000" y="5693410"/>
            <a:ext cx="8764270" cy="55499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806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56908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70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57124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70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57327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70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575437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3606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57746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606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0" y="66294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506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-1270" y="58166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506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-1270" y="58369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406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-1270" y="585850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3406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-1270" y="58788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406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-1270" y="59207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306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-1270" y="59410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30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-1270" y="59626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307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-1270" y="59829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3107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-1270" y="60248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107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-1270" y="604647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3007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-1270" y="60667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007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-1270" y="60871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F07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-1270" y="610870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F07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-1270" y="61290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F07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-1270" y="61493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E07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-1270" y="61709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E07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-1270" y="61912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D07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-1270" y="62128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D07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-1270" y="62331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C0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-1270" y="62547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C0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-1270" y="627507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C08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-1270" y="6296659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2B0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-1270" y="631697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B08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-1270" y="63373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A08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-1270" y="635889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89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A08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-1270" y="63792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908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-1270" y="63995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90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-1270" y="642112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90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-1270" y="64414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808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-1270" y="646302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60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808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-1270" y="64833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708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-1270" y="650494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2708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-1270" y="65252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60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-1270" y="654685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608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-1270" y="656716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60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-1270" y="658749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509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-1270" y="660908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90"/>
                </a:moveTo>
                <a:lnTo>
                  <a:pt x="9146540" y="21590"/>
                </a:lnTo>
                <a:lnTo>
                  <a:pt x="914654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250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-1270" y="662940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40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-1270" y="66497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40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-1270" y="667130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40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-1270" y="66916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30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-1270" y="671321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309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-1270" y="673354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59"/>
                </a:moveTo>
                <a:lnTo>
                  <a:pt x="9146540" y="22859"/>
                </a:lnTo>
                <a:lnTo>
                  <a:pt x="91465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2209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-1270" y="675513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209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-1270" y="677545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10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-1270" y="6797040"/>
            <a:ext cx="9146540" cy="21590"/>
          </a:xfrm>
          <a:custGeom>
            <a:avLst/>
            <a:gdLst/>
            <a:ahLst/>
            <a:cxnLst/>
            <a:rect l="l" t="t" r="r" b="b"/>
            <a:pathLst>
              <a:path w="9146540" h="21590">
                <a:moveTo>
                  <a:pt x="0" y="21589"/>
                </a:moveTo>
                <a:lnTo>
                  <a:pt x="9146540" y="21589"/>
                </a:lnTo>
                <a:lnTo>
                  <a:pt x="9146540" y="0"/>
                </a:lnTo>
                <a:lnTo>
                  <a:pt x="0" y="0"/>
                </a:lnTo>
                <a:lnTo>
                  <a:pt x="0" y="21589"/>
                </a:lnTo>
                <a:close/>
              </a:path>
            </a:pathLst>
          </a:custGeom>
          <a:solidFill>
            <a:srgbClr val="210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-1270" y="6817359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10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-1270" y="6837680"/>
            <a:ext cx="9146540" cy="22860"/>
          </a:xfrm>
          <a:custGeom>
            <a:avLst/>
            <a:gdLst/>
            <a:ahLst/>
            <a:cxnLst/>
            <a:rect l="l" t="t" r="r" b="b"/>
            <a:pathLst>
              <a:path w="9146540" h="22859">
                <a:moveTo>
                  <a:pt x="0" y="22860"/>
                </a:moveTo>
                <a:lnTo>
                  <a:pt x="9146540" y="22860"/>
                </a:lnTo>
                <a:lnTo>
                  <a:pt x="914654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00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-1270" y="31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DAF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-1270" y="1079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DAF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-1270" y="1905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ECAE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-1270" y="273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BAD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-1270" y="349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AAC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-1270" y="425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9AC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-1270" y="5080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E8A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-1270" y="590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7A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-1270" y="666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6A9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-1270" y="742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5A8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-1270" y="8255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E4A8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-1270" y="908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3A7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-1270" y="984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2A6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-1270" y="10604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E1A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-1270" y="1136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E0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-1270" y="12192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DF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-1270" y="1301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EA3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-1270" y="13779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DA2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-1270" y="1454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DCA1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-1270" y="15367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DBA0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-1270" y="1619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AA0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-1270" y="16954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99F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-1270" y="1771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D89E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-1270" y="18542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D79D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-1270" y="1936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69C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-1270" y="20129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59C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-1270" y="2089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D49B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-1270" y="21717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D39A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-1270" y="2254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299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-1270" y="23304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D199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-1270" y="2406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D099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-1270" y="24828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F97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-1270" y="2571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CE9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-1270" y="26479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CD95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-1270" y="2724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C9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-1270" y="28003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C9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-1270" y="28829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CA93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-1270" y="29654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C992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-1270" y="3041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891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-1270" y="31178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790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-1270" y="32004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C690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-1270" y="32829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C58F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-1270" y="3359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48E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-1270" y="34353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38D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-1270" y="35179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C28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-1270" y="36004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18C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-1270" y="3676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C08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-1270" y="37528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F8A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-1270" y="38290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E8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-1270" y="39179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D88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-1270" y="3994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C88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-1270" y="40703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B87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-1270" y="4146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A86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-1270" y="42290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B985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-1270" y="4311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884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-1270" y="43878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784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-1270" y="4464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683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-1270" y="45465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B582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-1270" y="4629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481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-1270" y="47053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38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-1270" y="4781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28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-1270" y="48640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B17F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-1270" y="4946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B07E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-1270" y="50228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F7D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-1270" y="5099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E7C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-1270" y="51815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AD7C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-1270" y="5264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C7B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-1270" y="53403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B7A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-1270" y="5416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A79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-1270" y="5492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A978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-1270" y="5568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878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-1270" y="56515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A777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-1270" y="5734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676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-1270" y="5810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A57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-1270" y="5886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47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-1270" y="59690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A374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-1270" y="6051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273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-1270" y="6127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A17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-1270" y="6203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A07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-1270" y="62865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9F7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-1270" y="6369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E7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-1270" y="6445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9D6F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-1270" y="6521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C6E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-1270" y="6597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B6D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-1270" y="6686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A6D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-1270" y="6762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996C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-1270" y="6838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96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-1270" y="6915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76A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-1270" y="69976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9669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-1270" y="7080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9569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-1270" y="7156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468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-1270" y="7232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367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-1270" y="73151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9266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-1270" y="7397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9166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-1270" y="7473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9066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-1270" y="75501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F6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-1270" y="76326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8E63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-1270" y="7715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8D6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-1270" y="7791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C61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-1270" y="78676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B61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-1270" y="79438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A6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-1270" y="8032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895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-1270" y="8108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85E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-1270" y="8185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75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-1270" y="8261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65D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-1270" y="83438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855C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-1270" y="8426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45B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-1270" y="8502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35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-1270" y="8578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25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-1270" y="86613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815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-1270" y="8743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8058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-1270" y="8820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F57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-1270" y="8896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E56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-1270" y="89788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7D5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-1270" y="9061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C5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-1270" y="9137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B54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-1270" y="9213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A53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-1270" y="92963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7952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-1270" y="9378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85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-1270" y="9455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75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-1270" y="9531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65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-1270" y="9607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54F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-1270" y="96901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744E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-1270" y="9772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34D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-1270" y="9848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24D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-1270" y="9925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714C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-1270" y="100076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704B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-1270" y="10090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F4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-1270" y="10166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E49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-1270" y="10242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D49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-1270" y="103251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6C48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-1270" y="10407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B47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-1270" y="10483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A46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-1270" y="10560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945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-1270" y="106426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6845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-1270" y="10725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744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-1270" y="10801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643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-1270" y="10877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642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-1270" y="10953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6441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-1270" y="11029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341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-1270" y="111125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62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-1270" y="11195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613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-1270" y="11271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603E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-1270" y="11347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F3E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-1270" y="114300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5E3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-1270" y="11512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D3C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-1270" y="11588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5C3B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-1270" y="11664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B3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-1270" y="117475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5A3A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-1270" y="11830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939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-1270" y="11906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5838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-1270" y="11982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737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-1270" y="12058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63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-1270" y="12147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536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-1270" y="12223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543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-1270" y="12299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334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-1270" y="12376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5233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-1270" y="124586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5133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-1270" y="12541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5033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-1270" y="12617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F31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-1270" y="12693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E3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-1270" y="127761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4D2F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-1270" y="12858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4C2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-1270" y="12934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B2E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-1270" y="13011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A2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-1270" y="130936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492C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-1270" y="131762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482B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-1270" y="13252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72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-1270" y="13328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62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-1270" y="134111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19">
            <a:solidFill>
              <a:srgbClr val="4529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-1270" y="134937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90">
            <a:solidFill>
              <a:srgbClr val="442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-1270" y="13569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327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-1270" y="13646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226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-1270" y="13722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4126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-1270" y="138048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402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-1270" y="13887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F24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-1270" y="13963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E23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-1270" y="14039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D22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-1270" y="141223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3C22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-1270" y="14204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B21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-1270" y="14281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A20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-1270" y="14357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91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-1270" y="144398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381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-1270" y="14522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71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-1270" y="14598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61D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-1270" y="14674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51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-1270" y="147573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341B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-1270" y="148399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31A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-1270" y="14916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31A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-1270" y="14992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119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-1270" y="15068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301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-1270" y="151574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F1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-1270" y="15233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E16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-1270" y="15309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D16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-1270" y="15386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C15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-1270" y="154686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2B14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-1270" y="15551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A13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-1270" y="15627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912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-1270" y="157035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812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-1270" y="157861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2711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-1270" y="158686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610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-1270" y="159448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50F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-1270" y="160210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40E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-1270" y="1610360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7620">
            <a:solidFill>
              <a:srgbClr val="230E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-1270" y="1618614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20D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-1270" y="1626235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8889">
            <a:solidFill>
              <a:srgbClr val="210C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-1270" y="3808729"/>
            <a:ext cx="1831339" cy="0"/>
          </a:xfrm>
          <a:custGeom>
            <a:avLst/>
            <a:gdLst/>
            <a:ahLst/>
            <a:cxnLst/>
            <a:rect l="l" t="t" r="r" b="b"/>
            <a:pathLst>
              <a:path w="1831339">
                <a:moveTo>
                  <a:pt x="0" y="0"/>
                </a:moveTo>
                <a:lnTo>
                  <a:pt x="1831339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-1270" y="38087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-1270" y="382397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-1270" y="38379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-1270" y="38531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-1270" y="386842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-1270" y="38823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-1270" y="38976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-1270" y="39116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-1270" y="39268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-1270" y="39420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-1270" y="395732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-1270" y="39712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-1270" y="39865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-1270" y="40005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-1270" y="40157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-1270" y="403097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-1270" y="40449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-1270" y="40601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-1270" y="40754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-1270" y="40894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-1270" y="41046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-1270" y="411987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-1270" y="41338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-1270" y="41490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-1270" y="416432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-1270" y="41783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-1270" y="41935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-1270" y="42075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-1270" y="42227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-1270" y="42379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-1270" y="425322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-1270" y="42672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-1270" y="42824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-1270" y="42964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-1270" y="43116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-1270" y="432689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-1270" y="43408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-1270" y="43561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-1270" y="43713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-1270" y="43853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-1270" y="44005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-1270" y="441579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-1270" y="44297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-1270" y="44450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-1270" y="446024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-1270" y="44742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-1270" y="44894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-1270" y="450469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-1270" y="45186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-1270" y="45339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-1270" y="454914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-1270" y="45631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-1270" y="45783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-1270" y="45923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-1270" y="46075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-1270" y="462280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-1270" y="46367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-1270" y="46520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-1270" y="46672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-1270" y="46812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-1270" y="46964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-1270" y="471170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-1270" y="47256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-1270" y="47409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-1270" y="475615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-1270" y="47701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-1270" y="47853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-1270" y="480060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-1270" y="48145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-1270" y="48298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-1270" y="484505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-1270" y="48590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-1270" y="48742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-1270" y="48882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-1270" y="49034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-1270" y="49187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-1270" y="493395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-1270" y="49479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-1270" y="49631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-1270" y="49771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-1270" y="49923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-1270" y="500760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-1270" y="50215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-1270" y="50368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-1270" y="50520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-1270" y="50660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-1270" y="50812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-1270" y="509650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-1270" y="51104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-1270" y="51257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-1270" y="514095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-1270" y="51549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-1270" y="51701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-1270" y="51841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-1270" y="51993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-1270" y="52146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-1270" y="522985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-1270" y="52438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-1270" y="52590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-1270" y="52730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-1270" y="52882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-1270" y="530352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-1270" y="53174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-1270" y="53327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-1270" y="53479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-1270" y="53619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-1270" y="53771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-1270" y="539242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-1270" y="54063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-1270" y="54216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-1270" y="543687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-1270" y="54508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-1270" y="54660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-1270" y="54813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-1270" y="54952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-1270" y="55105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-1270" y="552577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-1270" y="55397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-1270" y="55549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-1270" y="55689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-1270" y="55841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-1270" y="55994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-1270" y="561467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-1270" y="56286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-1270" y="564387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-1270" y="56578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-1270" y="56730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-1270" y="568832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-1270" y="57023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-1270" y="57175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-1270" y="573277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-1270" y="57467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-1270" y="57619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-1270" y="577722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-1270" y="57912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-1270" y="58064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-1270" y="582167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-1270" y="58356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-1270" y="58508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-1270" y="58648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-1270" y="58801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-1270" y="58953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-1270" y="591057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-1270" y="59245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-1270" y="59397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-1270" y="595502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-1270" y="59690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-1270" y="59842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-1270" y="59982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-1270" y="60134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-1270" y="602869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-1270" y="604392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-1270" y="60579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-1270" y="607314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-1270" y="60871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-1270" y="61023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-1270" y="611759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-1270" y="61315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-1270" y="61468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-1270" y="6160770"/>
            <a:ext cx="1831339" cy="17780"/>
          </a:xfrm>
          <a:custGeom>
            <a:avLst/>
            <a:gdLst/>
            <a:ahLst/>
            <a:cxnLst/>
            <a:rect l="l" t="t" r="r" b="b"/>
            <a:pathLst>
              <a:path w="1831339" h="17779">
                <a:moveTo>
                  <a:pt x="0" y="17779"/>
                </a:moveTo>
                <a:lnTo>
                  <a:pt x="1831339" y="17779"/>
                </a:lnTo>
                <a:lnTo>
                  <a:pt x="1831339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-1270" y="61760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-1270" y="61912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-1270" y="620649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-1270" y="62204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-1270" y="62357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-1270" y="625094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-1270" y="62649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-1270" y="62801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-1270" y="62941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-1270" y="63093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-1270" y="632460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-1270" y="633984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-1270" y="63538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-1270" y="63690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-1270" y="63830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-1270" y="63982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-1270" y="641350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39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-1270" y="642747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-1270" y="64427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-1270" y="645795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-1270" y="647192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10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-1270" y="64871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-1270" y="650240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40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-1270" y="651636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-1270" y="65316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-1270" y="654685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40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-1270" y="656081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-1270" y="65760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-1270" y="659130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40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-1270" y="660526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-1270" y="66205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-1270" y="663575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40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-1270" y="664971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-1270" y="66649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-1270" y="667893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-1270" y="669416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-1270" y="670940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-1270" y="6724650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40">
                <a:moveTo>
                  <a:pt x="0" y="15239"/>
                </a:moveTo>
                <a:lnTo>
                  <a:pt x="1831339" y="15239"/>
                </a:lnTo>
                <a:lnTo>
                  <a:pt x="1831339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-1270" y="673861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-1270" y="67538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-1270" y="676783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-1270" y="678306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-1270" y="6798309"/>
            <a:ext cx="1831339" cy="15240"/>
          </a:xfrm>
          <a:custGeom>
            <a:avLst/>
            <a:gdLst/>
            <a:ahLst/>
            <a:cxnLst/>
            <a:rect l="l" t="t" r="r" b="b"/>
            <a:pathLst>
              <a:path w="1831339" h="15240">
                <a:moveTo>
                  <a:pt x="0" y="15240"/>
                </a:moveTo>
                <a:lnTo>
                  <a:pt x="1831339" y="15240"/>
                </a:lnTo>
                <a:lnTo>
                  <a:pt x="183133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-1270" y="6812280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-1270" y="682751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09"/>
                </a:moveTo>
                <a:lnTo>
                  <a:pt x="1831339" y="16509"/>
                </a:lnTo>
                <a:lnTo>
                  <a:pt x="18313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-1270" y="6842759"/>
            <a:ext cx="1831339" cy="16510"/>
          </a:xfrm>
          <a:custGeom>
            <a:avLst/>
            <a:gdLst/>
            <a:ahLst/>
            <a:cxnLst/>
            <a:rect l="l" t="t" r="r" b="b"/>
            <a:pathLst>
              <a:path w="1831339" h="16509">
                <a:moveTo>
                  <a:pt x="0" y="16510"/>
                </a:moveTo>
                <a:lnTo>
                  <a:pt x="1831339" y="16510"/>
                </a:lnTo>
                <a:lnTo>
                  <a:pt x="1831339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0" y="1631950"/>
            <a:ext cx="1828800" cy="222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 txBox="1">
            <a:spLocks noGrp="1"/>
          </p:cNvSpPr>
          <p:nvPr>
            <p:ph type="title"/>
          </p:nvPr>
        </p:nvSpPr>
        <p:spPr>
          <a:xfrm>
            <a:off x="2216150" y="0"/>
            <a:ext cx="6301105" cy="1797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400" b="1" spc="-10" smtClean="0">
                <a:latin typeface="Times New Roman"/>
                <a:cs typeface="Times New Roman"/>
              </a:rPr>
              <a:t>Environmental</a:t>
            </a:r>
            <a:r>
              <a:rPr lang="en-US" sz="4400" b="1" spc="-55" dirty="0" smtClean="0"/>
              <a:t> </a:t>
            </a:r>
            <a:r>
              <a:rPr sz="4400" b="1" spc="-5" smtClean="0">
                <a:latin typeface="Times New Roman"/>
                <a:cs typeface="Times New Roman"/>
              </a:rPr>
              <a:t>Movement</a:t>
            </a:r>
            <a:r>
              <a:rPr lang="en-US" sz="4400" b="1" spc="-5" dirty="0" smtClean="0">
                <a:latin typeface="Times New Roman"/>
                <a:cs typeface="Times New Roman"/>
              </a:rPr>
              <a:t>s in India:</a:t>
            </a:r>
            <a:endParaRPr sz="4400">
              <a:latin typeface="Times New Roman"/>
              <a:cs typeface="Times New Roman"/>
            </a:endParaRPr>
          </a:p>
          <a:p>
            <a:pPr marR="73025"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Lessons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New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Generation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50" name="object 750"/>
          <p:cNvSpPr/>
          <p:nvPr/>
        </p:nvSpPr>
        <p:spPr>
          <a:xfrm>
            <a:off x="2209800" y="2743200"/>
            <a:ext cx="6400800" cy="327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3270250" y="17779"/>
            <a:ext cx="3667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Chipko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Movement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642620"/>
            <a:ext cx="7608570" cy="3931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Year: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1973 -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Place: In Chamoli district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and later at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Tehri-Garhwal  district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Uttarakhand -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Leaders: Sundarlal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Bahuguna,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Gaura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Devi,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Sudesha Devi,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Bachni Devi, Chandi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Prasad Bhatt,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Govind 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Singh Rawat,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Dhoom Singh Negi,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Shamsher Singh Bisht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and 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Ghanasyam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Raturi -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Aim: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protect the trees on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Himalayan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slopes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from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axes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contractors of the</a:t>
            </a:r>
            <a:r>
              <a:rPr sz="2100" spc="-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5600" algn="l"/>
              </a:tabLst>
            </a:pP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Bahuguna -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importance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trees in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which checks 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erosion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soil, cause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rains and provides pure air -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Advani village of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Tehri-Garhwal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tied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sacred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thread around  trunks of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trees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and they hugged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trees,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hence it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was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called  ‘Chipko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Movement’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or ‘hug the tree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movement’- The main  demand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the people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was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that the benefits of the</a:t>
            </a:r>
            <a:r>
              <a:rPr sz="2100" spc="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forests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297939" y="4481829"/>
            <a:ext cx="7608570" cy="240030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630"/>
              </a:spcBef>
            </a:pP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(especially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right to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fodder) should go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local</a:t>
            </a:r>
            <a:r>
              <a:rPr sz="2100" spc="3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people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Gathered momentum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 1978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when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faced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police firings  and other tortures.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then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state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Chief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Minister,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Hemwati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Nandan  Bahuguna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set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up a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committee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to look into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matter,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which  eventually ruled in favor of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villagers- Became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 turning point  in the history of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eco-development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struggles in the region and  around the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world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7469" y="660654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2242820" y="93979"/>
            <a:ext cx="5723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Save </a:t>
            </a:r>
            <a:r>
              <a:rPr sz="3600" b="1" spc="-10" dirty="0">
                <a:latin typeface="Times New Roman"/>
                <a:cs typeface="Times New Roman"/>
              </a:rPr>
              <a:t>Silent </a:t>
            </a:r>
            <a:r>
              <a:rPr sz="3600" b="1" spc="-5" dirty="0">
                <a:latin typeface="Times New Roman"/>
                <a:cs typeface="Times New Roman"/>
              </a:rPr>
              <a:t>Valley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Movement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718820"/>
            <a:ext cx="7614920" cy="311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525" indent="-342900" algn="just">
              <a:lnSpc>
                <a:spcPct val="99900"/>
              </a:lnSpc>
              <a:spcBef>
                <a:spcPts val="10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Year: 1978-Place: Silent Valley, an evergreen tropical forest in  the Palakkad district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Kerala, India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Leaders: The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Kerala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Sastra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Sahitya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Parishad (KSSP) an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NGO,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poet-activist  Sughathakumari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played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an important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role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Silent Valley  protests-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Aim: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In order to protect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Silent Valley, the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moist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evergreen forest from being destroyed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by 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hydroelectric</a:t>
            </a:r>
            <a:r>
              <a:rPr sz="2200" spc="5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project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5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Kerala State Electricity Board proposed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hydroelectric dam  across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Kunthipuzha River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that runs through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Silent Valley- 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1973,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Planning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Commission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approved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project at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cost</a:t>
            </a:r>
            <a:r>
              <a:rPr sz="2200" spc="7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640839" y="3804920"/>
            <a:ext cx="7268845" cy="304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about Rs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25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crores- Many feared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that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project would </a:t>
            </a:r>
            <a:r>
              <a:rPr sz="2200" spc="54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submerge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8.3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sq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km of untouched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moist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evergreen forest-  Several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NGOs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strongly opposed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project and urged the  government to abandon it.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1981, bowing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to unrelenting public  pressure, Indira Gandhi declared that Silent Valley will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be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protected-In June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1983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Center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re-examined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issue  through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commission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chaired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by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Prof. M.G.K. Menon- In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1985, 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Prime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Minister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Rajiv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Gandhi formally inaugurated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Silent  Valley National</a:t>
            </a:r>
            <a:r>
              <a:rPr sz="2200" spc="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Park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7469" y="660654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2640329" y="132079"/>
            <a:ext cx="4928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Jungle Bachao</a:t>
            </a:r>
            <a:r>
              <a:rPr sz="3600" b="1" spc="-6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Andholan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706119"/>
            <a:ext cx="7489825" cy="58496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Year: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1982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Place: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Singhbhum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district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800" spc="-1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Bihar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Leaders: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tribals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800" spc="-5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Singhbhum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Aim: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Against governments decision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replace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the  natural </a:t>
            </a:r>
            <a:r>
              <a:rPr sz="2800" b="1" dirty="0">
                <a:solidFill>
                  <a:srgbClr val="E9E9E9"/>
                </a:solidFill>
                <a:latin typeface="Times New Roman"/>
                <a:cs typeface="Times New Roman"/>
              </a:rPr>
              <a:t>salt </a:t>
            </a:r>
            <a:r>
              <a:rPr sz="2800" b="1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with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E9E9E9"/>
                </a:solidFill>
                <a:latin typeface="Times New Roman"/>
                <a:cs typeface="Times New Roman"/>
              </a:rPr>
              <a:t>Teak</a:t>
            </a:r>
            <a:endParaRPr sz="2800">
              <a:latin typeface="Times New Roman"/>
              <a:cs typeface="Times New Roman"/>
            </a:endParaRPr>
          </a:p>
          <a:p>
            <a:pPr marL="355600" marR="111125" indent="-342900">
              <a:lnSpc>
                <a:spcPts val="3020"/>
              </a:lnSpc>
              <a:spcBef>
                <a:spcPts val="745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tribals of Singhbhum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district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Bihar</a:t>
            </a:r>
            <a:r>
              <a:rPr sz="2800" spc="-1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started 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protest when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government decided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to 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replace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natural salt forests with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the highly- 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priced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teak</a:t>
            </a:r>
            <a:endParaRPr sz="2800">
              <a:latin typeface="Times New Roman"/>
              <a:cs typeface="Times New Roman"/>
            </a:endParaRPr>
          </a:p>
          <a:p>
            <a:pPr marL="355600" marR="292735" indent="-342900">
              <a:lnSpc>
                <a:spcPts val="3020"/>
              </a:lnSpc>
              <a:spcBef>
                <a:spcPts val="695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This move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was called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by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many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as “Greed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Game 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Political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Populism”</a:t>
            </a:r>
            <a:endParaRPr sz="2800">
              <a:latin typeface="Times New Roman"/>
              <a:cs typeface="Times New Roman"/>
            </a:endParaRPr>
          </a:p>
          <a:p>
            <a:pPr marL="355600" marR="658495" indent="-342900">
              <a:lnSpc>
                <a:spcPts val="3030"/>
              </a:lnSpc>
              <a:spcBef>
                <a:spcPts val="695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355600" algn="l"/>
              </a:tabLst>
            </a:pP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Later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this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spread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Jharkhand and  Orissa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3270250" y="132079"/>
            <a:ext cx="3666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Appiko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Movement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795020"/>
            <a:ext cx="7580630" cy="5626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Year: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1983 -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Place: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Uttara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Kannada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Shimoga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districts  of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Karnataka State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Leaders: Pandurang Hegde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He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helped launch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1983-Aim: Against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felling and commercialization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natural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the ruin  of ancient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livelihood</a:t>
            </a:r>
            <a:endParaRPr sz="2400">
              <a:latin typeface="Times New Roman"/>
              <a:cs typeface="Times New Roman"/>
            </a:endParaRPr>
          </a:p>
          <a:p>
            <a:pPr marL="355600" marR="10795" indent="-342900">
              <a:lnSpc>
                <a:spcPct val="90000"/>
              </a:lnSpc>
              <a:spcBef>
                <a:spcPts val="595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Southern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version of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Chipko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Appiko  Movement was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locally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known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“Appiko Chaluvali”-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 locals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embraced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trees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which were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cut by  contractors of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 department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Appiko 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used various techniques 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raise awareness such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foot marches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the interior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forest, slide shows, folk  dances,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street plays etc</a:t>
            </a:r>
            <a:endParaRPr sz="2400">
              <a:latin typeface="Times New Roman"/>
              <a:cs typeface="Times New Roman"/>
            </a:endParaRPr>
          </a:p>
          <a:p>
            <a:pPr marL="355600" marR="104775" indent="-342900">
              <a:lnSpc>
                <a:spcPts val="2590"/>
              </a:lnSpc>
              <a:spcBef>
                <a:spcPts val="64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later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focused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on the rational use of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ecosphere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through introducing alternative energy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reduce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pressure on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forest.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became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success.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current status of the project is –</a:t>
            </a:r>
            <a:r>
              <a:rPr sz="2400" spc="-3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stopped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1863089" y="208279"/>
            <a:ext cx="6480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Narmada Bachao </a:t>
            </a:r>
            <a:r>
              <a:rPr sz="3600" spc="-5" dirty="0"/>
              <a:t>Andholan</a:t>
            </a:r>
            <a:r>
              <a:rPr sz="3600" spc="-15" dirty="0"/>
              <a:t> </a:t>
            </a:r>
            <a:r>
              <a:rPr sz="3600" dirty="0"/>
              <a:t>(NBA)</a:t>
            </a:r>
            <a:endParaRPr sz="3600"/>
          </a:p>
        </p:txBody>
      </p:sp>
      <p:sp>
        <p:nvSpPr>
          <p:cNvPr id="211" name="object 211"/>
          <p:cNvSpPr txBox="1"/>
          <p:nvPr/>
        </p:nvSpPr>
        <p:spPr>
          <a:xfrm>
            <a:off x="1297939" y="795020"/>
            <a:ext cx="7533640" cy="5793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055" indent="-34290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Year: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1985 -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Place: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Narmada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River, which flows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through the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states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Gujarat,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Madhya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Pradesh and Maharashtra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Leaders:  Medha Patker, Baba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Amte,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adivasis,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farmers,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environmentalists  and human rights activists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Aim: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social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against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number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large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dams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being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built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across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Narmada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 River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5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Protest for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not providing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proper rehabilitation and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resettlement 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for the people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-construction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Sardar Sarovar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Dam-Later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on,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turned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its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focus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preservation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and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eco-systems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valley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World Bank  withdrew from the project- In October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2000,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Supreme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Court  gave 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judgment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approving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construction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Sardar  Sarovar Dam with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condition that height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dam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could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be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raised to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90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m-This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height is much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higher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than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88 m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which  anti-dam activists demanded-The project is expected to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be fully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com-pleted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by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2025-Although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not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successful, as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dam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could  not be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prevented, the NBA has created an anti-big dam opinion  in India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outside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3176270" y="93979"/>
            <a:ext cx="38531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Tehri Dam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Conflict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795020"/>
            <a:ext cx="7506334" cy="544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87400" indent="-34290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Year: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1990’s 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Place: Bhagirathi River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near Tehri in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Uttarakhand-Leaders: Sundarlal</a:t>
            </a:r>
            <a:r>
              <a:rPr sz="2400" spc="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Bahuguna</a:t>
            </a:r>
            <a:endParaRPr sz="2400">
              <a:latin typeface="Times New Roman"/>
              <a:cs typeface="Times New Roman"/>
            </a:endParaRPr>
          </a:p>
          <a:p>
            <a:pPr marL="355600" marR="31877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Aim: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protest was against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displacement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town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inhabitants 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consequence of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weak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ecosystem</a:t>
            </a:r>
            <a:endParaRPr sz="2400">
              <a:latin typeface="Times New Roman"/>
              <a:cs typeface="Times New Roman"/>
            </a:endParaRPr>
          </a:p>
          <a:p>
            <a:pPr marL="355600" marR="1778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Tehri dam attracted national attention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1980s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</a:t>
            </a:r>
            <a:r>
              <a:rPr sz="2400" spc="-9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 1990s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major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objections include,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seismic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sensitivity of the  region,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submergence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areas along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with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Tehri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town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etc</a:t>
            </a:r>
            <a:endParaRPr sz="2400">
              <a:latin typeface="Times New Roman"/>
              <a:cs typeface="Times New Roman"/>
            </a:endParaRPr>
          </a:p>
          <a:p>
            <a:pPr marL="355600" marR="8255" indent="-342900">
              <a:lnSpc>
                <a:spcPct val="100000"/>
              </a:lnSpc>
              <a:spcBef>
                <a:spcPts val="59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Despite the support from other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prominent leaders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like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Sunderlal Bahuguna,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has failed to gather  enough popular support at national as well as</a:t>
            </a:r>
            <a:r>
              <a:rPr sz="2400" spc="-10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international  levels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2579370" y="133350"/>
            <a:ext cx="49358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Issues on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Environmentalism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642620"/>
            <a:ext cx="7320280" cy="625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3830" indent="-34290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Plays a vital role in our survival-Includes all the natural  resources such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air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water,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land,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forests, minerals,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etc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protect the natural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resources</a:t>
            </a:r>
            <a:endParaRPr sz="2400">
              <a:latin typeface="Times New Roman"/>
              <a:cs typeface="Times New Roman"/>
            </a:endParaRPr>
          </a:p>
          <a:p>
            <a:pPr marL="355600" marR="79375" indent="-342900">
              <a:lnSpc>
                <a:spcPct val="100000"/>
              </a:lnSpc>
              <a:spcBef>
                <a:spcPts val="59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There is a lot of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misuse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these natural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form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land degradation,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pollution, air pollution,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deforestation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deterioration of our</a:t>
            </a:r>
            <a:r>
              <a:rPr sz="2400" spc="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</a:t>
            </a:r>
            <a:endParaRPr sz="2400">
              <a:latin typeface="Times New Roman"/>
              <a:cs typeface="Times New Roman"/>
            </a:endParaRPr>
          </a:p>
          <a:p>
            <a:pPr marL="355600" marR="131445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Many efforts made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order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reclaim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environment-  People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have revoked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adopted non-violent action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movements-Based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on short-term criteria of</a:t>
            </a:r>
            <a:r>
              <a:rPr sz="2400" spc="-8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exploitation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Micro-action plans 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safeguard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natural resources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provide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macro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concept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ecological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development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at  the national and regional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levels</a:t>
            </a:r>
            <a:endParaRPr sz="2400">
              <a:latin typeface="Times New Roman"/>
              <a:cs typeface="Times New Roman"/>
            </a:endParaRPr>
          </a:p>
          <a:p>
            <a:pPr marL="355600" marR="24384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Witnessed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 high rate of resource-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Conflicts, which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are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based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on the deteriorating condition of the natural  resources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-Leading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movements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at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different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levels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0654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2586989" y="25400"/>
            <a:ext cx="50317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Times New Roman"/>
                <a:cs typeface="Times New Roman"/>
              </a:rPr>
              <a:t>Towards New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Environmentalism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391160"/>
            <a:ext cx="7494905" cy="64122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92786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solidFill>
                  <a:srgbClr val="FFCC66"/>
                </a:solidFill>
                <a:latin typeface="Times New Roman"/>
                <a:cs typeface="Times New Roman"/>
              </a:rPr>
              <a:t>Lessons </a:t>
            </a:r>
            <a:r>
              <a:rPr sz="2400" b="1" dirty="0">
                <a:solidFill>
                  <a:srgbClr val="FFCC66"/>
                </a:solidFill>
                <a:latin typeface="Times New Roman"/>
                <a:cs typeface="Times New Roman"/>
              </a:rPr>
              <a:t>for </a:t>
            </a:r>
            <a:r>
              <a:rPr sz="2400" b="1" spc="-5" dirty="0">
                <a:solidFill>
                  <a:srgbClr val="FFCC66"/>
                </a:solidFill>
                <a:latin typeface="Times New Roman"/>
                <a:cs typeface="Times New Roman"/>
              </a:rPr>
              <a:t>New</a:t>
            </a:r>
            <a:r>
              <a:rPr sz="2400" b="1" spc="-30" dirty="0">
                <a:solidFill>
                  <a:srgbClr val="FFCC6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CC66"/>
                </a:solidFill>
                <a:latin typeface="Times New Roman"/>
                <a:cs typeface="Times New Roman"/>
              </a:rPr>
              <a:t>Generation</a:t>
            </a:r>
            <a:endParaRPr sz="2400">
              <a:latin typeface="Times New Roman"/>
              <a:cs typeface="Times New Roman"/>
            </a:endParaRPr>
          </a:p>
          <a:p>
            <a:pPr marL="355600" marR="460375" indent="-342900">
              <a:lnSpc>
                <a:spcPct val="100000"/>
              </a:lnSpc>
              <a:spcBef>
                <a:spcPts val="42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Influencing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government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decisions, special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interests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have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some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built-in advantages over the general public</a:t>
            </a:r>
            <a:r>
              <a:rPr sz="21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interest</a:t>
            </a:r>
            <a:endParaRPr sz="2100">
              <a:latin typeface="Times New Roman"/>
              <a:cs typeface="Times New Roman"/>
            </a:endParaRPr>
          </a:p>
          <a:p>
            <a:pPr marL="355600" marR="647700" indent="-342900">
              <a:lnSpc>
                <a:spcPct val="100000"/>
              </a:lnSpc>
              <a:spcBef>
                <a:spcPts val="52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Special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interests can organize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more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effectively,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generate  benefits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for elected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 officials</a:t>
            </a:r>
            <a:endParaRPr sz="2100">
              <a:latin typeface="Times New Roman"/>
              <a:cs typeface="Times New Roman"/>
            </a:endParaRPr>
          </a:p>
          <a:p>
            <a:pPr marL="355600" marR="346710" indent="-342900">
              <a:lnSpc>
                <a:spcPct val="100000"/>
              </a:lnSpc>
              <a:spcBef>
                <a:spcPts val="53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Government enacted numerous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significant environmental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laws-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Backbone of federal policies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toward environmental</a:t>
            </a:r>
            <a:r>
              <a:rPr sz="2100" spc="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problems</a:t>
            </a:r>
            <a:endParaRPr sz="2100">
              <a:latin typeface="Times New Roman"/>
              <a:cs typeface="Times New Roman"/>
            </a:endParaRPr>
          </a:p>
          <a:p>
            <a:pPr marL="355600" marR="285115" indent="-342900">
              <a:lnSpc>
                <a:spcPct val="100000"/>
              </a:lnSpc>
              <a:spcBef>
                <a:spcPts val="52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Truly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innovative in their policies and their designs -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They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pitted 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general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public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interest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improving environmental</a:t>
            </a:r>
            <a:r>
              <a:rPr sz="2100" spc="8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quality</a:t>
            </a:r>
            <a:endParaRPr sz="2100">
              <a:latin typeface="Times New Roman"/>
              <a:cs typeface="Times New Roman"/>
            </a:endParaRPr>
          </a:p>
          <a:p>
            <a:pPr marL="355600" marR="219075" indent="-342900">
              <a:lnSpc>
                <a:spcPct val="100000"/>
              </a:lnSpc>
              <a:spcBef>
                <a:spcPts val="52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Need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innovative approaches to address continuing and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emerging  environmental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problems</a:t>
            </a:r>
            <a:endParaRPr sz="2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Media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attention plays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 key role in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creating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the public’s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awareness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any urgent</a:t>
            </a:r>
            <a:r>
              <a:rPr sz="2100" spc="-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problem</a:t>
            </a:r>
            <a:endParaRPr sz="2100">
              <a:latin typeface="Times New Roman"/>
              <a:cs typeface="Times New Roman"/>
            </a:endParaRPr>
          </a:p>
          <a:p>
            <a:pPr marL="355600" marR="444500" indent="-342900">
              <a:lnSpc>
                <a:spcPct val="100000"/>
              </a:lnSpc>
              <a:spcBef>
                <a:spcPts val="52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Policy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innovations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are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not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yet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as favorable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they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were in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this  earlier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period</a:t>
            </a:r>
            <a:endParaRPr sz="2100">
              <a:latin typeface="Times New Roman"/>
              <a:cs typeface="Times New Roman"/>
            </a:endParaRPr>
          </a:p>
          <a:p>
            <a:pPr marL="355600" marR="73025" indent="-342900">
              <a:lnSpc>
                <a:spcPct val="100000"/>
              </a:lnSpc>
              <a:spcBef>
                <a:spcPts val="530"/>
              </a:spcBef>
              <a:buClr>
                <a:srgbClr val="FFCC66"/>
              </a:buClr>
              <a:buSzPct val="9047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Leadership </a:t>
            </a:r>
            <a:r>
              <a:rPr sz="2100" spc="-10" dirty="0">
                <a:solidFill>
                  <a:srgbClr val="E9E9E9"/>
                </a:solidFill>
                <a:latin typeface="Times New Roman"/>
                <a:cs typeface="Times New Roman"/>
              </a:rPr>
              <a:t>may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be capable of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altering those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conditions, but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as yet 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the public’s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concern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about the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adverse effects </a:t>
            </a:r>
            <a:r>
              <a:rPr sz="21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1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 problems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0654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>
            <a:spLocks noGrp="1"/>
          </p:cNvSpPr>
          <p:nvPr>
            <p:ph type="title"/>
          </p:nvPr>
        </p:nvSpPr>
        <p:spPr>
          <a:xfrm>
            <a:off x="1447800" y="406400"/>
            <a:ext cx="71831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Times New Roman"/>
                <a:cs typeface="Times New Roman"/>
              </a:rPr>
              <a:t>Towards New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Environmentalism</a:t>
            </a:r>
          </a:p>
        </p:txBody>
      </p:sp>
      <p:sp>
        <p:nvSpPr>
          <p:cNvPr id="210" name="object 210"/>
          <p:cNvSpPr/>
          <p:nvPr/>
        </p:nvSpPr>
        <p:spPr>
          <a:xfrm>
            <a:off x="152400" y="5334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77469" y="635889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-13970" y="1188720"/>
            <a:ext cx="8912225" cy="517906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3891279">
              <a:lnSpc>
                <a:spcPct val="100000"/>
              </a:lnSpc>
              <a:spcBef>
                <a:spcPts val="1200"/>
              </a:spcBef>
            </a:pPr>
            <a:r>
              <a:rPr sz="4400" spc="-5" dirty="0">
                <a:solidFill>
                  <a:srgbClr val="E9E9E9"/>
                </a:solidFill>
                <a:latin typeface="Times New Roman"/>
                <a:cs typeface="Times New Roman"/>
              </a:rPr>
              <a:t>ROLE</a:t>
            </a:r>
            <a:r>
              <a:rPr sz="44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endParaRPr sz="44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800"/>
              </a:spcBef>
              <a:buClr>
                <a:srgbClr val="FFCC66"/>
              </a:buClr>
              <a:buSzPct val="89062"/>
              <a:buFont typeface="Symbol"/>
              <a:buChar char=""/>
              <a:tabLst>
                <a:tab pos="1667510" algn="l"/>
              </a:tabLst>
            </a:pPr>
            <a:r>
              <a:rPr sz="3200" dirty="0">
                <a:solidFill>
                  <a:srgbClr val="E9E9E9"/>
                </a:solidFill>
                <a:latin typeface="Times New Roman"/>
                <a:cs typeface="Times New Roman"/>
              </a:rPr>
              <a:t>INTERNATIONAL</a:t>
            </a:r>
            <a:r>
              <a:rPr sz="3200" spc="-9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E9E9E9"/>
                </a:solidFill>
                <a:latin typeface="Times New Roman"/>
                <a:cs typeface="Times New Roman"/>
              </a:rPr>
              <a:t>INSTITUTIONS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1244600" algn="l"/>
              </a:tabLst>
            </a:pPr>
            <a:r>
              <a:rPr sz="4275" u="sng" spc="7" baseline="4873" dirty="0">
                <a:solidFill>
                  <a:srgbClr val="FFCC66"/>
                </a:solidFill>
                <a:uFill>
                  <a:solidFill>
                    <a:srgbClr val="1F0A5A"/>
                  </a:solidFill>
                </a:uFill>
                <a:latin typeface="Symbol"/>
                <a:cs typeface="Symbol"/>
              </a:rPr>
              <a:t></a:t>
            </a:r>
            <a:r>
              <a:rPr sz="4275" u="sng" spc="7" baseline="4873" dirty="0">
                <a:solidFill>
                  <a:srgbClr val="FFCC66"/>
                </a:solidFill>
                <a:uFill>
                  <a:solidFill>
                    <a:srgbClr val="1F0A5A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4275" spc="30" baseline="4873" dirty="0">
                <a:solidFill>
                  <a:srgbClr val="FFCC66"/>
                </a:solidFill>
                <a:latin typeface="Symbol"/>
                <a:cs typeface="Symbol"/>
              </a:rPr>
              <a:t></a:t>
            </a:r>
            <a:r>
              <a:rPr sz="4275" spc="-375" baseline="4873" dirty="0">
                <a:solidFill>
                  <a:srgbClr val="FFCC66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GOVENMENTS</a:t>
            </a:r>
            <a:endParaRPr sz="32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800"/>
              </a:spcBef>
              <a:buClr>
                <a:srgbClr val="FFCC66"/>
              </a:buClr>
              <a:buSzPct val="89062"/>
              <a:buFont typeface="Symbol"/>
              <a:buChar char=""/>
              <a:tabLst>
                <a:tab pos="1667510" algn="l"/>
              </a:tabLst>
            </a:pP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PRIVATE CORPORATES</a:t>
            </a:r>
            <a:endParaRPr sz="32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800"/>
              </a:spcBef>
              <a:buClr>
                <a:srgbClr val="FFCC66"/>
              </a:buClr>
              <a:buSzPct val="89062"/>
              <a:buFont typeface="Symbol"/>
              <a:buChar char=""/>
              <a:tabLst>
                <a:tab pos="1667510" algn="l"/>
              </a:tabLst>
            </a:pPr>
            <a:r>
              <a:rPr sz="3200" dirty="0">
                <a:solidFill>
                  <a:srgbClr val="E9E9E9"/>
                </a:solidFill>
                <a:latin typeface="Times New Roman"/>
                <a:cs typeface="Times New Roman"/>
              </a:rPr>
              <a:t>NON </a:t>
            </a: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GOVERNMENT</a:t>
            </a:r>
            <a:r>
              <a:rPr sz="320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ORGANISATIONS</a:t>
            </a:r>
            <a:endParaRPr sz="32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800"/>
              </a:spcBef>
              <a:buClr>
                <a:srgbClr val="FFCC66"/>
              </a:buClr>
              <a:buSzPct val="89062"/>
              <a:buFont typeface="Symbol"/>
              <a:buChar char=""/>
              <a:tabLst>
                <a:tab pos="1667510" algn="l"/>
              </a:tabLst>
            </a:pP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PUBLIC</a:t>
            </a:r>
            <a:endParaRPr sz="32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790"/>
              </a:spcBef>
              <a:buClr>
                <a:srgbClr val="FFCC66"/>
              </a:buClr>
              <a:buSzPct val="89062"/>
              <a:buFont typeface="Symbol"/>
              <a:buChar char=""/>
              <a:tabLst>
                <a:tab pos="1667510" algn="l"/>
              </a:tabLst>
            </a:pPr>
            <a:r>
              <a:rPr sz="3200" dirty="0">
                <a:solidFill>
                  <a:srgbClr val="E9E9E9"/>
                </a:solidFill>
                <a:latin typeface="Times New Roman"/>
                <a:cs typeface="Times New Roman"/>
              </a:rPr>
              <a:t>INDIVIDUAL</a:t>
            </a:r>
            <a:endParaRPr sz="32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1100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667510" algn="l"/>
              </a:tabLst>
            </a:pPr>
            <a:r>
              <a:rPr sz="3600" spc="-5" dirty="0">
                <a:solidFill>
                  <a:srgbClr val="E9E9E9"/>
                </a:solidFill>
                <a:latin typeface="Times New Roman"/>
                <a:cs typeface="Times New Roman"/>
              </a:rPr>
              <a:t>MASS/SOCIAL MEDIA</a:t>
            </a:r>
            <a:r>
              <a:rPr sz="3600" spc="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E9E9E9"/>
                </a:solidFill>
                <a:latin typeface="Times New Roman"/>
                <a:cs typeface="Times New Roman"/>
              </a:rPr>
              <a:t>FAMILY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2153920" y="147320"/>
            <a:ext cx="56140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5310" algn="l"/>
                <a:tab pos="4080510" algn="l"/>
              </a:tabLst>
            </a:pPr>
            <a:r>
              <a:rPr sz="4400" b="1" spc="5" dirty="0">
                <a:latin typeface="Times New Roman"/>
                <a:cs typeface="Times New Roman"/>
              </a:rPr>
              <a:t>R</a:t>
            </a:r>
            <a:r>
              <a:rPr sz="4400" b="1" dirty="0">
                <a:latin typeface="Times New Roman"/>
                <a:cs typeface="Times New Roman"/>
              </a:rPr>
              <a:t>o</a:t>
            </a:r>
            <a:r>
              <a:rPr sz="4400" b="1" spc="5" dirty="0">
                <a:latin typeface="Times New Roman"/>
                <a:cs typeface="Times New Roman"/>
              </a:rPr>
              <a:t>l</a:t>
            </a:r>
            <a:r>
              <a:rPr sz="4400" b="1" dirty="0">
                <a:latin typeface="Times New Roman"/>
                <a:cs typeface="Times New Roman"/>
              </a:rPr>
              <a:t>e</a:t>
            </a:r>
            <a:r>
              <a:rPr sz="4400" b="1" spc="-5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of	</a:t>
            </a:r>
            <a:r>
              <a:rPr sz="4400" b="1" spc="-5" dirty="0">
                <a:latin typeface="Times New Roman"/>
                <a:cs typeface="Times New Roman"/>
              </a:rPr>
              <a:t>Y</a:t>
            </a:r>
            <a:r>
              <a:rPr sz="4400" b="1" dirty="0">
                <a:latin typeface="Times New Roman"/>
                <a:cs typeface="Times New Roman"/>
              </a:rPr>
              <a:t>o</a:t>
            </a:r>
            <a:r>
              <a:rPr sz="4400" b="1" spc="-5" dirty="0">
                <a:latin typeface="Times New Roman"/>
                <a:cs typeface="Times New Roman"/>
              </a:rPr>
              <a:t>u</a:t>
            </a:r>
            <a:r>
              <a:rPr sz="4400" b="1" spc="-10" dirty="0">
                <a:latin typeface="Times New Roman"/>
                <a:cs typeface="Times New Roman"/>
              </a:rPr>
              <a:t>t</a:t>
            </a:r>
            <a:r>
              <a:rPr sz="4400" b="1" dirty="0">
                <a:latin typeface="Times New Roman"/>
                <a:cs typeface="Times New Roman"/>
              </a:rPr>
              <a:t>h &amp;	</a:t>
            </a:r>
            <a:r>
              <a:rPr sz="4400" b="1" spc="-5" dirty="0">
                <a:latin typeface="Times New Roman"/>
                <a:cs typeface="Times New Roman"/>
              </a:rPr>
              <a:t>M</a:t>
            </a:r>
            <a:r>
              <a:rPr sz="4400" b="1" dirty="0">
                <a:latin typeface="Times New Roman"/>
                <a:cs typeface="Times New Roman"/>
              </a:rPr>
              <a:t>e</a:t>
            </a:r>
            <a:r>
              <a:rPr sz="4400" b="1" spc="-5" dirty="0">
                <a:latin typeface="Times New Roman"/>
                <a:cs typeface="Times New Roman"/>
              </a:rPr>
              <a:t>dia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374139" y="947420"/>
            <a:ext cx="7463790" cy="552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66420" indent="-34163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3695" algn="l"/>
                <a:tab pos="35433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Role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youth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is central 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Youth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have both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special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concerns 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special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responsibilities in relation to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</a:t>
            </a:r>
            <a:endParaRPr sz="2400">
              <a:latin typeface="Times New Roman"/>
              <a:cs typeface="Times New Roman"/>
            </a:endParaRPr>
          </a:p>
          <a:p>
            <a:pPr marL="354330" marR="669925" indent="-34163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3695" algn="l"/>
                <a:tab pos="35433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Youth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grass-roots activism,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conservation projects,  policy-making bodies and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 NGOs</a:t>
            </a:r>
            <a:endParaRPr sz="2400">
              <a:latin typeface="Times New Roman"/>
              <a:cs typeface="Times New Roman"/>
            </a:endParaRPr>
          </a:p>
          <a:p>
            <a:pPr marL="354330" marR="5080" indent="-341630">
              <a:lnSpc>
                <a:spcPct val="100000"/>
              </a:lnSpc>
              <a:spcBef>
                <a:spcPts val="59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3695" algn="l"/>
                <a:tab pos="35433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Youth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have a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special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talent for invention and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development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new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forms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action and activism and can  generate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more effective responses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</a:t>
            </a:r>
            <a:r>
              <a:rPr sz="2400" spc="3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issues</a:t>
            </a:r>
            <a:endParaRPr sz="2400">
              <a:latin typeface="Times New Roman"/>
              <a:cs typeface="Times New Roman"/>
            </a:endParaRPr>
          </a:p>
          <a:p>
            <a:pPr marL="354330" marR="17145" indent="-34163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3695" algn="l"/>
                <a:tab pos="35433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Social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rely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on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media, information sharing,  protests, demonstrations,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boycotts, and events geared to  attract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media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publicity</a:t>
            </a:r>
            <a:endParaRPr sz="2400">
              <a:latin typeface="Times New Roman"/>
              <a:cs typeface="Times New Roman"/>
            </a:endParaRPr>
          </a:p>
          <a:p>
            <a:pPr marL="354330" marR="412750" indent="-34163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3695" algn="l"/>
                <a:tab pos="35433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education and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media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could join in a  larger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process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social</a:t>
            </a:r>
            <a:r>
              <a:rPr sz="2400" spc="-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learning</a:t>
            </a:r>
            <a:endParaRPr sz="2400">
              <a:latin typeface="Times New Roman"/>
              <a:cs typeface="Times New Roman"/>
            </a:endParaRPr>
          </a:p>
          <a:p>
            <a:pPr marL="354330" indent="-34163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3695" algn="l"/>
                <a:tab pos="35433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Professionalized Environmental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Journalism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152400" y="5334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206490"/>
            <a:ext cx="9423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>
            <a:spLocks noGrp="1"/>
          </p:cNvSpPr>
          <p:nvPr>
            <p:ph type="title"/>
          </p:nvPr>
        </p:nvSpPr>
        <p:spPr>
          <a:xfrm>
            <a:off x="3897629" y="208279"/>
            <a:ext cx="2412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</a:t>
            </a:r>
            <a:r>
              <a:rPr sz="3600" dirty="0"/>
              <a:t>N</a:t>
            </a:r>
            <a:r>
              <a:rPr sz="3600" spc="-5" dirty="0"/>
              <a:t>TEN</a:t>
            </a:r>
            <a:r>
              <a:rPr sz="3600" spc="5" dirty="0"/>
              <a:t>T</a:t>
            </a:r>
            <a:r>
              <a:rPr sz="3600" dirty="0"/>
              <a:t>S</a:t>
            </a:r>
            <a:endParaRPr sz="3600"/>
          </a:p>
        </p:txBody>
      </p:sp>
      <p:sp>
        <p:nvSpPr>
          <p:cNvPr id="210" name="object 210"/>
          <p:cNvSpPr txBox="1"/>
          <p:nvPr/>
        </p:nvSpPr>
        <p:spPr>
          <a:xfrm>
            <a:off x="-13970" y="934720"/>
            <a:ext cx="8806180" cy="55168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667510" indent="-342900">
              <a:lnSpc>
                <a:spcPct val="100000"/>
              </a:lnSpc>
              <a:spcBef>
                <a:spcPts val="459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Introduction</a:t>
            </a:r>
            <a:endParaRPr sz="28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359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Historical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Evolution of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</a:t>
            </a:r>
            <a:r>
              <a:rPr sz="2800" spc="-7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</a:t>
            </a:r>
            <a:endParaRPr sz="28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359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Ideological Trends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Indian Environmentalism</a:t>
            </a:r>
            <a:endParaRPr sz="28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359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Emergence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Movements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in</a:t>
            </a:r>
            <a:r>
              <a:rPr sz="2800" spc="-6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India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  <a:tabLst>
                <a:tab pos="1233170" algn="l"/>
              </a:tabLst>
            </a:pPr>
            <a:r>
              <a:rPr sz="3750" u="sng" spc="7" baseline="4444" dirty="0">
                <a:solidFill>
                  <a:srgbClr val="FFCC66"/>
                </a:solidFill>
                <a:uFill>
                  <a:solidFill>
                    <a:srgbClr val="1F0A5A"/>
                  </a:solidFill>
                </a:uFill>
                <a:latin typeface="Symbol"/>
                <a:cs typeface="Symbol"/>
              </a:rPr>
              <a:t></a:t>
            </a:r>
            <a:r>
              <a:rPr sz="3750" u="sng" spc="7" baseline="4444" dirty="0">
                <a:solidFill>
                  <a:srgbClr val="FFCC66"/>
                </a:solidFill>
                <a:uFill>
                  <a:solidFill>
                    <a:srgbClr val="1F0A5A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750" spc="22" baseline="4444" dirty="0">
                <a:solidFill>
                  <a:srgbClr val="FFCC66"/>
                </a:solidFill>
                <a:latin typeface="Symbol"/>
                <a:cs typeface="Symbol"/>
              </a:rPr>
              <a:t></a:t>
            </a:r>
            <a:r>
              <a:rPr sz="3750" spc="22" baseline="4444" dirty="0">
                <a:solidFill>
                  <a:srgbClr val="FFCC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Major Environmental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Movements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in</a:t>
            </a:r>
            <a:r>
              <a:rPr sz="2800" spc="15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India</a:t>
            </a:r>
            <a:endParaRPr sz="2800">
              <a:latin typeface="Times New Roman"/>
              <a:cs typeface="Times New Roman"/>
            </a:endParaRPr>
          </a:p>
          <a:p>
            <a:pPr marL="1667510" marR="1390650" indent="-342900">
              <a:lnSpc>
                <a:spcPts val="3020"/>
              </a:lnSpc>
              <a:spcBef>
                <a:spcPts val="74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Movement and Issues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on 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Environmentalism</a:t>
            </a:r>
            <a:endParaRPr sz="2800">
              <a:latin typeface="Times New Roman"/>
              <a:cs typeface="Times New Roman"/>
            </a:endParaRPr>
          </a:p>
          <a:p>
            <a:pPr marL="1667510" marR="587375" indent="-342900">
              <a:lnSpc>
                <a:spcPts val="3020"/>
              </a:lnSpc>
              <a:spcBef>
                <a:spcPts val="70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Towards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New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Environmentalism: Lessons for 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New</a:t>
            </a:r>
            <a:r>
              <a:rPr sz="2800" spc="-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Generation</a:t>
            </a:r>
            <a:endParaRPr sz="28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320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Role: Government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- Private</a:t>
            </a:r>
            <a:r>
              <a:rPr sz="2800" spc="-5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-NGO’S-Individual</a:t>
            </a:r>
            <a:endParaRPr sz="28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359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  <a:tab pos="3876040" algn="l"/>
              </a:tabLst>
            </a:pP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Role</a:t>
            </a:r>
            <a:r>
              <a:rPr sz="28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Youth	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Role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800" spc="-4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E9E9E9"/>
                </a:solidFill>
                <a:latin typeface="Times New Roman"/>
                <a:cs typeface="Times New Roman"/>
              </a:rPr>
              <a:t>Women</a:t>
            </a:r>
            <a:endParaRPr sz="2800">
              <a:latin typeface="Times New Roman"/>
              <a:cs typeface="Times New Roman"/>
            </a:endParaRPr>
          </a:p>
          <a:p>
            <a:pPr marL="1667510" indent="-342900">
              <a:lnSpc>
                <a:spcPct val="100000"/>
              </a:lnSpc>
              <a:spcBef>
                <a:spcPts val="359"/>
              </a:spcBef>
              <a:buClr>
                <a:srgbClr val="FFCC66"/>
              </a:buClr>
              <a:buSzPct val="89285"/>
              <a:buFont typeface="Symbol"/>
              <a:buChar char=""/>
              <a:tabLst>
                <a:tab pos="1667510" algn="l"/>
              </a:tabLst>
            </a:pP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Summary </a:t>
            </a:r>
            <a:r>
              <a:rPr sz="2800" dirty="0">
                <a:solidFill>
                  <a:srgbClr val="E9E9E9"/>
                </a:solidFill>
                <a:latin typeface="Times New Roman"/>
                <a:cs typeface="Times New Roman"/>
              </a:rPr>
              <a:t>+ </a:t>
            </a:r>
            <a:r>
              <a:rPr sz="2800" spc="-10" dirty="0">
                <a:solidFill>
                  <a:srgbClr val="E9E9E9"/>
                </a:solidFill>
                <a:latin typeface="Times New Roman"/>
                <a:cs typeface="Times New Roman"/>
              </a:rPr>
              <a:t>APPEAL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3173729" y="147320"/>
            <a:ext cx="37185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Times New Roman"/>
                <a:cs typeface="Times New Roman"/>
              </a:rPr>
              <a:t>Role </a:t>
            </a:r>
            <a:r>
              <a:rPr sz="4400" b="1" dirty="0">
                <a:latin typeface="Times New Roman"/>
                <a:cs typeface="Times New Roman"/>
              </a:rPr>
              <a:t>of</a:t>
            </a:r>
            <a:r>
              <a:rPr sz="4400" b="1" spc="-80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Women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947420"/>
            <a:ext cx="7611745" cy="5401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54965" indent="-34290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should be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encouraged to participate in environmental  protection projects, programs, and</a:t>
            </a:r>
            <a:r>
              <a:rPr sz="2200" spc="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policies</a:t>
            </a:r>
            <a:endParaRPr sz="2200">
              <a:latin typeface="Times New Roman"/>
              <a:cs typeface="Times New Roman"/>
            </a:endParaRPr>
          </a:p>
          <a:p>
            <a:pPr marL="355600" marR="217170" indent="-342900">
              <a:lnSpc>
                <a:spcPct val="100000"/>
              </a:lnSpc>
              <a:spcBef>
                <a:spcPts val="54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Women’s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access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to land and other resources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should be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ensured  and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not</a:t>
            </a:r>
            <a:r>
              <a:rPr sz="2200" spc="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undermined</a:t>
            </a:r>
            <a:endParaRPr sz="2200">
              <a:latin typeface="Times New Roman"/>
              <a:cs typeface="Times New Roman"/>
            </a:endParaRPr>
          </a:p>
          <a:p>
            <a:pPr marL="355600" marR="379730" indent="-342900">
              <a:lnSpc>
                <a:spcPct val="100000"/>
              </a:lnSpc>
              <a:spcBef>
                <a:spcPts val="55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government will have to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come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in to ensure gender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equity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regarding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access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to and control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200" spc="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resources</a:t>
            </a:r>
            <a:endParaRPr sz="2200">
              <a:latin typeface="Times New Roman"/>
              <a:cs typeface="Times New Roman"/>
            </a:endParaRPr>
          </a:p>
          <a:p>
            <a:pPr marL="355600" marR="208915" indent="-342900">
              <a:lnSpc>
                <a:spcPct val="100000"/>
              </a:lnSpc>
              <a:spcBef>
                <a:spcPts val="55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education and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access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education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for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girls should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be 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seen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policy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priority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-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education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for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will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produce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change in attitude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people, as well as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impact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specific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knowledge on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every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family</a:t>
            </a:r>
            <a:endParaRPr sz="2200">
              <a:latin typeface="Times New Roman"/>
              <a:cs typeface="Times New Roman"/>
            </a:endParaRPr>
          </a:p>
          <a:p>
            <a:pPr marL="355600" marR="195580" indent="-342900">
              <a:lnSpc>
                <a:spcPct val="100000"/>
              </a:lnSpc>
              <a:spcBef>
                <a:spcPts val="55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Educated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will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contribute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more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significantly to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bridging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gap between environment and</a:t>
            </a:r>
            <a:r>
              <a:rPr sz="2200" spc="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development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800"/>
              </a:lnSpc>
              <a:spcBef>
                <a:spcPts val="555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Empowerment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women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in sustainable human development and  in relation to the protection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must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be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recognized and</a:t>
            </a:r>
            <a:r>
              <a:rPr sz="2200" spc="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sustained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152400" y="5334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225850"/>
            <a:ext cx="942340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</a:t>
            </a:r>
            <a:r>
              <a:rPr spc="-5" dirty="0"/>
              <a:t>PP</a:t>
            </a:r>
            <a:r>
              <a:rPr spc="-20" dirty="0"/>
              <a:t>E</a:t>
            </a:r>
            <a:r>
              <a:rPr spc="-10" dirty="0"/>
              <a:t>A</a:t>
            </a:r>
            <a:r>
              <a:rPr dirty="0"/>
              <a:t>L</a:t>
            </a:r>
          </a:p>
        </p:txBody>
      </p:sp>
      <p:sp>
        <p:nvSpPr>
          <p:cNvPr id="211" name="object 211"/>
          <p:cNvSpPr/>
          <p:nvPr/>
        </p:nvSpPr>
        <p:spPr>
          <a:xfrm>
            <a:off x="152400" y="5334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1410969" y="1074420"/>
            <a:ext cx="7376795" cy="50685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R="85090" algn="ctr">
              <a:lnSpc>
                <a:spcPct val="100000"/>
              </a:lnSpc>
              <a:spcBef>
                <a:spcPts val="900"/>
              </a:spcBef>
            </a:pP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YOUTH </a:t>
            </a:r>
            <a:r>
              <a:rPr sz="3200" dirty="0">
                <a:solidFill>
                  <a:srgbClr val="E9E9E9"/>
                </a:solidFill>
                <a:latin typeface="Times New Roman"/>
                <a:cs typeface="Times New Roman"/>
              </a:rPr>
              <a:t>&amp; GENDER</a:t>
            </a:r>
            <a:r>
              <a:rPr sz="3200" spc="-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E9E9E9"/>
                </a:solidFill>
                <a:latin typeface="Times New Roman"/>
                <a:cs typeface="Times New Roman"/>
              </a:rPr>
              <a:t>CONCERNED</a:t>
            </a:r>
            <a:endParaRPr sz="32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900"/>
              </a:spcBef>
            </a:pPr>
            <a:r>
              <a:rPr sz="36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</a:t>
            </a:r>
            <a:r>
              <a:rPr sz="3600" spc="-3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E9E9E9"/>
                </a:solidFill>
                <a:latin typeface="Times New Roman"/>
                <a:cs typeface="Times New Roman"/>
              </a:rPr>
              <a:t>EDUCATION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0160" algn="ctr">
              <a:lnSpc>
                <a:spcPct val="100000"/>
              </a:lnSpc>
            </a:pPr>
            <a:r>
              <a:rPr sz="3200" i="1" spc="-5" dirty="0">
                <a:solidFill>
                  <a:srgbClr val="E9E9E9"/>
                </a:solidFill>
                <a:latin typeface="Times New Roman"/>
                <a:cs typeface="Times New Roman"/>
              </a:rPr>
              <a:t>PLEASE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00">
              <a:latin typeface="Times New Roman"/>
              <a:cs typeface="Times New Roman"/>
            </a:endParaRPr>
          </a:p>
          <a:p>
            <a:pPr marR="107950" algn="ctr">
              <a:lnSpc>
                <a:spcPct val="100000"/>
              </a:lnSpc>
            </a:pPr>
            <a:r>
              <a:rPr sz="4000" spc="-10" dirty="0">
                <a:solidFill>
                  <a:srgbClr val="E9E9E9"/>
                </a:solidFill>
                <a:latin typeface="Times New Roman"/>
                <a:cs typeface="Times New Roman"/>
              </a:rPr>
              <a:t>EACH ONE TEACH</a:t>
            </a:r>
            <a:r>
              <a:rPr sz="4000" spc="-5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E9E9E9"/>
                </a:solidFill>
                <a:latin typeface="Times New Roman"/>
                <a:cs typeface="Times New Roman"/>
              </a:rPr>
              <a:t>ONE</a:t>
            </a:r>
            <a:endParaRPr sz="4000">
              <a:latin typeface="Times New Roman"/>
              <a:cs typeface="Times New Roman"/>
            </a:endParaRPr>
          </a:p>
          <a:p>
            <a:pPr marL="13335" algn="ctr">
              <a:lnSpc>
                <a:spcPct val="100000"/>
              </a:lnSpc>
              <a:spcBef>
                <a:spcPts val="990"/>
              </a:spcBef>
            </a:pPr>
            <a:r>
              <a:rPr sz="4000" spc="-5" dirty="0">
                <a:solidFill>
                  <a:srgbClr val="E9E9E9"/>
                </a:solidFill>
                <a:latin typeface="Times New Roman"/>
                <a:cs typeface="Times New Roman"/>
              </a:rPr>
              <a:t>IF</a:t>
            </a:r>
            <a:r>
              <a:rPr sz="4000" spc="-10" dirty="0">
                <a:solidFill>
                  <a:srgbClr val="E9E9E9"/>
                </a:solidFill>
                <a:latin typeface="Times New Roman"/>
                <a:cs typeface="Times New Roman"/>
              </a:rPr>
              <a:t> NOT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sz="3000" spc="-5" dirty="0">
                <a:solidFill>
                  <a:srgbClr val="E9E9E9"/>
                </a:solidFill>
                <a:latin typeface="Times New Roman"/>
                <a:cs typeface="Times New Roman"/>
              </a:rPr>
              <a:t>EACH ONE CATCH </a:t>
            </a:r>
            <a:r>
              <a:rPr sz="3000" dirty="0">
                <a:solidFill>
                  <a:srgbClr val="E9E9E9"/>
                </a:solidFill>
                <a:latin typeface="Times New Roman"/>
                <a:cs typeface="Times New Roman"/>
              </a:rPr>
              <a:t>ONE </a:t>
            </a:r>
            <a:r>
              <a:rPr sz="30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TEACH </a:t>
            </a:r>
            <a:r>
              <a:rPr sz="3000" dirty="0">
                <a:solidFill>
                  <a:srgbClr val="E9E9E9"/>
                </a:solidFill>
                <a:latin typeface="Times New Roman"/>
                <a:cs typeface="Times New Roman"/>
              </a:rPr>
              <a:t>ONE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7469" y="6225850"/>
            <a:ext cx="942340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5729" y="314959"/>
            <a:ext cx="47491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Questions</a:t>
            </a:r>
            <a:r>
              <a:rPr spc="-60" dirty="0"/>
              <a:t> </a:t>
            </a:r>
            <a:r>
              <a:rPr spc="-5" dirty="0"/>
              <a:t>Please……..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5334000"/>
            <a:ext cx="914400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5400" y="1295400"/>
            <a:ext cx="7543800" cy="533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469" y="6225850"/>
            <a:ext cx="942340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1919" y="124459"/>
            <a:ext cx="73113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Understanding on </a:t>
            </a:r>
            <a:r>
              <a:rPr sz="3200" spc="-5" dirty="0"/>
              <a:t>Environmental</a:t>
            </a:r>
            <a:r>
              <a:rPr sz="3200" spc="-15" dirty="0"/>
              <a:t> </a:t>
            </a:r>
            <a:r>
              <a:rPr sz="3200" spc="-5" dirty="0"/>
              <a:t>Movement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3000" y="609600"/>
            <a:ext cx="259080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800" y="609600"/>
            <a:ext cx="5410200" cy="266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53000" y="3276600"/>
            <a:ext cx="4191000" cy="3581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2743200"/>
            <a:ext cx="2667000" cy="182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3000" y="4572000"/>
            <a:ext cx="3810000" cy="228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57600" y="3200400"/>
            <a:ext cx="1634489" cy="14376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3963670" y="93979"/>
            <a:ext cx="228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Introduction</a:t>
            </a:r>
            <a:endParaRPr sz="3600"/>
          </a:p>
        </p:txBody>
      </p:sp>
      <p:sp>
        <p:nvSpPr>
          <p:cNvPr id="211" name="object 211"/>
          <p:cNvSpPr txBox="1"/>
          <p:nvPr/>
        </p:nvSpPr>
        <p:spPr>
          <a:xfrm>
            <a:off x="1297939" y="605790"/>
            <a:ext cx="7609840" cy="55549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350" indent="-342900" algn="just">
              <a:lnSpc>
                <a:spcPts val="2590"/>
              </a:lnSpc>
              <a:spcBef>
                <a:spcPts val="425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plays a vital role 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human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living -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 comprises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all the natural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resources such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as  air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water,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land,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forests,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minerals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It is responsibility of  populace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protect the natural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resources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: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Form of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social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that  involves an array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individuals, groups and coalitions that  perceive a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common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interest 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protection  and act to bring about changes 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policies  and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practices</a:t>
            </a:r>
            <a:endParaRPr sz="24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Issue: Experiences an almost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unrestricted exploitation of  resources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because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the lure of new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consumerist</a:t>
            </a:r>
            <a:r>
              <a:rPr sz="2400" spc="5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lifestyles</a:t>
            </a:r>
            <a:endParaRPr sz="2400">
              <a:latin typeface="Times New Roman"/>
              <a:cs typeface="Times New Roman"/>
            </a:endParaRPr>
          </a:p>
          <a:p>
            <a:pPr marL="354965" marR="12065">
              <a:lnSpc>
                <a:spcPts val="2590"/>
              </a:lnSpc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The balance of nature is disrupted - This has led 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many  conflicts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the society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100"/>
              </a:lnSpc>
              <a:spcBef>
                <a:spcPts val="56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Due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technical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advancement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other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reasons,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there is a  lot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of misuse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 natural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form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400" spc="49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land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degradation,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pollution, air pollution,</a:t>
            </a:r>
            <a:r>
              <a:rPr sz="2400" spc="1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640839" y="6098540"/>
            <a:ext cx="726630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1783714" algn="l"/>
                <a:tab pos="2065020" algn="l"/>
                <a:tab pos="2633345" algn="l"/>
                <a:tab pos="3439160" algn="l"/>
                <a:tab pos="4447540" algn="l"/>
                <a:tab pos="5134610" algn="l"/>
                <a:tab pos="5550535" algn="l"/>
                <a:tab pos="699897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de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orestation	-	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ll	these	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actors	lead	to	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w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r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ening	of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7469" y="660654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>
            <a:spLocks noGrp="1"/>
          </p:cNvSpPr>
          <p:nvPr>
            <p:ph type="title"/>
          </p:nvPr>
        </p:nvSpPr>
        <p:spPr>
          <a:xfrm>
            <a:off x="3214370" y="93979"/>
            <a:ext cx="37801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Introduction </a:t>
            </a:r>
            <a:r>
              <a:rPr sz="3600" dirty="0"/>
              <a:t>-</a:t>
            </a:r>
            <a:r>
              <a:rPr sz="3600" spc="-65" dirty="0"/>
              <a:t> </a:t>
            </a:r>
            <a:r>
              <a:rPr sz="3600" spc="-5" dirty="0"/>
              <a:t>Issues</a:t>
            </a:r>
            <a:endParaRPr sz="3600"/>
          </a:p>
        </p:txBody>
      </p:sp>
      <p:sp>
        <p:nvSpPr>
          <p:cNvPr id="210" name="object 210"/>
          <p:cNvSpPr txBox="1"/>
          <p:nvPr/>
        </p:nvSpPr>
        <p:spPr>
          <a:xfrm>
            <a:off x="-13970" y="605790"/>
            <a:ext cx="8923020" cy="61112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667510" marR="6985" indent="-342900" algn="just">
              <a:lnSpc>
                <a:spcPts val="2590"/>
              </a:lnSpc>
              <a:spcBef>
                <a:spcPts val="425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166751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There has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been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consistent increase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the consciousness  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concern about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it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around the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globe</a:t>
            </a:r>
            <a:endParaRPr sz="2400">
              <a:latin typeface="Times New Roman"/>
              <a:cs typeface="Times New Roman"/>
            </a:endParaRPr>
          </a:p>
          <a:p>
            <a:pPr marL="1667510" marR="6985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166751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Resulted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widespread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protest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by aggrieved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communities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concerned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inhabitants</a:t>
            </a:r>
            <a:endParaRPr sz="2400">
              <a:latin typeface="Times New Roman"/>
              <a:cs typeface="Times New Roman"/>
            </a:endParaRPr>
          </a:p>
          <a:p>
            <a:pPr marL="1667510" marR="7620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166751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Numerous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hazardous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disastrous incidents that led to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ecological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crisis in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human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history</a:t>
            </a:r>
            <a:endParaRPr sz="2400">
              <a:latin typeface="Times New Roman"/>
              <a:cs typeface="Times New Roman"/>
            </a:endParaRPr>
          </a:p>
          <a:p>
            <a:pPr marL="1666875" marR="5080" indent="-1654810" algn="just">
              <a:lnSpc>
                <a:spcPts val="2590"/>
              </a:lnSpc>
              <a:spcBef>
                <a:spcPts val="600"/>
              </a:spcBef>
              <a:tabLst>
                <a:tab pos="1221740" algn="l"/>
              </a:tabLst>
            </a:pPr>
            <a:r>
              <a:rPr sz="3225" u="sng" baseline="5167" dirty="0">
                <a:solidFill>
                  <a:srgbClr val="FFCC66"/>
                </a:solidFill>
                <a:uFill>
                  <a:solidFill>
                    <a:srgbClr val="1F0A5A"/>
                  </a:solidFill>
                </a:uFill>
                <a:latin typeface="Symbol"/>
                <a:cs typeface="Symbol"/>
              </a:rPr>
              <a:t></a:t>
            </a:r>
            <a:r>
              <a:rPr sz="3225" u="sng" baseline="5167" dirty="0">
                <a:solidFill>
                  <a:srgbClr val="FFCC66"/>
                </a:solidFill>
                <a:uFill>
                  <a:solidFill>
                    <a:srgbClr val="1F0A5A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225" spc="7" baseline="5167" dirty="0">
                <a:solidFill>
                  <a:srgbClr val="FFCC66"/>
                </a:solidFill>
                <a:latin typeface="Symbol"/>
                <a:cs typeface="Symbol"/>
              </a:rPr>
              <a:t></a:t>
            </a:r>
            <a:r>
              <a:rPr sz="3225" spc="7" baseline="5167" dirty="0">
                <a:solidFill>
                  <a:srgbClr val="FFCC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is global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movement, signified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by a range of organizations,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from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large 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grassroots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differs from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country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country</a:t>
            </a:r>
            <a:endParaRPr sz="2400">
              <a:latin typeface="Times New Roman"/>
              <a:cs typeface="Times New Roman"/>
            </a:endParaRPr>
          </a:p>
          <a:p>
            <a:pPr marL="1667510" marR="8890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166751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It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also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including conservation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green politics is a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dissimilar scientific,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social, and political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 address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</a:t>
            </a:r>
            <a:r>
              <a:rPr sz="2400" spc="-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issues</a:t>
            </a:r>
            <a:endParaRPr sz="2400">
              <a:latin typeface="Times New Roman"/>
              <a:cs typeface="Times New Roman"/>
            </a:endParaRPr>
          </a:p>
          <a:p>
            <a:pPr marL="1667510" marR="8255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166751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Includes private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citizens, professionals,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religious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devotees,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politicians, scientists 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non-profit organizations</a:t>
            </a:r>
            <a:endParaRPr sz="2400">
              <a:latin typeface="Times New Roman"/>
              <a:cs typeface="Times New Roman"/>
            </a:endParaRPr>
          </a:p>
          <a:p>
            <a:pPr marL="1667510" marR="5715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166751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Great efforts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are being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made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order to regain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by people through voluntary organizations,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which have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concerns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about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</a:t>
            </a:r>
            <a:r>
              <a:rPr sz="2400" spc="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1318260" y="269240"/>
            <a:ext cx="75672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Historical Evolution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Environmental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Movement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986790"/>
            <a:ext cx="7609205" cy="53784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 algn="just">
              <a:lnSpc>
                <a:spcPts val="2590"/>
              </a:lnSpc>
              <a:spcBef>
                <a:spcPts val="425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India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has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oldest 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most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diverse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 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Asia</a:t>
            </a:r>
            <a:endParaRPr sz="24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It is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more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deeply rooted and integrated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within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its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host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civilization than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any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other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</a:t>
            </a:r>
            <a:r>
              <a:rPr sz="2400" spc="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movement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Early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record in India :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Epic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Mahabharata,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where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clash  between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Aryans,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pastoralists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agriculturists,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and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Nishads, forest-dwellers</a:t>
            </a:r>
            <a:endParaRPr sz="24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Kautilya’s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Artha Shastra- Kings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protect forests and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wild  life,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particularly</a:t>
            </a:r>
            <a:r>
              <a:rPr sz="2400" spc="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elephants</a:t>
            </a:r>
            <a:endParaRPr sz="24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ts val="259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cultural values in favour of protection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of environment  were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strong enough to give rise to the institution of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sacred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groves or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Devara Kadu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100"/>
              </a:lnSpc>
              <a:spcBef>
                <a:spcPts val="56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Several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ancient hymns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were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in praise of nature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and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specially prayed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God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to bless the Earth with regular  rainfall and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greenery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1474469" y="208279"/>
            <a:ext cx="7251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Ideological </a:t>
            </a:r>
            <a:r>
              <a:rPr sz="2800" b="1" spc="-10" dirty="0">
                <a:latin typeface="Times New Roman"/>
                <a:cs typeface="Times New Roman"/>
              </a:rPr>
              <a:t>Trends </a:t>
            </a:r>
            <a:r>
              <a:rPr sz="2800" b="1" dirty="0">
                <a:latin typeface="Times New Roman"/>
                <a:cs typeface="Times New Roman"/>
              </a:rPr>
              <a:t>in </a:t>
            </a:r>
            <a:r>
              <a:rPr sz="2800" b="1" spc="-5" dirty="0">
                <a:latin typeface="Times New Roman"/>
                <a:cs typeface="Times New Roman"/>
              </a:rPr>
              <a:t>Indian Environmentalism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725169"/>
            <a:ext cx="7611109" cy="61468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Crusading Gandhians</a:t>
            </a:r>
            <a:endParaRPr sz="220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2380"/>
              </a:lnSpc>
              <a:spcBef>
                <a:spcPts val="575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Relies heavily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on a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moral/religious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idiom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its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rejection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the 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modern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way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</a:t>
            </a:r>
            <a:r>
              <a:rPr sz="2200" spc="1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life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45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Ecological</a:t>
            </a:r>
            <a:r>
              <a:rPr sz="2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Marxist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9900"/>
              </a:lnSpc>
              <a:spcBef>
                <a:spcPts val="545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Problem in political and economic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terms,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arguing that it is the  unequal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access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resources, rather than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question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values,  which better explains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patterns and processes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environmental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degradation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Appropriate Technology</a:t>
            </a:r>
            <a:endParaRPr sz="2200">
              <a:latin typeface="Times New Roman"/>
              <a:cs typeface="Times New Roman"/>
            </a:endParaRPr>
          </a:p>
          <a:p>
            <a:pPr marL="355600" marR="134620" indent="-342900">
              <a:lnSpc>
                <a:spcPct val="90000"/>
              </a:lnSpc>
              <a:spcBef>
                <a:spcPts val="545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Emphasis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is not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so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much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challenging the ‘system’ as in  demonstrating in practice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a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set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socio-technical alternatives to  the centralizing and environmentally degrading</a:t>
            </a:r>
            <a:r>
              <a:rPr sz="2200" spc="5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technologies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Wilderness Enthusiasts</a:t>
            </a:r>
            <a:endParaRPr sz="2200">
              <a:latin typeface="Times New Roman"/>
              <a:cs typeface="Times New Roman"/>
            </a:endParaRPr>
          </a:p>
          <a:p>
            <a:pPr marL="355600" marR="802640" indent="-342900">
              <a:lnSpc>
                <a:spcPct val="90000"/>
              </a:lnSpc>
              <a:spcBef>
                <a:spcPts val="545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Provided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massive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documentation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the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decline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natural  forests and their plant and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animal species,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urging </a:t>
            </a:r>
            <a:r>
              <a:rPr sz="2200" dirty="0">
                <a:solidFill>
                  <a:srgbClr val="E9E9E9"/>
                </a:solidFill>
                <a:latin typeface="Times New Roman"/>
                <a:cs typeface="Times New Roman"/>
              </a:rPr>
              <a:t>the 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government to take remedial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action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Scientific</a:t>
            </a:r>
            <a:r>
              <a:rPr sz="2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Conservation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lr>
                <a:srgbClr val="FFCC66"/>
              </a:buClr>
              <a:buSzPct val="88636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E9E9E9"/>
                </a:solidFill>
                <a:latin typeface="Times New Roman"/>
                <a:cs typeface="Times New Roman"/>
              </a:rPr>
              <a:t>Concerned with efficiency and</a:t>
            </a:r>
            <a:r>
              <a:rPr sz="2200" spc="2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E9E9E9"/>
                </a:solidFill>
                <a:latin typeface="Times New Roman"/>
                <a:cs typeface="Times New Roman"/>
              </a:rPr>
              <a:t>management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06540"/>
            <a:ext cx="941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1381760" y="185420"/>
            <a:ext cx="744220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8295" marR="5080" indent="-285623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imes New Roman"/>
                <a:cs typeface="Times New Roman"/>
              </a:rPr>
              <a:t>Major Environmental Movements  </a:t>
            </a:r>
            <a:r>
              <a:rPr b="1" dirty="0">
                <a:latin typeface="Times New Roman"/>
                <a:cs typeface="Times New Roman"/>
              </a:rPr>
              <a:t>in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India</a:t>
            </a:r>
          </a:p>
        </p:txBody>
      </p:sp>
      <p:sp>
        <p:nvSpPr>
          <p:cNvPr id="211" name="object 2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017269" indent="-342900">
              <a:lnSpc>
                <a:spcPct val="100000"/>
              </a:lnSpc>
              <a:spcBef>
                <a:spcPts val="560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5" dirty="0"/>
              <a:t>Bishnoi</a:t>
            </a:r>
            <a:r>
              <a:rPr sz="3600" spc="-85" dirty="0"/>
              <a:t> </a:t>
            </a:r>
            <a:r>
              <a:rPr sz="3600" spc="-5" dirty="0"/>
              <a:t>Movement</a:t>
            </a:r>
            <a:endParaRPr sz="3600"/>
          </a:p>
          <a:p>
            <a:pPr marL="1017269" indent="-342900">
              <a:lnSpc>
                <a:spcPct val="100000"/>
              </a:lnSpc>
              <a:spcBef>
                <a:spcPts val="459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10" dirty="0"/>
              <a:t>Chipko</a:t>
            </a:r>
            <a:r>
              <a:rPr sz="3600" spc="-45" dirty="0"/>
              <a:t> </a:t>
            </a:r>
            <a:r>
              <a:rPr sz="3600" spc="-5" dirty="0"/>
              <a:t>Movement</a:t>
            </a:r>
            <a:endParaRPr sz="3600"/>
          </a:p>
          <a:p>
            <a:pPr marL="1017269" indent="-342900">
              <a:lnSpc>
                <a:spcPct val="100000"/>
              </a:lnSpc>
              <a:spcBef>
                <a:spcPts val="470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5" dirty="0"/>
              <a:t>Save Silent Valley</a:t>
            </a:r>
            <a:r>
              <a:rPr sz="3600" spc="-10" dirty="0"/>
              <a:t> </a:t>
            </a:r>
            <a:r>
              <a:rPr sz="3600" spc="-5" dirty="0"/>
              <a:t>Movement</a:t>
            </a:r>
            <a:endParaRPr sz="3600"/>
          </a:p>
          <a:p>
            <a:pPr marL="1017269" indent="-342900">
              <a:lnSpc>
                <a:spcPct val="100000"/>
              </a:lnSpc>
              <a:spcBef>
                <a:spcPts val="459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5" dirty="0"/>
              <a:t>Jungle </a:t>
            </a:r>
            <a:r>
              <a:rPr sz="3600" spc="-10" dirty="0"/>
              <a:t>Bachao</a:t>
            </a:r>
            <a:r>
              <a:rPr sz="3600" spc="-25" dirty="0"/>
              <a:t> </a:t>
            </a:r>
            <a:r>
              <a:rPr sz="3600" spc="-5" dirty="0"/>
              <a:t>Andholan</a:t>
            </a:r>
            <a:endParaRPr sz="3600"/>
          </a:p>
          <a:p>
            <a:pPr marL="1017269" indent="-342900">
              <a:lnSpc>
                <a:spcPct val="100000"/>
              </a:lnSpc>
              <a:spcBef>
                <a:spcPts val="470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5" dirty="0"/>
              <a:t>Appiko Movement</a:t>
            </a:r>
            <a:endParaRPr sz="3600"/>
          </a:p>
          <a:p>
            <a:pPr marL="1017269" indent="-342900">
              <a:lnSpc>
                <a:spcPct val="100000"/>
              </a:lnSpc>
              <a:spcBef>
                <a:spcPts val="459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5" dirty="0"/>
              <a:t>Narmada </a:t>
            </a:r>
            <a:r>
              <a:rPr sz="3600" spc="-10" dirty="0"/>
              <a:t>Bachao </a:t>
            </a:r>
            <a:r>
              <a:rPr sz="3600" spc="-5" dirty="0"/>
              <a:t>Andholan</a:t>
            </a:r>
            <a:r>
              <a:rPr sz="3600" spc="-45" dirty="0"/>
              <a:t> </a:t>
            </a:r>
            <a:r>
              <a:rPr sz="3600" dirty="0"/>
              <a:t>(NBA)</a:t>
            </a:r>
            <a:endParaRPr sz="3600"/>
          </a:p>
          <a:p>
            <a:pPr marL="1017269" indent="-342900">
              <a:lnSpc>
                <a:spcPct val="100000"/>
              </a:lnSpc>
              <a:spcBef>
                <a:spcPts val="470"/>
              </a:spcBef>
              <a:buClr>
                <a:srgbClr val="FFCC66"/>
              </a:buClr>
              <a:buSzPct val="90277"/>
              <a:buFont typeface="Symbol"/>
              <a:buChar char=""/>
              <a:tabLst>
                <a:tab pos="1017905" algn="l"/>
              </a:tabLst>
            </a:pPr>
            <a:r>
              <a:rPr sz="3600" spc="-5" dirty="0"/>
              <a:t>Tehri Dam</a:t>
            </a:r>
            <a:r>
              <a:rPr sz="3600" spc="-10" dirty="0"/>
              <a:t> Conflict</a:t>
            </a:r>
            <a:endParaRPr sz="3600"/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3199129"/>
            <a:ext cx="1144270" cy="0"/>
          </a:xfrm>
          <a:custGeom>
            <a:avLst/>
            <a:gdLst/>
            <a:ahLst/>
            <a:cxnLst/>
            <a:rect l="l" t="t" r="r" b="b"/>
            <a:pathLst>
              <a:path w="1144270">
                <a:moveTo>
                  <a:pt x="0" y="0"/>
                </a:moveTo>
                <a:lnTo>
                  <a:pt x="1144270" y="0"/>
                </a:lnTo>
              </a:path>
            </a:pathLst>
          </a:custGeom>
          <a:ln w="3175">
            <a:solidFill>
              <a:srgbClr val="1F0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19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321691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1F0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323468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00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325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10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327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2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328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30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330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40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32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50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34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610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35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7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376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81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39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912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41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A1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30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B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44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C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465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D1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3483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E16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350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2F17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3519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018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3536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1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3554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3572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31A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3590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41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3608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51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3625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6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3643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71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3661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81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3679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91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3696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A2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3714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B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3732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C21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3750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D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3768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3E2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3785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3F2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3803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3821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1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3839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22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3856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32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3874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4428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3892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5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3910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629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3928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72A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39446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82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39624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92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3981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A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399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B2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40157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C2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4034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D2F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405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4E30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40690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4F3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408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0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410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13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412242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52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414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33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41579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43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417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5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419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636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42113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73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422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83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42468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9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426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A3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428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B3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43002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5C3B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43180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D3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43357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E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4353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5F3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43713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03E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43891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1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4406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2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44246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34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44424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44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4460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4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4478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64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4495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7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4513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84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4531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945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4549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A46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4566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6B47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4584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C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4602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D4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4620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E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4638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F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4655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04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4673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1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4691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24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4709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34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4726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4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4744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54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4762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6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4780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75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4798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851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4815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9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4833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4851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B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48691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C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48856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7D5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4904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7E5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9225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7F5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93902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05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9580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158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9745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25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99237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35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50114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45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50279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5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504570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65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50634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75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50812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85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509905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95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51168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A60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51346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B6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515239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8C6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51701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8D6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51879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E6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52057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8F64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52235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06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52412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1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52590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26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52768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36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52946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4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53124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56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53301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669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3479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76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3657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3835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9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4013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A6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4190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B6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4368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C6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4546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D6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4724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9E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4902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9F7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5079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07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5257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17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5435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27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613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3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791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4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968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57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146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67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324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77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6502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8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6680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97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6857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A7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7035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B7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7213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7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7391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D7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7569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AE7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7746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F7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7924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07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8102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17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82802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27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8458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38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8635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48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88137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58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8991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68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9156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78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93470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88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9524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985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96900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BA86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98805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B87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0045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BC8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022340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BD8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04139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E8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0579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BF8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07567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20"/>
                </a:moveTo>
                <a:lnTo>
                  <a:pt x="1144270" y="20320"/>
                </a:lnTo>
                <a:lnTo>
                  <a:pt x="1144270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C0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093459"/>
            <a:ext cx="1144270" cy="20320"/>
          </a:xfrm>
          <a:custGeom>
            <a:avLst/>
            <a:gdLst/>
            <a:ahLst/>
            <a:cxnLst/>
            <a:rect l="l" t="t" r="r" b="b"/>
            <a:pathLst>
              <a:path w="1144270" h="20320">
                <a:moveTo>
                  <a:pt x="0" y="20319"/>
                </a:moveTo>
                <a:lnTo>
                  <a:pt x="1144270" y="20319"/>
                </a:lnTo>
                <a:lnTo>
                  <a:pt x="1144270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C18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1112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2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1290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3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1468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48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61645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5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61823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68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62001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79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62179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89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62357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992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2534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A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2712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C9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2890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C9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3068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CD95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3246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E9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3423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3601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09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3779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1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957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299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4135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39A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43127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4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490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59B1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668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69C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8462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79D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024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89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201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9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379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A9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5557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BA0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5735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DCA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5913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DA2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6090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E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6268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DFA3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6446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0A4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6624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1A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6802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2A6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6979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3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7157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4A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7335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5A8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7513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6A9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76910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7AA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78688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8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80465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50"/>
                </a:moveTo>
                <a:lnTo>
                  <a:pt x="1144270" y="19050"/>
                </a:lnTo>
                <a:lnTo>
                  <a:pt x="114427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E9AB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822440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AA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840219"/>
            <a:ext cx="1144270" cy="19050"/>
          </a:xfrm>
          <a:custGeom>
            <a:avLst/>
            <a:gdLst/>
            <a:ahLst/>
            <a:cxnLst/>
            <a:rect l="l" t="t" r="r" b="b"/>
            <a:pathLst>
              <a:path w="1144270" h="19050">
                <a:moveTo>
                  <a:pt x="0" y="19049"/>
                </a:moveTo>
                <a:lnTo>
                  <a:pt x="1144270" y="19049"/>
                </a:lnTo>
                <a:lnTo>
                  <a:pt x="114427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EBAD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495300"/>
            <a:ext cx="1143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>
            <a:spLocks noGrp="1"/>
          </p:cNvSpPr>
          <p:nvPr>
            <p:ph type="title"/>
          </p:nvPr>
        </p:nvSpPr>
        <p:spPr>
          <a:xfrm>
            <a:off x="3200400" y="208279"/>
            <a:ext cx="36944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EDAF0A"/>
                </a:solidFill>
                <a:latin typeface="Times New Roman"/>
                <a:cs typeface="Times New Roman"/>
              </a:rPr>
              <a:t>Bishnoi</a:t>
            </a:r>
            <a:r>
              <a:rPr sz="3600" b="1" spc="-65" dirty="0">
                <a:solidFill>
                  <a:srgbClr val="EDAF0A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EDAF0A"/>
                </a:solidFill>
                <a:latin typeface="Times New Roman"/>
                <a:cs typeface="Times New Roman"/>
              </a:rPr>
              <a:t>Movement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97939" y="795020"/>
            <a:ext cx="7491095" cy="573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Year: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1700s 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Place: Khejarli, Marwar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region,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Rajasthan 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state 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Leaders: Amrita Devi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along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with Bishnoi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villagers  in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Khejarli and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surrounding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villages</a:t>
            </a:r>
            <a:endParaRPr sz="2400">
              <a:latin typeface="Times New Roman"/>
              <a:cs typeface="Times New Roman"/>
            </a:endParaRPr>
          </a:p>
          <a:p>
            <a:pPr marL="355600" marR="3175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Aim: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Save sacred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trees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from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being cut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down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by the king’s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soldiers for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 new palace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Amrita Devi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hugged the trees and encouraged others to</a:t>
            </a:r>
            <a:r>
              <a:rPr sz="2400" spc="-8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do  the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same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- 363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Bishnoi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villagers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were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killed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this 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movement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- The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Bishnoi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tree martyrs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were influenced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by  the teachings of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Guru Maharaj Jambaji, who founded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Bishnoi faith- King who </a:t>
            </a:r>
            <a:r>
              <a:rPr sz="2400" spc="-10" dirty="0">
                <a:solidFill>
                  <a:srgbClr val="E9E9E9"/>
                </a:solidFill>
                <a:latin typeface="Times New Roman"/>
                <a:cs typeface="Times New Roman"/>
              </a:rPr>
              <a:t>came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know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about these events  rushed to the village and apologized, ordering the soldiers  to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cease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logging operations -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Maharajah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designated the 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Bishnoi state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as a protected area, 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forbidding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harm </a:t>
            </a:r>
            <a:r>
              <a:rPr sz="2400" spc="5" dirty="0">
                <a:solidFill>
                  <a:srgbClr val="E9E9E9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trees  and</a:t>
            </a:r>
            <a:r>
              <a:rPr sz="2400" spc="-5" dirty="0">
                <a:solidFill>
                  <a:srgbClr val="E9E9E9"/>
                </a:solidFill>
                <a:latin typeface="Times New Roman"/>
                <a:cs typeface="Times New Roman"/>
              </a:rPr>
              <a:t> animals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FFCC66"/>
              </a:buClr>
              <a:buSzPct val="89583"/>
              <a:buFont typeface="Symbol"/>
              <a:buChar char="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This legislation still exists today in the</a:t>
            </a:r>
            <a:r>
              <a:rPr sz="2400" spc="-20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9E9E9"/>
                </a:solidFill>
                <a:latin typeface="Times New Roman"/>
                <a:cs typeface="Times New Roman"/>
              </a:rPr>
              <a:t>region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76200" y="5715000"/>
            <a:ext cx="9144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7469" y="6625900"/>
            <a:ext cx="94170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E9E9E9"/>
                </a:solidFill>
                <a:latin typeface="Times New Roman"/>
                <a:cs typeface="Times New Roman"/>
              </a:rPr>
              <a:t>SINCE</a:t>
            </a:r>
            <a:r>
              <a:rPr sz="1400" spc="-65" dirty="0">
                <a:solidFill>
                  <a:srgbClr val="E9E9E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E9E9E9"/>
                </a:solidFill>
                <a:latin typeface="Times New Roman"/>
                <a:cs typeface="Times New Roman"/>
              </a:rPr>
              <a:t>1881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33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2065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Environmental Movements in India: Lessons for New Generation</vt:lpstr>
      <vt:lpstr>CONTENTS</vt:lpstr>
      <vt:lpstr>Understanding on Environmental Movement</vt:lpstr>
      <vt:lpstr>Introduction</vt:lpstr>
      <vt:lpstr>Introduction - Issues</vt:lpstr>
      <vt:lpstr>Historical Evolution of Environmental Movement</vt:lpstr>
      <vt:lpstr>Ideological Trends in Indian Environmentalism</vt:lpstr>
      <vt:lpstr>Major Environmental Movements  in India</vt:lpstr>
      <vt:lpstr>Bishnoi Movement</vt:lpstr>
      <vt:lpstr>Chipko Movement</vt:lpstr>
      <vt:lpstr>Save Silent Valley Movement</vt:lpstr>
      <vt:lpstr>Jungle Bachao Andholan</vt:lpstr>
      <vt:lpstr>Appiko Movement</vt:lpstr>
      <vt:lpstr>Narmada Bachao Andholan (NBA)</vt:lpstr>
      <vt:lpstr>Tehri Dam Conflict</vt:lpstr>
      <vt:lpstr>Issues on Environmentalism</vt:lpstr>
      <vt:lpstr>Towards New Environmentalism</vt:lpstr>
      <vt:lpstr>Towards New Environmentalism</vt:lpstr>
      <vt:lpstr>Role of Youth &amp; Media</vt:lpstr>
      <vt:lpstr>Role of Women</vt:lpstr>
      <vt:lpstr>APPEAL</vt:lpstr>
      <vt:lpstr>Questions Please……..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Movement Lessons for New Generation</dc:title>
  <cp:lastModifiedBy>com</cp:lastModifiedBy>
  <cp:revision>5</cp:revision>
  <dcterms:created xsi:type="dcterms:W3CDTF">2019-03-15T06:33:12Z</dcterms:created>
  <dcterms:modified xsi:type="dcterms:W3CDTF">2019-03-16T04:43:41Z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2019-03-15T00:00:00Z</vt:filetime>
  </property>
</Properties>
</file>