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79" r:id="rId4"/>
    <p:sldId id="274" r:id="rId5"/>
    <p:sldId id="260" r:id="rId6"/>
    <p:sldId id="258" r:id="rId7"/>
    <p:sldId id="259" r:id="rId8"/>
    <p:sldId id="278" r:id="rId9"/>
    <p:sldId id="261" r:id="rId10"/>
    <p:sldId id="267" r:id="rId11"/>
    <p:sldId id="273" r:id="rId12"/>
    <p:sldId id="262" r:id="rId13"/>
    <p:sldId id="265" r:id="rId14"/>
    <p:sldId id="264" r:id="rId15"/>
    <p:sldId id="263" r:id="rId16"/>
    <p:sldId id="266" r:id="rId17"/>
    <p:sldId id="268" r:id="rId18"/>
    <p:sldId id="275" r:id="rId19"/>
    <p:sldId id="269" r:id="rId20"/>
    <p:sldId id="270" r:id="rId21"/>
    <p:sldId id="272" r:id="rId22"/>
    <p:sldId id="271" r:id="rId23"/>
    <p:sldId id="276"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696039-2DDB-43F1-B28D-327820787CFD}" type="datetimeFigureOut">
              <a:rPr lang="en-IN" smtClean="0"/>
              <a:pPr/>
              <a:t>15/03/2019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D4CB5F-6B90-4AC8-999E-4CE106C85DEF}" type="slidenum">
              <a:rPr lang="en-IN" smtClean="0"/>
              <a:pPr/>
              <a:t>‹#›</a:t>
            </a:fld>
            <a:endParaRPr lang="en-IN"/>
          </a:p>
        </p:txBody>
      </p:sp>
    </p:spTree>
    <p:extLst>
      <p:ext uri="{BB962C8B-B14F-4D97-AF65-F5344CB8AC3E}">
        <p14:creationId xmlns="" xmlns:p14="http://schemas.microsoft.com/office/powerpoint/2010/main" val="26771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30366B72-519F-4916-A154-BDCB89B0C9D0}" type="datetime1">
              <a:rPr lang="en-IN" smtClean="0"/>
              <a:pPr/>
              <a:t>15/03/2019</a:t>
            </a:fld>
            <a:endParaRPr lang="en-IN"/>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IN"/>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5877F84-0297-4D52-BA1E-538A50587A5E}" type="slidenum">
              <a:rPr lang="en-IN" smtClean="0"/>
              <a:pPr/>
              <a:t>‹#›</a:t>
            </a:fld>
            <a:endParaRPr lang="en-IN"/>
          </a:p>
        </p:txBody>
      </p:sp>
    </p:spTree>
    <p:extLst>
      <p:ext uri="{BB962C8B-B14F-4D97-AF65-F5344CB8AC3E}">
        <p14:creationId xmlns="" xmlns:p14="http://schemas.microsoft.com/office/powerpoint/2010/main" val="1879974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0C58E-0B8D-484D-BEF0-FDB71186A084}" type="datetime1">
              <a:rPr lang="en-IN" smtClean="0"/>
              <a:pPr/>
              <a:t>15/03/2019</a:t>
            </a:fld>
            <a:endParaRPr lang="en-IN"/>
          </a:p>
        </p:txBody>
      </p:sp>
      <p:sp>
        <p:nvSpPr>
          <p:cNvPr id="6" name="Footer Placeholder 5"/>
          <p:cNvSpPr>
            <a:spLocks noGrp="1"/>
          </p:cNvSpPr>
          <p:nvPr>
            <p:ph type="ftr" sz="quarter" idx="11"/>
          </p:nvPr>
        </p:nvSpPr>
        <p:spPr/>
        <p:txBody>
          <a:bodyPr/>
          <a:lstStyle/>
          <a:p>
            <a:endParaRPr lang="en-IN"/>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5877F84-0297-4D52-BA1E-538A50587A5E}" type="slidenum">
              <a:rPr lang="en-IN" smtClean="0"/>
              <a:pPr/>
              <a:t>‹#›</a:t>
            </a:fld>
            <a:endParaRPr lang="en-IN"/>
          </a:p>
        </p:txBody>
      </p:sp>
    </p:spTree>
    <p:extLst>
      <p:ext uri="{BB962C8B-B14F-4D97-AF65-F5344CB8AC3E}">
        <p14:creationId xmlns="" xmlns:p14="http://schemas.microsoft.com/office/powerpoint/2010/main" val="9978987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20C58E-0B8D-484D-BEF0-FDB71186A084}" type="datetime1">
              <a:rPr lang="en-IN" smtClean="0"/>
              <a:pPr/>
              <a:t>15/03/2019</a:t>
            </a:fld>
            <a:endParaRPr lang="en-IN"/>
          </a:p>
        </p:txBody>
      </p:sp>
      <p:sp>
        <p:nvSpPr>
          <p:cNvPr id="5" name="Footer Placeholder 4"/>
          <p:cNvSpPr>
            <a:spLocks noGrp="1"/>
          </p:cNvSpPr>
          <p:nvPr>
            <p:ph type="ftr" sz="quarter" idx="11"/>
          </p:nvPr>
        </p:nvSpPr>
        <p:spPr/>
        <p:txBody>
          <a:bodyPr/>
          <a:lstStyle/>
          <a:p>
            <a:endParaRPr lang="en-IN"/>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5877F84-0297-4D52-BA1E-538A50587A5E}" type="slidenum">
              <a:rPr lang="en-IN" smtClean="0"/>
              <a:pPr/>
              <a:t>‹#›</a:t>
            </a:fld>
            <a:endParaRPr lang="en-IN"/>
          </a:p>
        </p:txBody>
      </p:sp>
    </p:spTree>
    <p:extLst>
      <p:ext uri="{BB962C8B-B14F-4D97-AF65-F5344CB8AC3E}">
        <p14:creationId xmlns="" xmlns:p14="http://schemas.microsoft.com/office/powerpoint/2010/main" val="381911865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20C58E-0B8D-484D-BEF0-FDB71186A084}" type="datetime1">
              <a:rPr lang="en-IN" smtClean="0"/>
              <a:pPr/>
              <a:t>15/03/2019</a:t>
            </a:fld>
            <a:endParaRPr lang="en-IN"/>
          </a:p>
        </p:txBody>
      </p:sp>
      <p:sp>
        <p:nvSpPr>
          <p:cNvPr id="5" name="Footer Placeholder 4"/>
          <p:cNvSpPr>
            <a:spLocks noGrp="1"/>
          </p:cNvSpPr>
          <p:nvPr>
            <p:ph type="ftr" sz="quarter" idx="11"/>
          </p:nvPr>
        </p:nvSpPr>
        <p:spPr/>
        <p:txBody>
          <a:bodyPr/>
          <a:lstStyle/>
          <a:p>
            <a:endParaRPr lang="en-IN"/>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5877F84-0297-4D52-BA1E-538A50587A5E}" type="slidenum">
              <a:rPr lang="en-IN" smtClean="0"/>
              <a:pPr/>
              <a:t>‹#›</a:t>
            </a:fld>
            <a:endParaRPr lang="en-IN"/>
          </a:p>
        </p:txBody>
      </p:sp>
    </p:spTree>
    <p:extLst>
      <p:ext uri="{BB962C8B-B14F-4D97-AF65-F5344CB8AC3E}">
        <p14:creationId xmlns="" xmlns:p14="http://schemas.microsoft.com/office/powerpoint/2010/main" val="303142325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20C58E-0B8D-484D-BEF0-FDB71186A084}" type="datetime1">
              <a:rPr lang="en-IN" smtClean="0"/>
              <a:pPr/>
              <a:t>15/03/2019</a:t>
            </a:fld>
            <a:endParaRPr lang="en-IN"/>
          </a:p>
        </p:txBody>
      </p:sp>
      <p:sp>
        <p:nvSpPr>
          <p:cNvPr id="5" name="Footer Placeholder 4"/>
          <p:cNvSpPr>
            <a:spLocks noGrp="1"/>
          </p:cNvSpPr>
          <p:nvPr>
            <p:ph type="ftr" sz="quarter" idx="11"/>
          </p:nvPr>
        </p:nvSpPr>
        <p:spPr/>
        <p:txBody>
          <a:bodyPr/>
          <a:lstStyle/>
          <a:p>
            <a:endParaRPr lang="en-IN"/>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5877F84-0297-4D52-BA1E-538A50587A5E}" type="slidenum">
              <a:rPr lang="en-IN" smtClean="0"/>
              <a:pPr/>
              <a:t>‹#›</a:t>
            </a:fld>
            <a:endParaRPr lang="en-IN"/>
          </a:p>
        </p:txBody>
      </p:sp>
    </p:spTree>
    <p:extLst>
      <p:ext uri="{BB962C8B-B14F-4D97-AF65-F5344CB8AC3E}">
        <p14:creationId xmlns="" xmlns:p14="http://schemas.microsoft.com/office/powerpoint/2010/main" val="334494479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F20C58E-0B8D-484D-BEF0-FDB71186A084}" type="datetime1">
              <a:rPr lang="en-IN" smtClean="0"/>
              <a:pPr/>
              <a:t>15/03/2019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45877F84-0297-4D52-BA1E-538A50587A5E}" type="slidenum">
              <a:rPr lang="en-IN" smtClean="0"/>
              <a:pPr/>
              <a:t>‹#›</a:t>
            </a:fld>
            <a:endParaRPr lang="en-IN"/>
          </a:p>
        </p:txBody>
      </p:sp>
    </p:spTree>
    <p:extLst>
      <p:ext uri="{BB962C8B-B14F-4D97-AF65-F5344CB8AC3E}">
        <p14:creationId xmlns="" xmlns:p14="http://schemas.microsoft.com/office/powerpoint/2010/main" val="247777507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F20C58E-0B8D-484D-BEF0-FDB71186A084}" type="datetime1">
              <a:rPr lang="en-IN" smtClean="0"/>
              <a:pPr/>
              <a:t>15/03/2019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45877F84-0297-4D52-BA1E-538A50587A5E}" type="slidenum">
              <a:rPr lang="en-IN" smtClean="0"/>
              <a:pPr/>
              <a:t>‹#›</a:t>
            </a:fld>
            <a:endParaRPr lang="en-IN"/>
          </a:p>
        </p:txBody>
      </p:sp>
    </p:spTree>
    <p:extLst>
      <p:ext uri="{BB962C8B-B14F-4D97-AF65-F5344CB8AC3E}">
        <p14:creationId xmlns="" xmlns:p14="http://schemas.microsoft.com/office/powerpoint/2010/main" val="397648782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F4E3D1BC-F25D-44B8-BA87-FA1AF0C3B10D}" type="datetime1">
              <a:rPr lang="en-IN" smtClean="0"/>
              <a:pPr/>
              <a:t>15/03/2019</a:t>
            </a:fld>
            <a:endParaRPr lang="en-IN"/>
          </a:p>
        </p:txBody>
      </p:sp>
      <p:sp>
        <p:nvSpPr>
          <p:cNvPr id="5" name="Footer Placeholder 4"/>
          <p:cNvSpPr>
            <a:spLocks noGrp="1"/>
          </p:cNvSpPr>
          <p:nvPr>
            <p:ph type="ftr" sz="quarter" idx="11"/>
          </p:nvPr>
        </p:nvSpPr>
        <p:spPr>
          <a:xfrm>
            <a:off x="516133" y="6387910"/>
            <a:ext cx="3859795" cy="228660"/>
          </a:xfrm>
        </p:spPr>
        <p:txBody>
          <a:bodyPr/>
          <a:lstStyle/>
          <a:p>
            <a:endParaRPr lang="en-IN"/>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5877F84-0297-4D52-BA1E-538A50587A5E}" type="slidenum">
              <a:rPr lang="en-IN" smtClean="0"/>
              <a:pPr/>
              <a:t>‹#›</a:t>
            </a:fld>
            <a:endParaRPr lang="en-IN"/>
          </a:p>
        </p:txBody>
      </p:sp>
    </p:spTree>
    <p:extLst>
      <p:ext uri="{BB962C8B-B14F-4D97-AF65-F5344CB8AC3E}">
        <p14:creationId xmlns="" xmlns:p14="http://schemas.microsoft.com/office/powerpoint/2010/main" val="1418011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F7478B-4C45-4324-83AB-5F54FD464509}" type="datetime1">
              <a:rPr lang="en-IN" smtClean="0"/>
              <a:pPr/>
              <a:t>15/03/2019</a:t>
            </a:fld>
            <a:endParaRPr lang="en-IN"/>
          </a:p>
        </p:txBody>
      </p:sp>
      <p:sp>
        <p:nvSpPr>
          <p:cNvPr id="5" name="Footer Placeholder 4"/>
          <p:cNvSpPr>
            <a:spLocks noGrp="1"/>
          </p:cNvSpPr>
          <p:nvPr>
            <p:ph type="ftr" sz="quarter" idx="11"/>
          </p:nvPr>
        </p:nvSpPr>
        <p:spPr>
          <a:xfrm>
            <a:off x="538546" y="6365498"/>
            <a:ext cx="3859795" cy="228660"/>
          </a:xfrm>
        </p:spPr>
        <p:txBody>
          <a:bodyPr/>
          <a:lstStyle/>
          <a:p>
            <a:endParaRPr lang="en-IN"/>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5877F84-0297-4D52-BA1E-538A50587A5E}" type="slidenum">
              <a:rPr lang="en-IN" smtClean="0"/>
              <a:pPr/>
              <a:t>‹#›</a:t>
            </a:fld>
            <a:endParaRPr lang="en-IN"/>
          </a:p>
        </p:txBody>
      </p:sp>
    </p:spTree>
    <p:extLst>
      <p:ext uri="{BB962C8B-B14F-4D97-AF65-F5344CB8AC3E}">
        <p14:creationId xmlns="" xmlns:p14="http://schemas.microsoft.com/office/powerpoint/2010/main" val="2945609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6ECA8B-5C21-41B9-96FE-FEAFA009BF01}" type="datetime1">
              <a:rPr lang="en-IN" smtClean="0"/>
              <a:pPr/>
              <a:t>15/03/2019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5877F84-0297-4D52-BA1E-538A50587A5E}" type="slidenum">
              <a:rPr lang="en-IN" smtClean="0"/>
              <a:pPr/>
              <a:t>‹#›</a:t>
            </a:fld>
            <a:endParaRPr lang="en-IN"/>
          </a:p>
        </p:txBody>
      </p:sp>
    </p:spTree>
    <p:extLst>
      <p:ext uri="{BB962C8B-B14F-4D97-AF65-F5344CB8AC3E}">
        <p14:creationId xmlns="" xmlns:p14="http://schemas.microsoft.com/office/powerpoint/2010/main" val="261938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9CA3AC-C61E-418F-AA64-287817CEB9B3}" type="datetime1">
              <a:rPr lang="en-IN" smtClean="0"/>
              <a:pPr/>
              <a:t>15/03/2019</a:t>
            </a:fld>
            <a:endParaRPr lang="en-IN"/>
          </a:p>
        </p:txBody>
      </p:sp>
      <p:sp>
        <p:nvSpPr>
          <p:cNvPr id="5" name="Footer Placeholder 4"/>
          <p:cNvSpPr>
            <a:spLocks noGrp="1"/>
          </p:cNvSpPr>
          <p:nvPr>
            <p:ph type="ftr" sz="quarter" idx="11"/>
          </p:nvPr>
        </p:nvSpPr>
        <p:spPr/>
        <p:txBody>
          <a:bodyPr/>
          <a:lstStyle/>
          <a:p>
            <a:endParaRPr lang="en-IN"/>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5877F84-0297-4D52-BA1E-538A50587A5E}" type="slidenum">
              <a:rPr lang="en-IN" smtClean="0"/>
              <a:pPr/>
              <a:t>‹#›</a:t>
            </a:fld>
            <a:endParaRPr lang="en-IN"/>
          </a:p>
        </p:txBody>
      </p:sp>
    </p:spTree>
    <p:extLst>
      <p:ext uri="{BB962C8B-B14F-4D97-AF65-F5344CB8AC3E}">
        <p14:creationId xmlns="" xmlns:p14="http://schemas.microsoft.com/office/powerpoint/2010/main" val="3208630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3E6A59-D083-4472-A72C-905BB51A5052}" type="datetime1">
              <a:rPr lang="en-IN" smtClean="0"/>
              <a:pPr/>
              <a:t>15/03/2019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5877F84-0297-4D52-BA1E-538A50587A5E}" type="slidenum">
              <a:rPr lang="en-IN" smtClean="0"/>
              <a:pPr/>
              <a:t>‹#›</a:t>
            </a:fld>
            <a:endParaRPr lang="en-IN"/>
          </a:p>
        </p:txBody>
      </p:sp>
    </p:spTree>
    <p:extLst>
      <p:ext uri="{BB962C8B-B14F-4D97-AF65-F5344CB8AC3E}">
        <p14:creationId xmlns="" xmlns:p14="http://schemas.microsoft.com/office/powerpoint/2010/main" val="1304039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100015-FC26-4BBD-8D47-D4E70A0C823A}" type="datetime1">
              <a:rPr lang="en-IN" smtClean="0"/>
              <a:pPr/>
              <a:t>15/03/2019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5877F84-0297-4D52-BA1E-538A50587A5E}" type="slidenum">
              <a:rPr lang="en-IN" smtClean="0"/>
              <a:pPr/>
              <a:t>‹#›</a:t>
            </a:fld>
            <a:endParaRPr lang="en-IN"/>
          </a:p>
        </p:txBody>
      </p:sp>
    </p:spTree>
    <p:extLst>
      <p:ext uri="{BB962C8B-B14F-4D97-AF65-F5344CB8AC3E}">
        <p14:creationId xmlns="" xmlns:p14="http://schemas.microsoft.com/office/powerpoint/2010/main" val="187135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3872CF-2F23-42EB-8793-7CD5F99D992C}" type="datetime1">
              <a:rPr lang="en-IN" smtClean="0"/>
              <a:pPr/>
              <a:t>15/03/2019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5877F84-0297-4D52-BA1E-538A50587A5E}" type="slidenum">
              <a:rPr lang="en-IN" smtClean="0"/>
              <a:pPr/>
              <a:t>‹#›</a:t>
            </a:fld>
            <a:endParaRPr lang="en-IN"/>
          </a:p>
        </p:txBody>
      </p:sp>
    </p:spTree>
    <p:extLst>
      <p:ext uri="{BB962C8B-B14F-4D97-AF65-F5344CB8AC3E}">
        <p14:creationId xmlns="" xmlns:p14="http://schemas.microsoft.com/office/powerpoint/2010/main" val="1317673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B996816D-35B3-4589-93E4-8ECF72E98DF9}" type="datetime1">
              <a:rPr lang="en-IN" smtClean="0"/>
              <a:pPr/>
              <a:t>15/03/2019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45877F84-0297-4D52-BA1E-538A50587A5E}" type="slidenum">
              <a:rPr lang="en-IN" smtClean="0"/>
              <a:pPr/>
              <a:t>‹#›</a:t>
            </a:fld>
            <a:endParaRPr lang="en-IN"/>
          </a:p>
        </p:txBody>
      </p:sp>
    </p:spTree>
    <p:extLst>
      <p:ext uri="{BB962C8B-B14F-4D97-AF65-F5344CB8AC3E}">
        <p14:creationId xmlns="" xmlns:p14="http://schemas.microsoft.com/office/powerpoint/2010/main" val="3509254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220E23-F3B0-45EE-B54D-2CA85F80C0CB}" type="datetime1">
              <a:rPr lang="en-IN" smtClean="0"/>
              <a:pPr/>
              <a:t>15/03/2019</a:t>
            </a:fld>
            <a:endParaRPr lang="en-IN"/>
          </a:p>
        </p:txBody>
      </p:sp>
      <p:sp>
        <p:nvSpPr>
          <p:cNvPr id="6" name="Footer Placeholder 5"/>
          <p:cNvSpPr>
            <a:spLocks noGrp="1"/>
          </p:cNvSpPr>
          <p:nvPr>
            <p:ph type="ftr" sz="quarter" idx="11"/>
          </p:nvPr>
        </p:nvSpPr>
        <p:spPr/>
        <p:txBody>
          <a:bodyPr/>
          <a:lstStyle/>
          <a:p>
            <a:endParaRPr lang="en-IN"/>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5877F84-0297-4D52-BA1E-538A50587A5E}" type="slidenum">
              <a:rPr lang="en-IN" smtClean="0"/>
              <a:pPr/>
              <a:t>‹#›</a:t>
            </a:fld>
            <a:endParaRPr lang="en-IN"/>
          </a:p>
        </p:txBody>
      </p:sp>
    </p:spTree>
    <p:extLst>
      <p:ext uri="{BB962C8B-B14F-4D97-AF65-F5344CB8AC3E}">
        <p14:creationId xmlns="" xmlns:p14="http://schemas.microsoft.com/office/powerpoint/2010/main" val="182294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7E0CF-C5F7-4293-AAF5-5F8813E9B3C1}" type="datetime1">
              <a:rPr lang="en-IN" smtClean="0"/>
              <a:pPr/>
              <a:t>15/03/2019</a:t>
            </a:fld>
            <a:endParaRPr lang="en-IN"/>
          </a:p>
        </p:txBody>
      </p:sp>
      <p:sp>
        <p:nvSpPr>
          <p:cNvPr id="6" name="Footer Placeholder 5"/>
          <p:cNvSpPr>
            <a:spLocks noGrp="1"/>
          </p:cNvSpPr>
          <p:nvPr>
            <p:ph type="ftr" sz="quarter" idx="11"/>
          </p:nvPr>
        </p:nvSpPr>
        <p:spPr/>
        <p:txBody>
          <a:bodyPr/>
          <a:lstStyle/>
          <a:p>
            <a:endParaRPr lang="en-IN"/>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5877F84-0297-4D52-BA1E-538A50587A5E}" type="slidenum">
              <a:rPr lang="en-IN" smtClean="0"/>
              <a:pPr/>
              <a:t>‹#›</a:t>
            </a:fld>
            <a:endParaRPr lang="en-IN"/>
          </a:p>
        </p:txBody>
      </p:sp>
    </p:spTree>
    <p:extLst>
      <p:ext uri="{BB962C8B-B14F-4D97-AF65-F5344CB8AC3E}">
        <p14:creationId xmlns="" xmlns:p14="http://schemas.microsoft.com/office/powerpoint/2010/main" val="3381708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3F20C58E-0B8D-484D-BEF0-FDB71186A084}" type="datetime1">
              <a:rPr lang="en-IN" smtClean="0"/>
              <a:pPr/>
              <a:t>15/03/2019</a:t>
            </a:fld>
            <a:endParaRPr lang="en-IN"/>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IN"/>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45877F84-0297-4D52-BA1E-538A50587A5E}" type="slidenum">
              <a:rPr lang="en-IN" smtClean="0"/>
              <a:pPr/>
              <a:t>‹#›</a:t>
            </a:fld>
            <a:endParaRPr lang="en-IN"/>
          </a:p>
        </p:txBody>
      </p:sp>
    </p:spTree>
    <p:extLst>
      <p:ext uri="{BB962C8B-B14F-4D97-AF65-F5344CB8AC3E}">
        <p14:creationId xmlns="" xmlns:p14="http://schemas.microsoft.com/office/powerpoint/2010/main" val="3561984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Environmental </a:t>
            </a:r>
            <a:r>
              <a:rPr lang="en-US" dirty="0" smtClean="0"/>
              <a:t>Movements in India </a:t>
            </a:r>
            <a:br>
              <a:rPr lang="en-US" dirty="0" smtClean="0"/>
            </a:br>
            <a:r>
              <a:rPr lang="en-US" dirty="0" smtClean="0"/>
              <a:t/>
            </a:r>
            <a:br>
              <a:rPr lang="en-US" dirty="0" smtClean="0"/>
            </a:br>
            <a:r>
              <a:rPr lang="en-US" dirty="0" smtClean="0"/>
              <a:t>-</a:t>
            </a:r>
            <a:r>
              <a:rPr lang="en-US" dirty="0" smtClean="0"/>
              <a:t>Mr. B. M. </a:t>
            </a:r>
            <a:r>
              <a:rPr lang="en-US" dirty="0" err="1" smtClean="0"/>
              <a:t>Birajdar</a:t>
            </a:r>
            <a:r>
              <a:rPr lang="en-US" dirty="0" smtClean="0"/>
              <a:t/>
            </a:r>
            <a:br>
              <a:rPr lang="en-US" dirty="0" smtClean="0"/>
            </a:br>
            <a:r>
              <a:rPr lang="en-US" dirty="0" err="1" smtClean="0"/>
              <a:t>KVM,Wai</a:t>
            </a:r>
            <a:r>
              <a:rPr lang="en-US" dirty="0" smtClean="0"/>
              <a:t>.</a:t>
            </a:r>
            <a:endParaRPr lang="en-IN" dirty="0"/>
          </a:p>
        </p:txBody>
      </p:sp>
      <p:sp>
        <p:nvSpPr>
          <p:cNvPr id="8" name="Subtitle 7"/>
          <p:cNvSpPr>
            <a:spLocks noGrp="1"/>
          </p:cNvSpPr>
          <p:nvPr>
            <p:ph type="subTitle" idx="1"/>
          </p:nvPr>
        </p:nvSpPr>
        <p:spPr/>
        <p:txBody>
          <a:bodyPr/>
          <a:lstStyle/>
          <a:p>
            <a:endParaRPr lang="en-US" dirty="0"/>
          </a:p>
        </p:txBody>
      </p:sp>
      <p:sp>
        <p:nvSpPr>
          <p:cNvPr id="6" name="Slide Number Placeholder 5"/>
          <p:cNvSpPr>
            <a:spLocks noGrp="1"/>
          </p:cNvSpPr>
          <p:nvPr>
            <p:ph type="sldNum" sz="quarter" idx="12"/>
          </p:nvPr>
        </p:nvSpPr>
        <p:spPr/>
        <p:txBody>
          <a:bodyPr/>
          <a:lstStyle/>
          <a:p>
            <a:fld id="{45877F84-0297-4D52-BA1E-538A50587A5E}" type="slidenum">
              <a:rPr lang="en-IN" smtClean="0"/>
              <a:pPr/>
              <a:t>1</a:t>
            </a:fld>
            <a:endParaRPr lang="en-IN"/>
          </a:p>
        </p:txBody>
      </p:sp>
      <p:pic>
        <p:nvPicPr>
          <p:cNvPr id="1026" name="Picture 2" descr="C:\Users\User\Desktop\cis1.jpg"/>
          <p:cNvPicPr>
            <a:picLocks noChangeAspect="1" noChangeArrowheads="1"/>
          </p:cNvPicPr>
          <p:nvPr/>
        </p:nvPicPr>
        <p:blipFill>
          <a:blip r:embed="rId2" cstate="print"/>
          <a:srcRect/>
          <a:stretch>
            <a:fillRect/>
          </a:stretch>
        </p:blipFill>
        <p:spPr bwMode="auto">
          <a:xfrm>
            <a:off x="6172200" y="685800"/>
            <a:ext cx="2286000" cy="1905000"/>
          </a:xfrm>
          <a:prstGeom prst="rect">
            <a:avLst/>
          </a:prstGeom>
          <a:noFill/>
        </p:spPr>
      </p:pic>
      <p:pic>
        <p:nvPicPr>
          <p:cNvPr id="1027" name="Picture 3" descr="C:\Users\User\Desktop\cis2.jpg"/>
          <p:cNvPicPr>
            <a:picLocks noChangeAspect="1" noChangeArrowheads="1"/>
          </p:cNvPicPr>
          <p:nvPr/>
        </p:nvPicPr>
        <p:blipFill>
          <a:blip r:embed="rId3" cstate="print"/>
          <a:srcRect/>
          <a:stretch>
            <a:fillRect/>
          </a:stretch>
        </p:blipFill>
        <p:spPr bwMode="auto">
          <a:xfrm>
            <a:off x="6248400" y="2743200"/>
            <a:ext cx="2286000" cy="16668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Chipko Protests</a:t>
            </a:r>
            <a:endParaRPr lang="en-IN" dirty="0"/>
          </a:p>
        </p:txBody>
      </p:sp>
      <p:pic>
        <p:nvPicPr>
          <p:cNvPr id="4098" name="Picture 2" descr="C:\Users\User\Desktop\chipko-movement.jpg"/>
          <p:cNvPicPr>
            <a:picLocks noGrp="1" noChangeAspect="1" noChangeArrowheads="1"/>
          </p:cNvPicPr>
          <p:nvPr>
            <p:ph idx="1"/>
          </p:nvPr>
        </p:nvPicPr>
        <p:blipFill>
          <a:blip r:embed="rId2" cstate="print"/>
          <a:stretch>
            <a:fillRect/>
          </a:stretch>
        </p:blipFill>
        <p:spPr bwMode="auto">
          <a:xfrm>
            <a:off x="2132012" y="2825750"/>
            <a:ext cx="3810000" cy="2857500"/>
          </a:xfrm>
          <a:prstGeom prst="rect">
            <a:avLst/>
          </a:prstGeom>
          <a:noFill/>
        </p:spPr>
      </p:pic>
      <p:sp>
        <p:nvSpPr>
          <p:cNvPr id="4" name="Slide Number Placeholder 3"/>
          <p:cNvSpPr>
            <a:spLocks noGrp="1"/>
          </p:cNvSpPr>
          <p:nvPr>
            <p:ph type="sldNum" sz="quarter" idx="12"/>
          </p:nvPr>
        </p:nvSpPr>
        <p:spPr/>
        <p:txBody>
          <a:bodyPr/>
          <a:lstStyle/>
          <a:p>
            <a:fld id="{45877F84-0297-4D52-BA1E-538A50587A5E}" type="slidenum">
              <a:rPr lang="en-IN" smtClean="0"/>
              <a:pPr/>
              <a:t>10</a:t>
            </a:fld>
            <a:endParaRPr lang="en-I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Chipko did</a:t>
            </a:r>
            <a:endParaRPr lang="en-IN" dirty="0"/>
          </a:p>
        </p:txBody>
      </p:sp>
      <p:pic>
        <p:nvPicPr>
          <p:cNvPr id="6146" name="Picture 2" descr="C:\Users\User\Desktop\chipko.png"/>
          <p:cNvPicPr>
            <a:picLocks noGrp="1" noChangeAspect="1" noChangeArrowheads="1"/>
          </p:cNvPicPr>
          <p:nvPr>
            <p:ph idx="1"/>
          </p:nvPr>
        </p:nvPicPr>
        <p:blipFill>
          <a:blip r:embed="rId2" cstate="print"/>
          <a:srcRect/>
          <a:stretch>
            <a:fillRect/>
          </a:stretch>
        </p:blipFill>
        <p:spPr bwMode="auto">
          <a:xfrm>
            <a:off x="1121482" y="2132856"/>
            <a:ext cx="5832648" cy="4392488"/>
          </a:xfrm>
          <a:prstGeom prst="rect">
            <a:avLst/>
          </a:prstGeom>
          <a:noFill/>
        </p:spPr>
      </p:pic>
      <p:sp>
        <p:nvSpPr>
          <p:cNvPr id="4" name="Slide Number Placeholder 3"/>
          <p:cNvSpPr>
            <a:spLocks noGrp="1"/>
          </p:cNvSpPr>
          <p:nvPr>
            <p:ph type="sldNum" sz="quarter" idx="12"/>
          </p:nvPr>
        </p:nvSpPr>
        <p:spPr/>
        <p:txBody>
          <a:bodyPr/>
          <a:lstStyle/>
          <a:p>
            <a:fld id="{45877F84-0297-4D52-BA1E-538A50587A5E}" type="slidenum">
              <a:rPr lang="en-IN" smtClean="0"/>
              <a:pPr/>
              <a:t>11</a:t>
            </a:fld>
            <a:endParaRPr lang="en-I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Silent Valley</a:t>
            </a:r>
            <a:endParaRPr lang="en-IN" dirty="0"/>
          </a:p>
        </p:txBody>
      </p:sp>
      <p:sp>
        <p:nvSpPr>
          <p:cNvPr id="3" name="Content Placeholder 2"/>
          <p:cNvSpPr>
            <a:spLocks noGrp="1"/>
          </p:cNvSpPr>
          <p:nvPr>
            <p:ph idx="1"/>
          </p:nvPr>
        </p:nvSpPr>
        <p:spPr/>
        <p:txBody>
          <a:bodyPr/>
          <a:lstStyle/>
          <a:p>
            <a:pPr fontAlgn="base"/>
            <a:r>
              <a:rPr lang="en-IN" dirty="0"/>
              <a:t>Year: </a:t>
            </a:r>
            <a:r>
              <a:rPr lang="en-IN" dirty="0" smtClean="0"/>
              <a:t>1978; Place</a:t>
            </a:r>
            <a:r>
              <a:rPr lang="en-IN" dirty="0"/>
              <a:t>: Silent Valley, an evergreen tropical forest in the </a:t>
            </a:r>
            <a:r>
              <a:rPr lang="en-IN" dirty="0" err="1"/>
              <a:t>Palakkad</a:t>
            </a:r>
            <a:r>
              <a:rPr lang="en-IN" dirty="0"/>
              <a:t> district of Kerala, India.</a:t>
            </a:r>
          </a:p>
          <a:p>
            <a:pPr fontAlgn="base"/>
            <a:r>
              <a:rPr lang="en-IN" dirty="0" smtClean="0"/>
              <a:t>The </a:t>
            </a:r>
            <a:r>
              <a:rPr lang="en-IN" dirty="0"/>
              <a:t>Kerala </a:t>
            </a:r>
            <a:r>
              <a:rPr lang="en-IN" dirty="0" err="1"/>
              <a:t>Sastra</a:t>
            </a:r>
            <a:r>
              <a:rPr lang="en-IN" dirty="0"/>
              <a:t> </a:t>
            </a:r>
            <a:r>
              <a:rPr lang="en-IN" dirty="0" err="1"/>
              <a:t>Sahitya</a:t>
            </a:r>
            <a:r>
              <a:rPr lang="en-IN" dirty="0"/>
              <a:t> </a:t>
            </a:r>
            <a:r>
              <a:rPr lang="en-IN" dirty="0" err="1"/>
              <a:t>Parishad</a:t>
            </a:r>
            <a:r>
              <a:rPr lang="en-IN" dirty="0"/>
              <a:t> (KSSP) an </a:t>
            </a:r>
            <a:r>
              <a:rPr lang="en-IN" dirty="0" smtClean="0"/>
              <a:t>NGO</a:t>
            </a:r>
            <a:endParaRPr lang="en-IN" dirty="0"/>
          </a:p>
        </p:txBody>
      </p:sp>
      <p:sp>
        <p:nvSpPr>
          <p:cNvPr id="4" name="Slide Number Placeholder 3"/>
          <p:cNvSpPr>
            <a:spLocks noGrp="1"/>
          </p:cNvSpPr>
          <p:nvPr>
            <p:ph type="sldNum" sz="quarter" idx="12"/>
          </p:nvPr>
        </p:nvSpPr>
        <p:spPr/>
        <p:txBody>
          <a:bodyPr/>
          <a:lstStyle/>
          <a:p>
            <a:fld id="{45877F84-0297-4D52-BA1E-538A50587A5E}" type="slidenum">
              <a:rPr lang="en-IN" smtClean="0"/>
              <a:pPr/>
              <a:t>12</a:t>
            </a:fld>
            <a:endParaRPr lang="en-I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Silent Valley….</a:t>
            </a:r>
            <a:endParaRPr lang="en-IN" dirty="0"/>
          </a:p>
        </p:txBody>
      </p:sp>
      <p:sp>
        <p:nvSpPr>
          <p:cNvPr id="3" name="Content Placeholder 2"/>
          <p:cNvSpPr>
            <a:spLocks noGrp="1"/>
          </p:cNvSpPr>
          <p:nvPr>
            <p:ph idx="1"/>
          </p:nvPr>
        </p:nvSpPr>
        <p:spPr/>
        <p:txBody>
          <a:bodyPr>
            <a:normAutofit fontScale="85000" lnSpcReduction="10000"/>
          </a:bodyPr>
          <a:lstStyle/>
          <a:p>
            <a:pPr fontAlgn="base"/>
            <a:r>
              <a:rPr lang="en-IN" dirty="0"/>
              <a:t>The Kerala State Electricity Board (KSEB) proposed a hydroelectric dam across the </a:t>
            </a:r>
            <a:r>
              <a:rPr lang="en-IN" dirty="0" err="1"/>
              <a:t>Kunthipuzha</a:t>
            </a:r>
            <a:r>
              <a:rPr lang="en-IN" dirty="0"/>
              <a:t> River that runs through Silent </a:t>
            </a:r>
            <a:r>
              <a:rPr lang="en-IN" dirty="0" smtClean="0"/>
              <a:t>Valley</a:t>
            </a:r>
          </a:p>
          <a:p>
            <a:pPr fontAlgn="base"/>
            <a:r>
              <a:rPr lang="en-IN" dirty="0" smtClean="0"/>
              <a:t>In </a:t>
            </a:r>
            <a:r>
              <a:rPr lang="en-IN" dirty="0"/>
              <a:t>February 1973, the Planning Commission approved the project </a:t>
            </a:r>
          </a:p>
          <a:p>
            <a:pPr fontAlgn="base"/>
            <a:r>
              <a:rPr lang="en-IN" dirty="0" smtClean="0"/>
              <a:t>Many </a:t>
            </a:r>
            <a:r>
              <a:rPr lang="en-IN" dirty="0"/>
              <a:t>feared that the project would submerge 8.3 sq km of untouched moist evergreen </a:t>
            </a:r>
            <a:r>
              <a:rPr lang="en-IN" dirty="0" smtClean="0"/>
              <a:t>forest</a:t>
            </a:r>
          </a:p>
          <a:p>
            <a:pPr fontAlgn="base"/>
            <a:r>
              <a:rPr lang="en-IN" dirty="0" smtClean="0"/>
              <a:t>Several NGOs  led by KSSP, strongly  opposed </a:t>
            </a:r>
            <a:r>
              <a:rPr lang="en-IN" dirty="0"/>
              <a:t>the project and urged the government to abandon </a:t>
            </a:r>
            <a:r>
              <a:rPr lang="en-IN" dirty="0" smtClean="0"/>
              <a:t>it</a:t>
            </a:r>
          </a:p>
          <a:p>
            <a:pPr fontAlgn="base"/>
            <a:r>
              <a:rPr lang="en-IN" dirty="0" smtClean="0"/>
              <a:t>In </a:t>
            </a:r>
            <a:r>
              <a:rPr lang="en-IN" dirty="0"/>
              <a:t>January 1981, bowing to unrelenting public pressure, </a:t>
            </a:r>
            <a:r>
              <a:rPr lang="en-IN" dirty="0" err="1"/>
              <a:t>Indira</a:t>
            </a:r>
            <a:r>
              <a:rPr lang="en-IN" dirty="0"/>
              <a:t> Gandhi declared that Silent Valley will be </a:t>
            </a:r>
            <a:r>
              <a:rPr lang="en-IN" dirty="0" smtClean="0"/>
              <a:t>protected</a:t>
            </a:r>
          </a:p>
          <a:p>
            <a:pPr fontAlgn="base"/>
            <a:r>
              <a:rPr lang="en-IN" dirty="0" smtClean="0"/>
              <a:t>In </a:t>
            </a:r>
            <a:r>
              <a:rPr lang="en-IN" dirty="0"/>
              <a:t>1985, Prime Minister Rajiv Gandhi formally inaugurated the Silent Valley National </a:t>
            </a:r>
            <a:r>
              <a:rPr lang="en-IN" dirty="0" smtClean="0"/>
              <a:t>Park </a:t>
            </a:r>
            <a:endParaRPr lang="en-IN" dirty="0"/>
          </a:p>
        </p:txBody>
      </p:sp>
      <p:sp>
        <p:nvSpPr>
          <p:cNvPr id="4" name="Slide Number Placeholder 3"/>
          <p:cNvSpPr>
            <a:spLocks noGrp="1"/>
          </p:cNvSpPr>
          <p:nvPr>
            <p:ph type="sldNum" sz="quarter" idx="12"/>
          </p:nvPr>
        </p:nvSpPr>
        <p:spPr/>
        <p:txBody>
          <a:bodyPr/>
          <a:lstStyle/>
          <a:p>
            <a:fld id="{45877F84-0297-4D52-BA1E-538A50587A5E}" type="slidenum">
              <a:rPr lang="en-IN" smtClean="0"/>
              <a:pPr/>
              <a:t>13</a:t>
            </a:fld>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Appiko</a:t>
            </a:r>
            <a:r>
              <a:rPr lang="en-US" dirty="0" smtClean="0"/>
              <a:t> Movement</a:t>
            </a:r>
            <a:endParaRPr lang="en-IN" dirty="0"/>
          </a:p>
        </p:txBody>
      </p:sp>
      <p:sp>
        <p:nvSpPr>
          <p:cNvPr id="3" name="Content Placeholder 2"/>
          <p:cNvSpPr>
            <a:spLocks noGrp="1"/>
          </p:cNvSpPr>
          <p:nvPr>
            <p:ph idx="1"/>
          </p:nvPr>
        </p:nvSpPr>
        <p:spPr/>
        <p:txBody>
          <a:bodyPr>
            <a:normAutofit/>
          </a:bodyPr>
          <a:lstStyle/>
          <a:p>
            <a:pPr fontAlgn="base"/>
            <a:r>
              <a:rPr lang="en-IN" dirty="0"/>
              <a:t>Year: </a:t>
            </a:r>
            <a:r>
              <a:rPr lang="en-IN" dirty="0" smtClean="0"/>
              <a:t>1983; Place</a:t>
            </a:r>
            <a:r>
              <a:rPr lang="en-IN" dirty="0"/>
              <a:t>: </a:t>
            </a:r>
            <a:r>
              <a:rPr lang="en-IN" dirty="0" err="1"/>
              <a:t>Uttara</a:t>
            </a:r>
            <a:r>
              <a:rPr lang="en-IN" dirty="0"/>
              <a:t> Kannada and </a:t>
            </a:r>
            <a:r>
              <a:rPr lang="en-IN" dirty="0" err="1"/>
              <a:t>Shimoga</a:t>
            </a:r>
            <a:r>
              <a:rPr lang="en-IN" dirty="0"/>
              <a:t> districts  of Karnataka State</a:t>
            </a:r>
          </a:p>
          <a:p>
            <a:pPr fontAlgn="base"/>
            <a:r>
              <a:rPr lang="en-IN" dirty="0" err="1" smtClean="0"/>
              <a:t>Appiko’s</a:t>
            </a:r>
            <a:r>
              <a:rPr lang="en-IN" dirty="0" smtClean="0"/>
              <a:t> </a:t>
            </a:r>
            <a:r>
              <a:rPr lang="en-IN" dirty="0"/>
              <a:t>greatest strengths lie in it being neither driven by a personality nor having been formally institutionalised. However, it does have a facilitator in </a:t>
            </a:r>
            <a:r>
              <a:rPr lang="en-IN" dirty="0" err="1"/>
              <a:t>Pandurang</a:t>
            </a:r>
            <a:r>
              <a:rPr lang="en-IN" dirty="0"/>
              <a:t> </a:t>
            </a:r>
            <a:r>
              <a:rPr lang="en-IN" dirty="0" err="1"/>
              <a:t>Hegde</a:t>
            </a:r>
            <a:r>
              <a:rPr lang="en-IN" dirty="0"/>
              <a:t>. He helped launch the movement in 1983.</a:t>
            </a:r>
          </a:p>
          <a:p>
            <a:r>
              <a:rPr lang="en-IN" dirty="0" smtClean="0"/>
              <a:t>Popularly referred to as Chipko of south</a:t>
            </a:r>
            <a:endParaRPr lang="en-IN" dirty="0"/>
          </a:p>
        </p:txBody>
      </p:sp>
      <p:sp>
        <p:nvSpPr>
          <p:cNvPr id="4" name="Slide Number Placeholder 3"/>
          <p:cNvSpPr>
            <a:spLocks noGrp="1"/>
          </p:cNvSpPr>
          <p:nvPr>
            <p:ph type="sldNum" sz="quarter" idx="12"/>
          </p:nvPr>
        </p:nvSpPr>
        <p:spPr/>
        <p:txBody>
          <a:bodyPr/>
          <a:lstStyle/>
          <a:p>
            <a:fld id="{45877F84-0297-4D52-BA1E-538A50587A5E}" type="slidenum">
              <a:rPr lang="en-IN" smtClean="0"/>
              <a:pPr/>
              <a:t>14</a:t>
            </a:fld>
            <a:endParaRPr lang="en-I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Appiko</a:t>
            </a:r>
            <a:r>
              <a:rPr lang="en-US" dirty="0" smtClean="0"/>
              <a:t>…..</a:t>
            </a:r>
            <a:endParaRPr lang="en-IN" dirty="0"/>
          </a:p>
        </p:txBody>
      </p:sp>
      <p:sp>
        <p:nvSpPr>
          <p:cNvPr id="3" name="Content Placeholder 2"/>
          <p:cNvSpPr>
            <a:spLocks noGrp="1"/>
          </p:cNvSpPr>
          <p:nvPr>
            <p:ph idx="1"/>
          </p:nvPr>
        </p:nvSpPr>
        <p:spPr/>
        <p:txBody>
          <a:bodyPr>
            <a:normAutofit fontScale="85000" lnSpcReduction="20000"/>
          </a:bodyPr>
          <a:lstStyle/>
          <a:p>
            <a:pPr fontAlgn="base">
              <a:buNone/>
            </a:pPr>
            <a:endParaRPr lang="en-IN" dirty="0" smtClean="0"/>
          </a:p>
          <a:p>
            <a:pPr fontAlgn="base"/>
            <a:r>
              <a:rPr lang="en-IN" dirty="0" smtClean="0"/>
              <a:t> The </a:t>
            </a:r>
            <a:r>
              <a:rPr lang="en-IN" dirty="0" err="1"/>
              <a:t>Appiko</a:t>
            </a:r>
            <a:r>
              <a:rPr lang="en-IN" dirty="0"/>
              <a:t> Movement was locally known as “</a:t>
            </a:r>
            <a:r>
              <a:rPr lang="en-IN" dirty="0" err="1"/>
              <a:t>Appiko</a:t>
            </a:r>
            <a:r>
              <a:rPr lang="en-IN" dirty="0"/>
              <a:t> </a:t>
            </a:r>
            <a:r>
              <a:rPr lang="en-IN" dirty="0" err="1" smtClean="0"/>
              <a:t>Chaluvali</a:t>
            </a:r>
            <a:r>
              <a:rPr lang="en-IN" dirty="0" smtClean="0"/>
              <a:t>”</a:t>
            </a:r>
          </a:p>
          <a:p>
            <a:pPr fontAlgn="base"/>
            <a:r>
              <a:rPr lang="en-IN" dirty="0"/>
              <a:t> </a:t>
            </a:r>
            <a:r>
              <a:rPr lang="en-IN" dirty="0" smtClean="0"/>
              <a:t>The </a:t>
            </a:r>
            <a:r>
              <a:rPr lang="en-IN" dirty="0"/>
              <a:t>locals embraced the trees which were to be felled by contractors of the forest </a:t>
            </a:r>
            <a:r>
              <a:rPr lang="en-IN" dirty="0" smtClean="0"/>
              <a:t>department</a:t>
            </a:r>
          </a:p>
          <a:p>
            <a:pPr fontAlgn="base"/>
            <a:r>
              <a:rPr lang="en-IN" dirty="0" err="1" smtClean="0"/>
              <a:t>Appiko</a:t>
            </a:r>
            <a:r>
              <a:rPr lang="en-IN" dirty="0" smtClean="0"/>
              <a:t> </a:t>
            </a:r>
            <a:r>
              <a:rPr lang="en-IN" dirty="0"/>
              <a:t>movement used various techniques to raise awareness such as foot marches in the interior forest, slide shows, folk dances, street plays </a:t>
            </a:r>
            <a:r>
              <a:rPr lang="en-IN" dirty="0" smtClean="0"/>
              <a:t>etc</a:t>
            </a:r>
          </a:p>
          <a:p>
            <a:pPr fontAlgn="base"/>
            <a:r>
              <a:rPr lang="en-IN" dirty="0" smtClean="0"/>
              <a:t>The </a:t>
            </a:r>
            <a:r>
              <a:rPr lang="en-IN" dirty="0"/>
              <a:t>second area of the movement’s work was to promote </a:t>
            </a:r>
            <a:r>
              <a:rPr lang="en-IN" dirty="0" err="1"/>
              <a:t>afforestation</a:t>
            </a:r>
            <a:r>
              <a:rPr lang="en-IN" dirty="0"/>
              <a:t> on denuded </a:t>
            </a:r>
            <a:r>
              <a:rPr lang="en-IN" dirty="0" smtClean="0"/>
              <a:t>lands</a:t>
            </a:r>
          </a:p>
          <a:p>
            <a:pPr fontAlgn="base"/>
            <a:r>
              <a:rPr lang="en-IN" dirty="0" smtClean="0"/>
              <a:t>The </a:t>
            </a:r>
            <a:r>
              <a:rPr lang="en-IN" dirty="0"/>
              <a:t>movement later focused on the rational use of ecosphere through introducing alternative energy resources to  reduce pressure on the </a:t>
            </a:r>
            <a:r>
              <a:rPr lang="en-IN" dirty="0" smtClean="0"/>
              <a:t>forest</a:t>
            </a:r>
            <a:br>
              <a:rPr lang="en-IN" dirty="0" smtClean="0"/>
            </a:br>
            <a:endParaRPr lang="en-IN" dirty="0"/>
          </a:p>
        </p:txBody>
      </p:sp>
      <p:sp>
        <p:nvSpPr>
          <p:cNvPr id="4" name="Slide Number Placeholder 3"/>
          <p:cNvSpPr>
            <a:spLocks noGrp="1"/>
          </p:cNvSpPr>
          <p:nvPr>
            <p:ph type="sldNum" sz="quarter" idx="12"/>
          </p:nvPr>
        </p:nvSpPr>
        <p:spPr/>
        <p:txBody>
          <a:bodyPr/>
          <a:lstStyle/>
          <a:p>
            <a:fld id="{45877F84-0297-4D52-BA1E-538A50587A5E}" type="slidenum">
              <a:rPr lang="en-IN" smtClean="0"/>
              <a:pPr/>
              <a:t>15</a:t>
            </a:fld>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Appiko</a:t>
            </a:r>
            <a:r>
              <a:rPr lang="en-US" dirty="0" smtClean="0"/>
              <a:t> Protests</a:t>
            </a:r>
            <a:endParaRPr lang="en-IN" dirty="0"/>
          </a:p>
        </p:txBody>
      </p:sp>
      <p:pic>
        <p:nvPicPr>
          <p:cNvPr id="3074" name="Picture 2" descr="C:\Users\User\Desktop\Appiko-Movement.png"/>
          <p:cNvPicPr>
            <a:picLocks noGrp="1" noChangeAspect="1" noChangeArrowheads="1"/>
          </p:cNvPicPr>
          <p:nvPr>
            <p:ph idx="1"/>
          </p:nvPr>
        </p:nvPicPr>
        <p:blipFill>
          <a:blip r:embed="rId2" cstate="print"/>
          <a:stretch>
            <a:fillRect/>
          </a:stretch>
        </p:blipFill>
        <p:spPr bwMode="auto">
          <a:xfrm>
            <a:off x="1299453" y="2489200"/>
            <a:ext cx="5475118" cy="3530600"/>
          </a:xfrm>
          <a:prstGeom prst="rect">
            <a:avLst/>
          </a:prstGeom>
          <a:noFill/>
        </p:spPr>
      </p:pic>
      <p:sp>
        <p:nvSpPr>
          <p:cNvPr id="4" name="Slide Number Placeholder 3"/>
          <p:cNvSpPr>
            <a:spLocks noGrp="1"/>
          </p:cNvSpPr>
          <p:nvPr>
            <p:ph type="sldNum" sz="quarter" idx="12"/>
          </p:nvPr>
        </p:nvSpPr>
        <p:spPr/>
        <p:txBody>
          <a:bodyPr/>
          <a:lstStyle/>
          <a:p>
            <a:fld id="{45877F84-0297-4D52-BA1E-538A50587A5E}" type="slidenum">
              <a:rPr lang="en-IN" smtClean="0"/>
              <a:pPr/>
              <a:t>16</a:t>
            </a:fld>
            <a:endParaRPr lang="en-I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Narmada </a:t>
            </a:r>
            <a:r>
              <a:rPr lang="en-US" dirty="0" err="1" smtClean="0"/>
              <a:t>Bachao</a:t>
            </a:r>
            <a:r>
              <a:rPr lang="en-US" dirty="0" smtClean="0"/>
              <a:t> </a:t>
            </a:r>
            <a:r>
              <a:rPr lang="en-US" dirty="0" err="1" smtClean="0"/>
              <a:t>Andolan</a:t>
            </a:r>
            <a:endParaRPr lang="en-IN" dirty="0"/>
          </a:p>
        </p:txBody>
      </p:sp>
      <p:sp>
        <p:nvSpPr>
          <p:cNvPr id="3" name="Content Placeholder 2"/>
          <p:cNvSpPr>
            <a:spLocks noGrp="1"/>
          </p:cNvSpPr>
          <p:nvPr>
            <p:ph idx="1"/>
          </p:nvPr>
        </p:nvSpPr>
        <p:spPr/>
        <p:txBody>
          <a:bodyPr/>
          <a:lstStyle/>
          <a:p>
            <a:pPr fontAlgn="base"/>
            <a:r>
              <a:rPr lang="en-IN" dirty="0"/>
              <a:t>Year: </a:t>
            </a:r>
            <a:r>
              <a:rPr lang="en-IN" dirty="0" smtClean="0"/>
              <a:t>1985, Place</a:t>
            </a:r>
            <a:r>
              <a:rPr lang="en-IN" dirty="0"/>
              <a:t>: </a:t>
            </a:r>
            <a:r>
              <a:rPr lang="en-IN" b="1" dirty="0"/>
              <a:t>Narmada</a:t>
            </a:r>
            <a:r>
              <a:rPr lang="en-IN" dirty="0"/>
              <a:t> River, which flows through the states of Gujarat, Madhya Pradesh and Maharashtra.</a:t>
            </a:r>
          </a:p>
          <a:p>
            <a:pPr fontAlgn="base"/>
            <a:r>
              <a:rPr lang="en-IN" dirty="0" err="1" smtClean="0"/>
              <a:t>Medha</a:t>
            </a:r>
            <a:r>
              <a:rPr lang="en-IN" dirty="0" smtClean="0"/>
              <a:t> </a:t>
            </a:r>
            <a:r>
              <a:rPr lang="en-IN" dirty="0" err="1"/>
              <a:t>Patker</a:t>
            </a:r>
            <a:r>
              <a:rPr lang="en-IN" dirty="0"/>
              <a:t>, Baba </a:t>
            </a:r>
            <a:r>
              <a:rPr lang="en-IN" dirty="0" err="1"/>
              <a:t>Amte</a:t>
            </a:r>
            <a:r>
              <a:rPr lang="en-IN" dirty="0"/>
              <a:t>, </a:t>
            </a:r>
            <a:r>
              <a:rPr lang="en-IN" dirty="0" err="1"/>
              <a:t>adivasis</a:t>
            </a:r>
            <a:r>
              <a:rPr lang="en-IN" dirty="0"/>
              <a:t>, farmers, environmentalists and human rights </a:t>
            </a:r>
            <a:r>
              <a:rPr lang="en-IN" dirty="0" smtClean="0"/>
              <a:t>activists</a:t>
            </a:r>
          </a:p>
          <a:p>
            <a:pPr fontAlgn="base"/>
            <a:r>
              <a:rPr lang="en-US" dirty="0" smtClean="0"/>
              <a:t>India’s oldest environment struggle</a:t>
            </a:r>
            <a:endParaRPr lang="en-IN" dirty="0"/>
          </a:p>
        </p:txBody>
      </p:sp>
      <p:sp>
        <p:nvSpPr>
          <p:cNvPr id="4" name="Slide Number Placeholder 3"/>
          <p:cNvSpPr>
            <a:spLocks noGrp="1"/>
          </p:cNvSpPr>
          <p:nvPr>
            <p:ph type="sldNum" sz="quarter" idx="12"/>
          </p:nvPr>
        </p:nvSpPr>
        <p:spPr/>
        <p:txBody>
          <a:bodyPr/>
          <a:lstStyle/>
          <a:p>
            <a:fld id="{45877F84-0297-4D52-BA1E-538A50587A5E}" type="slidenum">
              <a:rPr lang="en-IN" smtClean="0"/>
              <a:pPr/>
              <a:t>17</a:t>
            </a:fld>
            <a:endParaRPr lang="en-I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narmada.jpg"/>
          <p:cNvPicPr>
            <a:picLocks noGrp="1" noChangeAspect="1" noChangeArrowheads="1"/>
          </p:cNvPicPr>
          <p:nvPr>
            <p:ph idx="1"/>
          </p:nvPr>
        </p:nvPicPr>
        <p:blipFill>
          <a:blip r:embed="rId2" cstate="print"/>
          <a:srcRect/>
          <a:stretch>
            <a:fillRect/>
          </a:stretch>
        </p:blipFill>
        <p:spPr bwMode="auto">
          <a:xfrm>
            <a:off x="621052" y="1200987"/>
            <a:ext cx="7848872" cy="5688632"/>
          </a:xfrm>
          <a:prstGeom prst="rect">
            <a:avLst/>
          </a:prstGeom>
          <a:noFill/>
        </p:spPr>
      </p:pic>
      <p:sp>
        <p:nvSpPr>
          <p:cNvPr id="4" name="Slide Number Placeholder 3"/>
          <p:cNvSpPr>
            <a:spLocks noGrp="1"/>
          </p:cNvSpPr>
          <p:nvPr>
            <p:ph type="sldNum" sz="quarter" idx="12"/>
          </p:nvPr>
        </p:nvSpPr>
        <p:spPr/>
        <p:txBody>
          <a:bodyPr/>
          <a:lstStyle/>
          <a:p>
            <a:fld id="{45877F84-0297-4D52-BA1E-538A50587A5E}" type="slidenum">
              <a:rPr lang="en-IN" smtClean="0"/>
              <a:pPr/>
              <a:t>18</a:t>
            </a:fld>
            <a:endParaRPr lang="en-I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NBA…..</a:t>
            </a:r>
            <a:endParaRPr lang="en-IN" dirty="0"/>
          </a:p>
        </p:txBody>
      </p:sp>
      <p:sp>
        <p:nvSpPr>
          <p:cNvPr id="3" name="Content Placeholder 2"/>
          <p:cNvSpPr>
            <a:spLocks noGrp="1"/>
          </p:cNvSpPr>
          <p:nvPr>
            <p:ph idx="1"/>
          </p:nvPr>
        </p:nvSpPr>
        <p:spPr/>
        <p:txBody>
          <a:bodyPr>
            <a:normAutofit/>
          </a:bodyPr>
          <a:lstStyle/>
          <a:p>
            <a:pPr fontAlgn="base"/>
            <a:r>
              <a:rPr lang="en-IN" dirty="0"/>
              <a:t>The movement first started as a protest for not providing proper rehabilitation and resettlement for the people who have been displaced by the construction of </a:t>
            </a:r>
            <a:r>
              <a:rPr lang="en-IN" b="1" dirty="0" err="1"/>
              <a:t>Sardar</a:t>
            </a:r>
            <a:r>
              <a:rPr lang="en-IN" b="1" dirty="0"/>
              <a:t> </a:t>
            </a:r>
            <a:r>
              <a:rPr lang="en-IN" b="1" dirty="0" err="1"/>
              <a:t>Sarovar</a:t>
            </a:r>
            <a:r>
              <a:rPr lang="en-IN" b="1" dirty="0"/>
              <a:t> </a:t>
            </a:r>
            <a:r>
              <a:rPr lang="en-IN" b="1" dirty="0" smtClean="0"/>
              <a:t>Dam</a:t>
            </a:r>
          </a:p>
          <a:p>
            <a:pPr fontAlgn="base"/>
            <a:r>
              <a:rPr lang="en-IN" dirty="0" smtClean="0"/>
              <a:t>Later </a:t>
            </a:r>
            <a:r>
              <a:rPr lang="en-IN" dirty="0"/>
              <a:t>on, the movement turned its focus on the preservation of the environment and the eco-systems of the </a:t>
            </a:r>
            <a:r>
              <a:rPr lang="en-IN" dirty="0" smtClean="0"/>
              <a:t>valley</a:t>
            </a:r>
          </a:p>
          <a:p>
            <a:pPr fontAlgn="base"/>
            <a:r>
              <a:rPr lang="en-IN" dirty="0" smtClean="0"/>
              <a:t> </a:t>
            </a:r>
            <a:r>
              <a:rPr lang="en-IN" dirty="0"/>
              <a:t>Activists also demanded the height of the dam to be reduced to 88 m from the proposed height of </a:t>
            </a:r>
            <a:r>
              <a:rPr lang="en-IN" dirty="0" smtClean="0"/>
              <a:t>130m</a:t>
            </a:r>
          </a:p>
          <a:p>
            <a:pPr fontAlgn="base"/>
            <a:r>
              <a:rPr lang="en-IN" dirty="0" smtClean="0"/>
              <a:t>World </a:t>
            </a:r>
            <a:r>
              <a:rPr lang="en-IN" dirty="0"/>
              <a:t>Bank withdrew from the </a:t>
            </a:r>
            <a:r>
              <a:rPr lang="en-IN" dirty="0" smtClean="0"/>
              <a:t>project</a:t>
            </a:r>
            <a:endParaRPr lang="en-IN" dirty="0"/>
          </a:p>
          <a:p>
            <a:endParaRPr lang="en-IN" dirty="0"/>
          </a:p>
        </p:txBody>
      </p:sp>
      <p:sp>
        <p:nvSpPr>
          <p:cNvPr id="4" name="Slide Number Placeholder 3"/>
          <p:cNvSpPr>
            <a:spLocks noGrp="1"/>
          </p:cNvSpPr>
          <p:nvPr>
            <p:ph type="sldNum" sz="quarter" idx="12"/>
          </p:nvPr>
        </p:nvSpPr>
        <p:spPr/>
        <p:txBody>
          <a:bodyPr/>
          <a:lstStyle/>
          <a:p>
            <a:fld id="{45877F84-0297-4D52-BA1E-538A50587A5E}" type="slidenum">
              <a:rPr lang="en-IN" smtClean="0"/>
              <a:pPr/>
              <a:t>19</a:t>
            </a:fld>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IN" dirty="0"/>
          </a:p>
        </p:txBody>
      </p:sp>
      <p:sp>
        <p:nvSpPr>
          <p:cNvPr id="3" name="Content Placeholder 2"/>
          <p:cNvSpPr>
            <a:spLocks noGrp="1"/>
          </p:cNvSpPr>
          <p:nvPr>
            <p:ph idx="1"/>
          </p:nvPr>
        </p:nvSpPr>
        <p:spPr/>
        <p:txBody>
          <a:bodyPr>
            <a:normAutofit fontScale="85000" lnSpcReduction="20000"/>
          </a:bodyPr>
          <a:lstStyle/>
          <a:p>
            <a:pPr fontAlgn="base"/>
            <a:r>
              <a:rPr lang="en-IN" dirty="0"/>
              <a:t>An environmental movement can be defined as a social or political movement, for the conservation of environment or for the improvement of the state of the </a:t>
            </a:r>
            <a:r>
              <a:rPr lang="en-IN" dirty="0" smtClean="0"/>
              <a:t>environment</a:t>
            </a:r>
          </a:p>
          <a:p>
            <a:pPr fontAlgn="base"/>
            <a:r>
              <a:rPr lang="en-IN" dirty="0" smtClean="0"/>
              <a:t>The </a:t>
            </a:r>
            <a:r>
              <a:rPr lang="en-IN" dirty="0"/>
              <a:t>terms ‘green movement’ or ‘conservation movement’ are alternatively </a:t>
            </a:r>
            <a:endParaRPr lang="en-IN" dirty="0" smtClean="0"/>
          </a:p>
          <a:p>
            <a:pPr fontAlgn="base"/>
            <a:r>
              <a:rPr lang="en-IN" dirty="0" smtClean="0"/>
              <a:t>Environmental </a:t>
            </a:r>
            <a:r>
              <a:rPr lang="en-IN" dirty="0"/>
              <a:t>movements </a:t>
            </a:r>
            <a:r>
              <a:rPr lang="en-IN" dirty="0" smtClean="0"/>
              <a:t>favour </a:t>
            </a:r>
            <a:r>
              <a:rPr lang="en-IN" dirty="0"/>
              <a:t>the </a:t>
            </a:r>
            <a:r>
              <a:rPr lang="en-IN" b="1" dirty="0"/>
              <a:t>sustainable management</a:t>
            </a:r>
            <a:r>
              <a:rPr lang="en-IN" dirty="0"/>
              <a:t> of natural resources. The movements often stress the protection of the environment via </a:t>
            </a:r>
            <a:r>
              <a:rPr lang="en-IN" b="1" dirty="0"/>
              <a:t>changes in public </a:t>
            </a:r>
            <a:r>
              <a:rPr lang="en-IN" b="1" dirty="0" smtClean="0"/>
              <a:t>policy</a:t>
            </a:r>
          </a:p>
          <a:p>
            <a:pPr fontAlgn="base"/>
            <a:r>
              <a:rPr lang="en-IN" dirty="0" smtClean="0"/>
              <a:t>Many </a:t>
            </a:r>
            <a:r>
              <a:rPr lang="en-IN" dirty="0"/>
              <a:t>movements are </a:t>
            </a:r>
            <a:r>
              <a:rPr lang="en-IN" dirty="0" smtClean="0"/>
              <a:t>centred </a:t>
            </a:r>
            <a:r>
              <a:rPr lang="en-IN" dirty="0"/>
              <a:t>on </a:t>
            </a:r>
            <a:r>
              <a:rPr lang="en-IN" b="1" dirty="0"/>
              <a:t>ecology, health and human rights</a:t>
            </a:r>
            <a:r>
              <a:rPr lang="en-IN" dirty="0"/>
              <a:t>.</a:t>
            </a:r>
          </a:p>
          <a:p>
            <a:pPr fontAlgn="base"/>
            <a:r>
              <a:rPr lang="en-IN" dirty="0"/>
              <a:t>Environmental movements range from the highly organized and formally institutionalized ones to the radically informal </a:t>
            </a:r>
            <a:r>
              <a:rPr lang="en-IN" dirty="0" smtClean="0"/>
              <a:t>activities</a:t>
            </a:r>
            <a:endParaRPr lang="en-IN" dirty="0"/>
          </a:p>
          <a:p>
            <a:pPr fontAlgn="base"/>
            <a:r>
              <a:rPr lang="en-IN" dirty="0"/>
              <a:t>The spatial scope of various environmental movements ranges from being local </a:t>
            </a:r>
            <a:r>
              <a:rPr lang="en-IN" dirty="0" smtClean="0"/>
              <a:t>to national to </a:t>
            </a:r>
            <a:r>
              <a:rPr lang="en-IN" dirty="0"/>
              <a:t>global.</a:t>
            </a:r>
          </a:p>
          <a:p>
            <a:endParaRPr lang="en-IN" dirty="0"/>
          </a:p>
        </p:txBody>
      </p:sp>
      <p:sp>
        <p:nvSpPr>
          <p:cNvPr id="4" name="Slide Number Placeholder 3"/>
          <p:cNvSpPr>
            <a:spLocks noGrp="1"/>
          </p:cNvSpPr>
          <p:nvPr>
            <p:ph type="sldNum" sz="quarter" idx="12"/>
          </p:nvPr>
        </p:nvSpPr>
        <p:spPr/>
        <p:txBody>
          <a:bodyPr/>
          <a:lstStyle/>
          <a:p>
            <a:fld id="{45877F84-0297-4D52-BA1E-538A50587A5E}" type="slidenum">
              <a:rPr lang="en-IN" smtClean="0"/>
              <a:pPr/>
              <a:t>2</a:t>
            </a:fld>
            <a:endParaRPr lang="en-I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NBA….</a:t>
            </a:r>
            <a:endParaRPr lang="en-IN" dirty="0"/>
          </a:p>
        </p:txBody>
      </p:sp>
      <p:sp>
        <p:nvSpPr>
          <p:cNvPr id="3" name="Content Placeholder 2"/>
          <p:cNvSpPr>
            <a:spLocks noGrp="1"/>
          </p:cNvSpPr>
          <p:nvPr>
            <p:ph idx="1"/>
          </p:nvPr>
        </p:nvSpPr>
        <p:spPr/>
        <p:txBody>
          <a:bodyPr>
            <a:normAutofit/>
          </a:bodyPr>
          <a:lstStyle/>
          <a:p>
            <a:pPr fontAlgn="base"/>
            <a:r>
              <a:rPr lang="en-IN" dirty="0" smtClean="0"/>
              <a:t>The project is now largely financed by the state governments and market borrowings. The project is expected to be fully com­pleted by 2025.</a:t>
            </a:r>
          </a:p>
          <a:p>
            <a:pPr fontAlgn="base"/>
            <a:r>
              <a:rPr lang="en-IN" dirty="0" smtClean="0"/>
              <a:t>Although not successful, as the dam could not be prevented, the NBA has created an anti-big dam opinion in India and outside</a:t>
            </a:r>
          </a:p>
          <a:p>
            <a:pPr fontAlgn="base"/>
            <a:r>
              <a:rPr lang="en-IN" dirty="0" smtClean="0"/>
              <a:t>It questioned the paradigm of development. As a democratic movement, it followed </a:t>
            </a:r>
            <a:r>
              <a:rPr lang="en-IN" dirty="0" err="1" smtClean="0"/>
              <a:t>Gandhian</a:t>
            </a:r>
            <a:r>
              <a:rPr lang="en-IN" dirty="0" smtClean="0"/>
              <a:t> principles</a:t>
            </a:r>
          </a:p>
          <a:p>
            <a:endParaRPr lang="en-IN" dirty="0"/>
          </a:p>
        </p:txBody>
      </p:sp>
      <p:sp>
        <p:nvSpPr>
          <p:cNvPr id="4" name="Slide Number Placeholder 3"/>
          <p:cNvSpPr>
            <a:spLocks noGrp="1"/>
          </p:cNvSpPr>
          <p:nvPr>
            <p:ph type="sldNum" sz="quarter" idx="12"/>
          </p:nvPr>
        </p:nvSpPr>
        <p:spPr/>
        <p:txBody>
          <a:bodyPr/>
          <a:lstStyle/>
          <a:p>
            <a:fld id="{45877F84-0297-4D52-BA1E-538A50587A5E}" type="slidenum">
              <a:rPr lang="en-IN" smtClean="0"/>
              <a:pPr/>
              <a:t>20</a:t>
            </a:fld>
            <a:endParaRPr lang="en-IN"/>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NBA Struggle</a:t>
            </a:r>
            <a:endParaRPr lang="en-IN" dirty="0"/>
          </a:p>
        </p:txBody>
      </p:sp>
      <p:pic>
        <p:nvPicPr>
          <p:cNvPr id="5122" name="Picture 2" descr="C:\Users\User\Desktop\Narmada-Bachao-Andholan.jpg"/>
          <p:cNvPicPr>
            <a:picLocks noGrp="1" noChangeAspect="1" noChangeArrowheads="1"/>
          </p:cNvPicPr>
          <p:nvPr>
            <p:ph idx="1"/>
          </p:nvPr>
        </p:nvPicPr>
        <p:blipFill>
          <a:blip r:embed="rId2" cstate="print"/>
          <a:stretch>
            <a:fillRect/>
          </a:stretch>
        </p:blipFill>
        <p:spPr bwMode="auto">
          <a:xfrm>
            <a:off x="1684343" y="2489200"/>
            <a:ext cx="4705338" cy="3530600"/>
          </a:xfrm>
          <a:prstGeom prst="rect">
            <a:avLst/>
          </a:prstGeom>
          <a:noFill/>
        </p:spPr>
      </p:pic>
      <p:sp>
        <p:nvSpPr>
          <p:cNvPr id="4" name="Slide Number Placeholder 3"/>
          <p:cNvSpPr>
            <a:spLocks noGrp="1"/>
          </p:cNvSpPr>
          <p:nvPr>
            <p:ph type="sldNum" sz="quarter" idx="12"/>
          </p:nvPr>
        </p:nvSpPr>
        <p:spPr/>
        <p:txBody>
          <a:bodyPr/>
          <a:lstStyle/>
          <a:p>
            <a:fld id="{45877F84-0297-4D52-BA1E-538A50587A5E}" type="slidenum">
              <a:rPr lang="en-IN" smtClean="0"/>
              <a:pPr/>
              <a:t>21</a:t>
            </a:fld>
            <a:endParaRPr lang="en-IN"/>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Tehri</a:t>
            </a:r>
            <a:r>
              <a:rPr lang="en-US" dirty="0" smtClean="0"/>
              <a:t> Dam Struggle</a:t>
            </a:r>
            <a:endParaRPr lang="en-IN" dirty="0"/>
          </a:p>
        </p:txBody>
      </p:sp>
      <p:sp>
        <p:nvSpPr>
          <p:cNvPr id="3" name="Content Placeholder 2"/>
          <p:cNvSpPr>
            <a:spLocks noGrp="1"/>
          </p:cNvSpPr>
          <p:nvPr>
            <p:ph idx="1"/>
          </p:nvPr>
        </p:nvSpPr>
        <p:spPr/>
        <p:txBody>
          <a:bodyPr>
            <a:normAutofit/>
          </a:bodyPr>
          <a:lstStyle/>
          <a:p>
            <a:pPr fontAlgn="base"/>
            <a:r>
              <a:rPr lang="en-IN" dirty="0"/>
              <a:t>Year: </a:t>
            </a:r>
            <a:r>
              <a:rPr lang="en-IN" dirty="0" smtClean="0"/>
              <a:t>1990’s, Place</a:t>
            </a:r>
            <a:r>
              <a:rPr lang="en-IN" dirty="0"/>
              <a:t>: Bhagirathi River near </a:t>
            </a:r>
            <a:r>
              <a:rPr lang="en-IN" dirty="0" err="1"/>
              <a:t>Tehri</a:t>
            </a:r>
            <a:r>
              <a:rPr lang="en-IN" dirty="0"/>
              <a:t> in Uttarakhand.</a:t>
            </a:r>
          </a:p>
          <a:p>
            <a:pPr fontAlgn="base"/>
            <a:r>
              <a:rPr lang="en-IN" dirty="0" err="1" smtClean="0"/>
              <a:t>Tehri</a:t>
            </a:r>
            <a:r>
              <a:rPr lang="en-IN" dirty="0" smtClean="0"/>
              <a:t> </a:t>
            </a:r>
            <a:r>
              <a:rPr lang="en-IN" dirty="0"/>
              <a:t>dam attracted national attention in the 1980s and the </a:t>
            </a:r>
            <a:r>
              <a:rPr lang="en-IN" dirty="0" smtClean="0"/>
              <a:t>1990s</a:t>
            </a:r>
          </a:p>
          <a:p>
            <a:pPr fontAlgn="base"/>
            <a:r>
              <a:rPr lang="en-IN" dirty="0" smtClean="0"/>
              <a:t>The </a:t>
            </a:r>
            <a:r>
              <a:rPr lang="en-IN" dirty="0"/>
              <a:t>major objections include, seismic sensitivity of the region, submergence of forest areas along with </a:t>
            </a:r>
            <a:r>
              <a:rPr lang="en-IN" dirty="0" err="1"/>
              <a:t>Tehri</a:t>
            </a:r>
            <a:r>
              <a:rPr lang="en-IN" dirty="0"/>
              <a:t> town etc</a:t>
            </a:r>
            <a:r>
              <a:rPr lang="en-IN" dirty="0" smtClean="0"/>
              <a:t>.</a:t>
            </a:r>
          </a:p>
          <a:p>
            <a:pPr fontAlgn="base"/>
            <a:r>
              <a:rPr lang="en-IN" dirty="0" smtClean="0"/>
              <a:t>Despite </a:t>
            </a:r>
            <a:r>
              <a:rPr lang="en-IN" dirty="0"/>
              <a:t>the support from other prominent leaders like Sunderlal </a:t>
            </a:r>
            <a:r>
              <a:rPr lang="en-IN" dirty="0" err="1"/>
              <a:t>Bahuguna</a:t>
            </a:r>
            <a:r>
              <a:rPr lang="en-IN" dirty="0"/>
              <a:t>, the movement has failed to gather enough popular support at national as well as international </a:t>
            </a:r>
            <a:r>
              <a:rPr lang="en-IN" dirty="0" smtClean="0"/>
              <a:t>levels</a:t>
            </a:r>
            <a:endParaRPr lang="en-IN" dirty="0"/>
          </a:p>
          <a:p>
            <a:endParaRPr lang="en-IN" dirty="0"/>
          </a:p>
        </p:txBody>
      </p:sp>
      <p:sp>
        <p:nvSpPr>
          <p:cNvPr id="4" name="Slide Number Placeholder 3"/>
          <p:cNvSpPr>
            <a:spLocks noGrp="1"/>
          </p:cNvSpPr>
          <p:nvPr>
            <p:ph type="sldNum" sz="quarter" idx="12"/>
          </p:nvPr>
        </p:nvSpPr>
        <p:spPr/>
        <p:txBody>
          <a:bodyPr/>
          <a:lstStyle/>
          <a:p>
            <a:fld id="{45877F84-0297-4D52-BA1E-538A50587A5E}" type="slidenum">
              <a:rPr lang="en-IN" smtClean="0"/>
              <a:pPr/>
              <a:t>22</a:t>
            </a:fld>
            <a:endParaRPr lang="en-I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Localised</a:t>
            </a:r>
            <a:r>
              <a:rPr lang="en-US" dirty="0" smtClean="0"/>
              <a:t> Movements</a:t>
            </a:r>
            <a:endParaRPr lang="en-IN" dirty="0"/>
          </a:p>
        </p:txBody>
      </p:sp>
      <p:sp>
        <p:nvSpPr>
          <p:cNvPr id="3" name="Content Placeholder 2"/>
          <p:cNvSpPr>
            <a:spLocks noGrp="1"/>
          </p:cNvSpPr>
          <p:nvPr>
            <p:ph idx="1"/>
          </p:nvPr>
        </p:nvSpPr>
        <p:spPr/>
        <p:txBody>
          <a:bodyPr/>
          <a:lstStyle/>
          <a:p>
            <a:r>
              <a:rPr lang="en-US" dirty="0" err="1" smtClean="0"/>
              <a:t>Ralegaon</a:t>
            </a:r>
            <a:r>
              <a:rPr lang="en-US" dirty="0" smtClean="0"/>
              <a:t> </a:t>
            </a:r>
            <a:r>
              <a:rPr lang="en-US" dirty="0" err="1" smtClean="0"/>
              <a:t>Siddhi</a:t>
            </a:r>
            <a:endParaRPr lang="en-US" dirty="0" smtClean="0"/>
          </a:p>
          <a:p>
            <a:r>
              <a:rPr lang="en-US" dirty="0" err="1" smtClean="0"/>
              <a:t>Tarun</a:t>
            </a:r>
            <a:r>
              <a:rPr lang="en-US" dirty="0" smtClean="0"/>
              <a:t> Bharat </a:t>
            </a:r>
            <a:r>
              <a:rPr lang="en-US" dirty="0" err="1" smtClean="0"/>
              <a:t>Sangh</a:t>
            </a:r>
            <a:endParaRPr lang="en-US" dirty="0" smtClean="0"/>
          </a:p>
          <a:p>
            <a:r>
              <a:rPr lang="en-US" dirty="0" err="1" smtClean="0"/>
              <a:t>Pani</a:t>
            </a:r>
            <a:r>
              <a:rPr lang="en-US" dirty="0" smtClean="0"/>
              <a:t> </a:t>
            </a:r>
            <a:r>
              <a:rPr lang="en-US" dirty="0" err="1" smtClean="0"/>
              <a:t>Panchayat</a:t>
            </a:r>
            <a:endParaRPr lang="en-US" dirty="0" smtClean="0"/>
          </a:p>
          <a:p>
            <a:r>
              <a:rPr lang="en-US" dirty="0" smtClean="0"/>
              <a:t>Deccan Development Society</a:t>
            </a:r>
            <a:endParaRPr lang="en-IN" dirty="0"/>
          </a:p>
        </p:txBody>
      </p:sp>
      <p:sp>
        <p:nvSpPr>
          <p:cNvPr id="4" name="Slide Number Placeholder 3"/>
          <p:cNvSpPr>
            <a:spLocks noGrp="1"/>
          </p:cNvSpPr>
          <p:nvPr>
            <p:ph type="sldNum" sz="quarter" idx="12"/>
          </p:nvPr>
        </p:nvSpPr>
        <p:spPr/>
        <p:txBody>
          <a:bodyPr/>
          <a:lstStyle/>
          <a:p>
            <a:fld id="{45877F84-0297-4D52-BA1E-538A50587A5E}" type="slidenum">
              <a:rPr lang="en-IN" smtClean="0"/>
              <a:pPr/>
              <a:t>23</a:t>
            </a:fld>
            <a:endParaRPr lang="en-IN"/>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of Movements</a:t>
            </a:r>
            <a:endParaRPr lang="en-IN" dirty="0"/>
          </a:p>
        </p:txBody>
      </p:sp>
      <p:sp>
        <p:nvSpPr>
          <p:cNvPr id="3" name="Content Placeholder 2"/>
          <p:cNvSpPr>
            <a:spLocks noGrp="1"/>
          </p:cNvSpPr>
          <p:nvPr>
            <p:ph idx="1"/>
          </p:nvPr>
        </p:nvSpPr>
        <p:spPr/>
        <p:txBody>
          <a:bodyPr/>
          <a:lstStyle/>
          <a:p>
            <a:r>
              <a:rPr lang="en-US" dirty="0" smtClean="0"/>
              <a:t>Rural to Urban</a:t>
            </a:r>
          </a:p>
          <a:p>
            <a:r>
              <a:rPr lang="en-US" dirty="0" smtClean="0"/>
              <a:t>Local to Global</a:t>
            </a:r>
          </a:p>
          <a:p>
            <a:r>
              <a:rPr lang="en-US" dirty="0" smtClean="0"/>
              <a:t>Use of Technology</a:t>
            </a:r>
          </a:p>
          <a:p>
            <a:r>
              <a:rPr lang="en-US" dirty="0" smtClean="0"/>
              <a:t>Role of State</a:t>
            </a:r>
          </a:p>
          <a:p>
            <a:r>
              <a:rPr lang="en-US" dirty="0" smtClean="0"/>
              <a:t>Role of Media</a:t>
            </a:r>
          </a:p>
          <a:p>
            <a:r>
              <a:rPr lang="en-US" dirty="0" smtClean="0"/>
              <a:t>Role of Judiciary</a:t>
            </a:r>
          </a:p>
          <a:p>
            <a:r>
              <a:rPr lang="en-US" smtClean="0"/>
              <a:t>Environmental Rights</a:t>
            </a:r>
            <a:endParaRPr lang="en-IN" dirty="0"/>
          </a:p>
        </p:txBody>
      </p:sp>
      <p:sp>
        <p:nvSpPr>
          <p:cNvPr id="4" name="Slide Number Placeholder 3"/>
          <p:cNvSpPr>
            <a:spLocks noGrp="1"/>
          </p:cNvSpPr>
          <p:nvPr>
            <p:ph type="sldNum" sz="quarter" idx="12"/>
          </p:nvPr>
        </p:nvSpPr>
        <p:spPr/>
        <p:txBody>
          <a:bodyPr/>
          <a:lstStyle/>
          <a:p>
            <a:fld id="{45877F84-0297-4D52-BA1E-538A50587A5E}" type="slidenum">
              <a:rPr lang="en-IN" smtClean="0"/>
              <a:pPr/>
              <a:t>24</a:t>
            </a:fld>
            <a:endParaRPr lang="en-I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Movements</a:t>
            </a:r>
            <a:endParaRPr lang="en-IN" dirty="0"/>
          </a:p>
        </p:txBody>
      </p:sp>
      <p:sp>
        <p:nvSpPr>
          <p:cNvPr id="3" name="Content Placeholder 2"/>
          <p:cNvSpPr>
            <a:spLocks noGrp="1"/>
          </p:cNvSpPr>
          <p:nvPr>
            <p:ph idx="1"/>
          </p:nvPr>
        </p:nvSpPr>
        <p:spPr/>
        <p:txBody>
          <a:bodyPr/>
          <a:lstStyle/>
          <a:p>
            <a:r>
              <a:rPr lang="en-US" dirty="0" smtClean="0"/>
              <a:t>Forest Based</a:t>
            </a:r>
          </a:p>
          <a:p>
            <a:r>
              <a:rPr lang="en-US" dirty="0" smtClean="0"/>
              <a:t>Land Degradation Based</a:t>
            </a:r>
          </a:p>
          <a:p>
            <a:r>
              <a:rPr lang="en-US" dirty="0" smtClean="0"/>
              <a:t>Water Issues and Dams</a:t>
            </a:r>
          </a:p>
          <a:p>
            <a:r>
              <a:rPr lang="en-US" dirty="0" smtClean="0"/>
              <a:t>Pollution Issues – Bhopal gas tragedy</a:t>
            </a:r>
            <a:endParaRPr lang="en-IN" dirty="0"/>
          </a:p>
        </p:txBody>
      </p:sp>
      <p:sp>
        <p:nvSpPr>
          <p:cNvPr id="4" name="Slide Number Placeholder 3"/>
          <p:cNvSpPr>
            <a:spLocks noGrp="1"/>
          </p:cNvSpPr>
          <p:nvPr>
            <p:ph type="sldNum" sz="quarter" idx="12"/>
          </p:nvPr>
        </p:nvSpPr>
        <p:spPr/>
        <p:txBody>
          <a:bodyPr/>
          <a:lstStyle/>
          <a:p>
            <a:fld id="{45877F84-0297-4D52-BA1E-538A50587A5E}" type="slidenum">
              <a:rPr lang="en-IN" smtClean="0"/>
              <a:pPr/>
              <a:t>3</a:t>
            </a:fld>
            <a:endParaRPr lang="en-I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 : Sites of Major Struggles</a:t>
            </a:r>
            <a:endParaRPr lang="en-IN" dirty="0"/>
          </a:p>
        </p:txBody>
      </p:sp>
      <p:pic>
        <p:nvPicPr>
          <p:cNvPr id="7170" name="Picture 2" descr="C:\Users\User\Desktop\india map env.png"/>
          <p:cNvPicPr>
            <a:picLocks noGrp="1" noChangeAspect="1" noChangeArrowheads="1"/>
          </p:cNvPicPr>
          <p:nvPr>
            <p:ph idx="1"/>
          </p:nvPr>
        </p:nvPicPr>
        <p:blipFill>
          <a:blip r:embed="rId2" cstate="print"/>
          <a:stretch>
            <a:fillRect/>
          </a:stretch>
        </p:blipFill>
        <p:spPr bwMode="auto">
          <a:xfrm>
            <a:off x="877278" y="2492896"/>
            <a:ext cx="7603954" cy="4104456"/>
          </a:xfrm>
          <a:prstGeom prst="rect">
            <a:avLst/>
          </a:prstGeom>
          <a:noFill/>
        </p:spPr>
      </p:pic>
      <p:sp>
        <p:nvSpPr>
          <p:cNvPr id="4" name="Slide Number Placeholder 3"/>
          <p:cNvSpPr>
            <a:spLocks noGrp="1"/>
          </p:cNvSpPr>
          <p:nvPr>
            <p:ph type="sldNum" sz="quarter" idx="12"/>
          </p:nvPr>
        </p:nvSpPr>
        <p:spPr/>
        <p:txBody>
          <a:bodyPr/>
          <a:lstStyle/>
          <a:p>
            <a:fld id="{45877F84-0297-4D52-BA1E-538A50587A5E}" type="slidenum">
              <a:rPr lang="en-IN" smtClean="0"/>
              <a:pPr/>
              <a:t>4</a:t>
            </a:fld>
            <a:endParaRPr lang="en-I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Bishnoi Movement</a:t>
            </a:r>
            <a:endParaRPr lang="en-IN" dirty="0"/>
          </a:p>
        </p:txBody>
      </p:sp>
      <p:sp>
        <p:nvSpPr>
          <p:cNvPr id="3" name="Content Placeholder 2"/>
          <p:cNvSpPr>
            <a:spLocks noGrp="1"/>
          </p:cNvSpPr>
          <p:nvPr>
            <p:ph idx="1"/>
          </p:nvPr>
        </p:nvSpPr>
        <p:spPr/>
        <p:txBody>
          <a:bodyPr>
            <a:normAutofit fontScale="85000" lnSpcReduction="10000"/>
          </a:bodyPr>
          <a:lstStyle/>
          <a:p>
            <a:pPr fontAlgn="base"/>
            <a:r>
              <a:rPr lang="en-IN" dirty="0"/>
              <a:t>Year: </a:t>
            </a:r>
            <a:r>
              <a:rPr lang="en-IN" dirty="0" smtClean="0"/>
              <a:t>1700s; Place</a:t>
            </a:r>
            <a:r>
              <a:rPr lang="en-IN" dirty="0"/>
              <a:t>: Khejarli, Marwar region, Rajasthan state.</a:t>
            </a:r>
          </a:p>
          <a:p>
            <a:pPr fontAlgn="base"/>
            <a:r>
              <a:rPr lang="en-IN" dirty="0"/>
              <a:t> Amrita Devi, a female villager could not bear to witness the destruction of both her faith and the village’s sacred trees. She hugged the trees and encouraged others to do the </a:t>
            </a:r>
            <a:r>
              <a:rPr lang="en-IN" dirty="0" smtClean="0"/>
              <a:t>same</a:t>
            </a:r>
          </a:p>
          <a:p>
            <a:pPr fontAlgn="base"/>
            <a:r>
              <a:rPr lang="en-IN" dirty="0" smtClean="0"/>
              <a:t>363 </a:t>
            </a:r>
            <a:r>
              <a:rPr lang="en-IN" dirty="0"/>
              <a:t>Bishnoi villagers were killed in this movement. The Bishnoi tree martyrs were influenced by the teachings of Guru Maharaj Jambaji, who founded the Bishnoi faith in 1485 and set forth principles forbidding harm to trees and </a:t>
            </a:r>
            <a:r>
              <a:rPr lang="en-IN" dirty="0" smtClean="0"/>
              <a:t>animals</a:t>
            </a:r>
          </a:p>
          <a:p>
            <a:pPr fontAlgn="base"/>
            <a:r>
              <a:rPr lang="en-IN" dirty="0" smtClean="0"/>
              <a:t>The </a:t>
            </a:r>
            <a:r>
              <a:rPr lang="en-IN" dirty="0"/>
              <a:t>king who came to know about these events rushed to the village and apologized, ordering the soldiers to cease logging operations. Soon afterward, the maharajah designated the Bishnoi state as a protected area, forbidding harm to trees and </a:t>
            </a:r>
            <a:r>
              <a:rPr lang="en-IN" dirty="0" smtClean="0"/>
              <a:t>animals</a:t>
            </a:r>
          </a:p>
          <a:p>
            <a:pPr fontAlgn="base"/>
            <a:r>
              <a:rPr lang="en-IN" dirty="0" smtClean="0"/>
              <a:t>This </a:t>
            </a:r>
            <a:r>
              <a:rPr lang="en-IN" dirty="0"/>
              <a:t>legislation still exists today in the </a:t>
            </a:r>
            <a:r>
              <a:rPr lang="en-IN" dirty="0" smtClean="0"/>
              <a:t>region</a:t>
            </a:r>
          </a:p>
        </p:txBody>
      </p:sp>
      <p:sp>
        <p:nvSpPr>
          <p:cNvPr id="4" name="Slide Number Placeholder 3"/>
          <p:cNvSpPr>
            <a:spLocks noGrp="1"/>
          </p:cNvSpPr>
          <p:nvPr>
            <p:ph type="sldNum" sz="quarter" idx="12"/>
          </p:nvPr>
        </p:nvSpPr>
        <p:spPr/>
        <p:txBody>
          <a:bodyPr/>
          <a:lstStyle/>
          <a:p>
            <a:fld id="{45877F84-0297-4D52-BA1E-538A50587A5E}" type="slidenum">
              <a:rPr lang="en-IN" smtClean="0"/>
              <a:pPr/>
              <a:t>5</a:t>
            </a:fld>
            <a:endParaRPr lang="en-I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Bishnoi Movement</a:t>
            </a:r>
            <a:br>
              <a:rPr lang="en-IN" b="1" dirty="0" smtClean="0"/>
            </a:br>
            <a:endParaRPr lang="en-IN" dirty="0"/>
          </a:p>
        </p:txBody>
      </p:sp>
      <p:pic>
        <p:nvPicPr>
          <p:cNvPr id="1026" name="Picture 2" descr="C:\Users\User\Desktop\Bishnoi-Movement.jpg"/>
          <p:cNvPicPr>
            <a:picLocks noGrp="1" noChangeAspect="1" noChangeArrowheads="1"/>
          </p:cNvPicPr>
          <p:nvPr>
            <p:ph idx="1"/>
          </p:nvPr>
        </p:nvPicPr>
        <p:blipFill>
          <a:blip r:embed="rId2" cstate="print"/>
          <a:srcRect/>
          <a:stretch>
            <a:fillRect/>
          </a:stretch>
        </p:blipFill>
        <p:spPr bwMode="auto">
          <a:xfrm>
            <a:off x="611560" y="1961456"/>
            <a:ext cx="7704856" cy="4896544"/>
          </a:xfrm>
          <a:prstGeom prst="rect">
            <a:avLst/>
          </a:prstGeom>
          <a:noFill/>
        </p:spPr>
      </p:pic>
      <p:sp>
        <p:nvSpPr>
          <p:cNvPr id="4" name="Slide Number Placeholder 3"/>
          <p:cNvSpPr>
            <a:spLocks noGrp="1"/>
          </p:cNvSpPr>
          <p:nvPr>
            <p:ph type="sldNum" sz="quarter" idx="12"/>
          </p:nvPr>
        </p:nvSpPr>
        <p:spPr/>
        <p:txBody>
          <a:bodyPr/>
          <a:lstStyle/>
          <a:p>
            <a:fld id="{45877F84-0297-4D52-BA1E-538A50587A5E}" type="slidenum">
              <a:rPr lang="en-IN" smtClean="0"/>
              <a:pPr/>
              <a:t>6</a:t>
            </a:fld>
            <a:endParaRPr lang="en-I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Chipko Movement</a:t>
            </a:r>
            <a:endParaRPr lang="en-IN" dirty="0"/>
          </a:p>
        </p:txBody>
      </p:sp>
      <p:sp>
        <p:nvSpPr>
          <p:cNvPr id="3" name="Content Placeholder 2"/>
          <p:cNvSpPr>
            <a:spLocks noGrp="1"/>
          </p:cNvSpPr>
          <p:nvPr>
            <p:ph idx="1"/>
          </p:nvPr>
        </p:nvSpPr>
        <p:spPr/>
        <p:txBody>
          <a:bodyPr>
            <a:normAutofit/>
          </a:bodyPr>
          <a:lstStyle/>
          <a:p>
            <a:pPr fontAlgn="base"/>
            <a:r>
              <a:rPr lang="en-IN" dirty="0"/>
              <a:t>Year: </a:t>
            </a:r>
            <a:r>
              <a:rPr lang="en-IN" dirty="0" smtClean="0"/>
              <a:t>1973; Place</a:t>
            </a:r>
            <a:r>
              <a:rPr lang="en-IN" dirty="0"/>
              <a:t>: In Chamoli district and later at Tehri-Garhwal district of Uttarakhand.</a:t>
            </a:r>
          </a:p>
          <a:p>
            <a:pPr fontAlgn="base"/>
            <a:r>
              <a:rPr lang="en-IN" dirty="0"/>
              <a:t>Leaders: </a:t>
            </a:r>
            <a:r>
              <a:rPr lang="en-IN" dirty="0" smtClean="0"/>
              <a:t>Gaura </a:t>
            </a:r>
            <a:r>
              <a:rPr lang="en-IN" dirty="0"/>
              <a:t>Devi, Sudesha Devi, Bachni Devi, </a:t>
            </a:r>
            <a:r>
              <a:rPr lang="en-IN" dirty="0" smtClean="0"/>
              <a:t>Sunderlal </a:t>
            </a:r>
            <a:r>
              <a:rPr lang="en-IN" dirty="0" err="1" smtClean="0"/>
              <a:t>Bahuguna</a:t>
            </a:r>
            <a:r>
              <a:rPr lang="en-IN" dirty="0" smtClean="0"/>
              <a:t>, </a:t>
            </a:r>
            <a:r>
              <a:rPr lang="en-IN" dirty="0" err="1" smtClean="0"/>
              <a:t>Chandi</a:t>
            </a:r>
            <a:r>
              <a:rPr lang="en-IN" dirty="0" smtClean="0"/>
              <a:t> </a:t>
            </a:r>
            <a:r>
              <a:rPr lang="en-IN" dirty="0"/>
              <a:t>Prasad Bhatt, Govind Singh </a:t>
            </a:r>
            <a:r>
              <a:rPr lang="en-IN" dirty="0" err="1"/>
              <a:t>Rawat</a:t>
            </a:r>
            <a:r>
              <a:rPr lang="en-IN" dirty="0"/>
              <a:t>, </a:t>
            </a:r>
            <a:r>
              <a:rPr lang="en-IN" dirty="0" err="1"/>
              <a:t>Dhoom</a:t>
            </a:r>
            <a:r>
              <a:rPr lang="en-IN" dirty="0"/>
              <a:t> Singh Negi, </a:t>
            </a:r>
            <a:r>
              <a:rPr lang="en-IN" dirty="0" err="1"/>
              <a:t>Shamsher</a:t>
            </a:r>
            <a:r>
              <a:rPr lang="en-IN" dirty="0"/>
              <a:t> Singh </a:t>
            </a:r>
            <a:r>
              <a:rPr lang="en-IN" dirty="0" err="1"/>
              <a:t>Bisht</a:t>
            </a:r>
            <a:r>
              <a:rPr lang="en-IN" dirty="0"/>
              <a:t> and </a:t>
            </a:r>
            <a:r>
              <a:rPr lang="en-IN" dirty="0" err="1"/>
              <a:t>Ghanasyam</a:t>
            </a:r>
            <a:r>
              <a:rPr lang="en-IN" dirty="0"/>
              <a:t> </a:t>
            </a:r>
            <a:r>
              <a:rPr lang="en-IN" dirty="0" err="1"/>
              <a:t>Raturi</a:t>
            </a:r>
            <a:r>
              <a:rPr lang="en-IN" dirty="0"/>
              <a:t>.</a:t>
            </a:r>
          </a:p>
          <a:p>
            <a:r>
              <a:rPr lang="en-IN" dirty="0" smtClean="0"/>
              <a:t/>
            </a:r>
            <a:br>
              <a:rPr lang="en-IN" dirty="0" smtClean="0"/>
            </a:br>
            <a:endParaRPr lang="en-IN" dirty="0"/>
          </a:p>
        </p:txBody>
      </p:sp>
      <p:sp>
        <p:nvSpPr>
          <p:cNvPr id="4" name="Slide Number Placeholder 3"/>
          <p:cNvSpPr>
            <a:spLocks noGrp="1"/>
          </p:cNvSpPr>
          <p:nvPr>
            <p:ph type="sldNum" sz="quarter" idx="12"/>
          </p:nvPr>
        </p:nvSpPr>
        <p:spPr/>
        <p:txBody>
          <a:bodyPr/>
          <a:lstStyle/>
          <a:p>
            <a:fld id="{45877F84-0297-4D52-BA1E-538A50587A5E}" type="slidenum">
              <a:rPr lang="en-IN" smtClean="0"/>
              <a:pPr/>
              <a:t>7</a:t>
            </a:fld>
            <a:endParaRPr lang="en-I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CHIPKO MOVEMENT</a:t>
            </a:r>
            <a:endParaRPr lang="en-IN" dirty="0"/>
          </a:p>
        </p:txBody>
      </p:sp>
      <p:pic>
        <p:nvPicPr>
          <p:cNvPr id="4" name="Picture 4" descr="C:\Users\User\Desktop\cis3.jpg"/>
          <p:cNvPicPr>
            <a:picLocks noGrp="1" noChangeAspect="1" noChangeArrowheads="1"/>
          </p:cNvPicPr>
          <p:nvPr>
            <p:ph idx="1"/>
          </p:nvPr>
        </p:nvPicPr>
        <p:blipFill>
          <a:blip r:embed="rId2" cstate="print"/>
          <a:srcRect/>
          <a:stretch>
            <a:fillRect/>
          </a:stretch>
        </p:blipFill>
        <p:spPr bwMode="auto">
          <a:xfrm>
            <a:off x="1136526" y="1916832"/>
            <a:ext cx="5802560" cy="5616624"/>
          </a:xfrm>
          <a:prstGeom prst="rect">
            <a:avLst/>
          </a:prstGeom>
          <a:noFill/>
        </p:spPr>
      </p:pic>
      <p:sp>
        <p:nvSpPr>
          <p:cNvPr id="5" name="Slide Number Placeholder 4"/>
          <p:cNvSpPr>
            <a:spLocks noGrp="1"/>
          </p:cNvSpPr>
          <p:nvPr>
            <p:ph type="sldNum" sz="quarter" idx="12"/>
          </p:nvPr>
        </p:nvSpPr>
        <p:spPr/>
        <p:txBody>
          <a:bodyPr/>
          <a:lstStyle/>
          <a:p>
            <a:fld id="{45877F84-0297-4D52-BA1E-538A50587A5E}" type="slidenum">
              <a:rPr lang="en-IN" smtClean="0"/>
              <a:pPr/>
              <a:t>8</a:t>
            </a:fld>
            <a:endParaRPr lang="en-I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Chipko….</a:t>
            </a:r>
            <a:endParaRPr lang="en-IN" dirty="0"/>
          </a:p>
        </p:txBody>
      </p:sp>
      <p:sp>
        <p:nvSpPr>
          <p:cNvPr id="3" name="Content Placeholder 2"/>
          <p:cNvSpPr>
            <a:spLocks noGrp="1"/>
          </p:cNvSpPr>
          <p:nvPr>
            <p:ph idx="1"/>
          </p:nvPr>
        </p:nvSpPr>
        <p:spPr/>
        <p:txBody>
          <a:bodyPr>
            <a:normAutofit fontScale="92500" lnSpcReduction="20000"/>
          </a:bodyPr>
          <a:lstStyle/>
          <a:p>
            <a:pPr fontAlgn="base"/>
            <a:r>
              <a:rPr lang="en-IN" dirty="0" smtClean="0"/>
              <a:t>The </a:t>
            </a:r>
            <a:r>
              <a:rPr lang="en-IN" dirty="0"/>
              <a:t>women of Advani village of Tehri-Garhwal tied the sacred thread around trunks of trees and they hugged the trees, hence it was called ‘Chipko Movement’ or ‘hug the tree movement</a:t>
            </a:r>
            <a:r>
              <a:rPr lang="en-IN" dirty="0" smtClean="0"/>
              <a:t>’</a:t>
            </a:r>
          </a:p>
          <a:p>
            <a:pPr fontAlgn="base"/>
            <a:r>
              <a:rPr lang="en-IN" dirty="0" smtClean="0"/>
              <a:t>Main </a:t>
            </a:r>
            <a:r>
              <a:rPr lang="en-IN" dirty="0"/>
              <a:t>demand of the people in these protests was that the benefits of the forests (especially the right to fodder) should go to local </a:t>
            </a:r>
            <a:r>
              <a:rPr lang="en-IN" dirty="0" smtClean="0"/>
              <a:t>people</a:t>
            </a:r>
          </a:p>
          <a:p>
            <a:pPr fontAlgn="base"/>
            <a:r>
              <a:rPr lang="en-IN" dirty="0" smtClean="0"/>
              <a:t>The </a:t>
            </a:r>
            <a:r>
              <a:rPr lang="en-IN" dirty="0"/>
              <a:t>Chipko movement gathered momentum in 1978 when the women faced police firings and other </a:t>
            </a:r>
            <a:r>
              <a:rPr lang="en-IN" dirty="0" smtClean="0"/>
              <a:t>tortures</a:t>
            </a:r>
            <a:endParaRPr lang="en-IN" dirty="0"/>
          </a:p>
          <a:p>
            <a:pPr fontAlgn="base"/>
            <a:r>
              <a:rPr lang="en-IN" dirty="0" smtClean="0"/>
              <a:t> </a:t>
            </a:r>
            <a:r>
              <a:rPr lang="en-IN" dirty="0"/>
              <a:t>This became a turning point in the history of eco-development struggles in the region and around the </a:t>
            </a:r>
            <a:r>
              <a:rPr lang="en-IN" dirty="0" smtClean="0"/>
              <a:t>world </a:t>
            </a:r>
            <a:br>
              <a:rPr lang="en-IN" dirty="0" smtClean="0"/>
            </a:br>
            <a:endParaRPr lang="en-IN" dirty="0"/>
          </a:p>
        </p:txBody>
      </p:sp>
      <p:sp>
        <p:nvSpPr>
          <p:cNvPr id="4" name="Slide Number Placeholder 3"/>
          <p:cNvSpPr>
            <a:spLocks noGrp="1"/>
          </p:cNvSpPr>
          <p:nvPr>
            <p:ph type="sldNum" sz="quarter" idx="12"/>
          </p:nvPr>
        </p:nvSpPr>
        <p:spPr/>
        <p:txBody>
          <a:bodyPr/>
          <a:lstStyle/>
          <a:p>
            <a:fld id="{45877F84-0297-4D52-BA1E-538A50587A5E}" type="slidenum">
              <a:rPr lang="en-IN" smtClean="0"/>
              <a:pPr/>
              <a:t>9</a:t>
            </a:fld>
            <a:endParaRPr lang="en-IN"/>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365</TotalTime>
  <Words>698</Words>
  <Application>Microsoft Office PowerPoint</Application>
  <PresentationFormat>On-screen Show (4:3)</PresentationFormat>
  <Paragraphs>111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Ion Boardroom</vt:lpstr>
      <vt:lpstr>    Environmental Movements in India   -Mr. B. M. Birajdar KVM,Wai.</vt:lpstr>
      <vt:lpstr>Definition</vt:lpstr>
      <vt:lpstr>Types of Movements</vt:lpstr>
      <vt:lpstr>India : Sites of Major Struggles</vt:lpstr>
      <vt:lpstr>Bishnoi Movement</vt:lpstr>
      <vt:lpstr>Bishnoi Movement </vt:lpstr>
      <vt:lpstr>Chipko Movement</vt:lpstr>
      <vt:lpstr>CHIPKO MOVEMENT</vt:lpstr>
      <vt:lpstr>Chipko….</vt:lpstr>
      <vt:lpstr>Chipko Protests</vt:lpstr>
      <vt:lpstr>What Chipko did</vt:lpstr>
      <vt:lpstr>Silent Valley</vt:lpstr>
      <vt:lpstr>Silent Valley….</vt:lpstr>
      <vt:lpstr>Appiko Movement</vt:lpstr>
      <vt:lpstr>Appiko…..</vt:lpstr>
      <vt:lpstr>Appiko Protests</vt:lpstr>
      <vt:lpstr>Narmada Bachao Andolan</vt:lpstr>
      <vt:lpstr>Slide 18</vt:lpstr>
      <vt:lpstr>NBA…..</vt:lpstr>
      <vt:lpstr>NBA….</vt:lpstr>
      <vt:lpstr>NBA Struggle</vt:lpstr>
      <vt:lpstr>Tehri Dam Struggle</vt:lpstr>
      <vt:lpstr>Localised Movements</vt:lpstr>
      <vt:lpstr>Strategies of Movements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 : Environmental Movements</dc:title>
  <dc:creator>User</dc:creator>
  <cp:lastModifiedBy>com</cp:lastModifiedBy>
  <cp:revision>37</cp:revision>
  <dcterms:created xsi:type="dcterms:W3CDTF">2017-04-03T06:40:06Z</dcterms:created>
  <dcterms:modified xsi:type="dcterms:W3CDTF">2019-03-15T04:13:33Z</dcterms:modified>
</cp:coreProperties>
</file>