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0DDAE-1B5C-B54C-AEEA-37E0A6625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35BC5-B59F-C845-9603-F6189A959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E5BF2-23B6-8A48-B13C-0504566E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FE281-78C7-7843-873C-B495448CC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92960-FD38-EA4E-9A94-C883A425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C77D-6CD5-5144-84F8-7B3C6710B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082CBE-A079-9648-90B0-E0531CB2C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150E4-9A84-2947-BF30-E0649E6F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D121-E917-D047-A1CD-FD1632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A9B7A-D690-F044-B0BF-164B8B0B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8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96D23-E89C-A247-AF3C-3E9A5A6525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9E4A7-327B-754D-A83E-E1F04AA19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5474B-49A2-2F4C-94BC-C0485C20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D57CA-15C2-C84E-A2B2-4AB0E1D5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E4776-F65A-D742-B5BD-8D2CAE5B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0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8232E-A2F4-5A40-B785-437F7AD2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42E5C-9DDD-3442-BEF6-8518C6BD7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65866-226F-B048-9F4E-CC097040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9E53D-EE17-EC47-AE14-25AF8F27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4AA8-E439-154F-BC87-B6EBC33A6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4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92A5-9263-5C41-B6AF-22813648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D5DB-B7D4-8E4A-A142-2BA196280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3A15B-7D7E-6C46-B5E3-6935F391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82D7A-A03B-A447-B240-A17B47C4B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1269B-A4C7-9D4F-8D80-237D2DF8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560A-5057-2C49-83C7-F6CAD053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56CE4-3D45-E94A-A0E0-22F6F1141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08A8C-5E32-5B44-B502-1D48C1E30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1B1C2-9CCE-264F-BF9D-33EDF4BD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DDDAA-DBF4-4746-8820-8CD5F9AC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4D4AB-B724-5944-A09F-3E559F9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3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ADC5-AA51-8C46-852A-F584FF5E4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D5DE2-F59E-464F-A987-3B45A498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CD96B-5E47-E44E-9638-8DF829620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B7EB24-A25B-D943-AF25-C9FED4773D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B02F81-986F-A34C-BB95-B4D4A84591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D2C26-5A2C-1C42-86BD-412B598B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F9B3-933E-B940-8E87-BC8899305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06D4E-D086-AB47-8CA8-40F95214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2BD1-3486-C540-AB77-F3E259617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2790F-BB39-7A4D-9063-E675E641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B9643-3B7E-0845-8E1B-30250108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08E55-0C97-B949-97EF-02D6AF1FF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C85EEF-1F6B-304C-A177-F74C41B7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D0BA7-1027-024B-B12E-A3DDB789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B1CA0-4E45-1848-8D80-6818EDF1E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3041-8321-5142-96B0-814ACAB1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251C-5E0E-3648-A885-7AD897B4E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6E25F-9648-6A4B-AA7A-1782B5DCA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F8E34-59CA-C34A-8C6F-5AB48D06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7774E-985E-8840-9124-F3D0A6978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D1F1C-3673-C949-80ED-3629DF12C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0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25FCA-C25F-D447-9E74-608337B3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F5D84B-26B5-1243-8BA1-95A87BB8EC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EEDF3-BCF5-0644-BA88-6361BA1C5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08733-A1D6-BD45-BC93-0BAC0127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2E09F-3A0A-9842-91D8-BFF43C44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E3DCC-D131-124B-B8BC-CB6D90B6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3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6FAAD-F699-D546-A9BD-C5E0DD15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A7EEE-CF3F-2742-849A-4855EA2EC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12A8-1DC3-8B4F-96E7-A2A8B21DAD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10C3-B496-5046-98BC-083964E4BB9F}" type="datetimeFigureOut">
              <a:rPr lang="en-US" smtClean="0"/>
              <a:t>6/20/2024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0F23E-3888-FC4A-A1FC-7B112DE46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89606-334C-3649-B84A-5D82B1132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F1AA-0690-0E4F-9D53-D2CAF7E29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Sophocles" TargetMode="External" /><Relationship Id="rId2" Type="http://schemas.openxmlformats.org/officeDocument/2006/relationships/hyperlink" Target="https://en.m.wikipedia.org/wiki/Aeschylus" TargetMode="Externa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biography/Jason-Hebrew-priest" TargetMode="External" /><Relationship Id="rId2" Type="http://schemas.openxmlformats.org/officeDocument/2006/relationships/hyperlink" Target="https://www.britannica.com/topic/Medea-Greek-mythology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www.britannica.com/topic/Helios-Greek-god" TargetMode="External" /><Relationship Id="rId4" Type="http://schemas.openxmlformats.org/officeDocument/2006/relationships/hyperlink" Target="https://www.britannica.com/place/Corinth-Greece" TargetMode="Externa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E065-6A01-434D-87B9-596A2C5A6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859" y="-860027"/>
            <a:ext cx="9144000" cy="2092324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A394F-DF67-0F4D-9F56-41AF9E6D4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2203" y="1336676"/>
            <a:ext cx="9144000" cy="2092324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Euripides ( 480-406 BC 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9D6289-37B8-D84A-9D99-594CF8006F5A}"/>
              </a:ext>
            </a:extLst>
          </p:cNvPr>
          <p:cNvSpPr txBox="1"/>
          <p:nvPr/>
        </p:nvSpPr>
        <p:spPr>
          <a:xfrm>
            <a:off x="5566173" y="4854186"/>
            <a:ext cx="75974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entury Schoolbook" panose="02000000000000000000" pitchFamily="2" charset="0"/>
                <a:cs typeface="Times New Roman" panose="02020603050405020304" pitchFamily="18" charset="0"/>
              </a:rPr>
              <a:t>Mr : J. B. Khot</a:t>
            </a:r>
          </a:p>
          <a:p>
            <a:pPr algn="l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entury Schoolbook" panose="02000000000000000000" pitchFamily="2" charset="0"/>
                <a:cs typeface="Times New Roman" panose="02020603050405020304" pitchFamily="18" charset="0"/>
              </a:rPr>
              <a:t>MA SET</a:t>
            </a:r>
          </a:p>
          <a:p>
            <a:pPr algn="l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entury Schoolbook" panose="02000000000000000000" pitchFamily="2" charset="0"/>
                <a:cs typeface="Times New Roman" panose="02020603050405020304" pitchFamily="18" charset="0"/>
              </a:rPr>
              <a:t>Department of English</a:t>
            </a:r>
          </a:p>
          <a:p>
            <a:pPr algn="l"/>
            <a:r>
              <a:rPr 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entury Schoolbook" panose="02000000000000000000" pitchFamily="2" charset="0"/>
                <a:cs typeface="Times New Roman" panose="02020603050405020304" pitchFamily="18" charset="0"/>
              </a:rPr>
              <a:t>Kisan Veer Mahavidyalaya, Wai (Satara)</a:t>
            </a:r>
          </a:p>
          <a:p>
            <a:pPr algn="l"/>
            <a:endParaRPr lang="en-US" sz="28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B2772C9-0BC9-C545-A3B0-4138D6A59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2297"/>
            <a:ext cx="3982641" cy="54113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2594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DC9F-F93A-8843-9CA1-CF4F943C3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47" y="788987"/>
            <a:ext cx="10515600" cy="4351338"/>
          </a:xfrm>
        </p:spPr>
        <p:txBody>
          <a:bodyPr>
            <a:noAutofit/>
          </a:bodyPr>
          <a:lstStyle/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has come to take the children under guard.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is informed that his children are dead. Now he wants to take his revenge against his wife for these atrocities.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appears above the palace, in a chariot drawn by dragons.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has the children's corpses with her. She refuses to give him the bodies.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can do nothing ; with the aid of her chariot, Medea will escape to Athens. </a:t>
            </a:r>
            <a:endParaRPr lang="en-US" sz="3600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9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EAA1F-154E-DF44-AE81-DA63E0883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450" y="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7FB42-1AAC-C942-B37D-65C5A8CF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Passion and Rage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Revenge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Greatness and pride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position of women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Other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Exile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Cleverness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Manipulation</a:t>
            </a:r>
          </a:p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E4D8B90-FA5C-B342-ADFD-2AB731498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19" y="607218"/>
            <a:ext cx="5482828" cy="6125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563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DB47-FF14-D148-A6EB-D9B883B06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2637" y="186134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9600" b="1">
                <a:solidFill>
                  <a:srgbClr val="C00000"/>
                </a:solidFill>
              </a:rPr>
              <a:t>Episodewise </a:t>
            </a:r>
          </a:p>
          <a:p>
            <a:pPr marL="0" indent="0">
              <a:buNone/>
            </a:pPr>
            <a:r>
              <a:rPr lang="en-US" sz="9600" b="1">
                <a:solidFill>
                  <a:srgbClr val="C00000"/>
                </a:solidFill>
              </a:rPr>
              <a:t>       Summary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1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32A7-0888-2B4A-8FB1-5C3C1F1F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451" y="-213916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Episode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3BD0-8DA7-9041-AA60-6AD42A3B3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825499"/>
            <a:ext cx="10515600" cy="5836047"/>
          </a:xfrm>
        </p:spPr>
        <p:txBody>
          <a:bodyPr/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finally gets on stage. She says that Jason has deserted her.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observes that women are treated like the lowest form of life on Earth.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She's a foreigner in a strange land and has no one to whom she can turn.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begs the Chorus to not stand in the way of her revenge.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observes that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Creon enters.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King orders Medea to take her sons and get out of Corinth.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has a reputation as a sorceress and Creon thinks she's plotting to use those skills for revenge.</a:t>
            </a:r>
            <a:endParaRPr lang="en-US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20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D784-CA38-5045-849D-AE0E75029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064"/>
            <a:ext cx="10515600" cy="5943202"/>
          </a:xfrm>
        </p:spPr>
        <p:txBody>
          <a:bodyPr>
            <a:normAutofit lnSpcReduction="10000"/>
          </a:bodyPr>
          <a:lstStyle/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begs him to let her stay just for the day. There are travel arrangements to be made, and she has to prepare her sons.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Creon takes a little pity on the sons, and tells Medea that she has until tomorrow to get out of town.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has got a little something in mind for Jason and his young princess.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declares that she's going to kill Creon, his daughter, and Jason.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decides poison is the way to go.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decides she'd better postpone her revenge until she has some guaranteed shelter.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4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2F71-BACB-4A4A-B425-8B20A9A97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46" y="752276"/>
            <a:ext cx="10515600" cy="5353448"/>
          </a:xfrm>
        </p:spPr>
        <p:txBody>
          <a:bodyPr>
            <a:noAutofit/>
          </a:bodyPr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enters and  lectures Medea that it's all her fault that she and the children got banished. Because she cursed Creon and his daughter.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tells him just how ungrateful he is, pointing out that she saved his life.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chastises him more, saying that she deserted her father and bore him two sons, yet still Jason betrayed her.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Medea's husband tells her that he's only marrying the princess out of devotion to his family.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only wants to provide his family with a more stable life by marrying in to royalty.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tells Jason he should've tried to convince her of some of these points, before he snuck off and took a second wife.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curses him.</a:t>
            </a:r>
            <a:endParaRPr lang="en-US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6539F7B-D82F-3141-9CA8-3111784E53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88606" y="-3032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II</a:t>
            </a:r>
          </a:p>
        </p:txBody>
      </p:sp>
    </p:spTree>
    <p:extLst>
      <p:ext uri="{BB962C8B-B14F-4D97-AF65-F5344CB8AC3E}">
        <p14:creationId xmlns:p14="http://schemas.microsoft.com/office/powerpoint/2010/main" val="8578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7723-6EE3-8547-8918-1D502DD74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8" y="1325563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Aegeus enters. Greets Medea.</a:t>
            </a:r>
          </a:p>
          <a:p>
            <a:r>
              <a:rPr lang="en-US" sz="41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e's just come from the oracle at Delphi, where he went to ask Apollo why he can't have children.</a:t>
            </a:r>
          </a:p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tells him all her woes, and begs him to let her come and stay with him in Athens, promising that she'll use her expertise to help him have children.</a:t>
            </a:r>
          </a:p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says that he must swear an oath to protect her when she gets to Athens.</a:t>
            </a:r>
          </a:p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Aegeus agrees and swears on the Earth and the Sun that he'll never drive her from his land.</a:t>
            </a:r>
          </a:p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lays out her plans. </a:t>
            </a:r>
          </a:p>
          <a:p>
            <a:r>
              <a:rPr lang="en-US" sz="41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declares that no man will ever think she's weak.</a:t>
            </a:r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D791A90-96A7-BB49-9716-4E9AFD3001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927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III</a:t>
            </a:r>
          </a:p>
        </p:txBody>
      </p:sp>
    </p:spTree>
    <p:extLst>
      <p:ext uri="{BB962C8B-B14F-4D97-AF65-F5344CB8AC3E}">
        <p14:creationId xmlns:p14="http://schemas.microsoft.com/office/powerpoint/2010/main" val="22301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47392-9ACA-EF4A-9EF3-1408F23FF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626"/>
            <a:ext cx="10515600" cy="5328046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enters, with the Nurse asks Medea what she wants.</a:t>
            </a:r>
          </a:p>
          <a:p>
            <a:r>
              <a:rPr lang="en-US" sz="32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tells him that she was ungrateful to him. Now she is ready to aceept his second wife.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calls for the children and urges them to hug their father. All the strife is over.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begs him to talk his new wife and Creon into letting the boys stay in Corinth.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tells him she'll help out by sending his new wife a gossamer gown and a golden diadem.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tells her children to take the gifts to their stepmother.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tells them to make sure that the new wife touches the items with her own hands.</a:t>
            </a: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73CB48-C3F0-B744-99AB-43D5349381E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13622" y="-1349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IV</a:t>
            </a:r>
          </a:p>
        </p:txBody>
      </p:sp>
    </p:spTree>
    <p:extLst>
      <p:ext uri="{BB962C8B-B14F-4D97-AF65-F5344CB8AC3E}">
        <p14:creationId xmlns:p14="http://schemas.microsoft.com/office/powerpoint/2010/main" val="421172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93A94-58DB-1348-BF45-CBE8F8DFD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17750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Tutor enters with the boys and tells Medea the good news: the princess has agreed to let the boys stay in Corinth.</a:t>
            </a:r>
          </a:p>
          <a:p>
            <a:r>
              <a:rPr lang="en-US" sz="144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emits a wail of pain.</a:t>
            </a:r>
          </a:p>
          <a:p>
            <a:r>
              <a:rPr lang="en-US" sz="144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hugs the boys close to her and laments the fact that she won't see them grow up.</a:t>
            </a:r>
          </a:p>
          <a:p>
            <a:r>
              <a:rPr lang="en-US" sz="144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4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inally decides that murdering her sons is necessary.</a:t>
            </a:r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2AB640D-C0F4-7245-BCE1-FC1D2C6398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88544" y="17859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V</a:t>
            </a:r>
          </a:p>
        </p:txBody>
      </p:sp>
    </p:spTree>
    <p:extLst>
      <p:ext uri="{BB962C8B-B14F-4D97-AF65-F5344CB8AC3E}">
        <p14:creationId xmlns:p14="http://schemas.microsoft.com/office/powerpoint/2010/main" val="122358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25113-A845-2A4F-A451-5C96F3184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9" y="1253331"/>
            <a:ext cx="10515600" cy="5247482"/>
          </a:xfrm>
        </p:spPr>
        <p:txBody>
          <a:bodyPr>
            <a:normAutofit fontScale="92500"/>
          </a:bodyPr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Messenger runs in.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Panicked, he tells Medea to run. The Princess and Creon are both dead.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is tickled pink and asks the Messenger to tell her every grisly detail.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Princess was all about the gifts. She put the gown and diadem on and pranced around the palace looking at herself in the mirror.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 skin changed color, her eyeballs bulged, and she started foaming at the mouth.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diadem caught fire and the gossamer gown ate away her flesh.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King was stricken with grief and grabbed his daughter's flaming body. He caught fire too, and, before you knew it, his flesh was also bubbling from his bones.</a:t>
            </a: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0BC56E7-83FA-0642-9929-EF7FCE8C98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88606" y="-722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VI</a:t>
            </a:r>
          </a:p>
        </p:txBody>
      </p:sp>
    </p:spTree>
    <p:extLst>
      <p:ext uri="{BB962C8B-B14F-4D97-AF65-F5344CB8AC3E}">
        <p14:creationId xmlns:p14="http://schemas.microsoft.com/office/powerpoint/2010/main" val="131833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A22F-41F9-8444-9D2D-980DC248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028" y="347266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Playwright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B1333-DDEB-AC4C-B068-ECD3975F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922861"/>
            <a:ext cx="10515600" cy="4351338"/>
          </a:xfrm>
        </p:spPr>
        <p:txBody>
          <a:bodyPr/>
          <a:lstStyle/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Along with </a:t>
            </a:r>
            <a:r>
              <a:rPr lang="en-US" sz="32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Aeschylu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Aeschylus</a:t>
            </a:r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32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Sophoc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Sophocles</a:t>
            </a:r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he is one of the three ancient Greek tragedians.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Some ancient scholars attributed ninety-five plays to him.</a:t>
            </a:r>
          </a:p>
          <a:p>
            <a:r>
              <a:rPr lang="en-US" sz="32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these, eighteen or nineteen have survived more or less complete.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6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3E32-ED01-8D4D-A897-E7D09B76A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32000"/>
          </a:xfrm>
        </p:spPr>
        <p:txBody>
          <a:bodyPr/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Now Medea says that it's time to kill her sons.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Media pushes down her feelings of motherly love and enters the house to murder them.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6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3B935-0F13-2C42-ABA7-9A406905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953"/>
            <a:ext cx="10515600" cy="5407422"/>
          </a:xfrm>
        </p:spPr>
        <p:txBody>
          <a:bodyPr>
            <a:normAutofit lnSpcReduction="10000"/>
          </a:bodyPr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boys are heard desperately shouting for their lives inside the house.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go silent.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says he's worried what Medea might do to their sons.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appears in the sky with the boys' corpses beside her.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She's in a chariot drawn by dragons.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heaps curses on Medea.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yells that she's hurt herself, too, by killing her own sons.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tells Jason that the whole thing is his fault, because he married another woman.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begs her to leave him the boys' bodies so that he can bury them.</a:t>
            </a:r>
          </a:p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C5475D4-DDA7-174E-8506-8E72E34E94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8499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C00000"/>
                </a:solidFill>
              </a:rPr>
              <a:t>Episode VII</a:t>
            </a:r>
          </a:p>
        </p:txBody>
      </p:sp>
    </p:spTree>
    <p:extLst>
      <p:ext uri="{BB962C8B-B14F-4D97-AF65-F5344CB8AC3E}">
        <p14:creationId xmlns:p14="http://schemas.microsoft.com/office/powerpoint/2010/main" val="355570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F1E84-8F75-3D47-A9BB-0BC513F81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Nope, says Medea, I'm going to place their bodies in a temple to Hera, where no one will violate the bodies.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adds that she's going to start a festival in Corinth in honor of the boys.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pleads to touch his children's flesh one last time.</a:t>
            </a:r>
          </a:p>
          <a:p>
            <a:r>
              <a:rPr lang="en-US" sz="36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refuses and flies away.</a:t>
            </a:r>
          </a:p>
          <a:p>
            <a:endParaRPr lang="en-US" b="0" i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4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1EC6E-208E-BE48-BCB3-201EE84C1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1356" y="186134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</a:p>
          <a:p>
            <a:pPr marL="0" indent="0">
              <a:buNone/>
            </a:pPr>
            <a:r>
              <a:rPr lang="en-US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you!</a:t>
            </a:r>
          </a:p>
        </p:txBody>
      </p:sp>
    </p:spTree>
    <p:extLst>
      <p:ext uri="{BB962C8B-B14F-4D97-AF65-F5344CB8AC3E}">
        <p14:creationId xmlns:p14="http://schemas.microsoft.com/office/powerpoint/2010/main" val="159408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C80D-4CF2-184C-8171-78286270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0"/>
            <a:ext cx="10515600" cy="601266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Medea: An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B867E-707A-8C45-A7E1-5B0389D0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29" y="914797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i="1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is a remarkable study of injustice and ruthless revenge.</a:t>
            </a:r>
          </a:p>
          <a:p>
            <a:r>
              <a:rPr lang="en-US" sz="1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erformed in 431 </a:t>
            </a:r>
            <a:r>
              <a:rPr lang="en-US" sz="12800" b="1" i="0" cap="all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BCE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en-US" sz="12800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Colchian princess </a:t>
            </a:r>
            <a:r>
              <a:rPr lang="en-US" sz="128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Medea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has married the hero </a:t>
            </a:r>
            <a:r>
              <a:rPr lang="en-US" sz="128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Jason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have lived happily for some years at </a:t>
            </a:r>
            <a:r>
              <a:rPr lang="en-US" sz="128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Corinth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have produced two sons.</a:t>
            </a:r>
          </a:p>
          <a:p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decides to cast off Medea and to marry the daughter of Creon, king of Corinth. </a:t>
            </a:r>
          </a:p>
          <a:p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determines that she will punish Jason by murdering not only her own sons but also the Corinthian princess.</a:t>
            </a:r>
          </a:p>
          <a:p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carries out the murders and escapes in the chariot of her grandfather, the sun-god </a:t>
            </a:r>
            <a:r>
              <a:rPr lang="en-US" sz="12800" b="1" i="0" u="none" strike="noStrike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Helios</a:t>
            </a:r>
            <a:r>
              <a:rPr lang="en-US" sz="12800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A5AE-69CE-1144-BE95-4952A7EAD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3254" y="-161727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9A0BE-E480-2942-98F1-5FD13F86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786804"/>
            <a:ext cx="10515600" cy="6499821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Medea:</a:t>
            </a:r>
          </a:p>
          <a:p>
            <a:pPr marL="0" indent="0">
              <a:buNone/>
            </a:pPr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Princess of Colchis and wife of Jason----Barbarian, sorceress, woman of passion, rage, clever, powerful, and ruthless---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Jason</a:t>
            </a:r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Son of Aeson--- Hero of the Golden Fleece---an opportunistic and unscrupulous man---He condescends to his wife, although she is in every way superior to him.</a:t>
            </a:r>
          </a:p>
          <a:p>
            <a:pPr marL="0" indent="0">
              <a:buNone/>
            </a:pPr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Creon</a:t>
            </a:r>
          </a:p>
          <a:p>
            <a:pPr marL="0" indent="0">
              <a:buNone/>
            </a:pPr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King of Corinth and new father-in-law to Jason---Creon exiles Medea, fearing that the dangerous witch will seek vengeance against his family.</a:t>
            </a:r>
          </a:p>
          <a:p>
            <a:pPr fontAlgn="base"/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Aegeus</a:t>
            </a:r>
          </a:p>
          <a:p>
            <a:pPr fontAlgn="base"/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King of Athens and Friend of Medea---Kindly and trusting ruler. 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4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6F735-4BE8-9246-89E3-354BE5C60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168" y="968374"/>
            <a:ext cx="10515600" cy="5282407"/>
          </a:xfrm>
        </p:spPr>
        <p:txBody>
          <a:bodyPr/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Nurse</a:t>
            </a:r>
          </a:p>
          <a:p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Servant to Medea and Medea's children---loyal to Medea and disapproves of Jason's decisions---an outside commentator on the events of the play.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Tutor</a:t>
            </a:r>
          </a:p>
          <a:p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nother slave of Medea's household.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Messenger</a:t>
            </a:r>
          </a:p>
          <a:p>
            <a:r>
              <a:rPr lang="en-US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rings the news of the deaths of Creon and the Corinthian princess.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Chorus of Corinthian Women</a:t>
            </a:r>
          </a:p>
          <a:p>
            <a:r>
              <a:rPr lang="en-US" b="0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women of Corinth---They watch the horrific events unfold, but do not interfere---</a:t>
            </a:r>
            <a:endParaRPr lang="en-US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2854-07E1-E54E-BBD9-08E5E811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907" y="0"/>
            <a:ext cx="8085534" cy="742156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735F-1469-DB49-A050-1EB6DE4B8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717" y="1004096"/>
            <a:ext cx="10515600" cy="5568156"/>
          </a:xfrm>
        </p:spPr>
        <p:txBody>
          <a:bodyPr>
            <a:normAutofit fontScale="92500" lnSpcReduction="10000"/>
          </a:bodyPr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is a powerful sorceress, princess of Colchis, and a granddaughter of the sun god Helias.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Jason, a great Greek hero and captain of the Argonauts, led his crew to Colchis in search of the Golden Fleece (a magical artifact with powerful healing abilities).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King Aeetes, lord of Colchis and Medea’s father, has kept the Fleece under guard.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Jason's voyage with the Argonauts predates the Trojan War, and represents the first naval assault by the Greeks against an Eastern people.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Medea's aid, Jason overcomes obstacles.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herself kills the giant serpent that guarded the Fleece.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 buy time during their escape, Medea kills her own brother and tosses the pieces of his corpse behind the Argo as they sail for Greece. </a:t>
            </a:r>
          </a:p>
        </p:txBody>
      </p:sp>
    </p:spTree>
    <p:extLst>
      <p:ext uri="{BB962C8B-B14F-4D97-AF65-F5344CB8AC3E}">
        <p14:creationId xmlns:p14="http://schemas.microsoft.com/office/powerpoint/2010/main" val="427107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6C651-2CDE-5348-A8DD-44D377361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258"/>
            <a:ext cx="10515600" cy="5907483"/>
          </a:xfrm>
        </p:spPr>
        <p:txBody>
          <a:bodyPr/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 father has to slow his pursuit of the Argo so he can collect the pieces of his son’s body for burial.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and Jason return to his hereditary kingdom of Iolcus.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his fathers death, his uncle Pelias has become king. 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Medea, to help Jason, convinces Pelias’ daughters that she knows a way to restore the old king's youth by cutting his body into small pieces.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ut the sorceress then explains that she cant really bring Pelias back to life.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Rather than win Jason his throne, this move forces Jason, Medea, and their children into exile.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Finally, they settle in Corinth, where Jason eventually take a new bride.</a:t>
            </a:r>
          </a:p>
        </p:txBody>
      </p:sp>
    </p:spTree>
    <p:extLst>
      <p:ext uri="{BB962C8B-B14F-4D97-AF65-F5344CB8AC3E}">
        <p14:creationId xmlns:p14="http://schemas.microsoft.com/office/powerpoint/2010/main" val="385441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F8D8-32D0-0645-ACB8-29B7FA1F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8638" y="-206375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rgbClr val="C00000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93453-7BE1-E348-9A5C-310F754FC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" y="1119188"/>
            <a:ext cx="10515600" cy="5175250"/>
          </a:xfrm>
        </p:spPr>
        <p:txBody>
          <a:bodyPr>
            <a:normAutofit lnSpcReduction="10000"/>
          </a:bodyPr>
          <a:lstStyle/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Medea's in dire straights.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Because her husband, Jason, has married another woman, Glauke, daughter of Creon the King of Corinth.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Creon banishes Medea and her two sons from Corinth.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swears bloody revenge and swiftly sets about finding a way to kill them all.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convinces Creon to let her stay one more day in Corinth. He allows her.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snookers Jason into believing that she's now cool with his new marriage.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tells Aegeus, king of Athens, of her problems, and asks for safe haven in Athens.</a:t>
            </a:r>
          </a:p>
        </p:txBody>
      </p:sp>
    </p:spTree>
    <p:extLst>
      <p:ext uri="{BB962C8B-B14F-4D97-AF65-F5344CB8AC3E}">
        <p14:creationId xmlns:p14="http://schemas.microsoft.com/office/powerpoint/2010/main" val="64024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A0C70-F9D5-9C4E-9842-C8910B17E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022"/>
            <a:ext cx="10515600" cy="5757665"/>
          </a:xfrm>
        </p:spPr>
        <p:txBody>
          <a:bodyPr/>
          <a:lstStyle/>
          <a:p>
            <a:r>
              <a:rPr lang="en-US"/>
              <a:t> </a:t>
            </a:r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Aegeus is childless whom she offers to help him to have child. 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has thorough knowledge of drugs and medicines.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makes the old king vow by all the gods that If she can reach Athens, he will protect her.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She begs Jason to allow the children to stay in Corinth. She also has the children bring gifts to the Corinthian princess.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Jason is pleased by this change of heart.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poisoned dress and diadem have worked: the princess is dead.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Creon saw his daughter's corpse, he embraced her body. </a:t>
            </a:r>
          </a:p>
          <a:p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Medea now prepares to kill her children.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 i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hildren's screams from inside the house.</a:t>
            </a:r>
            <a:endParaRPr lang="en-US" b="1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MEDEA</vt:lpstr>
      <vt:lpstr>About the Playwright</vt:lpstr>
      <vt:lpstr>Medea: An Introduction</vt:lpstr>
      <vt:lpstr>Characters</vt:lpstr>
      <vt:lpstr>PowerPoint Presentation</vt:lpstr>
      <vt:lpstr>Background</vt:lpstr>
      <vt:lpstr>PowerPoint Presentation</vt:lpstr>
      <vt:lpstr>Summary</vt:lpstr>
      <vt:lpstr>PowerPoint Presentation</vt:lpstr>
      <vt:lpstr>PowerPoint Presentation</vt:lpstr>
      <vt:lpstr>Themes</vt:lpstr>
      <vt:lpstr>PowerPoint Presentation</vt:lpstr>
      <vt:lpstr>Episode I</vt:lpstr>
      <vt:lpstr>PowerPoint Presentation</vt:lpstr>
      <vt:lpstr>Episode II</vt:lpstr>
      <vt:lpstr>Episode III</vt:lpstr>
      <vt:lpstr>Episode IV</vt:lpstr>
      <vt:lpstr>Episode V</vt:lpstr>
      <vt:lpstr>Episode VI</vt:lpstr>
      <vt:lpstr>PowerPoint Presentation</vt:lpstr>
      <vt:lpstr>Episode VII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MEDEA</dc:title>
  <dc:creator>919834381898</dc:creator>
  <cp:lastModifiedBy>khotjayvant@gmail.com</cp:lastModifiedBy>
  <cp:revision>12</cp:revision>
  <dcterms:created xsi:type="dcterms:W3CDTF">2021-11-16T02:50:33Z</dcterms:created>
  <dcterms:modified xsi:type="dcterms:W3CDTF">2024-06-20T05:41:05Z</dcterms:modified>
</cp:coreProperties>
</file>