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8" r:id="rId14"/>
    <p:sldId id="267" r:id="rId15"/>
    <p:sldId id="269" r:id="rId16"/>
    <p:sldId id="270" r:id="rId17"/>
    <p:sldId id="271" r:id="rId18"/>
    <p:sldId id="272" r:id="rId19"/>
    <p:sldId id="273" r:id="rId20"/>
    <p:sldId id="275" r:id="rId21"/>
    <p:sldId id="276" r:id="rId22"/>
    <p:sldId id="278" r:id="rId23"/>
    <p:sldId id="279" r:id="rId24"/>
    <p:sldId id="280"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C7BA-CCB6-2D4B-B6BE-627B0999FA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6E8BC6-F256-7A41-9163-B8D98A3C4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F688C-FEA2-1744-B0BB-4211DBBBCCD7}"/>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5" name="Footer Placeholder 4">
            <a:extLst>
              <a:ext uri="{FF2B5EF4-FFF2-40B4-BE49-F238E27FC236}">
                <a16:creationId xmlns:a16="http://schemas.microsoft.com/office/drawing/2014/main" id="{27DF887B-4783-E84E-90CF-3201B6EB5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CEC15-AF1A-2F4C-B7D3-10C9A64EA7ED}"/>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305234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DA6E-6C55-CE40-B686-70F3EE61A4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D5AEB-1101-764B-884F-69A65CC19B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370D4-D578-004E-81F3-A0248283AE46}"/>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5" name="Footer Placeholder 4">
            <a:extLst>
              <a:ext uri="{FF2B5EF4-FFF2-40B4-BE49-F238E27FC236}">
                <a16:creationId xmlns:a16="http://schemas.microsoft.com/office/drawing/2014/main" id="{D5604336-474A-1D42-81AA-B711D94664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21FB7-62BD-FC4D-9950-9D564219AD85}"/>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275783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A78402-943B-6243-BC15-C4F14077A8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7940D-C686-7C45-828E-8FF7194919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32A40-39A3-6F43-9C32-A4EBFE0AFE7F}"/>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5" name="Footer Placeholder 4">
            <a:extLst>
              <a:ext uri="{FF2B5EF4-FFF2-40B4-BE49-F238E27FC236}">
                <a16:creationId xmlns:a16="http://schemas.microsoft.com/office/drawing/2014/main" id="{75584FDD-40FE-6C40-B621-E28931F0D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D84DA-CCCD-4C4F-BCFA-BACDE9E292B3}"/>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424006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4B59-5890-E74E-A157-A006C253E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FC4A34-7CAD-384B-BF0D-39B710E62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0FB4D-0696-F24B-9850-899B73B26E1F}"/>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5" name="Footer Placeholder 4">
            <a:extLst>
              <a:ext uri="{FF2B5EF4-FFF2-40B4-BE49-F238E27FC236}">
                <a16:creationId xmlns:a16="http://schemas.microsoft.com/office/drawing/2014/main" id="{AC5373C3-C3CD-7442-9998-CD2340416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94202-625E-984B-AF1E-8EE9CD59D9F3}"/>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36202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01C1-039F-1B4F-8791-623789FEE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D54BE-D836-D040-B82B-6B8858F34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92B93-D254-2C40-8793-5992F050FCAC}"/>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5" name="Footer Placeholder 4">
            <a:extLst>
              <a:ext uri="{FF2B5EF4-FFF2-40B4-BE49-F238E27FC236}">
                <a16:creationId xmlns:a16="http://schemas.microsoft.com/office/drawing/2014/main" id="{4401A06B-90A4-F34F-95BC-7D37A5C73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E441F-9A57-4742-BA76-CF58452D4F07}"/>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370011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DF12-CF5D-B94B-9D50-AAED644D4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31079-3865-C947-9690-1EDE772E7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A912B-3C05-6248-B3EB-ED61188D0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E7C3EC-2797-D340-BB8A-D7A3D64ADE75}"/>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6" name="Footer Placeholder 5">
            <a:extLst>
              <a:ext uri="{FF2B5EF4-FFF2-40B4-BE49-F238E27FC236}">
                <a16:creationId xmlns:a16="http://schemas.microsoft.com/office/drawing/2014/main" id="{50D2A347-4C09-9940-B3AF-696F3A81C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6D426-3C2F-A04B-8334-A1CD1421DAEB}"/>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153566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8CEA-3B23-2E47-8DD2-CDA11E43F1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60D536-3DED-C741-8530-4626E7048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2314ED-5012-8C48-B48A-A92AA6FC69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7C62F3-2A5D-0D44-9B4B-A4BEB6323D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B90B5-7B72-3840-8087-244ECC4F0B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3FA52-7505-6C4F-A5FE-0210AD25907E}"/>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8" name="Footer Placeholder 7">
            <a:extLst>
              <a:ext uri="{FF2B5EF4-FFF2-40B4-BE49-F238E27FC236}">
                <a16:creationId xmlns:a16="http://schemas.microsoft.com/office/drawing/2014/main" id="{2D2D9F60-2A16-9C47-93B2-501C04C746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490F0-B4C7-5B43-BC19-7CF2C83660B1}"/>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229837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B5E8-54FD-DE44-B163-9576159A6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31CF54-DD12-F64B-941E-16519C3BD45B}"/>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4" name="Footer Placeholder 3">
            <a:extLst>
              <a:ext uri="{FF2B5EF4-FFF2-40B4-BE49-F238E27FC236}">
                <a16:creationId xmlns:a16="http://schemas.microsoft.com/office/drawing/2014/main" id="{33CA2984-9A3A-4F44-BD16-F4EE1BDFAE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43F32F-B769-584B-A943-CAE4AD57A78C}"/>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425737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CD0B0-AE50-D645-A74E-CA8FF12A769E}"/>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3" name="Footer Placeholder 2">
            <a:extLst>
              <a:ext uri="{FF2B5EF4-FFF2-40B4-BE49-F238E27FC236}">
                <a16:creationId xmlns:a16="http://schemas.microsoft.com/office/drawing/2014/main" id="{85A1EB65-BD21-5649-99E4-621B600DD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5BE42-C788-EE46-A3DC-28242F087F73}"/>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323888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22D-FDFA-6744-8882-23126978F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F85E57-05F1-C941-B5E2-0FFD16EC3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F90ED5-13A7-2A45-997A-83B70EB1B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1C9BA-B5D3-4841-A87C-5DA6EA7F2211}"/>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6" name="Footer Placeholder 5">
            <a:extLst>
              <a:ext uri="{FF2B5EF4-FFF2-40B4-BE49-F238E27FC236}">
                <a16:creationId xmlns:a16="http://schemas.microsoft.com/office/drawing/2014/main" id="{FCC6EF03-0418-0547-B40D-89475563F1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0E126-805D-4F4A-905E-DF4D34FB15AD}"/>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244559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FEF8-C39F-DD4D-B4D1-65024A62FE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F794AD-F417-F047-98F9-7A8960A3D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1211C3-A023-9941-90A8-0293F32FE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A886A-B082-FA4E-94A5-B6C00631ADF0}"/>
              </a:ext>
            </a:extLst>
          </p:cNvPr>
          <p:cNvSpPr>
            <a:spLocks noGrp="1"/>
          </p:cNvSpPr>
          <p:nvPr>
            <p:ph type="dt" sz="half" idx="10"/>
          </p:nvPr>
        </p:nvSpPr>
        <p:spPr/>
        <p:txBody>
          <a:bodyPr/>
          <a:lstStyle/>
          <a:p>
            <a:fld id="{4E39BFF3-F3C5-0944-8C55-7C9120306269}" type="datetimeFigureOut">
              <a:rPr lang="en-US" smtClean="0"/>
              <a:t>6/15/2021</a:t>
            </a:fld>
            <a:endParaRPr lang="en-US"/>
          </a:p>
        </p:txBody>
      </p:sp>
      <p:sp>
        <p:nvSpPr>
          <p:cNvPr id="6" name="Footer Placeholder 5">
            <a:extLst>
              <a:ext uri="{FF2B5EF4-FFF2-40B4-BE49-F238E27FC236}">
                <a16:creationId xmlns:a16="http://schemas.microsoft.com/office/drawing/2014/main" id="{0295F3EA-98FB-1F46-850D-0962F31D2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576D7-8192-7946-8D9D-084297AACF4F}"/>
              </a:ext>
            </a:extLst>
          </p:cNvPr>
          <p:cNvSpPr>
            <a:spLocks noGrp="1"/>
          </p:cNvSpPr>
          <p:nvPr>
            <p:ph type="sldNum" sz="quarter" idx="12"/>
          </p:nvPr>
        </p:nvSpPr>
        <p:spPr/>
        <p:txBody>
          <a:bodyPr/>
          <a:lstStyle/>
          <a:p>
            <a:fld id="{5DC7F45B-AF86-564A-89C5-31C350201EE4}" type="slidenum">
              <a:rPr lang="en-US" smtClean="0"/>
              <a:t>‹#›</a:t>
            </a:fld>
            <a:endParaRPr lang="en-US"/>
          </a:p>
        </p:txBody>
      </p:sp>
    </p:spTree>
    <p:extLst>
      <p:ext uri="{BB962C8B-B14F-4D97-AF65-F5344CB8AC3E}">
        <p14:creationId xmlns:p14="http://schemas.microsoft.com/office/powerpoint/2010/main" val="396576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8F674-9ED3-4345-8D24-F4D9CEAE40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D41436-BF6F-1044-A33B-44BD20DFB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C71A0-4151-F847-A28B-6979C777F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9BFF3-F3C5-0944-8C55-7C9120306269}" type="datetimeFigureOut">
              <a:rPr lang="en-US" smtClean="0"/>
              <a:t>6/15/2021</a:t>
            </a:fld>
            <a:endParaRPr lang="en-US"/>
          </a:p>
        </p:txBody>
      </p:sp>
      <p:sp>
        <p:nvSpPr>
          <p:cNvPr id="5" name="Footer Placeholder 4">
            <a:extLst>
              <a:ext uri="{FF2B5EF4-FFF2-40B4-BE49-F238E27FC236}">
                <a16:creationId xmlns:a16="http://schemas.microsoft.com/office/drawing/2014/main" id="{8778C86C-FCD5-8E41-AA30-8A3F45D7B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681353-FD09-DD40-AD76-E804CE4AF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7F45B-AF86-564A-89C5-31C350201EE4}" type="slidenum">
              <a:rPr lang="en-US" smtClean="0"/>
              <a:t>‹#›</a:t>
            </a:fld>
            <a:endParaRPr lang="en-US"/>
          </a:p>
        </p:txBody>
      </p:sp>
    </p:spTree>
    <p:extLst>
      <p:ext uri="{BB962C8B-B14F-4D97-AF65-F5344CB8AC3E}">
        <p14:creationId xmlns:p14="http://schemas.microsoft.com/office/powerpoint/2010/main" val="115800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13.jpeg" /></Relationships>
</file>

<file path=ppt/slides/_rels/slide19.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E8A2-454F-4B41-AA24-2C8A93B71059}"/>
              </a:ext>
            </a:extLst>
          </p:cNvPr>
          <p:cNvSpPr>
            <a:spLocks noGrp="1"/>
          </p:cNvSpPr>
          <p:nvPr>
            <p:ph type="ctrTitle"/>
          </p:nvPr>
        </p:nvSpPr>
        <p:spPr/>
        <p:txBody>
          <a:bodyPr/>
          <a:lstStyle/>
          <a:p>
            <a:r>
              <a:rPr lang="en-GB"/>
              <a:t>Goat farming</a:t>
            </a:r>
            <a:endParaRPr lang="en-US"/>
          </a:p>
        </p:txBody>
      </p:sp>
      <p:sp>
        <p:nvSpPr>
          <p:cNvPr id="3" name="Subtitle 2">
            <a:extLst>
              <a:ext uri="{FF2B5EF4-FFF2-40B4-BE49-F238E27FC236}">
                <a16:creationId xmlns:a16="http://schemas.microsoft.com/office/drawing/2014/main" id="{8598AADF-A770-804D-9686-65B2CE1497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208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8F80EF7-649C-7442-AB05-33D77D575F0C}"/>
              </a:ext>
            </a:extLst>
          </p:cNvPr>
          <p:cNvSpPr>
            <a:spLocks noGrp="1"/>
          </p:cNvSpPr>
          <p:nvPr>
            <p:ph sz="half" idx="2"/>
          </p:nvPr>
        </p:nvSpPr>
        <p:spPr>
          <a:xfrm>
            <a:off x="100012" y="146844"/>
            <a:ext cx="11794332" cy="6592094"/>
          </a:xfrm>
        </p:spPr>
        <p:txBody>
          <a:bodyPr>
            <a:normAutofit lnSpcReduction="10000"/>
          </a:bodyPr>
          <a:lstStyle/>
          <a:p>
            <a:pPr marL="0" indent="0">
              <a:buNone/>
            </a:pPr>
            <a:r>
              <a:rPr lang="en-GB"/>
              <a:t>
Provision of simple shed with low cost housing materials is enough for sheep and goat for its optimum production efficiency.
Sheds with mud floor are suitable for most of parts of the country except where high rainfall is observed.
The sheds should be constructed in an elevated area to prevent water stagnation.
Fodder trees can be grown around the shed, which acts as a source of feed for the growing goats.
Clean drinking water should be available for goats.
Sheds should be constructed with proper ventilation.
Walls of the shed should be free from cracks or holes, while constructing.
Floors of the shed should be firm and should have the capacity to absorb water. The floors should be constructed in such a way, so that it should be easily cleaned.</a:t>
            </a:r>
            <a:endParaRPr lang="en-US"/>
          </a:p>
        </p:txBody>
      </p:sp>
    </p:spTree>
    <p:extLst>
      <p:ext uri="{BB962C8B-B14F-4D97-AF65-F5344CB8AC3E}">
        <p14:creationId xmlns:p14="http://schemas.microsoft.com/office/powerpoint/2010/main" val="219433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56D05D-1481-6B47-B402-FC4EAFB859EE}"/>
              </a:ext>
            </a:extLst>
          </p:cNvPr>
          <p:cNvSpPr>
            <a:spLocks noGrp="1"/>
          </p:cNvSpPr>
          <p:nvPr>
            <p:ph sz="half" idx="2"/>
          </p:nvPr>
        </p:nvSpPr>
        <p:spPr>
          <a:xfrm>
            <a:off x="135731" y="170655"/>
            <a:ext cx="11615738" cy="6461125"/>
          </a:xfrm>
        </p:spPr>
        <p:txBody>
          <a:bodyPr/>
          <a:lstStyle/>
          <a:p>
            <a:r>
              <a:rPr lang="en-GB"/>
              <a:t>Types of sheds depend on the system of rearing.
Open type housing with a covered area and run space is generally enough.
The run space should be covered by chain links.
The covered area is used for shelter of animals during night and adverse climatic conditions. 
For a comfortable house east-west orientation with generous provision for ventilation /air movement to dry the floor will be suitable.
Thatched roof is best suited one due to cheaper cost and durability.
However corrugated asbestos sheets can also be used for organized farms to minimize the recurring costs andto have longer durability.
Gable roofing is generally preferred.</a:t>
            </a:r>
            <a:endParaRPr lang="en-US"/>
          </a:p>
        </p:txBody>
      </p:sp>
    </p:spTree>
    <p:extLst>
      <p:ext uri="{BB962C8B-B14F-4D97-AF65-F5344CB8AC3E}">
        <p14:creationId xmlns:p14="http://schemas.microsoft.com/office/powerpoint/2010/main" val="331198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A5BC0-6C3E-4947-8333-A0077AC17150}"/>
              </a:ext>
            </a:extLst>
          </p:cNvPr>
          <p:cNvSpPr>
            <a:spLocks noGrp="1"/>
          </p:cNvSpPr>
          <p:nvPr>
            <p:ph sz="half" idx="2"/>
          </p:nvPr>
        </p:nvSpPr>
        <p:spPr>
          <a:xfrm>
            <a:off x="338137" y="182561"/>
            <a:ext cx="11425237" cy="6425407"/>
          </a:xfrm>
        </p:spPr>
        <p:txBody>
          <a:bodyPr>
            <a:normAutofit lnSpcReduction="10000"/>
          </a:bodyPr>
          <a:lstStyle/>
          <a:p>
            <a:pPr marL="0" indent="0">
              <a:buNone/>
            </a:pPr>
            <a:endParaRPr lang="en-GB"/>
          </a:p>
          <a:p>
            <a:pPr marL="0" indent="0">
              <a:buNone/>
            </a:pPr>
            <a:r>
              <a:rPr lang="en-GB"/>
              <a:t>
For small sheds lean to type roofing is advisable.
When the animals are taken for grazing during the day time and sheltered only during night, the covered space will be enough.
When the animals are housed intensively, the pen and run system of housing is suitable.
There is no restriction for the length of the shelter, however breadth of shed should not exceed 12 meter and optimum breadth of shelter is 8 meter.
Height of ewe should be 2.5 meter and height at ridge should be 3.5 meter.
The height of chain link used for open space should be 4 feet. The length of the overhang should be 75cm – 1 meter.
Separate feeders and water troughs should be placed for concentrate feeds, green fodders and water.</a:t>
            </a:r>
            <a:endParaRPr lang="en-US"/>
          </a:p>
        </p:txBody>
      </p:sp>
    </p:spTree>
    <p:extLst>
      <p:ext uri="{BB962C8B-B14F-4D97-AF65-F5344CB8AC3E}">
        <p14:creationId xmlns:p14="http://schemas.microsoft.com/office/powerpoint/2010/main" val="3242193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3F8416-6FC6-AD45-862E-AABF62AD1AC6}"/>
              </a:ext>
            </a:extLst>
          </p:cNvPr>
          <p:cNvSpPr>
            <a:spLocks noGrp="1"/>
          </p:cNvSpPr>
          <p:nvPr>
            <p:ph sz="half" idx="2"/>
          </p:nvPr>
        </p:nvSpPr>
        <p:spPr>
          <a:xfrm>
            <a:off x="100012" y="206375"/>
            <a:ext cx="11806237" cy="6413500"/>
          </a:xfrm>
        </p:spPr>
        <p:txBody>
          <a:bodyPr/>
          <a:lstStyle/>
          <a:p>
            <a:r>
              <a:rPr lang="en-GB"/>
              <a:t>Floor space requirements
Recommended floor space requirements for Indian conditions
Age groups	Covered space(sq.m)	Open space (sq.m)
Up to 3 months.    	0.2-0.25	                  0.4-0.5
3 months to 6 months	0.5-0.75	                  1.0-1.5
6 months to 12 months	0.75-1.0.                         1.5-2.0
Adult animal	            1.5	                               3.0
Male, Pregnant or lactating    1.5-2.0	                   3.0- 4.0</a:t>
            </a:r>
            <a:endParaRPr lang="en-US"/>
          </a:p>
        </p:txBody>
      </p:sp>
    </p:spTree>
    <p:extLst>
      <p:ext uri="{BB962C8B-B14F-4D97-AF65-F5344CB8AC3E}">
        <p14:creationId xmlns:p14="http://schemas.microsoft.com/office/powerpoint/2010/main" val="190181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2DB288C-33F3-4143-A06B-F7DB48699F0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7330" t="29867" r="17191" b="46244"/>
          <a:stretch/>
        </p:blipFill>
        <p:spPr>
          <a:xfrm>
            <a:off x="0" y="152113"/>
            <a:ext cx="11751469" cy="6527293"/>
          </a:xfrm>
        </p:spPr>
      </p:pic>
    </p:spTree>
    <p:extLst>
      <p:ext uri="{BB962C8B-B14F-4D97-AF65-F5344CB8AC3E}">
        <p14:creationId xmlns:p14="http://schemas.microsoft.com/office/powerpoint/2010/main" val="128215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B1D1-11E6-4943-81B4-F2AC9AC8EB45}"/>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941CFE3B-CCDC-1B4F-9E06-86A4CE365E9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4824" y="365124"/>
            <a:ext cx="10695085" cy="6016625"/>
          </a:xfrm>
        </p:spPr>
      </p:pic>
      <p:sp>
        <p:nvSpPr>
          <p:cNvPr id="4" name="Content Placeholder 3">
            <a:extLst>
              <a:ext uri="{FF2B5EF4-FFF2-40B4-BE49-F238E27FC236}">
                <a16:creationId xmlns:a16="http://schemas.microsoft.com/office/drawing/2014/main" id="{454D0CF0-3825-FF4C-871D-C111065FD8D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2115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767E-990F-9C44-9EDB-CB4129FF18AF}"/>
              </a:ext>
            </a:extLst>
          </p:cNvPr>
          <p:cNvSpPr>
            <a:spLocks noGrp="1"/>
          </p:cNvSpPr>
          <p:nvPr>
            <p:ph type="title"/>
          </p:nvPr>
        </p:nvSpPr>
        <p:spPr/>
        <p:txBody>
          <a:bodyPr/>
          <a:lstStyle/>
          <a:p>
            <a:r>
              <a:rPr lang="en-GB"/>
              <a:t>Feeding goat</a:t>
            </a:r>
            <a:endParaRPr lang="en-US"/>
          </a:p>
        </p:txBody>
      </p:sp>
      <p:sp>
        <p:nvSpPr>
          <p:cNvPr id="4" name="Content Placeholder 3">
            <a:extLst>
              <a:ext uri="{FF2B5EF4-FFF2-40B4-BE49-F238E27FC236}">
                <a16:creationId xmlns:a16="http://schemas.microsoft.com/office/drawing/2014/main" id="{A19527A4-C1FC-A649-905F-7179E05DA91B}"/>
              </a:ext>
            </a:extLst>
          </p:cNvPr>
          <p:cNvSpPr>
            <a:spLocks noGrp="1"/>
          </p:cNvSpPr>
          <p:nvPr>
            <p:ph sz="half" idx="2"/>
          </p:nvPr>
        </p:nvSpPr>
        <p:spPr>
          <a:xfrm>
            <a:off x="476250" y="1690688"/>
            <a:ext cx="10877550" cy="4486275"/>
          </a:xfrm>
        </p:spPr>
        <p:txBody>
          <a:bodyPr/>
          <a:lstStyle/>
          <a:p>
            <a:r>
              <a:rPr lang="en-GB"/>
              <a:t>Concentrate feed ingredients for sheep and goats
Sorghum
Maize
Broken rice
Jowar
Soya bean cake
Groundnut cake</a:t>
            </a:r>
            <a:endParaRPr lang="en-US"/>
          </a:p>
        </p:txBody>
      </p:sp>
    </p:spTree>
    <p:extLst>
      <p:ext uri="{BB962C8B-B14F-4D97-AF65-F5344CB8AC3E}">
        <p14:creationId xmlns:p14="http://schemas.microsoft.com/office/powerpoint/2010/main" val="136398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3FD41C-E1B1-7945-A24E-E6B4D084CEE2}"/>
              </a:ext>
            </a:extLst>
          </p:cNvPr>
          <p:cNvSpPr>
            <a:spLocks noGrp="1"/>
          </p:cNvSpPr>
          <p:nvPr>
            <p:ph sz="half" idx="2"/>
          </p:nvPr>
        </p:nvSpPr>
        <p:spPr>
          <a:xfrm>
            <a:off x="242887" y="134937"/>
            <a:ext cx="11056144" cy="6270625"/>
          </a:xfrm>
        </p:spPr>
        <p:txBody>
          <a:bodyPr/>
          <a:lstStyle/>
          <a:p>
            <a:r>
              <a:rPr lang="en-GB"/>
              <a:t>List of Best Grass for Goats
Fescue (cool-season grasses)
Bermuda grass.
Guinea Grass (Megathyrsus Maximus)
Napier grass (For Superior Milk Production)
Bromegrass.
Alfalfa (Best for Gazing and Nutrients)
Ryegrass (rich and high-quality forage)
Clover (Legumes)</a:t>
            </a:r>
            <a:endParaRPr lang="en-US"/>
          </a:p>
        </p:txBody>
      </p:sp>
    </p:spTree>
    <p:extLst>
      <p:ext uri="{BB962C8B-B14F-4D97-AF65-F5344CB8AC3E}">
        <p14:creationId xmlns:p14="http://schemas.microsoft.com/office/powerpoint/2010/main" val="56995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D8725D-6961-974E-914D-31E29C50FC56}"/>
              </a:ext>
            </a:extLst>
          </p:cNvPr>
          <p:cNvSpPr txBox="1"/>
          <p:nvPr/>
        </p:nvSpPr>
        <p:spPr>
          <a:xfrm flipH="1" flipV="1">
            <a:off x="-1" y="202405"/>
            <a:ext cx="11870531" cy="6405563"/>
          </a:xfrm>
          <a:prstGeom prst="rect">
            <a:avLst/>
          </a:prstGeom>
          <a:noFill/>
        </p:spPr>
        <p:txBody>
          <a:bodyPr wrap="square" rtlCol="0">
            <a:spAutoFit/>
          </a:bodyPr>
          <a:lstStyle/>
          <a:p>
            <a:pPr algn="l"/>
            <a:endParaRPr lang="en-US"/>
          </a:p>
        </p:txBody>
      </p:sp>
      <p:pic>
        <p:nvPicPr>
          <p:cNvPr id="2" name="Picture 2">
            <a:extLst>
              <a:ext uri="{FF2B5EF4-FFF2-40B4-BE49-F238E27FC236}">
                <a16:creationId xmlns:a16="http://schemas.microsoft.com/office/drawing/2014/main" id="{1E600AF8-7AA0-A14F-A543-63B02F8E3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8" y="1666875"/>
            <a:ext cx="3690938" cy="3690938"/>
          </a:xfrm>
          <a:prstGeom prst="rect">
            <a:avLst/>
          </a:prstGeom>
        </p:spPr>
      </p:pic>
      <p:pic>
        <p:nvPicPr>
          <p:cNvPr id="3" name="Picture 3">
            <a:extLst>
              <a:ext uri="{FF2B5EF4-FFF2-40B4-BE49-F238E27FC236}">
                <a16:creationId xmlns:a16="http://schemas.microsoft.com/office/drawing/2014/main" id="{21289665-5F9E-B24E-8F73-37D4B1748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858" y="1468040"/>
            <a:ext cx="3244455" cy="3921919"/>
          </a:xfrm>
          <a:prstGeom prst="rect">
            <a:avLst/>
          </a:prstGeom>
        </p:spPr>
      </p:pic>
      <p:pic>
        <p:nvPicPr>
          <p:cNvPr id="4" name="Picture 5">
            <a:extLst>
              <a:ext uri="{FF2B5EF4-FFF2-40B4-BE49-F238E27FC236}">
                <a16:creationId xmlns:a16="http://schemas.microsoft.com/office/drawing/2014/main" id="{C581E936-43FA-8544-B59A-4C20AD728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199" y="803010"/>
            <a:ext cx="3612445" cy="4554803"/>
          </a:xfrm>
          <a:prstGeom prst="rect">
            <a:avLst/>
          </a:prstGeom>
        </p:spPr>
      </p:pic>
    </p:spTree>
    <p:extLst>
      <p:ext uri="{BB962C8B-B14F-4D97-AF65-F5344CB8AC3E}">
        <p14:creationId xmlns:p14="http://schemas.microsoft.com/office/powerpoint/2010/main" val="178123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25B67-56AF-0E4A-B8FF-8860EC7C0F8D}"/>
              </a:ext>
            </a:extLst>
          </p:cNvPr>
          <p:cNvSpPr txBox="1"/>
          <p:nvPr/>
        </p:nvSpPr>
        <p:spPr>
          <a:xfrm>
            <a:off x="311943" y="300036"/>
            <a:ext cx="2736057" cy="369332"/>
          </a:xfrm>
          <a:prstGeom prst="rect">
            <a:avLst/>
          </a:prstGeom>
          <a:noFill/>
        </p:spPr>
        <p:txBody>
          <a:bodyPr wrap="square" rtlCol="0">
            <a:spAutoFit/>
          </a:bodyPr>
          <a:lstStyle/>
          <a:p>
            <a:pPr marL="285750" indent="-285750" algn="l">
              <a:buFont typeface="Arial" panose="020B0604020202020204" pitchFamily="34" charset="0"/>
              <a:buChar char="•"/>
            </a:pPr>
            <a:r>
              <a:rPr lang="en-GB" b="1"/>
              <a:t>Napier grass </a:t>
            </a:r>
            <a:endParaRPr lang="en-US" b="1"/>
          </a:p>
        </p:txBody>
      </p:sp>
      <p:pic>
        <p:nvPicPr>
          <p:cNvPr id="3" name="Picture 3">
            <a:extLst>
              <a:ext uri="{FF2B5EF4-FFF2-40B4-BE49-F238E27FC236}">
                <a16:creationId xmlns:a16="http://schemas.microsoft.com/office/drawing/2014/main" id="{562FB35E-942F-064C-ACF1-A73FD8B03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69" y="300036"/>
            <a:ext cx="3996531" cy="5328708"/>
          </a:xfrm>
          <a:prstGeom prst="rect">
            <a:avLst/>
          </a:prstGeom>
        </p:spPr>
      </p:pic>
      <p:sp>
        <p:nvSpPr>
          <p:cNvPr id="4" name="TextBox 3">
            <a:extLst>
              <a:ext uri="{FF2B5EF4-FFF2-40B4-BE49-F238E27FC236}">
                <a16:creationId xmlns:a16="http://schemas.microsoft.com/office/drawing/2014/main" id="{ECF84006-A5DF-A543-8F64-F2A910482530}"/>
              </a:ext>
            </a:extLst>
          </p:cNvPr>
          <p:cNvSpPr txBox="1"/>
          <p:nvPr/>
        </p:nvSpPr>
        <p:spPr>
          <a:xfrm>
            <a:off x="5181600" y="2526506"/>
            <a:ext cx="360759" cy="1325166"/>
          </a:xfrm>
          <a:prstGeom prst="rect">
            <a:avLst/>
          </a:prstGeom>
          <a:noFill/>
        </p:spPr>
        <p:txBody>
          <a:bodyPr wrap="square" rtlCol="0">
            <a:spAutoFit/>
          </a:bodyPr>
          <a:lstStyle/>
          <a:p>
            <a:pPr algn="l"/>
            <a:endParaRPr lang="en-US"/>
          </a:p>
        </p:txBody>
      </p:sp>
      <p:pic>
        <p:nvPicPr>
          <p:cNvPr id="5" name="Picture 5">
            <a:extLst>
              <a:ext uri="{FF2B5EF4-FFF2-40B4-BE49-F238E27FC236}">
                <a16:creationId xmlns:a16="http://schemas.microsoft.com/office/drawing/2014/main" id="{0BCC05DE-CAC2-5342-802E-D49861DFA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099" y="595312"/>
            <a:ext cx="4826002" cy="3619501"/>
          </a:xfrm>
          <a:prstGeom prst="rect">
            <a:avLst/>
          </a:prstGeom>
        </p:spPr>
      </p:pic>
      <p:sp>
        <p:nvSpPr>
          <p:cNvPr id="6" name="TextBox 5">
            <a:extLst>
              <a:ext uri="{FF2B5EF4-FFF2-40B4-BE49-F238E27FC236}">
                <a16:creationId xmlns:a16="http://schemas.microsoft.com/office/drawing/2014/main" id="{354D2B91-E011-5A47-AF2E-210F26A07E4F}"/>
              </a:ext>
            </a:extLst>
          </p:cNvPr>
          <p:cNvSpPr txBox="1"/>
          <p:nvPr/>
        </p:nvSpPr>
        <p:spPr>
          <a:xfrm rot="10800000" flipH="1" flipV="1">
            <a:off x="6762749" y="4643438"/>
            <a:ext cx="3869532" cy="369332"/>
          </a:xfrm>
          <a:prstGeom prst="rect">
            <a:avLst/>
          </a:prstGeom>
          <a:noFill/>
        </p:spPr>
        <p:txBody>
          <a:bodyPr wrap="square" rtlCol="0">
            <a:spAutoFit/>
          </a:bodyPr>
          <a:lstStyle/>
          <a:p>
            <a:pPr algn="l"/>
            <a:r>
              <a:rPr lang="en-GB"/>
              <a:t>Broom grass</a:t>
            </a:r>
            <a:endParaRPr lang="en-US"/>
          </a:p>
        </p:txBody>
      </p:sp>
    </p:spTree>
    <p:extLst>
      <p:ext uri="{BB962C8B-B14F-4D97-AF65-F5344CB8AC3E}">
        <p14:creationId xmlns:p14="http://schemas.microsoft.com/office/powerpoint/2010/main" val="156061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4765-5898-6246-B4F7-359492091AB9}"/>
              </a:ext>
            </a:extLst>
          </p:cNvPr>
          <p:cNvSpPr>
            <a:spLocks noGrp="1"/>
          </p:cNvSpPr>
          <p:nvPr>
            <p:ph type="title"/>
          </p:nvPr>
        </p:nvSpPr>
        <p:spPr/>
        <p:txBody>
          <a:bodyPr/>
          <a:lstStyle/>
          <a:p>
            <a:r>
              <a:rPr lang="en-GB"/>
              <a:t>Jamnapari</a:t>
            </a:r>
            <a:endParaRPr lang="en-US"/>
          </a:p>
        </p:txBody>
      </p:sp>
      <p:sp>
        <p:nvSpPr>
          <p:cNvPr id="3" name="Content Placeholder 2">
            <a:extLst>
              <a:ext uri="{FF2B5EF4-FFF2-40B4-BE49-F238E27FC236}">
                <a16:creationId xmlns:a16="http://schemas.microsoft.com/office/drawing/2014/main" id="{ED9D42E0-0E4C-BB47-824B-C15653DE81FD}"/>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BAE74589-13E4-F845-9BB4-B293505BFD69}"/>
              </a:ext>
            </a:extLst>
          </p:cNvPr>
          <p:cNvPicPr>
            <a:picLocks noGrp="1" noChangeAspect="1"/>
          </p:cNvPicPr>
          <p:nvPr>
            <p:ph sz="half" idx="2"/>
          </p:nvPr>
        </p:nvPicPr>
        <p:blipFill>
          <a:blip r:embed="rId2"/>
          <a:stretch>
            <a:fillRect/>
          </a:stretch>
        </p:blipFill>
        <p:spPr>
          <a:xfrm>
            <a:off x="2655093" y="2631281"/>
            <a:ext cx="5181600" cy="4110832"/>
          </a:xfrm>
        </p:spPr>
      </p:pic>
    </p:spTree>
    <p:extLst>
      <p:ext uri="{BB962C8B-B14F-4D97-AF65-F5344CB8AC3E}">
        <p14:creationId xmlns:p14="http://schemas.microsoft.com/office/powerpoint/2010/main" val="248847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E2607-F5D0-FD4D-9888-EB2B134FCDAD}"/>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E8826FC3-4171-934D-8B85-77DBE40356A4}"/>
              </a:ext>
            </a:extLst>
          </p:cNvPr>
          <p:cNvSpPr txBox="1"/>
          <p:nvPr/>
        </p:nvSpPr>
        <p:spPr>
          <a:xfrm>
            <a:off x="2505074" y="2693192"/>
            <a:ext cx="9010651" cy="646331"/>
          </a:xfrm>
          <a:prstGeom prst="rect">
            <a:avLst/>
          </a:prstGeom>
          <a:noFill/>
        </p:spPr>
        <p:txBody>
          <a:bodyPr wrap="square" rtlCol="0">
            <a:spAutoFit/>
          </a:bodyPr>
          <a:lstStyle/>
          <a:p>
            <a:pPr algn="l"/>
            <a:r>
              <a:rPr lang="en-GB" sz="3600"/>
              <a:t>Economic importance goat Farming</a:t>
            </a:r>
            <a:endParaRPr lang="en-US" sz="3600"/>
          </a:p>
        </p:txBody>
      </p:sp>
    </p:spTree>
    <p:extLst>
      <p:ext uri="{BB962C8B-B14F-4D97-AF65-F5344CB8AC3E}">
        <p14:creationId xmlns:p14="http://schemas.microsoft.com/office/powerpoint/2010/main" val="163233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F63B9B7-E18D-2149-ADE1-51B6FAEAB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23" y="219604"/>
            <a:ext cx="10954715" cy="6421107"/>
          </a:xfrm>
          <a:prstGeom prst="rect">
            <a:avLst/>
          </a:prstGeom>
        </p:spPr>
      </p:pic>
    </p:spTree>
    <p:extLst>
      <p:ext uri="{BB962C8B-B14F-4D97-AF65-F5344CB8AC3E}">
        <p14:creationId xmlns:p14="http://schemas.microsoft.com/office/powerpoint/2010/main" val="164904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B225-2E6C-8D43-A182-D22433DCC6AD}"/>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A653C5A1-A860-A943-80B4-12E85DBA4B9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427703"/>
            <a:ext cx="11505439" cy="5608766"/>
          </a:xfrm>
        </p:spPr>
      </p:pic>
    </p:spTree>
    <p:extLst>
      <p:ext uri="{BB962C8B-B14F-4D97-AF65-F5344CB8AC3E}">
        <p14:creationId xmlns:p14="http://schemas.microsoft.com/office/powerpoint/2010/main" val="281933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745B3654-921F-0844-A6E5-05558A44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21" y="171978"/>
            <a:ext cx="10688254" cy="6114168"/>
          </a:xfrm>
          <a:prstGeom prst="rect">
            <a:avLst/>
          </a:prstGeom>
        </p:spPr>
      </p:pic>
    </p:spTree>
    <p:extLst>
      <p:ext uri="{BB962C8B-B14F-4D97-AF65-F5344CB8AC3E}">
        <p14:creationId xmlns:p14="http://schemas.microsoft.com/office/powerpoint/2010/main" val="74829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ABBC666-A23C-9D49-894F-C7151F16B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3234"/>
            <a:ext cx="11501439" cy="6243918"/>
          </a:xfrm>
          <a:prstGeom prst="rect">
            <a:avLst/>
          </a:prstGeom>
        </p:spPr>
      </p:pic>
    </p:spTree>
    <p:extLst>
      <p:ext uri="{BB962C8B-B14F-4D97-AF65-F5344CB8AC3E}">
        <p14:creationId xmlns:p14="http://schemas.microsoft.com/office/powerpoint/2010/main" val="299528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E9257-EC85-454D-98F2-33442EACA623}"/>
              </a:ext>
            </a:extLst>
          </p:cNvPr>
          <p:cNvSpPr txBox="1"/>
          <p:nvPr/>
        </p:nvSpPr>
        <p:spPr>
          <a:xfrm rot="10800000" flipV="1">
            <a:off x="5395913" y="1702594"/>
            <a:ext cx="5462588" cy="769441"/>
          </a:xfrm>
          <a:prstGeom prst="rect">
            <a:avLst/>
          </a:prstGeom>
          <a:noFill/>
        </p:spPr>
        <p:txBody>
          <a:bodyPr wrap="square" rtlCol="0">
            <a:spAutoFit/>
          </a:bodyPr>
          <a:lstStyle/>
          <a:p>
            <a:pPr algn="l"/>
            <a:r>
              <a:rPr lang="en-GB" sz="4400" b="1"/>
              <a:t>Thank you</a:t>
            </a:r>
            <a:endParaRPr lang="en-US" sz="4400" b="1"/>
          </a:p>
        </p:txBody>
      </p:sp>
    </p:spTree>
    <p:extLst>
      <p:ext uri="{BB962C8B-B14F-4D97-AF65-F5344CB8AC3E}">
        <p14:creationId xmlns:p14="http://schemas.microsoft.com/office/powerpoint/2010/main" val="53760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CBFD-EB3B-0D4B-9F0B-1E0E5EBC5F8B}"/>
              </a:ext>
            </a:extLst>
          </p:cNvPr>
          <p:cNvSpPr>
            <a:spLocks noGrp="1"/>
          </p:cNvSpPr>
          <p:nvPr>
            <p:ph type="title"/>
          </p:nvPr>
        </p:nvSpPr>
        <p:spPr/>
        <p:txBody>
          <a:bodyPr/>
          <a:lstStyle/>
          <a:p>
            <a:r>
              <a:rPr lang="en-GB"/>
              <a:t>Beetle</a:t>
            </a:r>
            <a:endParaRPr lang="en-US"/>
          </a:p>
        </p:txBody>
      </p:sp>
      <p:sp>
        <p:nvSpPr>
          <p:cNvPr id="3" name="Content Placeholder 2">
            <a:extLst>
              <a:ext uri="{FF2B5EF4-FFF2-40B4-BE49-F238E27FC236}">
                <a16:creationId xmlns:a16="http://schemas.microsoft.com/office/drawing/2014/main" id="{8DA1BB93-FB12-7D43-AFCA-2A502329F289}"/>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3C030CE9-3D24-1D4F-A6EA-E4EE46031496}"/>
              </a:ext>
            </a:extLst>
          </p:cNvPr>
          <p:cNvPicPr>
            <a:picLocks noGrp="1" noChangeAspect="1"/>
          </p:cNvPicPr>
          <p:nvPr>
            <p:ph sz="half" idx="2"/>
          </p:nvPr>
        </p:nvPicPr>
        <p:blipFill>
          <a:blip r:embed="rId2"/>
          <a:stretch>
            <a:fillRect/>
          </a:stretch>
        </p:blipFill>
        <p:spPr>
          <a:xfrm>
            <a:off x="1940718" y="2571749"/>
            <a:ext cx="7846219" cy="3678039"/>
          </a:xfrm>
        </p:spPr>
      </p:pic>
    </p:spTree>
    <p:extLst>
      <p:ext uri="{BB962C8B-B14F-4D97-AF65-F5344CB8AC3E}">
        <p14:creationId xmlns:p14="http://schemas.microsoft.com/office/powerpoint/2010/main" val="371480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8F57-BCBB-3F4E-A6F9-C0E56F358604}"/>
              </a:ext>
            </a:extLst>
          </p:cNvPr>
          <p:cNvSpPr>
            <a:spLocks noGrp="1"/>
          </p:cNvSpPr>
          <p:nvPr>
            <p:ph type="title"/>
          </p:nvPr>
        </p:nvSpPr>
        <p:spPr/>
        <p:txBody>
          <a:bodyPr/>
          <a:lstStyle/>
          <a:p>
            <a:r>
              <a:rPr lang="en-GB"/>
              <a:t>Barbari</a:t>
            </a:r>
            <a:endParaRPr lang="en-US"/>
          </a:p>
        </p:txBody>
      </p:sp>
      <p:sp>
        <p:nvSpPr>
          <p:cNvPr id="3" name="Content Placeholder 2">
            <a:extLst>
              <a:ext uri="{FF2B5EF4-FFF2-40B4-BE49-F238E27FC236}">
                <a16:creationId xmlns:a16="http://schemas.microsoft.com/office/drawing/2014/main" id="{589F46C6-AADE-9741-93F1-C4BFC79B9D0C}"/>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BE421EB9-FA4C-E540-B4DA-38F85EB065B2}"/>
              </a:ext>
            </a:extLst>
          </p:cNvPr>
          <p:cNvPicPr>
            <a:picLocks noGrp="1" noChangeAspect="1"/>
          </p:cNvPicPr>
          <p:nvPr>
            <p:ph sz="half" idx="2"/>
          </p:nvPr>
        </p:nvPicPr>
        <p:blipFill>
          <a:blip r:embed="rId2"/>
          <a:stretch>
            <a:fillRect/>
          </a:stretch>
        </p:blipFill>
        <p:spPr>
          <a:xfrm>
            <a:off x="1991518" y="1991516"/>
            <a:ext cx="7223919" cy="4351339"/>
          </a:xfrm>
        </p:spPr>
      </p:pic>
    </p:spTree>
    <p:extLst>
      <p:ext uri="{BB962C8B-B14F-4D97-AF65-F5344CB8AC3E}">
        <p14:creationId xmlns:p14="http://schemas.microsoft.com/office/powerpoint/2010/main" val="326236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5E70-C0A0-9848-86C0-87411D3066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D08E35-BCAB-C440-8BC3-5A6AC4495683}"/>
              </a:ext>
            </a:extLst>
          </p:cNvPr>
          <p:cNvSpPr>
            <a:spLocks noGrp="1"/>
          </p:cNvSpPr>
          <p:nvPr>
            <p:ph sz="half" idx="1"/>
          </p:nvPr>
        </p:nvSpPr>
        <p:spPr/>
        <p:txBody>
          <a:bodyPr/>
          <a:lstStyle/>
          <a:p>
            <a:endParaRPr lang="en-US"/>
          </a:p>
        </p:txBody>
      </p:sp>
      <p:pic>
        <p:nvPicPr>
          <p:cNvPr id="5" name="Picture 5">
            <a:extLst>
              <a:ext uri="{FF2B5EF4-FFF2-40B4-BE49-F238E27FC236}">
                <a16:creationId xmlns:a16="http://schemas.microsoft.com/office/drawing/2014/main" id="{F5ADBDF4-3CFD-2F4C-BE36-9B17E744A922}"/>
              </a:ext>
            </a:extLst>
          </p:cNvPr>
          <p:cNvPicPr>
            <a:picLocks noGrp="1" noChangeAspect="1"/>
          </p:cNvPicPr>
          <p:nvPr>
            <p:ph sz="half" idx="2"/>
          </p:nvPr>
        </p:nvPicPr>
        <p:blipFill>
          <a:blip r:embed="rId2"/>
          <a:stretch>
            <a:fillRect/>
          </a:stretch>
        </p:blipFill>
        <p:spPr>
          <a:xfrm>
            <a:off x="1893094" y="141598"/>
            <a:ext cx="7884276" cy="6170302"/>
          </a:xfrm>
        </p:spPr>
      </p:pic>
    </p:spTree>
    <p:extLst>
      <p:ext uri="{BB962C8B-B14F-4D97-AF65-F5344CB8AC3E}">
        <p14:creationId xmlns:p14="http://schemas.microsoft.com/office/powerpoint/2010/main" val="382527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DC88-59E9-D14B-896B-97D213815F86}"/>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05C4B1BF-2941-AD49-9498-43B3B4D4A5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5793" y="537749"/>
            <a:ext cx="9055895" cy="5780680"/>
          </a:xfrm>
        </p:spPr>
      </p:pic>
      <p:sp>
        <p:nvSpPr>
          <p:cNvPr id="4" name="Content Placeholder 3">
            <a:extLst>
              <a:ext uri="{FF2B5EF4-FFF2-40B4-BE49-F238E27FC236}">
                <a16:creationId xmlns:a16="http://schemas.microsoft.com/office/drawing/2014/main" id="{1824E85A-DDFD-B745-AC39-4E49B966291A}"/>
              </a:ext>
            </a:extLst>
          </p:cNvPr>
          <p:cNvSpPr>
            <a:spLocks noGrp="1"/>
          </p:cNvSpPr>
          <p:nvPr>
            <p:ph sz="half" idx="2"/>
          </p:nvPr>
        </p:nvSpPr>
        <p:spPr>
          <a:xfrm>
            <a:off x="6755606" y="365125"/>
            <a:ext cx="5181600" cy="4351338"/>
          </a:xfrm>
        </p:spPr>
        <p:txBody>
          <a:bodyPr/>
          <a:lstStyle/>
          <a:p>
            <a:endParaRPr lang="en-US"/>
          </a:p>
        </p:txBody>
      </p:sp>
    </p:spTree>
    <p:extLst>
      <p:ext uri="{BB962C8B-B14F-4D97-AF65-F5344CB8AC3E}">
        <p14:creationId xmlns:p14="http://schemas.microsoft.com/office/powerpoint/2010/main" val="361260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2E7A-E2B0-734B-AA5C-B30EF40AF7AF}"/>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B4A1BCA5-AE21-8E4C-B6D1-4EDF20F474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84300" y="1146968"/>
            <a:ext cx="7569200" cy="4766470"/>
          </a:xfrm>
        </p:spPr>
      </p:pic>
      <p:sp>
        <p:nvSpPr>
          <p:cNvPr id="4" name="Content Placeholder 3">
            <a:extLst>
              <a:ext uri="{FF2B5EF4-FFF2-40B4-BE49-F238E27FC236}">
                <a16:creationId xmlns:a16="http://schemas.microsoft.com/office/drawing/2014/main" id="{55D32649-E542-A147-BA3C-289E23D1B10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993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CA50-F61E-2C47-8A20-60EE261B8497}"/>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3EB58E09-753E-CF41-85B2-976958D99B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495173"/>
            <a:ext cx="8655844" cy="5816727"/>
          </a:xfrm>
        </p:spPr>
      </p:pic>
      <p:sp>
        <p:nvSpPr>
          <p:cNvPr id="4" name="Content Placeholder 3">
            <a:extLst>
              <a:ext uri="{FF2B5EF4-FFF2-40B4-BE49-F238E27FC236}">
                <a16:creationId xmlns:a16="http://schemas.microsoft.com/office/drawing/2014/main" id="{00AC2AC9-6326-5F45-ADD9-93F9F1C2A95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2030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359500E-2461-2D4F-AC15-EE47DC0C8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94" y="160130"/>
            <a:ext cx="11517312" cy="6532768"/>
          </a:xfrm>
          <a:prstGeom prst="rect">
            <a:avLst/>
          </a:prstGeom>
        </p:spPr>
      </p:pic>
    </p:spTree>
    <p:extLst>
      <p:ext uri="{BB962C8B-B14F-4D97-AF65-F5344CB8AC3E}">
        <p14:creationId xmlns:p14="http://schemas.microsoft.com/office/powerpoint/2010/main" val="576257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Goat farming</vt:lpstr>
      <vt:lpstr>Jamnapari</vt:lpstr>
      <vt:lpstr>Beetle</vt:lpstr>
      <vt:lpstr>Barbari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Feeding goat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Unknown User</cp:lastModifiedBy>
  <cp:revision>6</cp:revision>
  <dcterms:created xsi:type="dcterms:W3CDTF">2021-06-10T04:53:31Z</dcterms:created>
  <dcterms:modified xsi:type="dcterms:W3CDTF">2021-06-15T02:29:23Z</dcterms:modified>
</cp:coreProperties>
</file>