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96" r:id="rId1"/>
  </p:sld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66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E67231-AE20-4873-B199-DC22A6AE0A4B}"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89AB3-FE8D-490B-BB64-5CAD5BD3E397}" type="slidenum">
              <a:rPr lang="en-US" smtClean="0"/>
              <a:t>‹#›</a:t>
            </a:fld>
            <a:endParaRPr lang="en-US"/>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E67231-AE20-4873-B199-DC22A6AE0A4B}"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89AB3-FE8D-490B-BB64-5CAD5BD3E397}" type="slidenum">
              <a:rPr lang="en-US" smtClean="0"/>
              <a:t>‹#›</a:t>
            </a:fld>
            <a:endParaRPr lang="en-US"/>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E67231-AE20-4873-B199-DC22A6AE0A4B}"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89AB3-FE8D-490B-BB64-5CAD5BD3E397}" type="slidenum">
              <a:rPr lang="en-US" smtClean="0"/>
              <a:t>‹#›</a:t>
            </a:fld>
            <a:endParaRPr lang="en-US"/>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E67231-AE20-4873-B199-DC22A6AE0A4B}"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89AB3-FE8D-490B-BB64-5CAD5BD3E397}" type="slidenum">
              <a:rPr lang="en-US" smtClean="0"/>
              <a:t>‹#›</a:t>
            </a:fld>
            <a:endParaRPr lang="en-U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67231-AE20-4873-B199-DC22A6AE0A4B}"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89AB3-FE8D-490B-BB64-5CAD5BD3E397}" type="slidenum">
              <a:rPr lang="en-US" smtClean="0"/>
              <a:t>‹#›</a:t>
            </a:fld>
            <a:endParaRPr lang="en-U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E67231-AE20-4873-B199-DC22A6AE0A4B}"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89AB3-FE8D-490B-BB64-5CAD5BD3E397}" type="slidenum">
              <a:rPr lang="en-US" smtClean="0"/>
              <a:t>‹#›</a:t>
            </a:fld>
            <a:endParaRPr 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E67231-AE20-4873-B199-DC22A6AE0A4B}" type="datetimeFigureOut">
              <a:rPr lang="en-US" smtClean="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89AB3-FE8D-490B-BB64-5CAD5BD3E397}" type="slidenum">
              <a:rPr lang="en-US" smtClean="0"/>
              <a:t>‹#›</a:t>
            </a:fld>
            <a:endParaRPr lang="en-US"/>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E67231-AE20-4873-B199-DC22A6AE0A4B}" type="datetimeFigureOut">
              <a:rPr lang="en-US" smtClean="0"/>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89AB3-FE8D-490B-BB64-5CAD5BD3E397}" type="slidenum">
              <a:rPr lang="en-US" smtClean="0"/>
              <a:t>‹#›</a:t>
            </a:fld>
            <a:endParaRPr lang="en-U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67231-AE20-4873-B199-DC22A6AE0A4B}" type="datetimeFigureOut">
              <a:rPr lang="en-US" smtClean="0"/>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89AB3-FE8D-490B-BB64-5CAD5BD3E397}" type="slidenum">
              <a:rPr lang="en-US" smtClean="0"/>
              <a:t>‹#›</a:t>
            </a:fld>
            <a:endParaRPr lang="en-US"/>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E67231-AE20-4873-B199-DC22A6AE0A4B}"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89AB3-FE8D-490B-BB64-5CAD5BD3E397}"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3E67231-AE20-4873-B199-DC22A6AE0A4B}" type="datetimeFigureOut">
              <a:rPr lang="en-US" smtClean="0"/>
              <a:t>2/28/2022</a:t>
            </a:fld>
            <a:endParaRPr lang="en-US"/>
          </a:p>
        </p:txBody>
      </p:sp>
      <p:sp>
        <p:nvSpPr>
          <p:cNvPr id="9" name="Slide Number Placeholder 8"/>
          <p:cNvSpPr>
            <a:spLocks noGrp="1"/>
          </p:cNvSpPr>
          <p:nvPr>
            <p:ph type="sldNum" sz="quarter" idx="11"/>
          </p:nvPr>
        </p:nvSpPr>
        <p:spPr/>
        <p:txBody>
          <a:bodyPr/>
          <a:lstStyle/>
          <a:p>
            <a:fld id="{FC389AB3-FE8D-490B-BB64-5CAD5BD3E39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C389AB3-FE8D-490B-BB64-5CAD5BD3E397}"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33E67231-AE20-4873-B199-DC22A6AE0A4B}" type="datetimeFigureOut">
              <a:rPr lang="en-US" smtClean="0"/>
              <a:t>2/28/2022</a:t>
            </a:fld>
            <a:endParaRPr lang="en-US"/>
          </a:p>
        </p:txBody>
      </p:sp>
    </p:spTree>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transition spd="slow">
    <p:cover/>
  </p:transition>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68" y="245660"/>
            <a:ext cx="11000095" cy="630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4526" y="806057"/>
            <a:ext cx="8911988" cy="120032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7200" b="1" cap="all" dirty="0">
                <a:ln w="0"/>
                <a:solidFill>
                  <a:srgbClr val="FF0000"/>
                </a:solidFill>
                <a:effectLst>
                  <a:reflection blurRad="12700" stA="50000" endPos="50000" dist="5000" dir="5400000" sy="-100000" rotWithShape="0"/>
                </a:effectLst>
              </a:rPr>
              <a:t>SUSTAINABLE  ENERGY</a:t>
            </a:r>
          </a:p>
        </p:txBody>
      </p:sp>
    </p:spTree>
    <p:extLst>
      <p:ext uri="{BB962C8B-B14F-4D97-AF65-F5344CB8AC3E}">
        <p14:creationId xmlns:p14="http://schemas.microsoft.com/office/powerpoint/2010/main" val="791312217"/>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WIND ENERGY</a:t>
            </a:r>
          </a:p>
        </p:txBody>
      </p:sp>
      <p:sp>
        <p:nvSpPr>
          <p:cNvPr id="3" name="Content Placeholder 2"/>
          <p:cNvSpPr>
            <a:spLocks noGrp="1"/>
          </p:cNvSpPr>
          <p:nvPr>
            <p:ph idx="1"/>
          </p:nvPr>
        </p:nvSpPr>
        <p:spPr>
          <a:xfrm>
            <a:off x="723332" y="1592242"/>
            <a:ext cx="8534400" cy="3853215"/>
          </a:xfrm>
        </p:spPr>
        <p:txBody>
          <a:bodyPr>
            <a:normAutofit fontScale="92500" lnSpcReduction="20000"/>
          </a:bodyPr>
          <a:lstStyle/>
          <a:p>
            <a:pPr marL="0" indent="0">
              <a:buNone/>
            </a:pPr>
            <a:r>
              <a:rPr lang="en-US" b="1" dirty="0"/>
              <a:t>Wind Energy- </a:t>
            </a:r>
          </a:p>
          <a:p>
            <a:pPr marL="0" indent="0">
              <a:buNone/>
            </a:pPr>
            <a:r>
              <a:rPr lang="en-US" b="1" dirty="0"/>
              <a:t>Form of energy conversion in which turbines convert the Kinetic Energy of wind into mechanical or electric energy that can be used for power. Since wind does not require the use of fossil fuels, it is consider renewable energy source.</a:t>
            </a:r>
          </a:p>
          <a:p>
            <a:pPr marL="0" indent="0">
              <a:buNone/>
            </a:pPr>
            <a:r>
              <a:rPr lang="en-US" b="1" dirty="0"/>
              <a:t>The Advantage of Wind Turbines</a:t>
            </a:r>
          </a:p>
          <a:p>
            <a:r>
              <a:rPr lang="en-US" b="1" dirty="0"/>
              <a:t>They are pollution free </a:t>
            </a:r>
          </a:p>
          <a:p>
            <a:r>
              <a:rPr lang="en-US" b="1" dirty="0"/>
              <a:t>Using wind energy means that less fossil fuel (coal &amp; oil) needs to be burned to make electricity.</a:t>
            </a:r>
          </a:p>
          <a:p>
            <a:pPr marL="0" indent="0">
              <a:buNone/>
            </a:pPr>
            <a:endParaRPr lang="en-US" b="1" dirty="0"/>
          </a:p>
          <a:p>
            <a:pPr marL="0" indent="0">
              <a:buNone/>
            </a:pPr>
            <a:r>
              <a:rPr lang="en-US" b="1" dirty="0"/>
              <a:t>The Disadvantage of Wind Turbines</a:t>
            </a:r>
          </a:p>
          <a:p>
            <a:r>
              <a:rPr lang="en-US" b="1" dirty="0"/>
              <a:t>Spoil the look of the natural environment</a:t>
            </a:r>
          </a:p>
          <a:p>
            <a:r>
              <a:rPr lang="en-US" b="1" dirty="0"/>
              <a:t>Wind turbines make noise.</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764" y="3643952"/>
            <a:ext cx="5420672" cy="305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01086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203" y="342877"/>
            <a:ext cx="10160000" cy="1143000"/>
          </a:xfrm>
        </p:spPr>
        <p:txBody>
          <a:bodyPr/>
          <a:lstStyle/>
          <a:p>
            <a:r>
              <a:rPr lang="en-US" b="1" dirty="0"/>
              <a:t>Tidal Power</a:t>
            </a:r>
          </a:p>
        </p:txBody>
      </p:sp>
      <p:sp>
        <p:nvSpPr>
          <p:cNvPr id="3" name="Content Placeholder 2"/>
          <p:cNvSpPr>
            <a:spLocks noGrp="1"/>
          </p:cNvSpPr>
          <p:nvPr>
            <p:ph idx="1"/>
          </p:nvPr>
        </p:nvSpPr>
        <p:spPr>
          <a:xfrm>
            <a:off x="259309" y="1735308"/>
            <a:ext cx="8534400" cy="3389190"/>
          </a:xfrm>
        </p:spPr>
        <p:txBody>
          <a:bodyPr>
            <a:noAutofit/>
          </a:bodyPr>
          <a:lstStyle/>
          <a:p>
            <a:pPr marL="0" indent="0">
              <a:buNone/>
            </a:pPr>
            <a:r>
              <a:rPr lang="en-US" sz="1800" b="1" dirty="0"/>
              <a:t>Tidal power, also called Tidal Energy, is a form of hydropower that converts the energy of tides into useful forms of power- mainly electricity.</a:t>
            </a:r>
          </a:p>
          <a:p>
            <a:pPr marL="0" indent="0">
              <a:buNone/>
            </a:pPr>
            <a:r>
              <a:rPr lang="en-US" sz="1800" b="1" dirty="0"/>
              <a:t>Advantage of Tidal Energy-</a:t>
            </a:r>
          </a:p>
          <a:p>
            <a:pPr>
              <a:buFont typeface="Wingdings" pitchFamily="2" charset="2"/>
              <a:buChar char="v"/>
            </a:pPr>
            <a:r>
              <a:rPr lang="en-US" sz="1800" b="1" dirty="0"/>
              <a:t>It is an inexhaustible source of energy.</a:t>
            </a:r>
          </a:p>
          <a:p>
            <a:pPr>
              <a:buFont typeface="Wingdings" pitchFamily="2" charset="2"/>
              <a:buChar char="v"/>
            </a:pPr>
            <a:r>
              <a:rPr lang="en-US" sz="1800" b="1" dirty="0"/>
              <a:t>Tidal Energy is environment friendly energy &amp; doesn’t produce </a:t>
            </a:r>
          </a:p>
          <a:p>
            <a:pPr marL="114300" indent="0">
              <a:buNone/>
            </a:pPr>
            <a:r>
              <a:rPr lang="en-US" sz="1800" b="1" dirty="0"/>
              <a:t>     greenhouse gases.</a:t>
            </a:r>
          </a:p>
          <a:p>
            <a:pPr marL="0" indent="0">
              <a:buNone/>
            </a:pPr>
            <a:endParaRPr lang="en-US" sz="1800" b="1" dirty="0"/>
          </a:p>
          <a:p>
            <a:pPr marL="0" indent="0">
              <a:buNone/>
            </a:pPr>
            <a:r>
              <a:rPr lang="en-US" sz="1800" b="1" dirty="0"/>
              <a:t>Disadvantage of Tidal Energy-</a:t>
            </a:r>
          </a:p>
          <a:p>
            <a:pPr>
              <a:buFont typeface="Wingdings" pitchFamily="2" charset="2"/>
              <a:buChar char="Ø"/>
            </a:pPr>
            <a:r>
              <a:rPr lang="en-US" sz="1800" b="1" dirty="0"/>
              <a:t>Cost of construction Tidal Power plant is high.</a:t>
            </a:r>
          </a:p>
          <a:p>
            <a:pPr>
              <a:buFont typeface="Wingdings" pitchFamily="2" charset="2"/>
              <a:buChar char="Ø"/>
            </a:pPr>
            <a:r>
              <a:rPr lang="en-US" sz="1800" b="1" dirty="0"/>
              <a:t>There are very few ideal locations for construction of </a:t>
            </a:r>
          </a:p>
          <a:p>
            <a:pPr marL="114300" indent="0">
              <a:buNone/>
            </a:pPr>
            <a:r>
              <a:rPr lang="en-US" sz="1800" b="1" dirty="0"/>
              <a:t>     plant and they too are localized to coastal regions only.</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642" y="2210937"/>
            <a:ext cx="4271749" cy="424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97404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WAVE POWER</a:t>
            </a:r>
          </a:p>
        </p:txBody>
      </p:sp>
      <p:sp>
        <p:nvSpPr>
          <p:cNvPr id="3" name="Content Placeholder 2"/>
          <p:cNvSpPr>
            <a:spLocks noGrp="1"/>
          </p:cNvSpPr>
          <p:nvPr>
            <p:ph idx="1"/>
          </p:nvPr>
        </p:nvSpPr>
        <p:spPr/>
        <p:txBody>
          <a:bodyPr>
            <a:normAutofit/>
          </a:bodyPr>
          <a:lstStyle/>
          <a:p>
            <a:pPr marL="0" indent="0">
              <a:buNone/>
            </a:pPr>
            <a:r>
              <a:rPr lang="en-US" b="1" dirty="0"/>
              <a:t>Wave power is the transport of energy by Ocean surface wave, and the capture of that energy to do useful work.</a:t>
            </a:r>
          </a:p>
          <a:p>
            <a:pPr marL="0" indent="0">
              <a:buNone/>
            </a:pPr>
            <a:r>
              <a:rPr lang="en-US" b="1" dirty="0"/>
              <a:t>Advantage of Wave Power-</a:t>
            </a:r>
          </a:p>
          <a:p>
            <a:pPr>
              <a:buFont typeface="Wingdings" pitchFamily="2" charset="2"/>
              <a:buChar char="Ø"/>
            </a:pPr>
            <a:r>
              <a:rPr lang="en-US" b="1" dirty="0"/>
              <a:t> Capable of high efficiency (60-80%) in ideal conditions.</a:t>
            </a:r>
          </a:p>
          <a:p>
            <a:pPr>
              <a:buFont typeface="Wingdings" pitchFamily="2" charset="2"/>
              <a:buChar char="Ø"/>
            </a:pPr>
            <a:r>
              <a:rPr lang="en-US" b="1" dirty="0"/>
              <a:t> Renewable energy source obtained by wind </a:t>
            </a:r>
          </a:p>
          <a:p>
            <a:pPr marL="114300" indent="0">
              <a:buNone/>
            </a:pPr>
            <a:r>
              <a:rPr lang="en-US" b="1" dirty="0"/>
              <a:t>     via the suns heating at our atmosphere.</a:t>
            </a:r>
          </a:p>
          <a:p>
            <a:pPr marL="0" indent="0">
              <a:buNone/>
            </a:pPr>
            <a:endParaRPr lang="en-US" b="1" dirty="0"/>
          </a:p>
          <a:p>
            <a:pPr marL="0" indent="0">
              <a:buNone/>
            </a:pPr>
            <a:r>
              <a:rPr lang="en-US" b="1" dirty="0"/>
              <a:t>Disadvantage of Wave Power-</a:t>
            </a:r>
          </a:p>
          <a:p>
            <a:r>
              <a:rPr lang="en-US" b="1" dirty="0"/>
              <a:t>Improperly placed wave power plants can </a:t>
            </a:r>
          </a:p>
          <a:p>
            <a:pPr marL="114300" indent="0">
              <a:buNone/>
            </a:pPr>
            <a:r>
              <a:rPr lang="en-US" b="1" dirty="0"/>
              <a:t>   damage the Marine Ecosystem.</a:t>
            </a:r>
          </a:p>
          <a:p>
            <a:r>
              <a:rPr lang="en-US" b="1" dirty="0"/>
              <a:t>Efficiency drops significantly in rough weather</a:t>
            </a:r>
          </a:p>
          <a:p>
            <a:pPr marL="114300" indent="0">
              <a:buNone/>
            </a:pPr>
            <a:r>
              <a:rPr lang="en-US" b="1" dirty="0"/>
              <a:t>   due to safety mechanism.</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2688" y="3316216"/>
            <a:ext cx="4531056" cy="300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19091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18" y="531124"/>
            <a:ext cx="8534400" cy="685800"/>
          </a:xfrm>
        </p:spPr>
        <p:txBody>
          <a:bodyPr/>
          <a:lstStyle/>
          <a:p>
            <a:r>
              <a:rPr lang="en-US" b="1" dirty="0"/>
              <a:t>HYDROELECTRICITY</a:t>
            </a:r>
          </a:p>
        </p:txBody>
      </p:sp>
      <p:sp>
        <p:nvSpPr>
          <p:cNvPr id="3" name="Content Placeholder 2"/>
          <p:cNvSpPr>
            <a:spLocks noGrp="1"/>
          </p:cNvSpPr>
          <p:nvPr>
            <p:ph idx="1"/>
          </p:nvPr>
        </p:nvSpPr>
        <p:spPr/>
        <p:txBody>
          <a:bodyPr>
            <a:normAutofit/>
          </a:bodyPr>
          <a:lstStyle/>
          <a:p>
            <a:pPr marL="0" indent="0">
              <a:buNone/>
            </a:pPr>
            <a:r>
              <a:rPr lang="en-US" b="1" dirty="0"/>
              <a:t>Hydroelectricity is the form of electricity which is produced by water power e.g. DAMS…. </a:t>
            </a:r>
          </a:p>
          <a:p>
            <a:pPr marL="0" indent="0">
              <a:buNone/>
            </a:pPr>
            <a:r>
              <a:rPr lang="en-US" b="1" dirty="0"/>
              <a:t>Advantage-</a:t>
            </a:r>
          </a:p>
          <a:p>
            <a:pPr>
              <a:buFont typeface="Wingdings" pitchFamily="2" charset="2"/>
              <a:buChar char="§"/>
            </a:pPr>
            <a:r>
              <a:rPr lang="en-US" b="1" dirty="0"/>
              <a:t> Once a dam is constructed, can be </a:t>
            </a:r>
          </a:p>
          <a:p>
            <a:pPr marL="114300" indent="0">
              <a:buNone/>
            </a:pPr>
            <a:r>
              <a:rPr lang="en-US" b="1" dirty="0"/>
              <a:t>     produced at constant rate.</a:t>
            </a:r>
          </a:p>
          <a:p>
            <a:pPr>
              <a:buFont typeface="Wingdings" pitchFamily="2" charset="2"/>
              <a:buChar char="§"/>
            </a:pPr>
            <a:r>
              <a:rPr lang="en-US" b="1" dirty="0"/>
              <a:t> The Lakes water can be used for the </a:t>
            </a:r>
          </a:p>
          <a:p>
            <a:pPr marL="114300" indent="0">
              <a:buNone/>
            </a:pPr>
            <a:r>
              <a:rPr lang="en-US" b="1" dirty="0"/>
              <a:t>      Irrigation purposes.</a:t>
            </a:r>
          </a:p>
          <a:p>
            <a:pPr marL="0" indent="0">
              <a:buNone/>
            </a:pPr>
            <a:endParaRPr lang="en-US" b="1" dirty="0"/>
          </a:p>
          <a:p>
            <a:pPr marL="0" indent="0">
              <a:buNone/>
            </a:pPr>
            <a:r>
              <a:rPr lang="en-US" b="1" dirty="0"/>
              <a:t>Disadvantages –</a:t>
            </a:r>
          </a:p>
          <a:p>
            <a:pPr>
              <a:buFont typeface="Courier New" pitchFamily="49" charset="0"/>
              <a:buChar char="o"/>
            </a:pPr>
            <a:r>
              <a:rPr lang="en-US" b="1" dirty="0"/>
              <a:t>Dams are extremely expensive to build an must be built to very high standard.</a:t>
            </a:r>
          </a:p>
          <a:p>
            <a:pPr>
              <a:buFont typeface="Courier New" pitchFamily="49" charset="0"/>
              <a:buChar char="o"/>
            </a:pPr>
            <a:r>
              <a:rPr lang="en-US" b="1" dirty="0"/>
              <a:t> The Flooding of large areas of Land means that the natural environment is destroyed</a:t>
            </a:r>
            <a:r>
              <a:rPr lang="en-US" dirty="0"/>
              <a:t>.</a:t>
            </a:r>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514" y="2169993"/>
            <a:ext cx="5581934" cy="290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39460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ENERGY EFFICIEN</a:t>
            </a:r>
            <a:r>
              <a:rPr lang="en-US" dirty="0"/>
              <a:t>CY</a:t>
            </a:r>
          </a:p>
        </p:txBody>
      </p:sp>
      <p:sp>
        <p:nvSpPr>
          <p:cNvPr id="3" name="Content Placeholder 2"/>
          <p:cNvSpPr>
            <a:spLocks noGrp="1"/>
          </p:cNvSpPr>
          <p:nvPr>
            <p:ph idx="1"/>
          </p:nvPr>
        </p:nvSpPr>
        <p:spPr/>
        <p:txBody>
          <a:bodyPr/>
          <a:lstStyle/>
          <a:p>
            <a:pPr marL="0" indent="0">
              <a:buNone/>
            </a:pPr>
            <a:r>
              <a:rPr lang="en-US" b="1" dirty="0"/>
              <a:t>Moving toward energy sustainability will require changes not only in the way energy is supplied, but in the way it is used, and reducing the amount of energy required to deliver various goods or services is essential.</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26" y="2688609"/>
            <a:ext cx="9762035" cy="394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35660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188" y="3668309"/>
            <a:ext cx="4365768" cy="1052547"/>
          </a:xfrm>
        </p:spPr>
        <p:txBody>
          <a:bodyPr>
            <a:normAutofit fontScale="90000"/>
          </a:bodyPr>
          <a:lstStyle/>
          <a:p>
            <a:pPr algn="ctr"/>
            <a:r>
              <a:rPr lang="en-US" sz="6000" b="1" i="1" u="sng" dirty="0">
                <a:effectLst>
                  <a:outerShdw blurRad="38100" dist="38100" dir="2700000" algn="tl">
                    <a:srgbClr val="000000">
                      <a:alpha val="43137"/>
                    </a:srgbClr>
                  </a:outerShdw>
                </a:effectLst>
              </a:rPr>
              <a:t>WELCOME</a:t>
            </a:r>
            <a:br>
              <a:rPr lang="en-US" sz="6000" b="1" i="1" u="sng" dirty="0">
                <a:effectLst>
                  <a:outerShdw blurRad="38100" dist="38100" dir="2700000" algn="tl">
                    <a:srgbClr val="000000">
                      <a:alpha val="43137"/>
                    </a:srgbClr>
                  </a:outerShdw>
                </a:effectLst>
              </a:rPr>
            </a:br>
            <a:endParaRPr lang="en-US" sz="6000" b="1" i="1" u="sng"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1138833" y="1046619"/>
            <a:ext cx="8331200" cy="1842243"/>
          </a:xfrm>
        </p:spPr>
        <p:txBody>
          <a:bodyPr>
            <a:normAutofit fontScale="77500" lnSpcReduction="20000"/>
          </a:bodyPr>
          <a:lstStyle/>
          <a:p>
            <a:r>
              <a:rPr lang="en-US" sz="3100" b="1" dirty="0">
                <a:solidFill>
                  <a:srgbClr val="7030A0"/>
                </a:solidFill>
                <a:effectLst>
                  <a:outerShdw blurRad="38100" dist="38100" dir="2700000" algn="tl">
                    <a:srgbClr val="000000">
                      <a:alpha val="43137"/>
                    </a:srgbClr>
                  </a:outerShdw>
                </a:effectLst>
              </a:rPr>
              <a:t>WE ARE VERY GLAD TO PRESENT OUR POWERPOINT PRESENTATION AND OUR TOPIC IS : SUSTAINABLE ENERGY</a:t>
            </a:r>
          </a:p>
          <a:p>
            <a:r>
              <a:rPr lang="en-US" sz="2300" b="1" dirty="0">
                <a:solidFill>
                  <a:srgbClr val="FF0000"/>
                </a:solidFill>
              </a:rPr>
              <a:t>MADE BY :</a:t>
            </a:r>
          </a:p>
          <a:p>
            <a:r>
              <a:rPr lang="en-US" sz="2300" b="1" dirty="0">
                <a:solidFill>
                  <a:srgbClr val="FF0000"/>
                </a:solidFill>
              </a:rPr>
              <a:t> 1) SURAJ MULLA</a:t>
            </a:r>
          </a:p>
          <a:p>
            <a:r>
              <a:rPr lang="en-US" sz="2300" b="1" dirty="0">
                <a:solidFill>
                  <a:srgbClr val="FF0000"/>
                </a:solidFill>
              </a:rPr>
              <a:t> 2) ROHAN DESHMUKH</a:t>
            </a:r>
          </a:p>
          <a:p>
            <a:r>
              <a:rPr lang="en-US" sz="2300" b="1" dirty="0">
                <a:solidFill>
                  <a:srgbClr val="FF0000"/>
                </a:solidFill>
              </a:rPr>
              <a:t> 3) SAURABH RAJE</a:t>
            </a:r>
          </a:p>
          <a:p>
            <a:endParaRPr lang="en-US"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956" y="1967741"/>
            <a:ext cx="5568286" cy="411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066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711" y="818866"/>
            <a:ext cx="5008728" cy="627797"/>
          </a:xfrm>
        </p:spPr>
        <p:txBody>
          <a:bodyPr>
            <a:normAutofit fontScale="90000"/>
          </a:bodyPr>
          <a:lstStyle/>
          <a:p>
            <a:r>
              <a:rPr lang="en-US" b="1" dirty="0">
                <a:solidFill>
                  <a:srgbClr val="C00000"/>
                </a:solidFill>
              </a:rPr>
              <a:t>INTRODUCTION</a:t>
            </a:r>
            <a:br>
              <a:rPr lang="en-US" b="1" dirty="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1091821" y="1633187"/>
            <a:ext cx="5540991" cy="3580258"/>
          </a:xfrm>
        </p:spPr>
        <p:txBody>
          <a:bodyPr>
            <a:normAutofit/>
          </a:bodyPr>
          <a:lstStyle/>
          <a:p>
            <a:pPr marL="0" indent="0">
              <a:buNone/>
            </a:pPr>
            <a:r>
              <a:rPr lang="en-US" b="1" dirty="0"/>
              <a:t>Major Renewable Energy Sources</a:t>
            </a:r>
          </a:p>
          <a:p>
            <a:pPr>
              <a:buFontTx/>
              <a:buChar char="-"/>
            </a:pPr>
            <a:r>
              <a:rPr lang="en-US" b="1" dirty="0"/>
              <a:t>Solar Energy </a:t>
            </a:r>
          </a:p>
          <a:p>
            <a:pPr>
              <a:buFontTx/>
              <a:buChar char="-"/>
            </a:pPr>
            <a:r>
              <a:rPr lang="en-US" b="1" dirty="0"/>
              <a:t>Geothermal Energy</a:t>
            </a:r>
          </a:p>
          <a:p>
            <a:pPr>
              <a:buFontTx/>
              <a:buChar char="-"/>
            </a:pPr>
            <a:r>
              <a:rPr lang="en-US" b="1" dirty="0"/>
              <a:t>Wind Energy </a:t>
            </a:r>
          </a:p>
          <a:p>
            <a:pPr>
              <a:buFontTx/>
              <a:buChar char="-"/>
            </a:pPr>
            <a:r>
              <a:rPr lang="en-US" b="1" dirty="0"/>
              <a:t>Tidal Energy</a:t>
            </a:r>
          </a:p>
          <a:p>
            <a:pPr>
              <a:buFontTx/>
              <a:buChar char="-"/>
            </a:pPr>
            <a:r>
              <a:rPr lang="en-US" b="1" dirty="0"/>
              <a:t>Wave Energy</a:t>
            </a:r>
          </a:p>
          <a:p>
            <a:pPr>
              <a:buFontTx/>
              <a:buChar char="-"/>
            </a:pPr>
            <a:r>
              <a:rPr lang="en-US" b="1" dirty="0"/>
              <a:t>Hydroelectricity Energy</a:t>
            </a:r>
          </a:p>
          <a:p>
            <a:pPr>
              <a:buFontTx/>
              <a:buChar char="-"/>
            </a:pPr>
            <a:r>
              <a:rPr lang="en-US" b="1" dirty="0"/>
              <a:t>Biomass</a:t>
            </a:r>
          </a:p>
          <a:p>
            <a:pPr marL="0" indent="0">
              <a:buNone/>
            </a:pPr>
            <a:endParaRPr lang="en-US" dirty="0"/>
          </a:p>
        </p:txBody>
      </p:sp>
    </p:spTree>
    <p:extLst>
      <p:ext uri="{BB962C8B-B14F-4D97-AF65-F5344CB8AC3E}">
        <p14:creationId xmlns:p14="http://schemas.microsoft.com/office/powerpoint/2010/main" val="186762327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367" y="1090685"/>
            <a:ext cx="8902891" cy="1502390"/>
          </a:xfrm>
        </p:spPr>
        <p:txBody>
          <a:bodyPr>
            <a:noAutofit/>
          </a:bodyPr>
          <a:lstStyle/>
          <a:p>
            <a:r>
              <a:rPr lang="en-US" sz="2800" b="1" dirty="0">
                <a:solidFill>
                  <a:srgbClr val="7030A0"/>
                </a:solidFill>
              </a:rPr>
              <a:t>Renewable Energy- “any sustainable energy sources that comes from natural environment.”</a:t>
            </a:r>
          </a:p>
        </p:txBody>
      </p:sp>
      <p:sp>
        <p:nvSpPr>
          <p:cNvPr id="3" name="Content Placeholder 2"/>
          <p:cNvSpPr>
            <a:spLocks noGrp="1"/>
          </p:cNvSpPr>
          <p:nvPr>
            <p:ph idx="1"/>
          </p:nvPr>
        </p:nvSpPr>
        <p:spPr>
          <a:xfrm>
            <a:off x="1924335" y="2711359"/>
            <a:ext cx="8534400" cy="3048001"/>
          </a:xfrm>
        </p:spPr>
        <p:txBody>
          <a:bodyPr>
            <a:normAutofit/>
          </a:bodyPr>
          <a:lstStyle/>
          <a:p>
            <a:r>
              <a:rPr lang="en-US" b="1" dirty="0"/>
              <a:t>Some Aspects of Renewable Energy</a:t>
            </a:r>
          </a:p>
          <a:p>
            <a:pPr>
              <a:buFontTx/>
              <a:buChar char="-"/>
            </a:pPr>
            <a:r>
              <a:rPr lang="en-US" b="1" dirty="0"/>
              <a:t>It exists perpetually and in abundant in the environment</a:t>
            </a:r>
          </a:p>
          <a:p>
            <a:pPr>
              <a:buFontTx/>
              <a:buChar char="-"/>
            </a:pPr>
            <a:r>
              <a:rPr lang="en-US" b="1" dirty="0"/>
              <a:t>Ready to be harnessed, inexhaustible</a:t>
            </a:r>
          </a:p>
          <a:p>
            <a:pPr>
              <a:buFontTx/>
              <a:buChar char="-"/>
            </a:pPr>
            <a:r>
              <a:rPr lang="en-US" b="1" dirty="0"/>
              <a:t>It is a clean alternative to fossil fuels</a:t>
            </a:r>
          </a:p>
          <a:p>
            <a:pPr>
              <a:buFontTx/>
              <a:buChar char="-"/>
            </a:pPr>
            <a:r>
              <a:rPr lang="en-US" b="1" dirty="0"/>
              <a:t>“energy that is derived from natural process are replenished constantly”– defined by the RENEWABLE ENERGY WORKING PARTY of the INTERNATIONAL ENERGY AGENCY</a:t>
            </a:r>
          </a:p>
        </p:txBody>
      </p:sp>
    </p:spTree>
    <p:extLst>
      <p:ext uri="{BB962C8B-B14F-4D97-AF65-F5344CB8AC3E}">
        <p14:creationId xmlns:p14="http://schemas.microsoft.com/office/powerpoint/2010/main" val="207247678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991" y="2047166"/>
            <a:ext cx="8534400" cy="3138987"/>
          </a:xfrm>
        </p:spPr>
        <p:txBody>
          <a:bodyPr>
            <a:normAutofit/>
          </a:bodyPr>
          <a:lstStyle/>
          <a:p>
            <a:pPr marL="0" indent="0">
              <a:buNone/>
            </a:pPr>
            <a:r>
              <a:rPr lang="en-US" sz="1900" b="1" dirty="0"/>
              <a:t>Sustainable energy is the sustainable provision of energy that meets the needs of the present without compromising the ability of future generations to meet their needs. Technologies that promotes sustainable energy include renewable energy sources, such as hydroelectricity, solar energy, wind energy, wave power, geothermal energy, and tidal power and also technologies designed to improve energy efficiency.</a:t>
            </a:r>
          </a:p>
          <a:p>
            <a:pPr marL="0" indent="0">
              <a:buNone/>
            </a:pPr>
            <a:endParaRPr lang="en-US" sz="1900" b="1" dirty="0"/>
          </a:p>
          <a:p>
            <a:pPr marL="0" indent="0">
              <a:buNone/>
            </a:pPr>
            <a:r>
              <a:rPr lang="en-US" sz="1900" b="1" dirty="0"/>
              <a:t>“Energy which is the renewed within a human lifetime and causes no long term damage to the environment.”</a:t>
            </a:r>
          </a:p>
          <a:p>
            <a:endParaRPr lang="en-US" dirty="0"/>
          </a:p>
        </p:txBody>
      </p:sp>
    </p:spTree>
    <p:extLst>
      <p:ext uri="{BB962C8B-B14F-4D97-AF65-F5344CB8AC3E}">
        <p14:creationId xmlns:p14="http://schemas.microsoft.com/office/powerpoint/2010/main" val="281257845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072" y="394649"/>
            <a:ext cx="8534400" cy="942833"/>
          </a:xfrm>
        </p:spPr>
        <p:txBody>
          <a:bodyPr>
            <a:normAutofit fontScale="90000"/>
          </a:bodyPr>
          <a:lstStyle/>
          <a:p>
            <a:r>
              <a:rPr lang="en-US" b="1" dirty="0"/>
              <a:t>The Importance of Sustainable Energy</a:t>
            </a:r>
          </a:p>
        </p:txBody>
      </p:sp>
      <p:sp>
        <p:nvSpPr>
          <p:cNvPr id="3" name="Content Placeholder 2"/>
          <p:cNvSpPr>
            <a:spLocks noGrp="1"/>
          </p:cNvSpPr>
          <p:nvPr>
            <p:ph idx="1"/>
          </p:nvPr>
        </p:nvSpPr>
        <p:spPr>
          <a:xfrm>
            <a:off x="282053" y="2030105"/>
            <a:ext cx="10160000" cy="3142397"/>
          </a:xfrm>
        </p:spPr>
        <p:txBody>
          <a:bodyPr>
            <a:normAutofit/>
          </a:bodyPr>
          <a:lstStyle/>
          <a:p>
            <a:pPr marL="0" indent="0">
              <a:buNone/>
            </a:pPr>
            <a:r>
              <a:rPr lang="en-US" b="1" dirty="0"/>
              <a:t>Sustainable energy is important because of the benefits it provides. The key benefits are:</a:t>
            </a:r>
          </a:p>
          <a:p>
            <a:r>
              <a:rPr lang="en-US" b="1" dirty="0"/>
              <a:t>Environmental : Sustainable energy can avoid and reduce air emission as well as water consumption, waste, noise and adverse land-use impacts.</a:t>
            </a:r>
          </a:p>
          <a:p>
            <a:r>
              <a:rPr lang="en-US" b="1" dirty="0"/>
              <a:t>Energy for Future Generations : Renewable avoid the rapid depletion of fossil fuel reserves and will empower future generations to deal with the environmental impact of over-dependence on fossil fuels.</a:t>
            </a:r>
          </a:p>
          <a:p>
            <a:r>
              <a:rPr lang="en-US" b="1" dirty="0"/>
              <a:t>Energy Security : Lessens our dependence on fossil and imported fuels.</a:t>
            </a:r>
          </a:p>
        </p:txBody>
      </p:sp>
    </p:spTree>
    <p:extLst>
      <p:ext uri="{BB962C8B-B14F-4D97-AF65-F5344CB8AC3E}">
        <p14:creationId xmlns:p14="http://schemas.microsoft.com/office/powerpoint/2010/main" val="262518078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713" y="917812"/>
            <a:ext cx="10160000" cy="788158"/>
          </a:xfrm>
        </p:spPr>
        <p:txBody>
          <a:bodyPr/>
          <a:lstStyle/>
          <a:p>
            <a:pPr marL="0" indent="0">
              <a:buNone/>
            </a:pPr>
            <a:r>
              <a:rPr lang="en-US" b="1" dirty="0"/>
              <a:t>Renewable energy is energy which comes from natural resources such  a sunlight, wind, rain, tides and geothermal heat.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706" y="2363527"/>
            <a:ext cx="816055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392596"/>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Energy-</a:t>
            </a:r>
          </a:p>
        </p:txBody>
      </p:sp>
      <p:sp>
        <p:nvSpPr>
          <p:cNvPr id="3" name="Content Placeholder 2"/>
          <p:cNvSpPr>
            <a:spLocks noGrp="1"/>
          </p:cNvSpPr>
          <p:nvPr>
            <p:ph idx="1"/>
          </p:nvPr>
        </p:nvSpPr>
        <p:spPr/>
        <p:txBody>
          <a:bodyPr>
            <a:normAutofit/>
          </a:bodyPr>
          <a:lstStyle/>
          <a:p>
            <a:pPr marL="0" indent="0">
              <a:buNone/>
            </a:pPr>
            <a:r>
              <a:rPr lang="en-US" b="1" dirty="0"/>
              <a:t>Solar Energy is the energy received by the earth from the sun. This energy is in the form of solar radiation, which makes the production of solar electricity possible.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983" y="2524836"/>
            <a:ext cx="6919414" cy="34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17683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GEOTHERMAL POWER</a:t>
            </a:r>
          </a:p>
        </p:txBody>
      </p:sp>
      <p:sp>
        <p:nvSpPr>
          <p:cNvPr id="3" name="Content Placeholder 2"/>
          <p:cNvSpPr>
            <a:spLocks noGrp="1"/>
          </p:cNvSpPr>
          <p:nvPr>
            <p:ph idx="1"/>
          </p:nvPr>
        </p:nvSpPr>
        <p:spPr>
          <a:xfrm>
            <a:off x="481356" y="1299949"/>
            <a:ext cx="10160000" cy="2045435"/>
          </a:xfrm>
        </p:spPr>
        <p:txBody>
          <a:bodyPr>
            <a:normAutofit lnSpcReduction="10000"/>
          </a:bodyPr>
          <a:lstStyle/>
          <a:p>
            <a:pPr marL="0" indent="0">
              <a:buNone/>
            </a:pPr>
            <a:r>
              <a:rPr lang="en-US" b="1" dirty="0"/>
              <a:t>Power generated using steam produced by heat emanating from the molten core of the earth.</a:t>
            </a:r>
          </a:p>
          <a:p>
            <a:pPr>
              <a:tabLst>
                <a:tab pos="6511925" algn="l"/>
              </a:tabLst>
            </a:pPr>
            <a:r>
              <a:rPr lang="en-US" b="1" dirty="0"/>
              <a:t>Geothermal power is the considered to be sustainable because the heat extraction is small compared with the Earth’s heat content. The emission intensity of existing geothermal electric plants is on average 122 kg of CO2 per megawatt-hour (</a:t>
            </a:r>
            <a:r>
              <a:rPr lang="en-US" b="1" dirty="0" err="1"/>
              <a:t>MHh</a:t>
            </a:r>
            <a:r>
              <a:rPr lang="en-US" b="1" dirty="0"/>
              <a:t>) of electricity ,about one-eighth of a conventional coal-fired plant.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436" y="3330053"/>
            <a:ext cx="7642746" cy="30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852765"/>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214</TotalTime>
  <Words>807</Words>
  <Application>Microsoft Office PowerPoint</Application>
  <PresentationFormat>Widescreen</PresentationFormat>
  <Paragraphs>82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Adjacency</vt:lpstr>
      <vt:lpstr>PowerPoint Presentation</vt:lpstr>
      <vt:lpstr>WELCOME </vt:lpstr>
      <vt:lpstr>INTRODUCTION </vt:lpstr>
      <vt:lpstr>Renewable Energy- “any sustainable energy sources that comes from natural environment.”</vt:lpstr>
      <vt:lpstr>PowerPoint Presentation</vt:lpstr>
      <vt:lpstr>The Importance of Sustainable Energy</vt:lpstr>
      <vt:lpstr>PowerPoint Presentation</vt:lpstr>
      <vt:lpstr>Solar Energy-</vt:lpstr>
      <vt:lpstr>GEOTHERMAL POWER</vt:lpstr>
      <vt:lpstr>WIND ENERGY</vt:lpstr>
      <vt:lpstr>Tidal Power</vt:lpstr>
      <vt:lpstr>WAVE POWER</vt:lpstr>
      <vt:lpstr>HYDROELECTRICITY</vt:lpstr>
      <vt:lpstr>ENERGY EFFICIENCY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PSKCD LAB1234</dc:creator>
  <cp:lastModifiedBy>Unknown User</cp:lastModifiedBy>
  <cp:revision>29</cp:revision>
  <dcterms:created xsi:type="dcterms:W3CDTF">2022-02-25T10:24:55Z</dcterms:created>
  <dcterms:modified xsi:type="dcterms:W3CDTF">2022-02-28T03:53:42Z</dcterms:modified>
</cp:coreProperties>
</file>