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8" d="100"/>
          <a:sy n="68" d="100"/>
        </p:scale>
        <p:origin x="-276"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174447C4-A288-4C50-A494-CEC7FD02BC39}" type="datetimeFigureOut">
              <a:rPr lang="en-US" smtClean="0"/>
              <a:t>4/6/2024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EA49C146-FD8D-4DAA-84DC-2028DEE94239}" type="slidenum">
              <a:rPr lang="en-US" smtClean="0"/>
              <a:t>‹#›</a:t>
            </a:fld>
            <a:endParaRPr lang="en-US"/>
          </a:p>
        </p:txBody>
      </p:sp>
    </p:spTree>
    <p:extLst>
      <p:ext uri="{BB962C8B-B14F-4D97-AF65-F5344CB8AC3E}">
        <p14:creationId xmlns:p14="http://schemas.microsoft.com/office/powerpoint/2010/main" val="155412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959769"/>
            <a:ext cx="7477601" cy="1916430"/>
          </a:xfrm>
          <a:prstGeom prst="rect">
            <a:avLst/>
          </a:prstGeom>
          <a:noFill/>
          <a:ln/>
        </p:spPr>
        <p:txBody>
          <a:bodyPr wrap="square" rtlCol="0" anchor="t"/>
          <a:lstStyle/>
          <a:p>
            <a:pPr marL="0" indent="0">
              <a:lnSpc>
                <a:spcPts val="7545"/>
              </a:lnSpc>
              <a:buNone/>
            </a:pPr>
            <a:r>
              <a:rPr lang="en-US" sz="6036" b="1" kern="0" spc="-121" dirty="0">
                <a:solidFill>
                  <a:srgbClr val="FF75D3"/>
                </a:solidFill>
                <a:latin typeface="adonis-web" pitchFamily="34" charset="0"/>
                <a:ea typeface="adonis-web" pitchFamily="34" charset="-122"/>
                <a:cs typeface="adonis-web" pitchFamily="34" charset="-120"/>
              </a:rPr>
              <a:t>Introduction to Elasticity</a:t>
            </a:r>
            <a:endParaRPr lang="en-US" sz="6036" dirty="0"/>
          </a:p>
        </p:txBody>
      </p:sp>
      <p:sp>
        <p:nvSpPr>
          <p:cNvPr id="6" name="Text 2"/>
          <p:cNvSpPr/>
          <p:nvPr/>
        </p:nvSpPr>
        <p:spPr>
          <a:xfrm>
            <a:off x="6319599" y="4209455"/>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 Elasticity is a fundamental concept in engineering that describes the ability of materials to deform under stress and then return to their original shape and size when the stress is removed. Understanding elasticity is crucial for designing structures, devices, and materials that can withstand various loads and forces.</a:t>
            </a:r>
            <a:endParaRPr lang="en-US" sz="1750" dirty="0"/>
          </a:p>
        </p:txBody>
      </p:sp>
      <p:sp>
        <p:nvSpPr>
          <p:cNvPr id="9" name="Text 5"/>
          <p:cNvSpPr/>
          <p:nvPr/>
        </p:nvSpPr>
        <p:spPr>
          <a:xfrm>
            <a:off x="6786086" y="5880973"/>
            <a:ext cx="1209794"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2039064"/>
            <a:ext cx="6912293"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Beam Supported at Both Ends</a:t>
            </a:r>
            <a:endParaRPr lang="en-US" sz="4374" dirty="0"/>
          </a:p>
        </p:txBody>
      </p:sp>
      <p:sp>
        <p:nvSpPr>
          <p:cNvPr id="5" name="Text 2"/>
          <p:cNvSpPr/>
          <p:nvPr/>
        </p:nvSpPr>
        <p:spPr>
          <a:xfrm>
            <a:off x="2348389" y="3288863"/>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Reactions</a:t>
            </a:r>
            <a:endParaRPr lang="en-US" sz="2187" dirty="0"/>
          </a:p>
        </p:txBody>
      </p:sp>
      <p:sp>
        <p:nvSpPr>
          <p:cNvPr id="6" name="Text 3"/>
          <p:cNvSpPr/>
          <p:nvPr/>
        </p:nvSpPr>
        <p:spPr>
          <a:xfrm>
            <a:off x="2348389" y="3858220"/>
            <a:ext cx="29494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When a beam is supported at both ends, it experiences vertical reactions at the supports, which must be calculated to ensure structural integrity.</a:t>
            </a:r>
            <a:endParaRPr lang="en-US" sz="1750" dirty="0"/>
          </a:p>
        </p:txBody>
      </p:sp>
      <p:sp>
        <p:nvSpPr>
          <p:cNvPr id="7" name="Text 4"/>
          <p:cNvSpPr/>
          <p:nvPr/>
        </p:nvSpPr>
        <p:spPr>
          <a:xfrm>
            <a:off x="5847398" y="3288863"/>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Deflection</a:t>
            </a:r>
            <a:endParaRPr lang="en-US" sz="2187" dirty="0"/>
          </a:p>
        </p:txBody>
      </p:sp>
      <p:sp>
        <p:nvSpPr>
          <p:cNvPr id="8" name="Text 5"/>
          <p:cNvSpPr/>
          <p:nvPr/>
        </p:nvSpPr>
        <p:spPr>
          <a:xfrm>
            <a:off x="5847398" y="3858220"/>
            <a:ext cx="2949416"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beam will undergo deflection, or bending, due to the applied loads. Analyzing the beam's deflection is essential for determining its maximum stress and stability.</a:t>
            </a:r>
            <a:endParaRPr lang="en-US" sz="1750" dirty="0"/>
          </a:p>
        </p:txBody>
      </p:sp>
      <p:sp>
        <p:nvSpPr>
          <p:cNvPr id="9" name="Text 6"/>
          <p:cNvSpPr/>
          <p:nvPr/>
        </p:nvSpPr>
        <p:spPr>
          <a:xfrm>
            <a:off x="9346406" y="3288863"/>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Stress Distribution</a:t>
            </a:r>
            <a:endParaRPr lang="en-US" sz="2187" dirty="0"/>
          </a:p>
        </p:txBody>
      </p:sp>
      <p:sp>
        <p:nvSpPr>
          <p:cNvPr id="10" name="Text 7"/>
          <p:cNvSpPr/>
          <p:nvPr/>
        </p:nvSpPr>
        <p:spPr>
          <a:xfrm>
            <a:off x="9346406" y="3858220"/>
            <a:ext cx="29494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distribution of stresses within the beam, including compressive and tensile stresses, must be carefully evaluated to prevent failure.</a:t>
            </a:r>
            <a:endParaRPr lang="en-US" sz="1750" dirty="0"/>
          </a:p>
        </p:txBody>
      </p:sp>
    </p:spTree>
    <p:extLst>
      <p:ext uri="{BB962C8B-B14F-4D97-AF65-F5344CB8AC3E}">
        <p14:creationId xmlns:p14="http://schemas.microsoft.com/office/powerpoint/2010/main" val="404509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348389" y="1230154"/>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Torsional Oscillation</a:t>
            </a:r>
            <a:endParaRPr lang="en-US" sz="4374" dirty="0"/>
          </a:p>
        </p:txBody>
      </p:sp>
      <p:sp>
        <p:nvSpPr>
          <p:cNvPr id="7" name="Shape 3"/>
          <p:cNvSpPr/>
          <p:nvPr/>
        </p:nvSpPr>
        <p:spPr>
          <a:xfrm>
            <a:off x="7292935" y="2257782"/>
            <a:ext cx="44410" cy="4741545"/>
          </a:xfrm>
          <a:prstGeom prst="roundRect">
            <a:avLst>
              <a:gd name="adj" fmla="val 225151"/>
            </a:avLst>
          </a:prstGeom>
          <a:solidFill>
            <a:srgbClr val="D1B6E1"/>
          </a:solidFill>
          <a:ln/>
        </p:spPr>
      </p:sp>
      <p:sp>
        <p:nvSpPr>
          <p:cNvPr id="8" name="Shape 4"/>
          <p:cNvSpPr/>
          <p:nvPr/>
        </p:nvSpPr>
        <p:spPr>
          <a:xfrm>
            <a:off x="6287512" y="2659082"/>
            <a:ext cx="777597" cy="44410"/>
          </a:xfrm>
          <a:prstGeom prst="roundRect">
            <a:avLst>
              <a:gd name="adj" fmla="val 225151"/>
            </a:avLst>
          </a:prstGeom>
          <a:solidFill>
            <a:srgbClr val="D1B6E1"/>
          </a:solidFill>
          <a:ln/>
        </p:spPr>
      </p:sp>
      <p:sp>
        <p:nvSpPr>
          <p:cNvPr id="9" name="Shape 5"/>
          <p:cNvSpPr/>
          <p:nvPr/>
        </p:nvSpPr>
        <p:spPr>
          <a:xfrm>
            <a:off x="7065109" y="2431375"/>
            <a:ext cx="499943" cy="499943"/>
          </a:xfrm>
          <a:prstGeom prst="roundRect">
            <a:avLst>
              <a:gd name="adj" fmla="val 20000"/>
            </a:avLst>
          </a:prstGeom>
          <a:noFill/>
          <a:ln w="7620">
            <a:solidFill>
              <a:srgbClr val="D1B6E1"/>
            </a:solidFill>
            <a:prstDash val="solid"/>
          </a:ln>
        </p:spPr>
      </p:sp>
      <p:sp>
        <p:nvSpPr>
          <p:cNvPr id="10" name="Text 6"/>
          <p:cNvSpPr/>
          <p:nvPr/>
        </p:nvSpPr>
        <p:spPr>
          <a:xfrm>
            <a:off x="7223581" y="2473047"/>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11" name="Text 7"/>
          <p:cNvSpPr/>
          <p:nvPr/>
        </p:nvSpPr>
        <p:spPr>
          <a:xfrm>
            <a:off x="3315533" y="2479953"/>
            <a:ext cx="2777490" cy="347186"/>
          </a:xfrm>
          <a:prstGeom prst="rect">
            <a:avLst/>
          </a:prstGeom>
          <a:noFill/>
          <a:ln/>
        </p:spPr>
        <p:txBody>
          <a:bodyPr wrap="none" rtlCol="0" anchor="t"/>
          <a:lstStyle/>
          <a:p>
            <a:pPr marL="0" indent="0" algn="r">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Initiation</a:t>
            </a:r>
            <a:endParaRPr lang="en-US" sz="2187" dirty="0"/>
          </a:p>
        </p:txBody>
      </p:sp>
      <p:sp>
        <p:nvSpPr>
          <p:cNvPr id="12" name="Text 8"/>
          <p:cNvSpPr/>
          <p:nvPr/>
        </p:nvSpPr>
        <p:spPr>
          <a:xfrm>
            <a:off x="2348389" y="2960370"/>
            <a:ext cx="3744635" cy="1066205"/>
          </a:xfrm>
          <a:prstGeom prst="rect">
            <a:avLst/>
          </a:prstGeom>
          <a:noFill/>
          <a:ln/>
        </p:spPr>
        <p:txBody>
          <a:bodyPr wrap="square" rtlCol="0" anchor="t"/>
          <a:lstStyle/>
          <a:p>
            <a:pPr marL="0" indent="0" algn="r">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Torsional oscillation in beams is initiated by the application of a twisting moment or torque.</a:t>
            </a:r>
            <a:endParaRPr lang="en-US" sz="1750" dirty="0"/>
          </a:p>
        </p:txBody>
      </p:sp>
      <p:sp>
        <p:nvSpPr>
          <p:cNvPr id="13" name="Shape 9"/>
          <p:cNvSpPr/>
          <p:nvPr/>
        </p:nvSpPr>
        <p:spPr>
          <a:xfrm>
            <a:off x="7565053" y="3769935"/>
            <a:ext cx="777597" cy="44410"/>
          </a:xfrm>
          <a:prstGeom prst="roundRect">
            <a:avLst>
              <a:gd name="adj" fmla="val 225151"/>
            </a:avLst>
          </a:prstGeom>
          <a:solidFill>
            <a:srgbClr val="D1B6E1"/>
          </a:solidFill>
          <a:ln/>
        </p:spPr>
      </p:sp>
      <p:sp>
        <p:nvSpPr>
          <p:cNvPr id="14" name="Shape 10"/>
          <p:cNvSpPr/>
          <p:nvPr/>
        </p:nvSpPr>
        <p:spPr>
          <a:xfrm>
            <a:off x="7065109" y="3542228"/>
            <a:ext cx="499943" cy="499943"/>
          </a:xfrm>
          <a:prstGeom prst="roundRect">
            <a:avLst>
              <a:gd name="adj" fmla="val 20000"/>
            </a:avLst>
          </a:prstGeom>
          <a:noFill/>
          <a:ln w="7620">
            <a:solidFill>
              <a:srgbClr val="D1B6E1"/>
            </a:solidFill>
            <a:prstDash val="solid"/>
          </a:ln>
        </p:spPr>
      </p:sp>
      <p:sp>
        <p:nvSpPr>
          <p:cNvPr id="15" name="Text 11"/>
          <p:cNvSpPr/>
          <p:nvPr/>
        </p:nvSpPr>
        <p:spPr>
          <a:xfrm>
            <a:off x="7223581" y="3583900"/>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6" name="Text 12"/>
          <p:cNvSpPr/>
          <p:nvPr/>
        </p:nvSpPr>
        <p:spPr>
          <a:xfrm>
            <a:off x="8537138" y="3590806"/>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Resonance</a:t>
            </a:r>
            <a:endParaRPr lang="en-US" sz="2187" dirty="0"/>
          </a:p>
        </p:txBody>
      </p:sp>
      <p:sp>
        <p:nvSpPr>
          <p:cNvPr id="17" name="Text 13"/>
          <p:cNvSpPr/>
          <p:nvPr/>
        </p:nvSpPr>
        <p:spPr>
          <a:xfrm>
            <a:off x="8537138" y="4071223"/>
            <a:ext cx="3744754"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beam's natural frequency of torsional oscillation can lead to resonance, which can cause excessive vibrations and potentially damage the structure.</a:t>
            </a:r>
            <a:endParaRPr lang="en-US" sz="1750" dirty="0"/>
          </a:p>
        </p:txBody>
      </p:sp>
      <p:sp>
        <p:nvSpPr>
          <p:cNvPr id="18" name="Shape 14"/>
          <p:cNvSpPr/>
          <p:nvPr/>
        </p:nvSpPr>
        <p:spPr>
          <a:xfrm>
            <a:off x="6287512" y="5054144"/>
            <a:ext cx="777597" cy="44410"/>
          </a:xfrm>
          <a:prstGeom prst="roundRect">
            <a:avLst>
              <a:gd name="adj" fmla="val 225151"/>
            </a:avLst>
          </a:prstGeom>
          <a:solidFill>
            <a:srgbClr val="D1B6E1"/>
          </a:solidFill>
          <a:ln/>
        </p:spPr>
      </p:sp>
      <p:sp>
        <p:nvSpPr>
          <p:cNvPr id="19" name="Shape 15"/>
          <p:cNvSpPr/>
          <p:nvPr/>
        </p:nvSpPr>
        <p:spPr>
          <a:xfrm>
            <a:off x="7065109" y="4826437"/>
            <a:ext cx="499943" cy="499943"/>
          </a:xfrm>
          <a:prstGeom prst="roundRect">
            <a:avLst>
              <a:gd name="adj" fmla="val 20000"/>
            </a:avLst>
          </a:prstGeom>
          <a:noFill/>
          <a:ln w="7620">
            <a:solidFill>
              <a:srgbClr val="D1B6E1"/>
            </a:solidFill>
            <a:prstDash val="solid"/>
          </a:ln>
        </p:spPr>
      </p:sp>
      <p:sp>
        <p:nvSpPr>
          <p:cNvPr id="20" name="Text 16"/>
          <p:cNvSpPr/>
          <p:nvPr/>
        </p:nvSpPr>
        <p:spPr>
          <a:xfrm>
            <a:off x="7223581" y="4868108"/>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21" name="Text 17"/>
          <p:cNvSpPr/>
          <p:nvPr/>
        </p:nvSpPr>
        <p:spPr>
          <a:xfrm>
            <a:off x="3315533" y="4875014"/>
            <a:ext cx="2777490" cy="347186"/>
          </a:xfrm>
          <a:prstGeom prst="rect">
            <a:avLst/>
          </a:prstGeom>
          <a:noFill/>
          <a:ln/>
        </p:spPr>
        <p:txBody>
          <a:bodyPr wrap="none" rtlCol="0" anchor="t"/>
          <a:lstStyle/>
          <a:p>
            <a:pPr marL="0" indent="0" algn="r">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Damping</a:t>
            </a:r>
            <a:endParaRPr lang="en-US" sz="2187" dirty="0"/>
          </a:p>
        </p:txBody>
      </p:sp>
      <p:sp>
        <p:nvSpPr>
          <p:cNvPr id="22" name="Text 18"/>
          <p:cNvSpPr/>
          <p:nvPr/>
        </p:nvSpPr>
        <p:spPr>
          <a:xfrm>
            <a:off x="2348389" y="5355431"/>
            <a:ext cx="3744635" cy="1421606"/>
          </a:xfrm>
          <a:prstGeom prst="rect">
            <a:avLst/>
          </a:prstGeom>
          <a:noFill/>
          <a:ln/>
        </p:spPr>
        <p:txBody>
          <a:bodyPr wrap="square" rtlCol="0" anchor="t"/>
          <a:lstStyle/>
          <a:p>
            <a:pPr marL="0" indent="0" algn="r">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Incorporating damping mechanisms, such as viscous or structural damping, can help mitigate the effects of torsional oscillation and maintain the beam's stability.</a:t>
            </a:r>
            <a:endParaRPr lang="en-US" sz="1750" dirty="0"/>
          </a:p>
        </p:txBody>
      </p:sp>
    </p:spTree>
    <p:extLst>
      <p:ext uri="{BB962C8B-B14F-4D97-AF65-F5344CB8AC3E}">
        <p14:creationId xmlns:p14="http://schemas.microsoft.com/office/powerpoint/2010/main" val="85666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pic>
        <p:nvPicPr>
          <p:cNvPr id="5" name="Image 2" descr="preencoded.png"/>
          <p:cNvPicPr>
            <a:picLocks noChangeAspect="1"/>
          </p:cNvPicPr>
          <p:nvPr/>
        </p:nvPicPr>
        <p:blipFill>
          <a:blip r:embed="rId5"/>
          <a:stretch>
            <a:fillRect/>
          </a:stretch>
        </p:blipFill>
        <p:spPr>
          <a:xfrm>
            <a:off x="11250454" y="2951440"/>
            <a:ext cx="3102293" cy="2326719"/>
          </a:xfrm>
          <a:prstGeom prst="rect">
            <a:avLst/>
          </a:prstGeom>
        </p:spPr>
      </p:pic>
      <p:sp>
        <p:nvSpPr>
          <p:cNvPr id="6" name="Text 1"/>
          <p:cNvSpPr/>
          <p:nvPr/>
        </p:nvSpPr>
        <p:spPr>
          <a:xfrm>
            <a:off x="833199" y="1661398"/>
            <a:ext cx="7257217"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Torsional Couple per Unit Twist</a:t>
            </a:r>
            <a:endParaRPr lang="en-US" sz="4374" dirty="0"/>
          </a:p>
        </p:txBody>
      </p:sp>
      <p:sp>
        <p:nvSpPr>
          <p:cNvPr id="7" name="Shape 2"/>
          <p:cNvSpPr/>
          <p:nvPr/>
        </p:nvSpPr>
        <p:spPr>
          <a:xfrm>
            <a:off x="833199" y="2689027"/>
            <a:ext cx="4542115" cy="2006203"/>
          </a:xfrm>
          <a:prstGeom prst="roundRect">
            <a:avLst>
              <a:gd name="adj" fmla="val 4984"/>
            </a:avLst>
          </a:prstGeom>
          <a:noFill/>
          <a:ln w="7620">
            <a:solidFill>
              <a:srgbClr val="D1B6E1"/>
            </a:solidFill>
            <a:prstDash val="solid"/>
          </a:ln>
        </p:spPr>
      </p:sp>
      <p:sp>
        <p:nvSpPr>
          <p:cNvPr id="8" name="Text 3"/>
          <p:cNvSpPr/>
          <p:nvPr/>
        </p:nvSpPr>
        <p:spPr>
          <a:xfrm>
            <a:off x="1062990" y="2918817"/>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Torsional Rigidity</a:t>
            </a:r>
            <a:endParaRPr lang="en-US" sz="2187" dirty="0"/>
          </a:p>
        </p:txBody>
      </p:sp>
      <p:sp>
        <p:nvSpPr>
          <p:cNvPr id="9" name="Text 4"/>
          <p:cNvSpPr/>
          <p:nvPr/>
        </p:nvSpPr>
        <p:spPr>
          <a:xfrm>
            <a:off x="1062990" y="3399234"/>
            <a:ext cx="408253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torsional couple per unit twist, also known as the torsional rigidity, is a measure of a beam's resistance to twisting.</a:t>
            </a:r>
            <a:endParaRPr lang="en-US" sz="1750" dirty="0"/>
          </a:p>
        </p:txBody>
      </p:sp>
      <p:sp>
        <p:nvSpPr>
          <p:cNvPr id="10" name="Shape 5"/>
          <p:cNvSpPr/>
          <p:nvPr/>
        </p:nvSpPr>
        <p:spPr>
          <a:xfrm>
            <a:off x="5597485" y="2689027"/>
            <a:ext cx="4542115" cy="2006203"/>
          </a:xfrm>
          <a:prstGeom prst="roundRect">
            <a:avLst>
              <a:gd name="adj" fmla="val 4984"/>
            </a:avLst>
          </a:prstGeom>
          <a:noFill/>
          <a:ln w="7620">
            <a:solidFill>
              <a:srgbClr val="D1B6E1"/>
            </a:solidFill>
            <a:prstDash val="solid"/>
          </a:ln>
        </p:spPr>
      </p:sp>
      <p:sp>
        <p:nvSpPr>
          <p:cNvPr id="11" name="Text 6"/>
          <p:cNvSpPr/>
          <p:nvPr/>
        </p:nvSpPr>
        <p:spPr>
          <a:xfrm>
            <a:off x="5827276" y="2918817"/>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Cross-Sectional Shape</a:t>
            </a:r>
            <a:endParaRPr lang="en-US" sz="2187" dirty="0"/>
          </a:p>
        </p:txBody>
      </p:sp>
      <p:sp>
        <p:nvSpPr>
          <p:cNvPr id="12" name="Text 7"/>
          <p:cNvSpPr/>
          <p:nvPr/>
        </p:nvSpPr>
        <p:spPr>
          <a:xfrm>
            <a:off x="5827276" y="3399234"/>
            <a:ext cx="408253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shape of the beam's cross-section, such as circular or rectangular, affects its torsional rigidity and overall torsional behavior.</a:t>
            </a:r>
            <a:endParaRPr lang="en-US" sz="1750" dirty="0"/>
          </a:p>
        </p:txBody>
      </p:sp>
      <p:sp>
        <p:nvSpPr>
          <p:cNvPr id="13" name="Shape 8"/>
          <p:cNvSpPr/>
          <p:nvPr/>
        </p:nvSpPr>
        <p:spPr>
          <a:xfrm>
            <a:off x="833199" y="4917400"/>
            <a:ext cx="9306401" cy="1650802"/>
          </a:xfrm>
          <a:prstGeom prst="roundRect">
            <a:avLst>
              <a:gd name="adj" fmla="val 6057"/>
            </a:avLst>
          </a:prstGeom>
          <a:noFill/>
          <a:ln w="7620">
            <a:solidFill>
              <a:srgbClr val="D1B6E1"/>
            </a:solidFill>
            <a:prstDash val="solid"/>
          </a:ln>
        </p:spPr>
      </p:sp>
      <p:sp>
        <p:nvSpPr>
          <p:cNvPr id="14" name="Text 9"/>
          <p:cNvSpPr/>
          <p:nvPr/>
        </p:nvSpPr>
        <p:spPr>
          <a:xfrm>
            <a:off x="1062990" y="5147191"/>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Material Properties</a:t>
            </a:r>
            <a:endParaRPr lang="en-US" sz="2187" dirty="0"/>
          </a:p>
        </p:txBody>
      </p:sp>
      <p:sp>
        <p:nvSpPr>
          <p:cNvPr id="15" name="Text 10"/>
          <p:cNvSpPr/>
          <p:nvPr/>
        </p:nvSpPr>
        <p:spPr>
          <a:xfrm>
            <a:off x="1062990" y="5627608"/>
            <a:ext cx="8846820"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material's shear modulus is a key factor in determining the torsional couple per unit twist and the beam's torsional response.</a:t>
            </a:r>
            <a:endParaRPr lang="en-US" sz="1750" dirty="0"/>
          </a:p>
        </p:txBody>
      </p:sp>
    </p:spTree>
    <p:extLst>
      <p:ext uri="{BB962C8B-B14F-4D97-AF65-F5344CB8AC3E}">
        <p14:creationId xmlns:p14="http://schemas.microsoft.com/office/powerpoint/2010/main" val="198532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637824"/>
            <a:ext cx="8386405"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Factors Affecting Torsional Behavior</a:t>
            </a:r>
            <a:endParaRPr lang="en-US" sz="4374" dirty="0"/>
          </a:p>
        </p:txBody>
      </p:sp>
      <p:sp>
        <p:nvSpPr>
          <p:cNvPr id="5" name="Shape 2"/>
          <p:cNvSpPr/>
          <p:nvPr/>
        </p:nvSpPr>
        <p:spPr>
          <a:xfrm>
            <a:off x="2348389" y="2950131"/>
            <a:ext cx="499943" cy="499943"/>
          </a:xfrm>
          <a:prstGeom prst="roundRect">
            <a:avLst>
              <a:gd name="adj" fmla="val 20000"/>
            </a:avLst>
          </a:prstGeom>
          <a:noFill/>
          <a:ln w="7620">
            <a:solidFill>
              <a:srgbClr val="D1B6E1"/>
            </a:solidFill>
            <a:prstDash val="solid"/>
          </a:ln>
        </p:spPr>
      </p:sp>
      <p:sp>
        <p:nvSpPr>
          <p:cNvPr id="6" name="Text 3"/>
          <p:cNvSpPr/>
          <p:nvPr/>
        </p:nvSpPr>
        <p:spPr>
          <a:xfrm>
            <a:off x="2506861" y="2991803"/>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7" name="Text 4"/>
          <p:cNvSpPr/>
          <p:nvPr/>
        </p:nvSpPr>
        <p:spPr>
          <a:xfrm>
            <a:off x="3070503" y="3026450"/>
            <a:ext cx="2842617"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Cross-Section Geometry</a:t>
            </a:r>
            <a:endParaRPr lang="en-US" sz="2187" dirty="0"/>
          </a:p>
        </p:txBody>
      </p:sp>
      <p:sp>
        <p:nvSpPr>
          <p:cNvPr id="8" name="Text 5"/>
          <p:cNvSpPr/>
          <p:nvPr/>
        </p:nvSpPr>
        <p:spPr>
          <a:xfrm>
            <a:off x="3070503" y="3506867"/>
            <a:ext cx="4133612"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shape and dimensions of the beam's cross-section significantly influence its torsional response.</a:t>
            </a:r>
            <a:endParaRPr lang="en-US" sz="1750" dirty="0"/>
          </a:p>
        </p:txBody>
      </p:sp>
      <p:sp>
        <p:nvSpPr>
          <p:cNvPr id="9" name="Shape 6"/>
          <p:cNvSpPr/>
          <p:nvPr/>
        </p:nvSpPr>
        <p:spPr>
          <a:xfrm>
            <a:off x="7426285" y="2950131"/>
            <a:ext cx="499943" cy="499943"/>
          </a:xfrm>
          <a:prstGeom prst="roundRect">
            <a:avLst>
              <a:gd name="adj" fmla="val 20000"/>
            </a:avLst>
          </a:prstGeom>
          <a:noFill/>
          <a:ln w="7620">
            <a:solidFill>
              <a:srgbClr val="D1B6E1"/>
            </a:solidFill>
            <a:prstDash val="solid"/>
          </a:ln>
        </p:spPr>
      </p:sp>
      <p:sp>
        <p:nvSpPr>
          <p:cNvPr id="10" name="Text 7"/>
          <p:cNvSpPr/>
          <p:nvPr/>
        </p:nvSpPr>
        <p:spPr>
          <a:xfrm>
            <a:off x="7584758" y="2991803"/>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1" name="Text 8"/>
          <p:cNvSpPr/>
          <p:nvPr/>
        </p:nvSpPr>
        <p:spPr>
          <a:xfrm>
            <a:off x="8148399" y="3026450"/>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Material Properties</a:t>
            </a:r>
            <a:endParaRPr lang="en-US" sz="2187" dirty="0"/>
          </a:p>
        </p:txBody>
      </p:sp>
      <p:sp>
        <p:nvSpPr>
          <p:cNvPr id="12" name="Text 9"/>
          <p:cNvSpPr/>
          <p:nvPr/>
        </p:nvSpPr>
        <p:spPr>
          <a:xfrm>
            <a:off x="8148399" y="3506867"/>
            <a:ext cx="4133612"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shear modulus and other material characteristics affect the beam's resistance to torsional deformation.</a:t>
            </a:r>
            <a:endParaRPr lang="en-US" sz="1750" dirty="0"/>
          </a:p>
        </p:txBody>
      </p:sp>
      <p:sp>
        <p:nvSpPr>
          <p:cNvPr id="13" name="Shape 10"/>
          <p:cNvSpPr/>
          <p:nvPr/>
        </p:nvSpPr>
        <p:spPr>
          <a:xfrm>
            <a:off x="2348389" y="4968835"/>
            <a:ext cx="499943" cy="499943"/>
          </a:xfrm>
          <a:prstGeom prst="roundRect">
            <a:avLst>
              <a:gd name="adj" fmla="val 20000"/>
            </a:avLst>
          </a:prstGeom>
          <a:noFill/>
          <a:ln w="7620">
            <a:solidFill>
              <a:srgbClr val="D1B6E1"/>
            </a:solidFill>
            <a:prstDash val="solid"/>
          </a:ln>
        </p:spPr>
      </p:sp>
      <p:sp>
        <p:nvSpPr>
          <p:cNvPr id="14" name="Text 11"/>
          <p:cNvSpPr/>
          <p:nvPr/>
        </p:nvSpPr>
        <p:spPr>
          <a:xfrm>
            <a:off x="2506861" y="5010507"/>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15" name="Text 12"/>
          <p:cNvSpPr/>
          <p:nvPr/>
        </p:nvSpPr>
        <p:spPr>
          <a:xfrm>
            <a:off x="3070503" y="5045154"/>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Loading Conditions</a:t>
            </a:r>
            <a:endParaRPr lang="en-US" sz="2187" dirty="0"/>
          </a:p>
        </p:txBody>
      </p:sp>
      <p:sp>
        <p:nvSpPr>
          <p:cNvPr id="16" name="Text 13"/>
          <p:cNvSpPr/>
          <p:nvPr/>
        </p:nvSpPr>
        <p:spPr>
          <a:xfrm>
            <a:off x="3070503" y="5525572"/>
            <a:ext cx="4133612"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magnitude, location, and distribution of applied torsional loads impact the beam's torsional behavior.</a:t>
            </a:r>
            <a:endParaRPr lang="en-US" sz="1750" dirty="0"/>
          </a:p>
        </p:txBody>
      </p:sp>
      <p:sp>
        <p:nvSpPr>
          <p:cNvPr id="17" name="Shape 14"/>
          <p:cNvSpPr/>
          <p:nvPr/>
        </p:nvSpPr>
        <p:spPr>
          <a:xfrm>
            <a:off x="7426285" y="4968835"/>
            <a:ext cx="499943" cy="499943"/>
          </a:xfrm>
          <a:prstGeom prst="roundRect">
            <a:avLst>
              <a:gd name="adj" fmla="val 20000"/>
            </a:avLst>
          </a:prstGeom>
          <a:noFill/>
          <a:ln w="7620">
            <a:solidFill>
              <a:srgbClr val="D1B6E1"/>
            </a:solidFill>
            <a:prstDash val="solid"/>
          </a:ln>
        </p:spPr>
      </p:sp>
      <p:sp>
        <p:nvSpPr>
          <p:cNvPr id="18" name="Text 15"/>
          <p:cNvSpPr/>
          <p:nvPr/>
        </p:nvSpPr>
        <p:spPr>
          <a:xfrm>
            <a:off x="7584758" y="5010507"/>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4</a:t>
            </a:r>
            <a:endParaRPr lang="en-US" sz="2624" dirty="0"/>
          </a:p>
        </p:txBody>
      </p:sp>
      <p:sp>
        <p:nvSpPr>
          <p:cNvPr id="19" name="Text 16"/>
          <p:cNvSpPr/>
          <p:nvPr/>
        </p:nvSpPr>
        <p:spPr>
          <a:xfrm>
            <a:off x="8148399" y="5045154"/>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Boundary Conditions</a:t>
            </a:r>
            <a:endParaRPr lang="en-US" sz="2187" dirty="0"/>
          </a:p>
        </p:txBody>
      </p:sp>
      <p:sp>
        <p:nvSpPr>
          <p:cNvPr id="20" name="Text 17"/>
          <p:cNvSpPr/>
          <p:nvPr/>
        </p:nvSpPr>
        <p:spPr>
          <a:xfrm>
            <a:off x="8148399" y="5525572"/>
            <a:ext cx="4133612"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way the beam is supported at its ends, such as fixed or simply supported, affects its torsional response.</a:t>
            </a:r>
            <a:endParaRPr lang="en-US" sz="1750" dirty="0"/>
          </a:p>
        </p:txBody>
      </p:sp>
    </p:spTree>
    <p:extLst>
      <p:ext uri="{BB962C8B-B14F-4D97-AF65-F5344CB8AC3E}">
        <p14:creationId xmlns:p14="http://schemas.microsoft.com/office/powerpoint/2010/main" val="299056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348389" y="934760"/>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Analytical Approaches</a:t>
            </a:r>
            <a:endParaRPr lang="en-US" sz="4374" dirty="0"/>
          </a:p>
        </p:txBody>
      </p:sp>
      <p:pic>
        <p:nvPicPr>
          <p:cNvPr id="7" name="Image 2" descr="preencoded.png"/>
          <p:cNvPicPr>
            <a:picLocks noChangeAspect="1"/>
          </p:cNvPicPr>
          <p:nvPr/>
        </p:nvPicPr>
        <p:blipFill>
          <a:blip r:embed="rId5"/>
          <a:stretch>
            <a:fillRect/>
          </a:stretch>
        </p:blipFill>
        <p:spPr>
          <a:xfrm>
            <a:off x="2348389" y="1962388"/>
            <a:ext cx="1110972" cy="1777484"/>
          </a:xfrm>
          <a:prstGeom prst="rect">
            <a:avLst/>
          </a:prstGeom>
        </p:spPr>
      </p:pic>
      <p:sp>
        <p:nvSpPr>
          <p:cNvPr id="8" name="Text 3"/>
          <p:cNvSpPr/>
          <p:nvPr/>
        </p:nvSpPr>
        <p:spPr>
          <a:xfrm>
            <a:off x="3792617" y="2184559"/>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Closed-Form Solutions</a:t>
            </a:r>
            <a:endParaRPr lang="en-US" sz="2187" dirty="0"/>
          </a:p>
        </p:txBody>
      </p:sp>
      <p:sp>
        <p:nvSpPr>
          <p:cNvPr id="9" name="Text 4"/>
          <p:cNvSpPr/>
          <p:nvPr/>
        </p:nvSpPr>
        <p:spPr>
          <a:xfrm>
            <a:off x="3792617" y="2664976"/>
            <a:ext cx="8489275"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Analytical techniques, such as the use of torsion formulas, can provide closed-form solutions for the torsional response of beams.</a:t>
            </a:r>
            <a:endParaRPr lang="en-US" sz="1750" dirty="0"/>
          </a:p>
        </p:txBody>
      </p:sp>
      <p:pic>
        <p:nvPicPr>
          <p:cNvPr id="10" name="Image 3" descr="preencoded.png"/>
          <p:cNvPicPr>
            <a:picLocks noChangeAspect="1"/>
          </p:cNvPicPr>
          <p:nvPr/>
        </p:nvPicPr>
        <p:blipFill>
          <a:blip r:embed="rId6"/>
          <a:stretch>
            <a:fillRect/>
          </a:stretch>
        </p:blipFill>
        <p:spPr>
          <a:xfrm>
            <a:off x="2348389" y="3739872"/>
            <a:ext cx="1110972" cy="1777484"/>
          </a:xfrm>
          <a:prstGeom prst="rect">
            <a:avLst/>
          </a:prstGeom>
        </p:spPr>
      </p:pic>
      <p:sp>
        <p:nvSpPr>
          <p:cNvPr id="11" name="Text 5"/>
          <p:cNvSpPr/>
          <p:nvPr/>
        </p:nvSpPr>
        <p:spPr>
          <a:xfrm>
            <a:off x="3792617" y="3962043"/>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Numerical Methods</a:t>
            </a:r>
            <a:endParaRPr lang="en-US" sz="2187" dirty="0"/>
          </a:p>
        </p:txBody>
      </p:sp>
      <p:sp>
        <p:nvSpPr>
          <p:cNvPr id="12" name="Text 6"/>
          <p:cNvSpPr/>
          <p:nvPr/>
        </p:nvSpPr>
        <p:spPr>
          <a:xfrm>
            <a:off x="3792617" y="4442460"/>
            <a:ext cx="8489275"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Finite element analysis and other numerical techniques are useful for analyzing the torsional behavior of complex beam geometries and loading conditions.</a:t>
            </a:r>
            <a:endParaRPr lang="en-US" sz="1750" dirty="0"/>
          </a:p>
        </p:txBody>
      </p:sp>
      <p:pic>
        <p:nvPicPr>
          <p:cNvPr id="13" name="Image 4" descr="preencoded.png"/>
          <p:cNvPicPr>
            <a:picLocks noChangeAspect="1"/>
          </p:cNvPicPr>
          <p:nvPr/>
        </p:nvPicPr>
        <p:blipFill>
          <a:blip r:embed="rId7"/>
          <a:stretch>
            <a:fillRect/>
          </a:stretch>
        </p:blipFill>
        <p:spPr>
          <a:xfrm>
            <a:off x="2348389" y="5517356"/>
            <a:ext cx="1110972" cy="1777484"/>
          </a:xfrm>
          <a:prstGeom prst="rect">
            <a:avLst/>
          </a:prstGeom>
        </p:spPr>
      </p:pic>
      <p:sp>
        <p:nvSpPr>
          <p:cNvPr id="14" name="Text 7"/>
          <p:cNvSpPr/>
          <p:nvPr/>
        </p:nvSpPr>
        <p:spPr>
          <a:xfrm>
            <a:off x="3792617" y="5739527"/>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Energy Methods</a:t>
            </a:r>
            <a:endParaRPr lang="en-US" sz="2187" dirty="0"/>
          </a:p>
        </p:txBody>
      </p:sp>
      <p:sp>
        <p:nvSpPr>
          <p:cNvPr id="15" name="Text 8"/>
          <p:cNvSpPr/>
          <p:nvPr/>
        </p:nvSpPr>
        <p:spPr>
          <a:xfrm>
            <a:off x="3792617" y="6219944"/>
            <a:ext cx="8489275"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Approaches based on energy principles, such as the principle of virtual work, can be employed to derive the torsional response of beams.</a:t>
            </a:r>
            <a:endParaRPr lang="en-US" sz="1750" dirty="0"/>
          </a:p>
        </p:txBody>
      </p:sp>
    </p:spTree>
    <p:extLst>
      <p:ext uri="{BB962C8B-B14F-4D97-AF65-F5344CB8AC3E}">
        <p14:creationId xmlns:p14="http://schemas.microsoft.com/office/powerpoint/2010/main" val="274320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2483287"/>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Practical Applications</a:t>
            </a:r>
            <a:endParaRPr lang="en-US" sz="4374" dirty="0"/>
          </a:p>
        </p:txBody>
      </p:sp>
      <p:sp>
        <p:nvSpPr>
          <p:cNvPr id="5" name="Text 2"/>
          <p:cNvSpPr/>
          <p:nvPr/>
        </p:nvSpPr>
        <p:spPr>
          <a:xfrm>
            <a:off x="2348389" y="3844171"/>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Bridge Design</a:t>
            </a:r>
            <a:endParaRPr lang="en-US" sz="2187" dirty="0"/>
          </a:p>
        </p:txBody>
      </p:sp>
      <p:sp>
        <p:nvSpPr>
          <p:cNvPr id="6" name="Text 3"/>
          <p:cNvSpPr/>
          <p:nvPr/>
        </p:nvSpPr>
        <p:spPr>
          <a:xfrm>
            <a:off x="2348389" y="4324588"/>
            <a:ext cx="3088958"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Torsional analysis is crucial in the design of bridges, where beams may be subjected to significant twisting loads.</a:t>
            </a:r>
            <a:endParaRPr lang="en-US" sz="1750" dirty="0"/>
          </a:p>
        </p:txBody>
      </p:sp>
      <p:sp>
        <p:nvSpPr>
          <p:cNvPr id="7" name="Text 4"/>
          <p:cNvSpPr/>
          <p:nvPr/>
        </p:nvSpPr>
        <p:spPr>
          <a:xfrm>
            <a:off x="5770602" y="3844171"/>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Crane Structures</a:t>
            </a:r>
            <a:endParaRPr lang="en-US" sz="2187" dirty="0"/>
          </a:p>
        </p:txBody>
      </p:sp>
      <p:sp>
        <p:nvSpPr>
          <p:cNvPr id="8" name="Text 5"/>
          <p:cNvSpPr/>
          <p:nvPr/>
        </p:nvSpPr>
        <p:spPr>
          <a:xfrm>
            <a:off x="5770602" y="4324588"/>
            <a:ext cx="3088958"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Torsional behavior must be considered in the design of crane booms and other structures that experience torsional loading.</a:t>
            </a:r>
            <a:endParaRPr lang="en-US" sz="1750" dirty="0"/>
          </a:p>
        </p:txBody>
      </p:sp>
      <p:sp>
        <p:nvSpPr>
          <p:cNvPr id="9" name="Text 6"/>
          <p:cNvSpPr/>
          <p:nvPr/>
        </p:nvSpPr>
        <p:spPr>
          <a:xfrm>
            <a:off x="9192816" y="3844171"/>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Building Frames</a:t>
            </a:r>
            <a:endParaRPr lang="en-US" sz="2187" dirty="0"/>
          </a:p>
        </p:txBody>
      </p:sp>
      <p:sp>
        <p:nvSpPr>
          <p:cNvPr id="10" name="Text 7"/>
          <p:cNvSpPr/>
          <p:nvPr/>
        </p:nvSpPr>
        <p:spPr>
          <a:xfrm>
            <a:off x="9192816" y="4324588"/>
            <a:ext cx="3089077"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Torsional effects can be significant in high-rise buildings and must be accounted for in the design of structural frames.</a:t>
            </a:r>
            <a:endParaRPr lang="en-US" sz="1750" dirty="0"/>
          </a:p>
        </p:txBody>
      </p:sp>
    </p:spTree>
    <p:extLst>
      <p:ext uri="{BB962C8B-B14F-4D97-AF65-F5344CB8AC3E}">
        <p14:creationId xmlns:p14="http://schemas.microsoft.com/office/powerpoint/2010/main" val="217166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197412"/>
            <a:ext cx="7145536"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Conclusion and Key Takeaways</a:t>
            </a:r>
            <a:endParaRPr lang="en-US" sz="4374" dirty="0"/>
          </a:p>
        </p:txBody>
      </p:sp>
      <p:sp>
        <p:nvSpPr>
          <p:cNvPr id="5" name="Shape 2"/>
          <p:cNvSpPr/>
          <p:nvPr/>
        </p:nvSpPr>
        <p:spPr>
          <a:xfrm>
            <a:off x="2348389" y="2336125"/>
            <a:ext cx="9933503" cy="4696063"/>
          </a:xfrm>
          <a:prstGeom prst="roundRect">
            <a:avLst>
              <a:gd name="adj" fmla="val 2129"/>
            </a:avLst>
          </a:prstGeom>
          <a:noFill/>
          <a:ln w="7620">
            <a:solidFill>
              <a:srgbClr val="000000">
                <a:alpha val="8000"/>
              </a:srgbClr>
            </a:solidFill>
            <a:prstDash val="solid"/>
          </a:ln>
        </p:spPr>
      </p:sp>
      <p:sp>
        <p:nvSpPr>
          <p:cNvPr id="6" name="Shape 3"/>
          <p:cNvSpPr/>
          <p:nvPr/>
        </p:nvSpPr>
        <p:spPr>
          <a:xfrm>
            <a:off x="2356009" y="2343745"/>
            <a:ext cx="9918263" cy="992505"/>
          </a:xfrm>
          <a:prstGeom prst="rect">
            <a:avLst/>
          </a:prstGeom>
          <a:solidFill>
            <a:srgbClr val="FFFFFF">
              <a:alpha val="4000"/>
            </a:srgbClr>
          </a:solidFill>
          <a:ln/>
        </p:spPr>
      </p:sp>
      <p:sp>
        <p:nvSpPr>
          <p:cNvPr id="7" name="Text 4"/>
          <p:cNvSpPr/>
          <p:nvPr/>
        </p:nvSpPr>
        <p:spPr>
          <a:xfrm>
            <a:off x="2578298" y="2484596"/>
            <a:ext cx="4510921"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Elastic Behavior</a:t>
            </a:r>
            <a:endParaRPr lang="en-US" sz="1750" dirty="0"/>
          </a:p>
        </p:txBody>
      </p:sp>
      <p:sp>
        <p:nvSpPr>
          <p:cNvPr id="8" name="Text 5"/>
          <p:cNvSpPr/>
          <p:nvPr/>
        </p:nvSpPr>
        <p:spPr>
          <a:xfrm>
            <a:off x="7541181" y="2484596"/>
            <a:ext cx="4510921"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Beams exhibit elastic deformation and stress when subjected to loads.</a:t>
            </a:r>
            <a:endParaRPr lang="en-US" sz="1750" dirty="0"/>
          </a:p>
        </p:txBody>
      </p:sp>
      <p:sp>
        <p:nvSpPr>
          <p:cNvPr id="9" name="Shape 6"/>
          <p:cNvSpPr/>
          <p:nvPr/>
        </p:nvSpPr>
        <p:spPr>
          <a:xfrm>
            <a:off x="2356009" y="3336250"/>
            <a:ext cx="9918263" cy="1347907"/>
          </a:xfrm>
          <a:prstGeom prst="rect">
            <a:avLst/>
          </a:prstGeom>
          <a:solidFill>
            <a:srgbClr val="000000">
              <a:alpha val="4000"/>
            </a:srgbClr>
          </a:solidFill>
          <a:ln/>
        </p:spPr>
      </p:sp>
      <p:sp>
        <p:nvSpPr>
          <p:cNvPr id="10" name="Text 7"/>
          <p:cNvSpPr/>
          <p:nvPr/>
        </p:nvSpPr>
        <p:spPr>
          <a:xfrm>
            <a:off x="2578298" y="3477101"/>
            <a:ext cx="4510921"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Torsional Response</a:t>
            </a:r>
            <a:endParaRPr lang="en-US" sz="1750" dirty="0"/>
          </a:p>
        </p:txBody>
      </p:sp>
      <p:sp>
        <p:nvSpPr>
          <p:cNvPr id="11" name="Text 8"/>
          <p:cNvSpPr/>
          <p:nvPr/>
        </p:nvSpPr>
        <p:spPr>
          <a:xfrm>
            <a:off x="7541181" y="3477101"/>
            <a:ext cx="451092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Torsional oscillation, torsional couple per unit twist, and various factors affect the torsional behavior of beams.</a:t>
            </a:r>
            <a:endParaRPr lang="en-US" sz="1750" dirty="0"/>
          </a:p>
        </p:txBody>
      </p:sp>
      <p:sp>
        <p:nvSpPr>
          <p:cNvPr id="12" name="Shape 9"/>
          <p:cNvSpPr/>
          <p:nvPr/>
        </p:nvSpPr>
        <p:spPr>
          <a:xfrm>
            <a:off x="2356009" y="4684157"/>
            <a:ext cx="9918263" cy="1347907"/>
          </a:xfrm>
          <a:prstGeom prst="rect">
            <a:avLst/>
          </a:prstGeom>
          <a:solidFill>
            <a:srgbClr val="FFFFFF">
              <a:alpha val="4000"/>
            </a:srgbClr>
          </a:solidFill>
          <a:ln/>
        </p:spPr>
      </p:sp>
      <p:sp>
        <p:nvSpPr>
          <p:cNvPr id="13" name="Text 10"/>
          <p:cNvSpPr/>
          <p:nvPr/>
        </p:nvSpPr>
        <p:spPr>
          <a:xfrm>
            <a:off x="2578298" y="4825008"/>
            <a:ext cx="4510921"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Analytical Approaches</a:t>
            </a:r>
            <a:endParaRPr lang="en-US" sz="1750" dirty="0"/>
          </a:p>
        </p:txBody>
      </p:sp>
      <p:sp>
        <p:nvSpPr>
          <p:cNvPr id="14" name="Text 11"/>
          <p:cNvSpPr/>
          <p:nvPr/>
        </p:nvSpPr>
        <p:spPr>
          <a:xfrm>
            <a:off x="7541181" y="4825008"/>
            <a:ext cx="451092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Closed-form solutions, numerical methods, and energy-based techniques can be used to analyze beam torsion.</a:t>
            </a:r>
            <a:endParaRPr lang="en-US" sz="1750" dirty="0"/>
          </a:p>
        </p:txBody>
      </p:sp>
      <p:sp>
        <p:nvSpPr>
          <p:cNvPr id="15" name="Shape 12"/>
          <p:cNvSpPr/>
          <p:nvPr/>
        </p:nvSpPr>
        <p:spPr>
          <a:xfrm>
            <a:off x="2356009" y="6032063"/>
            <a:ext cx="9918263" cy="992505"/>
          </a:xfrm>
          <a:prstGeom prst="rect">
            <a:avLst/>
          </a:prstGeom>
          <a:solidFill>
            <a:srgbClr val="000000">
              <a:alpha val="4000"/>
            </a:srgbClr>
          </a:solidFill>
          <a:ln/>
        </p:spPr>
      </p:sp>
      <p:sp>
        <p:nvSpPr>
          <p:cNvPr id="16" name="Text 13"/>
          <p:cNvSpPr/>
          <p:nvPr/>
        </p:nvSpPr>
        <p:spPr>
          <a:xfrm>
            <a:off x="2578298" y="6172914"/>
            <a:ext cx="4510921"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Practical Applications</a:t>
            </a:r>
            <a:endParaRPr lang="en-US" sz="1750" dirty="0"/>
          </a:p>
        </p:txBody>
      </p:sp>
      <p:sp>
        <p:nvSpPr>
          <p:cNvPr id="17" name="Text 14"/>
          <p:cNvSpPr/>
          <p:nvPr/>
        </p:nvSpPr>
        <p:spPr>
          <a:xfrm>
            <a:off x="7541181" y="6172914"/>
            <a:ext cx="4510921"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Torsional analysis is crucial in the design of bridges, cranes, and building frames.</a:t>
            </a:r>
            <a:endParaRPr lang="en-US" sz="1750" dirty="0"/>
          </a:p>
        </p:txBody>
      </p:sp>
    </p:spTree>
    <p:extLst>
      <p:ext uri="{BB962C8B-B14F-4D97-AF65-F5344CB8AC3E}">
        <p14:creationId xmlns:p14="http://schemas.microsoft.com/office/powerpoint/2010/main" val="376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480661"/>
            <a:ext cx="7477601" cy="2874645"/>
          </a:xfrm>
          <a:prstGeom prst="rect">
            <a:avLst/>
          </a:prstGeom>
          <a:noFill/>
          <a:ln/>
        </p:spPr>
        <p:txBody>
          <a:bodyPr wrap="square" rtlCol="0" anchor="t"/>
          <a:lstStyle/>
          <a:p>
            <a:pPr marL="0" indent="0">
              <a:lnSpc>
                <a:spcPts val="7545"/>
              </a:lnSpc>
              <a:buNone/>
            </a:pPr>
            <a:r>
              <a:rPr lang="en-US" sz="6036" b="1" kern="0" spc="-121" dirty="0">
                <a:solidFill>
                  <a:srgbClr val="FF75D3"/>
                </a:solidFill>
                <a:latin typeface="adonis-web" pitchFamily="34" charset="0"/>
                <a:ea typeface="adonis-web" pitchFamily="34" charset="-122"/>
                <a:cs typeface="adonis-web" pitchFamily="34" charset="-120"/>
              </a:rPr>
              <a:t>Introduction to Torsional Pendulum Experiment</a:t>
            </a:r>
            <a:endParaRPr lang="en-US" sz="6036" dirty="0"/>
          </a:p>
        </p:txBody>
      </p:sp>
      <p:sp>
        <p:nvSpPr>
          <p:cNvPr id="6" name="Text 2"/>
          <p:cNvSpPr/>
          <p:nvPr/>
        </p:nvSpPr>
        <p:spPr>
          <a:xfrm>
            <a:off x="6319599" y="4688562"/>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torsional pendulum is a valuable tool for studying the properties of materials and exploring the fundamental principles of physics. This experiment will guide you through the process of determining the rigidity modulus and moment of inertia of a wire, laying the foundation for understanding elastic constants.</a:t>
            </a:r>
            <a:endParaRPr lang="en-US" sz="1750" dirty="0"/>
          </a:p>
        </p:txBody>
      </p:sp>
      <p:sp>
        <p:nvSpPr>
          <p:cNvPr id="8" name="Text 4"/>
          <p:cNvSpPr/>
          <p:nvPr/>
        </p:nvSpPr>
        <p:spPr>
          <a:xfrm>
            <a:off x="6424255" y="6481286"/>
            <a:ext cx="146090" cy="146328"/>
          </a:xfrm>
          <a:prstGeom prst="rect">
            <a:avLst/>
          </a:prstGeom>
          <a:noFill/>
          <a:ln/>
        </p:spPr>
        <p:txBody>
          <a:bodyPr wrap="none" rtlCol="0" anchor="t"/>
          <a:lstStyle/>
          <a:p>
            <a:pPr marL="0" indent="0" algn="ctr">
              <a:lnSpc>
                <a:spcPts val="1152"/>
              </a:lnSpc>
              <a:buNone/>
            </a:pPr>
            <a:r>
              <a:rPr lang="en-US" sz="1152" kern="0" spc="-35" dirty="0">
                <a:solidFill>
                  <a:srgbClr val="FFFFFF"/>
                </a:solidFill>
                <a:latin typeface="Source Sans Pro" pitchFamily="34" charset="0"/>
                <a:ea typeface="Source Sans Pro" pitchFamily="34" charset="-122"/>
                <a:cs typeface="Source Sans Pro" pitchFamily="34" charset="-120"/>
              </a:rPr>
              <a:t>Pa</a:t>
            </a:r>
            <a:endParaRPr lang="en-US" sz="1152" dirty="0"/>
          </a:p>
        </p:txBody>
      </p:sp>
      <p:sp>
        <p:nvSpPr>
          <p:cNvPr id="9" name="Text 5"/>
          <p:cNvSpPr/>
          <p:nvPr/>
        </p:nvSpPr>
        <p:spPr>
          <a:xfrm>
            <a:off x="6786086" y="6360081"/>
            <a:ext cx="1209794" cy="388858"/>
          </a:xfrm>
          <a:prstGeom prst="rect">
            <a:avLst/>
          </a:prstGeom>
          <a:noFill/>
          <a:ln/>
        </p:spPr>
        <p:txBody>
          <a:bodyPr wrap="none" rtlCol="0" anchor="t"/>
          <a:lstStyle/>
          <a:p>
            <a:pPr marL="0" indent="0" algn="l">
              <a:lnSpc>
                <a:spcPts val="3062"/>
              </a:lnSpc>
              <a:buNone/>
            </a:pPr>
            <a:endParaRPr lang="en-US" sz="2187" dirty="0"/>
          </a:p>
        </p:txBody>
      </p:sp>
    </p:spTree>
    <p:extLst>
      <p:ext uri="{BB962C8B-B14F-4D97-AF65-F5344CB8AC3E}">
        <p14:creationId xmlns:p14="http://schemas.microsoft.com/office/powerpoint/2010/main" val="338122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83894" y="607576"/>
            <a:ext cx="9320213" cy="1377077"/>
          </a:xfrm>
          <a:prstGeom prst="rect">
            <a:avLst/>
          </a:prstGeom>
          <a:noFill/>
          <a:ln/>
        </p:spPr>
        <p:txBody>
          <a:bodyPr wrap="square" rtlCol="0" anchor="t"/>
          <a:lstStyle/>
          <a:p>
            <a:pPr marL="0" indent="0">
              <a:lnSpc>
                <a:spcPts val="5422"/>
              </a:lnSpc>
              <a:buNone/>
            </a:pPr>
            <a:r>
              <a:rPr lang="en-US" sz="4338" b="1" kern="0" spc="-87" dirty="0">
                <a:solidFill>
                  <a:srgbClr val="FF75D3"/>
                </a:solidFill>
                <a:latin typeface="adonis-web" pitchFamily="34" charset="0"/>
                <a:ea typeface="adonis-web" pitchFamily="34" charset="-122"/>
                <a:cs typeface="adonis-web" pitchFamily="34" charset="-120"/>
              </a:rPr>
              <a:t>Theoretical Background: Torsional Pendulum and Its Applications</a:t>
            </a:r>
            <a:endParaRPr lang="en-US" sz="4338" dirty="0"/>
          </a:p>
        </p:txBody>
      </p:sp>
      <p:sp>
        <p:nvSpPr>
          <p:cNvPr id="6" name="Shape 2"/>
          <p:cNvSpPr/>
          <p:nvPr/>
        </p:nvSpPr>
        <p:spPr>
          <a:xfrm>
            <a:off x="4792385" y="2315170"/>
            <a:ext cx="44053" cy="5306854"/>
          </a:xfrm>
          <a:prstGeom prst="roundRect">
            <a:avLst>
              <a:gd name="adj" fmla="val 225099"/>
            </a:avLst>
          </a:prstGeom>
          <a:solidFill>
            <a:srgbClr val="D1B6E1"/>
          </a:solidFill>
          <a:ln/>
        </p:spPr>
      </p:sp>
      <p:sp>
        <p:nvSpPr>
          <p:cNvPr id="7" name="Shape 3"/>
          <p:cNvSpPr/>
          <p:nvPr/>
        </p:nvSpPr>
        <p:spPr>
          <a:xfrm>
            <a:off x="5062299" y="2713077"/>
            <a:ext cx="771168" cy="44053"/>
          </a:xfrm>
          <a:prstGeom prst="roundRect">
            <a:avLst>
              <a:gd name="adj" fmla="val 225099"/>
            </a:avLst>
          </a:prstGeom>
          <a:solidFill>
            <a:srgbClr val="D1B6E1"/>
          </a:solidFill>
          <a:ln/>
        </p:spPr>
      </p:sp>
      <p:sp>
        <p:nvSpPr>
          <p:cNvPr id="8" name="Shape 4"/>
          <p:cNvSpPr/>
          <p:nvPr/>
        </p:nvSpPr>
        <p:spPr>
          <a:xfrm>
            <a:off x="4566523" y="2487335"/>
            <a:ext cx="495776" cy="495776"/>
          </a:xfrm>
          <a:prstGeom prst="roundRect">
            <a:avLst>
              <a:gd name="adj" fmla="val 20002"/>
            </a:avLst>
          </a:prstGeom>
          <a:noFill/>
          <a:ln w="7620">
            <a:solidFill>
              <a:srgbClr val="D1B6E1"/>
            </a:solidFill>
            <a:prstDash val="solid"/>
          </a:ln>
        </p:spPr>
      </p:sp>
      <p:sp>
        <p:nvSpPr>
          <p:cNvPr id="9" name="Text 5"/>
          <p:cNvSpPr/>
          <p:nvPr/>
        </p:nvSpPr>
        <p:spPr>
          <a:xfrm>
            <a:off x="4723686" y="2528649"/>
            <a:ext cx="181451" cy="413147"/>
          </a:xfrm>
          <a:prstGeom prst="rect">
            <a:avLst/>
          </a:prstGeom>
          <a:noFill/>
          <a:ln/>
        </p:spPr>
        <p:txBody>
          <a:bodyPr wrap="none" rtlCol="0" anchor="t"/>
          <a:lstStyle/>
          <a:p>
            <a:pPr marL="0" indent="0" algn="ctr">
              <a:lnSpc>
                <a:spcPts val="3253"/>
              </a:lnSpc>
              <a:buNone/>
            </a:pPr>
            <a:r>
              <a:rPr lang="en-US" sz="2603" b="1" kern="0" spc="-52" dirty="0">
                <a:solidFill>
                  <a:srgbClr val="272525"/>
                </a:solidFill>
                <a:latin typeface="adonis-web" pitchFamily="34" charset="0"/>
                <a:ea typeface="adonis-web" pitchFamily="34" charset="-122"/>
                <a:cs typeface="adonis-web" pitchFamily="34" charset="-120"/>
              </a:rPr>
              <a:t>1</a:t>
            </a:r>
            <a:endParaRPr lang="en-US" sz="2603" dirty="0"/>
          </a:p>
        </p:txBody>
      </p:sp>
      <p:sp>
        <p:nvSpPr>
          <p:cNvPr id="10" name="Text 6"/>
          <p:cNvSpPr/>
          <p:nvPr/>
        </p:nvSpPr>
        <p:spPr>
          <a:xfrm>
            <a:off x="6026348" y="2535436"/>
            <a:ext cx="2754511" cy="344329"/>
          </a:xfrm>
          <a:prstGeom prst="rect">
            <a:avLst/>
          </a:prstGeom>
          <a:noFill/>
          <a:ln/>
        </p:spPr>
        <p:txBody>
          <a:bodyPr wrap="none" rtlCol="0" anchor="t"/>
          <a:lstStyle/>
          <a:p>
            <a:pPr marL="0" indent="0" algn="l">
              <a:lnSpc>
                <a:spcPts val="2711"/>
              </a:lnSpc>
              <a:buNone/>
            </a:pPr>
            <a:r>
              <a:rPr lang="en-US" sz="2169" b="1" kern="0" spc="-43" dirty="0">
                <a:solidFill>
                  <a:srgbClr val="272525"/>
                </a:solidFill>
                <a:latin typeface="adonis-web" pitchFamily="34" charset="0"/>
                <a:ea typeface="adonis-web" pitchFamily="34" charset="-122"/>
                <a:cs typeface="adonis-web" pitchFamily="34" charset="-120"/>
              </a:rPr>
              <a:t>Oscillation Principles</a:t>
            </a:r>
            <a:endParaRPr lang="en-US" sz="2169" dirty="0"/>
          </a:p>
        </p:txBody>
      </p:sp>
      <p:sp>
        <p:nvSpPr>
          <p:cNvPr id="11" name="Text 7"/>
          <p:cNvSpPr/>
          <p:nvPr/>
        </p:nvSpPr>
        <p:spPr>
          <a:xfrm>
            <a:off x="6026348" y="3011924"/>
            <a:ext cx="7777758" cy="705088"/>
          </a:xfrm>
          <a:prstGeom prst="rect">
            <a:avLst/>
          </a:prstGeom>
          <a:noFill/>
          <a:ln/>
        </p:spPr>
        <p:txBody>
          <a:bodyPr wrap="square" rtlCol="0" anchor="t"/>
          <a:lstStyle/>
          <a:p>
            <a:pPr marL="0" indent="0" algn="l">
              <a:lnSpc>
                <a:spcPts val="2776"/>
              </a:lnSpc>
              <a:buNone/>
            </a:pPr>
            <a:r>
              <a:rPr lang="en-US" sz="1735" kern="0" spc="-35" dirty="0">
                <a:solidFill>
                  <a:srgbClr val="272525"/>
                </a:solidFill>
                <a:latin typeface="Source Sans Pro" pitchFamily="34" charset="0"/>
                <a:ea typeface="Source Sans Pro" pitchFamily="34" charset="-122"/>
                <a:cs typeface="Source Sans Pro" pitchFamily="34" charset="-120"/>
              </a:rPr>
              <a:t>The torsional pendulum utilizes the principle of oscillation, where a wire or rod is twisted and allowed to twist back and forth.</a:t>
            </a:r>
            <a:endParaRPr lang="en-US" sz="1735" dirty="0"/>
          </a:p>
        </p:txBody>
      </p:sp>
      <p:sp>
        <p:nvSpPr>
          <p:cNvPr id="12" name="Shape 8"/>
          <p:cNvSpPr/>
          <p:nvPr/>
        </p:nvSpPr>
        <p:spPr>
          <a:xfrm>
            <a:off x="5062299" y="4555450"/>
            <a:ext cx="771168" cy="44053"/>
          </a:xfrm>
          <a:prstGeom prst="roundRect">
            <a:avLst>
              <a:gd name="adj" fmla="val 225099"/>
            </a:avLst>
          </a:prstGeom>
          <a:solidFill>
            <a:srgbClr val="D1B6E1"/>
          </a:solidFill>
          <a:ln/>
        </p:spPr>
      </p:sp>
      <p:sp>
        <p:nvSpPr>
          <p:cNvPr id="13" name="Shape 9"/>
          <p:cNvSpPr/>
          <p:nvPr/>
        </p:nvSpPr>
        <p:spPr>
          <a:xfrm>
            <a:off x="4566523" y="4329708"/>
            <a:ext cx="495776" cy="495776"/>
          </a:xfrm>
          <a:prstGeom prst="roundRect">
            <a:avLst>
              <a:gd name="adj" fmla="val 20002"/>
            </a:avLst>
          </a:prstGeom>
          <a:noFill/>
          <a:ln w="7620">
            <a:solidFill>
              <a:srgbClr val="D1B6E1"/>
            </a:solidFill>
            <a:prstDash val="solid"/>
          </a:ln>
        </p:spPr>
      </p:sp>
      <p:sp>
        <p:nvSpPr>
          <p:cNvPr id="14" name="Text 10"/>
          <p:cNvSpPr/>
          <p:nvPr/>
        </p:nvSpPr>
        <p:spPr>
          <a:xfrm>
            <a:off x="4723686" y="4371023"/>
            <a:ext cx="181451" cy="413147"/>
          </a:xfrm>
          <a:prstGeom prst="rect">
            <a:avLst/>
          </a:prstGeom>
          <a:noFill/>
          <a:ln/>
        </p:spPr>
        <p:txBody>
          <a:bodyPr wrap="none" rtlCol="0" anchor="t"/>
          <a:lstStyle/>
          <a:p>
            <a:pPr marL="0" indent="0" algn="ctr">
              <a:lnSpc>
                <a:spcPts val="3253"/>
              </a:lnSpc>
              <a:buNone/>
            </a:pPr>
            <a:r>
              <a:rPr lang="en-US" sz="2603" b="1" kern="0" spc="-52" dirty="0">
                <a:solidFill>
                  <a:srgbClr val="272525"/>
                </a:solidFill>
                <a:latin typeface="adonis-web" pitchFamily="34" charset="0"/>
                <a:ea typeface="adonis-web" pitchFamily="34" charset="-122"/>
                <a:cs typeface="adonis-web" pitchFamily="34" charset="-120"/>
              </a:rPr>
              <a:t>2</a:t>
            </a:r>
            <a:endParaRPr lang="en-US" sz="2603" dirty="0"/>
          </a:p>
        </p:txBody>
      </p:sp>
      <p:sp>
        <p:nvSpPr>
          <p:cNvPr id="15" name="Text 11"/>
          <p:cNvSpPr/>
          <p:nvPr/>
        </p:nvSpPr>
        <p:spPr>
          <a:xfrm>
            <a:off x="6026348" y="4377809"/>
            <a:ext cx="3526750" cy="344329"/>
          </a:xfrm>
          <a:prstGeom prst="rect">
            <a:avLst/>
          </a:prstGeom>
          <a:noFill/>
          <a:ln/>
        </p:spPr>
        <p:txBody>
          <a:bodyPr wrap="none" rtlCol="0" anchor="t"/>
          <a:lstStyle/>
          <a:p>
            <a:pPr marL="0" indent="0" algn="l">
              <a:lnSpc>
                <a:spcPts val="2711"/>
              </a:lnSpc>
              <a:buNone/>
            </a:pPr>
            <a:r>
              <a:rPr lang="en-US" sz="2169" b="1" kern="0" spc="-43" dirty="0">
                <a:solidFill>
                  <a:srgbClr val="272525"/>
                </a:solidFill>
                <a:latin typeface="adonis-web" pitchFamily="34" charset="0"/>
                <a:ea typeface="adonis-web" pitchFamily="34" charset="-122"/>
                <a:cs typeface="adonis-web" pitchFamily="34" charset="-120"/>
              </a:rPr>
              <a:t>Measuring Material Properties</a:t>
            </a:r>
            <a:endParaRPr lang="en-US" sz="2169" dirty="0"/>
          </a:p>
        </p:txBody>
      </p:sp>
      <p:sp>
        <p:nvSpPr>
          <p:cNvPr id="16" name="Text 12"/>
          <p:cNvSpPr/>
          <p:nvPr/>
        </p:nvSpPr>
        <p:spPr>
          <a:xfrm>
            <a:off x="6026348" y="4854297"/>
            <a:ext cx="7777758" cy="705088"/>
          </a:xfrm>
          <a:prstGeom prst="rect">
            <a:avLst/>
          </a:prstGeom>
          <a:noFill/>
          <a:ln/>
        </p:spPr>
        <p:txBody>
          <a:bodyPr wrap="square" rtlCol="0" anchor="t"/>
          <a:lstStyle/>
          <a:p>
            <a:pPr marL="0" indent="0" algn="l">
              <a:lnSpc>
                <a:spcPts val="2776"/>
              </a:lnSpc>
              <a:buNone/>
            </a:pPr>
            <a:r>
              <a:rPr lang="en-US" sz="1735" kern="0" spc="-35" dirty="0">
                <a:solidFill>
                  <a:srgbClr val="272525"/>
                </a:solidFill>
                <a:latin typeface="Source Sans Pro" pitchFamily="34" charset="0"/>
                <a:ea typeface="Source Sans Pro" pitchFamily="34" charset="-122"/>
                <a:cs typeface="Source Sans Pro" pitchFamily="34" charset="-120"/>
              </a:rPr>
              <a:t>By analyzing the oscillation period and other parameters, we can determine the rigidity modulus and moment of inertia of the wire.</a:t>
            </a:r>
            <a:endParaRPr lang="en-US" sz="1735" dirty="0"/>
          </a:p>
        </p:txBody>
      </p:sp>
      <p:sp>
        <p:nvSpPr>
          <p:cNvPr id="17" name="Shape 13"/>
          <p:cNvSpPr/>
          <p:nvPr/>
        </p:nvSpPr>
        <p:spPr>
          <a:xfrm>
            <a:off x="5062299" y="6397823"/>
            <a:ext cx="771168" cy="44053"/>
          </a:xfrm>
          <a:prstGeom prst="roundRect">
            <a:avLst>
              <a:gd name="adj" fmla="val 225099"/>
            </a:avLst>
          </a:prstGeom>
          <a:solidFill>
            <a:srgbClr val="D1B6E1"/>
          </a:solidFill>
          <a:ln/>
        </p:spPr>
      </p:sp>
      <p:sp>
        <p:nvSpPr>
          <p:cNvPr id="18" name="Shape 14"/>
          <p:cNvSpPr/>
          <p:nvPr/>
        </p:nvSpPr>
        <p:spPr>
          <a:xfrm>
            <a:off x="4566523" y="6172081"/>
            <a:ext cx="495776" cy="495776"/>
          </a:xfrm>
          <a:prstGeom prst="roundRect">
            <a:avLst>
              <a:gd name="adj" fmla="val 20002"/>
            </a:avLst>
          </a:prstGeom>
          <a:noFill/>
          <a:ln w="7620">
            <a:solidFill>
              <a:srgbClr val="D1B6E1"/>
            </a:solidFill>
            <a:prstDash val="solid"/>
          </a:ln>
        </p:spPr>
      </p:sp>
      <p:sp>
        <p:nvSpPr>
          <p:cNvPr id="19" name="Text 15"/>
          <p:cNvSpPr/>
          <p:nvPr/>
        </p:nvSpPr>
        <p:spPr>
          <a:xfrm>
            <a:off x="4723686" y="6213396"/>
            <a:ext cx="181451" cy="413147"/>
          </a:xfrm>
          <a:prstGeom prst="rect">
            <a:avLst/>
          </a:prstGeom>
          <a:noFill/>
          <a:ln/>
        </p:spPr>
        <p:txBody>
          <a:bodyPr wrap="none" rtlCol="0" anchor="t"/>
          <a:lstStyle/>
          <a:p>
            <a:pPr marL="0" indent="0" algn="ctr">
              <a:lnSpc>
                <a:spcPts val="3253"/>
              </a:lnSpc>
              <a:buNone/>
            </a:pPr>
            <a:r>
              <a:rPr lang="en-US" sz="2603" b="1" kern="0" spc="-52" dirty="0">
                <a:solidFill>
                  <a:srgbClr val="272525"/>
                </a:solidFill>
                <a:latin typeface="adonis-web" pitchFamily="34" charset="0"/>
                <a:ea typeface="adonis-web" pitchFamily="34" charset="-122"/>
                <a:cs typeface="adonis-web" pitchFamily="34" charset="-120"/>
              </a:rPr>
              <a:t>3</a:t>
            </a:r>
            <a:endParaRPr lang="en-US" sz="2603" dirty="0"/>
          </a:p>
        </p:txBody>
      </p:sp>
      <p:sp>
        <p:nvSpPr>
          <p:cNvPr id="20" name="Text 16"/>
          <p:cNvSpPr/>
          <p:nvPr/>
        </p:nvSpPr>
        <p:spPr>
          <a:xfrm>
            <a:off x="6026348" y="6220182"/>
            <a:ext cx="3057168" cy="344329"/>
          </a:xfrm>
          <a:prstGeom prst="rect">
            <a:avLst/>
          </a:prstGeom>
          <a:noFill/>
          <a:ln/>
        </p:spPr>
        <p:txBody>
          <a:bodyPr wrap="none" rtlCol="0" anchor="t"/>
          <a:lstStyle/>
          <a:p>
            <a:pPr marL="0" indent="0" algn="l">
              <a:lnSpc>
                <a:spcPts val="2711"/>
              </a:lnSpc>
              <a:buNone/>
            </a:pPr>
            <a:r>
              <a:rPr lang="en-US" sz="2169" b="1" kern="0" spc="-43" dirty="0">
                <a:solidFill>
                  <a:srgbClr val="272525"/>
                </a:solidFill>
                <a:latin typeface="adonis-web" pitchFamily="34" charset="0"/>
                <a:ea typeface="adonis-web" pitchFamily="34" charset="-122"/>
                <a:cs typeface="adonis-web" pitchFamily="34" charset="-120"/>
              </a:rPr>
              <a:t>Wide-ranging Applications</a:t>
            </a:r>
            <a:endParaRPr lang="en-US" sz="2169" dirty="0"/>
          </a:p>
        </p:txBody>
      </p:sp>
      <p:sp>
        <p:nvSpPr>
          <p:cNvPr id="21" name="Text 17"/>
          <p:cNvSpPr/>
          <p:nvPr/>
        </p:nvSpPr>
        <p:spPr>
          <a:xfrm>
            <a:off x="6026348" y="6696670"/>
            <a:ext cx="7777758" cy="705088"/>
          </a:xfrm>
          <a:prstGeom prst="rect">
            <a:avLst/>
          </a:prstGeom>
          <a:noFill/>
          <a:ln/>
        </p:spPr>
        <p:txBody>
          <a:bodyPr wrap="square" rtlCol="0" anchor="t"/>
          <a:lstStyle/>
          <a:p>
            <a:pPr marL="0" indent="0" algn="l">
              <a:lnSpc>
                <a:spcPts val="2776"/>
              </a:lnSpc>
              <a:buNone/>
            </a:pPr>
            <a:r>
              <a:rPr lang="en-US" sz="1735" kern="0" spc="-35" dirty="0">
                <a:solidFill>
                  <a:srgbClr val="272525"/>
                </a:solidFill>
                <a:latin typeface="Source Sans Pro" pitchFamily="34" charset="0"/>
                <a:ea typeface="Source Sans Pro" pitchFamily="34" charset="-122"/>
                <a:cs typeface="Source Sans Pro" pitchFamily="34" charset="-120"/>
              </a:rPr>
              <a:t>Torsional pendulums have applications in materials science, engineering, and even the study of fundamental physics.</a:t>
            </a:r>
            <a:endParaRPr lang="en-US" sz="1735" dirty="0"/>
          </a:p>
        </p:txBody>
      </p:sp>
    </p:spTree>
    <p:extLst>
      <p:ext uri="{BB962C8B-B14F-4D97-AF65-F5344CB8AC3E}">
        <p14:creationId xmlns:p14="http://schemas.microsoft.com/office/powerpoint/2010/main" val="200533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2039064"/>
            <a:ext cx="8023741"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Determination of Rigidity Modulus</a:t>
            </a:r>
            <a:endParaRPr lang="en-US" sz="4374" dirty="0"/>
          </a:p>
        </p:txBody>
      </p:sp>
      <p:sp>
        <p:nvSpPr>
          <p:cNvPr id="5" name="Text 2"/>
          <p:cNvSpPr/>
          <p:nvPr/>
        </p:nvSpPr>
        <p:spPr>
          <a:xfrm>
            <a:off x="2348389" y="3288863"/>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Hooke's Law</a:t>
            </a:r>
            <a:endParaRPr lang="en-US" sz="2187" dirty="0"/>
          </a:p>
        </p:txBody>
      </p:sp>
      <p:sp>
        <p:nvSpPr>
          <p:cNvPr id="6" name="Text 3"/>
          <p:cNvSpPr/>
          <p:nvPr/>
        </p:nvSpPr>
        <p:spPr>
          <a:xfrm>
            <a:off x="2348389" y="3858220"/>
            <a:ext cx="2949416"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torsional pendulum experiment relies on Hooke's law, which describes the relationship between the applied torque and the resulting angular displacement.</a:t>
            </a:r>
            <a:endParaRPr lang="en-US" sz="1750" dirty="0"/>
          </a:p>
        </p:txBody>
      </p:sp>
      <p:sp>
        <p:nvSpPr>
          <p:cNvPr id="7" name="Text 4"/>
          <p:cNvSpPr/>
          <p:nvPr/>
        </p:nvSpPr>
        <p:spPr>
          <a:xfrm>
            <a:off x="5847398" y="3288863"/>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Rigidity Modulus</a:t>
            </a:r>
            <a:endParaRPr lang="en-US" sz="2187" dirty="0"/>
          </a:p>
        </p:txBody>
      </p:sp>
      <p:sp>
        <p:nvSpPr>
          <p:cNvPr id="8" name="Text 5"/>
          <p:cNvSpPr/>
          <p:nvPr/>
        </p:nvSpPr>
        <p:spPr>
          <a:xfrm>
            <a:off x="5847398" y="3858220"/>
            <a:ext cx="29494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rigidity modulus, also known as the shear modulus, is a fundamental material property that describes a material's resistance to shear stress.</a:t>
            </a:r>
            <a:endParaRPr lang="en-US" sz="1750" dirty="0"/>
          </a:p>
        </p:txBody>
      </p:sp>
      <p:sp>
        <p:nvSpPr>
          <p:cNvPr id="9" name="Text 6"/>
          <p:cNvSpPr/>
          <p:nvPr/>
        </p:nvSpPr>
        <p:spPr>
          <a:xfrm>
            <a:off x="9346406" y="3288863"/>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Experimental Approach</a:t>
            </a:r>
            <a:endParaRPr lang="en-US" sz="2187" dirty="0"/>
          </a:p>
        </p:txBody>
      </p:sp>
      <p:sp>
        <p:nvSpPr>
          <p:cNvPr id="10" name="Text 7"/>
          <p:cNvSpPr/>
          <p:nvPr/>
        </p:nvSpPr>
        <p:spPr>
          <a:xfrm>
            <a:off x="9346406" y="3858220"/>
            <a:ext cx="29494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By measuring the period of oscillation and the geometric parameters of the wire, we can calculate the rigidity modulus.</a:t>
            </a:r>
            <a:endParaRPr lang="en-US" sz="1750" dirty="0"/>
          </a:p>
        </p:txBody>
      </p:sp>
    </p:spTree>
    <p:extLst>
      <p:ext uri="{BB962C8B-B14F-4D97-AF65-F5344CB8AC3E}">
        <p14:creationId xmlns:p14="http://schemas.microsoft.com/office/powerpoint/2010/main" val="211251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pic>
        <p:nvPicPr>
          <p:cNvPr id="5" name="Image 2" descr="preencoded.png"/>
          <p:cNvPicPr>
            <a:picLocks noChangeAspect="1"/>
          </p:cNvPicPr>
          <p:nvPr/>
        </p:nvPicPr>
        <p:blipFill>
          <a:blip r:embed="rId5"/>
          <a:stretch>
            <a:fillRect/>
          </a:stretch>
        </p:blipFill>
        <p:spPr>
          <a:xfrm>
            <a:off x="11250454" y="2563654"/>
            <a:ext cx="3102293" cy="3102293"/>
          </a:xfrm>
          <a:prstGeom prst="rect">
            <a:avLst/>
          </a:prstGeom>
        </p:spPr>
      </p:pic>
      <p:sp>
        <p:nvSpPr>
          <p:cNvPr id="6" name="Text 1"/>
          <p:cNvSpPr/>
          <p:nvPr/>
        </p:nvSpPr>
        <p:spPr>
          <a:xfrm>
            <a:off x="833199" y="925473"/>
            <a:ext cx="5593675"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Revision of Hooke's Law</a:t>
            </a:r>
            <a:endParaRPr lang="en-US" sz="4374" dirty="0"/>
          </a:p>
        </p:txBody>
      </p:sp>
      <p:sp>
        <p:nvSpPr>
          <p:cNvPr id="7" name="Shape 2"/>
          <p:cNvSpPr/>
          <p:nvPr/>
        </p:nvSpPr>
        <p:spPr>
          <a:xfrm>
            <a:off x="1144310" y="1953101"/>
            <a:ext cx="44410" cy="5351026"/>
          </a:xfrm>
          <a:prstGeom prst="roundRect">
            <a:avLst>
              <a:gd name="adj" fmla="val 225151"/>
            </a:avLst>
          </a:prstGeom>
          <a:solidFill>
            <a:srgbClr val="D1B6E1"/>
          </a:solidFill>
          <a:ln/>
        </p:spPr>
      </p:sp>
      <p:sp>
        <p:nvSpPr>
          <p:cNvPr id="8" name="Shape 3"/>
          <p:cNvSpPr/>
          <p:nvPr/>
        </p:nvSpPr>
        <p:spPr>
          <a:xfrm>
            <a:off x="1416427" y="2354401"/>
            <a:ext cx="777597" cy="44410"/>
          </a:xfrm>
          <a:prstGeom prst="roundRect">
            <a:avLst>
              <a:gd name="adj" fmla="val 225151"/>
            </a:avLst>
          </a:prstGeom>
          <a:solidFill>
            <a:srgbClr val="D1B6E1"/>
          </a:solidFill>
          <a:ln/>
        </p:spPr>
      </p:sp>
      <p:sp>
        <p:nvSpPr>
          <p:cNvPr id="9" name="Shape 4"/>
          <p:cNvSpPr/>
          <p:nvPr/>
        </p:nvSpPr>
        <p:spPr>
          <a:xfrm>
            <a:off x="916484" y="2126694"/>
            <a:ext cx="499943" cy="499943"/>
          </a:xfrm>
          <a:prstGeom prst="roundRect">
            <a:avLst>
              <a:gd name="adj" fmla="val 20000"/>
            </a:avLst>
          </a:prstGeom>
          <a:noFill/>
          <a:ln w="7620">
            <a:solidFill>
              <a:srgbClr val="D1B6E1"/>
            </a:solidFill>
            <a:prstDash val="solid"/>
          </a:ln>
        </p:spPr>
      </p:sp>
      <p:sp>
        <p:nvSpPr>
          <p:cNvPr id="10" name="Text 5"/>
          <p:cNvSpPr/>
          <p:nvPr/>
        </p:nvSpPr>
        <p:spPr>
          <a:xfrm>
            <a:off x="1074956" y="2168366"/>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11" name="Text 6"/>
          <p:cNvSpPr/>
          <p:nvPr/>
        </p:nvSpPr>
        <p:spPr>
          <a:xfrm>
            <a:off x="2388513" y="2175272"/>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Proportionality</a:t>
            </a:r>
            <a:endParaRPr lang="en-US" sz="2187" dirty="0"/>
          </a:p>
        </p:txBody>
      </p:sp>
      <p:sp>
        <p:nvSpPr>
          <p:cNvPr id="12" name="Text 7"/>
          <p:cNvSpPr/>
          <p:nvPr/>
        </p:nvSpPr>
        <p:spPr>
          <a:xfrm>
            <a:off x="2388513" y="2655689"/>
            <a:ext cx="7751088"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Hooke's law states that the force required to stretch or compress a material is proportional to the distance of the stretch or compression, up to the elastic limit.</a:t>
            </a:r>
            <a:endParaRPr lang="en-US" sz="1750" dirty="0"/>
          </a:p>
        </p:txBody>
      </p:sp>
      <p:sp>
        <p:nvSpPr>
          <p:cNvPr id="13" name="Shape 8"/>
          <p:cNvSpPr/>
          <p:nvPr/>
        </p:nvSpPr>
        <p:spPr>
          <a:xfrm>
            <a:off x="1416427" y="4212134"/>
            <a:ext cx="777597" cy="44410"/>
          </a:xfrm>
          <a:prstGeom prst="roundRect">
            <a:avLst>
              <a:gd name="adj" fmla="val 225151"/>
            </a:avLst>
          </a:prstGeom>
          <a:solidFill>
            <a:srgbClr val="D1B6E1"/>
          </a:solidFill>
          <a:ln/>
        </p:spPr>
      </p:sp>
      <p:sp>
        <p:nvSpPr>
          <p:cNvPr id="14" name="Shape 9"/>
          <p:cNvSpPr/>
          <p:nvPr/>
        </p:nvSpPr>
        <p:spPr>
          <a:xfrm>
            <a:off x="916484" y="3984427"/>
            <a:ext cx="499943" cy="499943"/>
          </a:xfrm>
          <a:prstGeom prst="roundRect">
            <a:avLst>
              <a:gd name="adj" fmla="val 20000"/>
            </a:avLst>
          </a:prstGeom>
          <a:noFill/>
          <a:ln w="7620">
            <a:solidFill>
              <a:srgbClr val="D1B6E1"/>
            </a:solidFill>
            <a:prstDash val="solid"/>
          </a:ln>
        </p:spPr>
      </p:sp>
      <p:sp>
        <p:nvSpPr>
          <p:cNvPr id="15" name="Text 10"/>
          <p:cNvSpPr/>
          <p:nvPr/>
        </p:nvSpPr>
        <p:spPr>
          <a:xfrm>
            <a:off x="1074956" y="4026098"/>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6" name="Text 11"/>
          <p:cNvSpPr/>
          <p:nvPr/>
        </p:nvSpPr>
        <p:spPr>
          <a:xfrm>
            <a:off x="2388513" y="4033004"/>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Linear Relationship</a:t>
            </a:r>
            <a:endParaRPr lang="en-US" sz="2187" dirty="0"/>
          </a:p>
        </p:txBody>
      </p:sp>
      <p:sp>
        <p:nvSpPr>
          <p:cNvPr id="17" name="Text 12"/>
          <p:cNvSpPr/>
          <p:nvPr/>
        </p:nvSpPr>
        <p:spPr>
          <a:xfrm>
            <a:off x="2388513" y="4513421"/>
            <a:ext cx="7751088"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relationship between stress and strain is linear, meaning that the ratio of stress to strain remains constant within the elastic limit.</a:t>
            </a:r>
            <a:endParaRPr lang="en-US" sz="1750" dirty="0"/>
          </a:p>
        </p:txBody>
      </p:sp>
      <p:sp>
        <p:nvSpPr>
          <p:cNvPr id="18" name="Shape 13"/>
          <p:cNvSpPr/>
          <p:nvPr/>
        </p:nvSpPr>
        <p:spPr>
          <a:xfrm>
            <a:off x="1416427" y="6069866"/>
            <a:ext cx="777597" cy="44410"/>
          </a:xfrm>
          <a:prstGeom prst="roundRect">
            <a:avLst>
              <a:gd name="adj" fmla="val 225151"/>
            </a:avLst>
          </a:prstGeom>
          <a:solidFill>
            <a:srgbClr val="D1B6E1"/>
          </a:solidFill>
          <a:ln/>
        </p:spPr>
      </p:sp>
      <p:sp>
        <p:nvSpPr>
          <p:cNvPr id="19" name="Shape 14"/>
          <p:cNvSpPr/>
          <p:nvPr/>
        </p:nvSpPr>
        <p:spPr>
          <a:xfrm>
            <a:off x="916484" y="5842159"/>
            <a:ext cx="499943" cy="499943"/>
          </a:xfrm>
          <a:prstGeom prst="roundRect">
            <a:avLst>
              <a:gd name="adj" fmla="val 20000"/>
            </a:avLst>
          </a:prstGeom>
          <a:noFill/>
          <a:ln w="7620">
            <a:solidFill>
              <a:srgbClr val="D1B6E1"/>
            </a:solidFill>
            <a:prstDash val="solid"/>
          </a:ln>
        </p:spPr>
      </p:sp>
      <p:sp>
        <p:nvSpPr>
          <p:cNvPr id="20" name="Text 15"/>
          <p:cNvSpPr/>
          <p:nvPr/>
        </p:nvSpPr>
        <p:spPr>
          <a:xfrm>
            <a:off x="1074956" y="5883831"/>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21" name="Text 16"/>
          <p:cNvSpPr/>
          <p:nvPr/>
        </p:nvSpPr>
        <p:spPr>
          <a:xfrm>
            <a:off x="2388513" y="5890736"/>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Elastic Limit</a:t>
            </a:r>
            <a:endParaRPr lang="en-US" sz="2187" dirty="0"/>
          </a:p>
        </p:txBody>
      </p:sp>
      <p:sp>
        <p:nvSpPr>
          <p:cNvPr id="22" name="Text 17"/>
          <p:cNvSpPr/>
          <p:nvPr/>
        </p:nvSpPr>
        <p:spPr>
          <a:xfrm>
            <a:off x="2388513" y="6371153"/>
            <a:ext cx="7751088"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Beyond the elastic limit, the material will not return to its original shape and size, and permanent deformation will occur.</a:t>
            </a:r>
            <a:endParaRPr lang="en-US" sz="17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1697474"/>
            <a:ext cx="8235315"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Determination of Moment of Inertia</a:t>
            </a:r>
            <a:endParaRPr lang="en-US" sz="4374" dirty="0"/>
          </a:p>
        </p:txBody>
      </p:sp>
      <p:sp>
        <p:nvSpPr>
          <p:cNvPr id="6" name="Shape 2"/>
          <p:cNvSpPr/>
          <p:nvPr/>
        </p:nvSpPr>
        <p:spPr>
          <a:xfrm>
            <a:off x="4490799" y="2898696"/>
            <a:ext cx="499943" cy="499943"/>
          </a:xfrm>
          <a:prstGeom prst="roundRect">
            <a:avLst>
              <a:gd name="adj" fmla="val 20000"/>
            </a:avLst>
          </a:prstGeom>
          <a:noFill/>
          <a:ln w="7620">
            <a:solidFill>
              <a:srgbClr val="D1B6E1"/>
            </a:solidFill>
            <a:prstDash val="solid"/>
          </a:ln>
        </p:spPr>
      </p:sp>
      <p:sp>
        <p:nvSpPr>
          <p:cNvPr id="7" name="Text 3"/>
          <p:cNvSpPr/>
          <p:nvPr/>
        </p:nvSpPr>
        <p:spPr>
          <a:xfrm>
            <a:off x="4649272" y="2940367"/>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8" name="Text 4"/>
          <p:cNvSpPr/>
          <p:nvPr/>
        </p:nvSpPr>
        <p:spPr>
          <a:xfrm>
            <a:off x="5212913" y="2975015"/>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Moment of Inertia</a:t>
            </a:r>
            <a:endParaRPr lang="en-US" sz="2187" dirty="0"/>
          </a:p>
        </p:txBody>
      </p:sp>
      <p:sp>
        <p:nvSpPr>
          <p:cNvPr id="9" name="Text 5"/>
          <p:cNvSpPr/>
          <p:nvPr/>
        </p:nvSpPr>
        <p:spPr>
          <a:xfrm>
            <a:off x="5212913" y="3455432"/>
            <a:ext cx="38200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moment of inertia is a measure of an object's resistance to changes in its rotational motion.</a:t>
            </a:r>
            <a:endParaRPr lang="en-US" sz="1750" dirty="0"/>
          </a:p>
        </p:txBody>
      </p:sp>
      <p:sp>
        <p:nvSpPr>
          <p:cNvPr id="10" name="Shape 6"/>
          <p:cNvSpPr/>
          <p:nvPr/>
        </p:nvSpPr>
        <p:spPr>
          <a:xfrm>
            <a:off x="9255085" y="2898696"/>
            <a:ext cx="499943" cy="499943"/>
          </a:xfrm>
          <a:prstGeom prst="roundRect">
            <a:avLst>
              <a:gd name="adj" fmla="val 20000"/>
            </a:avLst>
          </a:prstGeom>
          <a:noFill/>
          <a:ln w="7620">
            <a:solidFill>
              <a:srgbClr val="D1B6E1"/>
            </a:solidFill>
            <a:prstDash val="solid"/>
          </a:ln>
        </p:spPr>
      </p:sp>
      <p:sp>
        <p:nvSpPr>
          <p:cNvPr id="11" name="Text 7"/>
          <p:cNvSpPr/>
          <p:nvPr/>
        </p:nvSpPr>
        <p:spPr>
          <a:xfrm>
            <a:off x="9413558" y="2940367"/>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2" name="Text 8"/>
          <p:cNvSpPr/>
          <p:nvPr/>
        </p:nvSpPr>
        <p:spPr>
          <a:xfrm>
            <a:off x="9977199" y="2975015"/>
            <a:ext cx="3820001" cy="694373"/>
          </a:xfrm>
          <a:prstGeom prst="rect">
            <a:avLst/>
          </a:prstGeom>
          <a:noFill/>
          <a:ln/>
        </p:spPr>
        <p:txBody>
          <a:bodyPr wrap="squar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Importance in Torsional Pendulum</a:t>
            </a:r>
            <a:endParaRPr lang="en-US" sz="2187" dirty="0"/>
          </a:p>
        </p:txBody>
      </p:sp>
      <p:sp>
        <p:nvSpPr>
          <p:cNvPr id="13" name="Text 9"/>
          <p:cNvSpPr/>
          <p:nvPr/>
        </p:nvSpPr>
        <p:spPr>
          <a:xfrm>
            <a:off x="9977199" y="3802618"/>
            <a:ext cx="38200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Determining the moment of inertia of the wire is crucial for understanding the dynamics of the torsional pendulum.</a:t>
            </a:r>
            <a:endParaRPr lang="en-US" sz="1750" dirty="0"/>
          </a:p>
        </p:txBody>
      </p:sp>
      <p:sp>
        <p:nvSpPr>
          <p:cNvPr id="14" name="Shape 10"/>
          <p:cNvSpPr/>
          <p:nvPr/>
        </p:nvSpPr>
        <p:spPr>
          <a:xfrm>
            <a:off x="4490799" y="5264587"/>
            <a:ext cx="499943" cy="499943"/>
          </a:xfrm>
          <a:prstGeom prst="roundRect">
            <a:avLst>
              <a:gd name="adj" fmla="val 20000"/>
            </a:avLst>
          </a:prstGeom>
          <a:noFill/>
          <a:ln w="7620">
            <a:solidFill>
              <a:srgbClr val="D1B6E1"/>
            </a:solidFill>
            <a:prstDash val="solid"/>
          </a:ln>
        </p:spPr>
      </p:sp>
      <p:sp>
        <p:nvSpPr>
          <p:cNvPr id="15" name="Text 11"/>
          <p:cNvSpPr/>
          <p:nvPr/>
        </p:nvSpPr>
        <p:spPr>
          <a:xfrm>
            <a:off x="4649272" y="5306258"/>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16" name="Text 12"/>
          <p:cNvSpPr/>
          <p:nvPr/>
        </p:nvSpPr>
        <p:spPr>
          <a:xfrm>
            <a:off x="5212913" y="5340906"/>
            <a:ext cx="3250525"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Experimental Determination</a:t>
            </a:r>
            <a:endParaRPr lang="en-US" sz="2187" dirty="0"/>
          </a:p>
        </p:txBody>
      </p:sp>
      <p:sp>
        <p:nvSpPr>
          <p:cNvPr id="17" name="Text 13"/>
          <p:cNvSpPr/>
          <p:nvPr/>
        </p:nvSpPr>
        <p:spPr>
          <a:xfrm>
            <a:off x="5212913" y="5821323"/>
            <a:ext cx="8584287"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moment of inertia can be calculated using the wire's dimensions and the period of oscillation.</a:t>
            </a:r>
            <a:endParaRPr lang="en-US" sz="1750" dirty="0"/>
          </a:p>
        </p:txBody>
      </p:sp>
    </p:spTree>
    <p:extLst>
      <p:ext uri="{BB962C8B-B14F-4D97-AF65-F5344CB8AC3E}">
        <p14:creationId xmlns:p14="http://schemas.microsoft.com/office/powerpoint/2010/main" val="392884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5" name="Text 1"/>
          <p:cNvSpPr/>
          <p:nvPr/>
        </p:nvSpPr>
        <p:spPr>
          <a:xfrm>
            <a:off x="4490799" y="1839039"/>
            <a:ext cx="8018145"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Experimental Setup and Procedure</a:t>
            </a:r>
            <a:endParaRPr lang="en-US" sz="4374" dirty="0"/>
          </a:p>
        </p:txBody>
      </p:sp>
      <p:sp>
        <p:nvSpPr>
          <p:cNvPr id="6" name="Shape 2"/>
          <p:cNvSpPr/>
          <p:nvPr/>
        </p:nvSpPr>
        <p:spPr>
          <a:xfrm>
            <a:off x="4490799" y="2866668"/>
            <a:ext cx="4542115" cy="2006203"/>
          </a:xfrm>
          <a:prstGeom prst="roundRect">
            <a:avLst>
              <a:gd name="adj" fmla="val 4984"/>
            </a:avLst>
          </a:prstGeom>
          <a:noFill/>
          <a:ln w="7620">
            <a:solidFill>
              <a:srgbClr val="D1B6E1"/>
            </a:solidFill>
            <a:prstDash val="solid"/>
          </a:ln>
        </p:spPr>
      </p:sp>
      <p:sp>
        <p:nvSpPr>
          <p:cNvPr id="7" name="Text 3"/>
          <p:cNvSpPr/>
          <p:nvPr/>
        </p:nvSpPr>
        <p:spPr>
          <a:xfrm>
            <a:off x="4720590" y="3096458"/>
            <a:ext cx="3549015"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Torsional Pendulum Apparatus</a:t>
            </a:r>
            <a:endParaRPr lang="en-US" sz="2187" dirty="0"/>
          </a:p>
        </p:txBody>
      </p:sp>
      <p:sp>
        <p:nvSpPr>
          <p:cNvPr id="8" name="Text 4"/>
          <p:cNvSpPr/>
          <p:nvPr/>
        </p:nvSpPr>
        <p:spPr>
          <a:xfrm>
            <a:off x="4720590" y="3576876"/>
            <a:ext cx="408253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setup includes a wire or rod, a rotational platform, and a means to measure the period of oscillation.</a:t>
            </a:r>
            <a:endParaRPr lang="en-US" sz="1750" dirty="0"/>
          </a:p>
        </p:txBody>
      </p:sp>
      <p:sp>
        <p:nvSpPr>
          <p:cNvPr id="9" name="Shape 5"/>
          <p:cNvSpPr/>
          <p:nvPr/>
        </p:nvSpPr>
        <p:spPr>
          <a:xfrm>
            <a:off x="9255085" y="2866668"/>
            <a:ext cx="4542115" cy="2006203"/>
          </a:xfrm>
          <a:prstGeom prst="roundRect">
            <a:avLst>
              <a:gd name="adj" fmla="val 4984"/>
            </a:avLst>
          </a:prstGeom>
          <a:noFill/>
          <a:ln w="7620">
            <a:solidFill>
              <a:srgbClr val="D1B6E1"/>
            </a:solidFill>
            <a:prstDash val="solid"/>
          </a:ln>
        </p:spPr>
      </p:sp>
      <p:sp>
        <p:nvSpPr>
          <p:cNvPr id="10" name="Text 6"/>
          <p:cNvSpPr/>
          <p:nvPr/>
        </p:nvSpPr>
        <p:spPr>
          <a:xfrm>
            <a:off x="9484876" y="3096458"/>
            <a:ext cx="2789277"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Experimental Procedure</a:t>
            </a:r>
            <a:endParaRPr lang="en-US" sz="2187" dirty="0"/>
          </a:p>
        </p:txBody>
      </p:sp>
      <p:sp>
        <p:nvSpPr>
          <p:cNvPr id="11" name="Text 7"/>
          <p:cNvSpPr/>
          <p:nvPr/>
        </p:nvSpPr>
        <p:spPr>
          <a:xfrm>
            <a:off x="9484876" y="3576876"/>
            <a:ext cx="4082534"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wire is twisted and released, and the resulting oscillation period is measured using a stopwatch or other timing device.</a:t>
            </a:r>
            <a:endParaRPr lang="en-US" sz="1750" dirty="0"/>
          </a:p>
        </p:txBody>
      </p:sp>
      <p:sp>
        <p:nvSpPr>
          <p:cNvPr id="12" name="Shape 8"/>
          <p:cNvSpPr/>
          <p:nvPr/>
        </p:nvSpPr>
        <p:spPr>
          <a:xfrm>
            <a:off x="4490799" y="5095042"/>
            <a:ext cx="9306401" cy="1295400"/>
          </a:xfrm>
          <a:prstGeom prst="roundRect">
            <a:avLst>
              <a:gd name="adj" fmla="val 7719"/>
            </a:avLst>
          </a:prstGeom>
          <a:noFill/>
          <a:ln w="7620">
            <a:solidFill>
              <a:srgbClr val="D1B6E1"/>
            </a:solidFill>
            <a:prstDash val="solid"/>
          </a:ln>
        </p:spPr>
      </p:sp>
      <p:sp>
        <p:nvSpPr>
          <p:cNvPr id="13" name="Text 9"/>
          <p:cNvSpPr/>
          <p:nvPr/>
        </p:nvSpPr>
        <p:spPr>
          <a:xfrm>
            <a:off x="4720590" y="5324832"/>
            <a:ext cx="3127534"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Repeatability and Accuracy</a:t>
            </a:r>
            <a:endParaRPr lang="en-US" sz="2187" dirty="0"/>
          </a:p>
        </p:txBody>
      </p:sp>
      <p:sp>
        <p:nvSpPr>
          <p:cNvPr id="14" name="Text 10"/>
          <p:cNvSpPr/>
          <p:nvPr/>
        </p:nvSpPr>
        <p:spPr>
          <a:xfrm>
            <a:off x="4720590" y="5805249"/>
            <a:ext cx="8846820"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Multiple measurements should be taken to ensure the reliability and reproducibility of the results.</a:t>
            </a:r>
            <a:endParaRPr lang="en-US" sz="1750" dirty="0"/>
          </a:p>
        </p:txBody>
      </p:sp>
    </p:spTree>
    <p:extLst>
      <p:ext uri="{BB962C8B-B14F-4D97-AF65-F5344CB8AC3E}">
        <p14:creationId xmlns:p14="http://schemas.microsoft.com/office/powerpoint/2010/main" val="309135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934760"/>
            <a:ext cx="7032784"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Data Analysis and Calculations</a:t>
            </a:r>
            <a:endParaRPr lang="en-US" sz="4374" dirty="0"/>
          </a:p>
        </p:txBody>
      </p:sp>
      <p:pic>
        <p:nvPicPr>
          <p:cNvPr id="6" name="Image 2" descr="preencoded.png"/>
          <p:cNvPicPr>
            <a:picLocks noChangeAspect="1"/>
          </p:cNvPicPr>
          <p:nvPr/>
        </p:nvPicPr>
        <p:blipFill>
          <a:blip r:embed="rId5"/>
          <a:stretch>
            <a:fillRect/>
          </a:stretch>
        </p:blipFill>
        <p:spPr>
          <a:xfrm>
            <a:off x="4490799" y="1962388"/>
            <a:ext cx="1110972" cy="1777484"/>
          </a:xfrm>
          <a:prstGeom prst="rect">
            <a:avLst/>
          </a:prstGeom>
        </p:spPr>
      </p:pic>
      <p:sp>
        <p:nvSpPr>
          <p:cNvPr id="7" name="Text 2"/>
          <p:cNvSpPr/>
          <p:nvPr/>
        </p:nvSpPr>
        <p:spPr>
          <a:xfrm>
            <a:off x="5935028" y="2184559"/>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Gathering Data</a:t>
            </a:r>
            <a:endParaRPr lang="en-US" sz="2187" dirty="0"/>
          </a:p>
        </p:txBody>
      </p:sp>
      <p:sp>
        <p:nvSpPr>
          <p:cNvPr id="8" name="Text 3"/>
          <p:cNvSpPr/>
          <p:nvPr/>
        </p:nvSpPr>
        <p:spPr>
          <a:xfrm>
            <a:off x="5935028" y="2664976"/>
            <a:ext cx="7862173" cy="355402"/>
          </a:xfrm>
          <a:prstGeom prst="rect">
            <a:avLst/>
          </a:prstGeom>
          <a:noFill/>
          <a:ln/>
        </p:spPr>
        <p:txBody>
          <a:bodyPr wrap="non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Record the period of oscillation and the wire's dimensions, such as length and diameter.</a:t>
            </a:r>
            <a:endParaRPr lang="en-US" sz="1750" dirty="0"/>
          </a:p>
        </p:txBody>
      </p:sp>
      <p:pic>
        <p:nvPicPr>
          <p:cNvPr id="9" name="Image 3" descr="preencoded.png"/>
          <p:cNvPicPr>
            <a:picLocks noChangeAspect="1"/>
          </p:cNvPicPr>
          <p:nvPr/>
        </p:nvPicPr>
        <p:blipFill>
          <a:blip r:embed="rId6"/>
          <a:stretch>
            <a:fillRect/>
          </a:stretch>
        </p:blipFill>
        <p:spPr>
          <a:xfrm>
            <a:off x="4490799" y="3739872"/>
            <a:ext cx="1110972" cy="1777484"/>
          </a:xfrm>
          <a:prstGeom prst="rect">
            <a:avLst/>
          </a:prstGeom>
        </p:spPr>
      </p:pic>
      <p:sp>
        <p:nvSpPr>
          <p:cNvPr id="10" name="Text 4"/>
          <p:cNvSpPr/>
          <p:nvPr/>
        </p:nvSpPr>
        <p:spPr>
          <a:xfrm>
            <a:off x="5935028" y="3962043"/>
            <a:ext cx="3335179"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Calculating Rigidity Modulus</a:t>
            </a:r>
            <a:endParaRPr lang="en-US" sz="2187" dirty="0"/>
          </a:p>
        </p:txBody>
      </p:sp>
      <p:sp>
        <p:nvSpPr>
          <p:cNvPr id="11" name="Text 5"/>
          <p:cNvSpPr/>
          <p:nvPr/>
        </p:nvSpPr>
        <p:spPr>
          <a:xfrm>
            <a:off x="5935028" y="4442460"/>
            <a:ext cx="7862173"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Use the formula for the rigidity modulus to determine the material property from the experimental data.</a:t>
            </a:r>
            <a:endParaRPr lang="en-US" sz="1750" dirty="0"/>
          </a:p>
        </p:txBody>
      </p:sp>
      <p:pic>
        <p:nvPicPr>
          <p:cNvPr id="12" name="Image 4" descr="preencoded.png"/>
          <p:cNvPicPr>
            <a:picLocks noChangeAspect="1"/>
          </p:cNvPicPr>
          <p:nvPr/>
        </p:nvPicPr>
        <p:blipFill>
          <a:blip r:embed="rId7"/>
          <a:stretch>
            <a:fillRect/>
          </a:stretch>
        </p:blipFill>
        <p:spPr>
          <a:xfrm>
            <a:off x="4490799" y="5517356"/>
            <a:ext cx="1110972" cy="1777484"/>
          </a:xfrm>
          <a:prstGeom prst="rect">
            <a:avLst/>
          </a:prstGeom>
        </p:spPr>
      </p:pic>
      <p:sp>
        <p:nvSpPr>
          <p:cNvPr id="13" name="Text 6"/>
          <p:cNvSpPr/>
          <p:nvPr/>
        </p:nvSpPr>
        <p:spPr>
          <a:xfrm>
            <a:off x="5935028" y="5739527"/>
            <a:ext cx="3441025"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Calculating Moment of Inertia</a:t>
            </a:r>
            <a:endParaRPr lang="en-US" sz="2187" dirty="0"/>
          </a:p>
        </p:txBody>
      </p:sp>
      <p:sp>
        <p:nvSpPr>
          <p:cNvPr id="14" name="Text 7"/>
          <p:cNvSpPr/>
          <p:nvPr/>
        </p:nvSpPr>
        <p:spPr>
          <a:xfrm>
            <a:off x="5935028" y="6219944"/>
            <a:ext cx="7862173" cy="355402"/>
          </a:xfrm>
          <a:prstGeom prst="rect">
            <a:avLst/>
          </a:prstGeom>
          <a:noFill/>
          <a:ln/>
        </p:spPr>
        <p:txBody>
          <a:bodyPr wrap="non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Apply the formula for moment of inertia to determine the rotational inertia of the system.</a:t>
            </a:r>
            <a:endParaRPr lang="en-US" sz="1750" dirty="0"/>
          </a:p>
        </p:txBody>
      </p:sp>
    </p:spTree>
    <p:extLst>
      <p:ext uri="{BB962C8B-B14F-4D97-AF65-F5344CB8AC3E}">
        <p14:creationId xmlns:p14="http://schemas.microsoft.com/office/powerpoint/2010/main" val="2550334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552813"/>
            <a:ext cx="7993142"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Determination of Elastic Constants</a:t>
            </a:r>
            <a:endParaRPr lang="en-US" sz="4374" dirty="0"/>
          </a:p>
        </p:txBody>
      </p:sp>
      <p:sp>
        <p:nvSpPr>
          <p:cNvPr id="5" name="Shape 2"/>
          <p:cNvSpPr/>
          <p:nvPr/>
        </p:nvSpPr>
        <p:spPr>
          <a:xfrm>
            <a:off x="2348389" y="2691527"/>
            <a:ext cx="9933503" cy="3985260"/>
          </a:xfrm>
          <a:prstGeom prst="roundRect">
            <a:avLst>
              <a:gd name="adj" fmla="val 2509"/>
            </a:avLst>
          </a:prstGeom>
          <a:noFill/>
          <a:ln w="7620">
            <a:solidFill>
              <a:srgbClr val="000000">
                <a:alpha val="8000"/>
              </a:srgbClr>
            </a:solidFill>
            <a:prstDash val="solid"/>
          </a:ln>
        </p:spPr>
      </p:sp>
      <p:sp>
        <p:nvSpPr>
          <p:cNvPr id="6" name="Shape 3"/>
          <p:cNvSpPr/>
          <p:nvPr/>
        </p:nvSpPr>
        <p:spPr>
          <a:xfrm>
            <a:off x="2356009" y="2699147"/>
            <a:ext cx="9917192" cy="637103"/>
          </a:xfrm>
          <a:prstGeom prst="rect">
            <a:avLst/>
          </a:prstGeom>
          <a:solidFill>
            <a:srgbClr val="FFFFFF">
              <a:alpha val="4000"/>
            </a:srgbClr>
          </a:solidFill>
          <a:ln/>
        </p:spPr>
      </p:sp>
      <p:sp>
        <p:nvSpPr>
          <p:cNvPr id="7" name="Text 4"/>
          <p:cNvSpPr/>
          <p:nvPr/>
        </p:nvSpPr>
        <p:spPr>
          <a:xfrm>
            <a:off x="2579489" y="2839998"/>
            <a:ext cx="2857143"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Elastic Constant</a:t>
            </a:r>
            <a:endParaRPr lang="en-US" sz="1750" dirty="0"/>
          </a:p>
        </p:txBody>
      </p:sp>
      <p:sp>
        <p:nvSpPr>
          <p:cNvPr id="8" name="Text 5"/>
          <p:cNvSpPr/>
          <p:nvPr/>
        </p:nvSpPr>
        <p:spPr>
          <a:xfrm>
            <a:off x="5888593" y="2839998"/>
            <a:ext cx="2853333"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Definition</a:t>
            </a:r>
            <a:endParaRPr lang="en-US" sz="1750" dirty="0"/>
          </a:p>
        </p:txBody>
      </p:sp>
      <p:sp>
        <p:nvSpPr>
          <p:cNvPr id="9" name="Text 6"/>
          <p:cNvSpPr/>
          <p:nvPr/>
        </p:nvSpPr>
        <p:spPr>
          <a:xfrm>
            <a:off x="9193887" y="2839998"/>
            <a:ext cx="2857143"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Relationship to Rigidity Modulus</a:t>
            </a:r>
            <a:endParaRPr lang="en-US" sz="1750" dirty="0"/>
          </a:p>
        </p:txBody>
      </p:sp>
      <p:sp>
        <p:nvSpPr>
          <p:cNvPr id="10" name="Shape 7"/>
          <p:cNvSpPr/>
          <p:nvPr/>
        </p:nvSpPr>
        <p:spPr>
          <a:xfrm>
            <a:off x="2356009" y="3336250"/>
            <a:ext cx="9917192" cy="992505"/>
          </a:xfrm>
          <a:prstGeom prst="rect">
            <a:avLst/>
          </a:prstGeom>
          <a:solidFill>
            <a:srgbClr val="000000">
              <a:alpha val="4000"/>
            </a:srgbClr>
          </a:solidFill>
          <a:ln/>
        </p:spPr>
      </p:sp>
      <p:sp>
        <p:nvSpPr>
          <p:cNvPr id="11" name="Text 8"/>
          <p:cNvSpPr/>
          <p:nvPr/>
        </p:nvSpPr>
        <p:spPr>
          <a:xfrm>
            <a:off x="2579489" y="3477101"/>
            <a:ext cx="2857143"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Young's Modulus</a:t>
            </a:r>
            <a:endParaRPr lang="en-US" sz="1750" dirty="0"/>
          </a:p>
        </p:txBody>
      </p:sp>
      <p:sp>
        <p:nvSpPr>
          <p:cNvPr id="12" name="Text 9"/>
          <p:cNvSpPr/>
          <p:nvPr/>
        </p:nvSpPr>
        <p:spPr>
          <a:xfrm>
            <a:off x="5888593" y="3477101"/>
            <a:ext cx="2853333"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Measure of a material's resistance to axial stress</a:t>
            </a:r>
            <a:endParaRPr lang="en-US" sz="1750" dirty="0"/>
          </a:p>
        </p:txBody>
      </p:sp>
      <p:sp>
        <p:nvSpPr>
          <p:cNvPr id="13" name="Text 10"/>
          <p:cNvSpPr/>
          <p:nvPr/>
        </p:nvSpPr>
        <p:spPr>
          <a:xfrm>
            <a:off x="9193887" y="3477101"/>
            <a:ext cx="2857143"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Depends on the rigidity modulus and Poisson's ratio</a:t>
            </a:r>
            <a:endParaRPr lang="en-US" sz="1750" dirty="0"/>
          </a:p>
        </p:txBody>
      </p:sp>
      <p:sp>
        <p:nvSpPr>
          <p:cNvPr id="14" name="Shape 11"/>
          <p:cNvSpPr/>
          <p:nvPr/>
        </p:nvSpPr>
        <p:spPr>
          <a:xfrm>
            <a:off x="2356009" y="4328755"/>
            <a:ext cx="9917192" cy="992505"/>
          </a:xfrm>
          <a:prstGeom prst="rect">
            <a:avLst/>
          </a:prstGeom>
          <a:solidFill>
            <a:srgbClr val="FFFFFF">
              <a:alpha val="4000"/>
            </a:srgbClr>
          </a:solidFill>
          <a:ln/>
        </p:spPr>
      </p:sp>
      <p:sp>
        <p:nvSpPr>
          <p:cNvPr id="15" name="Text 12"/>
          <p:cNvSpPr/>
          <p:nvPr/>
        </p:nvSpPr>
        <p:spPr>
          <a:xfrm>
            <a:off x="2579489" y="4469606"/>
            <a:ext cx="2857143"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Poisson's Ratio</a:t>
            </a:r>
            <a:endParaRPr lang="en-US" sz="1750" dirty="0"/>
          </a:p>
        </p:txBody>
      </p:sp>
      <p:sp>
        <p:nvSpPr>
          <p:cNvPr id="16" name="Text 13"/>
          <p:cNvSpPr/>
          <p:nvPr/>
        </p:nvSpPr>
        <p:spPr>
          <a:xfrm>
            <a:off x="5888593" y="4469606"/>
            <a:ext cx="2853333"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Ratio of transverse to axial strain</a:t>
            </a:r>
            <a:endParaRPr lang="en-US" sz="1750" dirty="0"/>
          </a:p>
        </p:txBody>
      </p:sp>
      <p:sp>
        <p:nvSpPr>
          <p:cNvPr id="17" name="Text 14"/>
          <p:cNvSpPr/>
          <p:nvPr/>
        </p:nvSpPr>
        <p:spPr>
          <a:xfrm>
            <a:off x="9193887" y="4469606"/>
            <a:ext cx="2857143"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Relates to the rigidity modulus and Young's modulus</a:t>
            </a:r>
            <a:endParaRPr lang="en-US" sz="1750" dirty="0"/>
          </a:p>
        </p:txBody>
      </p:sp>
      <p:sp>
        <p:nvSpPr>
          <p:cNvPr id="18" name="Shape 15"/>
          <p:cNvSpPr/>
          <p:nvPr/>
        </p:nvSpPr>
        <p:spPr>
          <a:xfrm>
            <a:off x="2356009" y="5321260"/>
            <a:ext cx="9917192" cy="1347907"/>
          </a:xfrm>
          <a:prstGeom prst="rect">
            <a:avLst/>
          </a:prstGeom>
          <a:solidFill>
            <a:srgbClr val="000000">
              <a:alpha val="4000"/>
            </a:srgbClr>
          </a:solidFill>
          <a:ln/>
        </p:spPr>
      </p:sp>
      <p:sp>
        <p:nvSpPr>
          <p:cNvPr id="19" name="Text 16"/>
          <p:cNvSpPr/>
          <p:nvPr/>
        </p:nvSpPr>
        <p:spPr>
          <a:xfrm>
            <a:off x="2579489" y="5462111"/>
            <a:ext cx="2857143" cy="355402"/>
          </a:xfrm>
          <a:prstGeom prst="rect">
            <a:avLst/>
          </a:prstGeom>
          <a:noFill/>
          <a:ln/>
        </p:spPr>
        <p:txBody>
          <a:bodyPr wrap="non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Bulk Modulus</a:t>
            </a:r>
            <a:endParaRPr lang="en-US" sz="1750" dirty="0"/>
          </a:p>
        </p:txBody>
      </p:sp>
      <p:sp>
        <p:nvSpPr>
          <p:cNvPr id="20" name="Text 17"/>
          <p:cNvSpPr/>
          <p:nvPr/>
        </p:nvSpPr>
        <p:spPr>
          <a:xfrm>
            <a:off x="5888593" y="5462111"/>
            <a:ext cx="2853333"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Measure of a material's resistance to uniform compression</a:t>
            </a:r>
            <a:endParaRPr lang="en-US" sz="1750" dirty="0"/>
          </a:p>
        </p:txBody>
      </p:sp>
      <p:sp>
        <p:nvSpPr>
          <p:cNvPr id="21" name="Text 18"/>
          <p:cNvSpPr/>
          <p:nvPr/>
        </p:nvSpPr>
        <p:spPr>
          <a:xfrm>
            <a:off x="9193887" y="5462111"/>
            <a:ext cx="2857143"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Depends on the rigidity modulus and Poisson's ratio</a:t>
            </a:r>
            <a:endParaRPr lang="en-US" sz="1750" dirty="0"/>
          </a:p>
        </p:txBody>
      </p:sp>
    </p:spTree>
    <p:extLst>
      <p:ext uri="{BB962C8B-B14F-4D97-AF65-F5344CB8AC3E}">
        <p14:creationId xmlns:p14="http://schemas.microsoft.com/office/powerpoint/2010/main" val="416205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2305645"/>
            <a:ext cx="7145536"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Conclusion and Key Takeaways</a:t>
            </a:r>
            <a:endParaRPr lang="en-US" sz="4374" dirty="0"/>
          </a:p>
        </p:txBody>
      </p:sp>
      <p:sp>
        <p:nvSpPr>
          <p:cNvPr id="5" name="Text 2"/>
          <p:cNvSpPr/>
          <p:nvPr/>
        </p:nvSpPr>
        <p:spPr>
          <a:xfrm>
            <a:off x="2348389" y="3666530"/>
            <a:ext cx="2233374"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Rigidity Modulus</a:t>
            </a:r>
            <a:endParaRPr lang="en-US" sz="2187" dirty="0"/>
          </a:p>
        </p:txBody>
      </p:sp>
      <p:sp>
        <p:nvSpPr>
          <p:cNvPr id="6" name="Text 3"/>
          <p:cNvSpPr/>
          <p:nvPr/>
        </p:nvSpPr>
        <p:spPr>
          <a:xfrm>
            <a:off x="2348389" y="4146947"/>
            <a:ext cx="2233374" cy="1421606"/>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Determined the rigidity modulus of the wire using the torsional pendulum experiment.</a:t>
            </a:r>
            <a:endParaRPr lang="en-US" sz="1750" dirty="0"/>
          </a:p>
        </p:txBody>
      </p:sp>
      <p:sp>
        <p:nvSpPr>
          <p:cNvPr id="7" name="Text 4"/>
          <p:cNvSpPr/>
          <p:nvPr/>
        </p:nvSpPr>
        <p:spPr>
          <a:xfrm>
            <a:off x="4915019" y="3666530"/>
            <a:ext cx="2233493"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Moment of Inertia</a:t>
            </a:r>
            <a:endParaRPr lang="en-US" sz="2187" dirty="0"/>
          </a:p>
        </p:txBody>
      </p:sp>
      <p:sp>
        <p:nvSpPr>
          <p:cNvPr id="8" name="Text 5"/>
          <p:cNvSpPr/>
          <p:nvPr/>
        </p:nvSpPr>
        <p:spPr>
          <a:xfrm>
            <a:off x="4915019" y="4146947"/>
            <a:ext cx="2233493"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Calculated the moment of inertia of the system, a crucial parameter for understanding the dynamics.</a:t>
            </a:r>
            <a:endParaRPr lang="en-US" sz="1750" dirty="0"/>
          </a:p>
        </p:txBody>
      </p:sp>
      <p:sp>
        <p:nvSpPr>
          <p:cNvPr id="9" name="Text 6"/>
          <p:cNvSpPr/>
          <p:nvPr/>
        </p:nvSpPr>
        <p:spPr>
          <a:xfrm>
            <a:off x="7481768" y="3666530"/>
            <a:ext cx="2233374"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Elastic Constants</a:t>
            </a:r>
            <a:endParaRPr lang="en-US" sz="2187" dirty="0"/>
          </a:p>
        </p:txBody>
      </p:sp>
      <p:sp>
        <p:nvSpPr>
          <p:cNvPr id="10" name="Text 7"/>
          <p:cNvSpPr/>
          <p:nvPr/>
        </p:nvSpPr>
        <p:spPr>
          <a:xfrm>
            <a:off x="7481768" y="4146947"/>
            <a:ext cx="2233374"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Explored the relationships between the measured properties and other important elastic constants.</a:t>
            </a:r>
            <a:endParaRPr lang="en-US" sz="1750" dirty="0"/>
          </a:p>
        </p:txBody>
      </p:sp>
      <p:sp>
        <p:nvSpPr>
          <p:cNvPr id="11" name="Text 8"/>
          <p:cNvSpPr/>
          <p:nvPr/>
        </p:nvSpPr>
        <p:spPr>
          <a:xfrm>
            <a:off x="10048399" y="3666530"/>
            <a:ext cx="2233493"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Deeper Insight</a:t>
            </a:r>
            <a:endParaRPr lang="en-US" sz="2187" dirty="0"/>
          </a:p>
        </p:txBody>
      </p:sp>
      <p:sp>
        <p:nvSpPr>
          <p:cNvPr id="12" name="Text 9"/>
          <p:cNvSpPr/>
          <p:nvPr/>
        </p:nvSpPr>
        <p:spPr>
          <a:xfrm>
            <a:off x="10048399" y="4146947"/>
            <a:ext cx="2233493"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Gained a deeper understanding of the fundamental principles behind torsional pendulum experiments.</a:t>
            </a:r>
            <a:endParaRPr lang="en-US" sz="1750" dirty="0"/>
          </a:p>
        </p:txBody>
      </p:sp>
    </p:spTree>
    <p:extLst>
      <p:ext uri="{BB962C8B-B14F-4D97-AF65-F5344CB8AC3E}">
        <p14:creationId xmlns:p14="http://schemas.microsoft.com/office/powerpoint/2010/main" val="328901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2039064"/>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Stress-Strain Diagram</a:t>
            </a:r>
            <a:endParaRPr lang="en-US" sz="4374" dirty="0"/>
          </a:p>
        </p:txBody>
      </p:sp>
      <p:sp>
        <p:nvSpPr>
          <p:cNvPr id="5" name="Text 2"/>
          <p:cNvSpPr/>
          <p:nvPr/>
        </p:nvSpPr>
        <p:spPr>
          <a:xfrm>
            <a:off x="2348389" y="3288863"/>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Elastic Region</a:t>
            </a:r>
            <a:endParaRPr lang="en-US" sz="2187" dirty="0"/>
          </a:p>
        </p:txBody>
      </p:sp>
      <p:sp>
        <p:nvSpPr>
          <p:cNvPr id="6" name="Text 3"/>
          <p:cNvSpPr/>
          <p:nvPr/>
        </p:nvSpPr>
        <p:spPr>
          <a:xfrm>
            <a:off x="2348389" y="3858220"/>
            <a:ext cx="29494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In the elastic region, the material deforms proportionally to the applied stress, and it returns to its original shape and size when the stress is removed.</a:t>
            </a:r>
            <a:endParaRPr lang="en-US" sz="1750" dirty="0"/>
          </a:p>
        </p:txBody>
      </p:sp>
      <p:sp>
        <p:nvSpPr>
          <p:cNvPr id="7" name="Text 4"/>
          <p:cNvSpPr/>
          <p:nvPr/>
        </p:nvSpPr>
        <p:spPr>
          <a:xfrm>
            <a:off x="5847398" y="3288863"/>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Plastic Region</a:t>
            </a:r>
            <a:endParaRPr lang="en-US" sz="2187" dirty="0"/>
          </a:p>
        </p:txBody>
      </p:sp>
      <p:sp>
        <p:nvSpPr>
          <p:cNvPr id="8" name="Text 5"/>
          <p:cNvSpPr/>
          <p:nvPr/>
        </p:nvSpPr>
        <p:spPr>
          <a:xfrm>
            <a:off x="5847398" y="3858220"/>
            <a:ext cx="2949416"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In the plastic region, the material undergoes permanent deformation, and it will not return to its original shape and size even after the stress is removed.</a:t>
            </a:r>
            <a:endParaRPr lang="en-US" sz="1750" dirty="0"/>
          </a:p>
        </p:txBody>
      </p:sp>
      <p:sp>
        <p:nvSpPr>
          <p:cNvPr id="9" name="Text 6"/>
          <p:cNvSpPr/>
          <p:nvPr/>
        </p:nvSpPr>
        <p:spPr>
          <a:xfrm>
            <a:off x="9346406" y="3288863"/>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Yield Strength</a:t>
            </a:r>
            <a:endParaRPr lang="en-US" sz="2187" dirty="0"/>
          </a:p>
        </p:txBody>
      </p:sp>
      <p:sp>
        <p:nvSpPr>
          <p:cNvPr id="10" name="Text 7"/>
          <p:cNvSpPr/>
          <p:nvPr/>
        </p:nvSpPr>
        <p:spPr>
          <a:xfrm>
            <a:off x="9346406" y="3858220"/>
            <a:ext cx="29494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yield strength is the point at which the material transitions from the elastic to the plastic region, and it is an important design parameter.</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282422"/>
            <a:ext cx="7211616"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Definitions of Elastic Constants</a:t>
            </a:r>
            <a:endParaRPr lang="en-US" sz="4374" dirty="0"/>
          </a:p>
        </p:txBody>
      </p:sp>
      <p:sp>
        <p:nvSpPr>
          <p:cNvPr id="5" name="Shape 2"/>
          <p:cNvSpPr/>
          <p:nvPr/>
        </p:nvSpPr>
        <p:spPr>
          <a:xfrm>
            <a:off x="2348389" y="2594729"/>
            <a:ext cx="499943" cy="499943"/>
          </a:xfrm>
          <a:prstGeom prst="roundRect">
            <a:avLst>
              <a:gd name="adj" fmla="val 20000"/>
            </a:avLst>
          </a:prstGeom>
          <a:noFill/>
          <a:ln w="7620">
            <a:solidFill>
              <a:srgbClr val="D1B6E1"/>
            </a:solidFill>
            <a:prstDash val="solid"/>
          </a:ln>
        </p:spPr>
      </p:sp>
      <p:sp>
        <p:nvSpPr>
          <p:cNvPr id="6" name="Text 3"/>
          <p:cNvSpPr/>
          <p:nvPr/>
        </p:nvSpPr>
        <p:spPr>
          <a:xfrm>
            <a:off x="2506861" y="2636401"/>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1</a:t>
            </a:r>
            <a:endParaRPr lang="en-US" sz="2624" dirty="0"/>
          </a:p>
        </p:txBody>
      </p:sp>
      <p:sp>
        <p:nvSpPr>
          <p:cNvPr id="7" name="Text 4"/>
          <p:cNvSpPr/>
          <p:nvPr/>
        </p:nvSpPr>
        <p:spPr>
          <a:xfrm>
            <a:off x="3070503" y="2671048"/>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Young's Modulus</a:t>
            </a:r>
            <a:endParaRPr lang="en-US" sz="2187" dirty="0"/>
          </a:p>
        </p:txBody>
      </p:sp>
      <p:sp>
        <p:nvSpPr>
          <p:cNvPr id="8" name="Text 5"/>
          <p:cNvSpPr/>
          <p:nvPr/>
        </p:nvSpPr>
        <p:spPr>
          <a:xfrm>
            <a:off x="3070503" y="3151465"/>
            <a:ext cx="4133612"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ratio of stress to strain within the elastic limit, which measures a material's stiffness.</a:t>
            </a:r>
            <a:endParaRPr lang="en-US" sz="1750" dirty="0"/>
          </a:p>
        </p:txBody>
      </p:sp>
      <p:sp>
        <p:nvSpPr>
          <p:cNvPr id="9" name="Shape 6"/>
          <p:cNvSpPr/>
          <p:nvPr/>
        </p:nvSpPr>
        <p:spPr>
          <a:xfrm>
            <a:off x="7426285" y="2594729"/>
            <a:ext cx="499943" cy="499943"/>
          </a:xfrm>
          <a:prstGeom prst="roundRect">
            <a:avLst>
              <a:gd name="adj" fmla="val 20000"/>
            </a:avLst>
          </a:prstGeom>
          <a:noFill/>
          <a:ln w="7620">
            <a:solidFill>
              <a:srgbClr val="D1B6E1"/>
            </a:solidFill>
            <a:prstDash val="solid"/>
          </a:ln>
        </p:spPr>
      </p:sp>
      <p:sp>
        <p:nvSpPr>
          <p:cNvPr id="10" name="Text 7"/>
          <p:cNvSpPr/>
          <p:nvPr/>
        </p:nvSpPr>
        <p:spPr>
          <a:xfrm>
            <a:off x="7584758" y="2636401"/>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2</a:t>
            </a:r>
            <a:endParaRPr lang="en-US" sz="2624" dirty="0"/>
          </a:p>
        </p:txBody>
      </p:sp>
      <p:sp>
        <p:nvSpPr>
          <p:cNvPr id="11" name="Text 8"/>
          <p:cNvSpPr/>
          <p:nvPr/>
        </p:nvSpPr>
        <p:spPr>
          <a:xfrm>
            <a:off x="8148399" y="2671048"/>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Poisson's Ratio</a:t>
            </a:r>
            <a:endParaRPr lang="en-US" sz="2187" dirty="0"/>
          </a:p>
        </p:txBody>
      </p:sp>
      <p:sp>
        <p:nvSpPr>
          <p:cNvPr id="12" name="Text 9"/>
          <p:cNvSpPr/>
          <p:nvPr/>
        </p:nvSpPr>
        <p:spPr>
          <a:xfrm>
            <a:off x="8148399" y="3151465"/>
            <a:ext cx="4133612"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ratio of transverse strain to longitudinal strain, which describes a material's tendency to expand in one direction and contract in another when stretched.</a:t>
            </a:r>
            <a:endParaRPr lang="en-US" sz="1750" dirty="0"/>
          </a:p>
        </p:txBody>
      </p:sp>
      <p:sp>
        <p:nvSpPr>
          <p:cNvPr id="13" name="Shape 10"/>
          <p:cNvSpPr/>
          <p:nvPr/>
        </p:nvSpPr>
        <p:spPr>
          <a:xfrm>
            <a:off x="2348389" y="4968835"/>
            <a:ext cx="499943" cy="499943"/>
          </a:xfrm>
          <a:prstGeom prst="roundRect">
            <a:avLst>
              <a:gd name="adj" fmla="val 20000"/>
            </a:avLst>
          </a:prstGeom>
          <a:noFill/>
          <a:ln w="7620">
            <a:solidFill>
              <a:srgbClr val="D1B6E1"/>
            </a:solidFill>
            <a:prstDash val="solid"/>
          </a:ln>
        </p:spPr>
      </p:sp>
      <p:sp>
        <p:nvSpPr>
          <p:cNvPr id="14" name="Text 11"/>
          <p:cNvSpPr/>
          <p:nvPr/>
        </p:nvSpPr>
        <p:spPr>
          <a:xfrm>
            <a:off x="2506861" y="5010507"/>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3</a:t>
            </a:r>
            <a:endParaRPr lang="en-US" sz="2624" dirty="0"/>
          </a:p>
        </p:txBody>
      </p:sp>
      <p:sp>
        <p:nvSpPr>
          <p:cNvPr id="15" name="Text 12"/>
          <p:cNvSpPr/>
          <p:nvPr/>
        </p:nvSpPr>
        <p:spPr>
          <a:xfrm>
            <a:off x="3070503" y="5045154"/>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Bulk Modulus</a:t>
            </a:r>
            <a:endParaRPr lang="en-US" sz="2187" dirty="0"/>
          </a:p>
        </p:txBody>
      </p:sp>
      <p:sp>
        <p:nvSpPr>
          <p:cNvPr id="16" name="Text 13"/>
          <p:cNvSpPr/>
          <p:nvPr/>
        </p:nvSpPr>
        <p:spPr>
          <a:xfrm>
            <a:off x="3070503" y="5525572"/>
            <a:ext cx="4133612"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ratio of the infinitesimal pressure increase to the resulting relative decrease of the volume, which measures a material's resistance to uniform compression.</a:t>
            </a:r>
            <a:endParaRPr lang="en-US" sz="1750" dirty="0"/>
          </a:p>
        </p:txBody>
      </p:sp>
      <p:sp>
        <p:nvSpPr>
          <p:cNvPr id="17" name="Shape 14"/>
          <p:cNvSpPr/>
          <p:nvPr/>
        </p:nvSpPr>
        <p:spPr>
          <a:xfrm>
            <a:off x="7426285" y="4968835"/>
            <a:ext cx="499943" cy="499943"/>
          </a:xfrm>
          <a:prstGeom prst="roundRect">
            <a:avLst>
              <a:gd name="adj" fmla="val 20000"/>
            </a:avLst>
          </a:prstGeom>
          <a:noFill/>
          <a:ln w="7620">
            <a:solidFill>
              <a:srgbClr val="D1B6E1"/>
            </a:solidFill>
            <a:prstDash val="solid"/>
          </a:ln>
        </p:spPr>
      </p:sp>
      <p:sp>
        <p:nvSpPr>
          <p:cNvPr id="18" name="Text 15"/>
          <p:cNvSpPr/>
          <p:nvPr/>
        </p:nvSpPr>
        <p:spPr>
          <a:xfrm>
            <a:off x="7584758" y="5010507"/>
            <a:ext cx="182999" cy="416481"/>
          </a:xfrm>
          <a:prstGeom prst="rect">
            <a:avLst/>
          </a:prstGeom>
          <a:noFill/>
          <a:ln/>
        </p:spPr>
        <p:txBody>
          <a:bodyPr wrap="none" rtlCol="0" anchor="t"/>
          <a:lstStyle/>
          <a:p>
            <a:pPr marL="0" indent="0" algn="ctr">
              <a:lnSpc>
                <a:spcPts val="3281"/>
              </a:lnSpc>
              <a:buNone/>
            </a:pPr>
            <a:r>
              <a:rPr lang="en-US" sz="2624" b="1" kern="0" spc="-52" dirty="0">
                <a:solidFill>
                  <a:srgbClr val="272525"/>
                </a:solidFill>
                <a:latin typeface="adonis-web" pitchFamily="34" charset="0"/>
                <a:ea typeface="adonis-web" pitchFamily="34" charset="-122"/>
                <a:cs typeface="adonis-web" pitchFamily="34" charset="-120"/>
              </a:rPr>
              <a:t>4</a:t>
            </a:r>
            <a:endParaRPr lang="en-US" sz="2624" dirty="0"/>
          </a:p>
        </p:txBody>
      </p:sp>
      <p:sp>
        <p:nvSpPr>
          <p:cNvPr id="19" name="Text 16"/>
          <p:cNvSpPr/>
          <p:nvPr/>
        </p:nvSpPr>
        <p:spPr>
          <a:xfrm>
            <a:off x="8148399" y="5045154"/>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Shear Modulus</a:t>
            </a:r>
            <a:endParaRPr lang="en-US" sz="2187" dirty="0"/>
          </a:p>
        </p:txBody>
      </p:sp>
      <p:sp>
        <p:nvSpPr>
          <p:cNvPr id="20" name="Text 17"/>
          <p:cNvSpPr/>
          <p:nvPr/>
        </p:nvSpPr>
        <p:spPr>
          <a:xfrm>
            <a:off x="8148399" y="5525572"/>
            <a:ext cx="4133612"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ratio of shear stress to the corresponding shear strain, which measures a material's resistance to angular deformation.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683663"/>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Bending of Beams</a:t>
            </a:r>
            <a:endParaRPr lang="en-US" sz="4374" dirty="0"/>
          </a:p>
        </p:txBody>
      </p:sp>
      <p:sp>
        <p:nvSpPr>
          <p:cNvPr id="5" name="Text 2"/>
          <p:cNvSpPr/>
          <p:nvPr/>
        </p:nvSpPr>
        <p:spPr>
          <a:xfrm>
            <a:off x="2348389" y="2933462"/>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Beam Theory</a:t>
            </a:r>
            <a:endParaRPr lang="en-US" sz="2187" dirty="0"/>
          </a:p>
        </p:txBody>
      </p:sp>
      <p:sp>
        <p:nvSpPr>
          <p:cNvPr id="6" name="Text 3"/>
          <p:cNvSpPr/>
          <p:nvPr/>
        </p:nvSpPr>
        <p:spPr>
          <a:xfrm>
            <a:off x="2348389" y="3502819"/>
            <a:ext cx="2949416" cy="2487811"/>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bending of beams is governed by the principles of beam theory, which relates the applied loads, beam geometry, and material properties to the resulting stresses and deformations.</a:t>
            </a:r>
            <a:endParaRPr lang="en-US" sz="1750" dirty="0"/>
          </a:p>
        </p:txBody>
      </p:sp>
      <p:sp>
        <p:nvSpPr>
          <p:cNvPr id="7" name="Text 4"/>
          <p:cNvSpPr/>
          <p:nvPr/>
        </p:nvSpPr>
        <p:spPr>
          <a:xfrm>
            <a:off x="5847398" y="2933462"/>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Strain and Stress</a:t>
            </a:r>
            <a:endParaRPr lang="en-US" sz="2187" dirty="0"/>
          </a:p>
        </p:txBody>
      </p:sp>
      <p:sp>
        <p:nvSpPr>
          <p:cNvPr id="8" name="Text 5"/>
          <p:cNvSpPr/>
          <p:nvPr/>
        </p:nvSpPr>
        <p:spPr>
          <a:xfrm>
            <a:off x="5847398" y="3502819"/>
            <a:ext cx="2949416"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When a beam is bent, the outer fibers of the beam are subjected to tensile stress, while the inner fibers are subjected to compressive stress. The distribution of these stresses is linear across the beam's cross-section.</a:t>
            </a:r>
            <a:endParaRPr lang="en-US" sz="1750" dirty="0"/>
          </a:p>
        </p:txBody>
      </p:sp>
      <p:sp>
        <p:nvSpPr>
          <p:cNvPr id="9" name="Text 6"/>
          <p:cNvSpPr/>
          <p:nvPr/>
        </p:nvSpPr>
        <p:spPr>
          <a:xfrm>
            <a:off x="9346406" y="2933462"/>
            <a:ext cx="2777490" cy="347186"/>
          </a:xfrm>
          <a:prstGeom prst="rect">
            <a:avLst/>
          </a:prstGeom>
          <a:noFill/>
          <a:ln/>
        </p:spPr>
        <p:txBody>
          <a:bodyPr wrap="none" rtlCol="0" anchor="t"/>
          <a:lstStyle/>
          <a:p>
            <a:pPr marL="0" indent="0">
              <a:lnSpc>
                <a:spcPts val="2734"/>
              </a:lnSpc>
              <a:buNone/>
            </a:pPr>
            <a:r>
              <a:rPr lang="en-US" sz="2187" b="1" kern="0" spc="-44" dirty="0">
                <a:solidFill>
                  <a:srgbClr val="FF75D3"/>
                </a:solidFill>
                <a:latin typeface="adonis-web" pitchFamily="34" charset="0"/>
                <a:ea typeface="adonis-web" pitchFamily="34" charset="-122"/>
                <a:cs typeface="adonis-web" pitchFamily="34" charset="-120"/>
              </a:rPr>
              <a:t>Neutral Axis</a:t>
            </a:r>
            <a:endParaRPr lang="en-US" sz="2187" dirty="0"/>
          </a:p>
        </p:txBody>
      </p:sp>
      <p:sp>
        <p:nvSpPr>
          <p:cNvPr id="10" name="Text 7"/>
          <p:cNvSpPr/>
          <p:nvPr/>
        </p:nvSpPr>
        <p:spPr>
          <a:xfrm>
            <a:off x="9346406" y="3502819"/>
            <a:ext cx="29494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neutral axis is the plane within the beam where the stresses are zero, and it is located at the centroid of the beam's cross-section.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934760"/>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Bending Moment</a:t>
            </a:r>
            <a:endParaRPr lang="en-US" sz="4374" dirty="0"/>
          </a:p>
        </p:txBody>
      </p:sp>
      <p:pic>
        <p:nvPicPr>
          <p:cNvPr id="5" name="Image 1" descr="preencoded.png"/>
          <p:cNvPicPr>
            <a:picLocks noChangeAspect="1"/>
          </p:cNvPicPr>
          <p:nvPr/>
        </p:nvPicPr>
        <p:blipFill>
          <a:blip r:embed="rId4"/>
          <a:stretch>
            <a:fillRect/>
          </a:stretch>
        </p:blipFill>
        <p:spPr>
          <a:xfrm>
            <a:off x="2348389" y="1962388"/>
            <a:ext cx="1110972" cy="1777484"/>
          </a:xfrm>
          <a:prstGeom prst="rect">
            <a:avLst/>
          </a:prstGeom>
        </p:spPr>
      </p:pic>
      <p:sp>
        <p:nvSpPr>
          <p:cNvPr id="6" name="Text 2"/>
          <p:cNvSpPr/>
          <p:nvPr/>
        </p:nvSpPr>
        <p:spPr>
          <a:xfrm>
            <a:off x="3792617" y="2184559"/>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Applied Load</a:t>
            </a:r>
            <a:endParaRPr lang="en-US" sz="2187" dirty="0"/>
          </a:p>
        </p:txBody>
      </p:sp>
      <p:sp>
        <p:nvSpPr>
          <p:cNvPr id="7" name="Text 3"/>
          <p:cNvSpPr/>
          <p:nvPr/>
        </p:nvSpPr>
        <p:spPr>
          <a:xfrm>
            <a:off x="3792617" y="2664976"/>
            <a:ext cx="8489275" cy="355402"/>
          </a:xfrm>
          <a:prstGeom prst="rect">
            <a:avLst/>
          </a:prstGeom>
          <a:noFill/>
          <a:ln/>
        </p:spPr>
        <p:txBody>
          <a:bodyPr wrap="non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When a load is applied to a beam, it creates a bending moment that causes the beam to bend.</a:t>
            </a:r>
            <a:endParaRPr lang="en-US" sz="1750" dirty="0"/>
          </a:p>
        </p:txBody>
      </p:sp>
      <p:pic>
        <p:nvPicPr>
          <p:cNvPr id="8" name="Image 2" descr="preencoded.png"/>
          <p:cNvPicPr>
            <a:picLocks noChangeAspect="1"/>
          </p:cNvPicPr>
          <p:nvPr/>
        </p:nvPicPr>
        <p:blipFill>
          <a:blip r:embed="rId5"/>
          <a:stretch>
            <a:fillRect/>
          </a:stretch>
        </p:blipFill>
        <p:spPr>
          <a:xfrm>
            <a:off x="2348389" y="3739872"/>
            <a:ext cx="1110972" cy="1777484"/>
          </a:xfrm>
          <a:prstGeom prst="rect">
            <a:avLst/>
          </a:prstGeom>
        </p:spPr>
      </p:pic>
      <p:sp>
        <p:nvSpPr>
          <p:cNvPr id="9" name="Text 4"/>
          <p:cNvSpPr/>
          <p:nvPr/>
        </p:nvSpPr>
        <p:spPr>
          <a:xfrm>
            <a:off x="3792617" y="3962043"/>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Internal Stresses</a:t>
            </a:r>
            <a:endParaRPr lang="en-US" sz="2187" dirty="0"/>
          </a:p>
        </p:txBody>
      </p:sp>
      <p:sp>
        <p:nvSpPr>
          <p:cNvPr id="10" name="Text 5"/>
          <p:cNvSpPr/>
          <p:nvPr/>
        </p:nvSpPr>
        <p:spPr>
          <a:xfrm>
            <a:off x="3792617" y="4442460"/>
            <a:ext cx="8489275"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internal stresses in the beam are proportional to the bending moment and are distributed linearly across the cross-section.</a:t>
            </a:r>
            <a:endParaRPr lang="en-US" sz="1750" dirty="0"/>
          </a:p>
        </p:txBody>
      </p:sp>
      <p:pic>
        <p:nvPicPr>
          <p:cNvPr id="11" name="Image 3" descr="preencoded.png"/>
          <p:cNvPicPr>
            <a:picLocks noChangeAspect="1"/>
          </p:cNvPicPr>
          <p:nvPr/>
        </p:nvPicPr>
        <p:blipFill>
          <a:blip r:embed="rId6"/>
          <a:stretch>
            <a:fillRect/>
          </a:stretch>
        </p:blipFill>
        <p:spPr>
          <a:xfrm>
            <a:off x="2348389" y="5517356"/>
            <a:ext cx="1110972" cy="1777484"/>
          </a:xfrm>
          <a:prstGeom prst="rect">
            <a:avLst/>
          </a:prstGeom>
        </p:spPr>
      </p:pic>
      <p:sp>
        <p:nvSpPr>
          <p:cNvPr id="12" name="Text 6"/>
          <p:cNvSpPr/>
          <p:nvPr/>
        </p:nvSpPr>
        <p:spPr>
          <a:xfrm>
            <a:off x="3792617" y="5739527"/>
            <a:ext cx="2777490" cy="347186"/>
          </a:xfrm>
          <a:prstGeom prst="rect">
            <a:avLst/>
          </a:prstGeom>
          <a:noFill/>
          <a:ln/>
        </p:spPr>
        <p:txBody>
          <a:bodyPr wrap="none" rtlCol="0" anchor="t"/>
          <a:lstStyle/>
          <a:p>
            <a:pPr marL="0" indent="0" algn="l">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Deflection</a:t>
            </a:r>
            <a:endParaRPr lang="en-US" sz="2187" dirty="0"/>
          </a:p>
        </p:txBody>
      </p:sp>
      <p:sp>
        <p:nvSpPr>
          <p:cNvPr id="13" name="Text 7"/>
          <p:cNvSpPr/>
          <p:nvPr/>
        </p:nvSpPr>
        <p:spPr>
          <a:xfrm>
            <a:off x="3792617" y="6219944"/>
            <a:ext cx="8489275"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bending of the beam results in a deflection, which is the displacement of the beam from its original position.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250394"/>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Cantilever Beams</a:t>
            </a:r>
            <a:endParaRPr lang="en-US" sz="4374" dirty="0"/>
          </a:p>
        </p:txBody>
      </p:sp>
      <p:sp>
        <p:nvSpPr>
          <p:cNvPr id="5" name="Shape 2"/>
          <p:cNvSpPr/>
          <p:nvPr/>
        </p:nvSpPr>
        <p:spPr>
          <a:xfrm>
            <a:off x="2348389" y="2389108"/>
            <a:ext cx="4855726" cy="2006203"/>
          </a:xfrm>
          <a:prstGeom prst="roundRect">
            <a:avLst>
              <a:gd name="adj" fmla="val 4984"/>
            </a:avLst>
          </a:prstGeom>
          <a:noFill/>
          <a:ln w="7620">
            <a:solidFill>
              <a:srgbClr val="D1B6E1"/>
            </a:solidFill>
            <a:prstDash val="solid"/>
          </a:ln>
        </p:spPr>
      </p:sp>
      <p:sp>
        <p:nvSpPr>
          <p:cNvPr id="6" name="Text 3"/>
          <p:cNvSpPr/>
          <p:nvPr/>
        </p:nvSpPr>
        <p:spPr>
          <a:xfrm>
            <a:off x="2578179" y="261889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Definition</a:t>
            </a:r>
            <a:endParaRPr lang="en-US" sz="2187" dirty="0"/>
          </a:p>
        </p:txBody>
      </p:sp>
      <p:sp>
        <p:nvSpPr>
          <p:cNvPr id="7" name="Text 4"/>
          <p:cNvSpPr/>
          <p:nvPr/>
        </p:nvSpPr>
        <p:spPr>
          <a:xfrm>
            <a:off x="2578179" y="3099316"/>
            <a:ext cx="4396145"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 cantilever beam is a structural element that is fixed at one end and free at the other. It is commonly used in bridges, balconies, and cranes.</a:t>
            </a:r>
            <a:endParaRPr lang="en-US" sz="1750" dirty="0"/>
          </a:p>
        </p:txBody>
      </p:sp>
      <p:sp>
        <p:nvSpPr>
          <p:cNvPr id="8" name="Shape 5"/>
          <p:cNvSpPr/>
          <p:nvPr/>
        </p:nvSpPr>
        <p:spPr>
          <a:xfrm>
            <a:off x="7426285" y="2389108"/>
            <a:ext cx="4855726" cy="2006203"/>
          </a:xfrm>
          <a:prstGeom prst="roundRect">
            <a:avLst>
              <a:gd name="adj" fmla="val 4984"/>
            </a:avLst>
          </a:prstGeom>
          <a:noFill/>
          <a:ln w="7620">
            <a:solidFill>
              <a:srgbClr val="D1B6E1"/>
            </a:solidFill>
            <a:prstDash val="solid"/>
          </a:ln>
        </p:spPr>
      </p:sp>
      <p:sp>
        <p:nvSpPr>
          <p:cNvPr id="9" name="Text 6"/>
          <p:cNvSpPr/>
          <p:nvPr/>
        </p:nvSpPr>
        <p:spPr>
          <a:xfrm>
            <a:off x="7656076" y="2618899"/>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Moment Distribution</a:t>
            </a:r>
            <a:endParaRPr lang="en-US" sz="2187" dirty="0"/>
          </a:p>
        </p:txBody>
      </p:sp>
      <p:sp>
        <p:nvSpPr>
          <p:cNvPr id="10" name="Text 7"/>
          <p:cNvSpPr/>
          <p:nvPr/>
        </p:nvSpPr>
        <p:spPr>
          <a:xfrm>
            <a:off x="7656076" y="3099316"/>
            <a:ext cx="4396145"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bending moment in a cantilever beam is maximum at the fixed end and decreases linearly towards the free end.</a:t>
            </a:r>
            <a:endParaRPr lang="en-US" sz="1750" dirty="0"/>
          </a:p>
        </p:txBody>
      </p:sp>
      <p:sp>
        <p:nvSpPr>
          <p:cNvPr id="11" name="Shape 8"/>
          <p:cNvSpPr/>
          <p:nvPr/>
        </p:nvSpPr>
        <p:spPr>
          <a:xfrm>
            <a:off x="2348389" y="4617482"/>
            <a:ext cx="4855726" cy="2361605"/>
          </a:xfrm>
          <a:prstGeom prst="roundRect">
            <a:avLst>
              <a:gd name="adj" fmla="val 4234"/>
            </a:avLst>
          </a:prstGeom>
          <a:noFill/>
          <a:ln w="7620">
            <a:solidFill>
              <a:srgbClr val="D1B6E1"/>
            </a:solidFill>
            <a:prstDash val="solid"/>
          </a:ln>
        </p:spPr>
      </p:sp>
      <p:sp>
        <p:nvSpPr>
          <p:cNvPr id="12" name="Text 9"/>
          <p:cNvSpPr/>
          <p:nvPr/>
        </p:nvSpPr>
        <p:spPr>
          <a:xfrm>
            <a:off x="2578179" y="4847273"/>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Deflection</a:t>
            </a:r>
            <a:endParaRPr lang="en-US" sz="2187" dirty="0"/>
          </a:p>
        </p:txBody>
      </p:sp>
      <p:sp>
        <p:nvSpPr>
          <p:cNvPr id="13" name="Text 10"/>
          <p:cNvSpPr/>
          <p:nvPr/>
        </p:nvSpPr>
        <p:spPr>
          <a:xfrm>
            <a:off x="2578179" y="5327690"/>
            <a:ext cx="4396145"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deflection of a cantilever beam is greatest at the free end and decreases towards the fixed end.</a:t>
            </a:r>
            <a:endParaRPr lang="en-US" sz="1750" dirty="0"/>
          </a:p>
        </p:txBody>
      </p:sp>
      <p:sp>
        <p:nvSpPr>
          <p:cNvPr id="14" name="Shape 11"/>
          <p:cNvSpPr/>
          <p:nvPr/>
        </p:nvSpPr>
        <p:spPr>
          <a:xfrm>
            <a:off x="7426285" y="4617482"/>
            <a:ext cx="4855726" cy="2361605"/>
          </a:xfrm>
          <a:prstGeom prst="roundRect">
            <a:avLst>
              <a:gd name="adj" fmla="val 4234"/>
            </a:avLst>
          </a:prstGeom>
          <a:noFill/>
          <a:ln w="7620">
            <a:solidFill>
              <a:srgbClr val="D1B6E1"/>
            </a:solidFill>
            <a:prstDash val="solid"/>
          </a:ln>
        </p:spPr>
      </p:sp>
      <p:sp>
        <p:nvSpPr>
          <p:cNvPr id="15" name="Text 12"/>
          <p:cNvSpPr/>
          <p:nvPr/>
        </p:nvSpPr>
        <p:spPr>
          <a:xfrm>
            <a:off x="7656076" y="4847273"/>
            <a:ext cx="2777490" cy="347186"/>
          </a:xfrm>
          <a:prstGeom prst="rect">
            <a:avLst/>
          </a:prstGeom>
          <a:noFill/>
          <a:ln/>
        </p:spPr>
        <p:txBody>
          <a:bodyPr wrap="none" rtlCol="0" anchor="t"/>
          <a:lstStyle/>
          <a:p>
            <a:pPr marL="0" indent="0">
              <a:lnSpc>
                <a:spcPts val="2734"/>
              </a:lnSpc>
              <a:buNone/>
            </a:pPr>
            <a:r>
              <a:rPr lang="en-US" sz="2187" b="1" kern="0" spc="-44" dirty="0">
                <a:solidFill>
                  <a:srgbClr val="272525"/>
                </a:solidFill>
                <a:latin typeface="adonis-web" pitchFamily="34" charset="0"/>
                <a:ea typeface="adonis-web" pitchFamily="34" charset="-122"/>
                <a:cs typeface="adonis-web" pitchFamily="34" charset="-120"/>
              </a:rPr>
              <a:t>Applications</a:t>
            </a:r>
            <a:endParaRPr lang="en-US" sz="2187" dirty="0"/>
          </a:p>
        </p:txBody>
      </p:sp>
      <p:sp>
        <p:nvSpPr>
          <p:cNvPr id="16" name="Text 13"/>
          <p:cNvSpPr/>
          <p:nvPr/>
        </p:nvSpPr>
        <p:spPr>
          <a:xfrm>
            <a:off x="7656076" y="5327690"/>
            <a:ext cx="4396145"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Cantilever beams are used in various engineering applications, such as supporting balconies, overhanging roofs, and crane arms, due to their efficient load-bearing capabilities.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2890123"/>
            <a:ext cx="5554980" cy="694373"/>
          </a:xfrm>
          <a:prstGeom prst="rect">
            <a:avLst/>
          </a:prstGeom>
          <a:noFill/>
          <a:ln/>
        </p:spPr>
        <p:txBody>
          <a:bodyPr wrap="none" rtlCol="0" anchor="t"/>
          <a:lstStyle/>
          <a:p>
            <a:pPr marL="0" indent="0">
              <a:lnSpc>
                <a:spcPts val="5468"/>
              </a:lnSpc>
              <a:buNone/>
            </a:pPr>
            <a:r>
              <a:rPr lang="en-US" sz="4374" b="1" kern="0" spc="-87" dirty="0">
                <a:solidFill>
                  <a:srgbClr val="FF75D3"/>
                </a:solidFill>
                <a:latin typeface="adonis-web" pitchFamily="34" charset="0"/>
                <a:ea typeface="adonis-web" pitchFamily="34" charset="-122"/>
                <a:cs typeface="adonis-web" pitchFamily="34" charset="-120"/>
              </a:rPr>
              <a:t>Conclusion</a:t>
            </a:r>
            <a:endParaRPr lang="en-US" sz="4374" dirty="0"/>
          </a:p>
        </p:txBody>
      </p:sp>
      <p:sp>
        <p:nvSpPr>
          <p:cNvPr id="5" name="Text 2"/>
          <p:cNvSpPr/>
          <p:nvPr/>
        </p:nvSpPr>
        <p:spPr>
          <a:xfrm>
            <a:off x="2348389" y="3917752"/>
            <a:ext cx="9933503"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Elasticity is a fundamental concept in engineering that underpins the design and analysis of a wide range of structures, devices, and materials. By understanding the principles of elasticity, such as Hooke's law, stress-strain relationships, and the behavior of beams under bending, engineers can create robust and efficient designs that meet the demands of modern engineering challenges.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616518"/>
            <a:ext cx="7477601" cy="958215"/>
          </a:xfrm>
          <a:prstGeom prst="rect">
            <a:avLst/>
          </a:prstGeom>
          <a:noFill/>
          <a:ln/>
        </p:spPr>
        <p:txBody>
          <a:bodyPr wrap="none" rtlCol="0" anchor="t"/>
          <a:lstStyle/>
          <a:p>
            <a:pPr marL="0" indent="0">
              <a:lnSpc>
                <a:spcPts val="7545"/>
              </a:lnSpc>
              <a:buNone/>
            </a:pPr>
            <a:r>
              <a:rPr lang="en-US" sz="6036" b="1" kern="0" spc="-121" dirty="0">
                <a:solidFill>
                  <a:srgbClr val="FF75D3"/>
                </a:solidFill>
                <a:latin typeface="adonis-web" pitchFamily="34" charset="0"/>
                <a:ea typeface="adonis-web" pitchFamily="34" charset="-122"/>
                <a:cs typeface="adonis-web" pitchFamily="34" charset="-120"/>
              </a:rPr>
              <a:t>Elasticity of Beams</a:t>
            </a:r>
            <a:endParaRPr lang="en-US" sz="6036" dirty="0"/>
          </a:p>
        </p:txBody>
      </p:sp>
      <p:sp>
        <p:nvSpPr>
          <p:cNvPr id="6" name="Text 2"/>
          <p:cNvSpPr/>
          <p:nvPr/>
        </p:nvSpPr>
        <p:spPr>
          <a:xfrm>
            <a:off x="833199" y="3907988"/>
            <a:ext cx="7477601"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Beams exhibit elastic behavior when subjected to loads, undergoing deformation and stress. Understanding the principles of beam elasticity is crucial for designing robust and reliable structures.</a:t>
            </a:r>
            <a:endParaRPr lang="en-US" sz="1750" dirty="0"/>
          </a:p>
        </p:txBody>
      </p:sp>
      <p:sp>
        <p:nvSpPr>
          <p:cNvPr id="9" name="Text 5"/>
          <p:cNvSpPr/>
          <p:nvPr/>
        </p:nvSpPr>
        <p:spPr>
          <a:xfrm>
            <a:off x="1299686" y="5224105"/>
            <a:ext cx="1209794" cy="388858"/>
          </a:xfrm>
          <a:prstGeom prst="rect">
            <a:avLst/>
          </a:prstGeom>
          <a:noFill/>
          <a:ln/>
        </p:spPr>
        <p:txBody>
          <a:bodyPr wrap="none" rtlCol="0" anchor="t"/>
          <a:lstStyle/>
          <a:p>
            <a:pPr marL="0" indent="0" algn="l">
              <a:lnSpc>
                <a:spcPts val="3062"/>
              </a:lnSpc>
              <a:buNone/>
            </a:pPr>
            <a:endParaRPr lang="en-US" sz="2187" dirty="0"/>
          </a:p>
        </p:txBody>
      </p:sp>
    </p:spTree>
    <p:extLst>
      <p:ext uri="{BB962C8B-B14F-4D97-AF65-F5344CB8AC3E}">
        <p14:creationId xmlns:p14="http://schemas.microsoft.com/office/powerpoint/2010/main" val="2203822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1842</Words>
  <Application>Microsoft Office PowerPoint</Application>
  <PresentationFormat>Custom</PresentationFormat>
  <Paragraphs>209</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physics</cp:lastModifiedBy>
  <cp:revision>3</cp:revision>
  <dcterms:created xsi:type="dcterms:W3CDTF">2024-04-06T07:11:31Z</dcterms:created>
  <dcterms:modified xsi:type="dcterms:W3CDTF">2024-04-06T07:26:28Z</dcterms:modified>
</cp:coreProperties>
</file>