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06EC-24EF-754B-8510-B9EFCFB4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703" y="430502"/>
            <a:ext cx="10328623" cy="2284124"/>
          </a:xfrm>
        </p:spPr>
        <p:txBody>
          <a:bodyPr/>
          <a:lstStyle/>
          <a:p>
            <a:r>
              <a:rPr lang="en-US" sz="6000" b="1" i="1">
                <a:solidFill>
                  <a:schemeClr val="bg1"/>
                </a:solidFill>
              </a:rPr>
              <a:t>SEMINAR DAY</a:t>
            </a:r>
            <a:br>
              <a:rPr lang="en-US" sz="6000" b="1" i="1">
                <a:solidFill>
                  <a:schemeClr val="bg1"/>
                </a:solidFill>
              </a:rPr>
            </a:br>
            <a:endParaRPr lang="en-US" sz="6000" b="1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98B51-A925-B04E-8EDB-3DD7972A5863}"/>
              </a:ext>
            </a:extLst>
          </p:cNvPr>
          <p:cNvSpPr txBox="1"/>
          <p:nvPr/>
        </p:nvSpPr>
        <p:spPr>
          <a:xfrm>
            <a:off x="2577703" y="2362253"/>
            <a:ext cx="874058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i="1" dirty="0"/>
              <a:t> </a:t>
            </a:r>
            <a:r>
              <a:rPr lang="en-US" sz="3200" i="1" dirty="0"/>
              <a:t>Name – Jyotsna Kisan </a:t>
            </a:r>
            <a:r>
              <a:rPr lang="en-US" sz="3200" i="1" dirty="0" err="1"/>
              <a:t>Renjar</a:t>
            </a:r>
            <a:r>
              <a:rPr lang="en-US" sz="3200" i="1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Topic </a:t>
            </a:r>
            <a:r>
              <a:rPr lang="en-US" sz="3200" i="1" dirty="0"/>
              <a:t>Name – Breeding of Mulberry and Management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DAE4130-C4C8-B042-91EF-35897B2B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8788" flipV="1">
            <a:off x="559692" y="4512877"/>
            <a:ext cx="2232435" cy="14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1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CB5AB-8585-4D42-87CF-B479216F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US" sz="2400" i="1"/>
              <a:t>All India Coordinate Experiments on Mulberry (AICEM ) along with hybrid selected in same way from other regions to evaluate their performance in different agro-climatic conditions in India for a minimum of 4 years.</a:t>
            </a:r>
          </a:p>
          <a:p>
            <a:r>
              <a:rPr lang="en-US" sz="2400" i="1"/>
              <a:t>The best performance of the AICEM are released for commercial exploration.</a:t>
            </a:r>
          </a:p>
          <a:p>
            <a:r>
              <a:rPr lang="en-US" sz="2400" i="1"/>
              <a:t>By this way a number of high-yielding mulberry varieties have been developed &amp; released for commercial cultivation in India.</a:t>
            </a:r>
          </a:p>
        </p:txBody>
      </p:sp>
    </p:spTree>
    <p:extLst>
      <p:ext uri="{BB962C8B-B14F-4D97-AF65-F5344CB8AC3E}">
        <p14:creationId xmlns:p14="http://schemas.microsoft.com/office/powerpoint/2010/main" val="374910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6B6C-0F44-5045-89E8-5741F9176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767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b="1" i="1"/>
              <a:t>GENETIC ENGINEERING</a:t>
            </a:r>
          </a:p>
          <a:p>
            <a:r>
              <a:rPr lang="en-US" sz="2400" i="1"/>
              <a:t>Genetic engineering is another potential tool that can be used for mulberry genetic improvement.</a:t>
            </a:r>
          </a:p>
          <a:p>
            <a:r>
              <a:rPr lang="en-US" sz="2400" i="1"/>
              <a:t>Thus, concerted efforts are to be mode to integrate conventional breeding with advanced technological development to accelerate varietal development in mulberry for better sustainability &amp; profitability of the silk industry in India.</a:t>
            </a:r>
          </a:p>
          <a:p>
            <a:pPr marL="0" indent="0">
              <a:buNone/>
            </a:pP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18317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F332-7A78-D441-8D52-A50F359F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b="1" i="1"/>
              <a:t>Conservation strategies for Mulberry Genetic Resources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FEAFE2-9EB3-E84F-A7BC-4BC59C7D7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031" y="2603499"/>
            <a:ext cx="5365938" cy="3933031"/>
          </a:xfrm>
        </p:spPr>
      </p:pic>
    </p:spTree>
    <p:extLst>
      <p:ext uri="{BB962C8B-B14F-4D97-AF65-F5344CB8AC3E}">
        <p14:creationId xmlns:p14="http://schemas.microsoft.com/office/powerpoint/2010/main" val="297651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800554-A9EE-114D-A6C1-63E4FE0B6C25}"/>
              </a:ext>
            </a:extLst>
          </p:cNvPr>
          <p:cNvSpPr txBox="1"/>
          <p:nvPr/>
        </p:nvSpPr>
        <p:spPr>
          <a:xfrm>
            <a:off x="5184157" y="25088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3E114-1C25-BE45-A61D-EC8C82B78DA4}"/>
              </a:ext>
            </a:extLst>
          </p:cNvPr>
          <p:cNvSpPr txBox="1"/>
          <p:nvPr/>
        </p:nvSpPr>
        <p:spPr>
          <a:xfrm>
            <a:off x="3049488" y="3235404"/>
            <a:ext cx="609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ECA6C-1A6B-314A-9888-FA088E0CCEFB}"/>
              </a:ext>
            </a:extLst>
          </p:cNvPr>
          <p:cNvSpPr txBox="1"/>
          <p:nvPr/>
        </p:nvSpPr>
        <p:spPr>
          <a:xfrm>
            <a:off x="6096000" y="2441159"/>
            <a:ext cx="495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1"/>
              <a:t>Thank you…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F8AE335-4A13-D94A-95BE-B436CE8F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75" y="1142998"/>
            <a:ext cx="9900049" cy="52506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484145-9ACC-784F-955F-A35EB9AF2341}"/>
              </a:ext>
            </a:extLst>
          </p:cNvPr>
          <p:cNvSpPr txBox="1"/>
          <p:nvPr/>
        </p:nvSpPr>
        <p:spPr>
          <a:xfrm>
            <a:off x="4809528" y="1210866"/>
            <a:ext cx="3731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1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268591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FCBCF-DB57-484E-A614-24627A4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15" y="2539469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/>
              <a:t>Mulberry is a deciduous tree and is an economically important food crop for domesticated silkworm, </a:t>
            </a:r>
            <a:r>
              <a:rPr lang="en-US" sz="2400" i="1" u="sng"/>
              <a:t>Bombyx</a:t>
            </a:r>
            <a:r>
              <a:rPr lang="en-US" sz="2400" i="1"/>
              <a:t> </a:t>
            </a:r>
            <a:r>
              <a:rPr lang="en-US" sz="2400" i="1" u="sng"/>
              <a:t>mori.</a:t>
            </a:r>
          </a:p>
          <a:p>
            <a:r>
              <a:rPr lang="en-US" sz="2400" i="1"/>
              <a:t>The practice of producing valuable silk from silkworms nourished by mulberry leaves started at least 5,000 years ago and helped to shape world history through the silkroad.</a:t>
            </a:r>
          </a:p>
          <a:p>
            <a:r>
              <a:rPr lang="en-US" sz="2400" i="1"/>
              <a:t>Mulberry species grown in temperate, tropical and subtropical regions of the world.</a:t>
            </a:r>
          </a:p>
          <a:p>
            <a:r>
              <a:rPr lang="en-US" sz="2400" i="1"/>
              <a:t>Taxonomy of Morus is complex. Fossils of Morus appear in the pliocene record of Netherland.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9F825-307F-3C48-A66A-E643EA71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87" y="620186"/>
            <a:ext cx="8761413" cy="706964"/>
          </a:xfrm>
        </p:spPr>
        <p:txBody>
          <a:bodyPr/>
          <a:lstStyle/>
          <a:p>
            <a:r>
              <a:rPr lang="en-US" i="1"/>
              <a:t/>
            </a:r>
            <a:br>
              <a:rPr lang="en-US" i="1"/>
            </a:br>
            <a:r>
              <a:rPr lang="en-US" b="1" i="1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363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122A-7E51-F044-9AB3-04EBA26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204" y="838200"/>
            <a:ext cx="8761413" cy="706964"/>
          </a:xfrm>
        </p:spPr>
        <p:txBody>
          <a:bodyPr/>
          <a:lstStyle/>
          <a:p>
            <a:r>
              <a:rPr lang="en-US" b="1"/>
              <a:t> Species and varieties under cultivation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B943-FD79-BB47-B1CF-6D1953AA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98" y="2175867"/>
            <a:ext cx="8825659" cy="3416300"/>
          </a:xfrm>
        </p:spPr>
        <p:txBody>
          <a:bodyPr>
            <a:noAutofit/>
          </a:bodyPr>
          <a:lstStyle/>
          <a:p>
            <a:r>
              <a:rPr lang="en-US" sz="2400" i="1"/>
              <a:t>There are about 68 species of the Morus.</a:t>
            </a:r>
          </a:p>
          <a:p>
            <a:r>
              <a:rPr lang="en-US" sz="2400" i="1"/>
              <a:t>In India there are many species of Morus, of which Morus alba, M. indica, M. serrata and M. laevigata grow wild in the Hmalayas.</a:t>
            </a:r>
          </a:p>
          <a:p>
            <a:r>
              <a:rPr lang="en-US" sz="2400" i="1"/>
              <a:t>Several varieties have been introduced belong to M. multicaulis, M. nigra, M. sinensis. </a:t>
            </a:r>
          </a:p>
          <a:p>
            <a:r>
              <a:rPr lang="en-US" sz="2400" i="1"/>
              <a:t>Most of the varieties of mulberry belongs to Morus indica.</a:t>
            </a:r>
          </a:p>
          <a:p>
            <a:r>
              <a:rPr lang="en-US" sz="2400" b="1" i="1"/>
              <a:t> Suitable varieties</a:t>
            </a:r>
            <a:r>
              <a:rPr lang="en-US" sz="2400" i="1"/>
              <a:t> – S-1, S-7999, S-1635, S-146, Tr-10 &amp; BC- 259 varieties are recommended for the hilly regions of North and northeastern India.</a:t>
            </a:r>
            <a:endParaRPr lang="en-US" sz="2400" b="1" i="1"/>
          </a:p>
        </p:txBody>
      </p:sp>
    </p:spTree>
    <p:extLst>
      <p:ext uri="{BB962C8B-B14F-4D97-AF65-F5344CB8AC3E}">
        <p14:creationId xmlns:p14="http://schemas.microsoft.com/office/powerpoint/2010/main" val="19983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D671-DF6B-F448-AB38-1D08644A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09387"/>
            <a:ext cx="8761413" cy="706964"/>
          </a:xfrm>
        </p:spPr>
        <p:txBody>
          <a:bodyPr/>
          <a:lstStyle/>
          <a:p>
            <a:r>
              <a:rPr lang="en-US" b="1"/>
              <a:t>Genetic Description of Mulberry plant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99C1-C131-1B4A-80E2-CFE3233E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2241813"/>
            <a:ext cx="8761413" cy="3606800"/>
          </a:xfrm>
        </p:spPr>
        <p:txBody>
          <a:bodyPr>
            <a:noAutofit/>
          </a:bodyPr>
          <a:lstStyle/>
          <a:p>
            <a:r>
              <a:rPr lang="en-US" sz="2400"/>
              <a:t>Mulberry is fast growing, deciduous, woody, perennial plant.</a:t>
            </a:r>
          </a:p>
          <a:p>
            <a:r>
              <a:rPr lang="en-US" sz="2400"/>
              <a:t>It has deep root system </a:t>
            </a:r>
          </a:p>
          <a:p>
            <a:r>
              <a:rPr lang="en-US" sz="2400"/>
              <a:t>The leaves are simple, stipulate, Petiolate, entire or lobed.</a:t>
            </a:r>
          </a:p>
          <a:p>
            <a:r>
              <a:rPr lang="en-US" sz="2400"/>
              <a:t>Plants are generally dioceous. </a:t>
            </a:r>
          </a:p>
          <a:p>
            <a:r>
              <a:rPr lang="en-US" sz="2400"/>
              <a:t>Inflorescence is catkin with pendent or drooping peduncle bearing unisexual flowers. </a:t>
            </a:r>
          </a:p>
          <a:p>
            <a:r>
              <a:rPr lang="en-US" sz="2400"/>
              <a:t>Inflorescence is always auxiliary.</a:t>
            </a:r>
          </a:p>
          <a:p>
            <a:r>
              <a:rPr lang="en-US" sz="2400"/>
              <a:t>The chief pollinating agent in mulberry is wind. 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3045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B31C-4130-2C48-B27E-47D180742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99" y="2222500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/>
              <a:t>Mulberry fruit is sorosis, mainly violet, black in colour.</a:t>
            </a:r>
          </a:p>
          <a:p>
            <a:r>
              <a:rPr lang="en-US" sz="2400"/>
              <a:t>Most of the species of the genus Morus and cultivated varieties are diploid with 28 chromosomes.</a:t>
            </a:r>
          </a:p>
          <a:p>
            <a:r>
              <a:rPr lang="en-US" sz="2400"/>
              <a:t>Natural polyploidy are comman in mulberry, though diploid with 28 chromosomes or triploid with 42 chromosomes are more frequent.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24F5C5-217D-AB4C-B955-5539D21D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59" y="4794446"/>
            <a:ext cx="3228075" cy="206355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639D6E6-5B04-994C-AAD0-83304994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31" y="4794446"/>
            <a:ext cx="3228075" cy="20422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1F85A56-9182-A443-B99B-707573968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53" y="4815748"/>
            <a:ext cx="2723003" cy="20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1F1F-6014-0F47-B97E-15B8F005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12" y="263922"/>
            <a:ext cx="8761413" cy="2339578"/>
          </a:xfrm>
        </p:spPr>
        <p:txBody>
          <a:bodyPr/>
          <a:lstStyle/>
          <a:p>
            <a:r>
              <a:rPr lang="en-US" b="1"/>
              <a:t>Breeding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35C2-549B-4748-AD7C-CC05106D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11" y="2240359"/>
            <a:ext cx="9953577" cy="3416300"/>
          </a:xfrm>
        </p:spPr>
        <p:txBody>
          <a:bodyPr>
            <a:noAutofit/>
          </a:bodyPr>
          <a:lstStyle/>
          <a:p>
            <a:r>
              <a:rPr lang="en-US" sz="2400"/>
              <a:t>Development of high yielding mulberry varieties with quality leaves suitable to different agro-climatic zones of India Specially for southern states.</a:t>
            </a:r>
          </a:p>
          <a:p>
            <a:r>
              <a:rPr lang="en-US" sz="2400"/>
              <a:t>Developing mulberry varieties for productive areas.</a:t>
            </a:r>
          </a:p>
          <a:p>
            <a:r>
              <a:rPr lang="en-US" sz="2400"/>
              <a:t>Developing mulberry varieties for tolerance to water stress under semi-arid condition.</a:t>
            </a:r>
          </a:p>
          <a:p>
            <a:r>
              <a:rPr lang="en-US" sz="2400"/>
              <a:t>Breeding mulberry varieties for suitable under fertilizer &amp; irrigation constraints.</a:t>
            </a:r>
          </a:p>
          <a:p>
            <a:r>
              <a:rPr lang="en-US" sz="2400"/>
              <a:t>Developing mulberry varieties for disease resistance with special reference to root-rot and root-knot disease.</a:t>
            </a:r>
          </a:p>
        </p:txBody>
      </p:sp>
    </p:spTree>
    <p:extLst>
      <p:ext uri="{BB962C8B-B14F-4D97-AF65-F5344CB8AC3E}">
        <p14:creationId xmlns:p14="http://schemas.microsoft.com/office/powerpoint/2010/main" val="415781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23E8-4255-FF48-ABA7-D0A286D6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454" y="1080824"/>
            <a:ext cx="8761413" cy="472941"/>
          </a:xfrm>
        </p:spPr>
        <p:txBody>
          <a:bodyPr/>
          <a:lstStyle/>
          <a:p>
            <a:r>
              <a:rPr lang="en-US" b="1"/>
              <a:t>Mulberry Breeding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794C-9479-8543-94DC-BBAF5939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642798"/>
            <a:ext cx="8825659" cy="3416300"/>
          </a:xfrm>
        </p:spPr>
        <p:txBody>
          <a:bodyPr>
            <a:normAutofit fontScale="77500" lnSpcReduction="20000"/>
          </a:bodyPr>
          <a:lstStyle/>
          <a:p>
            <a:r>
              <a:rPr lang="en-US" sz="2600" i="1"/>
              <a:t>Breeding methods takes many years ( approximately 15-20 ) to develop new variety because mulberry is perennial woody plant.</a:t>
            </a:r>
          </a:p>
          <a:p>
            <a:r>
              <a:rPr lang="en-US" sz="2600" i="1"/>
              <a:t>Breeding target should be set with a long term view.</a:t>
            </a:r>
          </a:p>
          <a:p>
            <a:r>
              <a:rPr lang="en-US" sz="2600" i="1"/>
              <a:t>So far breeding targets have been such as high yield, high nutritional value and resistance against disease and pest.</a:t>
            </a:r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400" i="1"/>
              <a:t>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F42980-EF1B-E045-A055-C95A275D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71" y="4509492"/>
            <a:ext cx="6143256" cy="21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FE57-5F41-154F-97BD-DF55534F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264" y="2419945"/>
            <a:ext cx="8825659" cy="3117651"/>
          </a:xfrm>
        </p:spPr>
        <p:txBody>
          <a:bodyPr>
            <a:noAutofit/>
          </a:bodyPr>
          <a:lstStyle/>
          <a:p>
            <a:r>
              <a:rPr lang="en-US" sz="2400" b="1" i="1"/>
              <a:t>CROSSING METHOD</a:t>
            </a:r>
          </a:p>
          <a:p>
            <a:r>
              <a:rPr lang="en-US" sz="2400" b="1" i="1"/>
              <a:t>- </a:t>
            </a:r>
            <a:r>
              <a:rPr lang="en-US" sz="2400" i="1"/>
              <a:t>It is the major breeding method adopted for the development of new mulberry varieties.</a:t>
            </a:r>
          </a:p>
          <a:p>
            <a:r>
              <a:rPr lang="en-US" sz="2400" b="1" i="1"/>
              <a:t>- </a:t>
            </a:r>
            <a:r>
              <a:rPr lang="en-US" sz="2400" i="1"/>
              <a:t>In this method, the choice of parent selection plays a vital role in achieving the ObjectiVe.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i="1"/>
          </a:p>
        </p:txBody>
      </p:sp>
    </p:spTree>
    <p:extLst>
      <p:ext uri="{BB962C8B-B14F-4D97-AF65-F5344CB8AC3E}">
        <p14:creationId xmlns:p14="http://schemas.microsoft.com/office/powerpoint/2010/main" val="253759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88D3-E33A-8F46-9F75-5F29D6F6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04" y="1009386"/>
            <a:ext cx="8761413" cy="706964"/>
          </a:xfrm>
        </p:spPr>
        <p:txBody>
          <a:bodyPr/>
          <a:lstStyle/>
          <a:p>
            <a:r>
              <a:rPr lang="en-US" b="1" i="1"/>
              <a:t>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9880-FAF2-8A46-86EB-56E1D668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i="1"/>
              <a:t>Parental selection the characterization of germplasm asscessions is carried out using morphological, biochemical, &amp; physiological characters, rooting ability of stem cutting, leaf yeild, protein &amp; sugar content, photosynthetic efficiency, etc.</a:t>
            </a:r>
          </a:p>
          <a:p>
            <a:r>
              <a:rPr lang="en-US" sz="2400" i="1"/>
              <a:t>Since almost all mulberry accessions are highly heterozygous and have a long gestation period, traditional breeding methodologies mostly rely on production of F1 hybrid.</a:t>
            </a:r>
          </a:p>
          <a:p>
            <a:r>
              <a:rPr lang="en-US" sz="2400" i="1"/>
              <a:t>The best hybrid is selected &amp; mass multiplied vegetatively for further testing at different regions used for regional multi location studies.</a:t>
            </a:r>
          </a:p>
        </p:txBody>
      </p:sp>
    </p:spTree>
    <p:extLst>
      <p:ext uri="{BB962C8B-B14F-4D97-AF65-F5344CB8AC3E}">
        <p14:creationId xmlns:p14="http://schemas.microsoft.com/office/powerpoint/2010/main" val="3962066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SEMINAR DAY </vt:lpstr>
      <vt:lpstr> INTRODUCTION</vt:lpstr>
      <vt:lpstr> Species and varieties under cultivation in India</vt:lpstr>
      <vt:lpstr>Genetic Description of Mulberry plant </vt:lpstr>
      <vt:lpstr>PowerPoint Presentation</vt:lpstr>
      <vt:lpstr>Breeding Objectives</vt:lpstr>
      <vt:lpstr>Mulberry Breeding Methods</vt:lpstr>
      <vt:lpstr>PowerPoint Presentation</vt:lpstr>
      <vt:lpstr> STEPS</vt:lpstr>
      <vt:lpstr>PowerPoint Presentation</vt:lpstr>
      <vt:lpstr>PowerPoint Presentation</vt:lpstr>
      <vt:lpstr>Conservation strategies for Mulberry Genetic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DAY </dc:title>
  <dc:creator>renjarjyotsna345@gmail.com</dc:creator>
  <cp:lastModifiedBy>ZOOLOGY</cp:lastModifiedBy>
  <cp:revision>7</cp:revision>
  <dcterms:created xsi:type="dcterms:W3CDTF">2021-06-25T11:44:23Z</dcterms:created>
  <dcterms:modified xsi:type="dcterms:W3CDTF">2023-11-06T03:34:56Z</dcterms:modified>
</cp:coreProperties>
</file>