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56" r:id="rId4"/>
    <p:sldId id="257" r:id="rId5"/>
    <p:sldId id="258" r:id="rId6"/>
    <p:sldId id="259" r:id="rId7"/>
    <p:sldId id="260" r:id="rId8"/>
    <p:sldId id="261" r:id="rId9"/>
    <p:sldId id="262" r:id="rId10"/>
    <p:sldId id="263" r:id="rId11"/>
    <p:sldId id="264"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B123B-C6D9-964E-4139-1E79A670D4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9AA10D7E-73F1-374F-4A81-42A1B0668E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1B2D5D7C-8AE3-F95F-9434-EA0818D7C68B}"/>
              </a:ext>
            </a:extLst>
          </p:cNvPr>
          <p:cNvSpPr>
            <a:spLocks noGrp="1"/>
          </p:cNvSpPr>
          <p:nvPr>
            <p:ph type="dt" sz="half" idx="10"/>
          </p:nvPr>
        </p:nvSpPr>
        <p:spPr/>
        <p:txBody>
          <a:bodyPr/>
          <a:lstStyle/>
          <a:p>
            <a:fld id="{B182782C-62BB-46F1-9EA0-6918456A0280}" type="datetimeFigureOut">
              <a:rPr lang="en-IN" smtClean="0"/>
              <a:t>02-12-2022</a:t>
            </a:fld>
            <a:endParaRPr lang="en-IN"/>
          </a:p>
        </p:txBody>
      </p:sp>
      <p:sp>
        <p:nvSpPr>
          <p:cNvPr id="5" name="Footer Placeholder 4">
            <a:extLst>
              <a:ext uri="{FF2B5EF4-FFF2-40B4-BE49-F238E27FC236}">
                <a16:creationId xmlns:a16="http://schemas.microsoft.com/office/drawing/2014/main" id="{1CF3BEAE-78F2-86EE-EA10-693CBAAE7D4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8470D20-0ABB-78FF-33CD-BB4322CB6303}"/>
              </a:ext>
            </a:extLst>
          </p:cNvPr>
          <p:cNvSpPr>
            <a:spLocks noGrp="1"/>
          </p:cNvSpPr>
          <p:nvPr>
            <p:ph type="sldNum" sz="quarter" idx="12"/>
          </p:nvPr>
        </p:nvSpPr>
        <p:spPr/>
        <p:txBody>
          <a:bodyPr/>
          <a:lstStyle/>
          <a:p>
            <a:fld id="{6CC0F84F-ECD9-45A4-B348-DC1538014757}" type="slidenum">
              <a:rPr lang="en-IN" smtClean="0"/>
              <a:t>‹#›</a:t>
            </a:fld>
            <a:endParaRPr lang="en-IN"/>
          </a:p>
        </p:txBody>
      </p:sp>
    </p:spTree>
    <p:extLst>
      <p:ext uri="{BB962C8B-B14F-4D97-AF65-F5344CB8AC3E}">
        <p14:creationId xmlns:p14="http://schemas.microsoft.com/office/powerpoint/2010/main" val="956721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3F9A-2A2F-0385-B7D7-2547910771B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43458C9-A70D-5BB3-67C4-102032D4E0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C4910EA-C071-44FC-5F4D-798BD67DA0EF}"/>
              </a:ext>
            </a:extLst>
          </p:cNvPr>
          <p:cNvSpPr>
            <a:spLocks noGrp="1"/>
          </p:cNvSpPr>
          <p:nvPr>
            <p:ph type="dt" sz="half" idx="10"/>
          </p:nvPr>
        </p:nvSpPr>
        <p:spPr/>
        <p:txBody>
          <a:bodyPr/>
          <a:lstStyle/>
          <a:p>
            <a:fld id="{B182782C-62BB-46F1-9EA0-6918456A0280}" type="datetimeFigureOut">
              <a:rPr lang="en-IN" smtClean="0"/>
              <a:t>02-12-2022</a:t>
            </a:fld>
            <a:endParaRPr lang="en-IN"/>
          </a:p>
        </p:txBody>
      </p:sp>
      <p:sp>
        <p:nvSpPr>
          <p:cNvPr id="5" name="Footer Placeholder 4">
            <a:extLst>
              <a:ext uri="{FF2B5EF4-FFF2-40B4-BE49-F238E27FC236}">
                <a16:creationId xmlns:a16="http://schemas.microsoft.com/office/drawing/2014/main" id="{FA7DD589-7DB2-03A8-9A3F-32A8AB87B4D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219CB68-D50B-CF16-6EA7-A5D2491ECC6A}"/>
              </a:ext>
            </a:extLst>
          </p:cNvPr>
          <p:cNvSpPr>
            <a:spLocks noGrp="1"/>
          </p:cNvSpPr>
          <p:nvPr>
            <p:ph type="sldNum" sz="quarter" idx="12"/>
          </p:nvPr>
        </p:nvSpPr>
        <p:spPr/>
        <p:txBody>
          <a:bodyPr/>
          <a:lstStyle/>
          <a:p>
            <a:fld id="{6CC0F84F-ECD9-45A4-B348-DC1538014757}" type="slidenum">
              <a:rPr lang="en-IN" smtClean="0"/>
              <a:t>‹#›</a:t>
            </a:fld>
            <a:endParaRPr lang="en-IN"/>
          </a:p>
        </p:txBody>
      </p:sp>
    </p:spTree>
    <p:extLst>
      <p:ext uri="{BB962C8B-B14F-4D97-AF65-F5344CB8AC3E}">
        <p14:creationId xmlns:p14="http://schemas.microsoft.com/office/powerpoint/2010/main" val="865428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8DECEF-3C03-9BEF-F097-1FA220B0B32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DA3A5E9-0D6A-4C28-4BE4-BD65C589D7D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52D1611-23D0-8487-8654-8B202BFA1E21}"/>
              </a:ext>
            </a:extLst>
          </p:cNvPr>
          <p:cNvSpPr>
            <a:spLocks noGrp="1"/>
          </p:cNvSpPr>
          <p:nvPr>
            <p:ph type="dt" sz="half" idx="10"/>
          </p:nvPr>
        </p:nvSpPr>
        <p:spPr/>
        <p:txBody>
          <a:bodyPr/>
          <a:lstStyle/>
          <a:p>
            <a:fld id="{B182782C-62BB-46F1-9EA0-6918456A0280}" type="datetimeFigureOut">
              <a:rPr lang="en-IN" smtClean="0"/>
              <a:t>02-12-2022</a:t>
            </a:fld>
            <a:endParaRPr lang="en-IN"/>
          </a:p>
        </p:txBody>
      </p:sp>
      <p:sp>
        <p:nvSpPr>
          <p:cNvPr id="5" name="Footer Placeholder 4">
            <a:extLst>
              <a:ext uri="{FF2B5EF4-FFF2-40B4-BE49-F238E27FC236}">
                <a16:creationId xmlns:a16="http://schemas.microsoft.com/office/drawing/2014/main" id="{1DC7E6DC-B788-F02B-6929-FC0015EED23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5904389-BD0E-BCB0-9C98-2532D1B17296}"/>
              </a:ext>
            </a:extLst>
          </p:cNvPr>
          <p:cNvSpPr>
            <a:spLocks noGrp="1"/>
          </p:cNvSpPr>
          <p:nvPr>
            <p:ph type="sldNum" sz="quarter" idx="12"/>
          </p:nvPr>
        </p:nvSpPr>
        <p:spPr/>
        <p:txBody>
          <a:bodyPr/>
          <a:lstStyle/>
          <a:p>
            <a:fld id="{6CC0F84F-ECD9-45A4-B348-DC1538014757}" type="slidenum">
              <a:rPr lang="en-IN" smtClean="0"/>
              <a:t>‹#›</a:t>
            </a:fld>
            <a:endParaRPr lang="en-IN"/>
          </a:p>
        </p:txBody>
      </p:sp>
    </p:spTree>
    <p:extLst>
      <p:ext uri="{BB962C8B-B14F-4D97-AF65-F5344CB8AC3E}">
        <p14:creationId xmlns:p14="http://schemas.microsoft.com/office/powerpoint/2010/main" val="894622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E594E-0AD1-72F4-FEDA-0848569B1A9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F565D77-74B3-37DC-3872-025C4734E8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C088E94-EACC-E12A-5841-9D1006C2E1CF}"/>
              </a:ext>
            </a:extLst>
          </p:cNvPr>
          <p:cNvSpPr>
            <a:spLocks noGrp="1"/>
          </p:cNvSpPr>
          <p:nvPr>
            <p:ph type="dt" sz="half" idx="10"/>
          </p:nvPr>
        </p:nvSpPr>
        <p:spPr/>
        <p:txBody>
          <a:bodyPr/>
          <a:lstStyle/>
          <a:p>
            <a:fld id="{B182782C-62BB-46F1-9EA0-6918456A0280}" type="datetimeFigureOut">
              <a:rPr lang="en-IN" smtClean="0"/>
              <a:t>02-12-2022</a:t>
            </a:fld>
            <a:endParaRPr lang="en-IN"/>
          </a:p>
        </p:txBody>
      </p:sp>
      <p:sp>
        <p:nvSpPr>
          <p:cNvPr id="5" name="Footer Placeholder 4">
            <a:extLst>
              <a:ext uri="{FF2B5EF4-FFF2-40B4-BE49-F238E27FC236}">
                <a16:creationId xmlns:a16="http://schemas.microsoft.com/office/drawing/2014/main" id="{59628716-EC08-CA00-8EBC-751C9DFB146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7922CD2-A437-ACD4-E5DF-3E01E304CEC8}"/>
              </a:ext>
            </a:extLst>
          </p:cNvPr>
          <p:cNvSpPr>
            <a:spLocks noGrp="1"/>
          </p:cNvSpPr>
          <p:nvPr>
            <p:ph type="sldNum" sz="quarter" idx="12"/>
          </p:nvPr>
        </p:nvSpPr>
        <p:spPr/>
        <p:txBody>
          <a:bodyPr/>
          <a:lstStyle/>
          <a:p>
            <a:fld id="{6CC0F84F-ECD9-45A4-B348-DC1538014757}" type="slidenum">
              <a:rPr lang="en-IN" smtClean="0"/>
              <a:t>‹#›</a:t>
            </a:fld>
            <a:endParaRPr lang="en-IN"/>
          </a:p>
        </p:txBody>
      </p:sp>
    </p:spTree>
    <p:extLst>
      <p:ext uri="{BB962C8B-B14F-4D97-AF65-F5344CB8AC3E}">
        <p14:creationId xmlns:p14="http://schemas.microsoft.com/office/powerpoint/2010/main" val="3748520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795CC-40D6-6B67-1177-25A7789F3B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87AC8DB5-E756-F5BF-6D4F-74763C3F6A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5E5F7A-EC99-8D94-F523-B630D98C878F}"/>
              </a:ext>
            </a:extLst>
          </p:cNvPr>
          <p:cNvSpPr>
            <a:spLocks noGrp="1"/>
          </p:cNvSpPr>
          <p:nvPr>
            <p:ph type="dt" sz="half" idx="10"/>
          </p:nvPr>
        </p:nvSpPr>
        <p:spPr/>
        <p:txBody>
          <a:bodyPr/>
          <a:lstStyle/>
          <a:p>
            <a:fld id="{B182782C-62BB-46F1-9EA0-6918456A0280}" type="datetimeFigureOut">
              <a:rPr lang="en-IN" smtClean="0"/>
              <a:t>02-12-2022</a:t>
            </a:fld>
            <a:endParaRPr lang="en-IN"/>
          </a:p>
        </p:txBody>
      </p:sp>
      <p:sp>
        <p:nvSpPr>
          <p:cNvPr id="5" name="Footer Placeholder 4">
            <a:extLst>
              <a:ext uri="{FF2B5EF4-FFF2-40B4-BE49-F238E27FC236}">
                <a16:creationId xmlns:a16="http://schemas.microsoft.com/office/drawing/2014/main" id="{69A2A25B-2B5E-219A-AD54-76295D58FC1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022B989-E0B3-D7AC-A93E-B4987F60AB8A}"/>
              </a:ext>
            </a:extLst>
          </p:cNvPr>
          <p:cNvSpPr>
            <a:spLocks noGrp="1"/>
          </p:cNvSpPr>
          <p:nvPr>
            <p:ph type="sldNum" sz="quarter" idx="12"/>
          </p:nvPr>
        </p:nvSpPr>
        <p:spPr/>
        <p:txBody>
          <a:bodyPr/>
          <a:lstStyle/>
          <a:p>
            <a:fld id="{6CC0F84F-ECD9-45A4-B348-DC1538014757}" type="slidenum">
              <a:rPr lang="en-IN" smtClean="0"/>
              <a:t>‹#›</a:t>
            </a:fld>
            <a:endParaRPr lang="en-IN"/>
          </a:p>
        </p:txBody>
      </p:sp>
    </p:spTree>
    <p:extLst>
      <p:ext uri="{BB962C8B-B14F-4D97-AF65-F5344CB8AC3E}">
        <p14:creationId xmlns:p14="http://schemas.microsoft.com/office/powerpoint/2010/main" val="3465747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CD6EC-DDFA-020C-20E2-A419F05A390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8853482-4F0F-DB40-7949-E47A5C4584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75ED80E-9C04-7DB5-43BD-866D025044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A2E6C9A-1A30-5E4C-2F15-84A301936B84}"/>
              </a:ext>
            </a:extLst>
          </p:cNvPr>
          <p:cNvSpPr>
            <a:spLocks noGrp="1"/>
          </p:cNvSpPr>
          <p:nvPr>
            <p:ph type="dt" sz="half" idx="10"/>
          </p:nvPr>
        </p:nvSpPr>
        <p:spPr/>
        <p:txBody>
          <a:bodyPr/>
          <a:lstStyle/>
          <a:p>
            <a:fld id="{B182782C-62BB-46F1-9EA0-6918456A0280}" type="datetimeFigureOut">
              <a:rPr lang="en-IN" smtClean="0"/>
              <a:t>02-12-2022</a:t>
            </a:fld>
            <a:endParaRPr lang="en-IN"/>
          </a:p>
        </p:txBody>
      </p:sp>
      <p:sp>
        <p:nvSpPr>
          <p:cNvPr id="6" name="Footer Placeholder 5">
            <a:extLst>
              <a:ext uri="{FF2B5EF4-FFF2-40B4-BE49-F238E27FC236}">
                <a16:creationId xmlns:a16="http://schemas.microsoft.com/office/drawing/2014/main" id="{C317B7B1-97E0-FC78-6F0E-9B01053412B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1CAD6E1-0186-CD70-84B6-5ED82DB0FD5B}"/>
              </a:ext>
            </a:extLst>
          </p:cNvPr>
          <p:cNvSpPr>
            <a:spLocks noGrp="1"/>
          </p:cNvSpPr>
          <p:nvPr>
            <p:ph type="sldNum" sz="quarter" idx="12"/>
          </p:nvPr>
        </p:nvSpPr>
        <p:spPr/>
        <p:txBody>
          <a:bodyPr/>
          <a:lstStyle/>
          <a:p>
            <a:fld id="{6CC0F84F-ECD9-45A4-B348-DC1538014757}" type="slidenum">
              <a:rPr lang="en-IN" smtClean="0"/>
              <a:t>‹#›</a:t>
            </a:fld>
            <a:endParaRPr lang="en-IN"/>
          </a:p>
        </p:txBody>
      </p:sp>
    </p:spTree>
    <p:extLst>
      <p:ext uri="{BB962C8B-B14F-4D97-AF65-F5344CB8AC3E}">
        <p14:creationId xmlns:p14="http://schemas.microsoft.com/office/powerpoint/2010/main" val="2080782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C25C9-6F8F-9E1E-A572-E9BF7DCCF911}"/>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F170F5F-4C84-C695-559E-3178EDBDEC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470580-5989-3D5B-136A-EA582829AD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FECD40BF-3F58-4C6B-0EB3-DB6B6D0336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745CC5C-2273-9B3A-63C2-677178F50A1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ECE1E6D2-64FA-6E71-E435-9609281D0113}"/>
              </a:ext>
            </a:extLst>
          </p:cNvPr>
          <p:cNvSpPr>
            <a:spLocks noGrp="1"/>
          </p:cNvSpPr>
          <p:nvPr>
            <p:ph type="dt" sz="half" idx="10"/>
          </p:nvPr>
        </p:nvSpPr>
        <p:spPr/>
        <p:txBody>
          <a:bodyPr/>
          <a:lstStyle/>
          <a:p>
            <a:fld id="{B182782C-62BB-46F1-9EA0-6918456A0280}" type="datetimeFigureOut">
              <a:rPr lang="en-IN" smtClean="0"/>
              <a:t>02-12-2022</a:t>
            </a:fld>
            <a:endParaRPr lang="en-IN"/>
          </a:p>
        </p:txBody>
      </p:sp>
      <p:sp>
        <p:nvSpPr>
          <p:cNvPr id="8" name="Footer Placeholder 7">
            <a:extLst>
              <a:ext uri="{FF2B5EF4-FFF2-40B4-BE49-F238E27FC236}">
                <a16:creationId xmlns:a16="http://schemas.microsoft.com/office/drawing/2014/main" id="{AB83D3BD-5923-673C-B3E1-9B5C99A74213}"/>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BF558CB9-E7D9-0DB8-A4D9-B811D99F51DC}"/>
              </a:ext>
            </a:extLst>
          </p:cNvPr>
          <p:cNvSpPr>
            <a:spLocks noGrp="1"/>
          </p:cNvSpPr>
          <p:nvPr>
            <p:ph type="sldNum" sz="quarter" idx="12"/>
          </p:nvPr>
        </p:nvSpPr>
        <p:spPr/>
        <p:txBody>
          <a:bodyPr/>
          <a:lstStyle/>
          <a:p>
            <a:fld id="{6CC0F84F-ECD9-45A4-B348-DC1538014757}" type="slidenum">
              <a:rPr lang="en-IN" smtClean="0"/>
              <a:t>‹#›</a:t>
            </a:fld>
            <a:endParaRPr lang="en-IN"/>
          </a:p>
        </p:txBody>
      </p:sp>
    </p:spTree>
    <p:extLst>
      <p:ext uri="{BB962C8B-B14F-4D97-AF65-F5344CB8AC3E}">
        <p14:creationId xmlns:p14="http://schemas.microsoft.com/office/powerpoint/2010/main" val="2888600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4586A-DDFE-EF46-9811-C6BAF12691DC}"/>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880A84FC-C988-138F-A5CA-7D0F66B1318C}"/>
              </a:ext>
            </a:extLst>
          </p:cNvPr>
          <p:cNvSpPr>
            <a:spLocks noGrp="1"/>
          </p:cNvSpPr>
          <p:nvPr>
            <p:ph type="dt" sz="half" idx="10"/>
          </p:nvPr>
        </p:nvSpPr>
        <p:spPr/>
        <p:txBody>
          <a:bodyPr/>
          <a:lstStyle/>
          <a:p>
            <a:fld id="{B182782C-62BB-46F1-9EA0-6918456A0280}" type="datetimeFigureOut">
              <a:rPr lang="en-IN" smtClean="0"/>
              <a:t>02-12-2022</a:t>
            </a:fld>
            <a:endParaRPr lang="en-IN"/>
          </a:p>
        </p:txBody>
      </p:sp>
      <p:sp>
        <p:nvSpPr>
          <p:cNvPr id="4" name="Footer Placeholder 3">
            <a:extLst>
              <a:ext uri="{FF2B5EF4-FFF2-40B4-BE49-F238E27FC236}">
                <a16:creationId xmlns:a16="http://schemas.microsoft.com/office/drawing/2014/main" id="{4DBF91E6-337E-19D2-7C2F-4F777E2BB033}"/>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BF6DAA9A-23C9-BE0A-7C1C-BDD152081588}"/>
              </a:ext>
            </a:extLst>
          </p:cNvPr>
          <p:cNvSpPr>
            <a:spLocks noGrp="1"/>
          </p:cNvSpPr>
          <p:nvPr>
            <p:ph type="sldNum" sz="quarter" idx="12"/>
          </p:nvPr>
        </p:nvSpPr>
        <p:spPr/>
        <p:txBody>
          <a:bodyPr/>
          <a:lstStyle/>
          <a:p>
            <a:fld id="{6CC0F84F-ECD9-45A4-B348-DC1538014757}" type="slidenum">
              <a:rPr lang="en-IN" smtClean="0"/>
              <a:t>‹#›</a:t>
            </a:fld>
            <a:endParaRPr lang="en-IN"/>
          </a:p>
        </p:txBody>
      </p:sp>
    </p:spTree>
    <p:extLst>
      <p:ext uri="{BB962C8B-B14F-4D97-AF65-F5344CB8AC3E}">
        <p14:creationId xmlns:p14="http://schemas.microsoft.com/office/powerpoint/2010/main" val="1258973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8C3146-D9D9-34D3-BE35-358D42BCD164}"/>
              </a:ext>
            </a:extLst>
          </p:cNvPr>
          <p:cNvSpPr>
            <a:spLocks noGrp="1"/>
          </p:cNvSpPr>
          <p:nvPr>
            <p:ph type="dt" sz="half" idx="10"/>
          </p:nvPr>
        </p:nvSpPr>
        <p:spPr/>
        <p:txBody>
          <a:bodyPr/>
          <a:lstStyle/>
          <a:p>
            <a:fld id="{B182782C-62BB-46F1-9EA0-6918456A0280}" type="datetimeFigureOut">
              <a:rPr lang="en-IN" smtClean="0"/>
              <a:t>02-12-2022</a:t>
            </a:fld>
            <a:endParaRPr lang="en-IN"/>
          </a:p>
        </p:txBody>
      </p:sp>
      <p:sp>
        <p:nvSpPr>
          <p:cNvPr id="3" name="Footer Placeholder 2">
            <a:extLst>
              <a:ext uri="{FF2B5EF4-FFF2-40B4-BE49-F238E27FC236}">
                <a16:creationId xmlns:a16="http://schemas.microsoft.com/office/drawing/2014/main" id="{DA198F03-CC30-AC5F-669D-11BA9C7B976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01F7F3D5-B8F6-9729-10E9-F303A5D1E8A6}"/>
              </a:ext>
            </a:extLst>
          </p:cNvPr>
          <p:cNvSpPr>
            <a:spLocks noGrp="1"/>
          </p:cNvSpPr>
          <p:nvPr>
            <p:ph type="sldNum" sz="quarter" idx="12"/>
          </p:nvPr>
        </p:nvSpPr>
        <p:spPr/>
        <p:txBody>
          <a:bodyPr/>
          <a:lstStyle/>
          <a:p>
            <a:fld id="{6CC0F84F-ECD9-45A4-B348-DC1538014757}" type="slidenum">
              <a:rPr lang="en-IN" smtClean="0"/>
              <a:t>‹#›</a:t>
            </a:fld>
            <a:endParaRPr lang="en-IN"/>
          </a:p>
        </p:txBody>
      </p:sp>
    </p:spTree>
    <p:extLst>
      <p:ext uri="{BB962C8B-B14F-4D97-AF65-F5344CB8AC3E}">
        <p14:creationId xmlns:p14="http://schemas.microsoft.com/office/powerpoint/2010/main" val="1405560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DAC50-E592-393A-2BF2-31D944D6E8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6D87E2EC-4452-1E23-A8CE-6EF47B55DE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877F0A92-EFDE-A5ED-499B-D406F40A1B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8A4092-0D4D-0AA6-2912-63EAFE2B00EA}"/>
              </a:ext>
            </a:extLst>
          </p:cNvPr>
          <p:cNvSpPr>
            <a:spLocks noGrp="1"/>
          </p:cNvSpPr>
          <p:nvPr>
            <p:ph type="dt" sz="half" idx="10"/>
          </p:nvPr>
        </p:nvSpPr>
        <p:spPr/>
        <p:txBody>
          <a:bodyPr/>
          <a:lstStyle/>
          <a:p>
            <a:fld id="{B182782C-62BB-46F1-9EA0-6918456A0280}" type="datetimeFigureOut">
              <a:rPr lang="en-IN" smtClean="0"/>
              <a:t>02-12-2022</a:t>
            </a:fld>
            <a:endParaRPr lang="en-IN"/>
          </a:p>
        </p:txBody>
      </p:sp>
      <p:sp>
        <p:nvSpPr>
          <p:cNvPr id="6" name="Footer Placeholder 5">
            <a:extLst>
              <a:ext uri="{FF2B5EF4-FFF2-40B4-BE49-F238E27FC236}">
                <a16:creationId xmlns:a16="http://schemas.microsoft.com/office/drawing/2014/main" id="{CB83A0D0-5150-6A16-A132-FA6AF32ED11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7EC9D0B-11F2-71BF-0FF6-66FDD739EF71}"/>
              </a:ext>
            </a:extLst>
          </p:cNvPr>
          <p:cNvSpPr>
            <a:spLocks noGrp="1"/>
          </p:cNvSpPr>
          <p:nvPr>
            <p:ph type="sldNum" sz="quarter" idx="12"/>
          </p:nvPr>
        </p:nvSpPr>
        <p:spPr/>
        <p:txBody>
          <a:bodyPr/>
          <a:lstStyle/>
          <a:p>
            <a:fld id="{6CC0F84F-ECD9-45A4-B348-DC1538014757}" type="slidenum">
              <a:rPr lang="en-IN" smtClean="0"/>
              <a:t>‹#›</a:t>
            </a:fld>
            <a:endParaRPr lang="en-IN"/>
          </a:p>
        </p:txBody>
      </p:sp>
    </p:spTree>
    <p:extLst>
      <p:ext uri="{BB962C8B-B14F-4D97-AF65-F5344CB8AC3E}">
        <p14:creationId xmlns:p14="http://schemas.microsoft.com/office/powerpoint/2010/main" val="1178804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D670F-12C1-3143-EB1E-9C495BC812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EE869DE-02F5-6DCF-D6B3-62E15B5CAE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7890CC77-3817-C0C5-BB10-B9DA83F804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6FAAE9-6C14-4D62-C491-EC16E63FC64D}"/>
              </a:ext>
            </a:extLst>
          </p:cNvPr>
          <p:cNvSpPr>
            <a:spLocks noGrp="1"/>
          </p:cNvSpPr>
          <p:nvPr>
            <p:ph type="dt" sz="half" idx="10"/>
          </p:nvPr>
        </p:nvSpPr>
        <p:spPr/>
        <p:txBody>
          <a:bodyPr/>
          <a:lstStyle/>
          <a:p>
            <a:fld id="{B182782C-62BB-46F1-9EA0-6918456A0280}" type="datetimeFigureOut">
              <a:rPr lang="en-IN" smtClean="0"/>
              <a:t>02-12-2022</a:t>
            </a:fld>
            <a:endParaRPr lang="en-IN"/>
          </a:p>
        </p:txBody>
      </p:sp>
      <p:sp>
        <p:nvSpPr>
          <p:cNvPr id="6" name="Footer Placeholder 5">
            <a:extLst>
              <a:ext uri="{FF2B5EF4-FFF2-40B4-BE49-F238E27FC236}">
                <a16:creationId xmlns:a16="http://schemas.microsoft.com/office/drawing/2014/main" id="{E3DA4E1E-06F7-02C2-D568-895A1119953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97D5629-2B59-A0EB-8025-5898B1B54AD2}"/>
              </a:ext>
            </a:extLst>
          </p:cNvPr>
          <p:cNvSpPr>
            <a:spLocks noGrp="1"/>
          </p:cNvSpPr>
          <p:nvPr>
            <p:ph type="sldNum" sz="quarter" idx="12"/>
          </p:nvPr>
        </p:nvSpPr>
        <p:spPr/>
        <p:txBody>
          <a:bodyPr/>
          <a:lstStyle/>
          <a:p>
            <a:fld id="{6CC0F84F-ECD9-45A4-B348-DC1538014757}" type="slidenum">
              <a:rPr lang="en-IN" smtClean="0"/>
              <a:t>‹#›</a:t>
            </a:fld>
            <a:endParaRPr lang="en-IN"/>
          </a:p>
        </p:txBody>
      </p:sp>
    </p:spTree>
    <p:extLst>
      <p:ext uri="{BB962C8B-B14F-4D97-AF65-F5344CB8AC3E}">
        <p14:creationId xmlns:p14="http://schemas.microsoft.com/office/powerpoint/2010/main" val="2016892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2EA69D-E525-05E3-AD8D-EF853EE580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A79C542-252B-69E7-A641-5341B9A61C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A51C8B4-897F-D0A6-A159-3A8E80693A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82782C-62BB-46F1-9EA0-6918456A0280}" type="datetimeFigureOut">
              <a:rPr lang="en-IN" smtClean="0"/>
              <a:t>02-12-2022</a:t>
            </a:fld>
            <a:endParaRPr lang="en-IN"/>
          </a:p>
        </p:txBody>
      </p:sp>
      <p:sp>
        <p:nvSpPr>
          <p:cNvPr id="5" name="Footer Placeholder 4">
            <a:extLst>
              <a:ext uri="{FF2B5EF4-FFF2-40B4-BE49-F238E27FC236}">
                <a16:creationId xmlns:a16="http://schemas.microsoft.com/office/drawing/2014/main" id="{23545E42-E106-C6C4-BF4D-68EFF7F1EB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C831EE25-548D-2E91-B33E-48F560A33A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C0F84F-ECD9-45A4-B348-DC1538014757}" type="slidenum">
              <a:rPr lang="en-IN" smtClean="0"/>
              <a:t>‹#›</a:t>
            </a:fld>
            <a:endParaRPr lang="en-IN"/>
          </a:p>
        </p:txBody>
      </p:sp>
    </p:spTree>
    <p:extLst>
      <p:ext uri="{BB962C8B-B14F-4D97-AF65-F5344CB8AC3E}">
        <p14:creationId xmlns:p14="http://schemas.microsoft.com/office/powerpoint/2010/main" val="1283058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6B713-BE50-309A-7BFA-0F8C48B8A5AB}"/>
              </a:ext>
            </a:extLst>
          </p:cNvPr>
          <p:cNvSpPr>
            <a:spLocks noGrp="1"/>
          </p:cNvSpPr>
          <p:nvPr>
            <p:ph type="title"/>
          </p:nvPr>
        </p:nvSpPr>
        <p:spPr>
          <a:xfrm>
            <a:off x="838200" y="2349909"/>
            <a:ext cx="10515600" cy="1897625"/>
          </a:xfrm>
        </p:spPr>
        <p:txBody>
          <a:bodyPr>
            <a:normAutofit/>
          </a:bodyPr>
          <a:lstStyle/>
          <a:p>
            <a:r>
              <a:rPr lang="en-IN" sz="4000" b="1" dirty="0"/>
              <a:t>Preface to Shakespeare by </a:t>
            </a:r>
            <a:r>
              <a:rPr lang="en-IN" sz="4000" b="1" dirty="0" err="1"/>
              <a:t>Dr.</a:t>
            </a:r>
            <a:r>
              <a:rPr lang="en-IN" sz="4000" b="1" dirty="0"/>
              <a:t> Samuel Johnson</a:t>
            </a:r>
          </a:p>
        </p:txBody>
      </p:sp>
    </p:spTree>
    <p:extLst>
      <p:ext uri="{BB962C8B-B14F-4D97-AF65-F5344CB8AC3E}">
        <p14:creationId xmlns:p14="http://schemas.microsoft.com/office/powerpoint/2010/main" val="896175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8EE421-5285-5265-0175-F81971199697}"/>
              </a:ext>
            </a:extLst>
          </p:cNvPr>
          <p:cNvSpPr>
            <a:spLocks noGrp="1"/>
          </p:cNvSpPr>
          <p:nvPr>
            <p:ph idx="1"/>
          </p:nvPr>
        </p:nvSpPr>
        <p:spPr>
          <a:xfrm>
            <a:off x="838200" y="481781"/>
            <a:ext cx="10515600" cy="5695182"/>
          </a:xfrm>
        </p:spPr>
        <p:txBody>
          <a:bodyPr>
            <a:normAutofit lnSpcReduction="10000"/>
          </a:bodyPr>
          <a:lstStyle/>
          <a:p>
            <a:r>
              <a:rPr lang="en-US" dirty="0"/>
              <a:t>Shakespeare’s plays are neither tragedies nor comedies in the strict sense of these terms, but compositions of a distinct kind; exhibiting the real state of sublunary nature which partakes of good and evil, joy and sorrow, mingled with endless variety of proportion and innumerable modes of combination; and expressing the course of the world, in which the loss of the one is the gain of the other.</a:t>
            </a:r>
          </a:p>
          <a:p>
            <a:r>
              <a:rPr lang="en-US" dirty="0"/>
              <a:t>Shakespeare has “united the powers of exciting laughter and sorrow not only in one mind, but in one composition” as a result of which almost all his plays are “divided between serious and ludicrous characters”. Shakespeare’s “mode of composition” is always the same: an “interchange of seriousness and merriment, by which the mind is softened at one time, and exhilarated at another”.</a:t>
            </a:r>
          </a:p>
          <a:p>
            <a:r>
              <a:rPr lang="en-US" dirty="0"/>
              <a:t>Johnson justifies Shakespeare’s “mingled drama” on the grounds that the mixture of sorrow and joy is more realistic and, thus, morally instructive.</a:t>
            </a:r>
          </a:p>
          <a:p>
            <a:endParaRPr lang="en-IN" dirty="0"/>
          </a:p>
        </p:txBody>
      </p:sp>
    </p:spTree>
    <p:extLst>
      <p:ext uri="{BB962C8B-B14F-4D97-AF65-F5344CB8AC3E}">
        <p14:creationId xmlns:p14="http://schemas.microsoft.com/office/powerpoint/2010/main" val="1939044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AF1968-8160-464B-C8F9-6394E2C73006}"/>
              </a:ext>
            </a:extLst>
          </p:cNvPr>
          <p:cNvSpPr>
            <a:spLocks noGrp="1"/>
          </p:cNvSpPr>
          <p:nvPr>
            <p:ph idx="1"/>
          </p:nvPr>
        </p:nvSpPr>
        <p:spPr>
          <a:xfrm>
            <a:off x="838200" y="658761"/>
            <a:ext cx="10515600" cy="5518202"/>
          </a:xfrm>
        </p:spPr>
        <p:txBody>
          <a:bodyPr>
            <a:normAutofit fontScale="92500" lnSpcReduction="10000"/>
          </a:bodyPr>
          <a:lstStyle/>
          <a:p>
            <a:r>
              <a:rPr lang="en-US" dirty="0"/>
              <a:t>Shakespeare’s failure to respect the unities of action, time and place</a:t>
            </a:r>
          </a:p>
          <a:p>
            <a:r>
              <a:rPr lang="en-US" dirty="0"/>
              <a:t>With regard to the unity of action, Johnson argues that the laws applicable to tragedies and comedies are not applicable to Shakespeare’s histories. All that is required of such plays is that the “changes of action be so prepared as to be understood, that the incidents be various and affecting, and the characters consistent, natural, and distinct. No other unity is intended, and therefore none is sought”. </a:t>
            </a:r>
          </a:p>
          <a:p>
            <a:r>
              <a:rPr lang="en-US" dirty="0"/>
              <a:t>With regard to the unities of time and place, Johnson argues that these “are not essential to a just drama”.</a:t>
            </a:r>
          </a:p>
          <a:p>
            <a:r>
              <a:rPr lang="en-US" dirty="0"/>
              <a:t>All this does not matter, Johnson argues, because “spectators are always in their senses and know . . . that the stage is only a stage”. </a:t>
            </a:r>
          </a:p>
          <a:p>
            <a:r>
              <a:rPr lang="en-US" dirty="0"/>
              <a:t>Vraisemblance (likelihood) is not adversely affected, firstly, by changes in location.</a:t>
            </a:r>
          </a:p>
          <a:p>
            <a:r>
              <a:rPr lang="en-US" dirty="0"/>
              <a:t>Secondly, he argues, time is “obsequious (attentive) to the imagination; a lapse of years is as easily conceived as a passage of hours.”  </a:t>
            </a:r>
            <a:endParaRPr lang="en-IN" dirty="0"/>
          </a:p>
        </p:txBody>
      </p:sp>
    </p:spTree>
    <p:extLst>
      <p:ext uri="{BB962C8B-B14F-4D97-AF65-F5344CB8AC3E}">
        <p14:creationId xmlns:p14="http://schemas.microsoft.com/office/powerpoint/2010/main" val="946122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379EE-C91E-5ABB-D93B-D653701C87D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F982CB0-27EA-F195-31CC-30DEB84F5E25}"/>
              </a:ext>
            </a:extLst>
          </p:cNvPr>
          <p:cNvSpPr>
            <a:spLocks noGrp="1"/>
          </p:cNvSpPr>
          <p:nvPr>
            <p:ph idx="1"/>
          </p:nvPr>
        </p:nvSpPr>
        <p:spPr/>
        <p:txBody>
          <a:bodyPr/>
          <a:lstStyle/>
          <a:p>
            <a:endParaRPr lang="en-IN" dirty="0"/>
          </a:p>
        </p:txBody>
      </p:sp>
    </p:spTree>
    <p:extLst>
      <p:ext uri="{BB962C8B-B14F-4D97-AF65-F5344CB8AC3E}">
        <p14:creationId xmlns:p14="http://schemas.microsoft.com/office/powerpoint/2010/main" val="1101609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DBD058-3759-05BD-B084-800F053B1210}"/>
              </a:ext>
            </a:extLst>
          </p:cNvPr>
          <p:cNvSpPr>
            <a:spLocks noGrp="1"/>
          </p:cNvSpPr>
          <p:nvPr>
            <p:ph idx="1"/>
          </p:nvPr>
        </p:nvSpPr>
        <p:spPr>
          <a:xfrm>
            <a:off x="838200" y="924232"/>
            <a:ext cx="10515600" cy="5252731"/>
          </a:xfrm>
        </p:spPr>
        <p:txBody>
          <a:bodyPr>
            <a:normAutofit lnSpcReduction="10000"/>
          </a:bodyPr>
          <a:lstStyle/>
          <a:p>
            <a:pPr algn="just">
              <a:lnSpc>
                <a:spcPct val="115000"/>
              </a:lnSpc>
              <a:spcBef>
                <a:spcPts val="0"/>
              </a:spcBef>
            </a:pPr>
            <a:r>
              <a:rPr lang="en-US" sz="2400" dirty="0">
                <a:solidFill>
                  <a:srgbClr val="000000"/>
                </a:solidFill>
                <a:ea typeface="Times New Roman" panose="02020603050405020304" pitchFamily="18" charset="0"/>
                <a:cs typeface="Times New Roman" panose="02020603050405020304" pitchFamily="18" charset="0"/>
              </a:rPr>
              <a:t>Dr. </a:t>
            </a:r>
            <a:r>
              <a:rPr lang="en-US" sz="2400" dirty="0">
                <a:solidFill>
                  <a:srgbClr val="000000"/>
                </a:solidFill>
                <a:effectLst/>
                <a:ea typeface="Times New Roman" panose="02020603050405020304" pitchFamily="18" charset="0"/>
                <a:cs typeface="Times New Roman" panose="02020603050405020304" pitchFamily="18" charset="0"/>
              </a:rPr>
              <a:t>Samuel Johnson ((1709-1784) is one of the most significant figures in English literature. His fame is due in part to a widely read biography of him, written by his friend James Boswell and published in 1791. Although probably best known for compiling his celebrated dictionary, </a:t>
            </a:r>
            <a:r>
              <a:rPr lang="en-US" sz="2400" dirty="0">
                <a:effectLst/>
                <a:ea typeface="Times New Roman" panose="02020603050405020304" pitchFamily="18" charset="0"/>
              </a:rPr>
              <a:t>the </a:t>
            </a:r>
            <a:r>
              <a:rPr lang="en-US" sz="2400" i="1" dirty="0">
                <a:effectLst/>
                <a:ea typeface="Times New Roman" panose="02020603050405020304" pitchFamily="18" charset="0"/>
              </a:rPr>
              <a:t>Dictionary of the English Language</a:t>
            </a:r>
            <a:r>
              <a:rPr lang="en-US" sz="2400" dirty="0">
                <a:effectLst/>
                <a:ea typeface="Times New Roman" panose="02020603050405020304" pitchFamily="18" charset="0"/>
              </a:rPr>
              <a:t> (1755)</a:t>
            </a:r>
            <a:r>
              <a:rPr lang="en-US" sz="2400" dirty="0">
                <a:solidFill>
                  <a:srgbClr val="000000"/>
                </a:solidFill>
                <a:effectLst/>
                <a:ea typeface="Times New Roman" panose="02020603050405020304" pitchFamily="18" charset="0"/>
                <a:cs typeface="Times New Roman" panose="02020603050405020304" pitchFamily="18" charset="0"/>
              </a:rPr>
              <a:t>, Johnson was an extremely prolific writer who worked in a variety of fields and forms.</a:t>
            </a:r>
            <a:endParaRPr lang="en-IN" sz="2400" dirty="0">
              <a:effectLst/>
              <a:ea typeface="Times New Roman" panose="02020603050405020304" pitchFamily="18" charset="0"/>
              <a:cs typeface="Times New Roman" panose="02020603050405020304" pitchFamily="18" charset="0"/>
            </a:endParaRPr>
          </a:p>
          <a:p>
            <a:pPr algn="just">
              <a:lnSpc>
                <a:spcPct val="115000"/>
              </a:lnSpc>
              <a:spcBef>
                <a:spcPts val="0"/>
              </a:spcBef>
            </a:pPr>
            <a:r>
              <a:rPr lang="en-US" sz="2400" dirty="0">
                <a:solidFill>
                  <a:srgbClr val="000000"/>
                </a:solidFill>
                <a:effectLst/>
                <a:ea typeface="Times New Roman" panose="02020603050405020304" pitchFamily="18" charset="0"/>
                <a:cs typeface="Times New Roman" panose="02020603050405020304" pitchFamily="18" charset="0"/>
              </a:rPr>
              <a:t>He founded his own periodical, </a:t>
            </a:r>
            <a:r>
              <a:rPr lang="en-US" sz="2400" i="1" dirty="0">
                <a:solidFill>
                  <a:srgbClr val="000000"/>
                </a:solidFill>
                <a:effectLst/>
                <a:ea typeface="Times New Roman" panose="02020603050405020304" pitchFamily="18" charset="0"/>
                <a:cs typeface="Times New Roman" panose="02020603050405020304" pitchFamily="18" charset="0"/>
              </a:rPr>
              <a:t>The Rambler,</a:t>
            </a:r>
            <a:r>
              <a:rPr lang="en-US" sz="2400" dirty="0">
                <a:solidFill>
                  <a:srgbClr val="000000"/>
                </a:solidFill>
                <a:effectLst/>
                <a:ea typeface="Times New Roman" panose="02020603050405020304" pitchFamily="18" charset="0"/>
                <a:cs typeface="Times New Roman" panose="02020603050405020304" pitchFamily="18" charset="0"/>
              </a:rPr>
              <a:t> in which he published, between 1750 and 1752, a considerable number of eloquent, insightful essays on literature, criticism, and morality.</a:t>
            </a:r>
          </a:p>
          <a:p>
            <a:pPr algn="just">
              <a:lnSpc>
                <a:spcPct val="115000"/>
              </a:lnSpc>
              <a:spcBef>
                <a:spcPts val="0"/>
              </a:spcBef>
            </a:pPr>
            <a:r>
              <a:rPr lang="en-US" sz="2400" dirty="0">
                <a:solidFill>
                  <a:srgbClr val="000000"/>
                </a:solidFill>
                <a:effectLst/>
                <a:ea typeface="Times New Roman" panose="02020603050405020304" pitchFamily="18" charset="0"/>
                <a:cs typeface="Times New Roman" panose="02020603050405020304" pitchFamily="18" charset="0"/>
              </a:rPr>
              <a:t>Johnson published another periodical, </a:t>
            </a:r>
            <a:r>
              <a:rPr lang="en-US" sz="2400" i="1" dirty="0">
                <a:solidFill>
                  <a:srgbClr val="000000"/>
                </a:solidFill>
                <a:effectLst/>
                <a:ea typeface="Times New Roman" panose="02020603050405020304" pitchFamily="18" charset="0"/>
                <a:cs typeface="Times New Roman" panose="02020603050405020304" pitchFamily="18" charset="0"/>
              </a:rPr>
              <a:t>The Idler,</a:t>
            </a:r>
            <a:r>
              <a:rPr lang="en-US" sz="2400" dirty="0">
                <a:solidFill>
                  <a:srgbClr val="000000"/>
                </a:solidFill>
                <a:effectLst/>
                <a:ea typeface="Times New Roman" panose="02020603050405020304" pitchFamily="18" charset="0"/>
                <a:cs typeface="Times New Roman" panose="02020603050405020304" pitchFamily="18" charset="0"/>
              </a:rPr>
              <a:t> between 1758 and 1760.</a:t>
            </a:r>
            <a:endParaRPr lang="en-IN" sz="2400" dirty="0">
              <a:effectLst/>
              <a:ea typeface="Times New Roman" panose="02020603050405020304" pitchFamily="18" charset="0"/>
              <a:cs typeface="Times New Roman" panose="02020603050405020304" pitchFamily="18" charset="0"/>
            </a:endParaRPr>
          </a:p>
          <a:p>
            <a:pPr algn="just">
              <a:lnSpc>
                <a:spcPct val="115000"/>
              </a:lnSpc>
              <a:spcBef>
                <a:spcPts val="0"/>
              </a:spcBef>
            </a:pPr>
            <a:r>
              <a:rPr lang="en-US" sz="2400" dirty="0">
                <a:solidFill>
                  <a:srgbClr val="000000"/>
                </a:solidFill>
                <a:effectLst/>
                <a:ea typeface="Times New Roman" panose="02020603050405020304" pitchFamily="18" charset="0"/>
                <a:cs typeface="Times New Roman" panose="02020603050405020304" pitchFamily="18" charset="0"/>
              </a:rPr>
              <a:t>Johnson's last major work, </a:t>
            </a:r>
            <a:r>
              <a:rPr lang="en-US" sz="2400" i="1" dirty="0">
                <a:solidFill>
                  <a:srgbClr val="000000"/>
                </a:solidFill>
                <a:effectLst/>
                <a:ea typeface="Times New Roman" panose="02020603050405020304" pitchFamily="18" charset="0"/>
                <a:cs typeface="Times New Roman" panose="02020603050405020304" pitchFamily="18" charset="0"/>
              </a:rPr>
              <a:t>The Lives of the English Poets</a:t>
            </a:r>
            <a:r>
              <a:rPr lang="en-US" sz="2400" dirty="0">
                <a:solidFill>
                  <a:srgbClr val="000000"/>
                </a:solidFill>
                <a:effectLst/>
                <a:ea typeface="Times New Roman" panose="02020603050405020304" pitchFamily="18" charset="0"/>
                <a:cs typeface="Times New Roman" panose="02020603050405020304" pitchFamily="18" charset="0"/>
              </a:rPr>
              <a:t>, was begun in 1778, when he was nearly 70 years old, and completed—in ten volumes—in 1781. The work is a distinctive blend of biography and literary criticism.</a:t>
            </a:r>
            <a:endParaRPr lang="en-IN" sz="2400" dirty="0">
              <a:effectLst/>
              <a:ea typeface="Times New Roman" panose="02020603050405020304" pitchFamily="18" charset="0"/>
              <a:cs typeface="Times New Roman" panose="02020603050405020304" pitchFamily="18" charset="0"/>
            </a:endParaRPr>
          </a:p>
          <a:p>
            <a:pPr algn="just">
              <a:lnSpc>
                <a:spcPct val="115000"/>
              </a:lnSpc>
              <a:spcAft>
                <a:spcPts val="1000"/>
              </a:spcAft>
            </a:pPr>
            <a:endPar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1000"/>
              </a:spcAft>
            </a:pP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733437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8E5F63AC-ACF5-4FE1-8DAB-A815BF5BDE44}"/>
              </a:ext>
            </a:extLst>
          </p:cNvPr>
          <p:cNvSpPr>
            <a:spLocks noGrp="1"/>
          </p:cNvSpPr>
          <p:nvPr>
            <p:ph idx="1"/>
          </p:nvPr>
        </p:nvSpPr>
        <p:spPr>
          <a:xfrm>
            <a:off x="838200" y="983226"/>
            <a:ext cx="10515600" cy="5193737"/>
          </a:xfrm>
        </p:spPr>
        <p:txBody>
          <a:bodyPr>
            <a:normAutofit/>
          </a:bodyPr>
          <a:lstStyle/>
          <a:p>
            <a:r>
              <a:rPr lang="en-US" dirty="0"/>
              <a:t>In his preface to his edition of the collected works of Shakespeare, Johnson begins by noting that we often seem to cherish the works of the past and to neglect the present. </a:t>
            </a:r>
          </a:p>
          <a:p>
            <a:r>
              <a:rPr lang="en-US" dirty="0"/>
              <a:t>Praises, he writes, are often “without reason lavished on the dead” as a result of which it sometimes seems that the “</a:t>
            </a:r>
            <a:r>
              <a:rPr lang="en-US" dirty="0" err="1"/>
              <a:t>honours</a:t>
            </a:r>
            <a:r>
              <a:rPr lang="en-US" dirty="0"/>
              <a:t> due only to excellence are paid to antiquity”. </a:t>
            </a:r>
          </a:p>
          <a:p>
            <a:r>
              <a:rPr lang="en-US" dirty="0"/>
              <a:t>Everyone, Johnson suggests, is “perhaps . . . more willing to </a:t>
            </a:r>
            <a:r>
              <a:rPr lang="en-US" dirty="0" err="1"/>
              <a:t>honour</a:t>
            </a:r>
            <a:r>
              <a:rPr lang="en-US" dirty="0"/>
              <a:t> past than present excellence; and the mind contemplates genius through the shades of age”. </a:t>
            </a:r>
          </a:p>
          <a:p>
            <a:r>
              <a:rPr lang="en-US" dirty="0"/>
              <a:t>“[I]n the productions of genius, nothing can be styled excellent till it has been </a:t>
            </a:r>
            <a:r>
              <a:rPr lang="en-US" dirty="0">
                <a:solidFill>
                  <a:srgbClr val="0070C0"/>
                </a:solidFill>
              </a:rPr>
              <a:t>compared with other works of the same kind</a:t>
            </a:r>
            <a:r>
              <a:rPr lang="en-US" dirty="0"/>
              <a:t>”.</a:t>
            </a:r>
            <a:endParaRPr lang="en-IN" dirty="0"/>
          </a:p>
        </p:txBody>
      </p:sp>
    </p:spTree>
    <p:extLst>
      <p:ext uri="{BB962C8B-B14F-4D97-AF65-F5344CB8AC3E}">
        <p14:creationId xmlns:p14="http://schemas.microsoft.com/office/powerpoint/2010/main" val="2489819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661F1D-AECC-B268-E2D7-2DCBB5BE236E}"/>
              </a:ext>
            </a:extLst>
          </p:cNvPr>
          <p:cNvSpPr>
            <a:spLocks noGrp="1"/>
          </p:cNvSpPr>
          <p:nvPr>
            <p:ph idx="1"/>
          </p:nvPr>
        </p:nvSpPr>
        <p:spPr>
          <a:xfrm>
            <a:off x="838200" y="747252"/>
            <a:ext cx="10515600" cy="5429711"/>
          </a:xfrm>
        </p:spPr>
        <p:txBody>
          <a:bodyPr>
            <a:normAutofit/>
          </a:bodyPr>
          <a:lstStyle/>
          <a:p>
            <a:r>
              <a:rPr lang="en-US" sz="3200" dirty="0"/>
              <a:t>With this test in mind, Johnson suggests that Shakespeare meets these criteria and “may now begin to assume the dignity of an ancient, and earn the privilege of established fame and prescriptive veneration” because he has “long outlived his century, the term commonly used as the test of literary merit”.</a:t>
            </a:r>
          </a:p>
          <a:p>
            <a:r>
              <a:rPr lang="en-US" sz="3200" dirty="0"/>
              <a:t> That he deserves such acclaim can be verified by “comparing him with other authors”. </a:t>
            </a:r>
          </a:p>
          <a:p>
            <a:r>
              <a:rPr lang="en-US" sz="3200" dirty="0"/>
              <a:t>The question which arises is “by what </a:t>
            </a:r>
            <a:r>
              <a:rPr lang="en-US" sz="3200" dirty="0">
                <a:solidFill>
                  <a:srgbClr val="0070C0"/>
                </a:solidFill>
              </a:rPr>
              <a:t>peculiarities of excellence </a:t>
            </a:r>
            <a:r>
              <a:rPr lang="en-US" sz="3200" dirty="0"/>
              <a:t>Shakespeare has gained and kept the </a:t>
            </a:r>
            <a:r>
              <a:rPr lang="en-US" sz="3200" dirty="0" err="1"/>
              <a:t>favour</a:t>
            </a:r>
            <a:r>
              <a:rPr lang="en-US" sz="3200" dirty="0"/>
              <a:t> of his countrymen?”. </a:t>
            </a:r>
            <a:endParaRPr lang="en-IN" sz="3200" dirty="0"/>
          </a:p>
        </p:txBody>
      </p:sp>
    </p:spTree>
    <p:extLst>
      <p:ext uri="{BB962C8B-B14F-4D97-AF65-F5344CB8AC3E}">
        <p14:creationId xmlns:p14="http://schemas.microsoft.com/office/powerpoint/2010/main" val="4063302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18E729-0ABD-5045-F642-AC82811983E0}"/>
              </a:ext>
            </a:extLst>
          </p:cNvPr>
          <p:cNvSpPr>
            <a:spLocks noGrp="1"/>
          </p:cNvSpPr>
          <p:nvPr>
            <p:ph idx="1"/>
          </p:nvPr>
        </p:nvSpPr>
        <p:spPr>
          <a:xfrm>
            <a:off x="838200" y="727588"/>
            <a:ext cx="10515600" cy="5449376"/>
          </a:xfrm>
        </p:spPr>
        <p:txBody>
          <a:bodyPr>
            <a:normAutofit/>
          </a:bodyPr>
          <a:lstStyle/>
          <a:p>
            <a:r>
              <a:rPr lang="en-US" dirty="0"/>
              <a:t>Shakespeare’s perhaps most important skill concerns accurate </a:t>
            </a:r>
            <a:r>
              <a:rPr lang="en-US" dirty="0" err="1"/>
              <a:t>characterisation</a:t>
            </a:r>
            <a:r>
              <a:rPr lang="en-US" dirty="0"/>
              <a:t>: </a:t>
            </a:r>
          </a:p>
          <a:p>
            <a:r>
              <a:rPr lang="en-US" dirty="0"/>
              <a:t>He offers “representations of general nature” rather than of “particular manners” peculiar to individuals or particular places and times. </a:t>
            </a:r>
          </a:p>
          <a:p>
            <a:r>
              <a:rPr lang="en-US" dirty="0"/>
              <a:t>Johnson praises the Bard’s </a:t>
            </a:r>
            <a:r>
              <a:rPr lang="en-US" dirty="0" err="1"/>
              <a:t>characterisation</a:t>
            </a:r>
            <a:r>
              <a:rPr lang="en-US" dirty="0"/>
              <a:t> in particular for its fidelity to human nature in general</a:t>
            </a:r>
          </a:p>
          <a:p>
            <a:r>
              <a:rPr lang="en-US" dirty="0"/>
              <a:t>Shakespeare is above all writers . . . the poet of nature; the poet that holds up to his readers a faithful mirror of manners and of life. </a:t>
            </a:r>
          </a:p>
          <a:p>
            <a:r>
              <a:rPr lang="en-US" dirty="0"/>
              <a:t>His characters are the genuine progeny of common humanity.</a:t>
            </a:r>
          </a:p>
          <a:p>
            <a:r>
              <a:rPr lang="en-US" dirty="0"/>
              <a:t>His persons act and speak by the influence of thee general passions and principles.</a:t>
            </a:r>
            <a:endParaRPr lang="en-IN" dirty="0"/>
          </a:p>
        </p:txBody>
      </p:sp>
    </p:spTree>
    <p:extLst>
      <p:ext uri="{BB962C8B-B14F-4D97-AF65-F5344CB8AC3E}">
        <p14:creationId xmlns:p14="http://schemas.microsoft.com/office/powerpoint/2010/main" val="1709837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50F7EF-752D-FEA3-C814-289C9228B1FA}"/>
              </a:ext>
            </a:extLst>
          </p:cNvPr>
          <p:cNvSpPr>
            <a:spLocks noGrp="1"/>
          </p:cNvSpPr>
          <p:nvPr>
            <p:ph idx="1"/>
          </p:nvPr>
        </p:nvSpPr>
        <p:spPr>
          <a:xfrm>
            <a:off x="838200" y="973394"/>
            <a:ext cx="10515600" cy="5203569"/>
          </a:xfrm>
        </p:spPr>
        <p:txBody>
          <a:bodyPr>
            <a:normAutofit lnSpcReduction="10000"/>
          </a:bodyPr>
          <a:lstStyle/>
          <a:p>
            <a:r>
              <a:rPr lang="en-US" dirty="0"/>
              <a:t>Shakespeare’s “scenes are occupied only be men, who act and speak as the reader thinks that he should himself have spoken or acted on the same occasion”. </a:t>
            </a:r>
          </a:p>
          <a:p>
            <a:r>
              <a:rPr lang="en-US" dirty="0" err="1"/>
              <a:t>Characterisation</a:t>
            </a:r>
            <a:r>
              <a:rPr lang="en-US" dirty="0"/>
              <a:t> “ample and general” in this way, that is, his “adherence to general nature”, is supplemented by appropriate strokes of individuality.</a:t>
            </a:r>
          </a:p>
          <a:p>
            <a:r>
              <a:rPr lang="en-US" dirty="0"/>
              <a:t>Even when dealing with supernatural matters, Johnson stresses, Shakespeare “approximates the remote, and </a:t>
            </a:r>
            <a:r>
              <a:rPr lang="en-US" dirty="0" err="1"/>
              <a:t>familiarises</a:t>
            </a:r>
            <a:r>
              <a:rPr lang="en-US" dirty="0"/>
              <a:t> the wonderful.</a:t>
            </a:r>
          </a:p>
          <a:p>
            <a:r>
              <a:rPr lang="en-US" dirty="0"/>
              <a:t>Whatever his subject matter, as Shakespeare’s personages act upon principles arising from genuine passion, very little modified by particular forms, their pleasures and vexations are communicable to all times and to all places; they are natural, and therefore durable.</a:t>
            </a:r>
            <a:endParaRPr lang="en-IN" dirty="0"/>
          </a:p>
        </p:txBody>
      </p:sp>
    </p:spTree>
    <p:extLst>
      <p:ext uri="{BB962C8B-B14F-4D97-AF65-F5344CB8AC3E}">
        <p14:creationId xmlns:p14="http://schemas.microsoft.com/office/powerpoint/2010/main" val="2332671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C2D60D-3C66-E432-D848-DD33A43841B8}"/>
              </a:ext>
            </a:extLst>
          </p:cNvPr>
          <p:cNvSpPr>
            <a:spLocks noGrp="1"/>
          </p:cNvSpPr>
          <p:nvPr>
            <p:ph idx="1"/>
          </p:nvPr>
        </p:nvSpPr>
        <p:spPr>
          <a:xfrm>
            <a:off x="838200" y="806245"/>
            <a:ext cx="10515600" cy="5370718"/>
          </a:xfrm>
        </p:spPr>
        <p:txBody>
          <a:bodyPr>
            <a:normAutofit lnSpcReduction="10000"/>
          </a:bodyPr>
          <a:lstStyle/>
          <a:p>
            <a:r>
              <a:rPr lang="en-US" dirty="0"/>
              <a:t>Shakespeare’s “drama is the mirror of life” from which other writers can learn much simply “by reading human sentiments in human language.</a:t>
            </a:r>
          </a:p>
          <a:p>
            <a:r>
              <a:rPr lang="en-US" dirty="0"/>
              <a:t>Moreover, if his </a:t>
            </a:r>
            <a:r>
              <a:rPr lang="en-US" dirty="0" err="1"/>
              <a:t>characterisation</a:t>
            </a:r>
            <a:r>
              <a:rPr lang="en-US" dirty="0"/>
              <a:t> is realistic, so too are his dialogues.</a:t>
            </a:r>
          </a:p>
          <a:p>
            <a:r>
              <a:rPr lang="en-US" dirty="0"/>
              <a:t>Shakespeare has captured the enduring spirit of the English language.</a:t>
            </a:r>
          </a:p>
          <a:p>
            <a:r>
              <a:rPr lang="en-US" dirty="0"/>
              <a:t>There is a conversation above grossness and below refinement, where propriety resides, and where this poet seems to have gathered his comic dialogue. </a:t>
            </a:r>
          </a:p>
          <a:p>
            <a:r>
              <a:rPr lang="en-US" dirty="0"/>
              <a:t>The speech of each of Shakespeare’s characters is “so evidently determined by the incident which produces it, and is pursued with so much ease and simplicity, that it seems scarcely to claim the merit of fiction, but to have been gleaned by diligent selection out of common conversation, and common occurrences”. </a:t>
            </a:r>
            <a:endParaRPr lang="en-IN" dirty="0"/>
          </a:p>
        </p:txBody>
      </p:sp>
    </p:spTree>
    <p:extLst>
      <p:ext uri="{BB962C8B-B14F-4D97-AF65-F5344CB8AC3E}">
        <p14:creationId xmlns:p14="http://schemas.microsoft.com/office/powerpoint/2010/main" val="1887142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C1111F-59D9-E000-B9E4-A20DD623F6C0}"/>
              </a:ext>
            </a:extLst>
          </p:cNvPr>
          <p:cNvSpPr>
            <a:spLocks noGrp="1"/>
          </p:cNvSpPr>
          <p:nvPr>
            <p:ph idx="1"/>
          </p:nvPr>
        </p:nvSpPr>
        <p:spPr>
          <a:xfrm>
            <a:off x="838200" y="580104"/>
            <a:ext cx="10515600" cy="5596860"/>
          </a:xfrm>
        </p:spPr>
        <p:txBody>
          <a:bodyPr>
            <a:normAutofit fontScale="92500" lnSpcReduction="20000"/>
          </a:bodyPr>
          <a:lstStyle/>
          <a:p>
            <a:r>
              <a:rPr lang="en-US" dirty="0"/>
              <a:t>One of the criticisms commonly made of Shakespeare’s plays was that he did not follow the prescribed rules.</a:t>
            </a:r>
          </a:p>
          <a:p>
            <a:r>
              <a:rPr lang="en-US" dirty="0"/>
              <a:t>Shakespeare is guilty of blurring the genres of tragedy and comedy which ought to be distinct. </a:t>
            </a:r>
          </a:p>
          <a:p>
            <a:r>
              <a:rPr lang="en-US" dirty="0"/>
              <a:t>The ancient poets, out of the “chaos of mingled purposes and casualties” and “according to the laws which custom had prescribed”, had “selected, some the crimes of men, and some their absurdities; some the momentous vicissitudes of life, and some the lighter occurrences; some the terrors of distress and some the gaieties of prosperity”.</a:t>
            </a:r>
          </a:p>
          <a:p>
            <a:r>
              <a:rPr lang="en-US" dirty="0"/>
              <a:t>It was for this reason that there “rose two modes of imitation, known by the names of tragedy and comedy.”</a:t>
            </a:r>
          </a:p>
          <a:p>
            <a:r>
              <a:rPr lang="en-US" dirty="0"/>
              <a:t>comedy was defined simply as an “action which ended happily to the principal persons, however serious or distressful through its intermediate incidents” . To be a tragedy, similarly, “required only a calamitous conclusion”, as a result of which “plays were written, which, by changing the catastrophe, were tragedies today, and comedies tomorrow”. </a:t>
            </a:r>
          </a:p>
        </p:txBody>
      </p:sp>
    </p:spTree>
    <p:extLst>
      <p:ext uri="{BB962C8B-B14F-4D97-AF65-F5344CB8AC3E}">
        <p14:creationId xmlns:p14="http://schemas.microsoft.com/office/powerpoint/2010/main" val="2240533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51C5FB-FB73-2319-E1F7-FE38FED5C0CB}"/>
              </a:ext>
            </a:extLst>
          </p:cNvPr>
          <p:cNvSpPr>
            <a:spLocks noGrp="1"/>
          </p:cNvSpPr>
          <p:nvPr>
            <p:ph idx="1"/>
          </p:nvPr>
        </p:nvSpPr>
        <p:spPr>
          <a:xfrm>
            <a:off x="838200" y="825910"/>
            <a:ext cx="10515600" cy="5351053"/>
          </a:xfrm>
        </p:spPr>
        <p:txBody>
          <a:bodyPr>
            <a:normAutofit/>
          </a:bodyPr>
          <a:lstStyle/>
          <a:p>
            <a:r>
              <a:rPr lang="en-US" sz="3200" dirty="0"/>
              <a:t>Shakespeare’s work has been divided into tragedies, comedies and histories.</a:t>
            </a:r>
          </a:p>
          <a:p>
            <a:r>
              <a:rPr lang="en-US" sz="3200" dirty="0"/>
              <a:t>Comedy was defined simply as an “action which ended happily to the principal persons, however serious or distressful through its intermediate incidents”. </a:t>
            </a:r>
          </a:p>
          <a:p>
            <a:r>
              <a:rPr lang="en-US" sz="3200" dirty="0"/>
              <a:t>To be a tragedy, similarly, “required only a calamitous conclusion”. </a:t>
            </a:r>
          </a:p>
          <a:p>
            <a:r>
              <a:rPr lang="en-US" sz="3200" dirty="0"/>
              <a:t>Histories were viewed as plays consisting of a “series of actions, with no other than chronological succession, independent on each other”. </a:t>
            </a:r>
            <a:r>
              <a:rPr lang="en-US" dirty="0"/>
              <a:t> </a:t>
            </a:r>
            <a:endParaRPr lang="en-IN" dirty="0"/>
          </a:p>
        </p:txBody>
      </p:sp>
    </p:spTree>
    <p:extLst>
      <p:ext uri="{BB962C8B-B14F-4D97-AF65-F5344CB8AC3E}">
        <p14:creationId xmlns:p14="http://schemas.microsoft.com/office/powerpoint/2010/main" val="37190257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1395</Words>
  <Application>Microsoft Office PowerPoint</Application>
  <PresentationFormat>Widescreen</PresentationFormat>
  <Paragraphs>46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Preface to Shakespeare by Dr. Samuel Johnson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Sachin Sawant</dc:creator>
  <cp:lastModifiedBy>Sachin Sawant</cp:lastModifiedBy>
  <cp:revision>13</cp:revision>
  <dcterms:created xsi:type="dcterms:W3CDTF">2022-12-02T09:51:40Z</dcterms:created>
  <dcterms:modified xsi:type="dcterms:W3CDTF">2022-12-02T13:31:08Z</dcterms:modified>
</cp:coreProperties>
</file>