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86918" autoAdjust="0"/>
  </p:normalViewPr>
  <p:slideViewPr>
    <p:cSldViewPr>
      <p:cViewPr varScale="1">
        <p:scale>
          <a:sx n="64" d="100"/>
          <a:sy n="64" d="100"/>
        </p:scale>
        <p:origin x="163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9D1343-E116-42EA-A1EF-838F24CDE04B}" type="doc">
      <dgm:prSet loTypeId="urn:microsoft.com/office/officeart/2005/8/layout/process2" loCatId="process" qsTypeId="urn:microsoft.com/office/officeart/2005/8/quickstyle/simple1" qsCatId="simple" csTypeId="urn:microsoft.com/office/officeart/2005/8/colors/accent1_2" csCatId="accent1" phldr="1"/>
      <dgm:spPr/>
    </dgm:pt>
    <dgm:pt modelId="{DA6FF68D-8DB1-4F5A-8308-6DB589F1C417}">
      <dgm:prSet phldrT="[Text]" custT="1"/>
      <dgm:spPr/>
      <dgm:t>
        <a:bodyPr/>
        <a:lstStyle/>
        <a:p>
          <a:r>
            <a:rPr lang="en-US" sz="1800" dirty="0">
              <a:latin typeface="Times New Roman" pitchFamily="18" charset="0"/>
              <a:cs typeface="Times New Roman" pitchFamily="18" charset="0"/>
            </a:rPr>
            <a:t>Ecological Variable </a:t>
          </a:r>
        </a:p>
      </dgm:t>
    </dgm:pt>
    <dgm:pt modelId="{B335AA74-AD6B-4378-BBD2-6BE6DF81D04B}" type="parTrans" cxnId="{AD14B2AA-A869-4F6F-BA5B-91B5E1E93595}">
      <dgm:prSet/>
      <dgm:spPr/>
      <dgm:t>
        <a:bodyPr/>
        <a:lstStyle/>
        <a:p>
          <a:endParaRPr lang="en-US"/>
        </a:p>
      </dgm:t>
    </dgm:pt>
    <dgm:pt modelId="{D1AEE96E-0E32-4BCD-B71D-5BABEDDA1B85}" type="sibTrans" cxnId="{AD14B2AA-A869-4F6F-BA5B-91B5E1E93595}">
      <dgm:prSet/>
      <dgm:spPr/>
      <dgm:t>
        <a:bodyPr/>
        <a:lstStyle/>
        <a:p>
          <a:endParaRPr lang="en-US"/>
        </a:p>
      </dgm:t>
    </dgm:pt>
    <dgm:pt modelId="{732A3DCD-67A2-4DE4-8F6F-3E4EF44BEB98}">
      <dgm:prSet phldrT="[Text]" custT="1"/>
      <dgm:spPr/>
      <dgm:t>
        <a:bodyPr/>
        <a:lstStyle/>
        <a:p>
          <a:r>
            <a:rPr lang="en-US" sz="1800" dirty="0">
              <a:latin typeface="Times New Roman" pitchFamily="18" charset="0"/>
              <a:cs typeface="Times New Roman" pitchFamily="18" charset="0"/>
            </a:rPr>
            <a:t>Dual Influence </a:t>
          </a:r>
        </a:p>
      </dgm:t>
    </dgm:pt>
    <dgm:pt modelId="{8D2D2528-6DAA-4612-B156-1814044D6D3F}" type="parTrans" cxnId="{E3AE26EC-EB9D-4EB5-96AB-035E849E6F39}">
      <dgm:prSet/>
      <dgm:spPr/>
      <dgm:t>
        <a:bodyPr/>
        <a:lstStyle/>
        <a:p>
          <a:endParaRPr lang="en-US"/>
        </a:p>
      </dgm:t>
    </dgm:pt>
    <dgm:pt modelId="{0E5931A5-DCAB-4326-BDBA-B03CEC9BA9ED}" type="sibTrans" cxnId="{E3AE26EC-EB9D-4EB5-96AB-035E849E6F39}">
      <dgm:prSet/>
      <dgm:spPr/>
      <dgm:t>
        <a:bodyPr/>
        <a:lstStyle/>
        <a:p>
          <a:endParaRPr lang="en-US"/>
        </a:p>
      </dgm:t>
    </dgm:pt>
    <dgm:pt modelId="{8EA062D1-9FF7-40CD-B62E-2CBE60BC7416}">
      <dgm:prSet phldrT="[Text]" custT="1"/>
      <dgm:spPr/>
      <dgm:t>
        <a:bodyPr/>
        <a:lstStyle/>
        <a:p>
          <a:r>
            <a:rPr lang="en-US" sz="1800" dirty="0">
              <a:latin typeface="Times New Roman" pitchFamily="18" charset="0"/>
              <a:cs typeface="Times New Roman" pitchFamily="18" charset="0"/>
            </a:rPr>
            <a:t>Socio- Political Variable</a:t>
          </a:r>
        </a:p>
      </dgm:t>
    </dgm:pt>
    <dgm:pt modelId="{C2D6FE2A-2C51-4CDA-8EDD-D2B4AAEAF925}" type="parTrans" cxnId="{E982D651-C299-4B0C-9B6B-1116CC137F5B}">
      <dgm:prSet/>
      <dgm:spPr/>
      <dgm:t>
        <a:bodyPr/>
        <a:lstStyle/>
        <a:p>
          <a:endParaRPr lang="en-US"/>
        </a:p>
      </dgm:t>
    </dgm:pt>
    <dgm:pt modelId="{00BC0CF2-49FA-4403-ABD9-41F57E235ECA}" type="sibTrans" cxnId="{E982D651-C299-4B0C-9B6B-1116CC137F5B}">
      <dgm:prSet/>
      <dgm:spPr/>
      <dgm:t>
        <a:bodyPr/>
        <a:lstStyle/>
        <a:p>
          <a:endParaRPr lang="en-US"/>
        </a:p>
      </dgm:t>
    </dgm:pt>
    <dgm:pt modelId="{0CE065B6-BEDF-40FC-818D-F105D05981FD}" type="pres">
      <dgm:prSet presAssocID="{B59D1343-E116-42EA-A1EF-838F24CDE04B}" presName="linearFlow" presStyleCnt="0">
        <dgm:presLayoutVars>
          <dgm:resizeHandles val="exact"/>
        </dgm:presLayoutVars>
      </dgm:prSet>
      <dgm:spPr/>
    </dgm:pt>
    <dgm:pt modelId="{99E5BAB7-3343-4F29-BCF5-640C43D66B45}" type="pres">
      <dgm:prSet presAssocID="{DA6FF68D-8DB1-4F5A-8308-6DB589F1C417}" presName="node" presStyleLbl="node1" presStyleIdx="0" presStyleCnt="3" custScaleX="92518" custLinFactX="-40810" custLinFactNeighborX="-100000" custLinFactNeighborY="13469">
        <dgm:presLayoutVars>
          <dgm:bulletEnabled val="1"/>
        </dgm:presLayoutVars>
      </dgm:prSet>
      <dgm:spPr/>
      <dgm:t>
        <a:bodyPr/>
        <a:lstStyle/>
        <a:p>
          <a:endParaRPr lang="en-US"/>
        </a:p>
      </dgm:t>
    </dgm:pt>
    <dgm:pt modelId="{DF958420-981D-40AB-A99C-6D49E86BBED9}" type="pres">
      <dgm:prSet presAssocID="{D1AEE96E-0E32-4BCD-B71D-5BABEDDA1B85}" presName="sibTrans" presStyleLbl="sibTrans2D1" presStyleIdx="0" presStyleCnt="2" custFlipHor="1" custScaleX="36946" custLinFactNeighborX="-29260" custLinFactNeighborY="64190"/>
      <dgm:spPr/>
      <dgm:t>
        <a:bodyPr/>
        <a:lstStyle/>
        <a:p>
          <a:endParaRPr lang="en-US"/>
        </a:p>
      </dgm:t>
    </dgm:pt>
    <dgm:pt modelId="{EA0B610F-5694-4A48-98B2-57E628B67198}" type="pres">
      <dgm:prSet presAssocID="{D1AEE96E-0E32-4BCD-B71D-5BABEDDA1B85}" presName="connectorText" presStyleLbl="sibTrans2D1" presStyleIdx="0" presStyleCnt="2"/>
      <dgm:spPr/>
      <dgm:t>
        <a:bodyPr/>
        <a:lstStyle/>
        <a:p>
          <a:endParaRPr lang="en-US"/>
        </a:p>
      </dgm:t>
    </dgm:pt>
    <dgm:pt modelId="{C0B7EE55-51AB-47E4-914A-58EE7F5EB36F}" type="pres">
      <dgm:prSet presAssocID="{732A3DCD-67A2-4DE4-8F6F-3E4EF44BEB98}" presName="node" presStyleLbl="node1" presStyleIdx="1" presStyleCnt="3" custLinFactX="-40810" custLinFactNeighborX="-100000" custLinFactNeighborY="-17152">
        <dgm:presLayoutVars>
          <dgm:bulletEnabled val="1"/>
        </dgm:presLayoutVars>
      </dgm:prSet>
      <dgm:spPr/>
      <dgm:t>
        <a:bodyPr/>
        <a:lstStyle/>
        <a:p>
          <a:endParaRPr lang="en-US"/>
        </a:p>
      </dgm:t>
    </dgm:pt>
    <dgm:pt modelId="{ED45A7CD-4E2E-4CC3-8F1A-5D9B1ED8CC1A}" type="pres">
      <dgm:prSet presAssocID="{0E5931A5-DCAB-4326-BDBA-B03CEC9BA9ED}" presName="sibTrans" presStyleLbl="sibTrans2D1" presStyleIdx="1" presStyleCnt="2" custFlipHor="1" custScaleX="128838"/>
      <dgm:spPr/>
      <dgm:t>
        <a:bodyPr/>
        <a:lstStyle/>
        <a:p>
          <a:endParaRPr lang="en-US"/>
        </a:p>
      </dgm:t>
    </dgm:pt>
    <dgm:pt modelId="{1FD44D0E-A70F-4E95-9B82-BF84CB90DD94}" type="pres">
      <dgm:prSet presAssocID="{0E5931A5-DCAB-4326-BDBA-B03CEC9BA9ED}" presName="connectorText" presStyleLbl="sibTrans2D1" presStyleIdx="1" presStyleCnt="2"/>
      <dgm:spPr/>
      <dgm:t>
        <a:bodyPr/>
        <a:lstStyle/>
        <a:p>
          <a:endParaRPr lang="en-US"/>
        </a:p>
      </dgm:t>
    </dgm:pt>
    <dgm:pt modelId="{21F96E6A-7282-4053-90DF-439FEB9B57E8}" type="pres">
      <dgm:prSet presAssocID="{8EA062D1-9FF7-40CD-B62E-2CBE60BC7416}" presName="node" presStyleLbl="node1" presStyleIdx="2" presStyleCnt="3" custLinFactX="-44552" custLinFactNeighborX="-100000" custLinFactNeighborY="-34304">
        <dgm:presLayoutVars>
          <dgm:bulletEnabled val="1"/>
        </dgm:presLayoutVars>
      </dgm:prSet>
      <dgm:spPr/>
      <dgm:t>
        <a:bodyPr/>
        <a:lstStyle/>
        <a:p>
          <a:endParaRPr lang="en-US"/>
        </a:p>
      </dgm:t>
    </dgm:pt>
  </dgm:ptLst>
  <dgm:cxnLst>
    <dgm:cxn modelId="{E68D1E30-E161-44B2-85AB-5A8E3A9DA1E1}" type="presOf" srcId="{0E5931A5-DCAB-4326-BDBA-B03CEC9BA9ED}" destId="{1FD44D0E-A70F-4E95-9B82-BF84CB90DD94}" srcOrd="1" destOrd="0" presId="urn:microsoft.com/office/officeart/2005/8/layout/process2"/>
    <dgm:cxn modelId="{1E238217-F180-46EA-B709-4AED4493FD7C}" type="presOf" srcId="{732A3DCD-67A2-4DE4-8F6F-3E4EF44BEB98}" destId="{C0B7EE55-51AB-47E4-914A-58EE7F5EB36F}" srcOrd="0" destOrd="0" presId="urn:microsoft.com/office/officeart/2005/8/layout/process2"/>
    <dgm:cxn modelId="{DA409099-3485-4F85-B32E-C3D735D55F3A}" type="presOf" srcId="{0E5931A5-DCAB-4326-BDBA-B03CEC9BA9ED}" destId="{ED45A7CD-4E2E-4CC3-8F1A-5D9B1ED8CC1A}" srcOrd="0" destOrd="0" presId="urn:microsoft.com/office/officeart/2005/8/layout/process2"/>
    <dgm:cxn modelId="{C6E29455-9CCB-448B-B071-62263B9BF45F}" type="presOf" srcId="{DA6FF68D-8DB1-4F5A-8308-6DB589F1C417}" destId="{99E5BAB7-3343-4F29-BCF5-640C43D66B45}" srcOrd="0" destOrd="0" presId="urn:microsoft.com/office/officeart/2005/8/layout/process2"/>
    <dgm:cxn modelId="{8A4B8F72-D88E-4BC0-917C-486BD28BE4BE}" type="presOf" srcId="{B59D1343-E116-42EA-A1EF-838F24CDE04B}" destId="{0CE065B6-BEDF-40FC-818D-F105D05981FD}" srcOrd="0" destOrd="0" presId="urn:microsoft.com/office/officeart/2005/8/layout/process2"/>
    <dgm:cxn modelId="{66DF1FAD-8888-4E8B-A3CB-511CE7451C11}" type="presOf" srcId="{8EA062D1-9FF7-40CD-B62E-2CBE60BC7416}" destId="{21F96E6A-7282-4053-90DF-439FEB9B57E8}" srcOrd="0" destOrd="0" presId="urn:microsoft.com/office/officeart/2005/8/layout/process2"/>
    <dgm:cxn modelId="{AD14B2AA-A869-4F6F-BA5B-91B5E1E93595}" srcId="{B59D1343-E116-42EA-A1EF-838F24CDE04B}" destId="{DA6FF68D-8DB1-4F5A-8308-6DB589F1C417}" srcOrd="0" destOrd="0" parTransId="{B335AA74-AD6B-4378-BBD2-6BE6DF81D04B}" sibTransId="{D1AEE96E-0E32-4BCD-B71D-5BABEDDA1B85}"/>
    <dgm:cxn modelId="{A2B82892-D510-40DD-9639-78F9BFC1E8B9}" type="presOf" srcId="{D1AEE96E-0E32-4BCD-B71D-5BABEDDA1B85}" destId="{DF958420-981D-40AB-A99C-6D49E86BBED9}" srcOrd="0" destOrd="0" presId="urn:microsoft.com/office/officeart/2005/8/layout/process2"/>
    <dgm:cxn modelId="{783A9846-F8F1-4555-A4AE-D7D6515C9DD7}" type="presOf" srcId="{D1AEE96E-0E32-4BCD-B71D-5BABEDDA1B85}" destId="{EA0B610F-5694-4A48-98B2-57E628B67198}" srcOrd="1" destOrd="0" presId="urn:microsoft.com/office/officeart/2005/8/layout/process2"/>
    <dgm:cxn modelId="{E3AE26EC-EB9D-4EB5-96AB-035E849E6F39}" srcId="{B59D1343-E116-42EA-A1EF-838F24CDE04B}" destId="{732A3DCD-67A2-4DE4-8F6F-3E4EF44BEB98}" srcOrd="1" destOrd="0" parTransId="{8D2D2528-6DAA-4612-B156-1814044D6D3F}" sibTransId="{0E5931A5-DCAB-4326-BDBA-B03CEC9BA9ED}"/>
    <dgm:cxn modelId="{E982D651-C299-4B0C-9B6B-1116CC137F5B}" srcId="{B59D1343-E116-42EA-A1EF-838F24CDE04B}" destId="{8EA062D1-9FF7-40CD-B62E-2CBE60BC7416}" srcOrd="2" destOrd="0" parTransId="{C2D6FE2A-2C51-4CDA-8EDD-D2B4AAEAF925}" sibTransId="{00BC0CF2-49FA-4403-ABD9-41F57E235ECA}"/>
    <dgm:cxn modelId="{4557E51A-356A-4387-BB2F-5A9665565D8F}" type="presParOf" srcId="{0CE065B6-BEDF-40FC-818D-F105D05981FD}" destId="{99E5BAB7-3343-4F29-BCF5-640C43D66B45}" srcOrd="0" destOrd="0" presId="urn:microsoft.com/office/officeart/2005/8/layout/process2"/>
    <dgm:cxn modelId="{04957B4B-C792-474C-8A06-7599C9230DFF}" type="presParOf" srcId="{0CE065B6-BEDF-40FC-818D-F105D05981FD}" destId="{DF958420-981D-40AB-A99C-6D49E86BBED9}" srcOrd="1" destOrd="0" presId="urn:microsoft.com/office/officeart/2005/8/layout/process2"/>
    <dgm:cxn modelId="{D143CBE3-E3A9-41BE-9B8C-B30D709EFEB7}" type="presParOf" srcId="{DF958420-981D-40AB-A99C-6D49E86BBED9}" destId="{EA0B610F-5694-4A48-98B2-57E628B67198}" srcOrd="0" destOrd="0" presId="urn:microsoft.com/office/officeart/2005/8/layout/process2"/>
    <dgm:cxn modelId="{4678C646-B253-4BF8-81C7-53AB2CE971AD}" type="presParOf" srcId="{0CE065B6-BEDF-40FC-818D-F105D05981FD}" destId="{C0B7EE55-51AB-47E4-914A-58EE7F5EB36F}" srcOrd="2" destOrd="0" presId="urn:microsoft.com/office/officeart/2005/8/layout/process2"/>
    <dgm:cxn modelId="{7BCE918D-DFFB-4A9D-B6D1-59C2B2FFC311}" type="presParOf" srcId="{0CE065B6-BEDF-40FC-818D-F105D05981FD}" destId="{ED45A7CD-4E2E-4CC3-8F1A-5D9B1ED8CC1A}" srcOrd="3" destOrd="0" presId="urn:microsoft.com/office/officeart/2005/8/layout/process2"/>
    <dgm:cxn modelId="{66179BF0-F12B-4BC4-9002-18741354684A}" type="presParOf" srcId="{ED45A7CD-4E2E-4CC3-8F1A-5D9B1ED8CC1A}" destId="{1FD44D0E-A70F-4E95-9B82-BF84CB90DD94}" srcOrd="0" destOrd="0" presId="urn:microsoft.com/office/officeart/2005/8/layout/process2"/>
    <dgm:cxn modelId="{8A3EDB76-1B83-4BBD-B958-D601076AF27E}" type="presParOf" srcId="{0CE065B6-BEDF-40FC-818D-F105D05981FD}" destId="{21F96E6A-7282-4053-90DF-439FEB9B57E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5BAB7-3343-4F29-BCF5-640C43D66B45}">
      <dsp:nvSpPr>
        <dsp:cNvPr id="0" name=""/>
        <dsp:cNvSpPr/>
      </dsp:nvSpPr>
      <dsp:spPr>
        <a:xfrm>
          <a:off x="0" y="65348"/>
          <a:ext cx="1615962" cy="9703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itchFamily="18" charset="0"/>
              <a:cs typeface="Times New Roman" pitchFamily="18" charset="0"/>
            </a:rPr>
            <a:t>Ecological Variable </a:t>
          </a:r>
        </a:p>
      </dsp:txBody>
      <dsp:txXfrm>
        <a:off x="28421" y="93769"/>
        <a:ext cx="1559120" cy="913517"/>
      </dsp:txXfrm>
    </dsp:sp>
    <dsp:sp modelId="{DF958420-981D-40AB-A99C-6D49E86BBED9}">
      <dsp:nvSpPr>
        <dsp:cNvPr id="0" name=""/>
        <dsp:cNvSpPr/>
      </dsp:nvSpPr>
      <dsp:spPr>
        <a:xfrm rot="16371727" flipH="1">
          <a:off x="719995" y="1265976"/>
          <a:ext cx="93390" cy="4366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636391" y="1437629"/>
        <a:ext cx="261997" cy="65373"/>
      </dsp:txXfrm>
    </dsp:sp>
    <dsp:sp modelId="{C0B7EE55-51AB-47E4-914A-58EE7F5EB36F}">
      <dsp:nvSpPr>
        <dsp:cNvPr id="0" name=""/>
        <dsp:cNvSpPr/>
      </dsp:nvSpPr>
      <dsp:spPr>
        <a:xfrm>
          <a:off x="0" y="1372320"/>
          <a:ext cx="1746646" cy="9703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itchFamily="18" charset="0"/>
              <a:cs typeface="Times New Roman" pitchFamily="18" charset="0"/>
            </a:rPr>
            <a:t>Dual Influence </a:t>
          </a:r>
        </a:p>
      </dsp:txBody>
      <dsp:txXfrm>
        <a:off x="28421" y="1400741"/>
        <a:ext cx="1689804" cy="913517"/>
      </dsp:txXfrm>
    </dsp:sp>
    <dsp:sp modelId="{ED45A7CD-4E2E-4CC3-8F1A-5D9B1ED8CC1A}">
      <dsp:nvSpPr>
        <dsp:cNvPr id="0" name=""/>
        <dsp:cNvSpPr/>
      </dsp:nvSpPr>
      <dsp:spPr>
        <a:xfrm rot="16200000" flipH="1">
          <a:off x="679118" y="2325330"/>
          <a:ext cx="388409" cy="4366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742324" y="2349457"/>
        <a:ext cx="261997" cy="271886"/>
      </dsp:txXfrm>
    </dsp:sp>
    <dsp:sp modelId="{21F96E6A-7282-4053-90DF-439FEB9B57E8}">
      <dsp:nvSpPr>
        <dsp:cNvPr id="0" name=""/>
        <dsp:cNvSpPr/>
      </dsp:nvSpPr>
      <dsp:spPr>
        <a:xfrm>
          <a:off x="0" y="2744641"/>
          <a:ext cx="1746646" cy="9703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itchFamily="18" charset="0"/>
              <a:cs typeface="Times New Roman" pitchFamily="18" charset="0"/>
            </a:rPr>
            <a:t>Socio- Political Variable</a:t>
          </a:r>
        </a:p>
      </dsp:txBody>
      <dsp:txXfrm>
        <a:off x="28421" y="2773062"/>
        <a:ext cx="1689804" cy="9135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1C024-02D7-4882-B6E3-759B5852C329}" type="datetimeFigureOut">
              <a:rPr lang="en-US" smtClean="0"/>
              <a:pPr/>
              <a:t>6/30/2024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E0F48-4561-4C6F-9E00-1937834C78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9E0F48-4561-4C6F-9E00-1937834C784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9360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4711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55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2090205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4797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2733343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944918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120418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55700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E50DB4-CB1E-41AE-A403-47DE0F566C70}"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361133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E50DB4-CB1E-41AE-A403-47DE0F566C70}"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1031402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E50DB4-CB1E-41AE-A403-47DE0F566C70}" type="datetimeFigureOut">
              <a:rPr lang="en-US" smtClean="0"/>
              <a:pPr/>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130551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E50DB4-CB1E-41AE-A403-47DE0F566C70}" type="datetimeFigureOut">
              <a:rPr lang="en-US" smtClean="0"/>
              <a:pPr/>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75168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50DB4-CB1E-41AE-A403-47DE0F566C70}" type="datetimeFigureOut">
              <a:rPr lang="en-US" smtClean="0"/>
              <a:pPr/>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8095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3E50DB4-CB1E-41AE-A403-47DE0F566C70}"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129861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E50DB4-CB1E-41AE-A403-47DE0F566C70}"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03D2E-ACC3-4569-8C4B-8D1C721CF2C2}" type="slidenum">
              <a:rPr lang="en-US" smtClean="0"/>
              <a:pPr/>
              <a:t>‹#›</a:t>
            </a:fld>
            <a:endParaRPr lang="en-US"/>
          </a:p>
        </p:txBody>
      </p:sp>
    </p:spTree>
    <p:extLst>
      <p:ext uri="{BB962C8B-B14F-4D97-AF65-F5344CB8AC3E}">
        <p14:creationId xmlns:p14="http://schemas.microsoft.com/office/powerpoint/2010/main" val="324090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E50DB4-CB1E-41AE-A403-47DE0F566C70}" type="datetimeFigureOut">
              <a:rPr lang="en-US" smtClean="0"/>
              <a:pPr/>
              <a:t>6/30/2024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F803D2E-ACC3-4569-8C4B-8D1C721CF2C2}" type="slidenum">
              <a:rPr lang="en-US" smtClean="0"/>
              <a:pPr/>
              <a:t>‹#›</a:t>
            </a:fld>
            <a:endParaRPr lang="en-US"/>
          </a:p>
        </p:txBody>
      </p:sp>
    </p:spTree>
    <p:extLst>
      <p:ext uri="{BB962C8B-B14F-4D97-AF65-F5344CB8AC3E}">
        <p14:creationId xmlns:p14="http://schemas.microsoft.com/office/powerpoint/2010/main" val="236322709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295400"/>
            <a:ext cx="7543800" cy="5105400"/>
          </a:xfrm>
        </p:spPr>
        <p:txBody>
          <a:bodyPr>
            <a:normAutofit/>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solidFill>
                  <a:srgbClr val="0070C0"/>
                </a:solidFill>
                <a:latin typeface="Times New Roman" pitchFamily="18" charset="0"/>
                <a:cs typeface="Times New Roman" pitchFamily="18" charset="0"/>
              </a:rPr>
              <a:t/>
            </a:r>
            <a:br>
              <a:rPr lang="en-US" dirty="0">
                <a:solidFill>
                  <a:srgbClr val="0070C0"/>
                </a:solidFill>
                <a:latin typeface="Times New Roman" pitchFamily="18" charset="0"/>
                <a:cs typeface="Times New Roman" pitchFamily="18" charset="0"/>
              </a:rPr>
            </a:br>
            <a:r>
              <a:rPr lang="en-US" sz="3400" dirty="0">
                <a:solidFill>
                  <a:srgbClr val="0070C0"/>
                </a:solidFill>
                <a:latin typeface="Times New Roman" pitchFamily="18" charset="0"/>
                <a:cs typeface="Times New Roman" pitchFamily="18" charset="0"/>
              </a:rPr>
              <a:t>SUBJECT – B.A.III (Sem. VI</a:t>
            </a:r>
            <a:r>
              <a:rPr lang="en-US" sz="3400" dirty="0" smtClean="0">
                <a:solidFill>
                  <a:srgbClr val="0070C0"/>
                </a:solidFill>
                <a:latin typeface="Times New Roman" pitchFamily="18" charset="0"/>
                <a:cs typeface="Times New Roman" pitchFamily="18" charset="0"/>
              </a:rPr>
              <a:t>)</a:t>
            </a:r>
          </a:p>
          <a:p>
            <a:r>
              <a:rPr lang="en-US" sz="3400" dirty="0" smtClean="0">
                <a:solidFill>
                  <a:srgbClr val="0070C0"/>
                </a:solidFill>
                <a:latin typeface="Times New Roman" pitchFamily="18" charset="0"/>
                <a:cs typeface="Times New Roman" pitchFamily="18" charset="0"/>
              </a:rPr>
              <a:t> </a:t>
            </a:r>
            <a:r>
              <a:rPr lang="en-US" sz="3400" dirty="0">
                <a:solidFill>
                  <a:srgbClr val="0070C0"/>
                </a:solidFill>
                <a:latin typeface="Times New Roman" pitchFamily="18" charset="0"/>
                <a:cs typeface="Times New Roman" pitchFamily="18" charset="0"/>
              </a:rPr>
              <a:t>Paper no. VIII</a:t>
            </a:r>
          </a:p>
          <a:p>
            <a:r>
              <a:rPr lang="en-US" sz="4500" dirty="0">
                <a:solidFill>
                  <a:srgbClr val="C00000"/>
                </a:solidFill>
                <a:latin typeface="Times New Roman" pitchFamily="18" charset="0"/>
                <a:cs typeface="Times New Roman" pitchFamily="18" charset="0"/>
              </a:rPr>
              <a:t>Cross Cultural </a:t>
            </a:r>
            <a:r>
              <a:rPr lang="en-US" sz="4500" dirty="0" smtClean="0">
                <a:solidFill>
                  <a:srgbClr val="C00000"/>
                </a:solidFill>
                <a:latin typeface="Times New Roman" pitchFamily="18" charset="0"/>
                <a:cs typeface="Times New Roman" pitchFamily="18" charset="0"/>
              </a:rPr>
              <a:t>Psychology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a:p>
            <a:endParaRPr lang="en-US"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Font typeface="Wingdings" pitchFamily="2" charset="2"/>
              <a:buChar char="§"/>
            </a:pPr>
            <a:r>
              <a:rPr lang="hi-IN" sz="2400" dirty="0">
                <a:solidFill>
                  <a:srgbClr val="C00000"/>
                </a:solidFill>
                <a:latin typeface="Times New Roman" pitchFamily="18" charset="0"/>
                <a:cs typeface="Times New Roman" pitchFamily="18" charset="0"/>
              </a:rPr>
              <a:t>परिस्थितीजन्य परिवर्तक </a:t>
            </a:r>
            <a:r>
              <a:rPr lang="hi-IN" sz="2000" dirty="0">
                <a:latin typeface="Times New Roman" pitchFamily="18" charset="0"/>
                <a:cs typeface="Times New Roman" pitchFamily="18" charset="0"/>
              </a:rPr>
              <a:t>– हवामान प्रणाली , हवामानातील बदल, अन्न पदार्थाची उपलब्धता इ,. बिकट वातावरणाचा परिणाम म्हणून आपल्या वर्तानत बदल होऊ शकतो .</a:t>
            </a:r>
          </a:p>
          <a:p>
            <a:pPr>
              <a:buFont typeface="Wingdings" pitchFamily="2" charset="2"/>
              <a:buChar char="§"/>
            </a:pPr>
            <a:r>
              <a:rPr lang="hi-IN" sz="2400" dirty="0">
                <a:solidFill>
                  <a:srgbClr val="C00000"/>
                </a:solidFill>
                <a:latin typeface="Times New Roman" pitchFamily="18" charset="0"/>
                <a:cs typeface="Times New Roman" pitchFamily="18" charset="0"/>
              </a:rPr>
              <a:t>सामाजिक – राजकीय परिवर्तक </a:t>
            </a:r>
            <a:r>
              <a:rPr lang="hi-IN" sz="2000" dirty="0">
                <a:latin typeface="Times New Roman" pitchFamily="18" charset="0"/>
                <a:cs typeface="Times New Roman" pitchFamily="18" charset="0"/>
              </a:rPr>
              <a:t>– सरकारमधील बदल , युद्ध ,धार्मिक संघर्ष , उदा . नविन सरकार तयार करण्यासाठी नविन कायदे तयार केले जातील आणि त्याचा परिणाम म्हणून समाज शारीरिक शिक्षे बद्दल कमी सवेदनशिल होईल.</a:t>
            </a:r>
          </a:p>
          <a:p>
            <a:pPr>
              <a:buFont typeface="Wingdings" pitchFamily="2" charset="2"/>
              <a:buChar char="§"/>
            </a:pPr>
            <a:r>
              <a:rPr lang="hi-IN" sz="2400" dirty="0">
                <a:solidFill>
                  <a:srgbClr val="C00000"/>
                </a:solidFill>
                <a:latin typeface="Times New Roman" pitchFamily="18" charset="0"/>
                <a:cs typeface="Times New Roman" pitchFamily="18" charset="0"/>
              </a:rPr>
              <a:t>वैयक्तिक – मानसशास्त्रीय परिवर्तक –</a:t>
            </a:r>
            <a:r>
              <a:rPr lang="hi-IN" sz="2400" dirty="0">
                <a:latin typeface="Times New Roman" pitchFamily="18" charset="0"/>
                <a:cs typeface="Times New Roman" pitchFamily="18" charset="0"/>
              </a:rPr>
              <a:t> </a:t>
            </a:r>
            <a:r>
              <a:rPr lang="hi-IN" sz="2000" dirty="0">
                <a:latin typeface="Times New Roman" pitchFamily="18" charset="0"/>
                <a:cs typeface="Times New Roman" pitchFamily="18" charset="0"/>
              </a:rPr>
              <a:t>कृती,मुल्ये, आणि विशिस्ट व्यक्ती किवा गटांचे व्यक्तिमत्व </a:t>
            </a:r>
            <a:endParaRPr lang="en-US" sz="2000" dirty="0">
              <a:latin typeface="Times New Roman" pitchFamily="18" charset="0"/>
              <a:cs typeface="Times New Roman" pitchFamily="18" charset="0"/>
            </a:endParaRPr>
          </a:p>
          <a:p>
            <a:pPr>
              <a:buFont typeface="Wingdings" pitchFamily="2" charset="2"/>
              <a:buChar char="§"/>
            </a:pPr>
            <a:endParaRPr lang="hi-IN" sz="2000" dirty="0">
              <a:solidFill>
                <a:srgbClr val="C00000"/>
              </a:solidFill>
              <a:latin typeface="Times New Roman" pitchFamily="18" charset="0"/>
              <a:cs typeface="Times New Roman" pitchFamily="18" charset="0"/>
            </a:endParaRPr>
          </a:p>
          <a:p>
            <a:pPr>
              <a:buFont typeface="Wingdings" pitchFamily="2" charset="2"/>
              <a:buChar char="§"/>
            </a:pPr>
            <a:r>
              <a:rPr lang="hi-IN" sz="2200" dirty="0">
                <a:solidFill>
                  <a:srgbClr val="0070C0"/>
                </a:solidFill>
                <a:latin typeface="Times New Roman" pitchFamily="18" charset="0"/>
                <a:cs typeface="Times New Roman" pitchFamily="18" charset="0"/>
              </a:rPr>
              <a:t>पर्यावरणीय सांस्कृतिक प्रारूपाच्या मर्यादा </a:t>
            </a:r>
            <a:r>
              <a:rPr lang="hi-IN" sz="2200" dirty="0">
                <a:solidFill>
                  <a:srgbClr val="C00000"/>
                </a:solidFill>
                <a:latin typeface="Times New Roman" pitchFamily="18" charset="0"/>
                <a:cs typeface="Times New Roman" pitchFamily="18" charset="0"/>
              </a:rPr>
              <a:t>(</a:t>
            </a:r>
            <a:r>
              <a:rPr lang="en-US" sz="2200" dirty="0">
                <a:solidFill>
                  <a:srgbClr val="C00000"/>
                </a:solidFill>
                <a:latin typeface="Times New Roman" pitchFamily="18" charset="0"/>
                <a:cs typeface="Times New Roman" pitchFamily="18" charset="0"/>
              </a:rPr>
              <a:t>limitations of Eco-Cultural Model</a:t>
            </a:r>
            <a:r>
              <a:rPr lang="hi-IN" sz="2200" dirty="0">
                <a:solidFill>
                  <a:srgbClr val="C00000"/>
                </a:solidFill>
                <a:latin typeface="Times New Roman" pitchFamily="18" charset="0"/>
                <a:cs typeface="Times New Roman" pitchFamily="18" charset="0"/>
              </a:rPr>
              <a:t>)</a:t>
            </a:r>
            <a:endParaRPr lang="en-US" sz="2200" dirty="0">
              <a:solidFill>
                <a:srgbClr val="C00000"/>
              </a:solidFill>
              <a:latin typeface="Times New Roman" pitchFamily="18" charset="0"/>
              <a:cs typeface="Times New Roman" pitchFamily="18" charset="0"/>
            </a:endParaRPr>
          </a:p>
          <a:p>
            <a:pPr>
              <a:buFont typeface="Wingdings" pitchFamily="2" charset="2"/>
              <a:buChar char="§"/>
            </a:pPr>
            <a:r>
              <a:rPr lang="hi-IN" sz="2000" dirty="0">
                <a:latin typeface="Times New Roman" pitchFamily="18" charset="0"/>
                <a:cs typeface="Times New Roman" pitchFamily="18" charset="0"/>
              </a:rPr>
              <a:t>हे प्रारूप वैयक्तिक मतभेदाकडे दुर्लक्ष् करते.सांस्कृतिक जैविक घटकाचे रूपांतरण मनवा मध्ये कसे दिसून येते.त्याच बरोबर वर्तन आणि मानवी गुणधर्म कसे प्रकट होतात .यावर हे माँडेल देते .</a:t>
            </a:r>
          </a:p>
          <a:p>
            <a:pPr>
              <a:buFont typeface="Wingdings" pitchFamily="2" charset="2"/>
              <a:buChar char="§"/>
            </a:pPr>
            <a:r>
              <a:rPr lang="hi-IN" sz="2000" dirty="0">
                <a:latin typeface="Times New Roman" pitchFamily="18" charset="0"/>
                <a:cs typeface="Times New Roman" pitchFamily="18" charset="0"/>
              </a:rPr>
              <a:t>काही सांस्कृतिक गट इतर संस्कृती पेक्षा विचालानस अधिक सहनशील असतात.पर्यावरणीय – सांस्कृतिक प्रारूप असे सूचित करते कि व्यक्ती आणि व्यक्तीच्या कृतिवर ,मूल्यांवर समूहाचा प्रभाव होऊ शकतो.तरीही हे सांस्कृतिक गट वेगळ</a:t>
            </a:r>
            <a:r>
              <a:rPr lang="hi-IN" sz="2000" dirty="0">
                <a:latin typeface="Times New Roman" pitchFamily="18" charset="0"/>
                <a:cs typeface="Mangal"/>
              </a:rPr>
              <a:t>॓ का आहेत हे स्पष्ट करण्यास </a:t>
            </a:r>
            <a:r>
              <a:rPr lang="en-US" sz="2000" b="1" dirty="0">
                <a:latin typeface="Times New Roman" pitchFamily="18" charset="0"/>
                <a:cs typeface="Times New Roman" pitchFamily="18" charset="0"/>
              </a:rPr>
              <a:t>eco-Cultural model </a:t>
            </a:r>
            <a:r>
              <a:rPr lang="hi-IN" sz="2000" b="1" dirty="0">
                <a:latin typeface="Times New Roman" pitchFamily="18" charset="0"/>
                <a:cs typeface="Times New Roman" pitchFamily="18" charset="0"/>
              </a:rPr>
              <a:t>थाबत नाही.</a:t>
            </a:r>
            <a:endParaRPr lang="en-US" sz="2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just"/>
            <a:r>
              <a:rPr lang="hi-IN" sz="2000" b="1" dirty="0">
                <a:latin typeface="Mangal"/>
                <a:cs typeface="Mangal"/>
              </a:rPr>
              <a:t>	</a:t>
            </a:r>
            <a:r>
              <a:rPr lang="en-US" sz="2000" dirty="0">
                <a:latin typeface="Times New Roman" pitchFamily="18" charset="0"/>
                <a:cs typeface="Times New Roman" pitchFamily="18" charset="0"/>
              </a:rPr>
              <a:t>Eco-Cultural model </a:t>
            </a:r>
            <a:r>
              <a:rPr lang="hi-IN" sz="2000" dirty="0">
                <a:latin typeface="Times New Roman" pitchFamily="18" charset="0"/>
                <a:cs typeface="Times New Roman" pitchFamily="18" charset="0"/>
              </a:rPr>
              <a:t>च्या काही सर्व समावेशक आणि यथार्थ  काही मर्यादा आहेत. हे </a:t>
            </a:r>
            <a:r>
              <a:rPr lang="en-US" sz="2000" dirty="0">
                <a:latin typeface="Times New Roman" pitchFamily="18" charset="0"/>
                <a:cs typeface="Times New Roman" pitchFamily="18" charset="0"/>
              </a:rPr>
              <a:t>model</a:t>
            </a:r>
            <a:r>
              <a:rPr lang="hi-IN" sz="2000" dirty="0">
                <a:latin typeface="Times New Roman" pitchFamily="18" charset="0"/>
                <a:cs typeface="Times New Roman" pitchFamily="18" charset="0"/>
              </a:rPr>
              <a:t> व्यक्ती आणि समुहाच्या क्रियांवर होणार्या परिवर्तानाच्या परिनामाला सहमती दर्शविते </a:t>
            </a:r>
            <a:r>
              <a:rPr lang="hi-IN"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sz="2400" dirty="0">
                <a:solidFill>
                  <a:srgbClr val="0070C0"/>
                </a:solidFill>
                <a:latin typeface="Times New Roman" pitchFamily="18" charset="0"/>
                <a:cs typeface="Times New Roman" pitchFamily="18" charset="0"/>
              </a:rPr>
              <a:t>1.5. The dynamic process of cultural transmission.</a:t>
            </a:r>
            <a:endParaRPr lang="hi-IN" sz="2400" dirty="0">
              <a:solidFill>
                <a:srgbClr val="0070C0"/>
              </a:solidFill>
              <a:latin typeface="Times New Roman" pitchFamily="18" charset="0"/>
              <a:cs typeface="Times New Roman" pitchFamily="18" charset="0"/>
            </a:endParaRPr>
          </a:p>
          <a:p>
            <a:pPr>
              <a:buNone/>
            </a:pPr>
            <a:r>
              <a:rPr lang="hi-IN" sz="2400" dirty="0">
                <a:solidFill>
                  <a:srgbClr val="0070C0"/>
                </a:solidFill>
                <a:latin typeface="Times New Roman" pitchFamily="18" charset="0"/>
                <a:cs typeface="Times New Roman" pitchFamily="18" charset="0"/>
              </a:rPr>
              <a:t>	सांस्कृतिक देवाण – घेवाण</a:t>
            </a:r>
            <a:r>
              <a:rPr lang="hi-IN" sz="2400" dirty="0">
                <a:solidFill>
                  <a:srgbClr val="0070C0"/>
                </a:solidFill>
                <a:latin typeface="Mangal"/>
              </a:rPr>
              <a:t>ीची गतिशील प्रक्रिया</a:t>
            </a:r>
          </a:p>
          <a:p>
            <a:pPr marL="0" indent="0" algn="just">
              <a:lnSpc>
                <a:spcPct val="150000"/>
              </a:lnSpc>
              <a:buNone/>
            </a:pPr>
            <a:r>
              <a:rPr lang="hi-IN" sz="2000" dirty="0">
                <a:latin typeface="Times New Roman" pitchFamily="18" charset="0"/>
                <a:cs typeface="Times New Roman" pitchFamily="18" charset="0"/>
              </a:rPr>
              <a:t>	संस्कृति कशी टिकून राहते ? पुढील काळात या संस्कृती टिकून राहतील का ? दोन्ही प्रश्नाना एकच उत्तर आहे. गतिशिल तेचे कारण म्हणजे जसे  इतिहासाची पुस्तके आपल्याला  इतिहास संगतता तसे तसे संस्कृती आपल्याला मुल्ये , निकष , आणि वर्तनाच्या  संक्रमनाची प्रक्रिया संगतता.</a:t>
            </a:r>
            <a:endParaRPr lang="en-US" sz="2000" dirty="0">
              <a:latin typeface="Times New Roman" pitchFamily="18" charset="0"/>
              <a:cs typeface="Times New Roman" pitchFamily="18" charset="0"/>
            </a:endParaRPr>
          </a:p>
          <a:p>
            <a:pPr marL="0" indent="0" algn="just">
              <a:lnSpc>
                <a:spcPct val="150000"/>
              </a:lnSpc>
              <a:buNone/>
            </a:pPr>
            <a:r>
              <a:rPr lang="hi-IN" dirty="0">
                <a:latin typeface="Times New Roman" pitchFamily="18" charset="0"/>
              </a:rPr>
              <a:t>	</a:t>
            </a:r>
            <a:r>
              <a:rPr lang="en-US"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Matsumoto and </a:t>
            </a:r>
            <a:r>
              <a:rPr lang="en-US" sz="2000" dirty="0" err="1">
                <a:latin typeface="Times New Roman" pitchFamily="18" charset="0"/>
                <a:cs typeface="Times New Roman" pitchFamily="18" charset="0"/>
              </a:rPr>
              <a:t>Juang</a:t>
            </a:r>
            <a:r>
              <a:rPr lang="en-US" sz="2000" dirty="0">
                <a:latin typeface="Times New Roman" pitchFamily="18" charset="0"/>
                <a:cs typeface="Times New Roman" pitchFamily="18" charset="0"/>
              </a:rPr>
              <a:t> </a:t>
            </a:r>
            <a:r>
              <a:rPr lang="hi-IN" sz="2000" dirty="0">
                <a:latin typeface="Times New Roman" pitchFamily="18" charset="0"/>
                <a:cs typeface="Times New Roman" pitchFamily="18" charset="0"/>
              </a:rPr>
              <a:t>(</a:t>
            </a:r>
            <a:r>
              <a:rPr lang="en-US" sz="2000" dirty="0">
                <a:latin typeface="Times New Roman" pitchFamily="18" charset="0"/>
                <a:cs typeface="Times New Roman" pitchFamily="18" charset="0"/>
              </a:rPr>
              <a:t>2004</a:t>
            </a:r>
            <a:r>
              <a:rPr lang="hi-IN" sz="2000" dirty="0">
                <a:latin typeface="Times New Roman" pitchFamily="18" charset="0"/>
                <a:cs typeface="Times New Roman" pitchFamily="18" charset="0"/>
              </a:rPr>
              <a:t>) यांच्या मते संस्कृतीची परिभाषा ही गतिशीलता प्राप्त करते आणि वेग वेगळ्या  प्रजातीच्या दृष्टीने ही एक गतिशील प्रक्रिया आहे .असे ते मानतात .त्याच्या साह्याने संस्कृती टिकवून ठेवली जाते.त्याच बरोबर ही एक समान सार्वत्रिक प्रक्रिया आहे .</a:t>
            </a:r>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pPr algn="l"/>
            <a:r>
              <a:rPr lang="en-US" sz="2400" dirty="0">
                <a:solidFill>
                  <a:srgbClr val="0070C0"/>
                </a:solidFill>
                <a:latin typeface="Times New Roman" pitchFamily="18" charset="0"/>
                <a:cs typeface="Times New Roman" pitchFamily="18" charset="0"/>
              </a:rPr>
              <a:t>1.6. Culture and individual levels of analysis and the reliability of culture-level</a:t>
            </a:r>
            <a:r>
              <a:rPr lang="hi-IN" sz="2400" dirty="0">
                <a:solidFill>
                  <a:srgbClr val="0070C0"/>
                </a:solidFill>
                <a:latin typeface="Times New Roman" pitchFamily="18" charset="0"/>
              </a:rPr>
              <a:t> </a:t>
            </a:r>
            <a:r>
              <a:rPr lang="en-US" sz="2400" dirty="0">
                <a:solidFill>
                  <a:srgbClr val="0070C0"/>
                </a:solidFill>
                <a:latin typeface="Times New Roman" pitchFamily="18" charset="0"/>
                <a:cs typeface="Times New Roman" pitchFamily="18" charset="0"/>
              </a:rPr>
              <a:t>analyses.</a:t>
            </a:r>
            <a:r>
              <a:rPr lang="hi-IN" sz="2400" dirty="0">
                <a:solidFill>
                  <a:srgbClr val="0070C0"/>
                </a:solidFill>
                <a:latin typeface="Times New Roman" pitchFamily="18" charset="0"/>
                <a:cs typeface="Times New Roman" pitchFamily="18" charset="0"/>
              </a:rPr>
              <a:t/>
            </a:r>
            <a:br>
              <a:rPr lang="hi-IN" sz="2400" dirty="0">
                <a:solidFill>
                  <a:srgbClr val="0070C0"/>
                </a:solidFill>
                <a:latin typeface="Times New Roman" pitchFamily="18" charset="0"/>
                <a:cs typeface="Times New Roman" pitchFamily="18" charset="0"/>
              </a:rPr>
            </a:br>
            <a:r>
              <a:rPr lang="hi-IN" sz="2400" dirty="0">
                <a:solidFill>
                  <a:srgbClr val="0070C0"/>
                </a:solidFill>
                <a:latin typeface="Times New Roman" pitchFamily="18" charset="0"/>
                <a:cs typeface="Times New Roman" pitchFamily="18" charset="0"/>
              </a:rPr>
              <a:t>संस्कृती  आणि विश्लेशानाची वैयक्तिक पात</a:t>
            </a:r>
            <a:r>
              <a:rPr lang="hi-IN" sz="2400" dirty="0">
                <a:solidFill>
                  <a:srgbClr val="0070C0"/>
                </a:solidFill>
                <a:latin typeface="Mangal"/>
              </a:rPr>
              <a:t>ळी आणि संस्कृती- स्तरीय विश्लेषनाची विश्वसनीयता</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5029200"/>
          </a:xfrm>
        </p:spPr>
        <p:txBody>
          <a:bodyPr>
            <a:normAutofit/>
          </a:bodyPr>
          <a:lstStyle/>
          <a:p>
            <a:pPr>
              <a:lnSpc>
                <a:spcPct val="150000"/>
              </a:lnSpc>
              <a:buFont typeface="Wingdings" pitchFamily="2" charset="2"/>
              <a:buChar char="Ø"/>
            </a:pPr>
            <a:r>
              <a:rPr lang="hi-IN" sz="2000" dirty="0">
                <a:latin typeface="Times New Roman" pitchFamily="18" charset="0"/>
                <a:cs typeface="Times New Roman" pitchFamily="18" charset="0"/>
              </a:rPr>
              <a:t>जागतिक मानस शास्त्रत पुन्हा पुन्हा होणार्या वादावादिमु</a:t>
            </a:r>
            <a:r>
              <a:rPr lang="hi-IN" sz="2000" dirty="0">
                <a:latin typeface="Mangal"/>
                <a:cs typeface="Mangal"/>
              </a:rPr>
              <a:t>ळ॓ वर्तानाचे विश्लेषण करण्यासाठी संस्कृतीचा वापर केला जातो.</a:t>
            </a:r>
          </a:p>
          <a:p>
            <a:pPr>
              <a:lnSpc>
                <a:spcPct val="150000"/>
              </a:lnSpc>
              <a:buFont typeface="Wingdings" pitchFamily="2" charset="2"/>
              <a:buChar char="Ø"/>
            </a:pPr>
            <a:r>
              <a:rPr lang="hi-IN" sz="2000" dirty="0">
                <a:latin typeface="Times New Roman" pitchFamily="18" charset="0"/>
                <a:cs typeface="Times New Roman" pitchFamily="18" charset="0"/>
              </a:rPr>
              <a:t>विशेषता वादविवाद  किवा वैयक्तिक स्तराऐवजी  सांस्कृतिक पात</a:t>
            </a:r>
            <a:r>
              <a:rPr lang="hi-IN" sz="2000" dirty="0">
                <a:latin typeface="Mangal"/>
                <a:cs typeface="Mangal"/>
              </a:rPr>
              <a:t>ळी म्हणून वर्तन केलेल्या विश्लेशनाभोवती दोन स्तर कसे वेगळ॓ आहेत हे समजुन घेण्यासाठी जागतिक मानस शास्त्रन्यानी एका प्रश्नावर विचार करण॓ आवश्यक आहे </a:t>
            </a:r>
          </a:p>
          <a:p>
            <a:pPr>
              <a:lnSpc>
                <a:spcPct val="150000"/>
              </a:lnSpc>
              <a:buFont typeface="Wingdings" pitchFamily="2" charset="2"/>
              <a:buChar char="Ø"/>
            </a:pPr>
            <a:r>
              <a:rPr lang="hi-IN" sz="2000" dirty="0">
                <a:latin typeface="Times New Roman" pitchFamily="18" charset="0"/>
                <a:cs typeface="Times New Roman" pitchFamily="18" charset="0"/>
              </a:rPr>
              <a:t>जागतिक संधोधक निवडलेल्या वर्तना बाबत संपूर्ण सांस्कृतिक गट कसे एकमेका पासून </a:t>
            </a:r>
            <a:r>
              <a:rPr lang="hi-IN" sz="2000" dirty="0">
                <a:latin typeface="Mangal"/>
              </a:rPr>
              <a:t>वेगळ॓ आहेत याबद्दल प्रश्न विचारतात.</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endParaRPr lang="en-US" sz="2000" dirty="0">
              <a:latin typeface="Times New Roman" pitchFamily="18" charset="0"/>
              <a:cs typeface="Times New Roman" pitchFamily="18" charset="0"/>
            </a:endParaRPr>
          </a:p>
          <a:p>
            <a:pPr>
              <a:lnSpc>
                <a:spcPct val="150000"/>
              </a:lnSpc>
              <a:buFont typeface="Wingdings" pitchFamily="2" charset="2"/>
              <a:buChar char="Ø"/>
            </a:pPr>
            <a:r>
              <a:rPr lang="hi-IN" sz="2000" dirty="0">
                <a:latin typeface="Times New Roman" pitchFamily="18" charset="0"/>
                <a:cs typeface="Times New Roman" pitchFamily="18" charset="0"/>
              </a:rPr>
              <a:t>या आणि अश्या प्रकारच्या प्रश्नाच्या उत्तरसाठी  संस्कृती आणि वैयक्तिक विश्लेषण</a:t>
            </a:r>
            <a:r>
              <a:rPr lang="hi-IN" sz="2000" dirty="0">
                <a:latin typeface="Mangal"/>
              </a:rPr>
              <a:t>ासाठी फरक स्पष्ट करण्यासाठी वापरली जाणारी दोन परिवर्त्य संपत्ति आणि आनंद यांच्यातील संबधाचे परिक्षण करुया </a:t>
            </a:r>
          </a:p>
          <a:p>
            <a:pPr>
              <a:lnSpc>
                <a:spcPct val="150000"/>
              </a:lnSpc>
              <a:buFont typeface="Wingdings" pitchFamily="2" charset="2"/>
              <a:buChar char="Ø"/>
            </a:pPr>
            <a:r>
              <a:rPr lang="hi-IN" sz="2000" dirty="0">
                <a:latin typeface="Mangal"/>
              </a:rPr>
              <a:t>उदा – उच्च (श्रीमंत) सांस्कृतिक गटांमधील लोक सामान्यता कमी श्रीमंत देशापेक्षा व्यक्तिनिष्ट प्रतिक्रिया देतात का ?</a:t>
            </a:r>
          </a:p>
          <a:p>
            <a:pPr>
              <a:lnSpc>
                <a:spcPct val="150000"/>
              </a:lnSpc>
              <a:buFont typeface="Wingdings" pitchFamily="2" charset="2"/>
              <a:buChar char="Ø"/>
            </a:pPr>
            <a:r>
              <a:rPr lang="hi-IN" sz="2000" dirty="0">
                <a:latin typeface="Times New Roman" pitchFamily="18" charset="0"/>
                <a:cs typeface="Times New Roman" pitchFamily="18" charset="0"/>
              </a:rPr>
              <a:t>श्रीमंत लोक  सामान्यता कमी  उत्पन्न असणार्या लोकांपेक्षा  आधिक आनदी असतात</a:t>
            </a:r>
            <a:r>
              <a:rPr lang="en-US" sz="2000" dirty="0">
                <a:latin typeface="Times New Roman" pitchFamily="18" charset="0"/>
                <a:cs typeface="Times New Roman" pitchFamily="18" charset="0"/>
              </a:rPr>
              <a:t>.</a:t>
            </a:r>
            <a:endParaRPr lang="en-US" sz="4000" dirty="0">
              <a:latin typeface="Times New Roman" pitchFamily="18" charset="0"/>
              <a:cs typeface="Times New Roman" pitchFamily="18" charset="0"/>
            </a:endParaRPr>
          </a:p>
          <a:p>
            <a:pPr>
              <a:buNone/>
            </a:pPr>
            <a:endParaRPr lang="en-US" sz="4000" dirty="0" smtClean="0">
              <a:latin typeface="Times New Roman" pitchFamily="18" charset="0"/>
              <a:cs typeface="Times New Roman" pitchFamily="18" charset="0"/>
            </a:endParaRPr>
          </a:p>
          <a:p>
            <a:pPr>
              <a:buNone/>
            </a:pPr>
            <a:endParaRPr lang="en-US" sz="4000" dirty="0">
              <a:latin typeface="Times New Roman" pitchFamily="18" charset="0"/>
              <a:cs typeface="Times New Roman" pitchFamily="18" charset="0"/>
            </a:endParaRPr>
          </a:p>
          <a:p>
            <a:pPr>
              <a:buNone/>
            </a:pPr>
            <a:endParaRPr lang="en-US" sz="4000" dirty="0" smtClean="0">
              <a:latin typeface="Times New Roman" pitchFamily="18" charset="0"/>
              <a:cs typeface="Times New Roman" pitchFamily="18"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400" dirty="0" smtClean="0">
                <a:latin typeface="Times New Roman" pitchFamily="18" charset="0"/>
                <a:cs typeface="Times New Roman" pitchFamily="18" charset="0"/>
              </a:rPr>
              <a:t>             THANK </a:t>
            </a:r>
            <a:r>
              <a:rPr lang="en-US" sz="4400" dirty="0">
                <a:latin typeface="Times New Roman" pitchFamily="18" charset="0"/>
                <a:cs typeface="Times New Roman" pitchFamily="18" charset="0"/>
              </a:rPr>
              <a:t>YOU </a:t>
            </a:r>
          </a:p>
          <a:p>
            <a:endParaRPr lang="en-IN" dirty="0"/>
          </a:p>
        </p:txBody>
      </p:sp>
    </p:spTree>
    <p:extLst>
      <p:ext uri="{BB962C8B-B14F-4D97-AF65-F5344CB8AC3E}">
        <p14:creationId xmlns:p14="http://schemas.microsoft.com/office/powerpoint/2010/main" val="315911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fontScale="90000"/>
          </a:bodyPr>
          <a:lstStyle/>
          <a:p>
            <a:r>
              <a:rPr lang="hi-IN" sz="3300" dirty="0">
                <a:latin typeface="Times New Roman" pitchFamily="18" charset="0"/>
                <a:cs typeface="Times New Roman" pitchFamily="18" charset="0"/>
              </a:rPr>
              <a:t/>
            </a:r>
            <a:br>
              <a:rPr lang="hi-IN" sz="3300" dirty="0">
                <a:latin typeface="Times New Roman" pitchFamily="18" charset="0"/>
                <a:cs typeface="Times New Roman" pitchFamily="18" charset="0"/>
              </a:rPr>
            </a:br>
            <a:r>
              <a:rPr lang="en-US" sz="2700" b="1" dirty="0">
                <a:solidFill>
                  <a:srgbClr val="0070C0"/>
                </a:solidFill>
                <a:latin typeface="Times New Roman" pitchFamily="18" charset="0"/>
                <a:cs typeface="Times New Roman" pitchFamily="18" charset="0"/>
              </a:rPr>
              <a:t>Module- 1</a:t>
            </a:r>
            <a:r>
              <a:rPr lang="en-US" sz="2700" b="1" dirty="0">
                <a:solidFill>
                  <a:srgbClr val="0070C0"/>
                </a:solidFill>
              </a:rPr>
              <a:t> </a:t>
            </a:r>
            <a:r>
              <a:rPr lang="en-US" sz="2700" b="1" dirty="0">
                <a:solidFill>
                  <a:srgbClr val="0070C0"/>
                </a:solidFill>
                <a:latin typeface="Times New Roman" pitchFamily="18" charset="0"/>
                <a:cs typeface="Times New Roman" pitchFamily="18" charset="0"/>
              </a:rPr>
              <a:t>Introduction to Cross-cultural Psychology and key concepts</a:t>
            </a:r>
            <a:br>
              <a:rPr lang="en-US" sz="2700" b="1" dirty="0">
                <a:solidFill>
                  <a:srgbClr val="0070C0"/>
                </a:solidFill>
                <a:latin typeface="Times New Roman" pitchFamily="18" charset="0"/>
                <a:cs typeface="Times New Roman" pitchFamily="18" charset="0"/>
              </a:rPr>
            </a:br>
            <a:r>
              <a:rPr lang="hi-IN" sz="2700" b="1" dirty="0">
                <a:solidFill>
                  <a:srgbClr val="0070C0"/>
                </a:solidFill>
                <a:latin typeface="Times New Roman" pitchFamily="18" charset="0"/>
                <a:cs typeface="Times New Roman" pitchFamily="18" charset="0"/>
              </a:rPr>
              <a:t> भिन्न /आंतर सांस्कृतिक मानसशास्त्राची प्रस्तावणा  आणि मुख्य</a:t>
            </a:r>
            <a:r>
              <a:rPr lang="en-US" sz="2700" b="1" dirty="0">
                <a:solidFill>
                  <a:srgbClr val="0070C0"/>
                </a:solidFill>
                <a:latin typeface="Times New Roman" pitchFamily="18" charset="0"/>
                <a:cs typeface="Times New Roman" pitchFamily="18" charset="0"/>
              </a:rPr>
              <a:t> </a:t>
            </a:r>
            <a:r>
              <a:rPr lang="hi-IN" sz="2700" b="1" dirty="0">
                <a:solidFill>
                  <a:srgbClr val="0070C0"/>
                </a:solidFill>
                <a:latin typeface="Times New Roman" pitchFamily="18" charset="0"/>
                <a:cs typeface="Times New Roman" pitchFamily="18" charset="0"/>
              </a:rPr>
              <a:t>संकल्पना</a:t>
            </a:r>
            <a:r>
              <a:rPr lang="en-US" sz="2700" b="1" dirty="0">
                <a:solidFill>
                  <a:srgbClr val="0070C0"/>
                </a:solidFill>
                <a:latin typeface="Times New Roman" pitchFamily="18" charset="0"/>
                <a:cs typeface="Times New Roman" pitchFamily="18" charset="0"/>
              </a:rPr>
              <a:t/>
            </a:r>
            <a:br>
              <a:rPr lang="en-US" sz="2700" b="1" dirty="0">
                <a:solidFill>
                  <a:srgbClr val="0070C0"/>
                </a:solidFill>
                <a:latin typeface="Times New Roman" pitchFamily="18" charset="0"/>
                <a:cs typeface="Times New Roman" pitchFamily="18" charset="0"/>
              </a:rPr>
            </a:br>
            <a:endParaRPr lang="en-US" sz="2700" b="1" dirty="0">
              <a:solidFill>
                <a:srgbClr val="0070C0"/>
              </a:solidFill>
              <a:latin typeface="Times New Roman" pitchFamily="18" charset="0"/>
              <a:cs typeface="Times New Roman" pitchFamily="18" charset="0"/>
            </a:endParaRPr>
          </a:p>
        </p:txBody>
      </p:sp>
      <p:sp>
        <p:nvSpPr>
          <p:cNvPr id="7" name="Content Placeholder 6"/>
          <p:cNvSpPr>
            <a:spLocks noGrp="1"/>
          </p:cNvSpPr>
          <p:nvPr>
            <p:ph idx="1"/>
          </p:nvPr>
        </p:nvSpPr>
        <p:spPr>
          <a:xfrm>
            <a:off x="457200" y="2209800"/>
            <a:ext cx="8229600" cy="4191000"/>
          </a:xfrm>
        </p:spPr>
        <p:txBody>
          <a:bodyPr>
            <a:normAutofit fontScale="92500"/>
          </a:bodyPr>
          <a:lstStyle/>
          <a:p>
            <a:pPr>
              <a:lnSpc>
                <a:spcPct val="150000"/>
              </a:lnSpc>
              <a:buNone/>
            </a:pPr>
            <a:r>
              <a:rPr lang="en-US" sz="2400" dirty="0">
                <a:latin typeface="Times New Roman" pitchFamily="18" charset="0"/>
                <a:cs typeface="Times New Roman" pitchFamily="18" charset="0"/>
              </a:rPr>
              <a:t>1.1. Charles Darwin and the age-old search for cultural universals</a:t>
            </a:r>
          </a:p>
          <a:p>
            <a:pPr>
              <a:lnSpc>
                <a:spcPct val="150000"/>
              </a:lnSpc>
              <a:buNone/>
            </a:pPr>
            <a:r>
              <a:rPr lang="hi-IN" sz="2400" dirty="0">
                <a:latin typeface="Times New Roman" pitchFamily="18" charset="0"/>
                <a:cs typeface="Times New Roman" pitchFamily="18" charset="0"/>
              </a:rPr>
              <a:t>चार्ल्स डार्विन आणि सांस्कृतिक विश्वाचा प्राचीन का</a:t>
            </a:r>
            <a:r>
              <a:rPr lang="hi-IN" sz="2400" dirty="0">
                <a:latin typeface="Mangal"/>
                <a:cs typeface="Mangal"/>
              </a:rPr>
              <a:t>ळातील शोध</a:t>
            </a:r>
            <a:endParaRPr lang="en-US" sz="2400" dirty="0">
              <a:latin typeface="Times New Roman" pitchFamily="18" charset="0"/>
              <a:cs typeface="Times New Roman" pitchFamily="18" charset="0"/>
            </a:endParaRPr>
          </a:p>
          <a:p>
            <a:pPr>
              <a:lnSpc>
                <a:spcPct val="150000"/>
              </a:lnSpc>
              <a:buNone/>
            </a:pPr>
            <a:r>
              <a:rPr lang="en-US" sz="2400" dirty="0">
                <a:latin typeface="Times New Roman" pitchFamily="18" charset="0"/>
                <a:cs typeface="Times New Roman" pitchFamily="18" charset="0"/>
              </a:rPr>
              <a:t>1.2. Introducing cross-cultural psychology</a:t>
            </a:r>
            <a:endParaRPr lang="hi-IN" sz="2400" dirty="0">
              <a:latin typeface="Times New Roman" pitchFamily="18" charset="0"/>
              <a:cs typeface="Times New Roman" pitchFamily="18" charset="0"/>
            </a:endParaRPr>
          </a:p>
          <a:p>
            <a:pPr>
              <a:lnSpc>
                <a:spcPct val="150000"/>
              </a:lnSpc>
              <a:buNone/>
            </a:pPr>
            <a:r>
              <a:rPr lang="hi-IN" sz="2400" dirty="0">
                <a:latin typeface="Times New Roman" pitchFamily="18" charset="0"/>
                <a:cs typeface="Times New Roman" pitchFamily="18" charset="0"/>
              </a:rPr>
              <a:t>भिन्न सांस्कृतिक मानसशास्त्राची प्रस्तावना</a:t>
            </a:r>
            <a:endParaRPr lang="en-US" sz="2400" dirty="0">
              <a:latin typeface="Times New Roman" pitchFamily="18" charset="0"/>
              <a:cs typeface="Times New Roman" pitchFamily="18" charset="0"/>
            </a:endParaRPr>
          </a:p>
          <a:p>
            <a:pPr>
              <a:lnSpc>
                <a:spcPct val="150000"/>
              </a:lnSpc>
              <a:buNone/>
            </a:pPr>
            <a:r>
              <a:rPr lang="en-US" sz="2400" dirty="0">
                <a:latin typeface="Times New Roman" pitchFamily="18" charset="0"/>
                <a:cs typeface="Times New Roman" pitchFamily="18" charset="0"/>
              </a:rPr>
              <a:t>1.3. Later trends: Cross-cultural psychology or cultural psychology?</a:t>
            </a:r>
            <a:endParaRPr lang="hi-IN" sz="2400" dirty="0">
              <a:latin typeface="Times New Roman" pitchFamily="18" charset="0"/>
              <a:cs typeface="Times New Roman" pitchFamily="18" charset="0"/>
            </a:endParaRPr>
          </a:p>
          <a:p>
            <a:pPr>
              <a:lnSpc>
                <a:spcPct val="150000"/>
              </a:lnSpc>
              <a:buNone/>
            </a:pPr>
            <a:r>
              <a:rPr lang="hi-IN" sz="2400" dirty="0">
                <a:latin typeface="Times New Roman" pitchFamily="18" charset="0"/>
                <a:cs typeface="Times New Roman" pitchFamily="18" charset="0"/>
              </a:rPr>
              <a:t>नंतरचे युग /काल: भिन्न सांस्कृतिक मानसशास्त्र /सांस्कृतिक मानसशास्त्र</a:t>
            </a:r>
            <a:endParaRPr lang="en-US" sz="2400" dirty="0">
              <a:latin typeface="Times New Roman" pitchFamily="18" charset="0"/>
              <a:cs typeface="Times New Roman" pitchFamily="18" charset="0"/>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lnSpcReduction="10000"/>
          </a:bodyPr>
          <a:lstStyle/>
          <a:p>
            <a:pPr>
              <a:lnSpc>
                <a:spcPct val="150000"/>
              </a:lnSpc>
              <a:buNone/>
            </a:pPr>
            <a:r>
              <a:rPr lang="en-US" sz="2200" dirty="0">
                <a:latin typeface="Times New Roman" pitchFamily="18" charset="0"/>
                <a:cs typeface="Times New Roman" pitchFamily="18" charset="0"/>
              </a:rPr>
              <a:t>1.4. What do we talk about when we talk about culture? - Dual influence</a:t>
            </a:r>
            <a:r>
              <a:rPr lang="hi-IN" sz="2200" dirty="0">
                <a:latin typeface="Times New Roman" pitchFamily="18" charset="0"/>
              </a:rPr>
              <a:t> </a:t>
            </a:r>
            <a:r>
              <a:rPr lang="en-US" sz="2200" dirty="0">
                <a:latin typeface="Times New Roman" pitchFamily="18" charset="0"/>
                <a:cs typeface="Times New Roman" pitchFamily="18" charset="0"/>
              </a:rPr>
              <a:t>,</a:t>
            </a:r>
            <a:r>
              <a:rPr lang="hi-IN" sz="2200" dirty="0">
                <a:latin typeface="Times New Roman" pitchFamily="18" charset="0"/>
              </a:rPr>
              <a:t> </a:t>
            </a:r>
            <a:r>
              <a:rPr lang="en-US" sz="2200" dirty="0">
                <a:latin typeface="Times New Roman" pitchFamily="18" charset="0"/>
                <a:cs typeface="Times New Roman" pitchFamily="18" charset="0"/>
              </a:rPr>
              <a:t>Limitations of eco-cultural model.</a:t>
            </a:r>
            <a:endParaRPr lang="hi-IN" sz="2200" dirty="0">
              <a:latin typeface="Times New Roman" pitchFamily="18" charset="0"/>
              <a:cs typeface="Times New Roman" pitchFamily="18" charset="0"/>
            </a:endParaRPr>
          </a:p>
          <a:p>
            <a:pPr>
              <a:lnSpc>
                <a:spcPct val="150000"/>
              </a:lnSpc>
              <a:buNone/>
            </a:pPr>
            <a:r>
              <a:rPr lang="hi-IN" sz="2200" dirty="0">
                <a:latin typeface="Times New Roman" pitchFamily="18" charset="0"/>
                <a:cs typeface="Times New Roman" pitchFamily="18" charset="0"/>
              </a:rPr>
              <a:t>	जेव्हा आपण संस्कृती बद्दल बोलतो तेव्हा काय बोलतो? दुहेरी प्रभाव </a:t>
            </a:r>
            <a:r>
              <a:rPr lang="en-US" sz="2200" dirty="0">
                <a:latin typeface="Times New Roman" pitchFamily="18" charset="0"/>
                <a:cs typeface="Times New Roman" pitchFamily="18" charset="0"/>
              </a:rPr>
              <a:t>, </a:t>
            </a:r>
            <a:r>
              <a:rPr lang="hi-IN" sz="2200" dirty="0">
                <a:latin typeface="Times New Roman" pitchFamily="18" charset="0"/>
                <a:cs typeface="Times New Roman" pitchFamily="18" charset="0"/>
              </a:rPr>
              <a:t>पर्यावरणीय – सास्कृतिक प्रारुपाची मर्यादा</a:t>
            </a:r>
            <a:endParaRPr lang="en-US" sz="2200" dirty="0">
              <a:latin typeface="Times New Roman" pitchFamily="18" charset="0"/>
              <a:cs typeface="Times New Roman" pitchFamily="18" charset="0"/>
            </a:endParaRPr>
          </a:p>
          <a:p>
            <a:pPr>
              <a:lnSpc>
                <a:spcPct val="150000"/>
              </a:lnSpc>
              <a:buNone/>
            </a:pPr>
            <a:r>
              <a:rPr lang="en-US" sz="2200" dirty="0">
                <a:latin typeface="Times New Roman" pitchFamily="18" charset="0"/>
                <a:cs typeface="Times New Roman" pitchFamily="18" charset="0"/>
              </a:rPr>
              <a:t>1.5. The dynamic process of cultural transmission.</a:t>
            </a:r>
            <a:endParaRPr lang="hi-IN" sz="2200" dirty="0">
              <a:latin typeface="Times New Roman" pitchFamily="18" charset="0"/>
              <a:cs typeface="Times New Roman" pitchFamily="18" charset="0"/>
            </a:endParaRPr>
          </a:p>
          <a:p>
            <a:pPr>
              <a:lnSpc>
                <a:spcPct val="150000"/>
              </a:lnSpc>
              <a:buNone/>
            </a:pPr>
            <a:r>
              <a:rPr lang="hi-IN" sz="2200" dirty="0">
                <a:latin typeface="Times New Roman" pitchFamily="18" charset="0"/>
                <a:cs typeface="Times New Roman" pitchFamily="18" charset="0"/>
              </a:rPr>
              <a:t>	सांस्कृतिक देवाण – घेवाण</a:t>
            </a:r>
            <a:r>
              <a:rPr lang="hi-IN" sz="2200" dirty="0">
                <a:latin typeface="Mangal"/>
              </a:rPr>
              <a:t>ीची गतिशील प्रक्रिया</a:t>
            </a:r>
            <a:endParaRPr lang="en-US" sz="2200" dirty="0">
              <a:latin typeface="Times New Roman" pitchFamily="18" charset="0"/>
              <a:cs typeface="Times New Roman" pitchFamily="18" charset="0"/>
            </a:endParaRPr>
          </a:p>
          <a:p>
            <a:pPr>
              <a:lnSpc>
                <a:spcPct val="150000"/>
              </a:lnSpc>
              <a:buNone/>
            </a:pPr>
            <a:r>
              <a:rPr lang="en-US" sz="2200" dirty="0">
                <a:latin typeface="Times New Roman" pitchFamily="18" charset="0"/>
                <a:cs typeface="Times New Roman" pitchFamily="18" charset="0"/>
              </a:rPr>
              <a:t>1.6. Culture and individual levels of analysis and the reliability of culture-level</a:t>
            </a:r>
            <a:r>
              <a:rPr lang="hi-IN" sz="2200" dirty="0">
                <a:latin typeface="Times New Roman" pitchFamily="18" charset="0"/>
              </a:rPr>
              <a:t> </a:t>
            </a:r>
            <a:r>
              <a:rPr lang="en-US" sz="2200" dirty="0">
                <a:latin typeface="Times New Roman" pitchFamily="18" charset="0"/>
                <a:cs typeface="Times New Roman" pitchFamily="18" charset="0"/>
              </a:rPr>
              <a:t>analyses.</a:t>
            </a:r>
            <a:endParaRPr lang="hi-IN" sz="2200" dirty="0">
              <a:latin typeface="Times New Roman" pitchFamily="18" charset="0"/>
              <a:cs typeface="Times New Roman" pitchFamily="18" charset="0"/>
            </a:endParaRPr>
          </a:p>
          <a:p>
            <a:pPr>
              <a:lnSpc>
                <a:spcPct val="150000"/>
              </a:lnSpc>
              <a:buNone/>
            </a:pPr>
            <a:r>
              <a:rPr lang="hi-IN" sz="2200" dirty="0">
                <a:latin typeface="Times New Roman" pitchFamily="18" charset="0"/>
                <a:cs typeface="Times New Roman" pitchFamily="18" charset="0"/>
              </a:rPr>
              <a:t>	संस्कृती  आणि विश्लेशानाचीवैयक्तिक पात</a:t>
            </a:r>
            <a:r>
              <a:rPr lang="hi-IN" sz="2200" dirty="0">
                <a:latin typeface="Mangal"/>
              </a:rPr>
              <a:t>ळी आणि संस्कृती- स्तरीय विश्लेषनाची विश्वसनीयता</a:t>
            </a:r>
            <a:endParaRPr lang="en-US" sz="2200" dirty="0">
              <a:latin typeface="Times New Roman" pitchFamily="18" charset="0"/>
              <a:cs typeface="Times New Roman" pitchFamily="18" charset="0"/>
            </a:endParaRPr>
          </a:p>
          <a:p>
            <a:pPr>
              <a:buNone/>
            </a:pPr>
            <a:endParaRPr lang="en-US" sz="29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sz="2700" dirty="0">
                <a:solidFill>
                  <a:srgbClr val="002060"/>
                </a:solidFill>
                <a:latin typeface="Times New Roman" pitchFamily="18" charset="0"/>
                <a:cs typeface="Times New Roman" pitchFamily="18" charset="0"/>
              </a:rPr>
              <a:t>1.1. Charles Darwin and the age-old search for cultural universals</a:t>
            </a:r>
            <a:r>
              <a:rPr lang="en-US" sz="2200" dirty="0">
                <a:solidFill>
                  <a:srgbClr val="002060"/>
                </a:solidFill>
                <a:latin typeface="Times New Roman" pitchFamily="18" charset="0"/>
                <a:cs typeface="Times New Roman" pitchFamily="18" charset="0"/>
              </a:rPr>
              <a:t/>
            </a:r>
            <a:br>
              <a:rPr lang="en-US" sz="2200" dirty="0">
                <a:solidFill>
                  <a:srgbClr val="002060"/>
                </a:solidFill>
                <a:latin typeface="Times New Roman" pitchFamily="18" charset="0"/>
                <a:cs typeface="Times New Roman" pitchFamily="18" charset="0"/>
              </a:rPr>
            </a:br>
            <a:r>
              <a:rPr lang="hi-IN" sz="2200" dirty="0">
                <a:solidFill>
                  <a:srgbClr val="002060"/>
                </a:solidFill>
                <a:latin typeface="Times New Roman" pitchFamily="18" charset="0"/>
                <a:cs typeface="Times New Roman" pitchFamily="18" charset="0"/>
              </a:rPr>
              <a:t>चार्ल्स डार्विन आणि सांस्कृतिक विश्वाचा प्राचीन का</a:t>
            </a:r>
            <a:r>
              <a:rPr lang="hi-IN" sz="2200" dirty="0">
                <a:solidFill>
                  <a:srgbClr val="002060"/>
                </a:solidFill>
                <a:latin typeface="Times New Roman" pitchFamily="18" charset="0"/>
              </a:rPr>
              <a:t>ळातील शोध</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200"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algn="just">
              <a:lnSpc>
                <a:spcPct val="120000"/>
              </a:lnSpc>
              <a:buFont typeface="Wingdings" pitchFamily="2" charset="2"/>
              <a:buChar char="§"/>
            </a:pPr>
            <a:r>
              <a:rPr lang="hi-IN" sz="2600" dirty="0">
                <a:latin typeface="Times New Roman" pitchFamily="18" charset="0"/>
                <a:cs typeface="Times New Roman" pitchFamily="18" charset="0"/>
              </a:rPr>
              <a:t>चार्ल्स डार्विन थोडक्यात इतिहास</a:t>
            </a:r>
          </a:p>
          <a:p>
            <a:pPr algn="just">
              <a:lnSpc>
                <a:spcPct val="120000"/>
              </a:lnSpc>
              <a:buFont typeface="Wingdings" pitchFamily="2" charset="2"/>
              <a:buChar char="§"/>
            </a:pPr>
            <a:r>
              <a:rPr lang="hi-IN" sz="2600" dirty="0">
                <a:latin typeface="Times New Roman" pitchFamily="18" charset="0"/>
                <a:cs typeface="Times New Roman" pitchFamily="18" charset="0"/>
              </a:rPr>
              <a:t>चार्ल्स डार्विन याचे उत्क्रांतिवाद</a:t>
            </a:r>
            <a:r>
              <a:rPr lang="hi-IN" sz="2600" dirty="0">
                <a:latin typeface="Times New Roman" pitchFamily="18" charset="0"/>
                <a:cs typeface="Mangal"/>
              </a:rPr>
              <a:t>ावरील पुस्तक </a:t>
            </a:r>
            <a:r>
              <a:rPr lang="en-US" sz="2600" dirty="0">
                <a:latin typeface="Times New Roman" pitchFamily="18" charset="0"/>
                <a:cs typeface="Times New Roman" pitchFamily="18" charset="0"/>
              </a:rPr>
              <a:t> origin of Species </a:t>
            </a:r>
          </a:p>
          <a:p>
            <a:pPr algn="just">
              <a:lnSpc>
                <a:spcPct val="120000"/>
              </a:lnSpc>
              <a:buFont typeface="Wingdings" pitchFamily="2" charset="2"/>
              <a:buChar char="§"/>
            </a:pPr>
            <a:r>
              <a:rPr lang="hi-IN" sz="2600" dirty="0">
                <a:latin typeface="Times New Roman" pitchFamily="18" charset="0"/>
                <a:cs typeface="Times New Roman" pitchFamily="18" charset="0"/>
              </a:rPr>
              <a:t>चार्ल्स डार्विनच्या जास्त  माहित नसलेल्या </a:t>
            </a:r>
            <a:r>
              <a:rPr lang="en-US" sz="2600" dirty="0">
                <a:latin typeface="Times New Roman" pitchFamily="18" charset="0"/>
                <a:cs typeface="Times New Roman" pitchFamily="18" charset="0"/>
              </a:rPr>
              <a:t>The expression of the man and animal </a:t>
            </a:r>
            <a:r>
              <a:rPr lang="hi-IN" sz="2600" dirty="0">
                <a:latin typeface="Times New Roman" pitchFamily="18" charset="0"/>
                <a:cs typeface="Times New Roman" pitchFamily="18" charset="0"/>
              </a:rPr>
              <a:t>या पुस्तकावर संशोधन करत असताना त्यानी मांडलेले बरचसे प्रश्न आजही मानसशास्त्रन्यांकडे अनुतरित आहेत . या वरून असे जाणवते कि डार्विन फ़क्त जीवशास्त्रन्य आणि इतिहासकारच नव्हता तर मानवी मनाचा अभ्यास करणारे विद्यार्थीही होते.</a:t>
            </a:r>
            <a:endParaRPr lang="en-US" sz="2600" dirty="0">
              <a:latin typeface="Times New Roman" pitchFamily="18" charset="0"/>
              <a:cs typeface="Times New Roman" pitchFamily="18" charset="0"/>
            </a:endParaRPr>
          </a:p>
          <a:p>
            <a:pPr algn="just">
              <a:lnSpc>
                <a:spcPct val="120000"/>
              </a:lnSpc>
              <a:buFont typeface="Wingdings" pitchFamily="2" charset="2"/>
              <a:buChar char="§"/>
            </a:pPr>
            <a:endParaRPr lang="hi-IN" sz="2600" dirty="0">
              <a:latin typeface="Times New Roman" pitchFamily="18" charset="0"/>
              <a:cs typeface="Times New Roman" pitchFamily="18" charset="0"/>
            </a:endParaRPr>
          </a:p>
          <a:p>
            <a:pPr algn="just">
              <a:lnSpc>
                <a:spcPct val="120000"/>
              </a:lnSpc>
              <a:buFont typeface="Wingdings" pitchFamily="2" charset="2"/>
              <a:buChar char="§"/>
            </a:pPr>
            <a:r>
              <a:rPr lang="hi-IN" sz="2600" dirty="0">
                <a:latin typeface="Times New Roman" pitchFamily="18" charset="0"/>
                <a:cs typeface="Times New Roman" pitchFamily="18" charset="0"/>
              </a:rPr>
              <a:t>भावनिक अभिव्यती बद्दल डार्विन ला आवडणार</a:t>
            </a:r>
            <a:r>
              <a:rPr lang="hi-IN" sz="2600" dirty="0">
                <a:latin typeface="Times New Roman" pitchFamily="18" charset="0"/>
                <a:cs typeface="Mangal"/>
              </a:rPr>
              <a:t>ी आणखी एक गोष्ट म्हणजे वैश्विक्तेचा प्रश्न. उदा: स्कॉट्स देशातील लोकांचे चेहरे हे इजिप्त लोकांसारखे आनंद ,संताप आणि संभ्रमासारखे दिसतात का?</a:t>
            </a:r>
          </a:p>
          <a:p>
            <a:pPr algn="just">
              <a:lnSpc>
                <a:spcPct val="120000"/>
              </a:lnSpc>
              <a:buFont typeface="Wingdings" pitchFamily="2" charset="2"/>
              <a:buChar char="§"/>
            </a:pPr>
            <a:r>
              <a:rPr lang="hi-IN" sz="2600" dirty="0">
                <a:latin typeface="Times New Roman" pitchFamily="18" charset="0"/>
                <a:cs typeface="Mangal"/>
              </a:rPr>
              <a:t>विसाव्या शतकाच्या शेवटी जेव्हा मानसशास्त्रन्यानी चांगले कार्य केले तेव्हा  मानवी वर्तानाच्या आणि मानसशास्त्राच्या कार्याबद्दलच्या विविध पैलूच्या सास्कृतिक विश्वाविषयी डार्विनच्या प्रश्नाचा मुद्दा पुढे आला .</a:t>
            </a:r>
          </a:p>
          <a:p>
            <a:pPr>
              <a:buFont typeface="Wingdings" pitchFamily="2" charset="2"/>
              <a:buChar char="§"/>
            </a:pPr>
            <a:endParaRPr lang="hi-IN"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pPr algn="l">
              <a:lnSpc>
                <a:spcPct val="150000"/>
              </a:lnSpc>
            </a:pPr>
            <a:r>
              <a:rPr lang="en-US" sz="2400" dirty="0">
                <a:solidFill>
                  <a:srgbClr val="0070C0"/>
                </a:solidFill>
                <a:latin typeface="Times New Roman" pitchFamily="18" charset="0"/>
                <a:cs typeface="Times New Roman" pitchFamily="18" charset="0"/>
              </a:rPr>
              <a:t/>
            </a:r>
            <a:br>
              <a:rPr lang="en-US" sz="2400" dirty="0">
                <a:solidFill>
                  <a:srgbClr val="0070C0"/>
                </a:solidFill>
                <a:latin typeface="Times New Roman" pitchFamily="18" charset="0"/>
                <a:cs typeface="Times New Roman" pitchFamily="18" charset="0"/>
              </a:rPr>
            </a:br>
            <a:r>
              <a:rPr lang="en-US" sz="2400" dirty="0">
                <a:solidFill>
                  <a:srgbClr val="0070C0"/>
                </a:solidFill>
                <a:latin typeface="Times New Roman" pitchFamily="18" charset="0"/>
                <a:cs typeface="Times New Roman" pitchFamily="18" charset="0"/>
              </a:rPr>
              <a:t>1.2. Introducing cross-cultural psychology</a:t>
            </a:r>
            <a:r>
              <a:rPr lang="hi-IN" sz="2400" dirty="0">
                <a:solidFill>
                  <a:srgbClr val="0070C0"/>
                </a:solidFill>
                <a:latin typeface="Times New Roman" pitchFamily="18" charset="0"/>
                <a:cs typeface="Times New Roman" pitchFamily="18" charset="0"/>
              </a:rPr>
              <a:t/>
            </a:r>
            <a:br>
              <a:rPr lang="hi-IN" sz="2400" dirty="0">
                <a:solidFill>
                  <a:srgbClr val="0070C0"/>
                </a:solidFill>
                <a:latin typeface="Times New Roman" pitchFamily="18" charset="0"/>
                <a:cs typeface="Times New Roman" pitchFamily="18" charset="0"/>
              </a:rPr>
            </a:br>
            <a:r>
              <a:rPr lang="hi-IN" sz="2400" dirty="0">
                <a:solidFill>
                  <a:srgbClr val="0070C0"/>
                </a:solidFill>
                <a:latin typeface="Times New Roman" pitchFamily="18" charset="0"/>
                <a:cs typeface="Times New Roman" pitchFamily="18" charset="0"/>
              </a:rPr>
              <a:t>भिन्न</a:t>
            </a:r>
            <a:r>
              <a:rPr lang="en-US" sz="2400" dirty="0">
                <a:solidFill>
                  <a:srgbClr val="0070C0"/>
                </a:solidFill>
                <a:latin typeface="Times New Roman" pitchFamily="18" charset="0"/>
                <a:cs typeface="Times New Roman" pitchFamily="18" charset="0"/>
              </a:rPr>
              <a:t>/</a:t>
            </a:r>
            <a:r>
              <a:rPr lang="hi-IN" sz="2400" dirty="0">
                <a:solidFill>
                  <a:srgbClr val="0070C0"/>
                </a:solidFill>
                <a:latin typeface="Times New Roman" pitchFamily="18" charset="0"/>
                <a:cs typeface="Times New Roman" pitchFamily="18" charset="0"/>
              </a:rPr>
              <a:t>आंतर सांस्कृतिक मानसशास्त्राची प्रस्तावणा</a:t>
            </a:r>
            <a:r>
              <a:rPr lang="en-US" sz="2400" dirty="0">
                <a:solidFill>
                  <a:srgbClr val="0070C0"/>
                </a:solidFill>
                <a:latin typeface="Times New Roman" pitchFamily="18" charset="0"/>
                <a:cs typeface="Times New Roman" pitchFamily="18" charset="0"/>
              </a:rPr>
              <a:t/>
            </a:r>
            <a:br>
              <a:rPr lang="en-US" sz="2400" dirty="0">
                <a:solidFill>
                  <a:srgbClr val="0070C0"/>
                </a:solidFill>
                <a:latin typeface="Times New Roman" pitchFamily="18" charset="0"/>
                <a:cs typeface="Times New Roman" pitchFamily="18" charset="0"/>
              </a:rPr>
            </a:br>
            <a:endParaRPr lang="en-US" sz="24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943600"/>
          </a:xfrm>
        </p:spPr>
        <p:txBody>
          <a:bodyPr>
            <a:noAutofit/>
          </a:bodyPr>
          <a:lstStyle/>
          <a:p>
            <a:pPr>
              <a:lnSpc>
                <a:spcPct val="150000"/>
              </a:lnSpc>
              <a:buFont typeface="Wingdings" pitchFamily="2" charset="2"/>
              <a:buChar char="§"/>
            </a:pPr>
            <a:r>
              <a:rPr lang="hi-IN" sz="2000" dirty="0">
                <a:latin typeface="Times New Roman" pitchFamily="18" charset="0"/>
                <a:cs typeface="Times New Roman" pitchFamily="18" charset="0"/>
              </a:rPr>
              <a:t>वर्तन आणि अनुभव हे दोन पैलू जगातील सर्व संस्कृतीमध्ये एक सारखे आहेत. </a:t>
            </a:r>
          </a:p>
          <a:p>
            <a:pPr>
              <a:lnSpc>
                <a:spcPct val="150000"/>
              </a:lnSpc>
              <a:buFont typeface="Wingdings" pitchFamily="2" charset="2"/>
              <a:buChar char="§"/>
            </a:pPr>
            <a:r>
              <a:rPr lang="hi-IN" sz="2000" dirty="0">
                <a:latin typeface="Times New Roman" pitchFamily="18" charset="0"/>
                <a:cs typeface="Times New Roman" pitchFamily="18" charset="0"/>
              </a:rPr>
              <a:t>एखाद्या त्रिमितीय वस्तुचे चित्रण रेखाटन्याची शैली सर्व मनावामध्ये एकसारखी असते कि नाही याच्या अभ्यासमध्ये डेरेगोस्की(१९७२) याना रस आहे. याचा अभ्यास करण्यासाठी सर्वानी स्वताला </a:t>
            </a:r>
            <a:r>
              <a:rPr lang="hi-IN" sz="2000" dirty="0">
                <a:latin typeface="Times New Roman" pitchFamily="18" charset="0"/>
                <a:cs typeface="Mangal"/>
              </a:rPr>
              <a:t>झोकुन देऊन आणि वेगवेगळ्या िठकानी जाऊन अभ्यास करने आवश्यक आहे.</a:t>
            </a:r>
          </a:p>
          <a:p>
            <a:pPr>
              <a:lnSpc>
                <a:spcPct val="150000"/>
              </a:lnSpc>
              <a:buFont typeface="Wingdings" pitchFamily="2" charset="2"/>
              <a:buChar char="§"/>
            </a:pPr>
            <a:r>
              <a:rPr lang="hi-IN" sz="2000" dirty="0">
                <a:latin typeface="Times New Roman" pitchFamily="18" charset="0"/>
                <a:cs typeface="Times New Roman" pitchFamily="18" charset="0"/>
              </a:rPr>
              <a:t>आंतर सांस्कृतिक मानसशास्त्र ही एक जागतिक मानसशास्त्राची शाखा आहे ती विविध संस्कृतीतील वर्तन आणि अनुभवाची तुलना करते त्यामु</a:t>
            </a:r>
            <a:r>
              <a:rPr lang="hi-IN" sz="2000" dirty="0">
                <a:latin typeface="Times New Roman" pitchFamily="18" charset="0"/>
                <a:cs typeface="Mangal"/>
              </a:rPr>
              <a:t>ळे मानसिक कार्यवार संस्कृतीचा काय आणि  किती प्रभाव टाकते याची व्याप्ती समजते.</a:t>
            </a:r>
          </a:p>
          <a:p>
            <a:pPr>
              <a:lnSpc>
                <a:spcPct val="150000"/>
              </a:lnSpc>
              <a:buFont typeface="Wingdings" pitchFamily="2" charset="2"/>
              <a:buChar char="§"/>
            </a:pPr>
            <a:r>
              <a:rPr lang="hi-IN" sz="2000" dirty="0">
                <a:latin typeface="Times New Roman" pitchFamily="18" charset="0"/>
                <a:cs typeface="Times New Roman" pitchFamily="18" charset="0"/>
              </a:rPr>
              <a:t>आंतर सांस्कृतिक  दृष्टीकोण जागतिक मानसशास्त्रात मोठ्या प्रमाणात अनुकूल आहे .त्याचे दोन मुख्य दृष्टीकोण आहेत.</a:t>
            </a:r>
          </a:p>
          <a:p>
            <a:pPr>
              <a:lnSpc>
                <a:spcPct val="150000"/>
              </a:lnSpc>
              <a:buNone/>
            </a:pPr>
            <a:r>
              <a:rPr lang="en-US" sz="2000" dirty="0">
                <a:latin typeface="Times New Roman" pitchFamily="18" charset="0"/>
                <a:cs typeface="Times New Roman" pitchFamily="18" charset="0"/>
              </a:rPr>
              <a:t>	A)</a:t>
            </a:r>
            <a:r>
              <a:rPr lang="hi-IN" sz="2000" dirty="0">
                <a:latin typeface="Times New Roman" pitchFamily="18" charset="0"/>
                <a:cs typeface="Times New Roman" pitchFamily="18" charset="0"/>
              </a:rPr>
              <a:t> मान</a:t>
            </a:r>
            <a:r>
              <a:rPr lang="hi-IN" sz="2000" dirty="0">
                <a:latin typeface="Times New Roman" pitchFamily="18" charset="0"/>
                <a:cs typeface="Mangal"/>
              </a:rPr>
              <a:t>िस</a:t>
            </a:r>
            <a:r>
              <a:rPr lang="hi-IN" sz="2000" dirty="0">
                <a:latin typeface="Times New Roman" pitchFamily="18" charset="0"/>
                <a:cs typeface="Times New Roman" pitchFamily="18" charset="0"/>
              </a:rPr>
              <a:t>क ऐक्य (</a:t>
            </a:r>
            <a:r>
              <a:rPr lang="en-US" sz="2000" dirty="0">
                <a:latin typeface="Times New Roman" pitchFamily="18" charset="0"/>
                <a:cs typeface="Times New Roman" pitchFamily="18" charset="0"/>
              </a:rPr>
              <a:t>Psychic  Unity</a:t>
            </a:r>
            <a:r>
              <a:rPr lang="hi-I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nSpc>
                <a:spcPct val="150000"/>
              </a:lnSpc>
              <a:buNone/>
            </a:pPr>
            <a:r>
              <a:rPr lang="en-US" sz="2000" dirty="0">
                <a:latin typeface="Times New Roman" pitchFamily="18" charset="0"/>
                <a:cs typeface="Times New Roman" pitchFamily="18" charset="0"/>
              </a:rPr>
              <a:t>     	B)</a:t>
            </a:r>
            <a:r>
              <a:rPr lang="hi-IN" sz="2000" dirty="0">
                <a:latin typeface="Times New Roman" pitchFamily="18" charset="0"/>
                <a:cs typeface="Times New Roman" pitchFamily="18" charset="0"/>
              </a:rPr>
              <a:t> सांस्कृतिक समानता (</a:t>
            </a:r>
            <a:r>
              <a:rPr lang="en-US" sz="2000" dirty="0">
                <a:latin typeface="Times New Roman" pitchFamily="18" charset="0"/>
                <a:cs typeface="Times New Roman" pitchFamily="18" charset="0"/>
              </a:rPr>
              <a:t> Cultural Unity</a:t>
            </a:r>
            <a:r>
              <a:rPr lang="hi-I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en-US" sz="2200" dirty="0">
                <a:solidFill>
                  <a:srgbClr val="0070C0"/>
                </a:solidFill>
                <a:latin typeface="Times New Roman" pitchFamily="18" charset="0"/>
                <a:cs typeface="Times New Roman" pitchFamily="18" charset="0"/>
              </a:rPr>
              <a:t>1.3. Later trends: Cross-cultural psychology or cultural psychology?</a:t>
            </a:r>
            <a:r>
              <a:rPr lang="hi-IN" sz="2200" dirty="0">
                <a:solidFill>
                  <a:srgbClr val="0070C0"/>
                </a:solidFill>
                <a:latin typeface="Times New Roman" pitchFamily="18" charset="0"/>
                <a:cs typeface="Times New Roman" pitchFamily="18" charset="0"/>
              </a:rPr>
              <a:t/>
            </a:r>
            <a:br>
              <a:rPr lang="hi-IN" sz="2200" dirty="0">
                <a:solidFill>
                  <a:srgbClr val="0070C0"/>
                </a:solidFill>
                <a:latin typeface="Times New Roman" pitchFamily="18" charset="0"/>
                <a:cs typeface="Times New Roman" pitchFamily="18" charset="0"/>
              </a:rPr>
            </a:br>
            <a:r>
              <a:rPr lang="hi-IN" sz="2200" dirty="0">
                <a:solidFill>
                  <a:srgbClr val="0070C0"/>
                </a:solidFill>
                <a:latin typeface="Times New Roman" pitchFamily="18" charset="0"/>
                <a:cs typeface="Times New Roman" pitchFamily="18" charset="0"/>
              </a:rPr>
              <a:t>नंतरचे युग /काल</a:t>
            </a:r>
            <a:r>
              <a:rPr lang="hi-IN" sz="2200">
                <a:solidFill>
                  <a:srgbClr val="0070C0"/>
                </a:solidFill>
                <a:latin typeface="Times New Roman" pitchFamily="18" charset="0"/>
                <a:cs typeface="Times New Roman" pitchFamily="18" charset="0"/>
              </a:rPr>
              <a:t>: भिन्न/आंतर  </a:t>
            </a:r>
            <a:r>
              <a:rPr lang="hi-IN" sz="2200" dirty="0">
                <a:solidFill>
                  <a:srgbClr val="0070C0"/>
                </a:solidFill>
                <a:latin typeface="Times New Roman" pitchFamily="18" charset="0"/>
                <a:cs typeface="Times New Roman" pitchFamily="18" charset="0"/>
              </a:rPr>
              <a:t>सांस्कृतिक मानसशास्त्र /सांस्कृतिक मानसशास्त्र</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p:spPr>
        <p:txBody>
          <a:bodyPr>
            <a:normAutofit/>
          </a:bodyPr>
          <a:lstStyle/>
          <a:p>
            <a:pPr>
              <a:buFont typeface="Wingdings" pitchFamily="2" charset="2"/>
              <a:buChar char="§"/>
            </a:pPr>
            <a:r>
              <a:rPr lang="hi-IN" sz="2000" dirty="0">
                <a:latin typeface="Times New Roman" pitchFamily="18" charset="0"/>
                <a:cs typeface="Times New Roman" pitchFamily="18" charset="0"/>
              </a:rPr>
              <a:t>विसाव्या शतकाच्या शेवटी मानस शास्त्र आणि मानववंश शास्त्र वेगवेगळ्या मार्गाने कार्य करू लागले , त्यावेळी मानसशास्त्र मानवतेच्या अंगाने कमी होते.</a:t>
            </a:r>
          </a:p>
          <a:p>
            <a:pPr>
              <a:buFont typeface="Wingdings" pitchFamily="2" charset="2"/>
              <a:buChar char="§"/>
            </a:pPr>
            <a:r>
              <a:rPr lang="hi-IN" sz="2000" dirty="0">
                <a:latin typeface="Times New Roman" pitchFamily="18" charset="0"/>
                <a:cs typeface="Times New Roman" pitchFamily="18" charset="0"/>
              </a:rPr>
              <a:t>त्यावेळी मानस शास्त्र मानवतेच्या कमी होते .सांस्कृतिक मानसशास्त्र  संस्कृतीचा अभ्यास विविध अंगाने आणि मार्गाने विकसित केला आहे.यातून आंतर सांस्कृतिक मानस शास्त्र विकसित झाले.</a:t>
            </a:r>
          </a:p>
          <a:p>
            <a:pPr>
              <a:buFont typeface="Wingdings" pitchFamily="2" charset="2"/>
              <a:buChar char="§"/>
            </a:pPr>
            <a:r>
              <a:rPr lang="hi-IN" sz="2000" dirty="0">
                <a:latin typeface="Times New Roman" pitchFamily="18" charset="0"/>
                <a:cs typeface="Times New Roman" pitchFamily="18" charset="0"/>
              </a:rPr>
              <a:t>१९६० ते १९७० च्या दशकात </a:t>
            </a:r>
            <a:r>
              <a:rPr lang="en-US" sz="2000" dirty="0">
                <a:latin typeface="Times New Roman" pitchFamily="18" charset="0"/>
                <a:cs typeface="Times New Roman" pitchFamily="18" charset="0"/>
              </a:rPr>
              <a:t>cross – Cultural </a:t>
            </a:r>
            <a:r>
              <a:rPr lang="hi-IN" sz="2000" dirty="0">
                <a:latin typeface="Times New Roman" pitchFamily="18" charset="0"/>
                <a:cs typeface="Times New Roman" pitchFamily="18" charset="0"/>
              </a:rPr>
              <a:t>दृष्टीकोनातुन लिहिलेल्या पुस्तकातून व लेखातून </a:t>
            </a:r>
            <a:r>
              <a:rPr lang="en-US" sz="2000" dirty="0">
                <a:latin typeface="Times New Roman" pitchFamily="18" charset="0"/>
                <a:cs typeface="Times New Roman" pitchFamily="18" charset="0"/>
              </a:rPr>
              <a:t>cross – Cultural </a:t>
            </a:r>
            <a:r>
              <a:rPr lang="hi-IN" sz="2000" dirty="0">
                <a:latin typeface="Times New Roman" pitchFamily="18" charset="0"/>
                <a:cs typeface="Times New Roman" pitchFamily="18" charset="0"/>
              </a:rPr>
              <a:t>विषयी ची पुस्तिका तयार केली गेली .</a:t>
            </a:r>
          </a:p>
          <a:p>
            <a:pPr>
              <a:buFont typeface="Wingdings" pitchFamily="2" charset="2"/>
              <a:buChar char="§"/>
            </a:pPr>
            <a:r>
              <a:rPr lang="hi-IN" sz="2000" dirty="0">
                <a:latin typeface="Times New Roman" pitchFamily="18" charset="0"/>
                <a:cs typeface="Times New Roman" pitchFamily="18" charset="0"/>
              </a:rPr>
              <a:t>आंतर सांस्कृतिक मानस शास्त्राच्या वाढत्या संघटनांमु</a:t>
            </a:r>
            <a:r>
              <a:rPr lang="hi-IN" sz="2000" dirty="0">
                <a:latin typeface="Mangal"/>
                <a:cs typeface="Mangal"/>
              </a:rPr>
              <a:t>ळ॓ </a:t>
            </a:r>
            <a:r>
              <a:rPr lang="en-US" sz="2000" dirty="0">
                <a:latin typeface="Mangal"/>
                <a:cs typeface="Mangal"/>
              </a:rPr>
              <a:t>cross cultural </a:t>
            </a:r>
            <a:r>
              <a:rPr lang="hi-IN" sz="2000" dirty="0">
                <a:latin typeface="Mangal"/>
                <a:cs typeface="Mangal"/>
              </a:rPr>
              <a:t>अभ्यासाला चांगली पुष्ठी मिळाली.</a:t>
            </a:r>
          </a:p>
          <a:p>
            <a:pPr>
              <a:buFont typeface="Wingdings" pitchFamily="2" charset="2"/>
              <a:buChar char="§"/>
            </a:pPr>
            <a:r>
              <a:rPr lang="en-US" sz="2000" dirty="0">
                <a:latin typeface="Times New Roman" pitchFamily="18" charset="0"/>
                <a:cs typeface="Times New Roman" pitchFamily="18" charset="0"/>
              </a:rPr>
              <a:t>1966-IJP –International journal Psychology</a:t>
            </a:r>
          </a:p>
          <a:p>
            <a:pPr>
              <a:buFont typeface="Wingdings" pitchFamily="2" charset="2"/>
              <a:buChar char="§"/>
            </a:pPr>
            <a:r>
              <a:rPr lang="en-US" sz="2000" dirty="0">
                <a:latin typeface="Times New Roman" pitchFamily="18" charset="0"/>
                <a:cs typeface="Times New Roman" pitchFamily="18" charset="0"/>
              </a:rPr>
              <a:t>1970-JCCP – Journal of Cross Cultural Psychology</a:t>
            </a:r>
          </a:p>
          <a:p>
            <a:pPr>
              <a:buFont typeface="Wingdings" pitchFamily="2" charset="2"/>
              <a:buChar char="§"/>
            </a:pPr>
            <a:r>
              <a:rPr lang="en-US" sz="2000" dirty="0">
                <a:latin typeface="Times New Roman" pitchFamily="18" charset="0"/>
                <a:cs typeface="Times New Roman" pitchFamily="18" charset="0"/>
              </a:rPr>
              <a:t>1972- IACCP- International association for Cross Cultural Psychology</a:t>
            </a:r>
          </a:p>
          <a:p>
            <a:pPr>
              <a:buFont typeface="Wingdings" pitchFamily="2" charset="2"/>
              <a:buChar char="§"/>
            </a:pPr>
            <a:r>
              <a:rPr lang="en-US" sz="2000" dirty="0">
                <a:latin typeface="Times New Roman" pitchFamily="18" charset="0"/>
                <a:cs typeface="Times New Roman" pitchFamily="18" charset="0"/>
              </a:rPr>
              <a:t>1984- ARIC Association Pour la Research intercultural</a:t>
            </a:r>
            <a:endParaRPr lang="hi-IN"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nSpc>
                <a:spcPct val="150000"/>
              </a:lnSpc>
              <a:buFont typeface="Wingdings" pitchFamily="2" charset="2"/>
              <a:buChar char="§"/>
            </a:pPr>
            <a:r>
              <a:rPr lang="hi-IN" sz="2000" dirty="0">
                <a:latin typeface="Times New Roman" pitchFamily="18" charset="0"/>
                <a:cs typeface="Times New Roman" pitchFamily="18" charset="0"/>
              </a:rPr>
              <a:t>बेरी (२००२) यांच्या मते , सांस्कृतिक मानसशास्त्रन्याना मानवी विकसत संस्कृतीची भूमिका आंतर सांस्कृतिक मानसशास्त्रपेक्षा आधिक महत्वाची वाटते.</a:t>
            </a:r>
          </a:p>
          <a:p>
            <a:pPr>
              <a:lnSpc>
                <a:spcPct val="150000"/>
              </a:lnSpc>
              <a:buFont typeface="Wingdings" pitchFamily="2" charset="2"/>
              <a:buChar char="§"/>
            </a:pPr>
            <a:r>
              <a:rPr lang="en-US" sz="2000" dirty="0">
                <a:latin typeface="Times New Roman" pitchFamily="18" charset="0"/>
                <a:cs typeface="Times New Roman" pitchFamily="18" charset="0"/>
              </a:rPr>
              <a:t>Stevens and </a:t>
            </a:r>
            <a:r>
              <a:rPr lang="en-US" sz="2000" dirty="0" err="1">
                <a:latin typeface="Times New Roman" pitchFamily="18" charset="0"/>
                <a:cs typeface="Times New Roman" pitchFamily="18" charset="0"/>
              </a:rPr>
              <a:t>gielen</a:t>
            </a:r>
            <a:r>
              <a:rPr lang="en-US" sz="2000" dirty="0">
                <a:latin typeface="Times New Roman" pitchFamily="18" charset="0"/>
                <a:cs typeface="Times New Roman" pitchFamily="18" charset="0"/>
              </a:rPr>
              <a:t> (2007) </a:t>
            </a:r>
            <a:r>
              <a:rPr lang="hi-IN" sz="2000" dirty="0">
                <a:latin typeface="Times New Roman" pitchFamily="18" charset="0"/>
                <a:cs typeface="Times New Roman" pitchFamily="18" charset="0"/>
              </a:rPr>
              <a:t>यांच्या मते  सद्या मोठ्या प्रमाणात आंतर  राष्ट्रिय मानसशास्त्रन्याच्या  संघटनांमध्ये वाढ झाल्याने विसाव्या शतकातील मानस शास्त्र हे एक प्रमुख उद्योग बनला आहे.</a:t>
            </a:r>
            <a:r>
              <a:rPr lang="hi-IN" sz="2000" dirty="0">
                <a:latin typeface="Mangal"/>
              </a:rPr>
              <a:t> </a:t>
            </a:r>
          </a:p>
          <a:p>
            <a:pPr>
              <a:lnSpc>
                <a:spcPct val="150000"/>
              </a:lnSpc>
              <a:buFont typeface="Wingdings" pitchFamily="2" charset="2"/>
              <a:buChar char="§"/>
            </a:pPr>
            <a:r>
              <a:rPr lang="en-US" sz="2000" dirty="0">
                <a:latin typeface="Times New Roman" pitchFamily="18" charset="0"/>
                <a:cs typeface="Times New Roman" pitchFamily="18" charset="0"/>
              </a:rPr>
              <a:t>1951 IUSP- International Union Of Scientific Psychology</a:t>
            </a:r>
          </a:p>
          <a:p>
            <a:pPr>
              <a:lnSpc>
                <a:spcPct val="150000"/>
              </a:lnSpc>
              <a:buFont typeface="Wingdings" pitchFamily="2" charset="2"/>
              <a:buChar char="§"/>
            </a:pPr>
            <a:r>
              <a:rPr lang="en-US" sz="2000" dirty="0">
                <a:latin typeface="Times New Roman" pitchFamily="18" charset="0"/>
                <a:cs typeface="Times New Roman" pitchFamily="18" charset="0"/>
              </a:rPr>
              <a:t>1962 –ICP- International council of psychologists </a:t>
            </a:r>
          </a:p>
          <a:p>
            <a:pPr>
              <a:lnSpc>
                <a:spcPct val="150000"/>
              </a:lnSpc>
              <a:buFont typeface="Wingdings" pitchFamily="2" charset="2"/>
              <a:buChar char="§"/>
            </a:pPr>
            <a:r>
              <a:rPr lang="en-US" sz="2000" dirty="0">
                <a:latin typeface="Times New Roman" pitchFamily="18" charset="0"/>
                <a:cs typeface="Times New Roman" pitchFamily="18" charset="0"/>
              </a:rPr>
              <a:t>1965 –IUP -  International Union Psychological Science</a:t>
            </a: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pPr algn="l"/>
            <a:r>
              <a:rPr lang="en-US" sz="2200" dirty="0">
                <a:solidFill>
                  <a:srgbClr val="0070C0"/>
                </a:solidFill>
                <a:latin typeface="Times New Roman" pitchFamily="18" charset="0"/>
                <a:cs typeface="Times New Roman" pitchFamily="18" charset="0"/>
              </a:rPr>
              <a:t>1.4. What do we talk about when we talk about culture? - Dual influence</a:t>
            </a:r>
            <a:r>
              <a:rPr lang="hi-IN" sz="2200" dirty="0">
                <a:solidFill>
                  <a:srgbClr val="0070C0"/>
                </a:solidFill>
                <a:latin typeface="Times New Roman" pitchFamily="18" charset="0"/>
              </a:rPr>
              <a:t> </a:t>
            </a:r>
            <a:r>
              <a:rPr lang="en-US" sz="2200" dirty="0">
                <a:solidFill>
                  <a:srgbClr val="0070C0"/>
                </a:solidFill>
                <a:latin typeface="Times New Roman" pitchFamily="18" charset="0"/>
                <a:cs typeface="Times New Roman" pitchFamily="18" charset="0"/>
              </a:rPr>
              <a:t>,</a:t>
            </a:r>
            <a:r>
              <a:rPr lang="hi-IN" sz="2200" dirty="0">
                <a:solidFill>
                  <a:srgbClr val="0070C0"/>
                </a:solidFill>
                <a:latin typeface="Times New Roman" pitchFamily="18" charset="0"/>
              </a:rPr>
              <a:t> </a:t>
            </a:r>
            <a:r>
              <a:rPr lang="en-US" sz="2200" dirty="0">
                <a:solidFill>
                  <a:srgbClr val="0070C0"/>
                </a:solidFill>
                <a:latin typeface="Times New Roman" pitchFamily="18" charset="0"/>
                <a:cs typeface="Times New Roman" pitchFamily="18" charset="0"/>
              </a:rPr>
              <a:t>Limitations of eco-cultural model.</a:t>
            </a:r>
            <a:r>
              <a:rPr lang="hi-IN" sz="2200" dirty="0">
                <a:solidFill>
                  <a:srgbClr val="0070C0"/>
                </a:solidFill>
                <a:latin typeface="Times New Roman" pitchFamily="18" charset="0"/>
                <a:cs typeface="Times New Roman" pitchFamily="18" charset="0"/>
              </a:rPr>
              <a:t/>
            </a:r>
            <a:br>
              <a:rPr lang="hi-IN" sz="2200" dirty="0">
                <a:solidFill>
                  <a:srgbClr val="0070C0"/>
                </a:solidFill>
                <a:latin typeface="Times New Roman" pitchFamily="18" charset="0"/>
                <a:cs typeface="Times New Roman" pitchFamily="18" charset="0"/>
              </a:rPr>
            </a:br>
            <a:r>
              <a:rPr lang="hi-IN" sz="2200" dirty="0">
                <a:latin typeface="Times New Roman" pitchFamily="18" charset="0"/>
                <a:cs typeface="Times New Roman" pitchFamily="18" charset="0"/>
              </a:rPr>
              <a:t>	</a:t>
            </a:r>
            <a:r>
              <a:rPr lang="hi-IN" sz="2200" dirty="0">
                <a:solidFill>
                  <a:srgbClr val="0070C0"/>
                </a:solidFill>
                <a:latin typeface="Times New Roman" pitchFamily="18" charset="0"/>
                <a:cs typeface="Times New Roman" pitchFamily="18" charset="0"/>
              </a:rPr>
              <a:t>जेव्हा आपण संस्कृती बद्दल बोलतो तेव्हा काय बोलतो? दुहेरी प्रभाव पर्यावरणीय – सास्कृतिक प्रारुपाची मर्यादा</a:t>
            </a:r>
            <a:r>
              <a:rPr lang="en-US" sz="2200" dirty="0">
                <a:solidFill>
                  <a:srgbClr val="0070C0"/>
                </a:solidFill>
                <a:latin typeface="Times New Roman" pitchFamily="18" charset="0"/>
                <a:cs typeface="Times New Roman" pitchFamily="18" charset="0"/>
              </a:rPr>
              <a:t/>
            </a:r>
            <a:br>
              <a:rPr lang="en-US" sz="2200" dirty="0">
                <a:solidFill>
                  <a:srgbClr val="0070C0"/>
                </a:solidFill>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nSpc>
                <a:spcPct val="150000"/>
              </a:lnSpc>
              <a:buFont typeface="Wingdings" pitchFamily="2" charset="2"/>
              <a:buChar char="§"/>
            </a:pPr>
            <a:r>
              <a:rPr lang="hi-IN" sz="2000" dirty="0">
                <a:latin typeface="Times New Roman" pitchFamily="18" charset="0"/>
                <a:cs typeface="Times New Roman" pitchFamily="18" charset="0"/>
              </a:rPr>
              <a:t>दुहेरी प्रभावाचे वैचारिक साधन म्हणजे आपण कोण आहोत हे समजून घेण्यासाठी एक नमूना (</a:t>
            </a:r>
            <a:r>
              <a:rPr lang="en-US" sz="2000" dirty="0">
                <a:latin typeface="Times New Roman" pitchFamily="18" charset="0"/>
                <a:cs typeface="Times New Roman" pitchFamily="18" charset="0"/>
              </a:rPr>
              <a:t>model</a:t>
            </a:r>
            <a:r>
              <a:rPr lang="hi-IN" sz="2000"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hi-IN" sz="2000" dirty="0">
                <a:latin typeface="Times New Roman" pitchFamily="18" charset="0"/>
                <a:cs typeface="Times New Roman" pitchFamily="18" charset="0"/>
              </a:rPr>
              <a:t>देऊ केलेला आहे ते म्हणजे जैविक आणि सांस्कृतिक प्रभावाचे रूपांतर अनुकूल प्रक्रिया म्हणून कार्य करते .</a:t>
            </a:r>
          </a:p>
          <a:p>
            <a:pPr>
              <a:lnSpc>
                <a:spcPct val="150000"/>
              </a:lnSpc>
              <a:buFont typeface="Wingdings" pitchFamily="2" charset="2"/>
              <a:buChar char="§"/>
            </a:pPr>
            <a:r>
              <a:rPr lang="hi-IN" sz="2000" dirty="0">
                <a:latin typeface="Times New Roman" pitchFamily="18" charset="0"/>
                <a:cs typeface="Times New Roman" pitchFamily="18" charset="0"/>
              </a:rPr>
              <a:t>दुसर्या भाषेत सांगायचे झाल्यास जीवशास्त्र आणि संस्कृती  समान आहेत .ती दोन्हीही शास्त्रे  निवड आणि रुपंतारांनाच्या  उत्क्रांति तत्वानुसार कार्य करतात.तरीही त्यांच्या अंतर्गत प्रेरनेमध्ये  भिन्नता आहे.</a:t>
            </a:r>
          </a:p>
          <a:p>
            <a:pPr>
              <a:lnSpc>
                <a:spcPct val="150000"/>
              </a:lnSpc>
              <a:buFont typeface="Wingdings" pitchFamily="2" charset="2"/>
              <a:buChar char="§"/>
            </a:pPr>
            <a:r>
              <a:rPr lang="hi-IN" sz="2000" dirty="0">
                <a:latin typeface="Times New Roman" pitchFamily="18" charset="0"/>
                <a:cs typeface="Times New Roman" pitchFamily="18" charset="0"/>
              </a:rPr>
              <a:t>कारण मानव हा वैश्विकतेकडे आकर्शिला जातो तर संस्कृती आपल्याला सांस्कृतिक  विविधतेकडे आकर्शित करते ..</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200" dirty="0">
                <a:solidFill>
                  <a:srgbClr val="FF0000"/>
                </a:solidFill>
                <a:latin typeface="Times New Roman" pitchFamily="18" charset="0"/>
                <a:cs typeface="Times New Roman" pitchFamily="18" charset="0"/>
              </a:rPr>
              <a:t>The Eco-Cultural Model of cultural Transmission (Based on Berry et.al 2002 ,Matsumoto and </a:t>
            </a:r>
            <a:r>
              <a:rPr lang="en-US" sz="2200" dirty="0" err="1">
                <a:solidFill>
                  <a:srgbClr val="FF0000"/>
                </a:solidFill>
                <a:latin typeface="Times New Roman" pitchFamily="18" charset="0"/>
                <a:cs typeface="Times New Roman" pitchFamily="18" charset="0"/>
              </a:rPr>
              <a:t>Juang</a:t>
            </a:r>
            <a:r>
              <a:rPr lang="en-US" sz="2200" dirty="0">
                <a:solidFill>
                  <a:srgbClr val="FF0000"/>
                </a:solidFill>
                <a:latin typeface="Times New Roman" pitchFamily="18" charset="0"/>
                <a:cs typeface="Times New Roman" pitchFamily="18" charset="0"/>
              </a:rPr>
              <a:t> ,2004)</a:t>
            </a:r>
            <a:r>
              <a:rPr lang="hi-IN" sz="2200" dirty="0">
                <a:solidFill>
                  <a:srgbClr val="FF0000"/>
                </a:solidFill>
                <a:latin typeface="Times New Roman" pitchFamily="18" charset="0"/>
                <a:cs typeface="Times New Roman" pitchFamily="18" charset="0"/>
              </a:rPr>
              <a:t> </a:t>
            </a:r>
            <a:r>
              <a:rPr lang="hi-IN" sz="2200" dirty="0">
                <a:solidFill>
                  <a:srgbClr val="0070C0"/>
                </a:solidFill>
                <a:latin typeface="Times New Roman" pitchFamily="18" charset="0"/>
                <a:cs typeface="Times New Roman" pitchFamily="18" charset="0"/>
              </a:rPr>
              <a:t>पर्यावरणीय सांस्कृतिक माँडेल</a:t>
            </a:r>
            <a:endParaRPr lang="en-US" sz="2200" dirty="0">
              <a:solidFill>
                <a:srgbClr val="0070C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otched Right Arrow 5"/>
          <p:cNvSpPr/>
          <p:nvPr/>
        </p:nvSpPr>
        <p:spPr>
          <a:xfrm>
            <a:off x="2971800" y="3581400"/>
            <a:ext cx="914400" cy="381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3124200"/>
            <a:ext cx="1676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Genetic Socialization  </a:t>
            </a:r>
          </a:p>
        </p:txBody>
      </p:sp>
      <p:sp>
        <p:nvSpPr>
          <p:cNvPr id="8" name="Notched Right Arrow 7"/>
          <p:cNvSpPr/>
          <p:nvPr/>
        </p:nvSpPr>
        <p:spPr>
          <a:xfrm>
            <a:off x="5638800" y="3505200"/>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29400" y="3124200"/>
            <a:ext cx="1676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Observable human behavior and psychological characteristics</a:t>
            </a:r>
          </a:p>
        </p:txBody>
      </p:sp>
      <p:cxnSp>
        <p:nvCxnSpPr>
          <p:cNvPr id="13" name="Curved Connector 12"/>
          <p:cNvCxnSpPr/>
          <p:nvPr/>
        </p:nvCxnSpPr>
        <p:spPr>
          <a:xfrm>
            <a:off x="2362200" y="1905000"/>
            <a:ext cx="4724400" cy="11430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urved Connector 14"/>
          <p:cNvCxnSpPr/>
          <p:nvPr/>
        </p:nvCxnSpPr>
        <p:spPr>
          <a:xfrm flipV="1">
            <a:off x="2667000" y="4495800"/>
            <a:ext cx="4267200" cy="8382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1447800" y="28194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1103</TotalTime>
  <Words>903</Words>
  <Application>Microsoft Office PowerPoint</Application>
  <PresentationFormat>On-screen Show (4:3)</PresentationFormat>
  <Paragraphs>78</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Mangal</vt:lpstr>
      <vt:lpstr>Times New Roman</vt:lpstr>
      <vt:lpstr>Trebuchet MS</vt:lpstr>
      <vt:lpstr>Wingdings</vt:lpstr>
      <vt:lpstr>Wingdings 3</vt:lpstr>
      <vt:lpstr>Facet</vt:lpstr>
      <vt:lpstr>PowerPoint Presentation</vt:lpstr>
      <vt:lpstr> Module- 1 Introduction to Cross-cultural Psychology and key concepts  भिन्न /आंतर सांस्कृतिक मानसशास्त्राची प्रस्तावणा  आणि मुख्य संकल्पना </vt:lpstr>
      <vt:lpstr>PowerPoint Presentation</vt:lpstr>
      <vt:lpstr>1.1. Charles Darwin and the age-old search for cultural universals चार्ल्स डार्विन आणि सांस्कृतिक विश्वाचा प्राचीन काळातील शोध </vt:lpstr>
      <vt:lpstr> 1.2. Introducing cross-cultural psychology भिन्न/आंतर सांस्कृतिक मानसशास्त्राची प्रस्तावणा </vt:lpstr>
      <vt:lpstr>1.3. Later trends: Cross-cultural psychology or cultural psychology? नंतरचे युग /काल: भिन्न/आंतर  सांस्कृतिक मानसशास्त्र /सांस्कृतिक मानसशास्त्र </vt:lpstr>
      <vt:lpstr>PowerPoint Presentation</vt:lpstr>
      <vt:lpstr>1.4. What do we talk about when we talk about culture? - Dual influence , Limitations of eco-cultural model.  जेव्हा आपण संस्कृती बद्दल बोलतो तेव्हा काय बोलतो? दुहेरी प्रभाव पर्यावरणीय – सास्कृतिक प्रारुपाची मर्यादा </vt:lpstr>
      <vt:lpstr>The Eco-Cultural Model of cultural Transmission (Based on Berry et.al 2002 ,Matsumoto and Juang ,2004) पर्यावरणीय सांस्कृतिक माँडेल</vt:lpstr>
      <vt:lpstr>PowerPoint Presentation</vt:lpstr>
      <vt:lpstr> Eco-Cultural model च्या काही सर्व समावेशक आणि यथार्थ  काही मर्यादा आहेत. हे model व्यक्ती आणि समुहाच्या क्रियांवर होणार्या परिवर्तानाच्या परिनामाला सहमती दर्शविते . </vt:lpstr>
      <vt:lpstr>1.6. Culture and individual levels of analysis and the reliability of culture-level analyses. संस्कृती  आणि विश्लेशानाची वैयक्तिक पातळी आणि संस्कृती- स्तरीय विश्लेषनाची विश्वसनीयता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Shivaji University, Kolhapur</dc:title>
  <dc:creator>home</dc:creator>
  <cp:lastModifiedBy>PSYCOLOGY</cp:lastModifiedBy>
  <cp:revision>101</cp:revision>
  <dcterms:created xsi:type="dcterms:W3CDTF">2021-01-23T01:19:32Z</dcterms:created>
  <dcterms:modified xsi:type="dcterms:W3CDTF">2024-07-01T05:45:49Z</dcterms:modified>
</cp:coreProperties>
</file>