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17"/>
  </p:notesMasterIdLst>
  <p:sldIdLst>
    <p:sldId id="275" r:id="rId2"/>
    <p:sldId id="256" r:id="rId3"/>
    <p:sldId id="258" r:id="rId4"/>
    <p:sldId id="259"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IN"/>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57B5BF3-E88E-4D4C-9D67-73D652F400E1}" type="datetimeFigureOut">
              <a:rPr lang="en-IN" smtClean="0"/>
              <a:pPr/>
              <a:t>30-06-2024</a:t>
            </a:fld>
            <a:endParaRPr lang="en-IN"/>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IN"/>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IN"/>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31B57A8-939D-42DB-A7D3-A5287F71400D}" type="slidenum">
              <a:rPr lang="en-IN" smtClean="0"/>
              <a:pPr/>
              <a:t>‹#›</a:t>
            </a:fld>
            <a:endParaRPr lang="en-IN"/>
          </a:p>
        </p:txBody>
      </p:sp>
    </p:spTree>
    <p:extLst>
      <p:ext uri="{BB962C8B-B14F-4D97-AF65-F5344CB8AC3E}">
        <p14:creationId xmlns:p14="http://schemas.microsoft.com/office/powerpoint/2010/main" val="3105328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1B57A8-939D-42DB-A7D3-A5287F71400D}"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38DD6B-7DAC-44EA-AC0B-C50EB895FEC2}" type="datetime2">
              <a:rPr lang="en-US" smtClean="0"/>
              <a:pPr/>
              <a:t>Sunday, June 30,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32154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B92A35-FA07-44DE-BAB9-4A8C8AAE5230}" type="datetime2">
              <a:rPr lang="en-US" smtClean="0"/>
              <a:pPr/>
              <a:t>Sunday, June 30,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17629057"/>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B92A35-FA07-44DE-BAB9-4A8C8AAE5230}" type="datetime2">
              <a:rPr lang="en-US" smtClean="0"/>
              <a:pPr/>
              <a:t>Sunday, June 30,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79182006"/>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B92A35-FA07-44DE-BAB9-4A8C8AAE5230}" type="datetime2">
              <a:rPr lang="en-US" smtClean="0"/>
              <a:pPr/>
              <a:t>Sunday, June 30,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29988198"/>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B92A35-FA07-44DE-BAB9-4A8C8AAE5230}" type="datetime2">
              <a:rPr lang="en-US" smtClean="0"/>
              <a:pPr/>
              <a:t>Sunday, June 30,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1159088"/>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B92A35-FA07-44DE-BAB9-4A8C8AAE5230}" type="datetime2">
              <a:rPr lang="en-US" smtClean="0"/>
              <a:pPr/>
              <a:t>Sunday, June 30,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46653140"/>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682965-A9B2-430E-B8B0-A5F84B493086}" type="datetime2">
              <a:rPr lang="en-US" smtClean="0"/>
              <a:pPr/>
              <a:t>Sunday, June 30,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09001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B01748-B82B-476F-8D0E-2F416026AE62}" type="datetime2">
              <a:rPr lang="en-US" smtClean="0"/>
              <a:pPr/>
              <a:t>Sunday, June 30,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13666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0F2F3D-BCE0-4836-9E92-DBD9DE9DF9E8}" type="datetime2">
              <a:rPr lang="en-US" smtClean="0"/>
              <a:pPr/>
              <a:t>Sunday, June 30,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31638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E5D26A-4531-4583-9198-7C0E1377801A}" type="datetime2">
              <a:rPr lang="en-US" smtClean="0"/>
              <a:pPr/>
              <a:t>Sunday, June 30,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159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86CD6B-16D5-4C68-BC05-AA27A69569D1}" type="datetime2">
              <a:rPr lang="en-US" smtClean="0"/>
              <a:pPr/>
              <a:t>Sunday, June 30,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4670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31B40D-F956-4D40-9A92-6C3FF3E698EC}" type="datetime2">
              <a:rPr lang="en-US" smtClean="0"/>
              <a:pPr/>
              <a:t>Sunday, June 30, 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02452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73C3BD-B675-4D3B-91C1-28CDFD6DE51C}" type="datetime2">
              <a:rPr lang="en-US" smtClean="0"/>
              <a:pPr/>
              <a:t>Sunday, June 30, 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31078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060A-7B33-4E2C-88BB-EEE2DCA610DC}" type="datetime2">
              <a:rPr lang="en-US" smtClean="0"/>
              <a:pPr/>
              <a:t>Sunday, June 30, 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4421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B5E376D-696A-4235-88F1-7411A405D5DE}" type="datetime2">
              <a:rPr lang="en-US" smtClean="0"/>
              <a:pPr/>
              <a:t>Sunday, June 30,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3337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F56DECE-169E-4A05-85E8-ECCB0764A5A5}" type="datetime2">
              <a:rPr lang="en-US" smtClean="0"/>
              <a:pPr/>
              <a:t>Sunday, June 30,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985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B92A35-FA07-44DE-BAB9-4A8C8AAE5230}" type="datetime2">
              <a:rPr lang="en-US" smtClean="0"/>
              <a:pPr/>
              <a:t>Sunday, June 30, 2024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42690245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hf hdr="0" ft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060A-7B33-4E2C-88BB-EEE2DCA610DC}" type="datetime2">
              <a:rPr lang="en-US" smtClean="0"/>
              <a:pPr/>
              <a:t>Sunday, June 30, 2024</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
        <p:nvSpPr>
          <p:cNvPr id="4" name="Rectangle 3"/>
          <p:cNvSpPr/>
          <p:nvPr/>
        </p:nvSpPr>
        <p:spPr>
          <a:xfrm>
            <a:off x="304800" y="228600"/>
            <a:ext cx="8610600" cy="5262979"/>
          </a:xfrm>
          <a:prstGeom prst="rect">
            <a:avLst/>
          </a:prstGeom>
        </p:spPr>
        <p:txBody>
          <a:bodyPr wrap="square">
            <a:spAutoFit/>
          </a:bodyPr>
          <a:lstStyle/>
          <a:p>
            <a:pPr lvl="0" algn="ctr" fontAlgn="base">
              <a:spcBef>
                <a:spcPct val="0"/>
              </a:spcBef>
              <a:spcAft>
                <a:spcPct val="0"/>
              </a:spcAft>
            </a:pPr>
            <a:r>
              <a:rPr lang="hi-IN" sz="2400" b="1" dirty="0">
                <a:latin typeface="Kokila" pitchFamily="34" charset="0"/>
                <a:ea typeface="Calibri" pitchFamily="34" charset="0"/>
                <a:cs typeface="Kokila" pitchFamily="34" charset="0"/>
              </a:rPr>
              <a:t>प्रकरण-</a:t>
            </a:r>
            <a:r>
              <a:rPr lang="en-US" sz="2400" b="1" dirty="0">
                <a:latin typeface="Kokila" pitchFamily="34" charset="0"/>
                <a:ea typeface="Calibri" pitchFamily="34" charset="0"/>
                <a:cs typeface="Kokila" pitchFamily="34" charset="0"/>
              </a:rPr>
              <a:t>1</a:t>
            </a:r>
          </a:p>
          <a:p>
            <a:pPr lvl="0" algn="ctr" eaLnBrk="0" fontAlgn="base" hangingPunct="0">
              <a:spcBef>
                <a:spcPct val="0"/>
              </a:spcBef>
              <a:spcAft>
                <a:spcPct val="0"/>
              </a:spcAft>
            </a:pPr>
            <a:r>
              <a:rPr lang="hi-IN" sz="2400" b="1" dirty="0">
                <a:latin typeface="Kokila" pitchFamily="34" charset="0"/>
                <a:ea typeface="Calibri" pitchFamily="34" charset="0"/>
                <a:cs typeface="Kokila" pitchFamily="34" charset="0"/>
              </a:rPr>
              <a:t>आरोग्य मानसशास्त्र</a:t>
            </a:r>
            <a:r>
              <a:rPr lang="en-US" sz="2400" b="1" dirty="0">
                <a:latin typeface="Kokila" pitchFamily="34" charset="0"/>
                <a:ea typeface="Calibri" pitchFamily="34" charset="0"/>
                <a:cs typeface="Kokila" pitchFamily="34" charset="0"/>
              </a:rPr>
              <a:t>:</a:t>
            </a:r>
            <a:r>
              <a:rPr lang="hi-IN" sz="2400" b="1" dirty="0">
                <a:latin typeface="Kokila" pitchFamily="34" charset="0"/>
                <a:ea typeface="Calibri" pitchFamily="34" charset="0"/>
                <a:cs typeface="Kokila" pitchFamily="34" charset="0"/>
              </a:rPr>
              <a:t> आरोग्य आणि जोखीम वर्तन</a:t>
            </a:r>
            <a:endParaRPr lang="en-US" sz="2400" b="1" dirty="0">
              <a:latin typeface="Kokila" pitchFamily="34" charset="0"/>
              <a:cs typeface="Kokila" pitchFamily="34" charset="0"/>
            </a:endParaRPr>
          </a:p>
          <a:p>
            <a:pPr lvl="0" algn="ctr" eaLnBrk="0" fontAlgn="base" hangingPunct="0">
              <a:spcBef>
                <a:spcPct val="0"/>
              </a:spcBef>
              <a:spcAft>
                <a:spcPct val="0"/>
              </a:spcAft>
            </a:pPr>
            <a:r>
              <a:rPr lang="en-US" sz="2400" b="1" dirty="0">
                <a:latin typeface="Kokila" pitchFamily="34" charset="0"/>
                <a:ea typeface="Calibri" pitchFamily="34" charset="0"/>
                <a:cs typeface="Kokila" pitchFamily="34" charset="0"/>
              </a:rPr>
              <a:t>(Health Psychology: Health – Risk Behavior</a:t>
            </a:r>
            <a:r>
              <a:rPr lang="en-US" sz="2400" b="1" dirty="0" smtClean="0">
                <a:latin typeface="Kokila" pitchFamily="34" charset="0"/>
                <a:ea typeface="Calibri" pitchFamily="34" charset="0"/>
                <a:cs typeface="Kokila" pitchFamily="34" charset="0"/>
              </a:rPr>
              <a:t>)</a:t>
            </a:r>
          </a:p>
          <a:p>
            <a:pPr lvl="0" algn="ctr" eaLnBrk="0" fontAlgn="base" hangingPunct="0">
              <a:spcBef>
                <a:spcPct val="0"/>
              </a:spcBef>
              <a:spcAft>
                <a:spcPct val="0"/>
              </a:spcAft>
            </a:pPr>
            <a:endParaRPr lang="en-US" sz="2400" b="1" dirty="0" smtClean="0">
              <a:latin typeface="Kokila" pitchFamily="34" charset="0"/>
              <a:ea typeface="Calibri" pitchFamily="34" charset="0"/>
              <a:cs typeface="Kokila" pitchFamily="34" charset="0"/>
            </a:endParaRPr>
          </a:p>
          <a:p>
            <a:pPr lvl="0" algn="ctr" eaLnBrk="0" fontAlgn="base" hangingPunct="0">
              <a:spcBef>
                <a:spcPct val="0"/>
              </a:spcBef>
              <a:spcAft>
                <a:spcPct val="0"/>
              </a:spcAft>
            </a:pPr>
            <a:endParaRPr lang="en-US" sz="2400" b="1" dirty="0" smtClean="0">
              <a:latin typeface="Kokila" pitchFamily="34" charset="0"/>
              <a:ea typeface="Calibri" pitchFamily="34" charset="0"/>
              <a:cs typeface="Kokila" pitchFamily="34" charset="0"/>
            </a:endParaRPr>
          </a:p>
          <a:p>
            <a:pPr lvl="0" algn="ctr" eaLnBrk="0" fontAlgn="base" hangingPunct="0">
              <a:spcBef>
                <a:spcPct val="0"/>
              </a:spcBef>
              <a:spcAft>
                <a:spcPct val="0"/>
              </a:spcAft>
            </a:pPr>
            <a:endParaRPr lang="en-US" sz="2400" b="1" dirty="0">
              <a:latin typeface="Kokila" pitchFamily="34" charset="0"/>
              <a:ea typeface="Calibri" pitchFamily="34" charset="0"/>
              <a:cs typeface="Kokila" pitchFamily="34" charset="0"/>
            </a:endParaRPr>
          </a:p>
          <a:p>
            <a:pPr lvl="0" algn="ctr" eaLnBrk="0" fontAlgn="base" hangingPunct="0">
              <a:spcBef>
                <a:spcPct val="0"/>
              </a:spcBef>
              <a:spcAft>
                <a:spcPct val="0"/>
              </a:spcAft>
            </a:pPr>
            <a:endParaRPr lang="en-US" sz="2400" b="1" dirty="0">
              <a:latin typeface="Kokila" pitchFamily="34" charset="0"/>
              <a:ea typeface="Calibri" pitchFamily="34" charset="0"/>
              <a:cs typeface="Kokila" pitchFamily="34" charset="0"/>
            </a:endParaRPr>
          </a:p>
          <a:p>
            <a:pPr marL="342900" lvl="0" indent="-342900">
              <a:buFont typeface="Wingdings" pitchFamily="2" charset="2"/>
              <a:buChar char="§"/>
            </a:pPr>
            <a:r>
              <a:rPr lang="hi-IN" sz="2400" b="1" dirty="0" smtClean="0">
                <a:latin typeface="Kokila" pitchFamily="34" charset="0"/>
                <a:cs typeface="Kokila" pitchFamily="34" charset="0"/>
              </a:rPr>
              <a:t>आरोग्याची </a:t>
            </a:r>
            <a:r>
              <a:rPr lang="hi-IN" sz="2400" b="1" dirty="0">
                <a:latin typeface="Kokila" pitchFamily="34" charset="0"/>
                <a:cs typeface="Kokila" pitchFamily="34" charset="0"/>
              </a:rPr>
              <a:t>व्याख्या (</a:t>
            </a:r>
            <a:r>
              <a:rPr lang="en-US" sz="2400" b="1" dirty="0">
                <a:latin typeface="Kokila" pitchFamily="34" charset="0"/>
                <a:cs typeface="Kokila" pitchFamily="34" charset="0"/>
              </a:rPr>
              <a:t>Definition of health)</a:t>
            </a:r>
            <a:endParaRPr lang="en-IN" sz="2400" b="1" dirty="0">
              <a:latin typeface="Kokila" pitchFamily="34" charset="0"/>
              <a:cs typeface="Kokila" pitchFamily="34" charset="0"/>
            </a:endParaRPr>
          </a:p>
          <a:p>
            <a:pPr marL="342900" lvl="0" indent="-342900">
              <a:buFont typeface="Wingdings" pitchFamily="2" charset="2"/>
              <a:buChar char="§"/>
            </a:pPr>
            <a:r>
              <a:rPr lang="hi-IN" sz="2400" b="1" dirty="0">
                <a:latin typeface="Kokila" pitchFamily="34" charset="0"/>
                <a:cs typeface="Kokila" pitchFamily="34" charset="0"/>
              </a:rPr>
              <a:t>आरोग्य मानसशास्त्र म्हणजे काय</a:t>
            </a:r>
            <a:r>
              <a:rPr lang="en-US" sz="2400" b="1" dirty="0">
                <a:latin typeface="Kokila" pitchFamily="34" charset="0"/>
                <a:cs typeface="Kokila" pitchFamily="34" charset="0"/>
              </a:rPr>
              <a:t>? (What is health psychology?) </a:t>
            </a:r>
            <a:endParaRPr lang="en-IN" sz="2400" b="1" dirty="0">
              <a:latin typeface="Kokila" pitchFamily="34" charset="0"/>
              <a:cs typeface="Kokila" pitchFamily="34" charset="0"/>
            </a:endParaRPr>
          </a:p>
          <a:p>
            <a:r>
              <a:rPr lang="en-US" sz="2400" b="1" dirty="0">
                <a:latin typeface="Kokila" pitchFamily="34" charset="0"/>
                <a:cs typeface="Kokila" pitchFamily="34" charset="0"/>
              </a:rPr>
              <a:t>1.1 </a:t>
            </a:r>
            <a:r>
              <a:rPr lang="hi-IN" sz="2400" b="1" dirty="0">
                <a:latin typeface="Kokila" pitchFamily="34" charset="0"/>
                <a:cs typeface="Kokila" pitchFamily="34" charset="0"/>
              </a:rPr>
              <a:t>आरोग्य वर्तन म्हणजे काय</a:t>
            </a:r>
            <a:r>
              <a:rPr lang="en-US" sz="2400" b="1" dirty="0">
                <a:latin typeface="Kokila" pitchFamily="34" charset="0"/>
                <a:cs typeface="Kokila" pitchFamily="34" charset="0"/>
              </a:rPr>
              <a:t>? (What is health behavior?)</a:t>
            </a:r>
            <a:endParaRPr lang="en-IN" sz="2400" b="1" dirty="0">
              <a:latin typeface="Kokila" pitchFamily="34" charset="0"/>
              <a:cs typeface="Kokila" pitchFamily="34" charset="0"/>
            </a:endParaRPr>
          </a:p>
          <a:p>
            <a:r>
              <a:rPr lang="en-US" sz="2400" b="1" dirty="0">
                <a:latin typeface="Kokila" pitchFamily="34" charset="0"/>
                <a:cs typeface="Kokila" pitchFamily="34" charset="0"/>
              </a:rPr>
              <a:t>1.2</a:t>
            </a:r>
            <a:r>
              <a:rPr lang="hi-IN" sz="2400" b="1" dirty="0">
                <a:latin typeface="Kokila" pitchFamily="34" charset="0"/>
                <a:cs typeface="Kokila" pitchFamily="34" charset="0"/>
              </a:rPr>
              <a:t> धूम्रपान मद्यपान आणि बेकायदेशीर मादक द्रव्यांचा उपयोग (</a:t>
            </a:r>
            <a:r>
              <a:rPr lang="en-US" sz="2400" b="1" dirty="0">
                <a:latin typeface="Kokila" pitchFamily="34" charset="0"/>
                <a:cs typeface="Kokila" pitchFamily="34" charset="0"/>
              </a:rPr>
              <a:t>Smoking drinking and illicit drug use)</a:t>
            </a:r>
            <a:endParaRPr lang="en-IN" sz="2400" b="1" dirty="0">
              <a:latin typeface="Kokila" pitchFamily="34" charset="0"/>
              <a:cs typeface="Kokila" pitchFamily="34" charset="0"/>
            </a:endParaRPr>
          </a:p>
          <a:p>
            <a:r>
              <a:rPr lang="en-US" sz="2400" b="1" dirty="0">
                <a:latin typeface="Kokila" pitchFamily="34" charset="0"/>
                <a:cs typeface="Kokila" pitchFamily="34" charset="0"/>
              </a:rPr>
              <a:t>1.3 </a:t>
            </a:r>
            <a:r>
              <a:rPr lang="en-IN" sz="2400" b="1" dirty="0" err="1">
                <a:latin typeface="Kokila" pitchFamily="34" charset="0"/>
                <a:cs typeface="Kokila" pitchFamily="34" charset="0"/>
              </a:rPr>
              <a:t>असंरक्षित</a:t>
            </a:r>
            <a:r>
              <a:rPr lang="hi-IN" sz="2400" b="1" dirty="0">
                <a:latin typeface="Kokila" pitchFamily="34" charset="0"/>
                <a:cs typeface="Kokila" pitchFamily="34" charset="0"/>
              </a:rPr>
              <a:t> लैंगिक वर्तन (</a:t>
            </a:r>
            <a:r>
              <a:rPr lang="en-US" sz="2400" b="1" dirty="0">
                <a:latin typeface="Kokila" pitchFamily="34" charset="0"/>
                <a:cs typeface="Kokila" pitchFamily="34" charset="0"/>
              </a:rPr>
              <a:t>Unprotected sexual behavior)</a:t>
            </a:r>
            <a:endParaRPr lang="en-IN" sz="2400" b="1" dirty="0">
              <a:latin typeface="Kokila" pitchFamily="34" charset="0"/>
              <a:cs typeface="Kokila" pitchFamily="34" charset="0"/>
            </a:endParaRPr>
          </a:p>
          <a:p>
            <a:r>
              <a:rPr lang="en-US" sz="2400" b="1" dirty="0">
                <a:latin typeface="Kokila" pitchFamily="34" charset="0"/>
                <a:cs typeface="Kokila" pitchFamily="34" charset="0"/>
              </a:rPr>
              <a:t>1.4</a:t>
            </a:r>
            <a:r>
              <a:rPr lang="hi-IN" sz="2400" b="1" dirty="0">
                <a:latin typeface="Kokila" pitchFamily="34" charset="0"/>
                <a:cs typeface="Kokila" pitchFamily="34" charset="0"/>
              </a:rPr>
              <a:t> लठ्ठपणा (</a:t>
            </a:r>
            <a:r>
              <a:rPr lang="en-US" sz="2400" b="1" dirty="0">
                <a:latin typeface="Kokila" pitchFamily="34" charset="0"/>
                <a:cs typeface="Kokila" pitchFamily="34" charset="0"/>
              </a:rPr>
              <a:t>Obesity)</a:t>
            </a:r>
            <a:endParaRPr lang="en-IN" sz="2400" b="1" dirty="0">
              <a:latin typeface="Kokila" pitchFamily="34" charset="0"/>
              <a:cs typeface="Kokila" pitchFamily="34" charset="0"/>
            </a:endParaRPr>
          </a:p>
        </p:txBody>
      </p:sp>
    </p:spTree>
    <p:extLst>
      <p:ext uri="{BB962C8B-B14F-4D97-AF65-F5344CB8AC3E}">
        <p14:creationId xmlns:p14="http://schemas.microsoft.com/office/powerpoint/2010/main" val="297335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p:cTn id="7"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7" end="7"/>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anim calcmode="lin" valueType="num">
                                      <p:cBhvr>
                                        <p:cTn id="13"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8" end="8"/>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p:cTn id="19" dur="1000" fill="hold"/>
                                        <p:tgtEl>
                                          <p:spTgt spid="4">
                                            <p:txEl>
                                              <p:pRg st="9" end="9"/>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9" end="9"/>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9" end="9"/>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9" end="9"/>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anim calcmode="lin" valueType="num">
                                      <p:cBhvr>
                                        <p:cTn id="25" dur="10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10" end="10"/>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10" end="10"/>
                                            </p:txEl>
                                          </p:spTgt>
                                        </p:tgtEl>
                                        <p:attrNameLst>
                                          <p:attrName>style.rotation</p:attrName>
                                        </p:attrNameLst>
                                      </p:cBhvr>
                                      <p:tavLst>
                                        <p:tav tm="0">
                                          <p:val>
                                            <p:fltVal val="90"/>
                                          </p:val>
                                        </p:tav>
                                        <p:tav tm="100000">
                                          <p:val>
                                            <p:fltVal val="0"/>
                                          </p:val>
                                        </p:tav>
                                      </p:tavLst>
                                    </p:anim>
                                    <p:animEffect transition="in" filter="fade">
                                      <p:cBhvr>
                                        <p:cTn id="28" dur="1000"/>
                                        <p:tgtEl>
                                          <p:spTgt spid="4">
                                            <p:txEl>
                                              <p:pRg st="10" end="10"/>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p:cTn id="31" dur="10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11" end="11"/>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11" end="11"/>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11" end="11"/>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4">
                                            <p:txEl>
                                              <p:pRg st="12" end="12"/>
                                            </p:txEl>
                                          </p:spTgt>
                                        </p:tgtEl>
                                        <p:attrNameLst>
                                          <p:attrName>style.visibility</p:attrName>
                                        </p:attrNameLst>
                                      </p:cBhvr>
                                      <p:to>
                                        <p:strVal val="visible"/>
                                      </p:to>
                                    </p:set>
                                    <p:anim calcmode="lin" valueType="num">
                                      <p:cBhvr>
                                        <p:cTn id="37" dur="1000" fill="hold"/>
                                        <p:tgtEl>
                                          <p:spTgt spid="4">
                                            <p:txEl>
                                              <p:pRg st="12" end="12"/>
                                            </p:txEl>
                                          </p:spTgt>
                                        </p:tgtEl>
                                        <p:attrNameLst>
                                          <p:attrName>ppt_w</p:attrName>
                                        </p:attrNameLst>
                                      </p:cBhvr>
                                      <p:tavLst>
                                        <p:tav tm="0">
                                          <p:val>
                                            <p:fltVal val="0"/>
                                          </p:val>
                                        </p:tav>
                                        <p:tav tm="100000">
                                          <p:val>
                                            <p:strVal val="#ppt_w"/>
                                          </p:val>
                                        </p:tav>
                                      </p:tavLst>
                                    </p:anim>
                                    <p:anim calcmode="lin" valueType="num">
                                      <p:cBhvr>
                                        <p:cTn id="38" dur="1000" fill="hold"/>
                                        <p:tgtEl>
                                          <p:spTgt spid="4">
                                            <p:txEl>
                                              <p:pRg st="12" end="12"/>
                                            </p:txEl>
                                          </p:spTgt>
                                        </p:tgtEl>
                                        <p:attrNameLst>
                                          <p:attrName>ppt_h</p:attrName>
                                        </p:attrNameLst>
                                      </p:cBhvr>
                                      <p:tavLst>
                                        <p:tav tm="0">
                                          <p:val>
                                            <p:fltVal val="0"/>
                                          </p:val>
                                        </p:tav>
                                        <p:tav tm="100000">
                                          <p:val>
                                            <p:strVal val="#ppt_h"/>
                                          </p:val>
                                        </p:tav>
                                      </p:tavLst>
                                    </p:anim>
                                    <p:anim calcmode="lin" valueType="num">
                                      <p:cBhvr>
                                        <p:cTn id="39" dur="1000" fill="hold"/>
                                        <p:tgtEl>
                                          <p:spTgt spid="4">
                                            <p:txEl>
                                              <p:pRg st="12" end="12"/>
                                            </p:txEl>
                                          </p:spTgt>
                                        </p:tgtEl>
                                        <p:attrNameLst>
                                          <p:attrName>style.rotation</p:attrName>
                                        </p:attrNameLst>
                                      </p:cBhvr>
                                      <p:tavLst>
                                        <p:tav tm="0">
                                          <p:val>
                                            <p:fltVal val="90"/>
                                          </p:val>
                                        </p:tav>
                                        <p:tav tm="100000">
                                          <p:val>
                                            <p:fltVal val="0"/>
                                          </p:val>
                                        </p:tav>
                                      </p:tavLst>
                                    </p:anim>
                                    <p:animEffect transition="in" filter="fade">
                                      <p:cBhvr>
                                        <p:cTn id="40" dur="10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6632"/>
            <a:ext cx="8610600" cy="4154984"/>
          </a:xfrm>
          <a:prstGeom prst="rect">
            <a:avLst/>
          </a:prstGeom>
        </p:spPr>
        <p:txBody>
          <a:bodyPr wrap="square">
            <a:spAutoFit/>
          </a:bodyPr>
          <a:lstStyle/>
          <a:p>
            <a:r>
              <a:rPr lang="en-US" sz="1600" b="1" dirty="0">
                <a:solidFill>
                  <a:srgbClr val="0070C0"/>
                </a:solidFill>
                <a:latin typeface="Kokila" pitchFamily="34" charset="0"/>
                <a:cs typeface="Kokila" pitchFamily="34" charset="0"/>
              </a:rPr>
              <a:t>2. </a:t>
            </a:r>
            <a:r>
              <a:rPr lang="hi-IN" sz="1600" b="1" dirty="0">
                <a:solidFill>
                  <a:srgbClr val="0070C0"/>
                </a:solidFill>
                <a:latin typeface="Kokila" pitchFamily="34" charset="0"/>
                <a:cs typeface="Kokila" pitchFamily="34" charset="0"/>
              </a:rPr>
              <a:t>क्लॅमिडीया</a:t>
            </a:r>
            <a:r>
              <a:rPr lang="en-US" sz="1600" b="1" dirty="0">
                <a:solidFill>
                  <a:srgbClr val="0070C0"/>
                </a:solidFill>
                <a:latin typeface="Kokila" pitchFamily="34" charset="0"/>
                <a:cs typeface="Kokila" pitchFamily="34" charset="0"/>
              </a:rPr>
              <a:t>,</a:t>
            </a:r>
            <a:r>
              <a:rPr lang="hi-IN" sz="1600" b="1" dirty="0">
                <a:solidFill>
                  <a:srgbClr val="0070C0"/>
                </a:solidFill>
                <a:latin typeface="Kokila" pitchFamily="34" charset="0"/>
                <a:cs typeface="Kokila" pitchFamily="34" charset="0"/>
              </a:rPr>
              <a:t> एच. पी. व्ही आणि लैंगिकतेतून संक्रमित होणारे इतर आजा</a:t>
            </a:r>
            <a:r>
              <a:rPr lang="en-IN" sz="1600" b="1" dirty="0">
                <a:solidFill>
                  <a:srgbClr val="0070C0"/>
                </a:solidFill>
                <a:latin typeface="Kokila" pitchFamily="34" charset="0"/>
                <a:cs typeface="Kokila" pitchFamily="34" charset="0"/>
              </a:rPr>
              <a:t>र </a:t>
            </a:r>
            <a:endParaRPr lang="en-IN" sz="1600" dirty="0">
              <a:solidFill>
                <a:srgbClr val="0070C0"/>
              </a:solidFill>
              <a:latin typeface="Kokila" pitchFamily="34" charset="0"/>
              <a:cs typeface="Kokila" pitchFamily="34" charset="0"/>
            </a:endParaRPr>
          </a:p>
          <a:p>
            <a:r>
              <a:rPr lang="en-IN" sz="1600" b="1" dirty="0">
                <a:solidFill>
                  <a:srgbClr val="0070C0"/>
                </a:solidFill>
                <a:latin typeface="Kokila" pitchFamily="34" charset="0"/>
                <a:cs typeface="Kokila" pitchFamily="34" charset="0"/>
              </a:rPr>
              <a:t>   </a:t>
            </a:r>
            <a:r>
              <a:rPr lang="hi-IN" sz="1600" b="1" dirty="0">
                <a:solidFill>
                  <a:srgbClr val="0070C0"/>
                </a:solidFill>
                <a:latin typeface="Kokila" pitchFamily="34" charset="0"/>
                <a:cs typeface="Kokila" pitchFamily="34" charset="0"/>
              </a:rPr>
              <a:t>(</a:t>
            </a:r>
            <a:r>
              <a:rPr lang="en-US" sz="1600" b="1" dirty="0">
                <a:solidFill>
                  <a:srgbClr val="0070C0"/>
                </a:solidFill>
                <a:latin typeface="Kokila" pitchFamily="34" charset="0"/>
                <a:cs typeface="Kokila" pitchFamily="34" charset="0"/>
              </a:rPr>
              <a:t>Chlamydia, HPV and other sexually transmitted diseases</a:t>
            </a:r>
            <a:r>
              <a:rPr lang="hi-IN" sz="1600" b="1" dirty="0">
                <a:solidFill>
                  <a:srgbClr val="0070C0"/>
                </a:solidFill>
                <a:latin typeface="Kokila" pitchFamily="34" charset="0"/>
                <a:cs typeface="Kokila" pitchFamily="34" charset="0"/>
              </a:rPr>
              <a:t>) </a:t>
            </a:r>
            <a:endParaRPr lang="en-IN" sz="1600" dirty="0">
              <a:solidFill>
                <a:srgbClr val="0070C0"/>
              </a:solidFill>
              <a:latin typeface="Kokila" pitchFamily="34" charset="0"/>
              <a:cs typeface="Kokila" pitchFamily="34" charset="0"/>
            </a:endParaRPr>
          </a:p>
          <a:p>
            <a:pPr marL="342900" indent="-342900">
              <a:buFont typeface="Wingdings" pitchFamily="2" charset="2"/>
              <a:buChar char="§"/>
            </a:pPr>
            <a:r>
              <a:rPr lang="hi-IN" sz="1600" b="1" dirty="0">
                <a:latin typeface="Kokila" pitchFamily="34" charset="0"/>
                <a:cs typeface="Kokila" pitchFamily="34" charset="0"/>
              </a:rPr>
              <a:t>क्लॅमिडीया (</a:t>
            </a:r>
            <a:r>
              <a:rPr lang="en-US" sz="1600" b="1" dirty="0">
                <a:latin typeface="Kokila" pitchFamily="34" charset="0"/>
                <a:cs typeface="Kokila" pitchFamily="34" charset="0"/>
              </a:rPr>
              <a:t>Chlamydia) </a:t>
            </a:r>
            <a:endParaRPr lang="en-IN" sz="1600" dirty="0">
              <a:latin typeface="Kokila" pitchFamily="34" charset="0"/>
              <a:cs typeface="Kokila" pitchFamily="34" charset="0"/>
            </a:endParaRPr>
          </a:p>
          <a:p>
            <a:pPr marL="342900" indent="-342900">
              <a:buFont typeface="Wingdings" pitchFamily="2" charset="2"/>
              <a:buChar char="§"/>
            </a:pPr>
            <a:r>
              <a:rPr lang="en-IN" sz="1600" b="1" dirty="0" err="1">
                <a:latin typeface="Kokila" pitchFamily="34" charset="0"/>
                <a:cs typeface="Kokila" pitchFamily="34" charset="0"/>
              </a:rPr>
              <a:t>गोनोरिया</a:t>
            </a:r>
            <a:r>
              <a:rPr lang="en-IN" sz="1600" b="1" dirty="0">
                <a:latin typeface="Kokila" pitchFamily="34" charset="0"/>
                <a:cs typeface="Kokila" pitchFamily="34" charset="0"/>
              </a:rPr>
              <a:t> (</a:t>
            </a:r>
            <a:r>
              <a:rPr lang="en-IN" sz="1600" b="1" dirty="0" err="1">
                <a:latin typeface="Kokila" pitchFamily="34" charset="0"/>
                <a:cs typeface="Kokila" pitchFamily="34" charset="0"/>
              </a:rPr>
              <a:t>परमा</a:t>
            </a:r>
            <a:r>
              <a:rPr lang="en-IN" sz="1600" b="1" dirty="0">
                <a:latin typeface="Kokila" pitchFamily="34" charset="0"/>
                <a:cs typeface="Kokila" pitchFamily="34" charset="0"/>
              </a:rPr>
              <a:t>)</a:t>
            </a:r>
            <a:r>
              <a:rPr lang="hi-IN" sz="1600" b="1" dirty="0">
                <a:latin typeface="Kokila" pitchFamily="34" charset="0"/>
                <a:cs typeface="Kokila" pitchFamily="34" charset="0"/>
              </a:rPr>
              <a:t> (</a:t>
            </a:r>
            <a:r>
              <a:rPr lang="en-US" sz="1600" b="1" dirty="0">
                <a:latin typeface="Kokila" pitchFamily="34" charset="0"/>
                <a:cs typeface="Kokila" pitchFamily="34" charset="0"/>
              </a:rPr>
              <a:t>Gonorrhea)</a:t>
            </a:r>
            <a:endParaRPr lang="en-IN" sz="1600" dirty="0">
              <a:latin typeface="Kokila" pitchFamily="34" charset="0"/>
              <a:cs typeface="Kokila" pitchFamily="34" charset="0"/>
            </a:endParaRPr>
          </a:p>
          <a:p>
            <a:pPr marL="342900" indent="-342900">
              <a:buFont typeface="Wingdings" pitchFamily="2" charset="2"/>
              <a:buChar char="§"/>
            </a:pPr>
            <a:r>
              <a:rPr lang="en-IN" sz="1600" b="1" dirty="0" err="1">
                <a:latin typeface="Kokila" pitchFamily="34" charset="0"/>
                <a:cs typeface="Kokila" pitchFamily="34" charset="0"/>
              </a:rPr>
              <a:t>जननांग</a:t>
            </a:r>
            <a:r>
              <a:rPr lang="en-IN" sz="1600" b="1" dirty="0">
                <a:latin typeface="Kokila" pitchFamily="34" charset="0"/>
                <a:cs typeface="Kokila" pitchFamily="34" charset="0"/>
              </a:rPr>
              <a:t>/ </a:t>
            </a:r>
            <a:r>
              <a:rPr lang="en-IN" sz="1600" b="1" dirty="0" err="1">
                <a:latin typeface="Kokila" pitchFamily="34" charset="0"/>
                <a:cs typeface="Kokila" pitchFamily="34" charset="0"/>
              </a:rPr>
              <a:t>जननेंद्रियातील</a:t>
            </a:r>
            <a:r>
              <a:rPr lang="en-IN" sz="1600" b="1" dirty="0">
                <a:latin typeface="Kokila" pitchFamily="34" charset="0"/>
                <a:cs typeface="Kokila" pitchFamily="34" charset="0"/>
              </a:rPr>
              <a:t> </a:t>
            </a:r>
            <a:r>
              <a:rPr lang="en-IN" sz="1600" b="1" dirty="0" err="1">
                <a:latin typeface="Kokila" pitchFamily="34" charset="0"/>
                <a:cs typeface="Kokila" pitchFamily="34" charset="0"/>
              </a:rPr>
              <a:t>हर्पिस</a:t>
            </a:r>
            <a:r>
              <a:rPr lang="en-IN" sz="1600" b="1" dirty="0">
                <a:latin typeface="Kokila" pitchFamily="34" charset="0"/>
                <a:cs typeface="Kokila" pitchFamily="34" charset="0"/>
              </a:rPr>
              <a:t> </a:t>
            </a:r>
            <a:r>
              <a:rPr lang="hi-IN" sz="1600" b="1" dirty="0">
                <a:latin typeface="Kokila" pitchFamily="34" charset="0"/>
                <a:cs typeface="Kokila" pitchFamily="34" charset="0"/>
              </a:rPr>
              <a:t>(</a:t>
            </a:r>
            <a:r>
              <a:rPr lang="en-US" sz="1600" b="1" dirty="0">
                <a:latin typeface="Kokila" pitchFamily="34" charset="0"/>
                <a:cs typeface="Kokila" pitchFamily="34" charset="0"/>
              </a:rPr>
              <a:t>Genital herpes) </a:t>
            </a:r>
            <a:endParaRPr lang="en-IN" sz="1600" dirty="0">
              <a:latin typeface="Kokila" pitchFamily="34" charset="0"/>
              <a:cs typeface="Kokila" pitchFamily="34" charset="0"/>
            </a:endParaRPr>
          </a:p>
          <a:p>
            <a:pPr marL="342900" indent="-342900">
              <a:buFont typeface="Wingdings" pitchFamily="2" charset="2"/>
              <a:buChar char="§"/>
            </a:pPr>
            <a:r>
              <a:rPr lang="hi-IN" sz="1600" b="1" dirty="0">
                <a:latin typeface="Kokila" pitchFamily="34" charset="0"/>
                <a:cs typeface="Kokila" pitchFamily="34" charset="0"/>
              </a:rPr>
              <a:t>जेनिटल वॉर्ट्स</a:t>
            </a:r>
            <a:r>
              <a:rPr lang="en-IN" sz="1600" b="1" dirty="0">
                <a:latin typeface="Kokila" pitchFamily="34" charset="0"/>
                <a:cs typeface="Kokila" pitchFamily="34" charset="0"/>
              </a:rPr>
              <a:t>/</a:t>
            </a:r>
            <a:r>
              <a:rPr lang="hi-IN" sz="1600" b="1" dirty="0">
                <a:latin typeface="Kokila" pitchFamily="34" charset="0"/>
                <a:cs typeface="Kokila" pitchFamily="34" charset="0"/>
              </a:rPr>
              <a:t> लिंगनिष्ट चामखीळ (</a:t>
            </a:r>
            <a:r>
              <a:rPr lang="en-US" sz="1600" b="1" dirty="0">
                <a:latin typeface="Kokila" pitchFamily="34" charset="0"/>
                <a:cs typeface="Kokila" pitchFamily="34" charset="0"/>
              </a:rPr>
              <a:t>Genital warts ) </a:t>
            </a:r>
            <a:endParaRPr lang="mr-IN" sz="1600" b="1" dirty="0" smtClean="0">
              <a:latin typeface="Kokila" pitchFamily="34" charset="0"/>
              <a:cs typeface="Kokila" pitchFamily="34" charset="0"/>
            </a:endParaRPr>
          </a:p>
          <a:p>
            <a:r>
              <a:rPr lang="en-IN" sz="1600" dirty="0" err="1">
                <a:latin typeface="Kokila" pitchFamily="34" charset="0"/>
                <a:cs typeface="Kokila" pitchFamily="34" charset="0"/>
              </a:rPr>
              <a:t>वरील</a:t>
            </a:r>
            <a:r>
              <a:rPr lang="en-IN" sz="1600" dirty="0">
                <a:latin typeface="Kokila" pitchFamily="34" charset="0"/>
                <a:cs typeface="Kokila" pitchFamily="34" charset="0"/>
              </a:rPr>
              <a:t> </a:t>
            </a:r>
            <a:r>
              <a:rPr lang="hi-IN" sz="1600" dirty="0">
                <a:latin typeface="Kokila" pitchFamily="34" charset="0"/>
                <a:cs typeface="Kokila" pitchFamily="34" charset="0"/>
              </a:rPr>
              <a:t>लैंगिक संक्रमण आजाराची विशिष्ट अशी काही लक्षणे नाहीत. पण साधारणतः जननेंद्रियातून होणारा स्त्राव</a:t>
            </a:r>
            <a:r>
              <a:rPr lang="en-US" sz="1600" dirty="0">
                <a:latin typeface="Kokila" pitchFamily="34" charset="0"/>
                <a:cs typeface="Kokila" pitchFamily="34" charset="0"/>
              </a:rPr>
              <a:t>, </a:t>
            </a:r>
            <a:r>
              <a:rPr lang="hi-IN" sz="1600" dirty="0">
                <a:latin typeface="Kokila" pitchFamily="34" charset="0"/>
                <a:cs typeface="Kokila" pitchFamily="34" charset="0"/>
              </a:rPr>
              <a:t>मूत्रविसर्जनात होणारी जळजळ</a:t>
            </a:r>
            <a:r>
              <a:rPr lang="en-US" sz="1600" dirty="0">
                <a:latin typeface="Kokila" pitchFamily="34" charset="0"/>
                <a:cs typeface="Kokila" pitchFamily="34" charset="0"/>
              </a:rPr>
              <a:t>, </a:t>
            </a:r>
            <a:r>
              <a:rPr lang="hi-IN" sz="1600" dirty="0">
                <a:latin typeface="Kokila" pitchFamily="34" charset="0"/>
                <a:cs typeface="Kokila" pitchFamily="34" charset="0"/>
              </a:rPr>
              <a:t>लैंगिक आंतरक्रिया करते वेळी वेदना होणे इ. सामान्य लक्षणे दिसतात.</a:t>
            </a:r>
            <a:r>
              <a:rPr lang="hi-IN" sz="1600" dirty="0"/>
              <a:t> </a:t>
            </a:r>
            <a:endParaRPr lang="en-IN" sz="1600" dirty="0"/>
          </a:p>
          <a:p>
            <a:pPr marL="342900" indent="-342900">
              <a:buFont typeface="Wingdings" pitchFamily="2" charset="2"/>
              <a:buChar char="§"/>
            </a:pPr>
            <a:endParaRPr lang="en-IN" sz="1600" dirty="0">
              <a:latin typeface="Kokila" pitchFamily="34" charset="0"/>
              <a:cs typeface="Kokila" pitchFamily="34" charset="0"/>
            </a:endParaRPr>
          </a:p>
          <a:p>
            <a:pPr marL="342900" indent="-342900">
              <a:buFont typeface="Wingdings" pitchFamily="2" charset="2"/>
              <a:buChar char="§"/>
            </a:pPr>
            <a:r>
              <a:rPr lang="hi-IN" sz="1600" b="1" dirty="0" smtClean="0">
                <a:latin typeface="Kokila" pitchFamily="34" charset="0"/>
                <a:cs typeface="Kokila" pitchFamily="34" charset="0"/>
              </a:rPr>
              <a:t>एच</a:t>
            </a:r>
            <a:r>
              <a:rPr lang="en-US" sz="1600" b="1" dirty="0">
                <a:latin typeface="Kokila" pitchFamily="34" charset="0"/>
                <a:cs typeface="Kokila" pitchFamily="34" charset="0"/>
              </a:rPr>
              <a:t>.</a:t>
            </a:r>
            <a:r>
              <a:rPr lang="hi-IN" sz="1600" b="1" dirty="0">
                <a:latin typeface="Kokila" pitchFamily="34" charset="0"/>
                <a:cs typeface="Kokila" pitchFamily="34" charset="0"/>
              </a:rPr>
              <a:t>पी</a:t>
            </a:r>
            <a:r>
              <a:rPr lang="en-US" sz="1600" b="1" dirty="0">
                <a:latin typeface="Kokila" pitchFamily="34" charset="0"/>
                <a:cs typeface="Kokila" pitchFamily="34" charset="0"/>
              </a:rPr>
              <a:t>.</a:t>
            </a:r>
            <a:r>
              <a:rPr lang="hi-IN" sz="1600" b="1" dirty="0">
                <a:latin typeface="Kokila" pitchFamily="34" charset="0"/>
                <a:cs typeface="Kokila" pitchFamily="34" charset="0"/>
              </a:rPr>
              <a:t>व्ही व्हायरस (</a:t>
            </a:r>
            <a:r>
              <a:rPr lang="en-US" sz="1600" b="1" dirty="0">
                <a:latin typeface="Kokila" pitchFamily="34" charset="0"/>
                <a:cs typeface="Kokila" pitchFamily="34" charset="0"/>
              </a:rPr>
              <a:t>Human Papilloma Virus - HPV) </a:t>
            </a:r>
            <a:endParaRPr lang="mr-IN" sz="1600" b="1" dirty="0" smtClean="0">
              <a:latin typeface="Kokila" pitchFamily="34" charset="0"/>
              <a:cs typeface="Kokila" pitchFamily="34" charset="0"/>
            </a:endParaRPr>
          </a:p>
          <a:p>
            <a:pPr marL="342900" indent="-342900">
              <a:buFont typeface="Wingdings" pitchFamily="2" charset="2"/>
              <a:buChar char="Ø"/>
            </a:pPr>
            <a:r>
              <a:rPr lang="hi-IN" sz="1600" dirty="0">
                <a:latin typeface="Kokila" pitchFamily="34" charset="0"/>
                <a:cs typeface="Kokila" pitchFamily="34" charset="0"/>
              </a:rPr>
              <a:t>विषाणूंचा एक समूह म्हणून एच</a:t>
            </a:r>
            <a:r>
              <a:rPr lang="en-US" sz="1600" dirty="0">
                <a:latin typeface="Kokila" pitchFamily="34" charset="0"/>
                <a:cs typeface="Kokila" pitchFamily="34" charset="0"/>
              </a:rPr>
              <a:t>.</a:t>
            </a:r>
            <a:r>
              <a:rPr lang="hi-IN" sz="1600" dirty="0">
                <a:latin typeface="Kokila" pitchFamily="34" charset="0"/>
                <a:cs typeface="Kokila" pitchFamily="34" charset="0"/>
              </a:rPr>
              <a:t>पी</a:t>
            </a:r>
            <a:r>
              <a:rPr lang="en-US" sz="1600" dirty="0">
                <a:latin typeface="Kokila" pitchFamily="34" charset="0"/>
                <a:cs typeface="Kokila" pitchFamily="34" charset="0"/>
              </a:rPr>
              <a:t>.</a:t>
            </a:r>
            <a:r>
              <a:rPr lang="hi-IN" sz="1600" dirty="0">
                <a:latin typeface="Kokila" pitchFamily="34" charset="0"/>
                <a:cs typeface="Kokila" pitchFamily="34" charset="0"/>
              </a:rPr>
              <a:t>व्ही आजाराकडे पाहिले जाते. </a:t>
            </a:r>
            <a:endParaRPr lang="en-IN" sz="1600" dirty="0">
              <a:latin typeface="Kokila" pitchFamily="34" charset="0"/>
              <a:cs typeface="Kokila" pitchFamily="34" charset="0"/>
            </a:endParaRPr>
          </a:p>
          <a:p>
            <a:pPr marL="342900" indent="-342900">
              <a:buFont typeface="Wingdings" pitchFamily="2" charset="2"/>
              <a:buChar char="Ø"/>
            </a:pPr>
            <a:r>
              <a:rPr lang="hi-IN" sz="1600" dirty="0">
                <a:latin typeface="Kokila" pitchFamily="34" charset="0"/>
                <a:cs typeface="Kokila" pitchFamily="34" charset="0"/>
              </a:rPr>
              <a:t>एच</a:t>
            </a:r>
            <a:r>
              <a:rPr lang="en-US" sz="1600" dirty="0">
                <a:latin typeface="Kokila" pitchFamily="34" charset="0"/>
                <a:cs typeface="Kokila" pitchFamily="34" charset="0"/>
              </a:rPr>
              <a:t>.</a:t>
            </a:r>
            <a:r>
              <a:rPr lang="hi-IN" sz="1600" dirty="0">
                <a:latin typeface="Kokila" pitchFamily="34" charset="0"/>
                <a:cs typeface="Kokila" pitchFamily="34" charset="0"/>
              </a:rPr>
              <a:t>पी</a:t>
            </a:r>
            <a:r>
              <a:rPr lang="en-US" sz="1600" dirty="0">
                <a:latin typeface="Kokila" pitchFamily="34" charset="0"/>
                <a:cs typeface="Kokila" pitchFamily="34" charset="0"/>
              </a:rPr>
              <a:t>.</a:t>
            </a:r>
            <a:r>
              <a:rPr lang="hi-IN" sz="1600" dirty="0">
                <a:latin typeface="Kokila" pitchFamily="34" charset="0"/>
                <a:cs typeface="Kokila" pitchFamily="34" charset="0"/>
              </a:rPr>
              <a:t>व्ही </a:t>
            </a:r>
            <a:r>
              <a:rPr lang="en-IN" sz="1600" dirty="0" err="1">
                <a:latin typeface="Kokila" pitchFamily="34" charset="0"/>
                <a:cs typeface="Kokila" pitchFamily="34" charset="0"/>
              </a:rPr>
              <a:t>चे</a:t>
            </a:r>
            <a:r>
              <a:rPr lang="en-IN" sz="1600" dirty="0">
                <a:latin typeface="Kokila" pitchFamily="34" charset="0"/>
                <a:cs typeface="Kokila" pitchFamily="34" charset="0"/>
              </a:rPr>
              <a:t> </a:t>
            </a:r>
            <a:r>
              <a:rPr lang="hi-IN" sz="1600" dirty="0">
                <a:latin typeface="Kokila" pitchFamily="34" charset="0"/>
                <a:cs typeface="Kokila" pitchFamily="34" charset="0"/>
              </a:rPr>
              <a:t>जवळजवळ </a:t>
            </a:r>
            <a:r>
              <a:rPr lang="en-US" sz="1600" dirty="0">
                <a:latin typeface="Kokila" pitchFamily="34" charset="0"/>
                <a:cs typeface="Kokila" pitchFamily="34" charset="0"/>
              </a:rPr>
              <a:t>200</a:t>
            </a:r>
            <a:r>
              <a:rPr lang="hi-IN" sz="1600" dirty="0">
                <a:latin typeface="Kokila" pitchFamily="34" charset="0"/>
                <a:cs typeface="Kokila" pitchFamily="34" charset="0"/>
              </a:rPr>
              <a:t> प्रकार आहेत.  त्यातील जवळपास </a:t>
            </a:r>
            <a:r>
              <a:rPr lang="en-US" sz="1600" dirty="0">
                <a:latin typeface="Kokila" pitchFamily="34" charset="0"/>
                <a:cs typeface="Kokila" pitchFamily="34" charset="0"/>
              </a:rPr>
              <a:t>40</a:t>
            </a:r>
            <a:r>
              <a:rPr lang="hi-IN" sz="1600" dirty="0">
                <a:latin typeface="Kokila" pitchFamily="34" charset="0"/>
                <a:cs typeface="Kokila" pitchFamily="34" charset="0"/>
              </a:rPr>
              <a:t> आजार जननेंद्रियाजवळ  दिसतात.  </a:t>
            </a:r>
            <a:endParaRPr lang="en-IN" sz="1600" dirty="0">
              <a:latin typeface="Kokila" pitchFamily="34" charset="0"/>
              <a:cs typeface="Kokila" pitchFamily="34" charset="0"/>
            </a:endParaRPr>
          </a:p>
          <a:p>
            <a:pPr marL="342900" indent="-342900">
              <a:buFont typeface="Wingdings" pitchFamily="2" charset="2"/>
              <a:buChar char="Ø"/>
            </a:pPr>
            <a:r>
              <a:rPr lang="hi-IN" sz="1600" dirty="0">
                <a:latin typeface="Kokila" pitchFamily="34" charset="0"/>
                <a:cs typeface="Kokila" pitchFamily="34" charset="0"/>
              </a:rPr>
              <a:t>यातील एच.पी.व्ही-</a:t>
            </a:r>
            <a:r>
              <a:rPr lang="en-US" sz="1600" dirty="0">
                <a:latin typeface="Kokila" pitchFamily="34" charset="0"/>
                <a:cs typeface="Kokila" pitchFamily="34" charset="0"/>
              </a:rPr>
              <a:t>16</a:t>
            </a:r>
            <a:r>
              <a:rPr lang="hi-IN" sz="1600" dirty="0">
                <a:latin typeface="Kokila" pitchFamily="34" charset="0"/>
                <a:cs typeface="Kokila" pitchFamily="34" charset="0"/>
              </a:rPr>
              <a:t> आणि एच.पी. व्ही-</a:t>
            </a:r>
            <a:r>
              <a:rPr lang="en-US" sz="1600" dirty="0">
                <a:latin typeface="Kokila" pitchFamily="34" charset="0"/>
                <a:cs typeface="Kokila" pitchFamily="34" charset="0"/>
              </a:rPr>
              <a:t>18</a:t>
            </a:r>
            <a:r>
              <a:rPr lang="hi-IN" sz="1600" dirty="0">
                <a:latin typeface="Kokila" pitchFamily="34" charset="0"/>
                <a:cs typeface="Kokila" pitchFamily="34" charset="0"/>
              </a:rPr>
              <a:t> एकत्रीकरणामुळे </a:t>
            </a:r>
            <a:r>
              <a:rPr lang="en-US" sz="1600" dirty="0">
                <a:latin typeface="Kokila" pitchFamily="34" charset="0"/>
                <a:cs typeface="Kokila" pitchFamily="34" charset="0"/>
              </a:rPr>
              <a:t>70</a:t>
            </a:r>
            <a:r>
              <a:rPr lang="hi-IN" sz="1600" dirty="0">
                <a:latin typeface="Kokila" pitchFamily="34" charset="0"/>
                <a:cs typeface="Kokila" pitchFamily="34" charset="0"/>
              </a:rPr>
              <a:t> टक्केहून अधिक व्यक्तींमध्ये </a:t>
            </a:r>
            <a:r>
              <a:rPr lang="en-US" sz="1600" dirty="0">
                <a:latin typeface="Kokila" pitchFamily="34" charset="0"/>
                <a:cs typeface="Kokila" pitchFamily="34" charset="0"/>
              </a:rPr>
              <a:t>Squamous cell cancer</a:t>
            </a:r>
            <a:r>
              <a:rPr lang="hi-IN" sz="1600" dirty="0">
                <a:latin typeface="Kokila" pitchFamily="34" charset="0"/>
                <a:cs typeface="Kokila" pitchFamily="34" charset="0"/>
              </a:rPr>
              <a:t> (गर्भाशय ग्रीवेच्या बाह्य भागावर  कर्करोग विकसित </a:t>
            </a:r>
            <a:r>
              <a:rPr lang="en-IN" sz="1600" dirty="0" err="1">
                <a:latin typeface="Kokila" pitchFamily="34" charset="0"/>
                <a:cs typeface="Kokila" pitchFamily="34" charset="0"/>
              </a:rPr>
              <a:t>होणे</a:t>
            </a:r>
            <a:r>
              <a:rPr lang="hi-IN" sz="1600" dirty="0">
                <a:latin typeface="Kokila" pitchFamily="34" charset="0"/>
                <a:cs typeface="Kokila" pitchFamily="34" charset="0"/>
              </a:rPr>
              <a:t>) होतो</a:t>
            </a:r>
            <a:r>
              <a:rPr lang="en-US" sz="1600" dirty="0">
                <a:latin typeface="Kokila" pitchFamily="34" charset="0"/>
                <a:cs typeface="Kokila" pitchFamily="34" charset="0"/>
              </a:rPr>
              <a:t>. </a:t>
            </a:r>
            <a:r>
              <a:rPr lang="hi-IN" sz="1600" dirty="0">
                <a:latin typeface="Kokila" pitchFamily="34" charset="0"/>
                <a:cs typeface="Kokila" pitchFamily="34" charset="0"/>
              </a:rPr>
              <a:t>आणि </a:t>
            </a:r>
            <a:r>
              <a:rPr lang="en-US" sz="1600" dirty="0">
                <a:latin typeface="Kokila" pitchFamily="34" charset="0"/>
                <a:cs typeface="Kokila" pitchFamily="34" charset="0"/>
              </a:rPr>
              <a:t>50</a:t>
            </a:r>
            <a:r>
              <a:rPr lang="hi-IN" sz="1600" dirty="0">
                <a:latin typeface="Kokila" pitchFamily="34" charset="0"/>
                <a:cs typeface="Kokila" pitchFamily="34" charset="0"/>
              </a:rPr>
              <a:t> टक्के व्यक्तींमध्ये </a:t>
            </a:r>
            <a:r>
              <a:rPr lang="en-US" sz="1600" dirty="0">
                <a:latin typeface="Kokila" pitchFamily="34" charset="0"/>
                <a:cs typeface="Kokila" pitchFamily="34" charset="0"/>
              </a:rPr>
              <a:t>Adenocarcinomas</a:t>
            </a:r>
            <a:r>
              <a:rPr lang="hi-IN" sz="1600" dirty="0">
                <a:latin typeface="Kokila" pitchFamily="34" charset="0"/>
                <a:cs typeface="Kokila" pitchFamily="34" charset="0"/>
              </a:rPr>
              <a:t> (गर्भाशय ग्रीवेच्या आतील पेशींमध्ये हा कर्करोग विकसित </a:t>
            </a:r>
            <a:r>
              <a:rPr lang="en-IN" sz="1600" dirty="0" err="1">
                <a:latin typeface="Kokila" pitchFamily="34" charset="0"/>
                <a:cs typeface="Kokila" pitchFamily="34" charset="0"/>
              </a:rPr>
              <a:t>होणे</a:t>
            </a:r>
            <a:r>
              <a:rPr lang="hi-IN" sz="1600" dirty="0">
                <a:latin typeface="Kokila" pitchFamily="34" charset="0"/>
                <a:cs typeface="Kokila" pitchFamily="34" charset="0"/>
              </a:rPr>
              <a:t>)</a:t>
            </a:r>
            <a:endParaRPr lang="en-IN" sz="1600" dirty="0">
              <a:latin typeface="Kokila" pitchFamily="34" charset="0"/>
              <a:cs typeface="Kokila" pitchFamily="34" charset="0"/>
            </a:endParaRPr>
          </a:p>
          <a:p>
            <a:pPr marL="342900" indent="-342900">
              <a:buFont typeface="Wingdings" pitchFamily="2" charset="2"/>
              <a:buChar char="§"/>
            </a:pPr>
            <a:endParaRPr lang="en-IN" sz="2400" dirty="0">
              <a:latin typeface="Kokila" pitchFamily="34" charset="0"/>
              <a:cs typeface="Kokila" pitchFamily="34" charset="0"/>
            </a:endParaRPr>
          </a:p>
        </p:txBody>
      </p:sp>
      <p:sp>
        <p:nvSpPr>
          <p:cNvPr id="3" name="Date Placeholder 2"/>
          <p:cNvSpPr>
            <a:spLocks noGrp="1"/>
          </p:cNvSpPr>
          <p:nvPr>
            <p:ph type="dt" sz="half" idx="10"/>
          </p:nvPr>
        </p:nvSpPr>
        <p:spPr/>
        <p:txBody>
          <a:bodyPr/>
          <a:lstStyle/>
          <a:p>
            <a:fld id="{08D51E65-C76F-47D9-8161-FF912B5BCEA4}" type="datetime2">
              <a:rPr lang="en-US" smtClean="0"/>
              <a:pPr/>
              <a:t>Sunday, June 30, 2024</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53775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 calcmode="lin" valueType="num">
                                      <p:cBhvr>
                                        <p:cTn id="12"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2">
                                            <p:txEl>
                                              <p:pRg st="3" end="3"/>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p:cTn id="1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2">
                                            <p:txEl>
                                              <p:pRg st="4" end="4"/>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 calcmode="lin" valueType="num">
                                      <p:cBhvr>
                                        <p:cTn id="22"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24" dur="500"/>
                                        <p:tgtEl>
                                          <p:spTgt spid="2">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p:cTn id="29"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0"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1" dur="500"/>
                                        <p:tgtEl>
                                          <p:spTgt spid="2">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 calcmode="lin" valueType="num">
                                      <p:cBhvr>
                                        <p:cTn id="36"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7"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38" dur="500"/>
                                        <p:tgtEl>
                                          <p:spTgt spid="2">
                                            <p:txEl>
                                              <p:pRg st="8" end="8"/>
                                            </p:txEl>
                                          </p:spTgt>
                                        </p:tgtEl>
                                      </p:cBhvr>
                                    </p:animEffect>
                                  </p:childTnLst>
                                </p:cTn>
                              </p:par>
                              <p:par>
                                <p:cTn id="39" presetID="53" presetClass="entr" presetSubtype="16" fill="hold"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 calcmode="lin" valueType="num">
                                      <p:cBhvr>
                                        <p:cTn id="41"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42"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43" dur="500"/>
                                        <p:tgtEl>
                                          <p:spTgt spid="2">
                                            <p:txEl>
                                              <p:pRg st="9" end="9"/>
                                            </p:txEl>
                                          </p:spTgt>
                                        </p:tgtEl>
                                      </p:cBhvr>
                                    </p:animEffect>
                                  </p:childTnLst>
                                </p:cTn>
                              </p:par>
                              <p:par>
                                <p:cTn id="44" presetID="53" presetClass="entr" presetSubtype="16" fill="hold" nodeType="with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anim calcmode="lin" valueType="num">
                                      <p:cBhvr>
                                        <p:cTn id="46"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47"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48" dur="500"/>
                                        <p:tgtEl>
                                          <p:spTgt spid="2">
                                            <p:txEl>
                                              <p:pRg st="10" end="10"/>
                                            </p:txEl>
                                          </p:spTgt>
                                        </p:tgtEl>
                                      </p:cBhvr>
                                    </p:animEffect>
                                  </p:childTnLst>
                                </p:cTn>
                              </p:par>
                              <p:par>
                                <p:cTn id="49" presetID="53" presetClass="entr" presetSubtype="16" fill="hold" nodeType="with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 calcmode="lin" valueType="num">
                                      <p:cBhvr>
                                        <p:cTn id="51"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52"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53"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90600"/>
            <a:ext cx="8763000" cy="4524315"/>
          </a:xfrm>
          <a:prstGeom prst="rect">
            <a:avLst/>
          </a:prstGeom>
        </p:spPr>
        <p:txBody>
          <a:bodyPr wrap="square">
            <a:spAutoFit/>
          </a:bodyPr>
          <a:lstStyle/>
          <a:p>
            <a:r>
              <a:rPr lang="en-IN" sz="2400" b="1" dirty="0">
                <a:solidFill>
                  <a:srgbClr val="C00000"/>
                </a:solidFill>
                <a:latin typeface="Kokila" pitchFamily="34" charset="0"/>
                <a:cs typeface="Kokila" pitchFamily="34" charset="0"/>
              </a:rPr>
              <a:t>ब) </a:t>
            </a:r>
            <a:r>
              <a:rPr lang="hi-IN" sz="2400" b="1" dirty="0">
                <a:solidFill>
                  <a:srgbClr val="C00000"/>
                </a:solidFill>
                <a:latin typeface="Kokila" pitchFamily="34" charset="0"/>
                <a:cs typeface="Kokila" pitchFamily="34" charset="0"/>
              </a:rPr>
              <a:t>गर्भनिरोधकांचा वापर (</a:t>
            </a:r>
            <a:r>
              <a:rPr lang="en-US" sz="2400" b="1" dirty="0">
                <a:solidFill>
                  <a:srgbClr val="C00000"/>
                </a:solidFill>
                <a:latin typeface="Kokila" pitchFamily="34" charset="0"/>
                <a:cs typeface="Kokila" pitchFamily="34" charset="0"/>
              </a:rPr>
              <a:t>The use of condoms) </a:t>
            </a:r>
            <a:endParaRPr lang="en-IN" sz="2400" dirty="0">
              <a:solidFill>
                <a:srgbClr val="C00000"/>
              </a:solidFill>
              <a:latin typeface="Kokila" pitchFamily="34" charset="0"/>
              <a:cs typeface="Kokila" pitchFamily="34" charset="0"/>
            </a:endParaRPr>
          </a:p>
          <a:p>
            <a:r>
              <a:rPr lang="hi-IN" sz="2400" dirty="0">
                <a:latin typeface="Kokila" pitchFamily="34" charset="0"/>
                <a:cs typeface="Kokila" pitchFamily="34" charset="0"/>
              </a:rPr>
              <a:t>पिल्लींग व त्याचे सहकारी यांनी केलेल्या </a:t>
            </a:r>
            <a:r>
              <a:rPr lang="en-US" sz="2400" dirty="0">
                <a:latin typeface="Kokila" pitchFamily="34" charset="0"/>
                <a:cs typeface="Kokila" pitchFamily="34" charset="0"/>
              </a:rPr>
              <a:t>National survey of sexual attitudes</a:t>
            </a:r>
            <a:r>
              <a:rPr lang="en-IN" sz="2400" dirty="0">
                <a:latin typeface="Kokila" pitchFamily="34" charset="0"/>
                <a:cs typeface="Kokila" pitchFamily="34" charset="0"/>
              </a:rPr>
              <a:t> </a:t>
            </a:r>
            <a:r>
              <a:rPr lang="en-IN" sz="2400" dirty="0" err="1">
                <a:latin typeface="Kokila" pitchFamily="34" charset="0"/>
                <a:cs typeface="Kokila" pitchFamily="34" charset="0"/>
              </a:rPr>
              <a:t>हा</a:t>
            </a:r>
            <a:r>
              <a:rPr lang="en-IN" sz="2400" dirty="0">
                <a:latin typeface="Kokila" pitchFamily="34" charset="0"/>
                <a:cs typeface="Kokila" pitchFamily="34" charset="0"/>
              </a:rPr>
              <a:t> </a:t>
            </a:r>
            <a:r>
              <a:rPr lang="hi-IN" sz="2400" dirty="0" smtClean="0">
                <a:latin typeface="Kokila" pitchFamily="34" charset="0"/>
                <a:cs typeface="Kokila" pitchFamily="34" charset="0"/>
              </a:rPr>
              <a:t>अभ्यास</a:t>
            </a:r>
            <a:r>
              <a:rPr lang="mr-IN" sz="2400" dirty="0" smtClean="0">
                <a:latin typeface="Kokila" pitchFamily="34" charset="0"/>
                <a:cs typeface="Kokila" pitchFamily="34" charset="0"/>
              </a:rPr>
              <a:t> महत्वपूर्ण ठरतो </a:t>
            </a:r>
            <a:r>
              <a:rPr lang="hi-IN" sz="2400" dirty="0" smtClean="0">
                <a:latin typeface="Kokila" pitchFamily="34" charset="0"/>
                <a:cs typeface="Kokila" pitchFamily="34" charset="0"/>
              </a:rPr>
              <a:t> </a:t>
            </a:r>
            <a:endParaRPr lang="en-IN" sz="2400" dirty="0">
              <a:latin typeface="Kokila" pitchFamily="34" charset="0"/>
              <a:cs typeface="Kokila" pitchFamily="34" charset="0"/>
            </a:endParaRPr>
          </a:p>
          <a:p>
            <a:r>
              <a:rPr lang="en-US" sz="2400" dirty="0">
                <a:latin typeface="Kokila" pitchFamily="34" charset="0"/>
                <a:cs typeface="Kokila" pitchFamily="34" charset="0"/>
              </a:rPr>
              <a:t>1</a:t>
            </a:r>
            <a:r>
              <a:rPr lang="hi-IN" sz="2400" dirty="0">
                <a:latin typeface="Kokila" pitchFamily="34" charset="0"/>
                <a:cs typeface="Kokila" pitchFamily="34" charset="0"/>
              </a:rPr>
              <a:t>. प्रौढांच्या तुलनेत तरुणांमध्ये गर्भनिरोध</a:t>
            </a:r>
            <a:r>
              <a:rPr lang="en-IN" sz="2400" dirty="0" err="1">
                <a:latin typeface="Kokila" pitchFamily="34" charset="0"/>
                <a:cs typeface="Kokila" pitchFamily="34" charset="0"/>
              </a:rPr>
              <a:t>का</a:t>
            </a:r>
            <a:r>
              <a:rPr lang="hi-IN" sz="2400" dirty="0">
                <a:latin typeface="Kokila" pitchFamily="34" charset="0"/>
                <a:cs typeface="Kokila" pitchFamily="34" charset="0"/>
              </a:rPr>
              <a:t>चा वापर अधिक दिसतो</a:t>
            </a:r>
            <a:r>
              <a:rPr lang="en-IN" sz="2400" dirty="0">
                <a:latin typeface="Kokila" pitchFamily="34" charset="0"/>
                <a:cs typeface="Kokila" pitchFamily="34" charset="0"/>
              </a:rPr>
              <a:t>. </a:t>
            </a:r>
          </a:p>
          <a:p>
            <a:r>
              <a:rPr lang="en-US" sz="2400" dirty="0">
                <a:latin typeface="Kokila" pitchFamily="34" charset="0"/>
                <a:cs typeface="Kokila" pitchFamily="34" charset="0"/>
              </a:rPr>
              <a:t>2</a:t>
            </a:r>
            <a:r>
              <a:rPr lang="hi-IN" sz="2400" dirty="0">
                <a:latin typeface="Kokila" pitchFamily="34" charset="0"/>
                <a:cs typeface="Kokila" pitchFamily="34" charset="0"/>
              </a:rPr>
              <a:t>. पुरुषांच्या तुलनेत स्त्रीयांमध्ये गर्भनिरोध</a:t>
            </a:r>
            <a:r>
              <a:rPr lang="en-IN" sz="2400" dirty="0" err="1">
                <a:latin typeface="Kokila" pitchFamily="34" charset="0"/>
                <a:cs typeface="Kokila" pitchFamily="34" charset="0"/>
              </a:rPr>
              <a:t>काच्या</a:t>
            </a:r>
            <a:r>
              <a:rPr lang="hi-IN" sz="2400" dirty="0">
                <a:latin typeface="Kokila" pitchFamily="34" charset="0"/>
                <a:cs typeface="Kokila" pitchFamily="34" charset="0"/>
              </a:rPr>
              <a:t> वाप</a:t>
            </a:r>
            <a:r>
              <a:rPr lang="en-IN" sz="2400" dirty="0" err="1">
                <a:latin typeface="Kokila" pitchFamily="34" charset="0"/>
                <a:cs typeface="Kokila" pitchFamily="34" charset="0"/>
              </a:rPr>
              <a:t>राक</a:t>
            </a:r>
            <a:r>
              <a:rPr lang="hi-IN" sz="2400" dirty="0">
                <a:latin typeface="Kokila" pitchFamily="34" charset="0"/>
                <a:cs typeface="Kokila" pitchFamily="34" charset="0"/>
              </a:rPr>
              <a:t>डे कल कमी दिसतो. </a:t>
            </a:r>
            <a:endParaRPr lang="en-IN" sz="2400" dirty="0">
              <a:latin typeface="Kokila" pitchFamily="34" charset="0"/>
              <a:cs typeface="Kokila" pitchFamily="34" charset="0"/>
            </a:endParaRPr>
          </a:p>
          <a:p>
            <a:r>
              <a:rPr lang="en-IN" sz="2400" dirty="0">
                <a:latin typeface="Kokila" pitchFamily="34" charset="0"/>
                <a:cs typeface="Kokila" pitchFamily="34" charset="0"/>
              </a:rPr>
              <a:t>3. </a:t>
            </a:r>
            <a:r>
              <a:rPr lang="hi-IN" sz="2400" dirty="0">
                <a:latin typeface="Kokila" pitchFamily="34" charset="0"/>
                <a:cs typeface="Kokila" pitchFamily="34" charset="0"/>
              </a:rPr>
              <a:t>नवीन जोडीदारासोबत लैंगिक संभोग करताना गर्भनिरोध</a:t>
            </a:r>
            <a:r>
              <a:rPr lang="en-IN" sz="2400" dirty="0" err="1">
                <a:latin typeface="Kokila" pitchFamily="34" charset="0"/>
                <a:cs typeface="Kokila" pitchFamily="34" charset="0"/>
              </a:rPr>
              <a:t>का</a:t>
            </a:r>
            <a:r>
              <a:rPr lang="hi-IN" sz="2400" dirty="0">
                <a:latin typeface="Kokila" pitchFamily="34" charset="0"/>
                <a:cs typeface="Kokila" pitchFamily="34" charset="0"/>
              </a:rPr>
              <a:t>चा वापर अधिक होतो. पुरुष 34 टक्के तर स्त्रियांमध्ये 41 टक्के वापर दिस</a:t>
            </a:r>
            <a:r>
              <a:rPr lang="en-IN" sz="2400" dirty="0" err="1">
                <a:latin typeface="Kokila" pitchFamily="34" charset="0"/>
                <a:cs typeface="Kokila" pitchFamily="34" charset="0"/>
              </a:rPr>
              <a:t>ला</a:t>
            </a:r>
            <a:r>
              <a:rPr lang="en-IN" sz="2400" dirty="0">
                <a:latin typeface="Kokila" pitchFamily="34" charset="0"/>
                <a:cs typeface="Kokila" pitchFamily="34" charset="0"/>
              </a:rPr>
              <a:t>.</a:t>
            </a:r>
          </a:p>
          <a:p>
            <a:r>
              <a:rPr lang="en-IN" sz="2400" dirty="0">
                <a:latin typeface="Kokila" pitchFamily="34" charset="0"/>
                <a:cs typeface="Kokila" pitchFamily="34" charset="0"/>
              </a:rPr>
              <a:t>4. </a:t>
            </a:r>
            <a:r>
              <a:rPr lang="hi-IN" sz="2400" dirty="0">
                <a:latin typeface="Kokila" pitchFamily="34" charset="0"/>
                <a:cs typeface="Kokila" pitchFamily="34" charset="0"/>
              </a:rPr>
              <a:t>अनेक जोडीदार असणाऱ्या व्यक्तींमध्ये गर्भनिरोधका</a:t>
            </a:r>
            <a:r>
              <a:rPr lang="en-IN" sz="2400" dirty="0" err="1">
                <a:latin typeface="Kokila" pitchFamily="34" charset="0"/>
                <a:cs typeface="Kokila" pitchFamily="34" charset="0"/>
              </a:rPr>
              <a:t>च्या</a:t>
            </a:r>
            <a:r>
              <a:rPr lang="en-IN" sz="2400" dirty="0">
                <a:latin typeface="Kokila" pitchFamily="34" charset="0"/>
                <a:cs typeface="Kokila" pitchFamily="34" charset="0"/>
              </a:rPr>
              <a:t> </a:t>
            </a:r>
            <a:r>
              <a:rPr lang="hi-IN" sz="2400" dirty="0">
                <a:latin typeface="Kokila" pitchFamily="34" charset="0"/>
                <a:cs typeface="Kokila" pitchFamily="34" charset="0"/>
              </a:rPr>
              <a:t>वापरात घट दिसून आली. </a:t>
            </a:r>
            <a:endParaRPr lang="en-IN" sz="2400" dirty="0">
              <a:latin typeface="Kokila" pitchFamily="34" charset="0"/>
              <a:cs typeface="Kokila" pitchFamily="34" charset="0"/>
            </a:endParaRPr>
          </a:p>
          <a:p>
            <a:r>
              <a:rPr lang="en-IN" sz="2400" dirty="0">
                <a:latin typeface="Kokila" pitchFamily="34" charset="0"/>
                <a:cs typeface="Kokila" pitchFamily="34" charset="0"/>
              </a:rPr>
              <a:t>5. </a:t>
            </a:r>
            <a:r>
              <a:rPr lang="hi-IN" sz="2400" dirty="0">
                <a:latin typeface="Kokila" pitchFamily="34" charset="0"/>
                <a:cs typeface="Kokila" pitchFamily="34" charset="0"/>
              </a:rPr>
              <a:t>अनेक </a:t>
            </a:r>
            <a:r>
              <a:rPr lang="en-IN" sz="2400" dirty="0">
                <a:latin typeface="Kokila" pitchFamily="34" charset="0"/>
                <a:cs typeface="Kokila" pitchFamily="34" charset="0"/>
              </a:rPr>
              <a:t>(</a:t>
            </a:r>
            <a:r>
              <a:rPr lang="en-IN" sz="2400" dirty="0" err="1">
                <a:latin typeface="Kokila" pitchFamily="34" charset="0"/>
                <a:cs typeface="Kokila" pitchFamily="34" charset="0"/>
              </a:rPr>
              <a:t>परिचित</a:t>
            </a:r>
            <a:r>
              <a:rPr lang="en-IN" sz="2400" dirty="0">
                <a:latin typeface="Kokila" pitchFamily="34" charset="0"/>
                <a:cs typeface="Kokila" pitchFamily="34" charset="0"/>
              </a:rPr>
              <a:t>) </a:t>
            </a:r>
            <a:r>
              <a:rPr lang="hi-IN" sz="2400" dirty="0">
                <a:latin typeface="Kokila" pitchFamily="34" charset="0"/>
                <a:cs typeface="Kokila" pitchFamily="34" charset="0"/>
              </a:rPr>
              <a:t>जोडीदार असणाऱ्या पुरुषांमध्ये गर्भनिरोध</a:t>
            </a:r>
            <a:r>
              <a:rPr lang="en-IN" sz="2400" dirty="0" err="1">
                <a:latin typeface="Kokila" pitchFamily="34" charset="0"/>
                <a:cs typeface="Kokila" pitchFamily="34" charset="0"/>
              </a:rPr>
              <a:t>का</a:t>
            </a:r>
            <a:r>
              <a:rPr lang="hi-IN" sz="2400" dirty="0">
                <a:latin typeface="Kokila" pitchFamily="34" charset="0"/>
                <a:cs typeface="Kokila" pitchFamily="34" charset="0"/>
              </a:rPr>
              <a:t>चा वापर कमी दिसला. </a:t>
            </a:r>
            <a:endParaRPr lang="en-IN" sz="2400" dirty="0">
              <a:latin typeface="Kokila" pitchFamily="34" charset="0"/>
              <a:cs typeface="Kokila" pitchFamily="34" charset="0"/>
            </a:endParaRPr>
          </a:p>
          <a:p>
            <a:r>
              <a:rPr lang="en-US" sz="2400" dirty="0">
                <a:latin typeface="Kokila" pitchFamily="34" charset="0"/>
                <a:cs typeface="Kokila" pitchFamily="34" charset="0"/>
              </a:rPr>
              <a:t>6</a:t>
            </a:r>
            <a:r>
              <a:rPr lang="hi-IN" sz="2400" dirty="0">
                <a:latin typeface="Kokila" pitchFamily="34" charset="0"/>
                <a:cs typeface="Kokila" pitchFamily="34" charset="0"/>
              </a:rPr>
              <a:t>. जोडीदार परिचित आहे</a:t>
            </a:r>
            <a:r>
              <a:rPr lang="en-IN" sz="2400" dirty="0">
                <a:latin typeface="Kokila" pitchFamily="34" charset="0"/>
                <a:cs typeface="Kokila" pitchFamily="34" charset="0"/>
              </a:rPr>
              <a:t>/</a:t>
            </a:r>
            <a:r>
              <a:rPr lang="hi-IN" sz="2400" dirty="0">
                <a:latin typeface="Kokila" pitchFamily="34" charset="0"/>
                <a:cs typeface="Kokila" pitchFamily="34" charset="0"/>
              </a:rPr>
              <a:t>नाही आणि गर्भनिरोधकांचा वापर यांचा खूप कमी प्रभाव स्त्रियांमध्ये दिसून आला. फक्त 14.3 टक्के स्त्रियांनी </a:t>
            </a:r>
            <a:r>
              <a:rPr lang="hi-IN" sz="2400" dirty="0" smtClean="0">
                <a:latin typeface="Kokila" pitchFamily="34" charset="0"/>
                <a:cs typeface="Kokila" pitchFamily="34" charset="0"/>
              </a:rPr>
              <a:t>परिचित </a:t>
            </a:r>
            <a:r>
              <a:rPr lang="hi-IN" sz="2400" dirty="0">
                <a:latin typeface="Kokila" pitchFamily="34" charset="0"/>
                <a:cs typeface="Kokila" pitchFamily="34" charset="0"/>
              </a:rPr>
              <a:t>(अनेक) जोडीदारा सोबत आंतरक्रिया करताना गर्भनिरोधकाचा वापर केला</a:t>
            </a:r>
            <a:r>
              <a:rPr lang="en-IN" sz="2400" dirty="0">
                <a:latin typeface="Kokila" pitchFamily="34" charset="0"/>
                <a:cs typeface="Kokila" pitchFamily="34" charset="0"/>
              </a:rPr>
              <a:t>.  </a:t>
            </a:r>
            <a:endParaRPr lang="mr-IN" sz="2400" dirty="0" smtClean="0">
              <a:latin typeface="Kokila" pitchFamily="34" charset="0"/>
              <a:cs typeface="Kokila" pitchFamily="34" charset="0"/>
            </a:endParaRPr>
          </a:p>
          <a:p>
            <a:endParaRPr lang="en-IN" sz="2400" dirty="0">
              <a:latin typeface="Kokila" pitchFamily="34" charset="0"/>
              <a:cs typeface="Kokila" pitchFamily="34" charset="0"/>
            </a:endParaRPr>
          </a:p>
        </p:txBody>
      </p:sp>
      <p:sp>
        <p:nvSpPr>
          <p:cNvPr id="3" name="Date Placeholder 2"/>
          <p:cNvSpPr>
            <a:spLocks noGrp="1"/>
          </p:cNvSpPr>
          <p:nvPr>
            <p:ph type="dt" sz="half" idx="10"/>
          </p:nvPr>
        </p:nvSpPr>
        <p:spPr/>
        <p:txBody>
          <a:bodyPr/>
          <a:lstStyle/>
          <a:p>
            <a:fld id="{EDD5C4DB-DD3D-41E8-BE7E-472A65AFD99F}" type="datetime2">
              <a:rPr lang="en-US" smtClean="0"/>
              <a:pPr/>
              <a:t>Sunday, June 30, 2024</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708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 calcmode="lin" valueType="num">
                                      <p:cBhvr>
                                        <p:cTn id="12"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2">
                                            <p:txEl>
                                              <p:pRg st="3" end="3"/>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p:cTn id="1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2">
                                            <p:txEl>
                                              <p:pRg st="4" end="4"/>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 calcmode="lin" valueType="num">
                                      <p:cBhvr>
                                        <p:cTn id="22"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24" dur="500"/>
                                        <p:tgtEl>
                                          <p:spTgt spid="2">
                                            <p:txEl>
                                              <p:pRg st="5" end="5"/>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p:cTn id="27"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29" dur="500"/>
                                        <p:tgtEl>
                                          <p:spTgt spid="2">
                                            <p:txEl>
                                              <p:pRg st="6" end="6"/>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 calcmode="lin" valueType="num">
                                      <p:cBhvr>
                                        <p:cTn id="32"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33"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34"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0952"/>
            <a:ext cx="8534400" cy="3416320"/>
          </a:xfrm>
          <a:prstGeom prst="rect">
            <a:avLst/>
          </a:prstGeom>
        </p:spPr>
        <p:txBody>
          <a:bodyPr wrap="square">
            <a:spAutoFit/>
          </a:bodyPr>
          <a:lstStyle/>
          <a:p>
            <a:r>
              <a:rPr lang="hi-IN" sz="2400" b="1" dirty="0">
                <a:solidFill>
                  <a:srgbClr val="C00000"/>
                </a:solidFill>
                <a:latin typeface="Kokila" pitchFamily="34" charset="0"/>
                <a:cs typeface="Kokila" pitchFamily="34" charset="0"/>
              </a:rPr>
              <a:t>क</a:t>
            </a:r>
            <a:r>
              <a:rPr lang="en-US" sz="2400" b="1" dirty="0">
                <a:solidFill>
                  <a:srgbClr val="C00000"/>
                </a:solidFill>
                <a:latin typeface="Kokila" pitchFamily="34" charset="0"/>
                <a:cs typeface="Kokila" pitchFamily="34" charset="0"/>
              </a:rPr>
              <a:t>) </a:t>
            </a:r>
            <a:r>
              <a:rPr lang="hi-IN" sz="2400" b="1" dirty="0">
                <a:solidFill>
                  <a:srgbClr val="C00000"/>
                </a:solidFill>
                <a:latin typeface="Kokila" pitchFamily="34" charset="0"/>
                <a:cs typeface="Kokila" pitchFamily="34" charset="0"/>
              </a:rPr>
              <a:t>गर्भनिरोधकाच्या वापरातील अडथळे (</a:t>
            </a:r>
            <a:r>
              <a:rPr lang="en-US" sz="2400" b="1" dirty="0">
                <a:solidFill>
                  <a:srgbClr val="C00000"/>
                </a:solidFill>
                <a:latin typeface="Kokila" pitchFamily="34" charset="0"/>
                <a:cs typeface="Kokila" pitchFamily="34" charset="0"/>
              </a:rPr>
              <a:t>Barriers to condom use</a:t>
            </a:r>
            <a:r>
              <a:rPr lang="hi-IN" sz="2400" b="1" dirty="0">
                <a:solidFill>
                  <a:srgbClr val="C00000"/>
                </a:solidFill>
                <a:latin typeface="Kokila" pitchFamily="34" charset="0"/>
                <a:cs typeface="Kokila" pitchFamily="34" charset="0"/>
              </a:rPr>
              <a:t>)</a:t>
            </a:r>
            <a:endParaRPr lang="en-IN" sz="2400" dirty="0">
              <a:solidFill>
                <a:srgbClr val="C00000"/>
              </a:solidFill>
              <a:latin typeface="Kokila" pitchFamily="34" charset="0"/>
              <a:cs typeface="Kokila" pitchFamily="34" charset="0"/>
            </a:endParaRPr>
          </a:p>
          <a:p>
            <a:pPr marL="342900" indent="-342900">
              <a:buFont typeface="Wingdings" pitchFamily="2" charset="2"/>
              <a:buChar char="§"/>
            </a:pPr>
            <a:r>
              <a:rPr lang="hi-IN" sz="2400" dirty="0">
                <a:latin typeface="Kokila" pitchFamily="34" charset="0"/>
                <a:cs typeface="Kokila" pitchFamily="34" charset="0"/>
              </a:rPr>
              <a:t>मध्यपान केल्याने व्यक्तीमध्ये जोखीम पत्करण्याची वृत्ती वाढते त्यामुळे व्यक्ती गर्भनिरोधका चा वापर करणे टाळते</a:t>
            </a:r>
            <a:r>
              <a:rPr lang="en-IN" sz="2400" dirty="0">
                <a:latin typeface="Kokila" pitchFamily="34" charset="0"/>
                <a:cs typeface="Kokila" pitchFamily="34" charset="0"/>
              </a:rPr>
              <a:t>. </a:t>
            </a:r>
          </a:p>
          <a:p>
            <a:pPr marL="342900" indent="-342900">
              <a:buFont typeface="Wingdings" pitchFamily="2" charset="2"/>
              <a:buChar char="§"/>
            </a:pPr>
            <a:r>
              <a:rPr lang="hi-IN" sz="2400" dirty="0">
                <a:latin typeface="Kokila" pitchFamily="34" charset="0"/>
                <a:cs typeface="Kokila" pitchFamily="34" charset="0"/>
              </a:rPr>
              <a:t>स्त्रियांच्या बाबतीत </a:t>
            </a:r>
            <a:endParaRPr lang="en-IN" sz="2400" dirty="0">
              <a:latin typeface="Kokila" pitchFamily="34" charset="0"/>
              <a:cs typeface="Kokila" pitchFamily="34" charset="0"/>
            </a:endParaRPr>
          </a:p>
          <a:p>
            <a:r>
              <a:rPr lang="en-US" sz="2400" dirty="0">
                <a:latin typeface="Kokila" pitchFamily="34" charset="0"/>
                <a:cs typeface="Kokila" pitchFamily="34" charset="0"/>
              </a:rPr>
              <a:t>1</a:t>
            </a:r>
            <a:r>
              <a:rPr lang="hi-IN" sz="2400" dirty="0">
                <a:latin typeface="Kokila" pitchFamily="34" charset="0"/>
                <a:cs typeface="Kokila" pitchFamily="34" charset="0"/>
              </a:rPr>
              <a:t>.  जोडीदाराकडून नाकारले जाण्याची भीती. </a:t>
            </a:r>
            <a:endParaRPr lang="en-IN" sz="2400" dirty="0">
              <a:latin typeface="Kokila" pitchFamily="34" charset="0"/>
              <a:cs typeface="Kokila" pitchFamily="34" charset="0"/>
            </a:endParaRPr>
          </a:p>
          <a:p>
            <a:r>
              <a:rPr lang="en-US" sz="2400" dirty="0">
                <a:latin typeface="Kokila" pitchFamily="34" charset="0"/>
                <a:cs typeface="Kokila" pitchFamily="34" charset="0"/>
              </a:rPr>
              <a:t>2</a:t>
            </a:r>
            <a:r>
              <a:rPr lang="hi-IN" sz="2400" dirty="0">
                <a:latin typeface="Kokila" pitchFamily="34" charset="0"/>
                <a:cs typeface="Kokila" pitchFamily="34" charset="0"/>
              </a:rPr>
              <a:t>.  गर्भनिरोधकाच्या वापराबाबत पुरुष जोडीदाराशी संवाद साधण्याबाबत </a:t>
            </a:r>
            <a:r>
              <a:rPr lang="en-IN" sz="2400" dirty="0" err="1">
                <a:latin typeface="Kokila" pitchFamily="34" charset="0"/>
                <a:cs typeface="Kokila" pitchFamily="34" charset="0"/>
              </a:rPr>
              <a:t>लाजिरवाणेपणा</a:t>
            </a:r>
            <a:r>
              <a:rPr lang="en-IN" sz="2400" dirty="0">
                <a:latin typeface="Kokila" pitchFamily="34" charset="0"/>
                <a:cs typeface="Kokila" pitchFamily="34" charset="0"/>
              </a:rPr>
              <a:t>. </a:t>
            </a:r>
          </a:p>
          <a:p>
            <a:r>
              <a:rPr lang="en-US" sz="2400" dirty="0">
                <a:latin typeface="Kokila" pitchFamily="34" charset="0"/>
                <a:cs typeface="Kokila" pitchFamily="34" charset="0"/>
              </a:rPr>
              <a:t>3</a:t>
            </a:r>
            <a:r>
              <a:rPr lang="hi-IN" sz="2400" dirty="0">
                <a:latin typeface="Kokila" pitchFamily="34" charset="0"/>
                <a:cs typeface="Kokila" pitchFamily="34" charset="0"/>
              </a:rPr>
              <a:t>. आपणास एच</a:t>
            </a:r>
            <a:r>
              <a:rPr lang="en-IN" sz="2400" dirty="0">
                <a:latin typeface="Kokila" pitchFamily="34" charset="0"/>
                <a:cs typeface="Kokila" pitchFamily="34" charset="0"/>
              </a:rPr>
              <a:t>. </a:t>
            </a:r>
            <a:r>
              <a:rPr lang="hi-IN" sz="2400" dirty="0">
                <a:latin typeface="Kokila" pitchFamily="34" charset="0"/>
                <a:cs typeface="Kokila" pitchFamily="34" charset="0"/>
              </a:rPr>
              <a:t>आय</a:t>
            </a:r>
            <a:r>
              <a:rPr lang="en-IN" sz="2400" dirty="0">
                <a:latin typeface="Kokila" pitchFamily="34" charset="0"/>
                <a:cs typeface="Kokila" pitchFamily="34" charset="0"/>
              </a:rPr>
              <a:t>.</a:t>
            </a:r>
            <a:r>
              <a:rPr lang="hi-IN" sz="2400" dirty="0">
                <a:latin typeface="Kokila" pitchFamily="34" charset="0"/>
                <a:cs typeface="Kokila" pitchFamily="34" charset="0"/>
              </a:rPr>
              <a:t> व्ही</a:t>
            </a:r>
            <a:r>
              <a:rPr lang="en-IN" sz="2400" dirty="0">
                <a:latin typeface="Kokila" pitchFamily="34" charset="0"/>
                <a:cs typeface="Kokila" pitchFamily="34" charset="0"/>
              </a:rPr>
              <a:t>. </a:t>
            </a:r>
            <a:r>
              <a:rPr lang="en-IN" sz="2400" dirty="0" err="1">
                <a:latin typeface="Kokila" pitchFamily="34" charset="0"/>
                <a:cs typeface="Kokila" pitchFamily="34" charset="0"/>
              </a:rPr>
              <a:t>किंवा</a:t>
            </a:r>
            <a:r>
              <a:rPr lang="hi-IN" sz="2400" dirty="0">
                <a:latin typeface="Kokila" pitchFamily="34" charset="0"/>
                <a:cs typeface="Kokila" pitchFamily="34" charset="0"/>
              </a:rPr>
              <a:t> लैंगिक संक्रमण झाले आहे असे आपल्या जोडीदारास वाटेल याची भीती</a:t>
            </a:r>
            <a:r>
              <a:rPr lang="en-IN" sz="2400" dirty="0">
                <a:latin typeface="Kokila" pitchFamily="34" charset="0"/>
                <a:cs typeface="Kokila" pitchFamily="34" charset="0"/>
              </a:rPr>
              <a:t>.  </a:t>
            </a:r>
          </a:p>
          <a:p>
            <a:r>
              <a:rPr lang="en-US" sz="2400" dirty="0">
                <a:latin typeface="Kokila" pitchFamily="34" charset="0"/>
                <a:cs typeface="Kokila" pitchFamily="34" charset="0"/>
              </a:rPr>
              <a:t>4</a:t>
            </a:r>
            <a:r>
              <a:rPr lang="hi-IN" sz="2400" dirty="0">
                <a:latin typeface="Kokila" pitchFamily="34" charset="0"/>
                <a:cs typeface="Kokila" pitchFamily="34" charset="0"/>
              </a:rPr>
              <a:t>. गर्भनिरोधकाच्या वापराबाबत स्व-सामर्थ्य आणि निपुणतेचा अभाव इत्यादी काही कारणामुळे स्त्रियांमध्ये गर्भनिरोधकाचा वापराबाबत संकुचितपणा दिसतो. </a:t>
            </a:r>
            <a:endParaRPr lang="en-IN" sz="2400" dirty="0">
              <a:latin typeface="Kokila" pitchFamily="34" charset="0"/>
              <a:cs typeface="Kokila" pitchFamily="34" charset="0"/>
            </a:endParaRPr>
          </a:p>
        </p:txBody>
      </p:sp>
      <p:sp>
        <p:nvSpPr>
          <p:cNvPr id="3" name="Date Placeholder 2"/>
          <p:cNvSpPr>
            <a:spLocks noGrp="1"/>
          </p:cNvSpPr>
          <p:nvPr>
            <p:ph type="dt" sz="half" idx="10"/>
          </p:nvPr>
        </p:nvSpPr>
        <p:spPr/>
        <p:txBody>
          <a:bodyPr/>
          <a:lstStyle/>
          <a:p>
            <a:fld id="{0890D59D-E4D6-45DA-916F-B0E84CD6CC3F}" type="datetime2">
              <a:rPr lang="en-US" smtClean="0"/>
              <a:pPr/>
              <a:t>Sunday, June 30, 2024</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09299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p:cTn id="26"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2">
                                            <p:txEl>
                                              <p:pRg st="4" end="4"/>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p:cTn id="3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3" dur="500"/>
                                        <p:tgtEl>
                                          <p:spTgt spid="2">
                                            <p:txEl>
                                              <p:pRg st="5" end="5"/>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 calcmode="lin" valueType="num">
                                      <p:cBhvr>
                                        <p:cTn id="36"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63128"/>
            <a:ext cx="8610600" cy="3108543"/>
          </a:xfrm>
          <a:prstGeom prst="rect">
            <a:avLst/>
          </a:prstGeom>
        </p:spPr>
        <p:txBody>
          <a:bodyPr wrap="square">
            <a:spAutoFit/>
          </a:bodyPr>
          <a:lstStyle/>
          <a:p>
            <a:pPr algn="ctr"/>
            <a:r>
              <a:rPr lang="en-US" sz="2800" b="1" dirty="0">
                <a:latin typeface="Kokila" pitchFamily="34" charset="0"/>
                <a:cs typeface="Kokila" pitchFamily="34" charset="0"/>
              </a:rPr>
              <a:t>1.4 </a:t>
            </a:r>
            <a:r>
              <a:rPr lang="hi-IN" sz="2800" b="1" dirty="0">
                <a:latin typeface="Kokila" pitchFamily="34" charset="0"/>
                <a:cs typeface="Kokila" pitchFamily="34" charset="0"/>
              </a:rPr>
              <a:t>लठ्ठपणा (</a:t>
            </a:r>
            <a:r>
              <a:rPr lang="en-US" sz="2800" b="1" dirty="0">
                <a:latin typeface="Kokila" pitchFamily="34" charset="0"/>
                <a:cs typeface="Kokila" pitchFamily="34" charset="0"/>
              </a:rPr>
              <a:t>Obesity</a:t>
            </a:r>
            <a:r>
              <a:rPr lang="hi-IN" sz="2800" b="1" dirty="0">
                <a:latin typeface="Kokila" pitchFamily="34" charset="0"/>
                <a:cs typeface="Kokila" pitchFamily="34" charset="0"/>
              </a:rPr>
              <a:t>) </a:t>
            </a:r>
            <a:endParaRPr lang="en-IN" sz="2800" b="1" dirty="0">
              <a:latin typeface="Kokila" pitchFamily="34" charset="0"/>
              <a:cs typeface="Kokila" pitchFamily="34" charset="0"/>
            </a:endParaRPr>
          </a:p>
          <a:p>
            <a:r>
              <a:rPr lang="hi-IN" sz="2400" b="1" dirty="0" smtClean="0">
                <a:solidFill>
                  <a:srgbClr val="C00000"/>
                </a:solidFill>
                <a:latin typeface="Kokila" pitchFamily="34" charset="0"/>
                <a:cs typeface="Kokila" pitchFamily="34" charset="0"/>
              </a:rPr>
              <a:t>अ</a:t>
            </a:r>
            <a:r>
              <a:rPr lang="hi-IN" sz="2400" b="1" dirty="0">
                <a:solidFill>
                  <a:srgbClr val="C00000"/>
                </a:solidFill>
                <a:latin typeface="Kokila" pitchFamily="34" charset="0"/>
                <a:cs typeface="Kokila" pitchFamily="34" charset="0"/>
              </a:rPr>
              <a:t>) लठ्ठपणाची व्याख्या कशी केली आहे</a:t>
            </a:r>
            <a:r>
              <a:rPr lang="en-US" sz="2400" b="1" dirty="0">
                <a:solidFill>
                  <a:srgbClr val="C00000"/>
                </a:solidFill>
                <a:latin typeface="Kokila" pitchFamily="34" charset="0"/>
                <a:cs typeface="Kokila" pitchFamily="34" charset="0"/>
              </a:rPr>
              <a:t>? (How obesity is defined</a:t>
            </a:r>
            <a:r>
              <a:rPr lang="en-US" sz="2400" b="1" dirty="0" smtClean="0">
                <a:solidFill>
                  <a:srgbClr val="C00000"/>
                </a:solidFill>
                <a:latin typeface="Kokila" pitchFamily="34" charset="0"/>
                <a:cs typeface="Kokila" pitchFamily="34" charset="0"/>
              </a:rPr>
              <a:t>)</a:t>
            </a:r>
            <a:endParaRPr lang="mr-IN" sz="2400" b="1" dirty="0" smtClean="0">
              <a:solidFill>
                <a:srgbClr val="C00000"/>
              </a:solidFill>
              <a:latin typeface="Kokila" pitchFamily="34" charset="0"/>
              <a:cs typeface="Kokila" pitchFamily="34" charset="0"/>
            </a:endParaRPr>
          </a:p>
          <a:p>
            <a:pPr marL="342900" indent="-342900">
              <a:buFont typeface="Wingdings" pitchFamily="2" charset="2"/>
              <a:buChar char="§"/>
            </a:pPr>
            <a:r>
              <a:rPr lang="hi-IN" sz="2400" dirty="0">
                <a:latin typeface="Kokila" pitchFamily="34" charset="0"/>
                <a:cs typeface="Kokila" pitchFamily="34" charset="0"/>
              </a:rPr>
              <a:t>लठ्ठपणा म्हणजे ऊर्जा (आहार) सेवणातून निर्माण होणारी अशी स्थिती ज्यामुळे संपूर्ण शरीराची ऊर्जा (चरबी)  </a:t>
            </a:r>
            <a:r>
              <a:rPr lang="hi-IN" sz="2400" dirty="0" smtClean="0">
                <a:latin typeface="Kokila" pitchFamily="34" charset="0"/>
                <a:cs typeface="Kokila" pitchFamily="34" charset="0"/>
              </a:rPr>
              <a:t>अतिप्रमाणात वाढते</a:t>
            </a:r>
            <a:endParaRPr lang="mr-IN" sz="2400" dirty="0" smtClean="0">
              <a:latin typeface="Kokila" pitchFamily="34" charset="0"/>
              <a:cs typeface="Kokila" pitchFamily="34" charset="0"/>
            </a:endParaRPr>
          </a:p>
          <a:p>
            <a:r>
              <a:rPr lang="mr-IN" sz="2400" dirty="0" smtClean="0">
                <a:latin typeface="Kokila" pitchFamily="34" charset="0"/>
                <a:cs typeface="Kokila" pitchFamily="34" charset="0"/>
              </a:rPr>
              <a:t>			    </a:t>
            </a:r>
            <a:r>
              <a:rPr lang="en-IN" sz="2400" dirty="0" smtClean="0">
                <a:latin typeface="Kokila" pitchFamily="34" charset="0"/>
                <a:cs typeface="Kokila" pitchFamily="34" charset="0"/>
              </a:rPr>
              <a:t>W</a:t>
            </a:r>
            <a:r>
              <a:rPr lang="mr-IN" sz="2400" dirty="0" smtClean="0">
                <a:latin typeface="Kokila" pitchFamily="34" charset="0"/>
                <a:cs typeface="Kokila" pitchFamily="34" charset="0"/>
              </a:rPr>
              <a:t>eight </a:t>
            </a:r>
            <a:endParaRPr lang="en-IN" sz="2400" dirty="0">
              <a:latin typeface="Kokila" pitchFamily="34" charset="0"/>
              <a:cs typeface="Kokila" pitchFamily="34" charset="0"/>
            </a:endParaRPr>
          </a:p>
          <a:p>
            <a:pPr marL="342900" indent="-342900">
              <a:buFont typeface="Wingdings" pitchFamily="2" charset="2"/>
              <a:buChar char="§"/>
            </a:pPr>
            <a:r>
              <a:rPr lang="en-US" sz="2400" dirty="0">
                <a:latin typeface="Kokila" pitchFamily="34" charset="0"/>
                <a:cs typeface="Kokila" pitchFamily="34" charset="0"/>
              </a:rPr>
              <a:t>Body Mass </a:t>
            </a:r>
            <a:r>
              <a:rPr lang="en-US" sz="2400" dirty="0" smtClean="0">
                <a:latin typeface="Kokila" pitchFamily="34" charset="0"/>
                <a:cs typeface="Kokila" pitchFamily="34" charset="0"/>
              </a:rPr>
              <a:t>Index</a:t>
            </a:r>
            <a:r>
              <a:rPr lang="mr-IN" sz="2400" dirty="0">
                <a:latin typeface="Kokila" pitchFamily="34" charset="0"/>
                <a:cs typeface="Kokila" pitchFamily="34" charset="0"/>
              </a:rPr>
              <a:t> </a:t>
            </a:r>
            <a:r>
              <a:rPr lang="mr-IN" sz="2400" dirty="0" smtClean="0">
                <a:latin typeface="Kokila" pitchFamily="34" charset="0"/>
                <a:cs typeface="Kokila" pitchFamily="34" charset="0"/>
              </a:rPr>
              <a:t> =</a:t>
            </a:r>
          </a:p>
          <a:p>
            <a:r>
              <a:rPr lang="mr-IN" sz="2400" dirty="0" smtClean="0">
                <a:latin typeface="Kokila" pitchFamily="34" charset="0"/>
                <a:cs typeface="Kokila" pitchFamily="34" charset="0"/>
              </a:rPr>
              <a:t>			Height (M)2 </a:t>
            </a:r>
          </a:p>
          <a:p>
            <a:endParaRPr lang="en-IN" sz="2400" dirty="0">
              <a:latin typeface="Kokila" pitchFamily="34" charset="0"/>
              <a:cs typeface="Kokila" pitchFamily="34" charset="0"/>
            </a:endParaRPr>
          </a:p>
        </p:txBody>
      </p:sp>
      <p:cxnSp>
        <p:nvCxnSpPr>
          <p:cNvPr id="4" name="Straight Connector 3"/>
          <p:cNvCxnSpPr/>
          <p:nvPr/>
        </p:nvCxnSpPr>
        <p:spPr>
          <a:xfrm>
            <a:off x="2743200" y="2362200"/>
            <a:ext cx="1981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3793673393"/>
              </p:ext>
            </p:extLst>
          </p:nvPr>
        </p:nvGraphicFramePr>
        <p:xfrm>
          <a:off x="457201" y="2979928"/>
          <a:ext cx="8382000" cy="3655483"/>
        </p:xfrm>
        <a:graphic>
          <a:graphicData uri="http://schemas.openxmlformats.org/drawingml/2006/table">
            <a:tbl>
              <a:tblPr firstRow="1" firstCol="1" bandRow="1">
                <a:tableStyleId>{5C22544A-7EE6-4342-B048-85BDC9FD1C3A}</a:tableStyleId>
              </a:tblPr>
              <a:tblGrid>
                <a:gridCol w="569682">
                  <a:extLst>
                    <a:ext uri="{9D8B030D-6E8A-4147-A177-3AD203B41FA5}">
                      <a16:colId xmlns:a16="http://schemas.microsoft.com/office/drawing/2014/main" val="20000"/>
                    </a:ext>
                  </a:extLst>
                </a:gridCol>
                <a:gridCol w="2646778">
                  <a:extLst>
                    <a:ext uri="{9D8B030D-6E8A-4147-A177-3AD203B41FA5}">
                      <a16:colId xmlns:a16="http://schemas.microsoft.com/office/drawing/2014/main" val="20001"/>
                    </a:ext>
                  </a:extLst>
                </a:gridCol>
                <a:gridCol w="5165540">
                  <a:extLst>
                    <a:ext uri="{9D8B030D-6E8A-4147-A177-3AD203B41FA5}">
                      <a16:colId xmlns:a16="http://schemas.microsoft.com/office/drawing/2014/main" val="20002"/>
                    </a:ext>
                  </a:extLst>
                </a:gridCol>
              </a:tblGrid>
              <a:tr h="397933">
                <a:tc>
                  <a:txBody>
                    <a:bodyPr/>
                    <a:lstStyle/>
                    <a:p>
                      <a:pPr marL="0" marR="0" algn="ctr">
                        <a:lnSpc>
                          <a:spcPct val="115000"/>
                        </a:lnSpc>
                        <a:spcBef>
                          <a:spcPts val="0"/>
                        </a:spcBef>
                        <a:spcAft>
                          <a:spcPts val="0"/>
                        </a:spcAft>
                      </a:pPr>
                      <a:r>
                        <a:rPr lang="en-US" sz="2400" b="0" dirty="0">
                          <a:solidFill>
                            <a:schemeClr val="tx1"/>
                          </a:solidFill>
                          <a:effectLst/>
                          <a:latin typeface="Kokila" pitchFamily="34" charset="0"/>
                          <a:cs typeface="Kokila" pitchFamily="34" charset="0"/>
                        </a:rPr>
                        <a:t>1.</a:t>
                      </a:r>
                      <a:endParaRPr lang="en-IN" sz="2400" b="0" dirty="0">
                        <a:solidFill>
                          <a:schemeClr val="tx1"/>
                        </a:solidFill>
                        <a:effectLst/>
                        <a:latin typeface="Kokila" pitchFamily="34" charset="0"/>
                        <a:ea typeface="Calibri"/>
                        <a:cs typeface="Kokila" pitchFamily="34" charset="0"/>
                      </a:endParaRPr>
                    </a:p>
                  </a:txBody>
                  <a:tcPr marL="68580" marR="68580" marT="0" marB="0"/>
                </a:tc>
                <a:tc>
                  <a:txBody>
                    <a:bodyPr/>
                    <a:lstStyle/>
                    <a:p>
                      <a:pPr marL="0" marR="0" algn="ctr">
                        <a:lnSpc>
                          <a:spcPct val="115000"/>
                        </a:lnSpc>
                        <a:spcBef>
                          <a:spcPts val="0"/>
                        </a:spcBef>
                        <a:spcAft>
                          <a:spcPts val="0"/>
                        </a:spcAft>
                      </a:pPr>
                      <a:r>
                        <a:rPr lang="en-US" sz="2400" b="0">
                          <a:solidFill>
                            <a:schemeClr val="tx1"/>
                          </a:solidFill>
                          <a:effectLst/>
                          <a:latin typeface="Kokila" pitchFamily="34" charset="0"/>
                          <a:cs typeface="Kokila" pitchFamily="34" charset="0"/>
                        </a:rPr>
                        <a:t>BMI 20-20.9</a:t>
                      </a:r>
                      <a:endParaRPr lang="en-IN" sz="2400" b="0">
                        <a:solidFill>
                          <a:schemeClr val="tx1"/>
                        </a:solidFill>
                        <a:effectLst/>
                        <a:latin typeface="Kokila" pitchFamily="34" charset="0"/>
                        <a:ea typeface="Calibri"/>
                        <a:cs typeface="Kokila" pitchFamily="34" charset="0"/>
                      </a:endParaRPr>
                    </a:p>
                  </a:txBody>
                  <a:tcPr marL="68580" marR="68580" marT="0" marB="0"/>
                </a:tc>
                <a:tc>
                  <a:txBody>
                    <a:bodyPr/>
                    <a:lstStyle/>
                    <a:p>
                      <a:pPr marL="0" marR="0" algn="ctr">
                        <a:lnSpc>
                          <a:spcPct val="115000"/>
                        </a:lnSpc>
                        <a:spcBef>
                          <a:spcPts val="0"/>
                        </a:spcBef>
                        <a:spcAft>
                          <a:spcPts val="0"/>
                        </a:spcAft>
                      </a:pPr>
                      <a:r>
                        <a:rPr lang="hi-IN" sz="2400" b="0">
                          <a:solidFill>
                            <a:schemeClr val="tx1"/>
                          </a:solidFill>
                          <a:effectLst/>
                          <a:latin typeface="Kokila" pitchFamily="34" charset="0"/>
                          <a:cs typeface="Kokila" pitchFamily="34" charset="0"/>
                        </a:rPr>
                        <a:t>सामान्य वजन</a:t>
                      </a:r>
                      <a:r>
                        <a:rPr lang="en-US" sz="2400" b="0">
                          <a:solidFill>
                            <a:schemeClr val="tx1"/>
                          </a:solidFill>
                          <a:effectLst/>
                          <a:latin typeface="Kokila" pitchFamily="34" charset="0"/>
                          <a:cs typeface="Kokila" pitchFamily="34" charset="0"/>
                        </a:rPr>
                        <a:t> (normal weight)</a:t>
                      </a:r>
                      <a:endParaRPr lang="en-IN" sz="2400" b="0">
                        <a:solidFill>
                          <a:schemeClr val="tx1"/>
                        </a:solidFill>
                        <a:effectLst/>
                        <a:latin typeface="Kokila" pitchFamily="34" charset="0"/>
                        <a:ea typeface="Calibri"/>
                        <a:cs typeface="Kokila" pitchFamily="34" charset="0"/>
                      </a:endParaRPr>
                    </a:p>
                  </a:txBody>
                  <a:tcPr marL="68580" marR="68580" marT="0" marB="0"/>
                </a:tc>
                <a:extLst>
                  <a:ext uri="{0D108BD9-81ED-4DB2-BD59-A6C34878D82A}">
                    <a16:rowId xmlns:a16="http://schemas.microsoft.com/office/drawing/2014/main" val="10000"/>
                  </a:ext>
                </a:extLst>
              </a:tr>
              <a:tr h="1193800">
                <a:tc>
                  <a:txBody>
                    <a:bodyPr/>
                    <a:lstStyle/>
                    <a:p>
                      <a:pPr marL="0" marR="0" algn="ctr">
                        <a:lnSpc>
                          <a:spcPct val="115000"/>
                        </a:lnSpc>
                        <a:spcBef>
                          <a:spcPts val="0"/>
                        </a:spcBef>
                        <a:spcAft>
                          <a:spcPts val="0"/>
                        </a:spcAft>
                      </a:pPr>
                      <a:r>
                        <a:rPr lang="en-US" sz="2400" b="0" dirty="0">
                          <a:solidFill>
                            <a:schemeClr val="tx1"/>
                          </a:solidFill>
                          <a:effectLst/>
                          <a:latin typeface="Kokila" pitchFamily="34" charset="0"/>
                          <a:cs typeface="Kokila" pitchFamily="34" charset="0"/>
                        </a:rPr>
                        <a:t>2.</a:t>
                      </a:r>
                      <a:endParaRPr lang="en-IN" sz="2400" b="0" dirty="0">
                        <a:solidFill>
                          <a:schemeClr val="tx1"/>
                        </a:solidFill>
                        <a:effectLst/>
                        <a:latin typeface="Kokila" pitchFamily="34" charset="0"/>
                        <a:ea typeface="Calibri"/>
                        <a:cs typeface="Kokila" pitchFamily="34" charset="0"/>
                      </a:endParaRPr>
                    </a:p>
                  </a:txBody>
                  <a:tcPr marL="68580" marR="68580" marT="0" marB="0"/>
                </a:tc>
                <a:tc>
                  <a:txBody>
                    <a:bodyPr/>
                    <a:lstStyle/>
                    <a:p>
                      <a:pPr marL="0" marR="0" algn="ctr">
                        <a:lnSpc>
                          <a:spcPct val="115000"/>
                        </a:lnSpc>
                        <a:spcBef>
                          <a:spcPts val="0"/>
                        </a:spcBef>
                        <a:spcAft>
                          <a:spcPts val="0"/>
                        </a:spcAft>
                      </a:pPr>
                      <a:r>
                        <a:rPr lang="en-US" sz="2400" b="0" dirty="0">
                          <a:solidFill>
                            <a:schemeClr val="tx1"/>
                          </a:solidFill>
                          <a:effectLst/>
                          <a:latin typeface="Kokila" pitchFamily="34" charset="0"/>
                          <a:cs typeface="Kokila" pitchFamily="34" charset="0"/>
                        </a:rPr>
                        <a:t>BMI 25-29.9</a:t>
                      </a:r>
                      <a:endParaRPr lang="en-IN" sz="2400" b="0" dirty="0">
                        <a:solidFill>
                          <a:schemeClr val="tx1"/>
                        </a:solidFill>
                        <a:effectLst/>
                        <a:latin typeface="Kokila" pitchFamily="34" charset="0"/>
                        <a:ea typeface="Calibri"/>
                        <a:cs typeface="Kokila" pitchFamily="34" charset="0"/>
                      </a:endParaRPr>
                    </a:p>
                  </a:txBody>
                  <a:tcPr marL="68580" marR="68580" marT="0" marB="0"/>
                </a:tc>
                <a:tc>
                  <a:txBody>
                    <a:bodyPr/>
                    <a:lstStyle/>
                    <a:p>
                      <a:pPr marL="0" marR="0" algn="ctr">
                        <a:lnSpc>
                          <a:spcPct val="115000"/>
                        </a:lnSpc>
                        <a:spcBef>
                          <a:spcPts val="0"/>
                        </a:spcBef>
                        <a:spcAft>
                          <a:spcPts val="0"/>
                        </a:spcAft>
                      </a:pPr>
                      <a:r>
                        <a:rPr lang="hi-IN" sz="2400" b="0" dirty="0">
                          <a:solidFill>
                            <a:schemeClr val="tx1"/>
                          </a:solidFill>
                          <a:effectLst/>
                          <a:latin typeface="Kokila" pitchFamily="34" charset="0"/>
                          <a:cs typeface="Kokila" pitchFamily="34" charset="0"/>
                        </a:rPr>
                        <a:t>सौम्य लठ्ठपणा/  अति वजन  ग्रेड-  १</a:t>
                      </a:r>
                      <a:endParaRPr lang="en-IN" sz="2400" b="0" dirty="0">
                        <a:solidFill>
                          <a:schemeClr val="tx1"/>
                        </a:solidFill>
                        <a:effectLst/>
                        <a:latin typeface="Kokila" pitchFamily="34" charset="0"/>
                        <a:cs typeface="Kokila" pitchFamily="34" charset="0"/>
                      </a:endParaRPr>
                    </a:p>
                    <a:p>
                      <a:pPr marL="0" marR="0" algn="ctr">
                        <a:lnSpc>
                          <a:spcPct val="115000"/>
                        </a:lnSpc>
                        <a:spcBef>
                          <a:spcPts val="0"/>
                        </a:spcBef>
                        <a:spcAft>
                          <a:spcPts val="0"/>
                        </a:spcAft>
                      </a:pPr>
                      <a:r>
                        <a:rPr lang="en-US" sz="2400" b="0" dirty="0">
                          <a:solidFill>
                            <a:schemeClr val="tx1"/>
                          </a:solidFill>
                          <a:effectLst/>
                          <a:latin typeface="Kokila" pitchFamily="34" charset="0"/>
                          <a:cs typeface="Kokila" pitchFamily="34" charset="0"/>
                        </a:rPr>
                        <a:t>(mildly obese or ‘overweight’ - grade 1)</a:t>
                      </a:r>
                      <a:endParaRPr lang="en-IN" sz="2400" b="0" dirty="0">
                        <a:solidFill>
                          <a:schemeClr val="tx1"/>
                        </a:solidFill>
                        <a:effectLst/>
                        <a:latin typeface="Kokila" pitchFamily="34" charset="0"/>
                        <a:ea typeface="Calibri"/>
                        <a:cs typeface="Kokila" pitchFamily="34" charset="0"/>
                      </a:endParaRPr>
                    </a:p>
                  </a:txBody>
                  <a:tcPr marL="68580" marR="68580" marT="0" marB="0"/>
                </a:tc>
                <a:extLst>
                  <a:ext uri="{0D108BD9-81ED-4DB2-BD59-A6C34878D82A}">
                    <a16:rowId xmlns:a16="http://schemas.microsoft.com/office/drawing/2014/main" val="10001"/>
                  </a:ext>
                </a:extLst>
              </a:tr>
              <a:tr h="1193800">
                <a:tc>
                  <a:txBody>
                    <a:bodyPr/>
                    <a:lstStyle/>
                    <a:p>
                      <a:pPr marL="0" marR="0" algn="ctr">
                        <a:lnSpc>
                          <a:spcPct val="115000"/>
                        </a:lnSpc>
                        <a:spcBef>
                          <a:spcPts val="0"/>
                        </a:spcBef>
                        <a:spcAft>
                          <a:spcPts val="0"/>
                        </a:spcAft>
                      </a:pPr>
                      <a:r>
                        <a:rPr lang="en-US" sz="2400" b="0">
                          <a:solidFill>
                            <a:schemeClr val="tx1"/>
                          </a:solidFill>
                          <a:effectLst/>
                          <a:latin typeface="Kokila" pitchFamily="34" charset="0"/>
                          <a:cs typeface="Kokila" pitchFamily="34" charset="0"/>
                        </a:rPr>
                        <a:t>3.</a:t>
                      </a:r>
                      <a:endParaRPr lang="en-IN" sz="2400" b="0">
                        <a:solidFill>
                          <a:schemeClr val="tx1"/>
                        </a:solidFill>
                        <a:effectLst/>
                        <a:latin typeface="Kokila" pitchFamily="34" charset="0"/>
                        <a:ea typeface="Calibri"/>
                        <a:cs typeface="Kokila" pitchFamily="34" charset="0"/>
                      </a:endParaRPr>
                    </a:p>
                  </a:txBody>
                  <a:tcPr marL="68580" marR="68580" marT="0" marB="0"/>
                </a:tc>
                <a:tc>
                  <a:txBody>
                    <a:bodyPr/>
                    <a:lstStyle/>
                    <a:p>
                      <a:pPr marL="0" marR="0" algn="ctr">
                        <a:lnSpc>
                          <a:spcPct val="115000"/>
                        </a:lnSpc>
                        <a:spcBef>
                          <a:spcPts val="0"/>
                        </a:spcBef>
                        <a:spcAft>
                          <a:spcPts val="0"/>
                        </a:spcAft>
                      </a:pPr>
                      <a:r>
                        <a:rPr lang="en-US" sz="2400" b="0" dirty="0">
                          <a:solidFill>
                            <a:schemeClr val="tx1"/>
                          </a:solidFill>
                          <a:effectLst/>
                          <a:latin typeface="Kokila" pitchFamily="34" charset="0"/>
                          <a:cs typeface="Kokila" pitchFamily="34" charset="0"/>
                        </a:rPr>
                        <a:t>BMI 30-39.9</a:t>
                      </a:r>
                      <a:endParaRPr lang="en-IN" sz="2400" b="0" dirty="0">
                        <a:solidFill>
                          <a:schemeClr val="tx1"/>
                        </a:solidFill>
                        <a:effectLst/>
                        <a:latin typeface="Kokila" pitchFamily="34" charset="0"/>
                        <a:ea typeface="Calibri"/>
                        <a:cs typeface="Kokila" pitchFamily="34" charset="0"/>
                      </a:endParaRPr>
                    </a:p>
                  </a:txBody>
                  <a:tcPr marL="68580" marR="68580" marT="0" marB="0"/>
                </a:tc>
                <a:tc>
                  <a:txBody>
                    <a:bodyPr/>
                    <a:lstStyle/>
                    <a:p>
                      <a:pPr marL="0" marR="0" algn="ctr">
                        <a:lnSpc>
                          <a:spcPct val="115000"/>
                        </a:lnSpc>
                        <a:spcBef>
                          <a:spcPts val="0"/>
                        </a:spcBef>
                        <a:spcAft>
                          <a:spcPts val="0"/>
                        </a:spcAft>
                      </a:pPr>
                      <a:r>
                        <a:rPr lang="hi-IN" sz="2400" b="0" dirty="0">
                          <a:solidFill>
                            <a:schemeClr val="tx1"/>
                          </a:solidFill>
                          <a:effectLst/>
                          <a:latin typeface="Kokila" pitchFamily="34" charset="0"/>
                          <a:cs typeface="Kokila" pitchFamily="34" charset="0"/>
                        </a:rPr>
                        <a:t>मध्यम /  चिकिस्तालयीन  लठ्ठपणा ग्रेड २</a:t>
                      </a:r>
                      <a:endParaRPr lang="en-IN" sz="2400" b="0" dirty="0">
                        <a:solidFill>
                          <a:schemeClr val="tx1"/>
                        </a:solidFill>
                        <a:effectLst/>
                        <a:latin typeface="Kokila" pitchFamily="34" charset="0"/>
                        <a:cs typeface="Kokila" pitchFamily="34" charset="0"/>
                      </a:endParaRPr>
                    </a:p>
                    <a:p>
                      <a:pPr marL="0" marR="0" algn="ctr">
                        <a:lnSpc>
                          <a:spcPct val="115000"/>
                        </a:lnSpc>
                        <a:spcBef>
                          <a:spcPts val="0"/>
                        </a:spcBef>
                        <a:spcAft>
                          <a:spcPts val="0"/>
                        </a:spcAft>
                      </a:pPr>
                      <a:r>
                        <a:rPr lang="en-US" sz="2400" b="0" dirty="0">
                          <a:solidFill>
                            <a:schemeClr val="tx1"/>
                          </a:solidFill>
                          <a:effectLst/>
                          <a:latin typeface="Kokila" pitchFamily="34" charset="0"/>
                          <a:cs typeface="Kokila" pitchFamily="34" charset="0"/>
                        </a:rPr>
                        <a:t>(moderate or clinically obese - grade 2)</a:t>
                      </a:r>
                      <a:endParaRPr lang="en-IN" sz="2400" b="0" dirty="0">
                        <a:solidFill>
                          <a:schemeClr val="tx1"/>
                        </a:solidFill>
                        <a:effectLst/>
                        <a:latin typeface="Kokila" pitchFamily="34" charset="0"/>
                        <a:ea typeface="Calibri"/>
                        <a:cs typeface="Kokila" pitchFamily="34" charset="0"/>
                      </a:endParaRPr>
                    </a:p>
                  </a:txBody>
                  <a:tcPr marL="68580" marR="68580" marT="0" marB="0"/>
                </a:tc>
                <a:extLst>
                  <a:ext uri="{0D108BD9-81ED-4DB2-BD59-A6C34878D82A}">
                    <a16:rowId xmlns:a16="http://schemas.microsoft.com/office/drawing/2014/main" val="10002"/>
                  </a:ext>
                </a:extLst>
              </a:tr>
              <a:tr h="795867">
                <a:tc>
                  <a:txBody>
                    <a:bodyPr/>
                    <a:lstStyle/>
                    <a:p>
                      <a:pPr marL="0" marR="0" algn="ctr">
                        <a:lnSpc>
                          <a:spcPct val="115000"/>
                        </a:lnSpc>
                        <a:spcBef>
                          <a:spcPts val="0"/>
                        </a:spcBef>
                        <a:spcAft>
                          <a:spcPts val="0"/>
                        </a:spcAft>
                      </a:pPr>
                      <a:r>
                        <a:rPr lang="en-US" sz="2400" b="0">
                          <a:solidFill>
                            <a:schemeClr val="tx1"/>
                          </a:solidFill>
                          <a:effectLst/>
                          <a:latin typeface="Kokila" pitchFamily="34" charset="0"/>
                          <a:cs typeface="Kokila" pitchFamily="34" charset="0"/>
                        </a:rPr>
                        <a:t>4.</a:t>
                      </a:r>
                      <a:endParaRPr lang="en-IN" sz="2400" b="0">
                        <a:solidFill>
                          <a:schemeClr val="tx1"/>
                        </a:solidFill>
                        <a:effectLst/>
                        <a:latin typeface="Kokila" pitchFamily="34" charset="0"/>
                        <a:ea typeface="Calibri"/>
                        <a:cs typeface="Kokila" pitchFamily="34" charset="0"/>
                      </a:endParaRPr>
                    </a:p>
                  </a:txBody>
                  <a:tcPr marL="68580" marR="68580" marT="0" marB="0"/>
                </a:tc>
                <a:tc>
                  <a:txBody>
                    <a:bodyPr/>
                    <a:lstStyle/>
                    <a:p>
                      <a:pPr marL="0" marR="0" algn="ctr">
                        <a:lnSpc>
                          <a:spcPct val="115000"/>
                        </a:lnSpc>
                        <a:spcBef>
                          <a:spcPts val="0"/>
                        </a:spcBef>
                        <a:spcAft>
                          <a:spcPts val="0"/>
                        </a:spcAft>
                      </a:pPr>
                      <a:r>
                        <a:rPr lang="en-US" sz="2400" b="0">
                          <a:solidFill>
                            <a:schemeClr val="tx1"/>
                          </a:solidFill>
                          <a:effectLst/>
                          <a:latin typeface="Kokila" pitchFamily="34" charset="0"/>
                          <a:cs typeface="Kokila" pitchFamily="34" charset="0"/>
                        </a:rPr>
                        <a:t>BMI 40 </a:t>
                      </a:r>
                      <a:r>
                        <a:rPr lang="hi-IN" sz="2400" b="0">
                          <a:solidFill>
                            <a:schemeClr val="tx1"/>
                          </a:solidFill>
                          <a:effectLst/>
                          <a:latin typeface="Kokila" pitchFamily="34" charset="0"/>
                          <a:cs typeface="Kokila" pitchFamily="34" charset="0"/>
                        </a:rPr>
                        <a:t>त्यापेक्षा कमी</a:t>
                      </a:r>
                      <a:endParaRPr lang="en-IN" sz="2400" b="0">
                        <a:solidFill>
                          <a:schemeClr val="tx1"/>
                        </a:solidFill>
                        <a:effectLst/>
                        <a:latin typeface="Kokila" pitchFamily="34" charset="0"/>
                        <a:ea typeface="Calibri"/>
                        <a:cs typeface="Kokila" pitchFamily="34" charset="0"/>
                      </a:endParaRPr>
                    </a:p>
                  </a:txBody>
                  <a:tcPr marL="68580" marR="68580" marT="0" marB="0"/>
                </a:tc>
                <a:tc>
                  <a:txBody>
                    <a:bodyPr/>
                    <a:lstStyle/>
                    <a:p>
                      <a:pPr marL="0" marR="0" algn="ctr">
                        <a:lnSpc>
                          <a:spcPct val="115000"/>
                        </a:lnSpc>
                        <a:spcBef>
                          <a:spcPts val="0"/>
                        </a:spcBef>
                        <a:spcAft>
                          <a:spcPts val="0"/>
                        </a:spcAft>
                      </a:pPr>
                      <a:r>
                        <a:rPr lang="hi-IN" sz="2400" b="0" dirty="0">
                          <a:solidFill>
                            <a:schemeClr val="tx1"/>
                          </a:solidFill>
                          <a:effectLst/>
                          <a:latin typeface="Kokila" pitchFamily="34" charset="0"/>
                          <a:cs typeface="Kokila" pitchFamily="34" charset="0"/>
                        </a:rPr>
                        <a:t>तीव्र लठ्ठपणा ग्रेड ३</a:t>
                      </a:r>
                      <a:r>
                        <a:rPr lang="en-US" sz="2400" b="0" dirty="0">
                          <a:solidFill>
                            <a:schemeClr val="tx1"/>
                          </a:solidFill>
                          <a:effectLst/>
                          <a:latin typeface="Kokila" pitchFamily="34" charset="0"/>
                          <a:cs typeface="Kokila" pitchFamily="34" charset="0"/>
                        </a:rPr>
                        <a:t> </a:t>
                      </a:r>
                      <a:endParaRPr lang="en-IN" sz="2400" b="0" dirty="0">
                        <a:solidFill>
                          <a:schemeClr val="tx1"/>
                        </a:solidFill>
                        <a:effectLst/>
                        <a:latin typeface="Kokila" pitchFamily="34" charset="0"/>
                        <a:cs typeface="Kokila" pitchFamily="34" charset="0"/>
                      </a:endParaRPr>
                    </a:p>
                    <a:p>
                      <a:pPr marL="0" marR="0" algn="ctr">
                        <a:lnSpc>
                          <a:spcPct val="115000"/>
                        </a:lnSpc>
                        <a:spcBef>
                          <a:spcPts val="0"/>
                        </a:spcBef>
                        <a:spcAft>
                          <a:spcPts val="0"/>
                        </a:spcAft>
                      </a:pPr>
                      <a:r>
                        <a:rPr lang="en-US" sz="2400" b="0" dirty="0">
                          <a:solidFill>
                            <a:schemeClr val="tx1"/>
                          </a:solidFill>
                          <a:effectLst/>
                          <a:latin typeface="Kokila" pitchFamily="34" charset="0"/>
                          <a:cs typeface="Kokila" pitchFamily="34" charset="0"/>
                        </a:rPr>
                        <a:t>(severely obese - grade 3)</a:t>
                      </a:r>
                      <a:endParaRPr lang="en-IN" sz="2400" b="0" dirty="0">
                        <a:solidFill>
                          <a:schemeClr val="tx1"/>
                        </a:solidFill>
                        <a:effectLst/>
                        <a:latin typeface="Kokila" pitchFamily="34" charset="0"/>
                        <a:ea typeface="Calibri"/>
                        <a:cs typeface="Kokila" pitchFamily="34" charset="0"/>
                      </a:endParaRPr>
                    </a:p>
                  </a:txBody>
                  <a:tcPr marL="68580" marR="68580" marT="0" marB="0"/>
                </a:tc>
                <a:extLst>
                  <a:ext uri="{0D108BD9-81ED-4DB2-BD59-A6C34878D82A}">
                    <a16:rowId xmlns:a16="http://schemas.microsoft.com/office/drawing/2014/main" val="10003"/>
                  </a:ext>
                </a:extLst>
              </a:tr>
            </a:tbl>
          </a:graphicData>
        </a:graphic>
      </p:graphicFrame>
      <p:sp>
        <p:nvSpPr>
          <p:cNvPr id="6" name="Date Placeholder 5"/>
          <p:cNvSpPr>
            <a:spLocks noGrp="1"/>
          </p:cNvSpPr>
          <p:nvPr>
            <p:ph type="dt" sz="half" idx="10"/>
          </p:nvPr>
        </p:nvSpPr>
        <p:spPr/>
        <p:txBody>
          <a:bodyPr/>
          <a:lstStyle/>
          <a:p>
            <a:fld id="{31A08F7B-B8E8-4206-8027-73C47D7B15B4}" type="datetime2">
              <a:rPr lang="en-US" smtClean="0"/>
              <a:pPr/>
              <a:t>Sunday, June 30, 2024</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112773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686800" cy="5355312"/>
          </a:xfrm>
          <a:prstGeom prst="rect">
            <a:avLst/>
          </a:prstGeom>
        </p:spPr>
        <p:txBody>
          <a:bodyPr wrap="square">
            <a:spAutoFit/>
          </a:bodyPr>
          <a:lstStyle/>
          <a:p>
            <a:r>
              <a:rPr lang="hi-IN" b="1" dirty="0">
                <a:solidFill>
                  <a:srgbClr val="C00000"/>
                </a:solidFill>
                <a:latin typeface="Kokila" pitchFamily="34" charset="0"/>
                <a:cs typeface="Kokila" pitchFamily="34" charset="0"/>
              </a:rPr>
              <a:t>ब</a:t>
            </a:r>
            <a:r>
              <a:rPr lang="en-US" b="1" dirty="0">
                <a:solidFill>
                  <a:srgbClr val="C00000"/>
                </a:solidFill>
                <a:latin typeface="Kokila" pitchFamily="34" charset="0"/>
                <a:cs typeface="Kokila" pitchFamily="34" charset="0"/>
              </a:rPr>
              <a:t>) </a:t>
            </a:r>
            <a:r>
              <a:rPr lang="hi-IN" b="1" dirty="0">
                <a:solidFill>
                  <a:srgbClr val="C00000"/>
                </a:solidFill>
                <a:latin typeface="Kokila" pitchFamily="34" charset="0"/>
                <a:cs typeface="Kokila" pitchFamily="34" charset="0"/>
              </a:rPr>
              <a:t>लठ्ठपणाचे आरोग्यवर होणारे नकारात्मक परिणाम (</a:t>
            </a:r>
            <a:r>
              <a:rPr lang="en-US" b="1" dirty="0">
                <a:solidFill>
                  <a:srgbClr val="C00000"/>
                </a:solidFill>
                <a:latin typeface="Kokila" pitchFamily="34" charset="0"/>
                <a:cs typeface="Kokila" pitchFamily="34" charset="0"/>
              </a:rPr>
              <a:t>Negative health consequences of obesity</a:t>
            </a:r>
            <a:r>
              <a:rPr lang="hi-IN" b="1" dirty="0">
                <a:solidFill>
                  <a:srgbClr val="C00000"/>
                </a:solidFill>
                <a:latin typeface="Kokila" pitchFamily="34" charset="0"/>
                <a:cs typeface="Kokila" pitchFamily="34" charset="0"/>
              </a:rPr>
              <a:t>)</a:t>
            </a:r>
            <a:endParaRPr lang="en-IN" dirty="0">
              <a:solidFill>
                <a:srgbClr val="C00000"/>
              </a:solidFill>
              <a:latin typeface="Kokila" pitchFamily="34" charset="0"/>
              <a:cs typeface="Kokila" pitchFamily="34" charset="0"/>
            </a:endParaRPr>
          </a:p>
          <a:p>
            <a:pPr marL="342900" indent="-342900">
              <a:buFont typeface="Wingdings" pitchFamily="2" charset="2"/>
              <a:buChar char="§"/>
            </a:pPr>
            <a:r>
              <a:rPr lang="en-IN" dirty="0" err="1">
                <a:latin typeface="Kokila" pitchFamily="34" charset="0"/>
                <a:cs typeface="Kokila" pitchFamily="34" charset="0"/>
              </a:rPr>
              <a:t>अतिताण</a:t>
            </a:r>
            <a:r>
              <a:rPr lang="en-US" dirty="0">
                <a:latin typeface="Kokila" pitchFamily="34" charset="0"/>
                <a:cs typeface="Kokila" pitchFamily="34" charset="0"/>
              </a:rPr>
              <a:t>, </a:t>
            </a:r>
            <a:r>
              <a:rPr lang="hi-IN" dirty="0">
                <a:latin typeface="Kokila" pitchFamily="34" charset="0"/>
                <a:cs typeface="Kokila" pitchFamily="34" charset="0"/>
              </a:rPr>
              <a:t>हृदयविकार</a:t>
            </a:r>
            <a:r>
              <a:rPr lang="en-US" dirty="0">
                <a:latin typeface="Kokila" pitchFamily="34" charset="0"/>
                <a:cs typeface="Kokila" pitchFamily="34" charset="0"/>
              </a:rPr>
              <a:t>, </a:t>
            </a:r>
            <a:r>
              <a:rPr lang="hi-IN" dirty="0">
                <a:latin typeface="Kokila" pitchFamily="34" charset="0"/>
                <a:cs typeface="Kokila" pitchFamily="34" charset="0"/>
              </a:rPr>
              <a:t>मधुमेह- </a:t>
            </a:r>
            <a:r>
              <a:rPr lang="en-US" dirty="0">
                <a:latin typeface="Kokila" pitchFamily="34" charset="0"/>
                <a:cs typeface="Kokila" pitchFamily="34" charset="0"/>
              </a:rPr>
              <a:t>2 ,</a:t>
            </a:r>
            <a:r>
              <a:rPr lang="hi-IN" dirty="0">
                <a:latin typeface="Kokila" pitchFamily="34" charset="0"/>
                <a:cs typeface="Kokila" pitchFamily="34" charset="0"/>
              </a:rPr>
              <a:t>श्वसन समस्या</a:t>
            </a:r>
            <a:r>
              <a:rPr lang="en-US" dirty="0">
                <a:latin typeface="Kokila" pitchFamily="34" charset="0"/>
                <a:cs typeface="Kokila" pitchFamily="34" charset="0"/>
              </a:rPr>
              <a:t>, </a:t>
            </a:r>
            <a:r>
              <a:rPr lang="hi-IN" dirty="0">
                <a:latin typeface="Kokila" pitchFamily="34" charset="0"/>
                <a:cs typeface="Kokila" pitchFamily="34" charset="0"/>
              </a:rPr>
              <a:t>कंबरेचा त्रास</a:t>
            </a:r>
            <a:r>
              <a:rPr lang="en-US" dirty="0">
                <a:latin typeface="Kokila" pitchFamily="34" charset="0"/>
                <a:cs typeface="Kokila" pitchFamily="34" charset="0"/>
              </a:rPr>
              <a:t>, </a:t>
            </a:r>
            <a:r>
              <a:rPr lang="hi-IN" dirty="0">
                <a:latin typeface="Kokila" pitchFamily="34" charset="0"/>
                <a:cs typeface="Kokila" pitchFamily="34" charset="0"/>
              </a:rPr>
              <a:t>आणि इतर प्रकारचे कर्करोग</a:t>
            </a:r>
            <a:r>
              <a:rPr lang="en-US" dirty="0">
                <a:latin typeface="Kokila" pitchFamily="34" charset="0"/>
                <a:cs typeface="Kokila" pitchFamily="34" charset="0"/>
              </a:rPr>
              <a:t>, </a:t>
            </a:r>
            <a:endParaRPr lang="en-IN" dirty="0">
              <a:latin typeface="Kokila" pitchFamily="34" charset="0"/>
              <a:cs typeface="Kokila" pitchFamily="34" charset="0"/>
            </a:endParaRPr>
          </a:p>
          <a:p>
            <a:pPr marL="342900" indent="-342900">
              <a:buFont typeface="Wingdings" pitchFamily="2" charset="2"/>
              <a:buChar char="§"/>
            </a:pPr>
            <a:r>
              <a:rPr lang="hi-IN" dirty="0">
                <a:latin typeface="Kokila" pitchFamily="34" charset="0"/>
                <a:cs typeface="Kokila" pitchFamily="34" charset="0"/>
              </a:rPr>
              <a:t>तीव्र लठ्ठपणा असणाऱ्या व्यक्तींमध्ये मृत्यूचा धोका अधिक </a:t>
            </a:r>
            <a:endParaRPr lang="en-IN" dirty="0">
              <a:latin typeface="Kokila" pitchFamily="34" charset="0"/>
              <a:cs typeface="Kokila" pitchFamily="34" charset="0"/>
            </a:endParaRPr>
          </a:p>
          <a:p>
            <a:pPr marL="342900" indent="-342900">
              <a:buFont typeface="Wingdings" pitchFamily="2" charset="2"/>
              <a:buChar char="§"/>
            </a:pPr>
            <a:r>
              <a:rPr lang="hi-IN" dirty="0">
                <a:latin typeface="Kokila" pitchFamily="34" charset="0"/>
                <a:cs typeface="Kokila" pitchFamily="34" charset="0"/>
              </a:rPr>
              <a:t>मानसिकतेशीही संबंधित </a:t>
            </a:r>
            <a:r>
              <a:rPr lang="mr-IN" dirty="0" smtClean="0">
                <a:latin typeface="Kokila" pitchFamily="34" charset="0"/>
                <a:cs typeface="Kokila" pitchFamily="34" charset="0"/>
              </a:rPr>
              <a:t>- </a:t>
            </a:r>
            <a:r>
              <a:rPr lang="hi-IN" dirty="0" smtClean="0">
                <a:latin typeface="Kokila" pitchFamily="34" charset="0"/>
                <a:cs typeface="Kokila" pitchFamily="34" charset="0"/>
              </a:rPr>
              <a:t>लठ्ठपणा </a:t>
            </a:r>
            <a:r>
              <a:rPr lang="hi-IN" dirty="0">
                <a:latin typeface="Kokila" pitchFamily="34" charset="0"/>
                <a:cs typeface="Kokila" pitchFamily="34" charset="0"/>
              </a:rPr>
              <a:t>म्हणजे एक सामाजिक कलंक या भावनेमुळे </a:t>
            </a:r>
            <a:r>
              <a:rPr lang="mr-IN" dirty="0" smtClean="0">
                <a:latin typeface="Kokila" pitchFamily="34" charset="0"/>
                <a:cs typeface="Kokila" pitchFamily="34" charset="0"/>
              </a:rPr>
              <a:t>- </a:t>
            </a:r>
            <a:r>
              <a:rPr lang="hi-IN" dirty="0" smtClean="0">
                <a:latin typeface="Kokila" pitchFamily="34" charset="0"/>
                <a:cs typeface="Kokila" pitchFamily="34" charset="0"/>
              </a:rPr>
              <a:t>निम्न </a:t>
            </a:r>
            <a:r>
              <a:rPr lang="hi-IN" dirty="0">
                <a:latin typeface="Kokila" pitchFamily="34" charset="0"/>
                <a:cs typeface="Kokila" pitchFamily="34" charset="0"/>
              </a:rPr>
              <a:t>स्व-आदरभाव व सामाजिक एकाकीपणा </a:t>
            </a:r>
            <a:r>
              <a:rPr lang="hi-IN" dirty="0" smtClean="0">
                <a:latin typeface="Kokila" pitchFamily="34" charset="0"/>
                <a:cs typeface="Kokila" pitchFamily="34" charset="0"/>
              </a:rPr>
              <a:t>दिसतो</a:t>
            </a:r>
            <a:endParaRPr lang="mr-IN" dirty="0" smtClean="0">
              <a:latin typeface="Kokila" pitchFamily="34" charset="0"/>
              <a:cs typeface="Kokila" pitchFamily="34" charset="0"/>
            </a:endParaRPr>
          </a:p>
          <a:p>
            <a:r>
              <a:rPr lang="hi-IN" b="1" dirty="0">
                <a:solidFill>
                  <a:srgbClr val="C00000"/>
                </a:solidFill>
                <a:latin typeface="Kokila" pitchFamily="34" charset="0"/>
                <a:cs typeface="Kokila" pitchFamily="34" charset="0"/>
              </a:rPr>
              <a:t>क) लठ्ठपणाचा प्रादुर्भाव (</a:t>
            </a:r>
            <a:r>
              <a:rPr lang="en-US" b="1" dirty="0">
                <a:solidFill>
                  <a:srgbClr val="C00000"/>
                </a:solidFill>
                <a:latin typeface="Kokila" pitchFamily="34" charset="0"/>
                <a:cs typeface="Kokila" pitchFamily="34" charset="0"/>
              </a:rPr>
              <a:t>Prevalence of obesity</a:t>
            </a:r>
            <a:r>
              <a:rPr lang="hi-IN" b="1" dirty="0">
                <a:solidFill>
                  <a:srgbClr val="C00000"/>
                </a:solidFill>
                <a:latin typeface="Kokila" pitchFamily="34" charset="0"/>
                <a:cs typeface="Kokila" pitchFamily="34" charset="0"/>
              </a:rPr>
              <a:t>) </a:t>
            </a:r>
            <a:endParaRPr lang="en-IN" dirty="0">
              <a:solidFill>
                <a:srgbClr val="C00000"/>
              </a:solidFill>
              <a:latin typeface="Kokila" pitchFamily="34" charset="0"/>
              <a:cs typeface="Kokila" pitchFamily="34" charset="0"/>
            </a:endParaRPr>
          </a:p>
          <a:p>
            <a:pPr marL="342900" indent="-342900">
              <a:buFont typeface="Wingdings" pitchFamily="2" charset="2"/>
              <a:buChar char="§"/>
            </a:pPr>
            <a:r>
              <a:rPr lang="hi-IN" dirty="0">
                <a:latin typeface="Kokila" pitchFamily="34" charset="0"/>
                <a:cs typeface="Kokila" pitchFamily="34" charset="0"/>
              </a:rPr>
              <a:t>युरोपियन देशातील 31 टक्के लोकसंख्या ही अती वजनाची व 10 टक्के </a:t>
            </a:r>
            <a:r>
              <a:rPr lang="en-IN" dirty="0" err="1">
                <a:latin typeface="Kokila" pitchFamily="34" charset="0"/>
                <a:cs typeface="Kokila" pitchFamily="34" charset="0"/>
              </a:rPr>
              <a:t>चिकित्सालयिन</a:t>
            </a:r>
            <a:r>
              <a:rPr lang="hi-IN" dirty="0">
                <a:latin typeface="Kokila" pitchFamily="34" charset="0"/>
                <a:cs typeface="Kokila" pitchFamily="34" charset="0"/>
              </a:rPr>
              <a:t> दृष्ट्या निदान होईल इतके लठ्ठ असतील</a:t>
            </a:r>
            <a:endParaRPr lang="en-IN" dirty="0">
              <a:latin typeface="Kokila" pitchFamily="34" charset="0"/>
              <a:cs typeface="Kokila" pitchFamily="34" charset="0"/>
            </a:endParaRPr>
          </a:p>
          <a:p>
            <a:pPr marL="342900" indent="-342900">
              <a:buFont typeface="Wingdings" pitchFamily="2" charset="2"/>
              <a:buChar char="§"/>
            </a:pPr>
            <a:r>
              <a:rPr lang="hi-IN" dirty="0">
                <a:latin typeface="Kokila" pitchFamily="34" charset="0"/>
                <a:cs typeface="Kokila" pitchFamily="34" charset="0"/>
              </a:rPr>
              <a:t>बालकांमध्ये ही समस्या गंभीर बनत आहे.</a:t>
            </a:r>
            <a:r>
              <a:rPr lang="en-US" dirty="0">
                <a:latin typeface="Kokila" pitchFamily="34" charset="0"/>
                <a:cs typeface="Kokila" pitchFamily="34" charset="0"/>
              </a:rPr>
              <a:t> 3 </a:t>
            </a:r>
            <a:r>
              <a:rPr lang="hi-IN" dirty="0">
                <a:latin typeface="Kokila" pitchFamily="34" charset="0"/>
                <a:cs typeface="Kokila" pitchFamily="34" charset="0"/>
              </a:rPr>
              <a:t>ते</a:t>
            </a:r>
            <a:r>
              <a:rPr lang="en-US" dirty="0">
                <a:latin typeface="Kokila" pitchFamily="34" charset="0"/>
                <a:cs typeface="Kokila" pitchFamily="34" charset="0"/>
              </a:rPr>
              <a:t> 4 </a:t>
            </a:r>
            <a:r>
              <a:rPr lang="hi-IN" dirty="0">
                <a:latin typeface="Kokila" pitchFamily="34" charset="0"/>
                <a:cs typeface="Kokila" pitchFamily="34" charset="0"/>
              </a:rPr>
              <a:t>वयोगटां</a:t>
            </a:r>
            <a:r>
              <a:rPr lang="en-IN" dirty="0" err="1">
                <a:latin typeface="Kokila" pitchFamily="34" charset="0"/>
                <a:cs typeface="Kokila" pitchFamily="34" charset="0"/>
              </a:rPr>
              <a:t>तील</a:t>
            </a:r>
            <a:r>
              <a:rPr lang="hi-IN" dirty="0">
                <a:latin typeface="Kokila" pitchFamily="34" charset="0"/>
                <a:cs typeface="Kokila" pitchFamily="34" charset="0"/>
              </a:rPr>
              <a:t> बालकांमध्ये याचे प्रमाण 9.4 टक्के तर </a:t>
            </a:r>
            <a:r>
              <a:rPr lang="en-US" dirty="0">
                <a:latin typeface="Kokila" pitchFamily="34" charset="0"/>
                <a:cs typeface="Kokila" pitchFamily="34" charset="0"/>
              </a:rPr>
              <a:t>10</a:t>
            </a:r>
            <a:r>
              <a:rPr lang="hi-IN" dirty="0">
                <a:latin typeface="Kokila" pitchFamily="34" charset="0"/>
                <a:cs typeface="Kokila" pitchFamily="34" charset="0"/>
              </a:rPr>
              <a:t> ते </a:t>
            </a:r>
            <a:r>
              <a:rPr lang="en-US" dirty="0">
                <a:latin typeface="Kokila" pitchFamily="34" charset="0"/>
                <a:cs typeface="Kokila" pitchFamily="34" charset="0"/>
              </a:rPr>
              <a:t>11</a:t>
            </a:r>
            <a:r>
              <a:rPr lang="hi-IN" dirty="0">
                <a:latin typeface="Kokila" pitchFamily="34" charset="0"/>
                <a:cs typeface="Kokila" pitchFamily="34" charset="0"/>
              </a:rPr>
              <a:t> वयोगटातील बालकांमध्ये </a:t>
            </a:r>
            <a:r>
              <a:rPr lang="en-US" dirty="0">
                <a:latin typeface="Kokila" pitchFamily="34" charset="0"/>
                <a:cs typeface="Kokila" pitchFamily="34" charset="0"/>
              </a:rPr>
              <a:t>19</a:t>
            </a:r>
            <a:r>
              <a:rPr lang="hi-IN" dirty="0">
                <a:latin typeface="Kokila" pitchFamily="34" charset="0"/>
                <a:cs typeface="Kokila" pitchFamily="34" charset="0"/>
              </a:rPr>
              <a:t> टक्के दिसते</a:t>
            </a:r>
            <a:endParaRPr lang="en-IN" dirty="0">
              <a:latin typeface="Kokila" pitchFamily="34" charset="0"/>
              <a:cs typeface="Kokila" pitchFamily="34" charset="0"/>
            </a:endParaRPr>
          </a:p>
          <a:p>
            <a:pPr marL="342900" indent="-342900">
              <a:buFont typeface="Wingdings" pitchFamily="2" charset="2"/>
              <a:buChar char="§"/>
            </a:pPr>
            <a:r>
              <a:rPr lang="hi-IN" dirty="0" smtClean="0">
                <a:latin typeface="Kokila" pitchFamily="34" charset="0"/>
                <a:cs typeface="Kokila" pitchFamily="34" charset="0"/>
              </a:rPr>
              <a:t>भारतामध्ये</a:t>
            </a:r>
            <a:r>
              <a:rPr lang="mr-IN" dirty="0">
                <a:latin typeface="Kokila" pitchFamily="34" charset="0"/>
                <a:cs typeface="Kokila" pitchFamily="34" charset="0"/>
              </a:rPr>
              <a:t> </a:t>
            </a:r>
            <a:r>
              <a:rPr lang="hi-IN" dirty="0" smtClean="0">
                <a:latin typeface="Kokila" pitchFamily="34" charset="0"/>
                <a:cs typeface="Kokila" pitchFamily="34" charset="0"/>
              </a:rPr>
              <a:t>पुरुषांमध्ये </a:t>
            </a:r>
            <a:r>
              <a:rPr lang="hi-IN" dirty="0">
                <a:latin typeface="Kokila" pitchFamily="34" charset="0"/>
                <a:cs typeface="Kokila" pitchFamily="34" charset="0"/>
              </a:rPr>
              <a:t>लठ्ठपणाचे प्रमाण </a:t>
            </a:r>
            <a:r>
              <a:rPr lang="en-US" dirty="0">
                <a:latin typeface="Kokila" pitchFamily="34" charset="0"/>
                <a:cs typeface="Kokila" pitchFamily="34" charset="0"/>
              </a:rPr>
              <a:t>12.1 </a:t>
            </a:r>
            <a:r>
              <a:rPr lang="hi-IN" dirty="0">
                <a:latin typeface="Kokila" pitchFamily="34" charset="0"/>
                <a:cs typeface="Kokila" pitchFamily="34" charset="0"/>
              </a:rPr>
              <a:t>टक्के तर स्त्रियांमध्ये </a:t>
            </a:r>
            <a:r>
              <a:rPr lang="en-US" dirty="0">
                <a:latin typeface="Kokila" pitchFamily="34" charset="0"/>
                <a:cs typeface="Kokila" pitchFamily="34" charset="0"/>
              </a:rPr>
              <a:t>16 </a:t>
            </a:r>
            <a:r>
              <a:rPr lang="hi-IN" dirty="0">
                <a:latin typeface="Kokila" pitchFamily="34" charset="0"/>
                <a:cs typeface="Kokila" pitchFamily="34" charset="0"/>
              </a:rPr>
              <a:t>टक्के इतके आहे.</a:t>
            </a:r>
            <a:r>
              <a:rPr lang="en-US" dirty="0">
                <a:latin typeface="Kokila" pitchFamily="34" charset="0"/>
                <a:cs typeface="Kokila" pitchFamily="34" charset="0"/>
              </a:rPr>
              <a:t> 1998- 99 </a:t>
            </a:r>
            <a:r>
              <a:rPr lang="hi-IN" dirty="0">
                <a:latin typeface="Kokila" pitchFamily="34" charset="0"/>
                <a:cs typeface="Kokila" pitchFamily="34" charset="0"/>
              </a:rPr>
              <a:t>पासून </a:t>
            </a:r>
            <a:r>
              <a:rPr lang="en-US" dirty="0">
                <a:latin typeface="Kokila" pitchFamily="34" charset="0"/>
                <a:cs typeface="Kokila" pitchFamily="34" charset="0"/>
              </a:rPr>
              <a:t>2015-16 </a:t>
            </a:r>
            <a:r>
              <a:rPr lang="hi-IN" dirty="0">
                <a:latin typeface="Kokila" pitchFamily="34" charset="0"/>
                <a:cs typeface="Kokila" pitchFamily="34" charset="0"/>
              </a:rPr>
              <a:t>पर्यंत भारतातील स्त्री-पुरुषांमधील लठ्ठपणाचे प्रमाण दुप्पट झाले आहे</a:t>
            </a:r>
            <a:r>
              <a:rPr lang="hi-IN" dirty="0" smtClean="0">
                <a:latin typeface="Kokila" pitchFamily="34" charset="0"/>
                <a:cs typeface="Kokila" pitchFamily="34" charset="0"/>
              </a:rPr>
              <a:t>.</a:t>
            </a:r>
            <a:r>
              <a:rPr lang="mr-IN" dirty="0" smtClean="0">
                <a:latin typeface="Kokila" pitchFamily="34" charset="0"/>
                <a:cs typeface="Kokila" pitchFamily="34" charset="0"/>
              </a:rPr>
              <a:t> </a:t>
            </a:r>
            <a:r>
              <a:rPr lang="en-US" dirty="0" smtClean="0">
                <a:latin typeface="Kokila" pitchFamily="34" charset="0"/>
                <a:cs typeface="Kokila" pitchFamily="34" charset="0"/>
              </a:rPr>
              <a:t>1915-1916 </a:t>
            </a:r>
            <a:r>
              <a:rPr lang="en-IN" dirty="0" err="1">
                <a:latin typeface="Kokila" pitchFamily="34" charset="0"/>
                <a:cs typeface="Kokila" pitchFamily="34" charset="0"/>
              </a:rPr>
              <a:t>साली</a:t>
            </a:r>
            <a:r>
              <a:rPr lang="en-IN" dirty="0">
                <a:latin typeface="Kokila" pitchFamily="34" charset="0"/>
                <a:cs typeface="Kokila" pitchFamily="34" charset="0"/>
              </a:rPr>
              <a:t> </a:t>
            </a:r>
            <a:r>
              <a:rPr lang="hi-IN" dirty="0">
                <a:latin typeface="Kokila" pitchFamily="34" charset="0"/>
                <a:cs typeface="Kokila" pitchFamily="34" charset="0"/>
              </a:rPr>
              <a:t>स्त्रियांमध्ये लठ्ठपणा</a:t>
            </a:r>
            <a:r>
              <a:rPr lang="en-IN" dirty="0" err="1">
                <a:latin typeface="Kokila" pitchFamily="34" charset="0"/>
                <a:cs typeface="Kokila" pitchFamily="34" charset="0"/>
              </a:rPr>
              <a:t>चे</a:t>
            </a:r>
            <a:r>
              <a:rPr lang="en-IN" dirty="0">
                <a:latin typeface="Kokila" pitchFamily="34" charset="0"/>
                <a:cs typeface="Kokila" pitchFamily="34" charset="0"/>
              </a:rPr>
              <a:t> </a:t>
            </a:r>
            <a:r>
              <a:rPr lang="hi-IN" dirty="0">
                <a:latin typeface="Kokila" pitchFamily="34" charset="0"/>
                <a:cs typeface="Kokila" pitchFamily="34" charset="0"/>
              </a:rPr>
              <a:t>प्रमाण </a:t>
            </a:r>
            <a:r>
              <a:rPr lang="en-US" dirty="0">
                <a:latin typeface="Kokila" pitchFamily="34" charset="0"/>
                <a:cs typeface="Kokila" pitchFamily="34" charset="0"/>
              </a:rPr>
              <a:t>15 </a:t>
            </a:r>
            <a:r>
              <a:rPr lang="hi-IN" dirty="0">
                <a:latin typeface="Kokila" pitchFamily="34" charset="0"/>
                <a:cs typeface="Kokila" pitchFamily="34" charset="0"/>
              </a:rPr>
              <a:t>टक्के</a:t>
            </a:r>
            <a:r>
              <a:rPr lang="en-IN" dirty="0" err="1">
                <a:latin typeface="Kokila" pitchFamily="34" charset="0"/>
                <a:cs typeface="Kokila" pitchFamily="34" charset="0"/>
              </a:rPr>
              <a:t>हून</a:t>
            </a:r>
            <a:r>
              <a:rPr lang="hi-IN" dirty="0">
                <a:latin typeface="Kokila" pitchFamily="34" charset="0"/>
                <a:cs typeface="Kokila" pitchFamily="34" charset="0"/>
              </a:rPr>
              <a:t> अधिक होते</a:t>
            </a:r>
            <a:endParaRPr lang="en-IN" dirty="0">
              <a:latin typeface="Kokila" pitchFamily="34" charset="0"/>
              <a:cs typeface="Kokila" pitchFamily="34" charset="0"/>
            </a:endParaRPr>
          </a:p>
          <a:p>
            <a:pPr marL="342900" indent="-342900">
              <a:buFont typeface="Wingdings" pitchFamily="2" charset="2"/>
              <a:buChar char="§"/>
            </a:pPr>
            <a:r>
              <a:rPr lang="hi-IN" dirty="0">
                <a:latin typeface="Kokila" pitchFamily="34" charset="0"/>
                <a:cs typeface="Kokila" pitchFamily="34" charset="0"/>
              </a:rPr>
              <a:t>लठ्ठपणाचा परिणाम हा सर्व वयोगटातील व्यक्तींवर </a:t>
            </a:r>
            <a:endParaRPr lang="en-IN" dirty="0">
              <a:latin typeface="Kokila" pitchFamily="34" charset="0"/>
              <a:cs typeface="Kokila" pitchFamily="34" charset="0"/>
            </a:endParaRPr>
          </a:p>
          <a:p>
            <a:pPr marL="342900" indent="-342900">
              <a:buFont typeface="Wingdings" pitchFamily="2" charset="2"/>
              <a:buChar char="§"/>
            </a:pPr>
            <a:r>
              <a:rPr lang="hi-IN" dirty="0">
                <a:latin typeface="Kokila" pitchFamily="34" charset="0"/>
                <a:cs typeface="Kokila" pitchFamily="34" charset="0"/>
              </a:rPr>
              <a:t>निम्न सामाजिक दर्जा असणाऱ्या तरुण महिला आणि लठ्ठपणा यामध्ये संबंध दिसून येतो</a:t>
            </a:r>
            <a:endParaRPr lang="en-IN" dirty="0">
              <a:latin typeface="Kokila" pitchFamily="34" charset="0"/>
              <a:cs typeface="Kokila" pitchFamily="34" charset="0"/>
            </a:endParaRPr>
          </a:p>
          <a:p>
            <a:pPr marL="342900" indent="-342900">
              <a:buFont typeface="Wingdings" pitchFamily="2" charset="2"/>
              <a:buChar char="§"/>
            </a:pPr>
            <a:r>
              <a:rPr lang="hi-IN" dirty="0">
                <a:latin typeface="Kokila" pitchFamily="34" charset="0"/>
                <a:cs typeface="Kokila" pitchFamily="34" charset="0"/>
              </a:rPr>
              <a:t>लठ्ठपणाशी संबंधित घटक समजून घेतले पाहिजेत</a:t>
            </a:r>
            <a:endParaRPr lang="en-IN" dirty="0">
              <a:latin typeface="Kokila" pitchFamily="34" charset="0"/>
              <a:cs typeface="Kokila" pitchFamily="34" charset="0"/>
            </a:endParaRPr>
          </a:p>
          <a:p>
            <a:pPr marL="342900" indent="-342900">
              <a:buFont typeface="Wingdings" pitchFamily="2" charset="2"/>
              <a:buChar char="§"/>
            </a:pPr>
            <a:r>
              <a:rPr lang="hi-IN" dirty="0">
                <a:latin typeface="Kokila" pitchFamily="34" charset="0"/>
                <a:cs typeface="Kokila" pitchFamily="34" charset="0"/>
              </a:rPr>
              <a:t>व्यक्तीची आहाराची निवड</a:t>
            </a:r>
            <a:r>
              <a:rPr lang="en-US" dirty="0">
                <a:latin typeface="Kokila" pitchFamily="34" charset="0"/>
                <a:cs typeface="Kokila" pitchFamily="34" charset="0"/>
              </a:rPr>
              <a:t>, </a:t>
            </a:r>
            <a:r>
              <a:rPr lang="hi-IN" dirty="0">
                <a:latin typeface="Kokila" pitchFamily="34" charset="0"/>
                <a:cs typeface="Kokila" pitchFamily="34" charset="0"/>
              </a:rPr>
              <a:t>क्षमता</a:t>
            </a:r>
            <a:r>
              <a:rPr lang="en-US" dirty="0">
                <a:latin typeface="Kokila" pitchFamily="34" charset="0"/>
                <a:cs typeface="Kokila" pitchFamily="34" charset="0"/>
              </a:rPr>
              <a:t>, </a:t>
            </a:r>
            <a:r>
              <a:rPr lang="hi-IN" dirty="0">
                <a:latin typeface="Kokila" pitchFamily="34" charset="0"/>
                <a:cs typeface="Kokila" pitchFamily="34" charset="0"/>
              </a:rPr>
              <a:t>अतिखादाडपणावर होणारा परिणाम अभ्यासला पाहिजे</a:t>
            </a:r>
            <a:endParaRPr lang="en-IN" dirty="0">
              <a:latin typeface="Kokila" pitchFamily="34" charset="0"/>
              <a:cs typeface="Kokila" pitchFamily="34" charset="0"/>
            </a:endParaRPr>
          </a:p>
          <a:p>
            <a:pPr marL="342900" indent="-342900">
              <a:buFont typeface="Wingdings" pitchFamily="2" charset="2"/>
              <a:buChar char="§"/>
            </a:pPr>
            <a:endParaRPr lang="en-IN" dirty="0">
              <a:latin typeface="Kokila" pitchFamily="34" charset="0"/>
              <a:cs typeface="Kokila" pitchFamily="34" charset="0"/>
            </a:endParaRPr>
          </a:p>
        </p:txBody>
      </p:sp>
      <p:sp>
        <p:nvSpPr>
          <p:cNvPr id="3" name="Date Placeholder 2"/>
          <p:cNvSpPr>
            <a:spLocks noGrp="1"/>
          </p:cNvSpPr>
          <p:nvPr>
            <p:ph type="dt" sz="half" idx="10"/>
          </p:nvPr>
        </p:nvSpPr>
        <p:spPr/>
        <p:txBody>
          <a:bodyPr/>
          <a:lstStyle/>
          <a:p>
            <a:fld id="{4ACBA844-4D4B-4821-861E-023CCF3D1E8E}" type="datetime2">
              <a:rPr lang="en-US" smtClean="0"/>
              <a:pPr/>
              <a:t>Sunday, June 30, 2024</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673812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p:cTn id="12"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2">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p:cTn id="1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 calcmode="lin" valueType="num">
                                      <p:cBhvr>
                                        <p:cTn id="24"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26" dur="500"/>
                                        <p:tgtEl>
                                          <p:spTgt spid="2">
                                            <p:txEl>
                                              <p:pRg st="5" end="5"/>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p:cTn id="29"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0"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1" dur="500"/>
                                        <p:tgtEl>
                                          <p:spTgt spid="2">
                                            <p:txEl>
                                              <p:pRg st="6" end="6"/>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 calcmode="lin" valueType="num">
                                      <p:cBhvr>
                                        <p:cTn id="34"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35"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36" dur="500"/>
                                        <p:tgtEl>
                                          <p:spTgt spid="2">
                                            <p:txEl>
                                              <p:pRg st="7" end="7"/>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p:cTn id="39"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40"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41" dur="500"/>
                                        <p:tgtEl>
                                          <p:spTgt spid="2">
                                            <p:txEl>
                                              <p:pRg st="8" end="8"/>
                                            </p:txEl>
                                          </p:spTgt>
                                        </p:tgtEl>
                                      </p:cBhvr>
                                    </p:animEffect>
                                  </p:childTnLst>
                                </p:cTn>
                              </p:par>
                              <p:par>
                                <p:cTn id="42" presetID="53" presetClass="entr" presetSubtype="16" fill="hold" nodeType="withEffect">
                                  <p:stCondLst>
                                    <p:cond delay="0"/>
                                  </p:stCondLst>
                                  <p:childTnLst>
                                    <p:set>
                                      <p:cBhvr>
                                        <p:cTn id="43" dur="1" fill="hold">
                                          <p:stCondLst>
                                            <p:cond delay="0"/>
                                          </p:stCondLst>
                                        </p:cTn>
                                        <p:tgtEl>
                                          <p:spTgt spid="2">
                                            <p:txEl>
                                              <p:pRg st="9" end="9"/>
                                            </p:txEl>
                                          </p:spTgt>
                                        </p:tgtEl>
                                        <p:attrNameLst>
                                          <p:attrName>style.visibility</p:attrName>
                                        </p:attrNameLst>
                                      </p:cBhvr>
                                      <p:to>
                                        <p:strVal val="visible"/>
                                      </p:to>
                                    </p:set>
                                    <p:anim calcmode="lin" valueType="num">
                                      <p:cBhvr>
                                        <p:cTn id="44"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45"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46" dur="500"/>
                                        <p:tgtEl>
                                          <p:spTgt spid="2">
                                            <p:txEl>
                                              <p:pRg st="9" end="9"/>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 calcmode="lin" valueType="num">
                                      <p:cBhvr>
                                        <p:cTn id="49"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51" dur="500"/>
                                        <p:tgtEl>
                                          <p:spTgt spid="2">
                                            <p:txEl>
                                              <p:pRg st="10" end="10"/>
                                            </p:txEl>
                                          </p:spTgt>
                                        </p:tgtEl>
                                      </p:cBhvr>
                                    </p:animEffect>
                                  </p:childTnLst>
                                </p:cTn>
                              </p:par>
                              <p:par>
                                <p:cTn id="52" presetID="53" presetClass="entr" presetSubtype="16" fill="hold" nodeType="withEffect">
                                  <p:stCondLst>
                                    <p:cond delay="0"/>
                                  </p:stCondLst>
                                  <p:childTnLst>
                                    <p:set>
                                      <p:cBhvr>
                                        <p:cTn id="53" dur="1" fill="hold">
                                          <p:stCondLst>
                                            <p:cond delay="0"/>
                                          </p:stCondLst>
                                        </p:cTn>
                                        <p:tgtEl>
                                          <p:spTgt spid="2">
                                            <p:txEl>
                                              <p:pRg st="11" end="11"/>
                                            </p:txEl>
                                          </p:spTgt>
                                        </p:tgtEl>
                                        <p:attrNameLst>
                                          <p:attrName>style.visibility</p:attrName>
                                        </p:attrNameLst>
                                      </p:cBhvr>
                                      <p:to>
                                        <p:strVal val="visible"/>
                                      </p:to>
                                    </p:set>
                                    <p:anim calcmode="lin" valueType="num">
                                      <p:cBhvr>
                                        <p:cTn id="54"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55"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56"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763000" cy="5170646"/>
          </a:xfrm>
          <a:prstGeom prst="rect">
            <a:avLst/>
          </a:prstGeom>
        </p:spPr>
        <p:txBody>
          <a:bodyPr wrap="square">
            <a:spAutoFit/>
          </a:bodyPr>
          <a:lstStyle/>
          <a:p>
            <a:r>
              <a:rPr lang="hi-IN" sz="2400" b="1" dirty="0">
                <a:solidFill>
                  <a:srgbClr val="C00000"/>
                </a:solidFill>
                <a:latin typeface="Kokila" pitchFamily="34" charset="0"/>
                <a:cs typeface="Kokila" pitchFamily="34" charset="0"/>
              </a:rPr>
              <a:t>ड)</a:t>
            </a:r>
            <a:r>
              <a:rPr lang="en-IN" sz="2400" b="1" dirty="0" err="1" smtClean="0">
                <a:solidFill>
                  <a:srgbClr val="C00000"/>
                </a:solidFill>
                <a:latin typeface="Kokila" pitchFamily="34" charset="0"/>
                <a:cs typeface="Kokila" pitchFamily="34" charset="0"/>
              </a:rPr>
              <a:t>लठ्ठपणाची</a:t>
            </a:r>
            <a:r>
              <a:rPr lang="en-IN" sz="2400" b="1" dirty="0" smtClean="0">
                <a:solidFill>
                  <a:srgbClr val="C00000"/>
                </a:solidFill>
                <a:latin typeface="Kokila" pitchFamily="34" charset="0"/>
                <a:cs typeface="Kokila" pitchFamily="34" charset="0"/>
              </a:rPr>
              <a:t> </a:t>
            </a:r>
            <a:r>
              <a:rPr lang="en-IN" sz="2400" b="1" dirty="0" err="1">
                <a:solidFill>
                  <a:srgbClr val="C00000"/>
                </a:solidFill>
                <a:latin typeface="Kokila" pitchFamily="34" charset="0"/>
                <a:cs typeface="Kokila" pitchFamily="34" charset="0"/>
              </a:rPr>
              <a:t>कारणे</a:t>
            </a:r>
            <a:r>
              <a:rPr lang="en-IN" sz="2400" b="1" dirty="0">
                <a:solidFill>
                  <a:srgbClr val="C00000"/>
                </a:solidFill>
                <a:latin typeface="Kokila" pitchFamily="34" charset="0"/>
                <a:cs typeface="Kokila" pitchFamily="34" charset="0"/>
              </a:rPr>
              <a:t> </a:t>
            </a:r>
            <a:r>
              <a:rPr lang="en-IN" sz="2400" b="1" dirty="0" err="1">
                <a:solidFill>
                  <a:srgbClr val="C00000"/>
                </a:solidFill>
                <a:latin typeface="Kokila" pitchFamily="34" charset="0"/>
                <a:cs typeface="Kokila" pitchFamily="34" charset="0"/>
              </a:rPr>
              <a:t>काय</a:t>
            </a:r>
            <a:r>
              <a:rPr lang="en-IN" sz="2400" b="1" dirty="0">
                <a:solidFill>
                  <a:srgbClr val="C00000"/>
                </a:solidFill>
                <a:latin typeface="Kokila" pitchFamily="34" charset="0"/>
                <a:cs typeface="Kokila" pitchFamily="34" charset="0"/>
              </a:rPr>
              <a:t> </a:t>
            </a:r>
            <a:r>
              <a:rPr lang="en-IN" sz="2400" b="1" dirty="0" err="1">
                <a:solidFill>
                  <a:srgbClr val="C00000"/>
                </a:solidFill>
                <a:latin typeface="Kokila" pitchFamily="34" charset="0"/>
                <a:cs typeface="Kokila" pitchFamily="34" charset="0"/>
              </a:rPr>
              <a:t>आहेत</a:t>
            </a:r>
            <a:r>
              <a:rPr lang="en-US" sz="2400" b="1" dirty="0">
                <a:solidFill>
                  <a:srgbClr val="C00000"/>
                </a:solidFill>
                <a:latin typeface="Kokila" pitchFamily="34" charset="0"/>
                <a:cs typeface="Kokila" pitchFamily="34" charset="0"/>
              </a:rPr>
              <a:t>?</a:t>
            </a:r>
            <a:r>
              <a:rPr lang="en-IN" sz="2400" b="1" dirty="0">
                <a:solidFill>
                  <a:srgbClr val="C00000"/>
                </a:solidFill>
                <a:latin typeface="Kokila" pitchFamily="34" charset="0"/>
                <a:cs typeface="Kokila" pitchFamily="34" charset="0"/>
              </a:rPr>
              <a:t> (</a:t>
            </a:r>
            <a:r>
              <a:rPr lang="en-US" sz="2400" b="1" dirty="0">
                <a:solidFill>
                  <a:srgbClr val="C00000"/>
                </a:solidFill>
                <a:latin typeface="Kokila" pitchFamily="34" charset="0"/>
                <a:cs typeface="Kokila" pitchFamily="34" charset="0"/>
              </a:rPr>
              <a:t>What causes obesity ?)</a:t>
            </a:r>
            <a:endParaRPr lang="en-IN" sz="2400" b="1" dirty="0">
              <a:solidFill>
                <a:srgbClr val="C00000"/>
              </a:solidFill>
              <a:latin typeface="Kokila" pitchFamily="34" charset="0"/>
              <a:cs typeface="Kokila" pitchFamily="34" charset="0"/>
            </a:endParaRPr>
          </a:p>
          <a:p>
            <a:r>
              <a:rPr lang="en-US" sz="2400" b="1" dirty="0">
                <a:latin typeface="Kokila" pitchFamily="34" charset="0"/>
                <a:cs typeface="Kokila" pitchFamily="34" charset="0"/>
              </a:rPr>
              <a:t>1) </a:t>
            </a:r>
            <a:r>
              <a:rPr lang="hi-IN" sz="2400" b="1" dirty="0">
                <a:latin typeface="Kokila" pitchFamily="34" charset="0"/>
                <a:cs typeface="Kokila" pitchFamily="34" charset="0"/>
              </a:rPr>
              <a:t>फॅट (चरबीयुक्त) पेशी (</a:t>
            </a:r>
            <a:r>
              <a:rPr lang="en-US" sz="2400" b="1" dirty="0">
                <a:latin typeface="Kokila" pitchFamily="34" charset="0"/>
                <a:cs typeface="Kokila" pitchFamily="34" charset="0"/>
              </a:rPr>
              <a:t>Fat cells) </a:t>
            </a:r>
            <a:endParaRPr lang="en-IN" sz="2400" dirty="0">
              <a:latin typeface="Kokila" pitchFamily="34" charset="0"/>
              <a:cs typeface="Kokila" pitchFamily="34" charset="0"/>
            </a:endParaRPr>
          </a:p>
          <a:p>
            <a:r>
              <a:rPr lang="en-US" sz="2400" b="1" dirty="0">
                <a:latin typeface="Kokila" pitchFamily="34" charset="0"/>
                <a:cs typeface="Kokila" pitchFamily="34" charset="0"/>
              </a:rPr>
              <a:t>2) </a:t>
            </a:r>
            <a:r>
              <a:rPr lang="hi-IN" sz="2400" b="1" dirty="0">
                <a:latin typeface="Kokila" pitchFamily="34" charset="0"/>
                <a:cs typeface="Kokila" pitchFamily="34" charset="0"/>
              </a:rPr>
              <a:t>अनुवंशिक दृष्ट्या निम्न चयापचय दर (</a:t>
            </a:r>
            <a:r>
              <a:rPr lang="en-US" sz="2400" b="1" dirty="0">
                <a:latin typeface="Kokila" pitchFamily="34" charset="0"/>
                <a:cs typeface="Kokila" pitchFamily="34" charset="0"/>
              </a:rPr>
              <a:t>Inherit lower metabolic rate)</a:t>
            </a:r>
            <a:endParaRPr lang="en-IN" sz="2400" dirty="0">
              <a:latin typeface="Kokila" pitchFamily="34" charset="0"/>
              <a:cs typeface="Kokila" pitchFamily="34" charset="0"/>
            </a:endParaRPr>
          </a:p>
          <a:p>
            <a:r>
              <a:rPr lang="en-US" sz="2400" b="1" dirty="0">
                <a:latin typeface="Kokila" pitchFamily="34" charset="0"/>
                <a:cs typeface="Kokila" pitchFamily="34" charset="0"/>
              </a:rPr>
              <a:t>3) </a:t>
            </a:r>
            <a:r>
              <a:rPr lang="hi-IN" sz="2400" b="1" dirty="0">
                <a:latin typeface="Kokila" pitchFamily="34" charset="0"/>
                <a:cs typeface="Kokila" pitchFamily="34" charset="0"/>
              </a:rPr>
              <a:t>संप्रेरकातील कमतरता</a:t>
            </a:r>
            <a:r>
              <a:rPr lang="en-US" sz="2400" b="1" dirty="0">
                <a:latin typeface="Kokila" pitchFamily="34" charset="0"/>
                <a:cs typeface="Kokila" pitchFamily="34" charset="0"/>
              </a:rPr>
              <a:t> (Deficiencies in hormone) </a:t>
            </a:r>
            <a:endParaRPr lang="en-IN" sz="2400" dirty="0">
              <a:latin typeface="Kokila" pitchFamily="34" charset="0"/>
              <a:cs typeface="Kokila" pitchFamily="34" charset="0"/>
            </a:endParaRPr>
          </a:p>
          <a:p>
            <a:pPr marL="342900" indent="-342900" algn="just">
              <a:buFont typeface="Wingdings" pitchFamily="2" charset="2"/>
              <a:buChar char="§"/>
            </a:pPr>
            <a:r>
              <a:rPr lang="hi-IN" sz="2400" dirty="0">
                <a:latin typeface="Kokila" pitchFamily="34" charset="0"/>
                <a:cs typeface="Kokila" pitchFamily="34" charset="0"/>
              </a:rPr>
              <a:t>फॅट पेशी (</a:t>
            </a:r>
            <a:r>
              <a:rPr lang="en-US" sz="2400" dirty="0" err="1">
                <a:latin typeface="Kokila" pitchFamily="34" charset="0"/>
                <a:cs typeface="Kokila" pitchFamily="34" charset="0"/>
              </a:rPr>
              <a:t>Leptin</a:t>
            </a:r>
            <a:r>
              <a:rPr lang="en-US" sz="2400" dirty="0">
                <a:latin typeface="Kokila" pitchFamily="34" charset="0"/>
                <a:cs typeface="Kokila" pitchFamily="34" charset="0"/>
              </a:rPr>
              <a:t>) </a:t>
            </a:r>
            <a:r>
              <a:rPr lang="hi-IN" sz="2400" dirty="0">
                <a:latin typeface="Kokila" pitchFamily="34" charset="0"/>
                <a:cs typeface="Kokila" pitchFamily="34" charset="0"/>
              </a:rPr>
              <a:t>या प्रथिन संप्रेरकाची निर्मिती करतात. याद्वारे </a:t>
            </a:r>
            <a:r>
              <a:rPr lang="hi-IN" sz="2400" dirty="0" smtClean="0">
                <a:latin typeface="Kokila" pitchFamily="34" charset="0"/>
                <a:cs typeface="Kokila" pitchFamily="34" charset="0"/>
              </a:rPr>
              <a:t>मज्जासंस्थेतील</a:t>
            </a:r>
            <a:r>
              <a:rPr lang="mr-IN" sz="2400" dirty="0" smtClean="0">
                <a:latin typeface="Kokila" pitchFamily="34" charset="0"/>
                <a:cs typeface="Kokila" pitchFamily="34" charset="0"/>
              </a:rPr>
              <a:t> </a:t>
            </a:r>
            <a:r>
              <a:rPr lang="hi-IN" sz="2400" dirty="0" smtClean="0">
                <a:latin typeface="Kokila" pitchFamily="34" charset="0"/>
                <a:cs typeface="Kokila" pitchFamily="34" charset="0"/>
              </a:rPr>
              <a:t>हायपोथॅलॅमसला</a:t>
            </a:r>
            <a:r>
              <a:rPr lang="en-US" sz="2400" dirty="0">
                <a:latin typeface="Kokila" pitchFamily="34" charset="0"/>
                <a:cs typeface="Kokila" pitchFamily="34" charset="0"/>
              </a:rPr>
              <a:t> </a:t>
            </a:r>
            <a:r>
              <a:rPr lang="hi-IN" sz="2400" dirty="0">
                <a:latin typeface="Kokila" pitchFamily="34" charset="0"/>
                <a:cs typeface="Kokila" pitchFamily="34" charset="0"/>
              </a:rPr>
              <a:t>भुकेसंदर्भातील संकेत </a:t>
            </a:r>
            <a:r>
              <a:rPr lang="hi-IN" sz="2400" dirty="0" smtClean="0">
                <a:latin typeface="Kokila" pitchFamily="34" charset="0"/>
                <a:cs typeface="Kokila" pitchFamily="34" charset="0"/>
              </a:rPr>
              <a:t>मिळतात</a:t>
            </a:r>
            <a:r>
              <a:rPr lang="mr-IN" sz="2400" dirty="0">
                <a:latin typeface="Kokila" pitchFamily="34" charset="0"/>
                <a:cs typeface="Kokila" pitchFamily="34" charset="0"/>
              </a:rPr>
              <a:t> </a:t>
            </a:r>
            <a:r>
              <a:rPr lang="hi-IN" sz="2400" dirty="0" smtClean="0">
                <a:latin typeface="Kokila" pitchFamily="34" charset="0"/>
                <a:cs typeface="Kokila" pitchFamily="34" charset="0"/>
              </a:rPr>
              <a:t>लेप्टीनच्या </a:t>
            </a:r>
            <a:r>
              <a:rPr lang="hi-IN" sz="2400" dirty="0">
                <a:latin typeface="Kokila" pitchFamily="34" charset="0"/>
                <a:cs typeface="Kokila" pitchFamily="34" charset="0"/>
              </a:rPr>
              <a:t>कमी स्रवल्याने  व्यक्ती ऊर्जा मिळविण्यासाठी (खाण्यास) प्रेरित होते</a:t>
            </a:r>
            <a:endParaRPr lang="en-IN" sz="2400" dirty="0">
              <a:latin typeface="Kokila" pitchFamily="34" charset="0"/>
              <a:cs typeface="Kokila" pitchFamily="34" charset="0"/>
            </a:endParaRPr>
          </a:p>
          <a:p>
            <a:pPr marL="342900" indent="-342900" algn="just">
              <a:buFont typeface="Wingdings" pitchFamily="2" charset="2"/>
              <a:buChar char="§"/>
            </a:pPr>
            <a:r>
              <a:rPr lang="hi-IN" sz="2400" dirty="0">
                <a:latin typeface="Kokila" pitchFamily="34" charset="0"/>
                <a:cs typeface="Kokila" pitchFamily="34" charset="0"/>
              </a:rPr>
              <a:t>सेरेटोनिन या चेतापरेषकाचा आणि भुकेचा संबंध </a:t>
            </a:r>
            <a:r>
              <a:rPr lang="hi-IN" sz="2400" dirty="0" smtClean="0">
                <a:latin typeface="Kokila" pitchFamily="34" charset="0"/>
                <a:cs typeface="Kokila" pitchFamily="34" charset="0"/>
              </a:rPr>
              <a:t>दिसतो</a:t>
            </a:r>
            <a:endParaRPr lang="en-IN" sz="2400" dirty="0">
              <a:latin typeface="Kokila" pitchFamily="34" charset="0"/>
              <a:cs typeface="Kokila" pitchFamily="34" charset="0"/>
            </a:endParaRPr>
          </a:p>
          <a:p>
            <a:pPr algn="just"/>
            <a:r>
              <a:rPr lang="hi-IN" sz="2400" dirty="0">
                <a:latin typeface="Kokila" pitchFamily="34" charset="0"/>
                <a:cs typeface="Kokila" pitchFamily="34" charset="0"/>
              </a:rPr>
              <a:t>सेरेटोनिन सक्रिय होण्याचे आणि भुकेचे शमन झाल्याचे  व अन्नाचे सेवन व वजन यामध्ये घट झाल्याचे दिसले </a:t>
            </a:r>
            <a:endParaRPr lang="mr-IN" sz="2400" dirty="0" smtClean="0">
              <a:latin typeface="Kokila" pitchFamily="34" charset="0"/>
              <a:cs typeface="Kokila" pitchFamily="34" charset="0"/>
            </a:endParaRPr>
          </a:p>
          <a:p>
            <a:pPr marL="342900" indent="-342900" algn="just">
              <a:buFont typeface="Wingdings" pitchFamily="2" charset="2"/>
              <a:buChar char="§"/>
            </a:pPr>
            <a:r>
              <a:rPr lang="hi-IN" sz="2400" dirty="0">
                <a:latin typeface="Kokila" pitchFamily="34" charset="0"/>
                <a:cs typeface="Kokila" pitchFamily="34" charset="0"/>
              </a:rPr>
              <a:t>आंतरिक व बाह्य प्रबलनास अनुसरून </a:t>
            </a:r>
            <a:r>
              <a:rPr lang="mr-IN" sz="2400" dirty="0" smtClean="0">
                <a:latin typeface="Kokila" pitchFamily="34" charset="0"/>
                <a:cs typeface="Kokila" pitchFamily="34" charset="0"/>
              </a:rPr>
              <a:t>आहार घेणे </a:t>
            </a:r>
          </a:p>
          <a:p>
            <a:pPr algn="just"/>
            <a:r>
              <a:rPr lang="hi-IN" sz="2400" dirty="0">
                <a:latin typeface="Kokila" pitchFamily="34" charset="0"/>
                <a:cs typeface="Kokila" pitchFamily="34" charset="0"/>
              </a:rPr>
              <a:t>बाह्य खाणे (</a:t>
            </a:r>
            <a:r>
              <a:rPr lang="en-US" sz="2400" dirty="0">
                <a:latin typeface="Kokila" pitchFamily="34" charset="0"/>
                <a:cs typeface="Kokila" pitchFamily="34" charset="0"/>
              </a:rPr>
              <a:t>External eating) </a:t>
            </a:r>
            <a:endParaRPr lang="en-IN" sz="2400" dirty="0">
              <a:latin typeface="Kokila" pitchFamily="34" charset="0"/>
              <a:cs typeface="Kokila" pitchFamily="34" charset="0"/>
            </a:endParaRPr>
          </a:p>
          <a:p>
            <a:pPr algn="just"/>
            <a:r>
              <a:rPr lang="hi-IN" sz="2400" dirty="0">
                <a:latin typeface="Kokila" pitchFamily="34" charset="0"/>
                <a:cs typeface="Kokila" pitchFamily="34" charset="0"/>
              </a:rPr>
              <a:t>अंतरिक खाणे (</a:t>
            </a:r>
            <a:r>
              <a:rPr lang="en-US" sz="2400" dirty="0">
                <a:latin typeface="Kokila" pitchFamily="34" charset="0"/>
                <a:cs typeface="Kokila" pitchFamily="34" charset="0"/>
              </a:rPr>
              <a:t>Internal eating) </a:t>
            </a:r>
            <a:endParaRPr lang="mr-IN" sz="2400" dirty="0" smtClean="0">
              <a:latin typeface="Kokila" pitchFamily="34" charset="0"/>
              <a:cs typeface="Kokila" pitchFamily="34" charset="0"/>
            </a:endParaRPr>
          </a:p>
          <a:p>
            <a:pPr algn="just"/>
            <a:r>
              <a:rPr lang="hi-IN" sz="2400" dirty="0" smtClean="0">
                <a:latin typeface="Kokila" pitchFamily="34" charset="0"/>
                <a:cs typeface="Kokila" pitchFamily="34" charset="0"/>
              </a:rPr>
              <a:t>भावनिक </a:t>
            </a:r>
            <a:r>
              <a:rPr lang="hi-IN" sz="2400" dirty="0">
                <a:latin typeface="Kokila" pitchFamily="34" charset="0"/>
                <a:cs typeface="Kokila" pitchFamily="34" charset="0"/>
              </a:rPr>
              <a:t>खाणे (</a:t>
            </a:r>
            <a:r>
              <a:rPr lang="en-US" sz="2400" dirty="0">
                <a:latin typeface="Kokila" pitchFamily="34" charset="0"/>
                <a:cs typeface="Kokila" pitchFamily="34" charset="0"/>
              </a:rPr>
              <a:t>Emotional Eating) </a:t>
            </a:r>
            <a:endParaRPr lang="en-IN" sz="2400" dirty="0">
              <a:latin typeface="Kokila" pitchFamily="34" charset="0"/>
              <a:cs typeface="Kokila" pitchFamily="34" charset="0"/>
            </a:endParaRPr>
          </a:p>
          <a:p>
            <a:endParaRPr lang="en-IN" dirty="0"/>
          </a:p>
        </p:txBody>
      </p:sp>
      <p:sp>
        <p:nvSpPr>
          <p:cNvPr id="3" name="Date Placeholder 2"/>
          <p:cNvSpPr>
            <a:spLocks noGrp="1"/>
          </p:cNvSpPr>
          <p:nvPr>
            <p:ph type="dt" sz="half" idx="10"/>
          </p:nvPr>
        </p:nvSpPr>
        <p:spPr/>
        <p:txBody>
          <a:bodyPr/>
          <a:lstStyle/>
          <a:p>
            <a:fld id="{A3AFD3FE-09F5-44A4-BD81-21B38B5F7F93}" type="datetime2">
              <a:rPr lang="en-US" smtClean="0"/>
              <a:pPr/>
              <a:t>Sunday, June 30, 2024</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25133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782597"/>
            <a:ext cx="85344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endParaRPr lang="en-US" sz="2800" dirty="0" smtClean="0">
              <a:latin typeface="Arial" pitchFamily="34" charset="0"/>
              <a:cs typeface="Arial" pitchFamily="34" charset="0"/>
            </a:endParaRPr>
          </a:p>
          <a:p>
            <a:pPr marL="342900" lvl="0" indent="-342900">
              <a:buFont typeface="Wingdings" pitchFamily="2" charset="2"/>
              <a:buChar char="q"/>
            </a:pPr>
            <a:r>
              <a:rPr lang="hi-IN" sz="2400" b="1" dirty="0" smtClean="0">
                <a:latin typeface="Kokila" pitchFamily="34" charset="0"/>
                <a:cs typeface="Kokila" pitchFamily="34" charset="0"/>
              </a:rPr>
              <a:t>आरोग्याची व्याख्या(</a:t>
            </a:r>
            <a:r>
              <a:rPr lang="en-US" sz="2400" b="1" dirty="0" smtClean="0">
                <a:latin typeface="Kokila" pitchFamily="34" charset="0"/>
                <a:cs typeface="Kokila" pitchFamily="34" charset="0"/>
              </a:rPr>
              <a:t>Definition of Health)</a:t>
            </a:r>
            <a:endParaRPr lang="en-US" sz="2400" dirty="0" smtClean="0">
              <a:latin typeface="Kokila" pitchFamily="34" charset="0"/>
              <a:cs typeface="Kokila" pitchFamily="34" charset="0"/>
            </a:endParaRPr>
          </a:p>
          <a:p>
            <a:pPr marL="342900" indent="-342900" algn="just">
              <a:buFont typeface="Wingdings" pitchFamily="2" charset="2"/>
              <a:buChar char="§"/>
            </a:pPr>
            <a:r>
              <a:rPr lang="hi-IN" sz="2400" b="1" dirty="0" smtClean="0">
                <a:latin typeface="Kokila" pitchFamily="34" charset="0"/>
                <a:cs typeface="Kokila" pitchFamily="34" charset="0"/>
              </a:rPr>
              <a:t>"आजार आणि दुर्बलतेची अनुपस्थिती असणारी शारीरिक</a:t>
            </a:r>
            <a:r>
              <a:rPr lang="en-US" sz="2400" b="1" dirty="0" smtClean="0">
                <a:latin typeface="Kokila" pitchFamily="34" charset="0"/>
                <a:cs typeface="Kokila" pitchFamily="34" charset="0"/>
              </a:rPr>
              <a:t>, </a:t>
            </a:r>
            <a:r>
              <a:rPr lang="hi-IN" sz="2400" b="1" dirty="0" smtClean="0">
                <a:latin typeface="Kokila" pitchFamily="34" charset="0"/>
                <a:cs typeface="Kokila" pitchFamily="34" charset="0"/>
              </a:rPr>
              <a:t>मानसिक आणि सामाजिक हिताची अवस्था म्हणजे आरोग्य होय.</a:t>
            </a:r>
            <a:r>
              <a:rPr lang="en-US" sz="2400" b="1" dirty="0" smtClean="0">
                <a:latin typeface="Kokila" pitchFamily="34" charset="0"/>
                <a:cs typeface="Kokila" pitchFamily="34" charset="0"/>
              </a:rPr>
              <a:t>”</a:t>
            </a:r>
            <a:r>
              <a:rPr lang="en-US" sz="2400" dirty="0" smtClean="0">
                <a:latin typeface="Kokila" pitchFamily="34" charset="0"/>
                <a:cs typeface="Kokila" pitchFamily="34" charset="0"/>
              </a:rPr>
              <a:t>(Health is state of physical, mental and social well- being in which disease and infirmity are absent – WHO, 2006)</a:t>
            </a:r>
          </a:p>
          <a:p>
            <a:pPr algn="just"/>
            <a:endParaRPr lang="en-US" sz="2400" dirty="0">
              <a:latin typeface="Kokila" pitchFamily="34" charset="0"/>
              <a:cs typeface="Kokila" pitchFamily="34" charset="0"/>
            </a:endParaRPr>
          </a:p>
          <a:p>
            <a:pPr marL="342900" lvl="0" indent="-342900" algn="just">
              <a:buFont typeface="Wingdings" pitchFamily="2" charset="2"/>
              <a:buChar char="q"/>
            </a:pPr>
            <a:r>
              <a:rPr lang="hi-IN" sz="2400" b="1" dirty="0">
                <a:latin typeface="Kokila" pitchFamily="34" charset="0"/>
                <a:cs typeface="Kokila" pitchFamily="34" charset="0"/>
              </a:rPr>
              <a:t>आरोग्य मानसशास्त्र म्हणजे काय</a:t>
            </a:r>
            <a:r>
              <a:rPr lang="en-US" sz="2400" b="1" dirty="0">
                <a:latin typeface="Kokila" pitchFamily="34" charset="0"/>
                <a:cs typeface="Kokila" pitchFamily="34" charset="0"/>
              </a:rPr>
              <a:t>?(What is health psychology?)</a:t>
            </a:r>
            <a:endParaRPr lang="en-US" sz="2400" dirty="0">
              <a:latin typeface="Kokila" pitchFamily="34" charset="0"/>
              <a:cs typeface="Kokila" pitchFamily="34" charset="0"/>
            </a:endParaRPr>
          </a:p>
          <a:p>
            <a:pPr marL="342900" indent="-342900" algn="just">
              <a:buFont typeface="Wingdings" pitchFamily="2" charset="2"/>
              <a:buChar char="§"/>
            </a:pPr>
            <a:r>
              <a:rPr lang="hi-IN" sz="2400" b="1" dirty="0">
                <a:latin typeface="Kokila" pitchFamily="34" charset="0"/>
                <a:cs typeface="Kokila" pitchFamily="34" charset="0"/>
              </a:rPr>
              <a:t>आरोग्य उन्नत करणे</a:t>
            </a:r>
            <a:r>
              <a:rPr lang="en-US" sz="2400" b="1" dirty="0">
                <a:latin typeface="Kokila" pitchFamily="34" charset="0"/>
                <a:cs typeface="Kokila" pitchFamily="34" charset="0"/>
              </a:rPr>
              <a:t>, </a:t>
            </a:r>
            <a:r>
              <a:rPr lang="hi-IN" sz="2400" b="1" dirty="0">
                <a:latin typeface="Kokila" pitchFamily="34" charset="0"/>
                <a:cs typeface="Kokila" pitchFamily="34" charset="0"/>
              </a:rPr>
              <a:t>त्याची देखरेख करणे</a:t>
            </a:r>
            <a:r>
              <a:rPr lang="en-US" sz="2400" b="1" dirty="0">
                <a:latin typeface="Kokila" pitchFamily="34" charset="0"/>
                <a:cs typeface="Kokila" pitchFamily="34" charset="0"/>
              </a:rPr>
              <a:t>,</a:t>
            </a:r>
            <a:r>
              <a:rPr lang="hi-IN" sz="2400" b="1" dirty="0">
                <a:latin typeface="Kokila" pitchFamily="34" charset="0"/>
                <a:cs typeface="Kokila" pitchFamily="34" charset="0"/>
              </a:rPr>
              <a:t>आजारपण व त्याच्याशी संबंधित कार्यदोष इत्यादी वर उपचार</a:t>
            </a:r>
            <a:r>
              <a:rPr lang="en-US" sz="2400" b="1" dirty="0">
                <a:latin typeface="Kokila" pitchFamily="34" charset="0"/>
                <a:cs typeface="Kokila" pitchFamily="34" charset="0"/>
              </a:rPr>
              <a:t> </a:t>
            </a:r>
            <a:r>
              <a:rPr lang="hi-IN" sz="2400" b="1" dirty="0">
                <a:latin typeface="Kokila" pitchFamily="34" charset="0"/>
                <a:cs typeface="Kokila" pitchFamily="34" charset="0"/>
              </a:rPr>
              <a:t>व</a:t>
            </a:r>
            <a:r>
              <a:rPr lang="en-US" sz="2400" b="1" dirty="0">
                <a:latin typeface="Kokila" pitchFamily="34" charset="0"/>
                <a:cs typeface="Kokila" pitchFamily="34" charset="0"/>
              </a:rPr>
              <a:t> </a:t>
            </a:r>
            <a:r>
              <a:rPr lang="hi-IN" sz="2400" b="1" dirty="0">
                <a:latin typeface="Kokila" pitchFamily="34" charset="0"/>
                <a:cs typeface="Kokila" pitchFamily="34" charset="0"/>
              </a:rPr>
              <a:t>त्यास उन्नत करणे</a:t>
            </a:r>
            <a:r>
              <a:rPr lang="en-US" sz="2400" b="1" dirty="0">
                <a:latin typeface="Kokila" pitchFamily="34" charset="0"/>
                <a:cs typeface="Kokila" pitchFamily="34" charset="0"/>
              </a:rPr>
              <a:t>, </a:t>
            </a:r>
            <a:r>
              <a:rPr lang="hi-IN" sz="2400" b="1" dirty="0">
                <a:latin typeface="Kokila" pitchFamily="34" charset="0"/>
                <a:cs typeface="Kokila" pitchFamily="34" charset="0"/>
              </a:rPr>
              <a:t>यासाठी मानसशास्त्राच्या विशिष्ट शैक्षणिक</a:t>
            </a:r>
            <a:r>
              <a:rPr lang="en-US" sz="2400" b="1" dirty="0">
                <a:latin typeface="Kokila" pitchFamily="34" charset="0"/>
                <a:cs typeface="Kokila" pitchFamily="34" charset="0"/>
              </a:rPr>
              <a:t>,  </a:t>
            </a:r>
            <a:r>
              <a:rPr lang="hi-IN" sz="2400" b="1" dirty="0">
                <a:latin typeface="Kokila" pitchFamily="34" charset="0"/>
                <a:cs typeface="Kokila" pitchFamily="34" charset="0"/>
              </a:rPr>
              <a:t>वैज्ञानिक आणि व्यावसायिक योगदानाचा(ज्ञानाचा)</a:t>
            </a:r>
            <a:r>
              <a:rPr lang="en-US" sz="2400" b="1" dirty="0">
                <a:latin typeface="Kokila" pitchFamily="34" charset="0"/>
                <a:cs typeface="Kokila" pitchFamily="34" charset="0"/>
              </a:rPr>
              <a:t> </a:t>
            </a:r>
            <a:r>
              <a:rPr lang="hi-IN" sz="2400" b="1" dirty="0">
                <a:latin typeface="Kokila" pitchFamily="34" charset="0"/>
                <a:cs typeface="Kokila" pitchFamily="34" charset="0"/>
              </a:rPr>
              <a:t>सारासार</a:t>
            </a:r>
            <a:r>
              <a:rPr lang="en-US" sz="2400" b="1" dirty="0">
                <a:latin typeface="Kokila" pitchFamily="34" charset="0"/>
                <a:cs typeface="Kokila" pitchFamily="34" charset="0"/>
              </a:rPr>
              <a:t> </a:t>
            </a:r>
            <a:r>
              <a:rPr lang="hi-IN" sz="2400" b="1" dirty="0">
                <a:latin typeface="Kokila" pitchFamily="34" charset="0"/>
                <a:cs typeface="Kokila" pitchFamily="34" charset="0"/>
              </a:rPr>
              <a:t>म्हणजे आरोग्य मानसशास्त्र होय. (</a:t>
            </a:r>
            <a:r>
              <a:rPr lang="en-US" sz="2400" b="1" dirty="0" err="1">
                <a:latin typeface="Kokila" pitchFamily="34" charset="0"/>
                <a:cs typeface="Kokila" pitchFamily="34" charset="0"/>
              </a:rPr>
              <a:t>मतार्झ</a:t>
            </a:r>
            <a:r>
              <a:rPr lang="en-US" sz="2400" b="1" dirty="0">
                <a:latin typeface="Kokila" pitchFamily="34" charset="0"/>
                <a:cs typeface="Kokila" pitchFamily="34" charset="0"/>
              </a:rPr>
              <a:t>, 1980</a:t>
            </a:r>
            <a:r>
              <a:rPr lang="hi-IN" sz="2400" b="1" dirty="0" smtClean="0">
                <a:latin typeface="Kokila" pitchFamily="34" charset="0"/>
                <a:cs typeface="Kokila" pitchFamily="34" charset="0"/>
              </a:rPr>
              <a:t>)</a:t>
            </a:r>
            <a:r>
              <a:rPr lang="en-US" sz="2400" dirty="0">
                <a:latin typeface="Kokila" pitchFamily="34" charset="0"/>
                <a:cs typeface="Kokila" pitchFamily="34" charset="0"/>
              </a:rPr>
              <a:t> </a:t>
            </a:r>
            <a:r>
              <a:rPr lang="en-US" sz="2400" dirty="0" smtClean="0">
                <a:latin typeface="Kokila" pitchFamily="34" charset="0"/>
                <a:cs typeface="Kokila" pitchFamily="34" charset="0"/>
              </a:rPr>
              <a:t> </a:t>
            </a:r>
            <a:r>
              <a:rPr lang="en-US" sz="2400" dirty="0">
                <a:latin typeface="Kokila" pitchFamily="34" charset="0"/>
                <a:cs typeface="Kokila" pitchFamily="34" charset="0"/>
              </a:rPr>
              <a:t>(The aggregate of the specific educational, scientific and professional contribution of the discipline of psychology to the promotion and maintenance of health, the promotion and treatment of illness and related dysfunctions - </a:t>
            </a:r>
            <a:r>
              <a:rPr lang="en-US" sz="2400" dirty="0" err="1">
                <a:latin typeface="Kokila" pitchFamily="34" charset="0"/>
                <a:cs typeface="Kokila" pitchFamily="34" charset="0"/>
              </a:rPr>
              <a:t>Matarazzo</a:t>
            </a:r>
            <a:r>
              <a:rPr lang="en-US" sz="2400" dirty="0">
                <a:latin typeface="Kokila" pitchFamily="34" charset="0"/>
                <a:cs typeface="Kokila" pitchFamily="34" charset="0"/>
              </a:rPr>
              <a:t>, 1980)</a:t>
            </a:r>
            <a:endParaRPr lang="en-US" sz="2400" dirty="0" smtClean="0">
              <a:latin typeface="Kokila" pitchFamily="34" charset="0"/>
              <a:cs typeface="Kokil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effectLst/>
              <a:latin typeface="Arial" pitchFamily="34" charset="0"/>
              <a:cs typeface="Arial" pitchFamily="34" charset="0"/>
            </a:endParaRPr>
          </a:p>
        </p:txBody>
      </p:sp>
      <p:sp>
        <p:nvSpPr>
          <p:cNvPr id="2" name="Date Placeholder 1"/>
          <p:cNvSpPr>
            <a:spLocks noGrp="1"/>
          </p:cNvSpPr>
          <p:nvPr>
            <p:ph type="dt" sz="half" idx="10"/>
          </p:nvPr>
        </p:nvSpPr>
        <p:spPr/>
        <p:txBody>
          <a:bodyPr/>
          <a:lstStyle/>
          <a:p>
            <a:fld id="{546EA15B-3D07-4698-A11F-04CFDD53F92C}" type="datetime2">
              <a:rPr lang="en-US" smtClean="0"/>
              <a:pPr/>
              <a:t>Sunday, June 30, 2024</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37160" y="565665"/>
            <a:ext cx="88392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2000" b="1" dirty="0" smtClean="0">
                <a:latin typeface="Kokila" pitchFamily="34" charset="0"/>
                <a:cs typeface="Kokila" pitchFamily="34" charset="0"/>
              </a:rPr>
              <a:t>1.1</a:t>
            </a:r>
            <a:r>
              <a:rPr lang="hi-IN" sz="2000" b="1" dirty="0" smtClean="0">
                <a:latin typeface="Kokila" pitchFamily="34" charset="0"/>
                <a:cs typeface="Kokila" pitchFamily="34" charset="0"/>
              </a:rPr>
              <a:t> आरोग्य वर्तन म्हणजे काय</a:t>
            </a:r>
            <a:r>
              <a:rPr lang="en-US" sz="2000" b="1" dirty="0" smtClean="0">
                <a:latin typeface="Kokila" pitchFamily="34" charset="0"/>
                <a:cs typeface="Kokila" pitchFamily="34" charset="0"/>
              </a:rPr>
              <a:t>? (What is health behavior?) </a:t>
            </a:r>
          </a:p>
          <a:p>
            <a:pPr algn="ctr"/>
            <a:endParaRPr lang="en-US" sz="2000" dirty="0" smtClean="0">
              <a:latin typeface="Kokila" pitchFamily="34" charset="0"/>
              <a:cs typeface="Kokila" pitchFamily="34" charset="0"/>
            </a:endParaRPr>
          </a:p>
          <a:p>
            <a:pPr algn="just" fontAlgn="base">
              <a:spcBef>
                <a:spcPct val="0"/>
              </a:spcBef>
              <a:spcAft>
                <a:spcPct val="0"/>
              </a:spcAft>
            </a:pPr>
            <a:r>
              <a:rPr lang="hi-IN" sz="2000" dirty="0" smtClean="0">
                <a:latin typeface="Kokila" pitchFamily="34" charset="0"/>
                <a:cs typeface="Kokila" pitchFamily="34" charset="0"/>
              </a:rPr>
              <a:t>कसल आणि </a:t>
            </a:r>
            <a:r>
              <a:rPr lang="en-US" sz="2000" dirty="0" err="1" smtClean="0">
                <a:latin typeface="Kokila" pitchFamily="34" charset="0"/>
                <a:cs typeface="Kokila" pitchFamily="34" charset="0"/>
              </a:rPr>
              <a:t>कोब्ब</a:t>
            </a:r>
            <a:r>
              <a:rPr lang="en-US" sz="2000" dirty="0" smtClean="0">
                <a:latin typeface="Kokila" pitchFamily="34" charset="0"/>
                <a:cs typeface="Kokila" pitchFamily="34" charset="0"/>
              </a:rPr>
              <a:t> </a:t>
            </a:r>
            <a:r>
              <a:rPr lang="hi-IN" sz="2000" dirty="0" smtClean="0">
                <a:latin typeface="Kokila" pitchFamily="34" charset="0"/>
                <a:cs typeface="Kokila" pitchFamily="34" charset="0"/>
              </a:rPr>
              <a:t>(</a:t>
            </a:r>
            <a:r>
              <a:rPr lang="en-US" sz="2000" dirty="0" smtClean="0">
                <a:latin typeface="Kokila" pitchFamily="34" charset="0"/>
                <a:cs typeface="Kokila" pitchFamily="34" charset="0"/>
              </a:rPr>
              <a:t>1966) </a:t>
            </a:r>
            <a:r>
              <a:rPr lang="hi-IN" sz="2000" dirty="0" smtClean="0">
                <a:latin typeface="Kokila" pitchFamily="34" charset="0"/>
                <a:cs typeface="Kokila" pitchFamily="34" charset="0"/>
              </a:rPr>
              <a:t>यांच्यामते</a:t>
            </a:r>
            <a:r>
              <a:rPr lang="en-US" sz="2000" dirty="0" smtClean="0">
                <a:latin typeface="Kokila" pitchFamily="34" charset="0"/>
                <a:cs typeface="Kokila" pitchFamily="34" charset="0"/>
              </a:rPr>
              <a:t>, </a:t>
            </a:r>
          </a:p>
          <a:p>
            <a:pPr marL="342900" indent="-342900" algn="just" fontAlgn="base">
              <a:spcBef>
                <a:spcPct val="0"/>
              </a:spcBef>
              <a:spcAft>
                <a:spcPct val="0"/>
              </a:spcAft>
              <a:buFont typeface="Wingdings" pitchFamily="2" charset="2"/>
              <a:buChar char="§"/>
            </a:pPr>
            <a:r>
              <a:rPr lang="hi-IN" sz="2000" b="1" dirty="0" smtClean="0">
                <a:latin typeface="Kokila" pitchFamily="34" charset="0"/>
                <a:cs typeface="Kokila" pitchFamily="34" charset="0"/>
              </a:rPr>
              <a:t>निरोगी राहण्या</a:t>
            </a:r>
            <a:r>
              <a:rPr lang="en-US" sz="2000" b="1" dirty="0" err="1" smtClean="0">
                <a:latin typeface="Kokila" pitchFamily="34" charset="0"/>
                <a:cs typeface="Kokila" pitchFamily="34" charset="0"/>
              </a:rPr>
              <a:t>च्या</a:t>
            </a:r>
            <a:r>
              <a:rPr lang="en-US" sz="2000" b="1" dirty="0" smtClean="0">
                <a:latin typeface="Kokila" pitchFamily="34" charset="0"/>
                <a:cs typeface="Kokila" pitchFamily="34" charset="0"/>
              </a:rPr>
              <a:t> </a:t>
            </a:r>
            <a:r>
              <a:rPr lang="hi-IN" sz="2000" b="1" dirty="0" smtClean="0">
                <a:latin typeface="Kokila" pitchFamily="34" charset="0"/>
                <a:cs typeface="Kokila" pitchFamily="34" charset="0"/>
              </a:rPr>
              <a:t>अनुषंगाने</a:t>
            </a:r>
            <a:r>
              <a:rPr lang="en-US" sz="2000" b="1" dirty="0" smtClean="0">
                <a:latin typeface="Kokila" pitchFamily="34" charset="0"/>
                <a:cs typeface="Kokila" pitchFamily="34" charset="0"/>
              </a:rPr>
              <a:t>, </a:t>
            </a:r>
            <a:r>
              <a:rPr lang="hi-IN" sz="2000" b="1" dirty="0" smtClean="0">
                <a:latin typeface="Kokila" pitchFamily="34" charset="0"/>
                <a:cs typeface="Kokila" pitchFamily="34" charset="0"/>
              </a:rPr>
              <a:t>अलक्षणयुक्त अवस्थेत आजारास प्रतिबंधित करण्यासाठी किंवा त्याचे निदान करण्यासाठी व्यक्तीद्वारे </a:t>
            </a:r>
            <a:r>
              <a:rPr lang="en-US" sz="2000" b="1" dirty="0" err="1" smtClean="0">
                <a:latin typeface="Kokila" pitchFamily="34" charset="0"/>
                <a:cs typeface="Kokila" pitchFamily="34" charset="0"/>
              </a:rPr>
              <a:t>केलेली</a:t>
            </a:r>
            <a:r>
              <a:rPr lang="hi-IN" sz="2000" b="1" dirty="0" smtClean="0">
                <a:latin typeface="Kokila" pitchFamily="34" charset="0"/>
                <a:cs typeface="Kokila" pitchFamily="34" charset="0"/>
              </a:rPr>
              <a:t> कोणती</a:t>
            </a:r>
            <a:r>
              <a:rPr lang="en-US" sz="2000" b="1" dirty="0" err="1" smtClean="0">
                <a:latin typeface="Kokila" pitchFamily="34" charset="0"/>
                <a:cs typeface="Kokila" pitchFamily="34" charset="0"/>
              </a:rPr>
              <a:t>ही</a:t>
            </a:r>
            <a:r>
              <a:rPr lang="en-US" sz="2000" b="1" dirty="0" smtClean="0">
                <a:latin typeface="Kokila" pitchFamily="34" charset="0"/>
                <a:cs typeface="Kokila" pitchFamily="34" charset="0"/>
              </a:rPr>
              <a:t> </a:t>
            </a:r>
            <a:r>
              <a:rPr lang="hi-IN" sz="2000" b="1" dirty="0" smtClean="0">
                <a:latin typeface="Kokila" pitchFamily="34" charset="0"/>
                <a:cs typeface="Kokila" pitchFamily="34" charset="0"/>
              </a:rPr>
              <a:t>क्रिया म्हणजे निरोगी वर्तन होय.</a:t>
            </a:r>
            <a:r>
              <a:rPr lang="en-US" sz="2000" b="1" dirty="0" smtClean="0">
                <a:latin typeface="Kokila" pitchFamily="34" charset="0"/>
                <a:cs typeface="Kokila" pitchFamily="34" charset="0"/>
              </a:rPr>
              <a:t> </a:t>
            </a:r>
            <a:r>
              <a:rPr lang="hi-IN" sz="2000" dirty="0" smtClean="0">
                <a:latin typeface="Kokila" pitchFamily="34" charset="0"/>
                <a:cs typeface="Kokila" pitchFamily="34" charset="0"/>
              </a:rPr>
              <a:t>(</a:t>
            </a:r>
            <a:r>
              <a:rPr lang="en-US" sz="2000" dirty="0" smtClean="0">
                <a:latin typeface="Kokila" pitchFamily="34" charset="0"/>
                <a:cs typeface="Kokila" pitchFamily="34" charset="0"/>
              </a:rPr>
              <a:t>Any activity undertaken by person believing themselves to be healthy for the purpose of preventing disease or detecting it an asymptomatic stage- </a:t>
            </a:r>
            <a:r>
              <a:rPr lang="en-US" sz="2000" dirty="0" err="1" smtClean="0">
                <a:latin typeface="Kokila" pitchFamily="34" charset="0"/>
                <a:cs typeface="Kokila" pitchFamily="34" charset="0"/>
              </a:rPr>
              <a:t>Kasal&amp;Cobb</a:t>
            </a:r>
            <a:r>
              <a:rPr lang="en-US" sz="2000" dirty="0" smtClean="0">
                <a:latin typeface="Kokila" pitchFamily="34" charset="0"/>
                <a:cs typeface="Kokila" pitchFamily="34" charset="0"/>
              </a:rPr>
              <a:t>, 1966)</a:t>
            </a:r>
          </a:p>
          <a:p>
            <a:pPr algn="just" fontAlgn="base">
              <a:spcBef>
                <a:spcPct val="0"/>
              </a:spcBef>
              <a:spcAft>
                <a:spcPct val="0"/>
              </a:spcAft>
            </a:pPr>
            <a:endParaRPr lang="en-US" sz="2000" dirty="0" smtClean="0">
              <a:latin typeface="Kokila" pitchFamily="34" charset="0"/>
              <a:cs typeface="Kokila" pitchFamily="34" charset="0"/>
            </a:endParaRPr>
          </a:p>
          <a:p>
            <a:pPr algn="just" fontAlgn="base">
              <a:spcBef>
                <a:spcPct val="0"/>
              </a:spcBef>
              <a:spcAft>
                <a:spcPct val="0"/>
              </a:spcAft>
            </a:pPr>
            <a:r>
              <a:rPr lang="hi-IN" sz="2000" dirty="0" smtClean="0">
                <a:latin typeface="Kokila" pitchFamily="34" charset="0"/>
                <a:cs typeface="Kokila" pitchFamily="34" charset="0"/>
              </a:rPr>
              <a:t>हॅरिस आणि गुटेन (</a:t>
            </a:r>
            <a:r>
              <a:rPr lang="en-US" sz="2000" dirty="0" smtClean="0">
                <a:latin typeface="Kokila" pitchFamily="34" charset="0"/>
                <a:cs typeface="Kokila" pitchFamily="34" charset="0"/>
              </a:rPr>
              <a:t>Harris &amp; </a:t>
            </a:r>
            <a:r>
              <a:rPr lang="en-US" sz="2000" dirty="0" err="1" smtClean="0">
                <a:latin typeface="Kokila" pitchFamily="34" charset="0"/>
                <a:cs typeface="Kokila" pitchFamily="34" charset="0"/>
              </a:rPr>
              <a:t>Guten</a:t>
            </a:r>
            <a:r>
              <a:rPr lang="hi-IN" sz="2000" dirty="0" smtClean="0">
                <a:latin typeface="Kokila" pitchFamily="34" charset="0"/>
                <a:cs typeface="Kokila" pitchFamily="34" charset="0"/>
              </a:rPr>
              <a:t>)</a:t>
            </a:r>
            <a:r>
              <a:rPr lang="en-US" sz="2000" dirty="0" smtClean="0">
                <a:latin typeface="Kokila" pitchFamily="34" charset="0"/>
                <a:cs typeface="Kokila" pitchFamily="34" charset="0"/>
              </a:rPr>
              <a:t> </a:t>
            </a:r>
            <a:r>
              <a:rPr lang="hi-IN" sz="2000" dirty="0" smtClean="0">
                <a:latin typeface="Kokila" pitchFamily="34" charset="0"/>
                <a:cs typeface="Kokila" pitchFamily="34" charset="0"/>
              </a:rPr>
              <a:t>यांच्यामते </a:t>
            </a:r>
            <a:endParaRPr lang="en-US" sz="2000" dirty="0" smtClean="0">
              <a:latin typeface="Kokila" pitchFamily="34" charset="0"/>
              <a:cs typeface="Kokila" pitchFamily="34" charset="0"/>
            </a:endParaRPr>
          </a:p>
          <a:p>
            <a:pPr marL="342900" indent="-342900" algn="just" fontAlgn="base">
              <a:spcBef>
                <a:spcPct val="0"/>
              </a:spcBef>
              <a:spcAft>
                <a:spcPct val="0"/>
              </a:spcAft>
              <a:buFont typeface="Wingdings" pitchFamily="2" charset="2"/>
              <a:buChar char="§"/>
            </a:pPr>
            <a:r>
              <a:rPr lang="hi-IN" sz="2000" b="1" dirty="0" smtClean="0">
                <a:latin typeface="Kokila" pitchFamily="34" charset="0"/>
                <a:cs typeface="Kokila" pitchFamily="34" charset="0"/>
              </a:rPr>
              <a:t>"आपल्या संवेदीत आरोग्यविषयक स्थितीचा विचार न करता</a:t>
            </a:r>
            <a:r>
              <a:rPr lang="en-US" sz="2000" b="1" dirty="0" smtClean="0">
                <a:latin typeface="Kokila" pitchFamily="34" charset="0"/>
                <a:cs typeface="Kokila" pitchFamily="34" charset="0"/>
              </a:rPr>
              <a:t>, </a:t>
            </a:r>
            <a:r>
              <a:rPr lang="hi-IN" sz="2000" b="1" dirty="0" smtClean="0">
                <a:latin typeface="Kokila" pitchFamily="34" charset="0"/>
                <a:cs typeface="Kokila" pitchFamily="34" charset="0"/>
              </a:rPr>
              <a:t>स्वतःच्या आरोग्याचे संरक्षण करणे</a:t>
            </a:r>
            <a:r>
              <a:rPr lang="en-US" sz="2000" b="1" dirty="0" smtClean="0">
                <a:latin typeface="Kokila" pitchFamily="34" charset="0"/>
                <a:cs typeface="Kokila" pitchFamily="34" charset="0"/>
              </a:rPr>
              <a:t>, </a:t>
            </a:r>
            <a:r>
              <a:rPr lang="hi-IN" sz="2000" b="1" dirty="0" smtClean="0">
                <a:latin typeface="Kokila" pitchFamily="34" charset="0"/>
                <a:cs typeface="Kokila" pitchFamily="34" charset="0"/>
              </a:rPr>
              <a:t>निगा राखणे व त्यास अधिक उन्नत करण्यासाठी व्यक्तीने केलेले वर्तन म्हणजे निरोगी वर्तन होय."</a:t>
            </a:r>
            <a:r>
              <a:rPr lang="en-US" sz="2000" dirty="0" smtClean="0">
                <a:latin typeface="Kokila" pitchFamily="34" charset="0"/>
                <a:cs typeface="Kokila" pitchFamily="34" charset="0"/>
              </a:rPr>
              <a:t> (Behavior performed by an individual, regardless of his/ her perceived health status, with the purpose of protecting, promoting or maintaining his or her health. -Harris &amp; Guten,1979).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effectLst/>
              <a:latin typeface="Arial" pitchFamily="34" charset="0"/>
              <a:cs typeface="Arial" pitchFamily="34" charset="0"/>
            </a:endParaRPr>
          </a:p>
        </p:txBody>
      </p:sp>
      <p:sp>
        <p:nvSpPr>
          <p:cNvPr id="2" name="Date Placeholder 1"/>
          <p:cNvSpPr>
            <a:spLocks noGrp="1"/>
          </p:cNvSpPr>
          <p:nvPr>
            <p:ph type="dt" sz="half" idx="10"/>
          </p:nvPr>
        </p:nvSpPr>
        <p:spPr/>
        <p:txBody>
          <a:bodyPr/>
          <a:lstStyle/>
          <a:p>
            <a:fld id="{4B325F3A-FD22-4977-A015-A4DFDCD2CD7C}" type="datetime2">
              <a:rPr lang="en-US" smtClean="0"/>
              <a:pPr/>
              <a:t>Sunday, June 30, 2024</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0312" y="1251859"/>
            <a:ext cx="8686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600" dirty="0" err="1" smtClean="0">
                <a:latin typeface="Kokila" pitchFamily="34" charset="0"/>
                <a:cs typeface="Kokila" pitchFamily="34" charset="0"/>
              </a:rPr>
              <a:t>मतार्झू</a:t>
            </a:r>
            <a:r>
              <a:rPr lang="en-US" sz="1600" dirty="0" smtClean="0">
                <a:latin typeface="Kokila" pitchFamily="34" charset="0"/>
                <a:cs typeface="Kokila" pitchFamily="34" charset="0"/>
              </a:rPr>
              <a:t> </a:t>
            </a:r>
            <a:r>
              <a:rPr lang="hi-IN" sz="1600" dirty="0" smtClean="0">
                <a:latin typeface="Kokila" pitchFamily="34" charset="0"/>
                <a:cs typeface="Kokila" pitchFamily="34" charset="0"/>
              </a:rPr>
              <a:t>(</a:t>
            </a:r>
            <a:r>
              <a:rPr lang="en-US" sz="1600" dirty="0" smtClean="0">
                <a:latin typeface="Kokila" pitchFamily="34" charset="0"/>
                <a:cs typeface="Kokila" pitchFamily="34" charset="0"/>
              </a:rPr>
              <a:t>1984</a:t>
            </a:r>
            <a:r>
              <a:rPr lang="hi-IN" sz="1600" dirty="0" smtClean="0">
                <a:latin typeface="Kokila" pitchFamily="34" charset="0"/>
                <a:cs typeface="Kokila" pitchFamily="34" charset="0"/>
              </a:rPr>
              <a:t>) यांनी  आरोग्याची व्याख्या करत असताना दोन प्रकारचे फरक</a:t>
            </a:r>
            <a:r>
              <a:rPr lang="en-US" sz="1600" dirty="0" smtClean="0">
                <a:latin typeface="Kokila" pitchFamily="34" charset="0"/>
                <a:cs typeface="Kokila" pitchFamily="34" charset="0"/>
              </a:rPr>
              <a:t> </a:t>
            </a:r>
            <a:r>
              <a:rPr lang="en-US" sz="1600" dirty="0" err="1" smtClean="0">
                <a:latin typeface="Kokila" pitchFamily="34" charset="0"/>
                <a:cs typeface="Kokila" pitchFamily="34" charset="0"/>
              </a:rPr>
              <a:t>केल</a:t>
            </a:r>
            <a:r>
              <a:rPr lang="en-US" sz="1600" dirty="0" smtClean="0">
                <a:latin typeface="Kokila" pitchFamily="34" charset="0"/>
                <a:cs typeface="Kokila" pitchFamily="34" charset="0"/>
              </a:rPr>
              <a:t> </a:t>
            </a:r>
            <a:r>
              <a:rPr lang="en-US" sz="1600" dirty="0" err="1" smtClean="0">
                <a:latin typeface="Kokila" pitchFamily="34" charset="0"/>
                <a:cs typeface="Kokila" pitchFamily="34" charset="0"/>
              </a:rPr>
              <a:t>आहेत</a:t>
            </a:r>
            <a:r>
              <a:rPr lang="en-US" sz="1600" dirty="0" smtClean="0">
                <a:latin typeface="Kokila" pitchFamily="34" charset="0"/>
                <a:cs typeface="Kokila" pitchFamily="34" charset="0"/>
              </a:rPr>
              <a:t>.</a:t>
            </a:r>
            <a:endParaRPr lang="en-US" sz="1600" dirty="0" smtClean="0">
              <a:solidFill>
                <a:srgbClr val="7030A0"/>
              </a:solidFill>
              <a:latin typeface="Kokila" pitchFamily="34" charset="0"/>
              <a:cs typeface="Kokila" pitchFamily="34" charset="0"/>
            </a:endParaRPr>
          </a:p>
          <a:p>
            <a:pPr algn="just"/>
            <a:r>
              <a:rPr lang="en-US" sz="1600" b="1" dirty="0" smtClean="0">
                <a:solidFill>
                  <a:srgbClr val="C00000"/>
                </a:solidFill>
                <a:latin typeface="Kokila" pitchFamily="34" charset="0"/>
                <a:cs typeface="Kokila" pitchFamily="34" charset="0"/>
              </a:rPr>
              <a:t>1</a:t>
            </a:r>
            <a:r>
              <a:rPr lang="hi-IN" sz="1600" b="1" dirty="0" smtClean="0">
                <a:solidFill>
                  <a:srgbClr val="C00000"/>
                </a:solidFill>
                <a:latin typeface="Kokila" pitchFamily="34" charset="0"/>
                <a:cs typeface="Kokila" pitchFamily="34" charset="0"/>
              </a:rPr>
              <a:t>. </a:t>
            </a:r>
            <a:r>
              <a:rPr lang="en-US" sz="1600" b="1" dirty="0" err="1" smtClean="0">
                <a:solidFill>
                  <a:srgbClr val="C00000"/>
                </a:solidFill>
                <a:latin typeface="Kokila" pitchFamily="34" charset="0"/>
                <a:cs typeface="Kokila" pitchFamily="34" charset="0"/>
              </a:rPr>
              <a:t>वार्तनिक</a:t>
            </a:r>
            <a:r>
              <a:rPr lang="hi-IN" sz="1600" b="1" dirty="0" smtClean="0">
                <a:solidFill>
                  <a:srgbClr val="C00000"/>
                </a:solidFill>
                <a:latin typeface="Kokila" pitchFamily="34" charset="0"/>
                <a:cs typeface="Kokila" pitchFamily="34" charset="0"/>
              </a:rPr>
              <a:t> विकृतीकारकता (</a:t>
            </a:r>
            <a:r>
              <a:rPr lang="en-US" sz="1600" b="1" dirty="0" smtClean="0">
                <a:solidFill>
                  <a:srgbClr val="C00000"/>
                </a:solidFill>
                <a:latin typeface="Kokila" pitchFamily="34" charset="0"/>
                <a:cs typeface="Kokila" pitchFamily="34" charset="0"/>
              </a:rPr>
              <a:t>Behavioral pathogens)</a:t>
            </a:r>
            <a:r>
              <a:rPr lang="en-US" sz="1600" b="1" dirty="0" smtClean="0">
                <a:solidFill>
                  <a:srgbClr val="7030A0"/>
                </a:solidFill>
                <a:latin typeface="Kokila" pitchFamily="34" charset="0"/>
                <a:cs typeface="Kokila" pitchFamily="34" charset="0"/>
              </a:rPr>
              <a:t> </a:t>
            </a:r>
            <a:r>
              <a:rPr lang="hi-IN" sz="1600" dirty="0" smtClean="0">
                <a:latin typeface="Kokila" pitchFamily="34" charset="0"/>
                <a:cs typeface="Kokila" pitchFamily="34" charset="0"/>
              </a:rPr>
              <a:t>यालाच आरोग्य जोखीम वर्तन म्हणतात (</a:t>
            </a:r>
            <a:r>
              <a:rPr lang="en-US" sz="1600" dirty="0" smtClean="0">
                <a:latin typeface="Kokila" pitchFamily="34" charset="0"/>
                <a:cs typeface="Kokila" pitchFamily="34" charset="0"/>
              </a:rPr>
              <a:t>health – risk behavior)</a:t>
            </a:r>
            <a:r>
              <a:rPr lang="hi-IN" sz="1600" dirty="0" smtClean="0">
                <a:latin typeface="Kokila" pitchFamily="34" charset="0"/>
                <a:cs typeface="Kokila" pitchFamily="34" charset="0"/>
              </a:rPr>
              <a:t>असे म्हणतात. </a:t>
            </a:r>
            <a:r>
              <a:rPr lang="hi-IN" sz="1600" b="1" dirty="0" smtClean="0">
                <a:latin typeface="Kokila" pitchFamily="34" charset="0"/>
                <a:cs typeface="Kokila" pitchFamily="34" charset="0"/>
              </a:rPr>
              <a:t>असे वर्तन किंवा जीवनशैली जी आजारपणाची जोखीम वाढविते आणि आपले जीवनमान घटविते</a:t>
            </a:r>
            <a:r>
              <a:rPr lang="en-US" sz="1600" dirty="0" smtClean="0">
                <a:latin typeface="Kokila" pitchFamily="34" charset="0"/>
                <a:cs typeface="Kokila" pitchFamily="34" charset="0"/>
              </a:rPr>
              <a:t>. </a:t>
            </a:r>
            <a:r>
              <a:rPr lang="en-US" sz="1600" dirty="0" err="1" smtClean="0">
                <a:latin typeface="Kokila" pitchFamily="34" charset="0"/>
                <a:cs typeface="Kokila" pitchFamily="34" charset="0"/>
              </a:rPr>
              <a:t>उदाहरणार्थ</a:t>
            </a:r>
            <a:r>
              <a:rPr lang="hi-IN" sz="1600" dirty="0" smtClean="0">
                <a:latin typeface="Kokila" pitchFamily="34" charset="0"/>
                <a:cs typeface="Kokila" pitchFamily="34" charset="0"/>
              </a:rPr>
              <a:t> धूम्रपान</a:t>
            </a:r>
            <a:r>
              <a:rPr lang="en-US" sz="1600" dirty="0" smtClean="0">
                <a:latin typeface="Kokila" pitchFamily="34" charset="0"/>
                <a:cs typeface="Kokila" pitchFamily="34" charset="0"/>
              </a:rPr>
              <a:t>,</a:t>
            </a:r>
            <a:r>
              <a:rPr lang="hi-IN" sz="1600" dirty="0" smtClean="0">
                <a:latin typeface="Kokila" pitchFamily="34" charset="0"/>
                <a:cs typeface="Kokila" pitchFamily="34" charset="0"/>
              </a:rPr>
              <a:t>मद्यपान</a:t>
            </a:r>
            <a:r>
              <a:rPr lang="en-US" sz="1600" dirty="0" smtClean="0">
                <a:latin typeface="Kokila" pitchFamily="34" charset="0"/>
                <a:cs typeface="Kokila" pitchFamily="34" charset="0"/>
              </a:rPr>
              <a:t>, </a:t>
            </a:r>
            <a:r>
              <a:rPr lang="hi-IN" sz="1600" dirty="0" smtClean="0">
                <a:latin typeface="Kokila" pitchFamily="34" charset="0"/>
                <a:cs typeface="Kokila" pitchFamily="34" charset="0"/>
              </a:rPr>
              <a:t>निकृष्ट आहार</a:t>
            </a:r>
            <a:r>
              <a:rPr lang="en-US" sz="1600" dirty="0" smtClean="0">
                <a:latin typeface="Kokila" pitchFamily="34" charset="0"/>
                <a:cs typeface="Kokila" pitchFamily="34" charset="0"/>
              </a:rPr>
              <a:t>, </a:t>
            </a:r>
            <a:r>
              <a:rPr lang="en-US" sz="1600" dirty="0" err="1" smtClean="0">
                <a:latin typeface="Kokila" pitchFamily="34" charset="0"/>
                <a:cs typeface="Kokila" pitchFamily="34" charset="0"/>
              </a:rPr>
              <a:t>असंरक्षित</a:t>
            </a:r>
            <a:r>
              <a:rPr lang="hi-IN" sz="1600" dirty="0" smtClean="0">
                <a:latin typeface="Kokila" pitchFamily="34" charset="0"/>
                <a:cs typeface="Kokila" pitchFamily="34" charset="0"/>
              </a:rPr>
              <a:t> लैंगिक आंतरक्रिया इ. घटक हे जोखम घटक आहेत.</a:t>
            </a:r>
            <a:endParaRPr lang="en-US" sz="1600" dirty="0" smtClean="0">
              <a:latin typeface="Kokila" pitchFamily="34" charset="0"/>
              <a:cs typeface="Kokila" pitchFamily="34" charset="0"/>
            </a:endParaRPr>
          </a:p>
          <a:p>
            <a:pPr algn="just"/>
            <a:r>
              <a:rPr lang="en-US" sz="1600" b="1" dirty="0" smtClean="0">
                <a:solidFill>
                  <a:srgbClr val="C00000"/>
                </a:solidFill>
                <a:latin typeface="Kokila" pitchFamily="34" charset="0"/>
                <a:cs typeface="Kokila" pitchFamily="34" charset="0"/>
              </a:rPr>
              <a:t>2. </a:t>
            </a:r>
            <a:r>
              <a:rPr lang="en-US" sz="1600" b="1" dirty="0" err="1" smtClean="0">
                <a:solidFill>
                  <a:srgbClr val="C00000"/>
                </a:solidFill>
                <a:latin typeface="Kokila" pitchFamily="34" charset="0"/>
                <a:cs typeface="Kokila" pitchFamily="34" charset="0"/>
              </a:rPr>
              <a:t>वार्तनिक</a:t>
            </a:r>
            <a:r>
              <a:rPr lang="hi-IN" sz="1600" b="1" dirty="0" smtClean="0">
                <a:solidFill>
                  <a:srgbClr val="C00000"/>
                </a:solidFill>
                <a:latin typeface="Kokila" pitchFamily="34" charset="0"/>
                <a:cs typeface="Kokila" pitchFamily="34" charset="0"/>
              </a:rPr>
              <a:t> प्रतिकारकता (</a:t>
            </a:r>
            <a:r>
              <a:rPr lang="en-US" sz="1600" b="1" dirty="0" smtClean="0">
                <a:solidFill>
                  <a:srgbClr val="C00000"/>
                </a:solidFill>
                <a:latin typeface="Kokila" pitchFamily="34" charset="0"/>
                <a:cs typeface="Kokila" pitchFamily="34" charset="0"/>
              </a:rPr>
              <a:t>Behavioral </a:t>
            </a:r>
            <a:r>
              <a:rPr lang="en-US" sz="1600" b="1" dirty="0" err="1" smtClean="0">
                <a:solidFill>
                  <a:srgbClr val="C00000"/>
                </a:solidFill>
                <a:latin typeface="Kokila" pitchFamily="34" charset="0"/>
                <a:cs typeface="Kokila" pitchFamily="34" charset="0"/>
              </a:rPr>
              <a:t>immunogens</a:t>
            </a:r>
            <a:r>
              <a:rPr lang="en-US" sz="1600" b="1" dirty="0" smtClean="0">
                <a:solidFill>
                  <a:srgbClr val="C00000"/>
                </a:solidFill>
                <a:latin typeface="Kokila" pitchFamily="34" charset="0"/>
                <a:cs typeface="Kokila" pitchFamily="34" charset="0"/>
              </a:rPr>
              <a:t>) </a:t>
            </a:r>
            <a:r>
              <a:rPr lang="hi-IN" sz="1600" dirty="0" smtClean="0">
                <a:latin typeface="Kokila" pitchFamily="34" charset="0"/>
                <a:cs typeface="Kokila" pitchFamily="34" charset="0"/>
              </a:rPr>
              <a:t>यालाच आरोग्य संरक्षण वर्तन (</a:t>
            </a:r>
            <a:r>
              <a:rPr lang="en-US" sz="1600" dirty="0" smtClean="0">
                <a:latin typeface="Kokila" pitchFamily="34" charset="0"/>
                <a:cs typeface="Kokila" pitchFamily="34" charset="0"/>
              </a:rPr>
              <a:t>health - protection behavior) </a:t>
            </a:r>
            <a:r>
              <a:rPr lang="hi-IN" sz="1600" dirty="0" smtClean="0">
                <a:latin typeface="Kokila" pitchFamily="34" charset="0"/>
                <a:cs typeface="Kokila" pitchFamily="34" charset="0"/>
              </a:rPr>
              <a:t>असे म्हणतात</a:t>
            </a:r>
            <a:r>
              <a:rPr lang="en-US" sz="1600" dirty="0" smtClean="0">
                <a:latin typeface="Kokila" pitchFamily="34" charset="0"/>
                <a:cs typeface="Kokila" pitchFamily="34" charset="0"/>
              </a:rPr>
              <a:t>.</a:t>
            </a:r>
            <a:r>
              <a:rPr lang="hi-IN" sz="1600" b="1" dirty="0" smtClean="0">
                <a:latin typeface="Kokila" pitchFamily="34" charset="0"/>
                <a:cs typeface="Kokila" pitchFamily="34" charset="0"/>
              </a:rPr>
              <a:t>म्हणजे </a:t>
            </a:r>
            <a:r>
              <a:rPr lang="en-US" sz="1600" b="1" dirty="0" err="1" smtClean="0">
                <a:latin typeface="Kokila" pitchFamily="34" charset="0"/>
                <a:cs typeface="Kokila" pitchFamily="34" charset="0"/>
              </a:rPr>
              <a:t>असे</a:t>
            </a:r>
            <a:r>
              <a:rPr lang="en-US" sz="1600" b="1" dirty="0" smtClean="0">
                <a:latin typeface="Kokila" pitchFamily="34" charset="0"/>
                <a:cs typeface="Kokila" pitchFamily="34" charset="0"/>
              </a:rPr>
              <a:t> </a:t>
            </a:r>
            <a:r>
              <a:rPr lang="en-US" sz="1600" b="1" dirty="0" err="1" smtClean="0">
                <a:latin typeface="Kokila" pitchFamily="34" charset="0"/>
                <a:cs typeface="Kokila" pitchFamily="34" charset="0"/>
              </a:rPr>
              <a:t>वर्तन</a:t>
            </a:r>
            <a:r>
              <a:rPr lang="hi-IN" sz="1600" b="1" dirty="0" smtClean="0">
                <a:latin typeface="Kokila" pitchFamily="34" charset="0"/>
                <a:cs typeface="Kokila" pitchFamily="34" charset="0"/>
              </a:rPr>
              <a:t>/जीवनशैली की जी आजारपणाची जोखीम कमी करते आणि आपले आयुष्यमान वाढवते</a:t>
            </a:r>
            <a:r>
              <a:rPr lang="en-US" sz="1600" b="1" dirty="0" smtClean="0">
                <a:latin typeface="Kokila" pitchFamily="34" charset="0"/>
                <a:cs typeface="Kokila" pitchFamily="34" charset="0"/>
              </a:rPr>
              <a:t>. </a:t>
            </a:r>
            <a:r>
              <a:rPr lang="hi-IN" sz="1600" dirty="0" smtClean="0">
                <a:latin typeface="Kokila" pitchFamily="34" charset="0"/>
                <a:cs typeface="Kokila" pitchFamily="34" charset="0"/>
              </a:rPr>
              <a:t>उदाहरणार्थ नियमित व्यायाम</a:t>
            </a:r>
            <a:r>
              <a:rPr lang="en-US" sz="1600" dirty="0" smtClean="0">
                <a:latin typeface="Kokila" pitchFamily="34" charset="0"/>
                <a:cs typeface="Kokila" pitchFamily="34" charset="0"/>
              </a:rPr>
              <a:t>,  </a:t>
            </a:r>
            <a:r>
              <a:rPr lang="hi-IN" sz="1600" dirty="0" smtClean="0">
                <a:latin typeface="Kokila" pitchFamily="34" charset="0"/>
                <a:cs typeface="Kokila" pitchFamily="34" charset="0"/>
              </a:rPr>
              <a:t>पुरेशी झोप</a:t>
            </a:r>
            <a:r>
              <a:rPr lang="en-US" sz="1600" dirty="0" smtClean="0">
                <a:latin typeface="Kokila" pitchFamily="34" charset="0"/>
                <a:cs typeface="Kokila" pitchFamily="34" charset="0"/>
              </a:rPr>
              <a:t>,  </a:t>
            </a:r>
            <a:r>
              <a:rPr lang="hi-IN" sz="1600" dirty="0" smtClean="0">
                <a:latin typeface="Kokila" pitchFamily="34" charset="0"/>
                <a:cs typeface="Kokila" pitchFamily="34" charset="0"/>
              </a:rPr>
              <a:t>आरोग्यदायी आहार</a:t>
            </a:r>
            <a:r>
              <a:rPr lang="en-US" sz="1600" dirty="0" smtClean="0">
                <a:latin typeface="Kokila" pitchFamily="34" charset="0"/>
                <a:cs typeface="Kokila" pitchFamily="34" charset="0"/>
              </a:rPr>
              <a:t>,</a:t>
            </a:r>
            <a:r>
              <a:rPr lang="hi-IN" sz="1600" dirty="0" smtClean="0">
                <a:latin typeface="Kokila" pitchFamily="34" charset="0"/>
                <a:cs typeface="Kokila" pitchFamily="34" charset="0"/>
              </a:rPr>
              <a:t>संतुलित धूम्रपान व मद्यपान इ.</a:t>
            </a:r>
            <a:endParaRPr lang="en-US" sz="1600" dirty="0" smtClean="0">
              <a:latin typeface="Kokila" pitchFamily="34" charset="0"/>
              <a:cs typeface="Kokila" pitchFamily="34" charset="0"/>
            </a:endParaRPr>
          </a:p>
          <a:p>
            <a:pPr algn="just"/>
            <a:r>
              <a:rPr lang="hi-IN" sz="1600" dirty="0">
                <a:latin typeface="Kokila" pitchFamily="34" charset="0"/>
                <a:cs typeface="Kokila" pitchFamily="34" charset="0"/>
              </a:rPr>
              <a:t>बेलॉक आणि ब्रेसलो (</a:t>
            </a:r>
            <a:r>
              <a:rPr lang="en-US" sz="1600" dirty="0">
                <a:latin typeface="Kokila" pitchFamily="34" charset="0"/>
                <a:cs typeface="Kokila" pitchFamily="34" charset="0"/>
              </a:rPr>
              <a:t>Belloc </a:t>
            </a:r>
            <a:r>
              <a:rPr lang="en-US" sz="1600" dirty="0" smtClean="0">
                <a:latin typeface="Kokila" pitchFamily="34" charset="0"/>
                <a:cs typeface="Kokila" pitchFamily="34" charset="0"/>
              </a:rPr>
              <a:t>&amp; </a:t>
            </a:r>
            <a:r>
              <a:rPr lang="en-US" sz="1600" dirty="0" err="1" smtClean="0">
                <a:latin typeface="Kokila" pitchFamily="34" charset="0"/>
                <a:cs typeface="Kokila" pitchFamily="34" charset="0"/>
              </a:rPr>
              <a:t>Breslow</a:t>
            </a:r>
            <a:r>
              <a:rPr lang="en-US" sz="1600" dirty="0">
                <a:latin typeface="Kokila" pitchFamily="34" charset="0"/>
                <a:cs typeface="Kokila" pitchFamily="34" charset="0"/>
              </a:rPr>
              <a:t>, 1972</a:t>
            </a:r>
            <a:r>
              <a:rPr lang="hi-IN" sz="1600" dirty="0">
                <a:latin typeface="Kokila" pitchFamily="34" charset="0"/>
                <a:cs typeface="Kokila" pitchFamily="34" charset="0"/>
              </a:rPr>
              <a:t>) यांचा कॅलिफोर्नियातील </a:t>
            </a:r>
            <a:r>
              <a:rPr lang="hi-IN" sz="1600" dirty="0" smtClean="0">
                <a:latin typeface="Kokila" pitchFamily="34" charset="0"/>
                <a:cs typeface="Kokila" pitchFamily="34" charset="0"/>
              </a:rPr>
              <a:t>अल्मेडा</a:t>
            </a:r>
            <a:r>
              <a:rPr lang="en-US" sz="1600" dirty="0" smtClean="0">
                <a:latin typeface="Kokila" pitchFamily="34" charset="0"/>
                <a:cs typeface="Kokila" pitchFamily="34" charset="0"/>
              </a:rPr>
              <a:t> </a:t>
            </a:r>
            <a:r>
              <a:rPr lang="hi-IN" sz="1600" dirty="0" smtClean="0">
                <a:latin typeface="Kokila" pitchFamily="34" charset="0"/>
                <a:cs typeface="Kokila" pitchFamily="34" charset="0"/>
              </a:rPr>
              <a:t>काऊंटी </a:t>
            </a:r>
            <a:r>
              <a:rPr lang="hi-IN" sz="1600" dirty="0">
                <a:latin typeface="Kokila" pitchFamily="34" charset="0"/>
                <a:cs typeface="Kokila" pitchFamily="34" charset="0"/>
              </a:rPr>
              <a:t>अभ्यास </a:t>
            </a:r>
            <a:r>
              <a:rPr lang="hi-IN" sz="1600" dirty="0" smtClean="0">
                <a:latin typeface="Kokila" pitchFamily="34" charset="0"/>
                <a:cs typeface="Kokila" pitchFamily="34" charset="0"/>
              </a:rPr>
              <a:t>ज्यांना </a:t>
            </a:r>
            <a:r>
              <a:rPr lang="hi-IN" sz="1600" dirty="0">
                <a:latin typeface="Kokila" pitchFamily="34" charset="0"/>
                <a:cs typeface="Kokila" pitchFamily="34" charset="0"/>
              </a:rPr>
              <a:t>पुढे </a:t>
            </a:r>
            <a:r>
              <a:rPr lang="en-US" sz="1600" dirty="0">
                <a:latin typeface="Kokila" pitchFamily="34" charset="0"/>
                <a:cs typeface="Kokila" pitchFamily="34" charset="0"/>
              </a:rPr>
              <a:t>'</a:t>
            </a:r>
            <a:r>
              <a:rPr lang="hi-IN" sz="1600" dirty="0">
                <a:latin typeface="Kokila" pitchFamily="34" charset="0"/>
                <a:cs typeface="Kokila" pitchFamily="34" charset="0"/>
              </a:rPr>
              <a:t>अलमेडा सात </a:t>
            </a:r>
            <a:r>
              <a:rPr lang="en-US" sz="1600" dirty="0">
                <a:latin typeface="Kokila" pitchFamily="34" charset="0"/>
                <a:cs typeface="Kokila" pitchFamily="34" charset="0"/>
              </a:rPr>
              <a:t>' </a:t>
            </a:r>
            <a:r>
              <a:rPr lang="hi-IN" sz="1600" dirty="0">
                <a:latin typeface="Kokila" pitchFamily="34" charset="0"/>
                <a:cs typeface="Kokila" pitchFamily="34" charset="0"/>
              </a:rPr>
              <a:t>असे नाव देण्यात आले. </a:t>
            </a:r>
            <a:endParaRPr lang="en-US" sz="1600" dirty="0">
              <a:latin typeface="Kokila" pitchFamily="34" charset="0"/>
              <a:cs typeface="Kokila" pitchFamily="34" charset="0"/>
            </a:endParaRPr>
          </a:p>
          <a:p>
            <a:r>
              <a:rPr lang="en-US" sz="1600" b="1" dirty="0">
                <a:latin typeface="Kokila" pitchFamily="34" charset="0"/>
                <a:cs typeface="Kokila" pitchFamily="34" charset="0"/>
              </a:rPr>
              <a:t>1</a:t>
            </a:r>
            <a:r>
              <a:rPr lang="hi-IN" sz="1600" dirty="0">
                <a:latin typeface="Kokila" pitchFamily="34" charset="0"/>
                <a:cs typeface="Kokila" pitchFamily="34" charset="0"/>
              </a:rPr>
              <a:t>. रात्री सात ते आठ तास झोप घेणे</a:t>
            </a:r>
            <a:r>
              <a:rPr lang="en-US" sz="1600" dirty="0">
                <a:latin typeface="Kokila" pitchFamily="34" charset="0"/>
                <a:cs typeface="Kokila" pitchFamily="34" charset="0"/>
              </a:rPr>
              <a:t>.</a:t>
            </a:r>
          </a:p>
          <a:p>
            <a:r>
              <a:rPr lang="en-US" sz="1600" b="1" dirty="0">
                <a:latin typeface="Kokila" pitchFamily="34" charset="0"/>
                <a:cs typeface="Kokila" pitchFamily="34" charset="0"/>
              </a:rPr>
              <a:t>2</a:t>
            </a:r>
            <a:r>
              <a:rPr lang="hi-IN" sz="1600" dirty="0">
                <a:latin typeface="Kokila" pitchFamily="34" charset="0"/>
                <a:cs typeface="Kokila" pitchFamily="34" charset="0"/>
              </a:rPr>
              <a:t>. धुम्रपान न करणे</a:t>
            </a:r>
            <a:r>
              <a:rPr lang="en-US" sz="1600" dirty="0">
                <a:latin typeface="Kokila" pitchFamily="34" charset="0"/>
                <a:cs typeface="Kokila" pitchFamily="34" charset="0"/>
              </a:rPr>
              <a:t>.</a:t>
            </a:r>
          </a:p>
          <a:p>
            <a:r>
              <a:rPr lang="en-US" sz="1600" b="1" dirty="0">
                <a:latin typeface="Kokila" pitchFamily="34" charset="0"/>
                <a:cs typeface="Kokila" pitchFamily="34" charset="0"/>
              </a:rPr>
              <a:t>3</a:t>
            </a:r>
            <a:r>
              <a:rPr lang="hi-IN" sz="1600" dirty="0">
                <a:latin typeface="Kokila" pitchFamily="34" charset="0"/>
                <a:cs typeface="Kokila" pitchFamily="34" charset="0"/>
              </a:rPr>
              <a:t>. दिवसातून एक दोन पेक्षा अधिक मद्याचे पेग न घेणे</a:t>
            </a:r>
            <a:r>
              <a:rPr lang="en-US" sz="1600" dirty="0">
                <a:latin typeface="Kokila" pitchFamily="34" charset="0"/>
                <a:cs typeface="Kokila" pitchFamily="34" charset="0"/>
              </a:rPr>
              <a:t>.</a:t>
            </a:r>
          </a:p>
          <a:p>
            <a:r>
              <a:rPr lang="en-US" sz="1600" b="1" dirty="0">
                <a:latin typeface="Kokila" pitchFamily="34" charset="0"/>
                <a:cs typeface="Kokila" pitchFamily="34" charset="0"/>
              </a:rPr>
              <a:t>4</a:t>
            </a:r>
            <a:r>
              <a:rPr lang="hi-IN" sz="1600" dirty="0">
                <a:latin typeface="Kokila" pitchFamily="34" charset="0"/>
                <a:cs typeface="Kokila" pitchFamily="34" charset="0"/>
              </a:rPr>
              <a:t>. नियमित व्यायाम करणे</a:t>
            </a:r>
            <a:r>
              <a:rPr lang="en-US" sz="1600" dirty="0">
                <a:latin typeface="Kokila" pitchFamily="34" charset="0"/>
                <a:cs typeface="Kokila" pitchFamily="34" charset="0"/>
              </a:rPr>
              <a:t>.</a:t>
            </a:r>
          </a:p>
          <a:p>
            <a:r>
              <a:rPr lang="en-US" sz="1600" b="1" dirty="0">
                <a:latin typeface="Kokila" pitchFamily="34" charset="0"/>
                <a:cs typeface="Kokila" pitchFamily="34" charset="0"/>
              </a:rPr>
              <a:t>5</a:t>
            </a:r>
            <a:r>
              <a:rPr lang="hi-IN" sz="1600" dirty="0">
                <a:latin typeface="Kokila" pitchFamily="34" charset="0"/>
                <a:cs typeface="Kokila" pitchFamily="34" charset="0"/>
              </a:rPr>
              <a:t>. अल्पोपहार घेणे</a:t>
            </a:r>
            <a:r>
              <a:rPr lang="en-US" sz="1600" dirty="0">
                <a:latin typeface="Kokila" pitchFamily="34" charset="0"/>
                <a:cs typeface="Kokila" pitchFamily="34" charset="0"/>
              </a:rPr>
              <a:t>.</a:t>
            </a:r>
          </a:p>
          <a:p>
            <a:r>
              <a:rPr lang="en-US" sz="1600" b="1" dirty="0">
                <a:latin typeface="Kokila" pitchFamily="34" charset="0"/>
                <a:cs typeface="Kokila" pitchFamily="34" charset="0"/>
              </a:rPr>
              <a:t>6</a:t>
            </a:r>
            <a:r>
              <a:rPr lang="hi-IN" sz="1600" dirty="0">
                <a:latin typeface="Kokila" pitchFamily="34" charset="0"/>
                <a:cs typeface="Kokila" pitchFamily="34" charset="0"/>
              </a:rPr>
              <a:t>. दोन जेवणामध्ये काहीही न खाणे</a:t>
            </a:r>
            <a:r>
              <a:rPr lang="en-US" sz="1600" dirty="0">
                <a:latin typeface="Kokila" pitchFamily="34" charset="0"/>
                <a:cs typeface="Kokila" pitchFamily="34" charset="0"/>
              </a:rPr>
              <a:t>.</a:t>
            </a:r>
            <a:endParaRPr lang="mr-IN" sz="1600" dirty="0">
              <a:latin typeface="Kokila" pitchFamily="34" charset="0"/>
              <a:cs typeface="Kokila" pitchFamily="34" charset="0"/>
            </a:endParaRPr>
          </a:p>
          <a:p>
            <a:r>
              <a:rPr lang="en-US" sz="1600" b="1" dirty="0">
                <a:latin typeface="Kokila" pitchFamily="34" charset="0"/>
                <a:cs typeface="Kokila" pitchFamily="34" charset="0"/>
              </a:rPr>
              <a:t>7</a:t>
            </a:r>
            <a:r>
              <a:rPr lang="hi-IN" sz="1600" dirty="0">
                <a:latin typeface="Kokila" pitchFamily="34" charset="0"/>
                <a:cs typeface="Kokila" pitchFamily="34" charset="0"/>
              </a:rPr>
              <a:t>. </a:t>
            </a:r>
            <a:r>
              <a:rPr lang="en-US" sz="1600" dirty="0">
                <a:latin typeface="Kokila" pitchFamily="34" charset="0"/>
                <a:cs typeface="Kokila" pitchFamily="34" charset="0"/>
              </a:rPr>
              <a:t>10</a:t>
            </a:r>
            <a:r>
              <a:rPr lang="hi-IN" sz="1600" dirty="0">
                <a:latin typeface="Kokila" pitchFamily="34" charset="0"/>
                <a:cs typeface="Kokila" pitchFamily="34" charset="0"/>
              </a:rPr>
              <a:t> टक्के पेक्षा अधिक वजन वाढू न देणे</a:t>
            </a:r>
            <a:r>
              <a:rPr lang="en-US" sz="1600" dirty="0">
                <a:latin typeface="Kokila" pitchFamily="34" charset="0"/>
                <a:cs typeface="Kokila" pitchFamily="34" charset="0"/>
              </a:rPr>
              <a:t>.</a:t>
            </a:r>
            <a:endParaRPr lang="en-US" sz="1600" dirty="0" smtClean="0">
              <a:latin typeface="Kokila" pitchFamily="34" charset="0"/>
              <a:cs typeface="Kokila" pitchFamily="34" charset="0"/>
            </a:endParaRPr>
          </a:p>
        </p:txBody>
      </p:sp>
      <p:sp>
        <p:nvSpPr>
          <p:cNvPr id="2" name="Date Placeholder 1"/>
          <p:cNvSpPr>
            <a:spLocks noGrp="1"/>
          </p:cNvSpPr>
          <p:nvPr>
            <p:ph type="dt" sz="half" idx="10"/>
          </p:nvPr>
        </p:nvSpPr>
        <p:spPr/>
        <p:txBody>
          <a:bodyPr/>
          <a:lstStyle/>
          <a:p>
            <a:fld id="{6BC7F9F4-DE55-4F7E-A11C-FE41F749C79F}" type="datetime2">
              <a:rPr lang="en-US" smtClean="0"/>
              <a:pPr/>
              <a:t>Sunday, June 30, 2024</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798731"/>
            <a:ext cx="8839200" cy="5109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r>
              <a:rPr lang="mr-IN" sz="1600" b="1" dirty="0">
                <a:solidFill>
                  <a:srgbClr val="C00000"/>
                </a:solidFill>
                <a:latin typeface="Kokila" pitchFamily="34" charset="0"/>
                <a:cs typeface="Kokila" pitchFamily="34" charset="0"/>
              </a:rPr>
              <a:t>अ) </a:t>
            </a:r>
            <a:r>
              <a:rPr lang="hi-IN" sz="1600" b="1" dirty="0">
                <a:solidFill>
                  <a:srgbClr val="C00000"/>
                </a:solidFill>
                <a:latin typeface="Kokila" pitchFamily="34" charset="0"/>
                <a:cs typeface="Kokila" pitchFamily="34" charset="0"/>
              </a:rPr>
              <a:t>आरोग्य आणि जोखीम</a:t>
            </a:r>
            <a:r>
              <a:rPr lang="en-US" sz="1600" b="1" dirty="0">
                <a:solidFill>
                  <a:srgbClr val="C00000"/>
                </a:solidFill>
                <a:latin typeface="Kokila" pitchFamily="34" charset="0"/>
                <a:cs typeface="Kokila" pitchFamily="34" charset="0"/>
              </a:rPr>
              <a:t> </a:t>
            </a:r>
            <a:r>
              <a:rPr lang="hi-IN" sz="1600" b="1" dirty="0">
                <a:solidFill>
                  <a:srgbClr val="C00000"/>
                </a:solidFill>
                <a:latin typeface="Kokila" pitchFamily="34" charset="0"/>
                <a:cs typeface="Kokila" pitchFamily="34" charset="0"/>
              </a:rPr>
              <a:t>वर्तन </a:t>
            </a:r>
            <a:r>
              <a:rPr lang="hi-IN" sz="1600" b="1" dirty="0" smtClean="0">
                <a:solidFill>
                  <a:srgbClr val="C00000"/>
                </a:solidFill>
                <a:latin typeface="Kokila" pitchFamily="34" charset="0"/>
                <a:cs typeface="Kokila" pitchFamily="34" charset="0"/>
              </a:rPr>
              <a:t>(</a:t>
            </a:r>
            <a:r>
              <a:rPr lang="en-US" sz="1600" b="1" dirty="0" smtClean="0">
                <a:solidFill>
                  <a:srgbClr val="C00000"/>
                </a:solidFill>
                <a:latin typeface="Kokila" pitchFamily="34" charset="0"/>
                <a:cs typeface="Kokila" pitchFamily="34" charset="0"/>
              </a:rPr>
              <a:t>Health </a:t>
            </a:r>
            <a:r>
              <a:rPr lang="en-US" sz="1600" b="1" dirty="0">
                <a:solidFill>
                  <a:srgbClr val="C00000"/>
                </a:solidFill>
                <a:latin typeface="Kokila" pitchFamily="34" charset="0"/>
                <a:cs typeface="Kokila" pitchFamily="34" charset="0"/>
              </a:rPr>
              <a:t>- risk behavior)</a:t>
            </a:r>
            <a:endParaRPr lang="en-US" sz="1600" dirty="0">
              <a:solidFill>
                <a:srgbClr val="C00000"/>
              </a:solidFill>
              <a:latin typeface="Kokila" pitchFamily="34" charset="0"/>
              <a:cs typeface="Kokila" pitchFamily="34" charset="0"/>
            </a:endParaRPr>
          </a:p>
          <a:p>
            <a:pPr algn="just"/>
            <a:r>
              <a:rPr lang="hi-IN" sz="1600" dirty="0">
                <a:latin typeface="Kokila" pitchFamily="34" charset="0"/>
                <a:cs typeface="Kokila" pitchFamily="34" charset="0"/>
              </a:rPr>
              <a:t>जागतिक आरोग्य अहवालाच्या </a:t>
            </a:r>
            <a:r>
              <a:rPr lang="en-US" sz="1600" dirty="0">
                <a:latin typeface="Kokila" pitchFamily="34" charset="0"/>
                <a:cs typeface="Kokila" pitchFamily="34" charset="0"/>
              </a:rPr>
              <a:t>(World Health Report)</a:t>
            </a:r>
            <a:r>
              <a:rPr lang="hi-IN" sz="1600" dirty="0">
                <a:latin typeface="Kokila" pitchFamily="34" charset="0"/>
                <a:cs typeface="Kokila" pitchFamily="34" charset="0"/>
              </a:rPr>
              <a:t> (</a:t>
            </a:r>
            <a:r>
              <a:rPr lang="en-US" sz="1600" dirty="0">
                <a:latin typeface="Kokila" pitchFamily="34" charset="0"/>
                <a:cs typeface="Kokila" pitchFamily="34" charset="0"/>
              </a:rPr>
              <a:t>WHO, 2002) </a:t>
            </a:r>
          </a:p>
          <a:p>
            <a:pPr algn="just"/>
            <a:r>
              <a:rPr lang="en-US" sz="1600" dirty="0">
                <a:latin typeface="Kokila" pitchFamily="34" charset="0"/>
                <a:cs typeface="Kokila" pitchFamily="34" charset="0"/>
              </a:rPr>
              <a:t>2004 </a:t>
            </a:r>
            <a:r>
              <a:rPr lang="en-US" sz="1600" dirty="0" err="1">
                <a:latin typeface="Kokila" pitchFamily="34" charset="0"/>
                <a:cs typeface="Kokila" pitchFamily="34" charset="0"/>
              </a:rPr>
              <a:t>च्या</a:t>
            </a:r>
            <a:r>
              <a:rPr lang="en-US" sz="1600" dirty="0">
                <a:latin typeface="Kokila" pitchFamily="34" charset="0"/>
                <a:cs typeface="Kokila" pitchFamily="34" charset="0"/>
              </a:rPr>
              <a:t> </a:t>
            </a:r>
            <a:r>
              <a:rPr lang="en-US" sz="1600" dirty="0" err="1">
                <a:latin typeface="Kokila" pitchFamily="34" charset="0"/>
                <a:cs typeface="Kokila" pitchFamily="34" charset="0"/>
              </a:rPr>
              <a:t>माहितीच्या</a:t>
            </a:r>
            <a:r>
              <a:rPr lang="en-US" sz="1600" dirty="0">
                <a:latin typeface="Kokila" pitchFamily="34" charset="0"/>
                <a:cs typeface="Kokila" pitchFamily="34" charset="0"/>
              </a:rPr>
              <a:t> </a:t>
            </a:r>
            <a:r>
              <a:rPr lang="en-US" sz="1600" dirty="0" err="1">
                <a:latin typeface="Kokila" pitchFamily="34" charset="0"/>
                <a:cs typeface="Kokila" pitchFamily="34" charset="0"/>
              </a:rPr>
              <a:t>आधारे</a:t>
            </a:r>
            <a:r>
              <a:rPr lang="en-US" sz="1600" dirty="0">
                <a:latin typeface="Kokila" pitchFamily="34" charset="0"/>
                <a:cs typeface="Kokila" pitchFamily="34" charset="0"/>
              </a:rPr>
              <a:t> </a:t>
            </a:r>
            <a:r>
              <a:rPr lang="en-US" sz="1600" dirty="0" err="1">
                <a:latin typeface="Kokila" pitchFamily="34" charset="0"/>
                <a:cs typeface="Kokila" pitchFamily="34" charset="0"/>
              </a:rPr>
              <a:t>डब्ल्यू</a:t>
            </a:r>
            <a:r>
              <a:rPr lang="en-US" sz="1600" dirty="0">
                <a:latin typeface="Kokila" pitchFamily="34" charset="0"/>
                <a:cs typeface="Kokila" pitchFamily="34" charset="0"/>
              </a:rPr>
              <a:t>. </a:t>
            </a:r>
            <a:r>
              <a:rPr lang="en-US" sz="1600" dirty="0" err="1">
                <a:latin typeface="Kokila" pitchFamily="34" charset="0"/>
                <a:cs typeface="Kokila" pitchFamily="34" charset="0"/>
              </a:rPr>
              <a:t>एच.ओ</a:t>
            </a:r>
            <a:r>
              <a:rPr lang="en-US" sz="1600" dirty="0">
                <a:latin typeface="Kokila" pitchFamily="34" charset="0"/>
                <a:cs typeface="Kokila" pitchFamily="34" charset="0"/>
              </a:rPr>
              <a:t> (2009) </a:t>
            </a:r>
            <a:r>
              <a:rPr lang="en-US" sz="1600" dirty="0" err="1">
                <a:latin typeface="Kokila" pitchFamily="34" charset="0"/>
                <a:cs typeface="Kokila" pitchFamily="34" charset="0"/>
              </a:rPr>
              <a:t>ने</a:t>
            </a:r>
            <a:r>
              <a:rPr lang="en-US" sz="1600" dirty="0">
                <a:latin typeface="Kokila" pitchFamily="34" charset="0"/>
                <a:cs typeface="Kokila" pitchFamily="34" charset="0"/>
              </a:rPr>
              <a:t> </a:t>
            </a:r>
            <a:r>
              <a:rPr lang="en-US" sz="1600" dirty="0" err="1">
                <a:latin typeface="Kokila" pitchFamily="34" charset="0"/>
                <a:cs typeface="Kokila" pitchFamily="34" charset="0"/>
              </a:rPr>
              <a:t>मध्यपान</a:t>
            </a:r>
            <a:r>
              <a:rPr lang="en-US" sz="1600" dirty="0">
                <a:latin typeface="Kokila" pitchFamily="34" charset="0"/>
                <a:cs typeface="Kokila" pitchFamily="34" charset="0"/>
              </a:rPr>
              <a:t>, </a:t>
            </a:r>
            <a:r>
              <a:rPr lang="en-US" sz="1600" dirty="0" err="1">
                <a:latin typeface="Kokila" pitchFamily="34" charset="0"/>
                <a:cs typeface="Kokila" pitchFamily="34" charset="0"/>
              </a:rPr>
              <a:t>तंबाखू</a:t>
            </a:r>
            <a:r>
              <a:rPr lang="en-US" sz="1600" dirty="0">
                <a:latin typeface="Kokila" pitchFamily="34" charset="0"/>
                <a:cs typeface="Kokila" pitchFamily="34" charset="0"/>
              </a:rPr>
              <a:t>, </a:t>
            </a:r>
            <a:r>
              <a:rPr lang="en-US" sz="1600" dirty="0" err="1">
                <a:latin typeface="Kokila" pitchFamily="34" charset="0"/>
                <a:cs typeface="Kokila" pitchFamily="34" charset="0"/>
              </a:rPr>
              <a:t>उच्च</a:t>
            </a:r>
            <a:r>
              <a:rPr lang="en-US" sz="1600" dirty="0">
                <a:latin typeface="Kokila" pitchFamily="34" charset="0"/>
                <a:cs typeface="Kokila" pitchFamily="34" charset="0"/>
              </a:rPr>
              <a:t> </a:t>
            </a:r>
            <a:r>
              <a:rPr lang="en-US" sz="1600" dirty="0" err="1">
                <a:latin typeface="Kokila" pitchFamily="34" charset="0"/>
                <a:cs typeface="Kokila" pitchFamily="34" charset="0"/>
              </a:rPr>
              <a:t>रक्तदाब,अति</a:t>
            </a:r>
            <a:r>
              <a:rPr lang="en-US" sz="1600" dirty="0">
                <a:latin typeface="Kokila" pitchFamily="34" charset="0"/>
                <a:cs typeface="Kokila" pitchFamily="34" charset="0"/>
              </a:rPr>
              <a:t> </a:t>
            </a:r>
            <a:r>
              <a:rPr lang="en-US" sz="1600" dirty="0" err="1">
                <a:latin typeface="Kokila" pitchFamily="34" charset="0"/>
                <a:cs typeface="Kokila" pitchFamily="34" charset="0"/>
              </a:rPr>
              <a:t>वजन</a:t>
            </a:r>
            <a:r>
              <a:rPr lang="en-US" sz="1600" dirty="0">
                <a:latin typeface="Kokila" pitchFamily="34" charset="0"/>
                <a:cs typeface="Kokila" pitchFamily="34" charset="0"/>
              </a:rPr>
              <a:t>, </a:t>
            </a:r>
            <a:r>
              <a:rPr lang="en-US" sz="1600" dirty="0" err="1">
                <a:latin typeface="Kokila" pitchFamily="34" charset="0"/>
                <a:cs typeface="Kokila" pitchFamily="34" charset="0"/>
              </a:rPr>
              <a:t>उच्च</a:t>
            </a:r>
            <a:r>
              <a:rPr lang="en-US" sz="1600" dirty="0">
                <a:latin typeface="Kokila" pitchFamily="34" charset="0"/>
                <a:cs typeface="Kokila" pitchFamily="34" charset="0"/>
              </a:rPr>
              <a:t> </a:t>
            </a:r>
            <a:r>
              <a:rPr lang="en-US" sz="1600" dirty="0" err="1">
                <a:latin typeface="Kokila" pitchFamily="34" charset="0"/>
                <a:cs typeface="Kokila" pitchFamily="34" charset="0"/>
              </a:rPr>
              <a:t>कोलेस्ट्रॉल</a:t>
            </a:r>
            <a:r>
              <a:rPr lang="en-US" sz="1600" dirty="0">
                <a:latin typeface="Kokila" pitchFamily="34" charset="0"/>
                <a:cs typeface="Kokila" pitchFamily="34" charset="0"/>
              </a:rPr>
              <a:t>, </a:t>
            </a:r>
            <a:r>
              <a:rPr lang="en-US" sz="1600" dirty="0" err="1">
                <a:latin typeface="Kokila" pitchFamily="34" charset="0"/>
                <a:cs typeface="Kokila" pitchFamily="34" charset="0"/>
              </a:rPr>
              <a:t>उच्च</a:t>
            </a:r>
            <a:r>
              <a:rPr lang="en-US" sz="1600" dirty="0">
                <a:latin typeface="Kokila" pitchFamily="34" charset="0"/>
                <a:cs typeface="Kokila" pitchFamily="34" charset="0"/>
              </a:rPr>
              <a:t> </a:t>
            </a:r>
            <a:r>
              <a:rPr lang="en-US" sz="1600" dirty="0" err="1">
                <a:latin typeface="Kokila" pitchFamily="34" charset="0"/>
                <a:cs typeface="Kokila" pitchFamily="34" charset="0"/>
              </a:rPr>
              <a:t>मधुमेह</a:t>
            </a:r>
            <a:r>
              <a:rPr lang="en-US" sz="1600" dirty="0">
                <a:latin typeface="Kokila" pitchFamily="34" charset="0"/>
                <a:cs typeface="Kokila" pitchFamily="34" charset="0"/>
              </a:rPr>
              <a:t>, </a:t>
            </a:r>
            <a:r>
              <a:rPr lang="en-US" sz="1600" dirty="0" err="1">
                <a:latin typeface="Kokila" pitchFamily="34" charset="0"/>
                <a:cs typeface="Kokila" pitchFamily="34" charset="0"/>
              </a:rPr>
              <a:t>आहार</a:t>
            </a:r>
            <a:r>
              <a:rPr lang="en-US" sz="1600" dirty="0">
                <a:latin typeface="Kokila" pitchFamily="34" charset="0"/>
                <a:cs typeface="Kokila" pitchFamily="34" charset="0"/>
              </a:rPr>
              <a:t> </a:t>
            </a:r>
            <a:r>
              <a:rPr lang="en-US" sz="1600" dirty="0" smtClean="0">
                <a:latin typeface="Kokila" pitchFamily="34" charset="0"/>
                <a:cs typeface="Kokila" pitchFamily="34" charset="0"/>
              </a:rPr>
              <a:t>व </a:t>
            </a:r>
            <a:r>
              <a:rPr lang="en-US" sz="1600" dirty="0" err="1" smtClean="0">
                <a:latin typeface="Kokila" pitchFamily="34" charset="0"/>
                <a:cs typeface="Kokila" pitchFamily="34" charset="0"/>
              </a:rPr>
              <a:t>प्रथिनांचा</a:t>
            </a:r>
            <a:r>
              <a:rPr lang="en-US" sz="1600" dirty="0" smtClean="0">
                <a:latin typeface="Kokila" pitchFamily="34" charset="0"/>
                <a:cs typeface="Kokila" pitchFamily="34" charset="0"/>
              </a:rPr>
              <a:t> </a:t>
            </a:r>
            <a:r>
              <a:rPr lang="en-US" sz="1600" dirty="0" err="1">
                <a:latin typeface="Kokila" pitchFamily="34" charset="0"/>
                <a:cs typeface="Kokila" pitchFamily="34" charset="0"/>
              </a:rPr>
              <a:t>अभाव</a:t>
            </a:r>
            <a:r>
              <a:rPr lang="en-US" sz="1600" dirty="0">
                <a:latin typeface="Kokila" pitchFamily="34" charset="0"/>
                <a:cs typeface="Kokila" pitchFamily="34" charset="0"/>
              </a:rPr>
              <a:t> </a:t>
            </a:r>
            <a:r>
              <a:rPr lang="en-US" sz="1600" dirty="0" err="1">
                <a:latin typeface="Kokila" pitchFamily="34" charset="0"/>
                <a:cs typeface="Kokila" pitchFamily="34" charset="0"/>
              </a:rPr>
              <a:t>आणि</a:t>
            </a:r>
            <a:r>
              <a:rPr lang="en-US" sz="1600" dirty="0">
                <a:latin typeface="Kokila" pitchFamily="34" charset="0"/>
                <a:cs typeface="Kokila" pitchFamily="34" charset="0"/>
              </a:rPr>
              <a:t> </a:t>
            </a:r>
            <a:r>
              <a:rPr lang="en-US" sz="1600" dirty="0" err="1">
                <a:latin typeface="Kokila" pitchFamily="34" charset="0"/>
                <a:cs typeface="Kokila" pitchFamily="34" charset="0"/>
              </a:rPr>
              <a:t>शारीरिक</a:t>
            </a:r>
            <a:r>
              <a:rPr lang="en-US" sz="1600" dirty="0">
                <a:latin typeface="Kokila" pitchFamily="34" charset="0"/>
                <a:cs typeface="Kokila" pitchFamily="34" charset="0"/>
              </a:rPr>
              <a:t> </a:t>
            </a:r>
            <a:r>
              <a:rPr lang="en-US" sz="1600" dirty="0" err="1">
                <a:latin typeface="Kokila" pitchFamily="34" charset="0"/>
                <a:cs typeface="Kokila" pitchFamily="34" charset="0"/>
              </a:rPr>
              <a:t>निष्क्रियता</a:t>
            </a:r>
            <a:r>
              <a:rPr lang="en-US" sz="1600" dirty="0">
                <a:latin typeface="Kokila" pitchFamily="34" charset="0"/>
                <a:cs typeface="Kokila" pitchFamily="34" charset="0"/>
              </a:rPr>
              <a:t> </a:t>
            </a:r>
            <a:r>
              <a:rPr lang="en-US" sz="1600" dirty="0" err="1">
                <a:latin typeface="Kokila" pitchFamily="34" charset="0"/>
                <a:cs typeface="Kokila" pitchFamily="34" charset="0"/>
              </a:rPr>
              <a:t>अशा</a:t>
            </a:r>
            <a:r>
              <a:rPr lang="en-US" sz="1600" dirty="0">
                <a:latin typeface="Kokila" pitchFamily="34" charset="0"/>
                <a:cs typeface="Kokila" pitchFamily="34" charset="0"/>
              </a:rPr>
              <a:t> </a:t>
            </a:r>
            <a:r>
              <a:rPr lang="en-US" sz="1600" dirty="0" err="1">
                <a:latin typeface="Kokila" pitchFamily="34" charset="0"/>
                <a:cs typeface="Kokila" pitchFamily="34" charset="0"/>
              </a:rPr>
              <a:t>आठ</a:t>
            </a:r>
            <a:r>
              <a:rPr lang="en-US" sz="1600" dirty="0">
                <a:latin typeface="Kokila" pitchFamily="34" charset="0"/>
                <a:cs typeface="Kokila" pitchFamily="34" charset="0"/>
              </a:rPr>
              <a:t> </a:t>
            </a:r>
            <a:r>
              <a:rPr lang="en-US" sz="1600" dirty="0" err="1">
                <a:latin typeface="Kokila" pitchFamily="34" charset="0"/>
                <a:cs typeface="Kokila" pitchFamily="34" charset="0"/>
              </a:rPr>
              <a:t>धोकादायक</a:t>
            </a:r>
            <a:r>
              <a:rPr lang="en-US" sz="1600" dirty="0">
                <a:latin typeface="Kokila" pitchFamily="34" charset="0"/>
                <a:cs typeface="Kokila" pitchFamily="34" charset="0"/>
              </a:rPr>
              <a:t> </a:t>
            </a:r>
            <a:r>
              <a:rPr lang="en-US" sz="1600" dirty="0" err="1">
                <a:latin typeface="Kokila" pitchFamily="34" charset="0"/>
                <a:cs typeface="Kokila" pitchFamily="34" charset="0"/>
              </a:rPr>
              <a:t>घटकांचे</a:t>
            </a:r>
            <a:r>
              <a:rPr lang="en-US" sz="1600" dirty="0">
                <a:latin typeface="Kokila" pitchFamily="34" charset="0"/>
                <a:cs typeface="Kokila" pitchFamily="34" charset="0"/>
              </a:rPr>
              <a:t> </a:t>
            </a:r>
            <a:r>
              <a:rPr lang="en-US" sz="1600" dirty="0" err="1">
                <a:latin typeface="Kokila" pitchFamily="34" charset="0"/>
                <a:cs typeface="Kokila" pitchFamily="34" charset="0"/>
              </a:rPr>
              <a:t>वर्णन</a:t>
            </a:r>
            <a:r>
              <a:rPr lang="en-US" sz="1600" dirty="0">
                <a:latin typeface="Kokila" pitchFamily="34" charset="0"/>
                <a:cs typeface="Kokila" pitchFamily="34" charset="0"/>
              </a:rPr>
              <a:t> </a:t>
            </a:r>
            <a:r>
              <a:rPr lang="en-US" sz="1600" dirty="0" err="1">
                <a:latin typeface="Kokila" pitchFamily="34" charset="0"/>
                <a:cs typeface="Kokila" pitchFamily="34" charset="0"/>
              </a:rPr>
              <a:t>केले</a:t>
            </a:r>
            <a:r>
              <a:rPr lang="en-US" sz="1600" dirty="0">
                <a:latin typeface="Kokila" pitchFamily="34" charset="0"/>
                <a:cs typeface="Kokila" pitchFamily="34" charset="0"/>
              </a:rPr>
              <a:t> </a:t>
            </a:r>
            <a:r>
              <a:rPr lang="en-US" sz="1600" dirty="0" err="1">
                <a:latin typeface="Kokila" pitchFamily="34" charset="0"/>
                <a:cs typeface="Kokila" pitchFamily="34" charset="0"/>
              </a:rPr>
              <a:t>आहे</a:t>
            </a:r>
            <a:r>
              <a:rPr lang="en-US" sz="1600" dirty="0">
                <a:latin typeface="Kokila" pitchFamily="34" charset="0"/>
                <a:cs typeface="Kokila" pitchFamily="34" charset="0"/>
              </a:rPr>
              <a:t>.</a:t>
            </a:r>
          </a:p>
          <a:p>
            <a:pPr algn="just"/>
            <a:r>
              <a:rPr lang="en-US" sz="1600" b="1" dirty="0" smtClean="0">
                <a:latin typeface="Kokila" pitchFamily="34" charset="0"/>
                <a:cs typeface="Kokila" pitchFamily="34" charset="0"/>
              </a:rPr>
              <a:t>1. </a:t>
            </a:r>
            <a:r>
              <a:rPr lang="hi-IN" sz="1600" dirty="0" smtClean="0">
                <a:latin typeface="Kokila" pitchFamily="34" charset="0"/>
                <a:cs typeface="Kokila" pitchFamily="34" charset="0"/>
              </a:rPr>
              <a:t>हृदयविकार </a:t>
            </a:r>
            <a:r>
              <a:rPr lang="en-US" sz="1600" dirty="0" smtClean="0">
                <a:latin typeface="Kokila" pitchFamily="34" charset="0"/>
                <a:cs typeface="Kokila" pitchFamily="34" charset="0"/>
              </a:rPr>
              <a:t>(Heart disease) </a:t>
            </a:r>
            <a:r>
              <a:rPr lang="hi-IN" sz="1600" dirty="0" smtClean="0">
                <a:latin typeface="Kokila" pitchFamily="34" charset="0"/>
                <a:cs typeface="Kokila" pitchFamily="34" charset="0"/>
              </a:rPr>
              <a:t>- धूम्रपान तंबाखूचे सेवन</a:t>
            </a:r>
            <a:r>
              <a:rPr lang="en-US" sz="1600" dirty="0" smtClean="0">
                <a:latin typeface="Kokila" pitchFamily="34" charset="0"/>
                <a:cs typeface="Kokila" pitchFamily="34" charset="0"/>
              </a:rPr>
              <a:t>, </a:t>
            </a:r>
            <a:r>
              <a:rPr lang="hi-IN" sz="1600" dirty="0" smtClean="0">
                <a:latin typeface="Kokila" pitchFamily="34" charset="0"/>
                <a:cs typeface="Kokila" pitchFamily="34" charset="0"/>
              </a:rPr>
              <a:t>उच्च कोलेस्ट्रॉल</a:t>
            </a:r>
            <a:r>
              <a:rPr lang="en-US" sz="1600" dirty="0" smtClean="0">
                <a:latin typeface="Kokila" pitchFamily="34" charset="0"/>
                <a:cs typeface="Kokila" pitchFamily="34" charset="0"/>
              </a:rPr>
              <a:t>, </a:t>
            </a:r>
            <a:r>
              <a:rPr lang="hi-IN" sz="1600" dirty="0" smtClean="0">
                <a:latin typeface="Kokila" pitchFamily="34" charset="0"/>
                <a:cs typeface="Kokila" pitchFamily="34" charset="0"/>
              </a:rPr>
              <a:t>व्यायामाचा अभाव.  </a:t>
            </a:r>
            <a:endParaRPr lang="en-US" sz="1600" dirty="0" smtClean="0">
              <a:latin typeface="Kokila" pitchFamily="34" charset="0"/>
              <a:cs typeface="Kokila" pitchFamily="34" charset="0"/>
            </a:endParaRPr>
          </a:p>
          <a:p>
            <a:pPr algn="just"/>
            <a:r>
              <a:rPr lang="en-US" sz="1600" b="1" dirty="0" smtClean="0">
                <a:latin typeface="Kokila" pitchFamily="34" charset="0"/>
                <a:cs typeface="Kokila" pitchFamily="34" charset="0"/>
              </a:rPr>
              <a:t>2</a:t>
            </a:r>
            <a:r>
              <a:rPr lang="en-US" sz="1600" dirty="0" smtClean="0">
                <a:latin typeface="Kokila" pitchFamily="34" charset="0"/>
                <a:cs typeface="Kokila" pitchFamily="34" charset="0"/>
              </a:rPr>
              <a:t>. </a:t>
            </a:r>
            <a:r>
              <a:rPr lang="hi-IN" sz="1600" dirty="0" smtClean="0">
                <a:latin typeface="Kokila" pitchFamily="34" charset="0"/>
                <a:cs typeface="Kokila" pitchFamily="34" charset="0"/>
              </a:rPr>
              <a:t>कर्करोग</a:t>
            </a:r>
            <a:r>
              <a:rPr lang="en-US" sz="1600" dirty="0" smtClean="0">
                <a:latin typeface="Kokila" pitchFamily="34" charset="0"/>
                <a:cs typeface="Kokila" pitchFamily="34" charset="0"/>
              </a:rPr>
              <a:t> (Cancer)</a:t>
            </a:r>
            <a:r>
              <a:rPr lang="hi-IN" sz="1600" dirty="0" smtClean="0">
                <a:latin typeface="Kokila" pitchFamily="34" charset="0"/>
                <a:cs typeface="Kokila" pitchFamily="34" charset="0"/>
              </a:rPr>
              <a:t> - धूम्रपान मद्यपान आहार लैंगिक वर्तन</a:t>
            </a:r>
            <a:endParaRPr lang="en-US" sz="1600" dirty="0" smtClean="0">
              <a:latin typeface="Kokila" pitchFamily="34" charset="0"/>
              <a:cs typeface="Kokila" pitchFamily="34" charset="0"/>
            </a:endParaRPr>
          </a:p>
          <a:p>
            <a:pPr algn="just"/>
            <a:r>
              <a:rPr lang="en-US" sz="1600" b="1" dirty="0" smtClean="0">
                <a:latin typeface="Kokila" pitchFamily="34" charset="0"/>
                <a:cs typeface="Kokila" pitchFamily="34" charset="0"/>
              </a:rPr>
              <a:t>3</a:t>
            </a:r>
            <a:r>
              <a:rPr lang="en-US" sz="1600" dirty="0" smtClean="0">
                <a:latin typeface="Kokila" pitchFamily="34" charset="0"/>
                <a:cs typeface="Kokila" pitchFamily="34" charset="0"/>
              </a:rPr>
              <a:t>. </a:t>
            </a:r>
            <a:r>
              <a:rPr lang="hi-IN" sz="1600" dirty="0" smtClean="0">
                <a:latin typeface="Kokila" pitchFamily="34" charset="0"/>
                <a:cs typeface="Kokila" pitchFamily="34" charset="0"/>
              </a:rPr>
              <a:t>स्ट्रोक</a:t>
            </a:r>
            <a:r>
              <a:rPr lang="en-US" sz="1600" dirty="0" smtClean="0">
                <a:latin typeface="Kokila" pitchFamily="34" charset="0"/>
                <a:cs typeface="Kokila" pitchFamily="34" charset="0"/>
              </a:rPr>
              <a:t> (Stroke) -</a:t>
            </a:r>
            <a:r>
              <a:rPr lang="hi-IN" sz="1600" dirty="0" smtClean="0">
                <a:latin typeface="Kokila" pitchFamily="34" charset="0"/>
                <a:cs typeface="Kokila" pitchFamily="34" charset="0"/>
              </a:rPr>
              <a:t> धूम्रपान व लसीकरणाचा अभाव </a:t>
            </a:r>
            <a:endParaRPr lang="en-US" sz="1600" dirty="0" smtClean="0">
              <a:latin typeface="Kokila" pitchFamily="34" charset="0"/>
              <a:cs typeface="Kokila" pitchFamily="34" charset="0"/>
            </a:endParaRPr>
          </a:p>
          <a:p>
            <a:pPr algn="just"/>
            <a:r>
              <a:rPr lang="en-US" sz="1600" b="1" dirty="0" smtClean="0">
                <a:latin typeface="Kokila" pitchFamily="34" charset="0"/>
                <a:cs typeface="Kokila" pitchFamily="34" charset="0"/>
              </a:rPr>
              <a:t>4</a:t>
            </a:r>
            <a:r>
              <a:rPr lang="en-US" sz="1600" dirty="0" smtClean="0">
                <a:latin typeface="Kokila" pitchFamily="34" charset="0"/>
                <a:cs typeface="Kokila" pitchFamily="34" charset="0"/>
              </a:rPr>
              <a:t>. </a:t>
            </a:r>
            <a:r>
              <a:rPr lang="hi-IN" sz="1600" dirty="0" smtClean="0">
                <a:latin typeface="Kokila" pitchFamily="34" charset="0"/>
                <a:cs typeface="Kokila" pitchFamily="34" charset="0"/>
              </a:rPr>
              <a:t>विषमज्वर </a:t>
            </a:r>
            <a:r>
              <a:rPr lang="en-US" sz="1600" dirty="0" smtClean="0">
                <a:latin typeface="Kokila" pitchFamily="34" charset="0"/>
                <a:cs typeface="Kokila" pitchFamily="34" charset="0"/>
              </a:rPr>
              <a:t>(Pneumonia) </a:t>
            </a:r>
            <a:r>
              <a:rPr lang="hi-IN" sz="1600" dirty="0" smtClean="0">
                <a:latin typeface="Kokila" pitchFamily="34" charset="0"/>
                <a:cs typeface="Kokila" pitchFamily="34" charset="0"/>
              </a:rPr>
              <a:t>- धूम्रपान व लसीकरण याचा अभाव </a:t>
            </a:r>
            <a:endParaRPr lang="en-US" sz="1600" dirty="0" smtClean="0">
              <a:latin typeface="Kokila" pitchFamily="34" charset="0"/>
              <a:cs typeface="Kokila" pitchFamily="34" charset="0"/>
            </a:endParaRPr>
          </a:p>
          <a:p>
            <a:pPr algn="just"/>
            <a:r>
              <a:rPr lang="en-US" sz="1600" b="1" dirty="0" smtClean="0">
                <a:latin typeface="Kokila" pitchFamily="34" charset="0"/>
                <a:cs typeface="Kokila" pitchFamily="34" charset="0"/>
              </a:rPr>
              <a:t>5</a:t>
            </a:r>
            <a:r>
              <a:rPr lang="en-US" sz="1600" dirty="0" smtClean="0">
                <a:latin typeface="Kokila" pitchFamily="34" charset="0"/>
                <a:cs typeface="Kokila" pitchFamily="34" charset="0"/>
              </a:rPr>
              <a:t>. </a:t>
            </a:r>
            <a:r>
              <a:rPr lang="hi-IN" sz="1600" dirty="0" smtClean="0">
                <a:latin typeface="Kokila" pitchFamily="34" charset="0"/>
                <a:cs typeface="Kokila" pitchFamily="34" charset="0"/>
              </a:rPr>
              <a:t>एड्स </a:t>
            </a:r>
            <a:r>
              <a:rPr lang="en-US" sz="1600" dirty="0" smtClean="0">
                <a:latin typeface="Kokila" pitchFamily="34" charset="0"/>
                <a:cs typeface="Kokila" pitchFamily="34" charset="0"/>
              </a:rPr>
              <a:t>(AIDS) - </a:t>
            </a:r>
            <a:r>
              <a:rPr lang="hi-IN" sz="1600" dirty="0" smtClean="0">
                <a:latin typeface="Kokila" pitchFamily="34" charset="0"/>
                <a:cs typeface="Kokila" pitchFamily="34" charset="0"/>
              </a:rPr>
              <a:t>असुरक्षित लैंगिक संभोग </a:t>
            </a:r>
            <a:endParaRPr lang="en-US" sz="1600" dirty="0" smtClean="0">
              <a:latin typeface="Kokila" pitchFamily="34" charset="0"/>
              <a:cs typeface="Kokila" pitchFamily="34" charset="0"/>
            </a:endParaRPr>
          </a:p>
          <a:p>
            <a:pPr algn="just"/>
            <a:endParaRPr lang="en-US" sz="2400" b="1" dirty="0" smtClean="0">
              <a:latin typeface="Kokila" pitchFamily="34" charset="0"/>
              <a:cs typeface="Kokila" pitchFamily="34" charset="0"/>
            </a:endParaRPr>
          </a:p>
          <a:p>
            <a:pPr algn="just"/>
            <a:endParaRPr lang="en-US" sz="2400" b="1" dirty="0" smtClean="0">
              <a:latin typeface="Kokila" pitchFamily="34" charset="0"/>
              <a:cs typeface="Kokila" pitchFamily="34" charset="0"/>
            </a:endParaRPr>
          </a:p>
          <a:p>
            <a:pPr algn="just"/>
            <a:endParaRPr lang="en-US" sz="2400" b="1" dirty="0" smtClean="0">
              <a:latin typeface="Kokila" pitchFamily="34" charset="0"/>
              <a:cs typeface="Kokila" pitchFamily="34" charset="0"/>
            </a:endParaRPr>
          </a:p>
          <a:p>
            <a:pPr algn="just"/>
            <a:endParaRPr lang="en-US" sz="2400" b="1" dirty="0" smtClean="0">
              <a:latin typeface="Kokila" pitchFamily="34" charset="0"/>
              <a:cs typeface="Kokila" pitchFamily="34" charset="0"/>
            </a:endParaRPr>
          </a:p>
          <a:p>
            <a:pPr algn="just"/>
            <a:endParaRPr lang="en-US" sz="2400" b="1" dirty="0" smtClean="0">
              <a:latin typeface="Kokila" pitchFamily="34" charset="0"/>
              <a:cs typeface="Kokila" pitchFamily="34" charset="0"/>
            </a:endParaRPr>
          </a:p>
          <a:p>
            <a:pPr algn="just"/>
            <a:endParaRPr lang="en-US" sz="2800" b="1" dirty="0" smtClean="0">
              <a:latin typeface="Kokila" pitchFamily="34" charset="0"/>
              <a:cs typeface="Kokila" pitchFamily="34" charset="0"/>
            </a:endParaRPr>
          </a:p>
          <a:p>
            <a:pPr algn="ctr"/>
            <a:r>
              <a:rPr lang="en-US" b="1" dirty="0" smtClean="0">
                <a:latin typeface="Times New Roman" pitchFamily="18" charset="0"/>
                <a:cs typeface="Times New Roman" pitchFamily="18" charset="0"/>
              </a:rPr>
              <a:t>(Ref. U. N Dept. of economics and social affairs, 2012)</a:t>
            </a:r>
            <a:endParaRPr lang="en-US" dirty="0" smtClean="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686162"/>
              </p:ext>
            </p:extLst>
          </p:nvPr>
        </p:nvGraphicFramePr>
        <p:xfrm>
          <a:off x="1066800" y="3428999"/>
          <a:ext cx="7315200" cy="3257487"/>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tblGrid>
              <a:tr h="723749">
                <a:tc>
                  <a:txBody>
                    <a:bodyPr/>
                    <a:lstStyle/>
                    <a:p>
                      <a:pPr marL="0" marR="0" algn="ctr">
                        <a:lnSpc>
                          <a:spcPct val="115000"/>
                        </a:lnSpc>
                        <a:spcBef>
                          <a:spcPts val="0"/>
                        </a:spcBef>
                        <a:spcAft>
                          <a:spcPts val="0"/>
                        </a:spcAft>
                      </a:pPr>
                      <a:r>
                        <a:rPr lang="hi-IN" sz="2400" b="1" dirty="0">
                          <a:latin typeface="Kokila" pitchFamily="34" charset="0"/>
                          <a:ea typeface="Calibri"/>
                          <a:cs typeface="Kokila" pitchFamily="34" charset="0"/>
                        </a:rPr>
                        <a:t>वर्ष</a:t>
                      </a:r>
                      <a:endParaRPr lang="en-US" sz="2400" dirty="0">
                        <a:latin typeface="Kokila" pitchFamily="34" charset="0"/>
                        <a:ea typeface="Calibri"/>
                        <a:cs typeface="Kokila" pitchFamily="34" charset="0"/>
                      </a:endParaRPr>
                    </a:p>
                  </a:txBody>
                  <a:tcPr marL="68580" marR="68580" marT="0" marB="0"/>
                </a:tc>
                <a:tc>
                  <a:txBody>
                    <a:bodyPr/>
                    <a:lstStyle/>
                    <a:p>
                      <a:pPr marL="0" marR="0" algn="ctr">
                        <a:lnSpc>
                          <a:spcPct val="115000"/>
                        </a:lnSpc>
                        <a:spcBef>
                          <a:spcPts val="0"/>
                        </a:spcBef>
                        <a:spcAft>
                          <a:spcPts val="0"/>
                        </a:spcAft>
                      </a:pPr>
                      <a:r>
                        <a:rPr lang="hi-IN" sz="2400" b="1">
                          <a:latin typeface="Kokila" pitchFamily="34" charset="0"/>
                          <a:ea typeface="Calibri"/>
                          <a:cs typeface="Kokila" pitchFamily="34" charset="0"/>
                        </a:rPr>
                        <a:t>वयोगट</a:t>
                      </a:r>
                      <a:endParaRPr lang="en-US" sz="2400">
                        <a:latin typeface="Kokila" pitchFamily="34" charset="0"/>
                        <a:ea typeface="Calibri"/>
                        <a:cs typeface="Kokila" pitchFamily="34" charset="0"/>
                      </a:endParaRPr>
                    </a:p>
                  </a:txBody>
                  <a:tcPr marL="68580" marR="68580" marT="0" marB="0"/>
                </a:tc>
                <a:tc>
                  <a:txBody>
                    <a:bodyPr/>
                    <a:lstStyle/>
                    <a:p>
                      <a:pPr marL="0" marR="0" algn="ctr">
                        <a:lnSpc>
                          <a:spcPct val="115000"/>
                        </a:lnSpc>
                        <a:spcBef>
                          <a:spcPts val="0"/>
                        </a:spcBef>
                        <a:spcAft>
                          <a:spcPts val="0"/>
                        </a:spcAft>
                      </a:pPr>
                      <a:r>
                        <a:rPr lang="hi-IN" sz="2400" b="1">
                          <a:latin typeface="Kokila" pitchFamily="34" charset="0"/>
                          <a:ea typeface="Calibri"/>
                          <a:cs typeface="Kokila" pitchFamily="34" charset="0"/>
                        </a:rPr>
                        <a:t>आजाराचे प्रमाण / टक्केवारी</a:t>
                      </a:r>
                      <a:endParaRPr lang="en-US" sz="2400">
                        <a:latin typeface="Kokila" pitchFamily="34" charset="0"/>
                        <a:ea typeface="Calibri"/>
                        <a:cs typeface="Kokila" pitchFamily="34" charset="0"/>
                      </a:endParaRPr>
                    </a:p>
                  </a:txBody>
                  <a:tcPr marL="68580" marR="68580" marT="0" marB="0"/>
                </a:tc>
                <a:extLst>
                  <a:ext uri="{0D108BD9-81ED-4DB2-BD59-A6C34878D82A}">
                    <a16:rowId xmlns:a16="http://schemas.microsoft.com/office/drawing/2014/main" val="10000"/>
                  </a:ext>
                </a:extLst>
              </a:tr>
              <a:tr h="1101801">
                <a:tc>
                  <a:txBody>
                    <a:bodyPr/>
                    <a:lstStyle/>
                    <a:p>
                      <a:pPr marL="0" marR="0" algn="ctr">
                        <a:lnSpc>
                          <a:spcPct val="115000"/>
                        </a:lnSpc>
                        <a:spcBef>
                          <a:spcPts val="0"/>
                        </a:spcBef>
                        <a:spcAft>
                          <a:spcPts val="0"/>
                        </a:spcAft>
                      </a:pPr>
                      <a:r>
                        <a:rPr lang="en-US" sz="2400" dirty="0">
                          <a:latin typeface="Kokila" pitchFamily="34" charset="0"/>
                          <a:ea typeface="Calibri"/>
                          <a:cs typeface="Kokila" pitchFamily="34" charset="0"/>
                        </a:rPr>
                        <a:t>1950</a:t>
                      </a:r>
                    </a:p>
                    <a:p>
                      <a:pPr marL="0" marR="0" algn="ctr">
                        <a:lnSpc>
                          <a:spcPct val="115000"/>
                        </a:lnSpc>
                        <a:spcBef>
                          <a:spcPts val="0"/>
                        </a:spcBef>
                        <a:spcAft>
                          <a:spcPts val="0"/>
                        </a:spcAft>
                      </a:pPr>
                      <a:r>
                        <a:rPr lang="en-US" sz="2400" dirty="0">
                          <a:latin typeface="Kokila" pitchFamily="34" charset="0"/>
                          <a:ea typeface="Calibri"/>
                          <a:cs typeface="Kokila" pitchFamily="34" charset="0"/>
                        </a:rPr>
                        <a:t>2012</a:t>
                      </a:r>
                    </a:p>
                    <a:p>
                      <a:pPr marL="0" marR="0" algn="ctr">
                        <a:lnSpc>
                          <a:spcPct val="115000"/>
                        </a:lnSpc>
                        <a:spcBef>
                          <a:spcPts val="0"/>
                        </a:spcBef>
                        <a:spcAft>
                          <a:spcPts val="0"/>
                        </a:spcAft>
                      </a:pPr>
                      <a:r>
                        <a:rPr lang="en-US" sz="2400" dirty="0">
                          <a:latin typeface="Kokila" pitchFamily="34" charset="0"/>
                          <a:ea typeface="Calibri"/>
                          <a:cs typeface="Kokila" pitchFamily="34" charset="0"/>
                        </a:rPr>
                        <a:t>2050</a:t>
                      </a:r>
                      <a:r>
                        <a:rPr lang="hi-IN" sz="2400" dirty="0">
                          <a:latin typeface="Kokila" pitchFamily="34" charset="0"/>
                          <a:ea typeface="Calibri"/>
                          <a:cs typeface="Kokila" pitchFamily="34" charset="0"/>
                        </a:rPr>
                        <a:t> पर्यत</a:t>
                      </a:r>
                      <a:endParaRPr lang="en-US" sz="2400" dirty="0">
                        <a:latin typeface="Kokila" pitchFamily="34" charset="0"/>
                        <a:ea typeface="Calibri"/>
                        <a:cs typeface="Kokila" pitchFamily="34" charset="0"/>
                      </a:endParaRPr>
                    </a:p>
                  </a:txBody>
                  <a:tcPr marL="68580" marR="68580" marT="0" marB="0"/>
                </a:tc>
                <a:tc>
                  <a:txBody>
                    <a:bodyPr/>
                    <a:lstStyle/>
                    <a:p>
                      <a:pPr marL="0" marR="0" algn="ctr">
                        <a:lnSpc>
                          <a:spcPct val="115000"/>
                        </a:lnSpc>
                        <a:spcBef>
                          <a:spcPts val="0"/>
                        </a:spcBef>
                        <a:spcAft>
                          <a:spcPts val="0"/>
                        </a:spcAft>
                      </a:pPr>
                      <a:r>
                        <a:rPr lang="en-US" sz="2400" dirty="0">
                          <a:latin typeface="Kokila" pitchFamily="34" charset="0"/>
                          <a:ea typeface="Calibri"/>
                          <a:cs typeface="Kokila" pitchFamily="34" charset="0"/>
                        </a:rPr>
                        <a:t>60 </a:t>
                      </a:r>
                      <a:r>
                        <a:rPr lang="hi-IN" sz="2400" dirty="0">
                          <a:latin typeface="Kokila" pitchFamily="34" charset="0"/>
                          <a:ea typeface="Calibri"/>
                          <a:cs typeface="Kokila" pitchFamily="34" charset="0"/>
                        </a:rPr>
                        <a:t>च्या वर</a:t>
                      </a:r>
                      <a:endParaRPr lang="en-US" sz="2400" dirty="0">
                        <a:latin typeface="Kokila" pitchFamily="34" charset="0"/>
                        <a:ea typeface="Calibri"/>
                        <a:cs typeface="Kokila" pitchFamily="34" charset="0"/>
                      </a:endParaRPr>
                    </a:p>
                  </a:txBody>
                  <a:tcPr marL="68580" marR="68580" marT="0" marB="0" anchor="ctr"/>
                </a:tc>
                <a:tc>
                  <a:txBody>
                    <a:bodyPr/>
                    <a:lstStyle/>
                    <a:p>
                      <a:pPr marL="0" marR="0" algn="ctr">
                        <a:lnSpc>
                          <a:spcPct val="115000"/>
                        </a:lnSpc>
                        <a:spcBef>
                          <a:spcPts val="0"/>
                        </a:spcBef>
                        <a:spcAft>
                          <a:spcPts val="0"/>
                        </a:spcAft>
                      </a:pPr>
                      <a:r>
                        <a:rPr lang="en-US" sz="2400">
                          <a:latin typeface="Kokila" pitchFamily="34" charset="0"/>
                          <a:ea typeface="Calibri"/>
                          <a:cs typeface="Kokila" pitchFamily="34" charset="0"/>
                        </a:rPr>
                        <a:t>5%</a:t>
                      </a:r>
                    </a:p>
                    <a:p>
                      <a:pPr marL="0" marR="0" algn="ctr">
                        <a:lnSpc>
                          <a:spcPct val="115000"/>
                        </a:lnSpc>
                        <a:spcBef>
                          <a:spcPts val="0"/>
                        </a:spcBef>
                        <a:spcAft>
                          <a:spcPts val="0"/>
                        </a:spcAft>
                      </a:pPr>
                      <a:r>
                        <a:rPr lang="en-US" sz="2400">
                          <a:latin typeface="Kokila" pitchFamily="34" charset="0"/>
                          <a:ea typeface="Calibri"/>
                          <a:cs typeface="Kokila" pitchFamily="34" charset="0"/>
                        </a:rPr>
                        <a:t>11.11%</a:t>
                      </a:r>
                    </a:p>
                    <a:p>
                      <a:pPr marL="0" marR="0" algn="ctr">
                        <a:lnSpc>
                          <a:spcPct val="115000"/>
                        </a:lnSpc>
                        <a:spcBef>
                          <a:spcPts val="0"/>
                        </a:spcBef>
                        <a:spcAft>
                          <a:spcPts val="0"/>
                        </a:spcAft>
                      </a:pPr>
                      <a:r>
                        <a:rPr lang="en-US" sz="2400">
                          <a:latin typeface="Kokila" pitchFamily="34" charset="0"/>
                          <a:ea typeface="Calibri"/>
                          <a:cs typeface="Kokila" pitchFamily="34" charset="0"/>
                        </a:rPr>
                        <a:t>20%</a:t>
                      </a:r>
                    </a:p>
                  </a:txBody>
                  <a:tcPr marL="68580" marR="68580" marT="0" marB="0"/>
                </a:tc>
                <a:extLst>
                  <a:ext uri="{0D108BD9-81ED-4DB2-BD59-A6C34878D82A}">
                    <a16:rowId xmlns:a16="http://schemas.microsoft.com/office/drawing/2014/main" val="10001"/>
                  </a:ext>
                </a:extLst>
              </a:tr>
              <a:tr h="1101801">
                <a:tc>
                  <a:txBody>
                    <a:bodyPr/>
                    <a:lstStyle/>
                    <a:p>
                      <a:pPr marL="0" marR="0" algn="ctr">
                        <a:lnSpc>
                          <a:spcPct val="115000"/>
                        </a:lnSpc>
                        <a:spcBef>
                          <a:spcPts val="0"/>
                        </a:spcBef>
                        <a:spcAft>
                          <a:spcPts val="0"/>
                        </a:spcAft>
                      </a:pPr>
                      <a:r>
                        <a:rPr lang="en-US" sz="2400">
                          <a:latin typeface="Kokila" pitchFamily="34" charset="0"/>
                          <a:ea typeface="Calibri"/>
                          <a:cs typeface="Kokila" pitchFamily="34" charset="0"/>
                        </a:rPr>
                        <a:t>1940</a:t>
                      </a:r>
                    </a:p>
                    <a:p>
                      <a:pPr marL="0" marR="0" algn="ctr">
                        <a:lnSpc>
                          <a:spcPct val="115000"/>
                        </a:lnSpc>
                        <a:spcBef>
                          <a:spcPts val="0"/>
                        </a:spcBef>
                        <a:spcAft>
                          <a:spcPts val="0"/>
                        </a:spcAft>
                      </a:pPr>
                      <a:r>
                        <a:rPr lang="en-US" sz="2400">
                          <a:latin typeface="Kokila" pitchFamily="34" charset="0"/>
                          <a:ea typeface="Calibri"/>
                          <a:cs typeface="Kokila" pitchFamily="34" charset="0"/>
                        </a:rPr>
                        <a:t>2012</a:t>
                      </a:r>
                    </a:p>
                    <a:p>
                      <a:pPr marL="0" marR="0" algn="ctr">
                        <a:lnSpc>
                          <a:spcPct val="115000"/>
                        </a:lnSpc>
                        <a:spcBef>
                          <a:spcPts val="0"/>
                        </a:spcBef>
                        <a:spcAft>
                          <a:spcPts val="0"/>
                        </a:spcAft>
                      </a:pPr>
                      <a:r>
                        <a:rPr lang="en-US" sz="2400">
                          <a:latin typeface="Kokila" pitchFamily="34" charset="0"/>
                          <a:ea typeface="Calibri"/>
                          <a:cs typeface="Kokila" pitchFamily="34" charset="0"/>
                        </a:rPr>
                        <a:t>2050 </a:t>
                      </a:r>
                      <a:r>
                        <a:rPr lang="hi-IN" sz="2400">
                          <a:latin typeface="Kokila" pitchFamily="34" charset="0"/>
                          <a:ea typeface="Calibri"/>
                          <a:cs typeface="Kokila" pitchFamily="34" charset="0"/>
                        </a:rPr>
                        <a:t>पर्यत</a:t>
                      </a:r>
                      <a:endParaRPr lang="en-US" sz="2400">
                        <a:latin typeface="Kokila" pitchFamily="34" charset="0"/>
                        <a:ea typeface="Calibri"/>
                        <a:cs typeface="Kokila" pitchFamily="34" charset="0"/>
                      </a:endParaRPr>
                    </a:p>
                  </a:txBody>
                  <a:tcPr marL="68580" marR="68580" marT="0" marB="0"/>
                </a:tc>
                <a:tc>
                  <a:txBody>
                    <a:bodyPr/>
                    <a:lstStyle/>
                    <a:p>
                      <a:pPr marL="0" marR="0" algn="ctr">
                        <a:lnSpc>
                          <a:spcPct val="115000"/>
                        </a:lnSpc>
                        <a:spcBef>
                          <a:spcPts val="0"/>
                        </a:spcBef>
                        <a:spcAft>
                          <a:spcPts val="0"/>
                        </a:spcAft>
                      </a:pPr>
                      <a:r>
                        <a:rPr lang="en-US" sz="2400" dirty="0">
                          <a:latin typeface="Kokila" pitchFamily="34" charset="0"/>
                          <a:ea typeface="Calibri"/>
                          <a:cs typeface="Kokila" pitchFamily="34" charset="0"/>
                        </a:rPr>
                        <a:t>80 </a:t>
                      </a:r>
                      <a:r>
                        <a:rPr lang="hi-IN" sz="2400" dirty="0">
                          <a:latin typeface="Kokila" pitchFamily="34" charset="0"/>
                          <a:ea typeface="Calibri"/>
                          <a:cs typeface="Kokila" pitchFamily="34" charset="0"/>
                        </a:rPr>
                        <a:t>च्या वर</a:t>
                      </a:r>
                      <a:endParaRPr lang="en-US" sz="2400" dirty="0">
                        <a:latin typeface="Kokila" pitchFamily="34" charset="0"/>
                        <a:ea typeface="Calibri"/>
                        <a:cs typeface="Kokila"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latin typeface="Kokila" pitchFamily="34" charset="0"/>
                          <a:ea typeface="Calibri"/>
                          <a:cs typeface="Kokila" pitchFamily="34" charset="0"/>
                        </a:rPr>
                        <a:t>11%</a:t>
                      </a:r>
                    </a:p>
                    <a:p>
                      <a:pPr marL="0" marR="0" algn="ctr">
                        <a:lnSpc>
                          <a:spcPct val="115000"/>
                        </a:lnSpc>
                        <a:spcBef>
                          <a:spcPts val="0"/>
                        </a:spcBef>
                        <a:spcAft>
                          <a:spcPts val="0"/>
                        </a:spcAft>
                      </a:pPr>
                      <a:r>
                        <a:rPr lang="en-US" sz="2400" dirty="0">
                          <a:latin typeface="Kokila" pitchFamily="34" charset="0"/>
                          <a:ea typeface="Calibri"/>
                          <a:cs typeface="Kokila" pitchFamily="34" charset="0"/>
                        </a:rPr>
                        <a:t>14%</a:t>
                      </a:r>
                    </a:p>
                    <a:p>
                      <a:pPr marL="0" marR="0" algn="ctr">
                        <a:lnSpc>
                          <a:spcPct val="115000"/>
                        </a:lnSpc>
                        <a:spcBef>
                          <a:spcPts val="0"/>
                        </a:spcBef>
                        <a:spcAft>
                          <a:spcPts val="0"/>
                        </a:spcAft>
                      </a:pPr>
                      <a:r>
                        <a:rPr lang="en-US" sz="2400" dirty="0">
                          <a:latin typeface="Kokila" pitchFamily="34" charset="0"/>
                          <a:ea typeface="Calibri"/>
                          <a:cs typeface="Kokila" pitchFamily="34" charset="0"/>
                        </a:rPr>
                        <a:t>20%</a:t>
                      </a:r>
                    </a:p>
                  </a:txBody>
                  <a:tcPr marL="68580" marR="68580" marT="0" marB="0"/>
                </a:tc>
                <a:extLst>
                  <a:ext uri="{0D108BD9-81ED-4DB2-BD59-A6C34878D82A}">
                    <a16:rowId xmlns:a16="http://schemas.microsoft.com/office/drawing/2014/main" val="10002"/>
                  </a:ext>
                </a:extLst>
              </a:tr>
            </a:tbl>
          </a:graphicData>
        </a:graphic>
      </p:graphicFrame>
      <p:sp>
        <p:nvSpPr>
          <p:cNvPr id="2" name="Date Placeholder 1"/>
          <p:cNvSpPr>
            <a:spLocks noGrp="1"/>
          </p:cNvSpPr>
          <p:nvPr>
            <p:ph type="dt" sz="half" idx="10"/>
          </p:nvPr>
        </p:nvSpPr>
        <p:spPr/>
        <p:txBody>
          <a:bodyPr/>
          <a:lstStyle/>
          <a:p>
            <a:fld id="{39F10003-5C26-4427-9220-BF5028440C7C}" type="datetime2">
              <a:rPr lang="en-US" smtClean="0"/>
              <a:pPr/>
              <a:t>Sunday, June 30, 2024</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6138"/>
            <a:ext cx="8534400" cy="5078313"/>
          </a:xfrm>
          <a:prstGeom prst="rect">
            <a:avLst/>
          </a:prstGeom>
        </p:spPr>
        <p:txBody>
          <a:bodyPr wrap="square">
            <a:spAutoFit/>
          </a:bodyPr>
          <a:lstStyle/>
          <a:p>
            <a:pPr algn="ctr"/>
            <a:r>
              <a:rPr lang="en-US" b="1" dirty="0" smtClean="0">
                <a:latin typeface="Kokila" pitchFamily="34" charset="0"/>
                <a:cs typeface="Kokila" pitchFamily="34" charset="0"/>
              </a:rPr>
              <a:t>1.2</a:t>
            </a:r>
            <a:r>
              <a:rPr lang="hi-IN" b="1" dirty="0" smtClean="0">
                <a:latin typeface="Kokila" pitchFamily="34" charset="0"/>
                <a:cs typeface="Kokila" pitchFamily="34" charset="0"/>
              </a:rPr>
              <a:t> धूम्रपान मद्यपान आणि बेकायदेशीर मादक द्रव्यांचा उपयोग</a:t>
            </a:r>
            <a:endParaRPr lang="en-IN" dirty="0" smtClean="0">
              <a:latin typeface="Kokila" pitchFamily="34" charset="0"/>
              <a:cs typeface="Kokila" pitchFamily="34" charset="0"/>
            </a:endParaRPr>
          </a:p>
          <a:p>
            <a:pPr algn="ctr"/>
            <a:r>
              <a:rPr lang="en-IN" b="1" dirty="0" smtClean="0">
                <a:latin typeface="Kokila" pitchFamily="34" charset="0"/>
                <a:cs typeface="Kokila" pitchFamily="34" charset="0"/>
              </a:rPr>
              <a:t>      </a:t>
            </a:r>
            <a:r>
              <a:rPr lang="en-US" b="1" dirty="0" smtClean="0">
                <a:latin typeface="Kokila" pitchFamily="34" charset="0"/>
                <a:cs typeface="Kokila" pitchFamily="34" charset="0"/>
              </a:rPr>
              <a:t>(Smoking, drinking and illicit drug use)</a:t>
            </a:r>
            <a:endParaRPr lang="en-IN" dirty="0" smtClean="0">
              <a:latin typeface="Kokila" pitchFamily="34" charset="0"/>
              <a:cs typeface="Kokila" pitchFamily="34" charset="0"/>
            </a:endParaRPr>
          </a:p>
          <a:p>
            <a:pPr lvl="0"/>
            <a:r>
              <a:rPr lang="mr-IN" b="1" dirty="0" smtClean="0">
                <a:solidFill>
                  <a:srgbClr val="C00000"/>
                </a:solidFill>
                <a:latin typeface="Kokila" pitchFamily="34" charset="0"/>
                <a:cs typeface="Kokila" pitchFamily="34" charset="0"/>
              </a:rPr>
              <a:t>अ) </a:t>
            </a:r>
            <a:r>
              <a:rPr lang="hi-IN" b="1" dirty="0" smtClean="0">
                <a:solidFill>
                  <a:srgbClr val="C00000"/>
                </a:solidFill>
                <a:latin typeface="Kokila" pitchFamily="34" charset="0"/>
                <a:cs typeface="Kokila" pitchFamily="34" charset="0"/>
              </a:rPr>
              <a:t>धूम्रपान </a:t>
            </a:r>
            <a:r>
              <a:rPr lang="hi-IN" b="1" dirty="0">
                <a:solidFill>
                  <a:srgbClr val="C00000"/>
                </a:solidFill>
                <a:latin typeface="Kokila" pitchFamily="34" charset="0"/>
                <a:cs typeface="Kokila" pitchFamily="34" charset="0"/>
              </a:rPr>
              <a:t>मद्यपान आणि बेकायदेशीर मादक द्रव्यांचा उपयोगितेची सार्वत्रिकता </a:t>
            </a:r>
            <a:endParaRPr lang="en-IN" dirty="0">
              <a:solidFill>
                <a:srgbClr val="C00000"/>
              </a:solidFill>
              <a:latin typeface="Kokila" pitchFamily="34" charset="0"/>
              <a:cs typeface="Kokila" pitchFamily="34" charset="0"/>
            </a:endParaRPr>
          </a:p>
          <a:p>
            <a:r>
              <a:rPr lang="en-US" b="1" dirty="0">
                <a:solidFill>
                  <a:srgbClr val="C00000"/>
                </a:solidFill>
                <a:latin typeface="Kokila" pitchFamily="34" charset="0"/>
                <a:cs typeface="Kokila" pitchFamily="34" charset="0"/>
              </a:rPr>
              <a:t>(Prevalence of smoking, drinking and illicit drug use</a:t>
            </a:r>
            <a:r>
              <a:rPr lang="en-US" b="1" dirty="0" smtClean="0">
                <a:solidFill>
                  <a:srgbClr val="C00000"/>
                </a:solidFill>
                <a:latin typeface="Kokila" pitchFamily="34" charset="0"/>
                <a:cs typeface="Kokila" pitchFamily="34" charset="0"/>
              </a:rPr>
              <a:t>)</a:t>
            </a:r>
          </a:p>
          <a:p>
            <a:r>
              <a:rPr lang="en-US" b="1" dirty="0">
                <a:solidFill>
                  <a:srgbClr val="0070C0"/>
                </a:solidFill>
                <a:latin typeface="Kokila" pitchFamily="34" charset="0"/>
                <a:cs typeface="Kokila" pitchFamily="34" charset="0"/>
              </a:rPr>
              <a:t>1.</a:t>
            </a:r>
            <a:r>
              <a:rPr lang="hi-IN" b="1" dirty="0">
                <a:solidFill>
                  <a:srgbClr val="0070C0"/>
                </a:solidFill>
                <a:latin typeface="Kokila" pitchFamily="34" charset="0"/>
                <a:cs typeface="Kokila" pitchFamily="34" charset="0"/>
              </a:rPr>
              <a:t>  धूम्रपान </a:t>
            </a:r>
            <a:r>
              <a:rPr lang="en-US" b="1" dirty="0">
                <a:solidFill>
                  <a:srgbClr val="0070C0"/>
                </a:solidFill>
                <a:latin typeface="Kokila" pitchFamily="34" charset="0"/>
                <a:cs typeface="Kokila" pitchFamily="34" charset="0"/>
              </a:rPr>
              <a:t>(Smoking) </a:t>
            </a:r>
            <a:endParaRPr lang="en-IN" dirty="0">
              <a:solidFill>
                <a:srgbClr val="0070C0"/>
              </a:solidFill>
              <a:latin typeface="Kokila" pitchFamily="34" charset="0"/>
              <a:cs typeface="Kokila" pitchFamily="34" charset="0"/>
            </a:endParaRPr>
          </a:p>
          <a:p>
            <a:pPr marL="342900" indent="-342900">
              <a:buFont typeface="Wingdings" pitchFamily="2" charset="2"/>
              <a:buChar char="§"/>
            </a:pPr>
            <a:r>
              <a:rPr lang="hi-IN" dirty="0">
                <a:latin typeface="Kokila" pitchFamily="34" charset="0"/>
                <a:cs typeface="Kokila" pitchFamily="34" charset="0"/>
              </a:rPr>
              <a:t>जगभर जवळजवळ ९ टक्के मृत्यू तंबाखूच्या सेवनामुळे होतात</a:t>
            </a:r>
            <a:endParaRPr lang="en-IN" dirty="0">
              <a:latin typeface="Kokila" pitchFamily="34" charset="0"/>
              <a:cs typeface="Kokila" pitchFamily="34" charset="0"/>
            </a:endParaRPr>
          </a:p>
          <a:p>
            <a:pPr marL="342900" indent="-342900">
              <a:buFont typeface="Wingdings" pitchFamily="2" charset="2"/>
              <a:buChar char="§"/>
            </a:pPr>
            <a:r>
              <a:rPr lang="hi-IN" dirty="0" smtClean="0">
                <a:latin typeface="Kokila" pitchFamily="34" charset="0"/>
                <a:cs typeface="Kokila" pitchFamily="34" charset="0"/>
              </a:rPr>
              <a:t>यु</a:t>
            </a:r>
            <a:r>
              <a:rPr lang="hi-IN" dirty="0">
                <a:latin typeface="Kokila" pitchFamily="34" charset="0"/>
                <a:cs typeface="Kokila" pitchFamily="34" charset="0"/>
              </a:rPr>
              <a:t>. के मध्ये </a:t>
            </a:r>
            <a:r>
              <a:rPr lang="en-US" dirty="0">
                <a:latin typeface="Kokila" pitchFamily="34" charset="0"/>
                <a:cs typeface="Kokila" pitchFamily="34" charset="0"/>
              </a:rPr>
              <a:t>2006 </a:t>
            </a:r>
            <a:r>
              <a:rPr lang="en-IN" dirty="0" err="1">
                <a:latin typeface="Kokila" pitchFamily="34" charset="0"/>
                <a:cs typeface="Kokila" pitchFamily="34" charset="0"/>
              </a:rPr>
              <a:t>सा</a:t>
            </a:r>
            <a:r>
              <a:rPr lang="hi-IN" dirty="0">
                <a:latin typeface="Kokila" pitchFamily="34" charset="0"/>
                <a:cs typeface="Kokila" pitchFamily="34" charset="0"/>
              </a:rPr>
              <a:t>ली सार्वजनिक ठिकाणी व कामाच्या ठिकाणी धुम्रपान करण्यास मनाईचा कायदा आल्याने धूम्रपानात घट झाल्याचे दिसते. </a:t>
            </a:r>
            <a:endParaRPr lang="en-US" dirty="0" smtClean="0">
              <a:latin typeface="Kokila" pitchFamily="34" charset="0"/>
              <a:cs typeface="Kokila" pitchFamily="34" charset="0"/>
            </a:endParaRPr>
          </a:p>
          <a:p>
            <a:pPr marL="342900" indent="-342900">
              <a:buFont typeface="Wingdings" pitchFamily="2" charset="2"/>
              <a:buChar char="§"/>
            </a:pPr>
            <a:r>
              <a:rPr lang="hi-IN" dirty="0" smtClean="0">
                <a:latin typeface="Kokila" pitchFamily="34" charset="0"/>
                <a:cs typeface="Kokila" pitchFamily="34" charset="0"/>
              </a:rPr>
              <a:t>यासंदर्भात </a:t>
            </a:r>
            <a:r>
              <a:rPr lang="hi-IN" dirty="0">
                <a:latin typeface="Kokila" pitchFamily="34" charset="0"/>
                <a:cs typeface="Kokila" pitchFamily="34" charset="0"/>
              </a:rPr>
              <a:t>भारतात केंद्र सरकार भारतचा कोटपा - </a:t>
            </a:r>
            <a:r>
              <a:rPr lang="en-US" dirty="0">
                <a:latin typeface="Kokila" pitchFamily="34" charset="0"/>
                <a:cs typeface="Kokila" pitchFamily="34" charset="0"/>
              </a:rPr>
              <a:t>2003</a:t>
            </a:r>
            <a:r>
              <a:rPr lang="hi-IN" dirty="0">
                <a:latin typeface="Kokila" pitchFamily="34" charset="0"/>
                <a:cs typeface="Kokila" pitchFamily="34" charset="0"/>
              </a:rPr>
              <a:t> हा कायदा आहे.  सिगारेट आणि अन्य तंबाखूजन्य उत्पादने (जाहिरात आणि व्यापार विनिमय</a:t>
            </a:r>
            <a:r>
              <a:rPr lang="en-US" dirty="0">
                <a:latin typeface="Kokila" pitchFamily="34" charset="0"/>
                <a:cs typeface="Kokila" pitchFamily="34" charset="0"/>
              </a:rPr>
              <a:t>, </a:t>
            </a:r>
            <a:r>
              <a:rPr lang="hi-IN" dirty="0">
                <a:latin typeface="Kokila" pitchFamily="34" charset="0"/>
                <a:cs typeface="Kokila" pitchFamily="34" charset="0"/>
              </a:rPr>
              <a:t>वाणिज्य</a:t>
            </a:r>
            <a:r>
              <a:rPr lang="en-US" dirty="0">
                <a:latin typeface="Kokila" pitchFamily="34" charset="0"/>
                <a:cs typeface="Kokila" pitchFamily="34" charset="0"/>
              </a:rPr>
              <a:t>, </a:t>
            </a:r>
            <a:r>
              <a:rPr lang="hi-IN" dirty="0">
                <a:latin typeface="Kokila" pitchFamily="34" charset="0"/>
                <a:cs typeface="Kokila" pitchFamily="34" charset="0"/>
              </a:rPr>
              <a:t>उत्पादन</a:t>
            </a:r>
            <a:r>
              <a:rPr lang="en-US" dirty="0">
                <a:latin typeface="Kokila" pitchFamily="34" charset="0"/>
                <a:cs typeface="Kokila" pitchFamily="34" charset="0"/>
              </a:rPr>
              <a:t>, </a:t>
            </a:r>
            <a:r>
              <a:rPr lang="hi-IN" dirty="0">
                <a:latin typeface="Kokila" pitchFamily="34" charset="0"/>
                <a:cs typeface="Kokila" pitchFamily="34" charset="0"/>
              </a:rPr>
              <a:t>पुरवठा व वितरण प्रतिबंधक कायदा अधिनियम </a:t>
            </a:r>
            <a:r>
              <a:rPr lang="en-US" dirty="0">
                <a:latin typeface="Kokila" pitchFamily="34" charset="0"/>
                <a:cs typeface="Kokila" pitchFamily="34" charset="0"/>
              </a:rPr>
              <a:t>2003 </a:t>
            </a:r>
            <a:r>
              <a:rPr lang="hi-IN" dirty="0">
                <a:latin typeface="Kokila" pitchFamily="34" charset="0"/>
                <a:cs typeface="Kokila" pitchFamily="34" charset="0"/>
              </a:rPr>
              <a:t>आहे)</a:t>
            </a:r>
            <a:r>
              <a:rPr lang="en-IN" dirty="0">
                <a:latin typeface="Kokila" pitchFamily="34" charset="0"/>
                <a:cs typeface="Kokila" pitchFamily="34" charset="0"/>
              </a:rPr>
              <a:t>. </a:t>
            </a:r>
            <a:endParaRPr lang="en-IN" dirty="0" smtClean="0">
              <a:latin typeface="Kokila" pitchFamily="34" charset="0"/>
              <a:cs typeface="Kokila" pitchFamily="34" charset="0"/>
            </a:endParaRPr>
          </a:p>
          <a:p>
            <a:pPr marL="342900" indent="-342900">
              <a:buFont typeface="Wingdings" pitchFamily="2" charset="2"/>
              <a:buChar char="§"/>
            </a:pPr>
            <a:r>
              <a:rPr lang="hi-IN" dirty="0">
                <a:latin typeface="Kokila" pitchFamily="34" charset="0"/>
                <a:cs typeface="Kokila" pitchFamily="34" charset="0"/>
              </a:rPr>
              <a:t>मागील काही वर्षांमध्ये धुम्रपानामध्ये सुधारणा होताना ही दिसत</a:t>
            </a:r>
            <a:endParaRPr lang="en-IN" dirty="0" smtClean="0">
              <a:latin typeface="Kokila" pitchFamily="34" charset="0"/>
              <a:cs typeface="Kokila" pitchFamily="34" charset="0"/>
            </a:endParaRPr>
          </a:p>
          <a:p>
            <a:pPr marL="342900" indent="-342900">
              <a:buFont typeface="Wingdings" pitchFamily="2" charset="2"/>
              <a:buChar char="§"/>
            </a:pPr>
            <a:r>
              <a:rPr lang="hi-IN" dirty="0">
                <a:latin typeface="Kokila" pitchFamily="34" charset="0"/>
                <a:cs typeface="Kokila" pitchFamily="34" charset="0"/>
              </a:rPr>
              <a:t>धूम्रपानाचे प्रमाण कमी झाल्याने कर्करोगाचे प्रमाण घटल्याचे दिसते</a:t>
            </a:r>
            <a:endParaRPr lang="en-IN" dirty="0">
              <a:latin typeface="Kokila" pitchFamily="34" charset="0"/>
              <a:cs typeface="Kokila" pitchFamily="34" charset="0"/>
            </a:endParaRPr>
          </a:p>
          <a:p>
            <a:pPr marL="342900" indent="-342900">
              <a:buFont typeface="Wingdings" pitchFamily="2" charset="2"/>
              <a:buChar char="§"/>
            </a:pPr>
            <a:r>
              <a:rPr lang="hi-IN" dirty="0">
                <a:latin typeface="Kokila" pitchFamily="34" charset="0"/>
                <a:cs typeface="Kokila" pitchFamily="34" charset="0"/>
              </a:rPr>
              <a:t>धूम्रपानाबाबत वंशिक भेदही दिसून </a:t>
            </a:r>
            <a:r>
              <a:rPr lang="hi-IN" dirty="0" smtClean="0">
                <a:latin typeface="Kokila" pitchFamily="34" charset="0"/>
                <a:cs typeface="Kokila" pitchFamily="34" charset="0"/>
              </a:rPr>
              <a:t>येतो</a:t>
            </a:r>
            <a:r>
              <a:rPr lang="en-IN" dirty="0" smtClean="0">
                <a:latin typeface="Kokila" pitchFamily="34" charset="0"/>
                <a:cs typeface="Kokila" pitchFamily="34" charset="0"/>
              </a:rPr>
              <a:t>. </a:t>
            </a:r>
            <a:r>
              <a:rPr lang="en-US" dirty="0" smtClean="0">
                <a:latin typeface="Kokila" pitchFamily="34" charset="0"/>
                <a:cs typeface="Kokila" pitchFamily="34" charset="0"/>
              </a:rPr>
              <a:t>2004 </a:t>
            </a:r>
            <a:r>
              <a:rPr lang="hi-IN" dirty="0">
                <a:latin typeface="Kokila" pitchFamily="34" charset="0"/>
                <a:cs typeface="Kokila" pitchFamily="34" charset="0"/>
              </a:rPr>
              <a:t>असली इंग्लंडमध्ये झालेल्या आरोग्य संरक्षण सर्वेक्षणात पांढरपेशीय पुरुषांपेक्षा (</a:t>
            </a:r>
            <a:r>
              <a:rPr lang="en-US" dirty="0">
                <a:latin typeface="Kokila" pitchFamily="34" charset="0"/>
                <a:cs typeface="Kokila" pitchFamily="34" charset="0"/>
              </a:rPr>
              <a:t>24 </a:t>
            </a:r>
            <a:r>
              <a:rPr lang="hi-IN" dirty="0">
                <a:latin typeface="Kokila" pitchFamily="34" charset="0"/>
                <a:cs typeface="Kokila" pitchFamily="34" charset="0"/>
              </a:rPr>
              <a:t>टक्के) बांगलादेशी (</a:t>
            </a:r>
            <a:r>
              <a:rPr lang="en-US" dirty="0">
                <a:latin typeface="Kokila" pitchFamily="34" charset="0"/>
                <a:cs typeface="Kokila" pitchFamily="34" charset="0"/>
              </a:rPr>
              <a:t>40 </a:t>
            </a:r>
            <a:r>
              <a:rPr lang="hi-IN" dirty="0">
                <a:latin typeface="Kokila" pitchFamily="34" charset="0"/>
                <a:cs typeface="Kokila" pitchFamily="34" charset="0"/>
              </a:rPr>
              <a:t>टक्के</a:t>
            </a:r>
            <a:r>
              <a:rPr lang="en-US" dirty="0">
                <a:latin typeface="Kokila" pitchFamily="34" charset="0"/>
                <a:cs typeface="Kokila" pitchFamily="34" charset="0"/>
              </a:rPr>
              <a:t>) </a:t>
            </a:r>
            <a:r>
              <a:rPr lang="en-IN" dirty="0">
                <a:latin typeface="Kokila" pitchFamily="34" charset="0"/>
                <a:cs typeface="Kokila" pitchFamily="34" charset="0"/>
              </a:rPr>
              <a:t>व </a:t>
            </a:r>
            <a:r>
              <a:rPr lang="hi-IN" dirty="0">
                <a:latin typeface="Kokila" pitchFamily="34" charset="0"/>
                <a:cs typeface="Kokila" pitchFamily="34" charset="0"/>
              </a:rPr>
              <a:t>पाकिस्तानी पुरुषांमध्ये (</a:t>
            </a:r>
            <a:r>
              <a:rPr lang="en-US" dirty="0">
                <a:latin typeface="Kokila" pitchFamily="34" charset="0"/>
                <a:cs typeface="Kokila" pitchFamily="34" charset="0"/>
              </a:rPr>
              <a:t>29 </a:t>
            </a:r>
            <a:r>
              <a:rPr lang="hi-IN" dirty="0">
                <a:latin typeface="Kokila" pitchFamily="34" charset="0"/>
                <a:cs typeface="Kokila" pitchFamily="34" charset="0"/>
              </a:rPr>
              <a:t>टक्के) धूम्रपानाचे प्रमाण अधिक दिसून आले</a:t>
            </a:r>
            <a:r>
              <a:rPr lang="hi-IN" dirty="0" smtClean="0">
                <a:latin typeface="Kokila" pitchFamily="34" charset="0"/>
                <a:cs typeface="Kokila" pitchFamily="34" charset="0"/>
              </a:rPr>
              <a:t>.</a:t>
            </a:r>
            <a:endParaRPr lang="en-US" dirty="0" smtClean="0">
              <a:latin typeface="Kokila" pitchFamily="34" charset="0"/>
              <a:cs typeface="Kokila" pitchFamily="34" charset="0"/>
            </a:endParaRPr>
          </a:p>
          <a:p>
            <a:pPr marL="342900" indent="-342900">
              <a:buFont typeface="Wingdings" pitchFamily="2" charset="2"/>
              <a:buChar char="§"/>
            </a:pPr>
            <a:r>
              <a:rPr lang="hi-IN" dirty="0">
                <a:latin typeface="Kokila" pitchFamily="34" charset="0"/>
                <a:cs typeface="Kokila" pitchFamily="34" charset="0"/>
              </a:rPr>
              <a:t>वयोमानानुसार ही धुम्रपानामध्ये भेद दिसतो</a:t>
            </a:r>
            <a:r>
              <a:rPr lang="en-IN" dirty="0">
                <a:latin typeface="Kokila" pitchFamily="34" charset="0"/>
                <a:cs typeface="Kokila" pitchFamily="34" charset="0"/>
              </a:rPr>
              <a:t>. </a:t>
            </a:r>
            <a:r>
              <a:rPr lang="en-US" dirty="0">
                <a:latin typeface="Kokila" pitchFamily="34" charset="0"/>
                <a:cs typeface="Kokila" pitchFamily="34" charset="0"/>
              </a:rPr>
              <a:t>25</a:t>
            </a:r>
            <a:r>
              <a:rPr lang="hi-IN" dirty="0">
                <a:latin typeface="Kokila" pitchFamily="34" charset="0"/>
                <a:cs typeface="Kokila" pitchFamily="34" charset="0"/>
              </a:rPr>
              <a:t> ते </a:t>
            </a:r>
            <a:r>
              <a:rPr lang="en-US" dirty="0">
                <a:latin typeface="Kokila" pitchFamily="34" charset="0"/>
                <a:cs typeface="Kokila" pitchFamily="34" charset="0"/>
              </a:rPr>
              <a:t>34 </a:t>
            </a:r>
            <a:r>
              <a:rPr lang="hi-IN" dirty="0">
                <a:latin typeface="Kokila" pitchFamily="34" charset="0"/>
                <a:cs typeface="Kokila" pitchFamily="34" charset="0"/>
              </a:rPr>
              <a:t>वयोगटातील पुरुष आणि </a:t>
            </a:r>
            <a:r>
              <a:rPr lang="en-US" dirty="0">
                <a:latin typeface="Kokila" pitchFamily="34" charset="0"/>
                <a:cs typeface="Kokila" pitchFamily="34" charset="0"/>
              </a:rPr>
              <a:t>20</a:t>
            </a:r>
            <a:r>
              <a:rPr lang="hi-IN" dirty="0">
                <a:latin typeface="Kokila" pitchFamily="34" charset="0"/>
                <a:cs typeface="Kokila" pitchFamily="34" charset="0"/>
              </a:rPr>
              <a:t> ते </a:t>
            </a:r>
            <a:r>
              <a:rPr lang="en-US" dirty="0">
                <a:latin typeface="Kokila" pitchFamily="34" charset="0"/>
                <a:cs typeface="Kokila" pitchFamily="34" charset="0"/>
              </a:rPr>
              <a:t>24</a:t>
            </a:r>
            <a:r>
              <a:rPr lang="hi-IN" dirty="0">
                <a:latin typeface="Kokila" pitchFamily="34" charset="0"/>
                <a:cs typeface="Kokila" pitchFamily="34" charset="0"/>
              </a:rPr>
              <a:t> वयोगटातील स्त्रियांमध्ये धूम्रपानाचे प्रमाण अधिक दिसते</a:t>
            </a:r>
            <a:r>
              <a:rPr lang="en-IN" dirty="0" smtClean="0">
                <a:latin typeface="Kokila" pitchFamily="34" charset="0"/>
                <a:cs typeface="Kokila" pitchFamily="34" charset="0"/>
              </a:rPr>
              <a:t>. </a:t>
            </a:r>
            <a:r>
              <a:rPr lang="hi-IN" dirty="0" smtClean="0">
                <a:latin typeface="Kokila" pitchFamily="34" charset="0"/>
                <a:cs typeface="Kokila" pitchFamily="34" charset="0"/>
              </a:rPr>
              <a:t>अतिवयोवृद्ध </a:t>
            </a:r>
            <a:r>
              <a:rPr lang="hi-IN" dirty="0">
                <a:latin typeface="Kokila" pitchFamily="34" charset="0"/>
                <a:cs typeface="Kokila" pitchFamily="34" charset="0"/>
              </a:rPr>
              <a:t>व्यक्तींमध्ये </a:t>
            </a:r>
            <a:r>
              <a:rPr lang="hi-IN" dirty="0" smtClean="0">
                <a:latin typeface="Kokila" pitchFamily="34" charset="0"/>
                <a:cs typeface="Kokila" pitchFamily="34" charset="0"/>
              </a:rPr>
              <a:t>धूम्रपानामुळे</a:t>
            </a:r>
            <a:endParaRPr lang="en-IN" dirty="0">
              <a:latin typeface="Kokila" pitchFamily="34" charset="0"/>
              <a:cs typeface="Kokila" pitchFamily="34" charset="0"/>
            </a:endParaRPr>
          </a:p>
        </p:txBody>
      </p:sp>
      <p:sp>
        <p:nvSpPr>
          <p:cNvPr id="5" name="Date Placeholder 4"/>
          <p:cNvSpPr>
            <a:spLocks noGrp="1"/>
          </p:cNvSpPr>
          <p:nvPr>
            <p:ph type="dt" sz="half" idx="10"/>
          </p:nvPr>
        </p:nvSpPr>
        <p:spPr/>
        <p:txBody>
          <a:bodyPr/>
          <a:lstStyle/>
          <a:p>
            <a:fld id="{70A8F762-D7D2-4F74-8646-3771036746E9}" type="datetime2">
              <a:rPr lang="en-US" smtClean="0"/>
              <a:pPr/>
              <a:t>Sunday, June 30, 2024</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201676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784" y="1066800"/>
            <a:ext cx="8839200" cy="4524315"/>
          </a:xfrm>
          <a:prstGeom prst="rect">
            <a:avLst/>
          </a:prstGeom>
        </p:spPr>
        <p:txBody>
          <a:bodyPr wrap="square">
            <a:spAutoFit/>
          </a:bodyPr>
          <a:lstStyle/>
          <a:p>
            <a:r>
              <a:rPr lang="en-US" sz="2400" b="1" dirty="0">
                <a:solidFill>
                  <a:srgbClr val="0070C0"/>
                </a:solidFill>
                <a:latin typeface="Kokila" pitchFamily="34" charset="0"/>
                <a:cs typeface="Kokila" pitchFamily="34" charset="0"/>
              </a:rPr>
              <a:t>2.</a:t>
            </a:r>
            <a:r>
              <a:rPr lang="en-US" sz="2400" dirty="0">
                <a:solidFill>
                  <a:srgbClr val="0070C0"/>
                </a:solidFill>
                <a:latin typeface="Kokila" pitchFamily="34" charset="0"/>
                <a:cs typeface="Kokila" pitchFamily="34" charset="0"/>
              </a:rPr>
              <a:t> </a:t>
            </a:r>
            <a:r>
              <a:rPr lang="hi-IN" sz="2400" b="1" dirty="0">
                <a:solidFill>
                  <a:srgbClr val="0070C0"/>
                </a:solidFill>
                <a:latin typeface="Kokila" pitchFamily="34" charset="0"/>
                <a:cs typeface="Kokila" pitchFamily="34" charset="0"/>
              </a:rPr>
              <a:t>मध्यपान/ मद्यसेवन (</a:t>
            </a:r>
            <a:r>
              <a:rPr lang="en-US" sz="2400" b="1" dirty="0">
                <a:solidFill>
                  <a:srgbClr val="0070C0"/>
                </a:solidFill>
                <a:latin typeface="Kokila" pitchFamily="34" charset="0"/>
                <a:cs typeface="Kokila" pitchFamily="34" charset="0"/>
              </a:rPr>
              <a:t>Alcohol Consumption)</a:t>
            </a:r>
            <a:r>
              <a:rPr lang="en-US" sz="2400" dirty="0">
                <a:solidFill>
                  <a:srgbClr val="0070C0"/>
                </a:solidFill>
                <a:latin typeface="Kokila" pitchFamily="34" charset="0"/>
                <a:cs typeface="Kokila" pitchFamily="34" charset="0"/>
              </a:rPr>
              <a:t> </a:t>
            </a:r>
            <a:endParaRPr lang="en-IN" sz="2400" dirty="0">
              <a:solidFill>
                <a:srgbClr val="0070C0"/>
              </a:solidFill>
              <a:latin typeface="Kokila" pitchFamily="34" charset="0"/>
              <a:cs typeface="Kokila" pitchFamily="34" charset="0"/>
            </a:endParaRPr>
          </a:p>
          <a:p>
            <a:pPr marL="342900" indent="-342900">
              <a:buFont typeface="Wingdings" pitchFamily="2" charset="2"/>
              <a:buChar char="§"/>
            </a:pPr>
            <a:r>
              <a:rPr lang="hi-IN" sz="2400" dirty="0">
                <a:latin typeface="Kokila" pitchFamily="34" charset="0"/>
                <a:cs typeface="Kokila" pitchFamily="34" charset="0"/>
              </a:rPr>
              <a:t>कॅ</a:t>
            </a:r>
            <a:r>
              <a:rPr lang="en-IN" sz="2400" dirty="0" err="1">
                <a:latin typeface="Kokila" pitchFamily="34" charset="0"/>
                <a:cs typeface="Kokila" pitchFamily="34" charset="0"/>
              </a:rPr>
              <a:t>फेन</a:t>
            </a:r>
            <a:r>
              <a:rPr lang="hi-IN" sz="2400" dirty="0">
                <a:latin typeface="Kokila" pitchFamily="34" charset="0"/>
                <a:cs typeface="Kokila" pitchFamily="34" charset="0"/>
              </a:rPr>
              <a:t> नंतर जगामध्ये मोठ्या प्रमाणात वापरले जाणारे मनोकारी द्रव्य म्हणजे अल्कोहोल</a:t>
            </a:r>
            <a:r>
              <a:rPr lang="en-IN" sz="2400" dirty="0">
                <a:latin typeface="Kokila" pitchFamily="34" charset="0"/>
                <a:cs typeface="Kokila" pitchFamily="34" charset="0"/>
              </a:rPr>
              <a:t>/</a:t>
            </a:r>
            <a:r>
              <a:rPr lang="hi-IN" sz="2400" dirty="0">
                <a:latin typeface="Kokila" pitchFamily="34" charset="0"/>
                <a:cs typeface="Kokila" pitchFamily="34" charset="0"/>
              </a:rPr>
              <a:t>होय</a:t>
            </a:r>
            <a:r>
              <a:rPr lang="en-IN" sz="2400" dirty="0">
                <a:latin typeface="Kokila" pitchFamily="34" charset="0"/>
                <a:cs typeface="Kokila" pitchFamily="34" charset="0"/>
              </a:rPr>
              <a:t>. </a:t>
            </a:r>
          </a:p>
          <a:p>
            <a:pPr marL="342900" lvl="0" indent="-342900">
              <a:buFont typeface="Wingdings" pitchFamily="2" charset="2"/>
              <a:buChar char="§"/>
            </a:pPr>
            <a:r>
              <a:rPr lang="hi-IN" sz="2400" b="1" dirty="0">
                <a:latin typeface="Kokila" pitchFamily="34" charset="0"/>
                <a:cs typeface="Kokila" pitchFamily="34" charset="0"/>
              </a:rPr>
              <a:t>मद्यसेवनाचा योग्य स्तर </a:t>
            </a:r>
            <a:r>
              <a:rPr lang="en-IN" sz="2400" b="1" dirty="0">
                <a:latin typeface="Kokila" pitchFamily="34" charset="0"/>
                <a:cs typeface="Kokila" pitchFamily="34" charset="0"/>
              </a:rPr>
              <a:t>(</a:t>
            </a:r>
            <a:r>
              <a:rPr lang="hi-IN" sz="2400" b="1" dirty="0">
                <a:latin typeface="Kokila" pitchFamily="34" charset="0"/>
                <a:cs typeface="Kokila" pitchFamily="34" charset="0"/>
              </a:rPr>
              <a:t>पातळी</a:t>
            </a:r>
            <a:r>
              <a:rPr lang="en-IN" sz="2400" b="1" dirty="0">
                <a:latin typeface="Kokila" pitchFamily="34" charset="0"/>
                <a:cs typeface="Kokila" pitchFamily="34" charset="0"/>
              </a:rPr>
              <a:t>)</a:t>
            </a:r>
            <a:r>
              <a:rPr lang="hi-IN" sz="2400" b="1" dirty="0">
                <a:latin typeface="Kokila" pitchFamily="34" charset="0"/>
                <a:cs typeface="Kokila" pitchFamily="34" charset="0"/>
              </a:rPr>
              <a:t> किंवा शिफारस केलेली मद्यपानाची पातळी (</a:t>
            </a:r>
            <a:r>
              <a:rPr lang="en-US" sz="2400" b="1" dirty="0">
                <a:latin typeface="Kokila" pitchFamily="34" charset="0"/>
                <a:cs typeface="Kokila" pitchFamily="34" charset="0"/>
              </a:rPr>
              <a:t>Recommended level of drinking</a:t>
            </a:r>
            <a:r>
              <a:rPr lang="hi-IN" sz="2400" b="1" dirty="0">
                <a:latin typeface="Kokila" pitchFamily="34" charset="0"/>
                <a:cs typeface="Kokila" pitchFamily="34" charset="0"/>
              </a:rPr>
              <a:t>)</a:t>
            </a:r>
            <a:endParaRPr lang="en-IN" sz="2400" dirty="0">
              <a:latin typeface="Kokila" pitchFamily="34" charset="0"/>
              <a:cs typeface="Kokila" pitchFamily="34" charset="0"/>
            </a:endParaRPr>
          </a:p>
          <a:p>
            <a:pPr marL="342900" indent="-342900">
              <a:buFont typeface="Wingdings" pitchFamily="2" charset="2"/>
              <a:buChar char="§"/>
            </a:pPr>
            <a:r>
              <a:rPr lang="hi-IN" sz="2400" dirty="0">
                <a:latin typeface="Kokila" pitchFamily="34" charset="0"/>
                <a:cs typeface="Kokila" pitchFamily="34" charset="0"/>
              </a:rPr>
              <a:t>प्रत्येक देशाची मद्यसेवन बाबत स्वतःची मार्गदर्शक तत्त्वे आहेत. उचित मद्यसेवनाबाबत स्त्री आणि पुरुषांसाठी प्रमाण वेगवेगळे आहे. आणि ज्या देशांची स्वतःची मार्गदर्शक तत्वे नाहीत (उदा. बेल्जियम</a:t>
            </a:r>
            <a:r>
              <a:rPr lang="en-US" sz="2400" dirty="0">
                <a:latin typeface="Kokila" pitchFamily="34" charset="0"/>
                <a:cs typeface="Kokila" pitchFamily="34" charset="0"/>
              </a:rPr>
              <a:t>, </a:t>
            </a:r>
            <a:r>
              <a:rPr lang="hi-IN" sz="2400" dirty="0">
                <a:latin typeface="Kokila" pitchFamily="34" charset="0"/>
                <a:cs typeface="Kokila" pitchFamily="34" charset="0"/>
              </a:rPr>
              <a:t>चीन</a:t>
            </a:r>
            <a:r>
              <a:rPr lang="en-US" sz="2400" dirty="0">
                <a:latin typeface="Kokila" pitchFamily="34" charset="0"/>
                <a:cs typeface="Kokila" pitchFamily="34" charset="0"/>
              </a:rPr>
              <a:t>, </a:t>
            </a:r>
            <a:r>
              <a:rPr lang="hi-IN" sz="2400" dirty="0">
                <a:latin typeface="Kokila" pitchFamily="34" charset="0"/>
                <a:cs typeface="Kokila" pitchFamily="34" charset="0"/>
              </a:rPr>
              <a:t>रशिया) असे देश डब्ल्यू</a:t>
            </a:r>
            <a:r>
              <a:rPr lang="en-US" sz="2400" dirty="0">
                <a:latin typeface="Kokila" pitchFamily="34" charset="0"/>
                <a:cs typeface="Kokila" pitchFamily="34" charset="0"/>
              </a:rPr>
              <a:t>.</a:t>
            </a:r>
            <a:r>
              <a:rPr lang="hi-IN" sz="2400" dirty="0">
                <a:latin typeface="Kokila" pitchFamily="34" charset="0"/>
                <a:cs typeface="Kokila" pitchFamily="34" charset="0"/>
              </a:rPr>
              <a:t>एच</a:t>
            </a:r>
            <a:r>
              <a:rPr lang="en-US" sz="2400" dirty="0">
                <a:latin typeface="Kokila" pitchFamily="34" charset="0"/>
                <a:cs typeface="Kokila" pitchFamily="34" charset="0"/>
              </a:rPr>
              <a:t>.</a:t>
            </a:r>
            <a:r>
              <a:rPr lang="hi-IN" sz="2400" dirty="0">
                <a:latin typeface="Kokila" pitchFamily="34" charset="0"/>
                <a:cs typeface="Kokila" pitchFamily="34" charset="0"/>
              </a:rPr>
              <a:t>ओ च्या मार्गदर्शक सूचनांचे पालन करतात</a:t>
            </a:r>
            <a:r>
              <a:rPr lang="en-IN" sz="2400" dirty="0">
                <a:latin typeface="Kokila" pitchFamily="34" charset="0"/>
                <a:cs typeface="Kokila" pitchFamily="34" charset="0"/>
              </a:rPr>
              <a:t>. </a:t>
            </a:r>
          </a:p>
          <a:p>
            <a:pPr marL="457200" indent="-457200">
              <a:buAutoNum type="arabicPeriod"/>
            </a:pPr>
            <a:r>
              <a:rPr lang="hi-IN" sz="2400" dirty="0" smtClean="0">
                <a:latin typeface="Kokila" pitchFamily="34" charset="0"/>
                <a:cs typeface="Kokila" pitchFamily="34" charset="0"/>
              </a:rPr>
              <a:t>स्त्रियांनी </a:t>
            </a:r>
            <a:r>
              <a:rPr lang="hi-IN" sz="2400" dirty="0">
                <a:latin typeface="Kokila" pitchFamily="34" charset="0"/>
                <a:cs typeface="Kokila" pitchFamily="34" charset="0"/>
              </a:rPr>
              <a:t>दिवसातून दोन पेक्षा अधिक वेळा मध्यपान करून </a:t>
            </a:r>
            <a:r>
              <a:rPr lang="hi-IN" sz="2400" dirty="0" smtClean="0">
                <a:latin typeface="Kokila" pitchFamily="34" charset="0"/>
                <a:cs typeface="Kokila" pitchFamily="34" charset="0"/>
              </a:rPr>
              <a:t>नये.</a:t>
            </a:r>
            <a:endParaRPr lang="mr-IN" sz="2400" dirty="0">
              <a:latin typeface="Kokila" pitchFamily="34" charset="0"/>
              <a:cs typeface="Kokila" pitchFamily="34" charset="0"/>
            </a:endParaRPr>
          </a:p>
          <a:p>
            <a:pPr marL="457200" indent="-457200">
              <a:buAutoNum type="arabicPeriod"/>
            </a:pPr>
            <a:r>
              <a:rPr lang="hi-IN" sz="2400" dirty="0" smtClean="0">
                <a:latin typeface="Kokila" pitchFamily="34" charset="0"/>
                <a:cs typeface="Kokila" pitchFamily="34" charset="0"/>
              </a:rPr>
              <a:t>पुरुषांनी </a:t>
            </a:r>
            <a:r>
              <a:rPr lang="hi-IN" sz="2400" dirty="0">
                <a:latin typeface="Kokila" pitchFamily="34" charset="0"/>
                <a:cs typeface="Kokila" pitchFamily="34" charset="0"/>
              </a:rPr>
              <a:t>दिवसातून तीन पेक्षा अधिक वेळा मध्यपान करू नये</a:t>
            </a:r>
            <a:r>
              <a:rPr lang="en-IN" sz="2400" dirty="0">
                <a:latin typeface="Kokila" pitchFamily="34" charset="0"/>
                <a:cs typeface="Kokila" pitchFamily="34" charset="0"/>
              </a:rPr>
              <a:t>. </a:t>
            </a:r>
            <a:endParaRPr lang="mr-IN" sz="2400" dirty="0" smtClean="0">
              <a:latin typeface="Kokila" pitchFamily="34" charset="0"/>
              <a:cs typeface="Kokila" pitchFamily="34" charset="0"/>
            </a:endParaRPr>
          </a:p>
          <a:p>
            <a:pPr marL="457200" indent="-457200">
              <a:buFont typeface="+mj-lt"/>
              <a:buAutoNum type="arabicPeriod"/>
            </a:pPr>
            <a:r>
              <a:rPr lang="hi-IN" sz="2400" dirty="0" smtClean="0">
                <a:latin typeface="Kokila" pitchFamily="34" charset="0"/>
                <a:cs typeface="Kokila" pitchFamily="34" charset="0"/>
              </a:rPr>
              <a:t>कोणत्याही </a:t>
            </a:r>
            <a:r>
              <a:rPr lang="hi-IN" sz="2400" dirty="0">
                <a:latin typeface="Kokila" pitchFamily="34" charset="0"/>
                <a:cs typeface="Kokila" pitchFamily="34" charset="0"/>
              </a:rPr>
              <a:t>प्रसंगांमध्ये चार पेक्षा अधिक वेळा </a:t>
            </a:r>
            <a:r>
              <a:rPr lang="en-IN" sz="2400" dirty="0" err="1">
                <a:latin typeface="Kokila" pitchFamily="34" charset="0"/>
                <a:cs typeface="Kokila" pitchFamily="34" charset="0"/>
              </a:rPr>
              <a:t>ही</a:t>
            </a:r>
            <a:r>
              <a:rPr lang="en-IN" sz="2400" dirty="0">
                <a:latin typeface="Kokila" pitchFamily="34" charset="0"/>
                <a:cs typeface="Kokila" pitchFamily="34" charset="0"/>
              </a:rPr>
              <a:t> </a:t>
            </a:r>
            <a:r>
              <a:rPr lang="hi-IN" sz="2400" dirty="0">
                <a:latin typeface="Kokila" pitchFamily="34" charset="0"/>
                <a:cs typeface="Kokila" pitchFamily="34" charset="0"/>
              </a:rPr>
              <a:t>मर्यादा ओलांडू नये</a:t>
            </a:r>
            <a:r>
              <a:rPr lang="en-IN" sz="2400" dirty="0">
                <a:latin typeface="Kokila" pitchFamily="34" charset="0"/>
                <a:cs typeface="Kokila" pitchFamily="34" charset="0"/>
              </a:rPr>
              <a:t>. </a:t>
            </a:r>
          </a:p>
          <a:p>
            <a:pPr marL="457200" indent="-457200">
              <a:buFont typeface="+mj-lt"/>
              <a:buAutoNum type="arabicPeriod"/>
            </a:pPr>
            <a:r>
              <a:rPr lang="hi-IN" sz="2400" dirty="0" smtClean="0">
                <a:latin typeface="Kokila" pitchFamily="34" charset="0"/>
                <a:cs typeface="Kokila" pitchFamily="34" charset="0"/>
              </a:rPr>
              <a:t>वाहन </a:t>
            </a:r>
            <a:r>
              <a:rPr lang="hi-IN" sz="2400" dirty="0">
                <a:latin typeface="Kokila" pitchFamily="34" charset="0"/>
                <a:cs typeface="Kokila" pitchFamily="34" charset="0"/>
              </a:rPr>
              <a:t>चालविताना</a:t>
            </a:r>
            <a:r>
              <a:rPr lang="en-US" sz="2400" dirty="0">
                <a:latin typeface="Kokila" pitchFamily="34" charset="0"/>
                <a:cs typeface="Kokila" pitchFamily="34" charset="0"/>
              </a:rPr>
              <a:t>, </a:t>
            </a:r>
            <a:r>
              <a:rPr lang="hi-IN" sz="2400" dirty="0">
                <a:latin typeface="Kokila" pitchFamily="34" charset="0"/>
                <a:cs typeface="Kokila" pitchFamily="34" charset="0"/>
              </a:rPr>
              <a:t>गरोदरपणात</a:t>
            </a:r>
            <a:r>
              <a:rPr lang="en-US" sz="2400" dirty="0">
                <a:latin typeface="Kokila" pitchFamily="34" charset="0"/>
                <a:cs typeface="Kokila" pitchFamily="34" charset="0"/>
              </a:rPr>
              <a:t>, </a:t>
            </a:r>
            <a:r>
              <a:rPr lang="hi-IN" sz="2400" dirty="0">
                <a:latin typeface="Kokila" pitchFamily="34" charset="0"/>
                <a:cs typeface="Kokila" pitchFamily="34" charset="0"/>
              </a:rPr>
              <a:t>नोकरीच्या ठिकाणी मद्यपान करू नये</a:t>
            </a:r>
            <a:r>
              <a:rPr lang="en-IN" sz="2400" dirty="0">
                <a:latin typeface="Kokila" pitchFamily="34" charset="0"/>
                <a:cs typeface="Kokila" pitchFamily="34" charset="0"/>
              </a:rPr>
              <a:t>.</a:t>
            </a:r>
          </a:p>
          <a:p>
            <a:pPr marL="457200" indent="-457200">
              <a:buFont typeface="+mj-lt"/>
              <a:buAutoNum type="arabicPeriod"/>
            </a:pPr>
            <a:r>
              <a:rPr lang="hi-IN" sz="2400" dirty="0" smtClean="0">
                <a:latin typeface="Kokila" pitchFamily="34" charset="0"/>
                <a:cs typeface="Kokila" pitchFamily="34" charset="0"/>
              </a:rPr>
              <a:t>आठवड्यातून </a:t>
            </a:r>
            <a:r>
              <a:rPr lang="hi-IN" sz="2400" dirty="0">
                <a:latin typeface="Kokila" pitchFamily="34" charset="0"/>
                <a:cs typeface="Kokila" pitchFamily="34" charset="0"/>
              </a:rPr>
              <a:t>किमान एकदा तरी मध्य पाण्यापासून दूर राहावे</a:t>
            </a:r>
            <a:r>
              <a:rPr lang="en-IN" sz="2400" dirty="0" smtClean="0">
                <a:latin typeface="Kokila" pitchFamily="34" charset="0"/>
                <a:cs typeface="Kokila" pitchFamily="34" charset="0"/>
              </a:rPr>
              <a:t>.</a:t>
            </a:r>
          </a:p>
        </p:txBody>
      </p:sp>
      <p:sp>
        <p:nvSpPr>
          <p:cNvPr id="3" name="Date Placeholder 2"/>
          <p:cNvSpPr>
            <a:spLocks noGrp="1"/>
          </p:cNvSpPr>
          <p:nvPr>
            <p:ph type="dt" sz="half" idx="10"/>
          </p:nvPr>
        </p:nvSpPr>
        <p:spPr/>
        <p:txBody>
          <a:bodyPr/>
          <a:lstStyle/>
          <a:p>
            <a:fld id="{68FB9A65-A51F-4CCE-BD80-630863DB6998}" type="datetime2">
              <a:rPr lang="en-US" smtClean="0"/>
              <a:pPr/>
              <a:t>Sunday, June 30, 2024</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3115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p:cTn id="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2">
                                            <p:txEl>
                                              <p:pRg st="4" end="4"/>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 calcmode="lin" valueType="num">
                                      <p:cBhvr>
                                        <p:cTn id="12"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14" dur="500"/>
                                        <p:tgtEl>
                                          <p:spTgt spid="2">
                                            <p:txEl>
                                              <p:pRg st="5" end="5"/>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 calcmode="lin" valueType="num">
                                      <p:cBhvr>
                                        <p:cTn id="17"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19" dur="500"/>
                                        <p:tgtEl>
                                          <p:spTgt spid="2">
                                            <p:txEl>
                                              <p:pRg st="6" end="6"/>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 calcmode="lin" valueType="num">
                                      <p:cBhvr>
                                        <p:cTn id="22"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24" dur="500"/>
                                        <p:tgtEl>
                                          <p:spTgt spid="2">
                                            <p:txEl>
                                              <p:pRg st="7" end="7"/>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p:cTn id="27"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29"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05342"/>
            <a:ext cx="8763000" cy="4062651"/>
          </a:xfrm>
          <a:prstGeom prst="rect">
            <a:avLst/>
          </a:prstGeom>
        </p:spPr>
        <p:txBody>
          <a:bodyPr wrap="square">
            <a:spAutoFit/>
          </a:bodyPr>
          <a:lstStyle/>
          <a:p>
            <a:r>
              <a:rPr lang="en-US" sz="2400" b="1" dirty="0">
                <a:solidFill>
                  <a:srgbClr val="0070C0"/>
                </a:solidFill>
                <a:latin typeface="Kokila" pitchFamily="34" charset="0"/>
                <a:cs typeface="Kokila" pitchFamily="34" charset="0"/>
              </a:rPr>
              <a:t>3</a:t>
            </a:r>
            <a:r>
              <a:rPr lang="hi-IN" sz="2400" b="1" dirty="0">
                <a:solidFill>
                  <a:srgbClr val="0070C0"/>
                </a:solidFill>
                <a:latin typeface="Kokila" pitchFamily="34" charset="0"/>
                <a:cs typeface="Kokila" pitchFamily="34" charset="0"/>
              </a:rPr>
              <a:t>) बेकायदेशीर मादक द्रव्यांचा उपयोग</a:t>
            </a:r>
            <a:r>
              <a:rPr lang="hi-IN" sz="2400" dirty="0">
                <a:solidFill>
                  <a:srgbClr val="0070C0"/>
                </a:solidFill>
                <a:latin typeface="Kokila" pitchFamily="34" charset="0"/>
                <a:cs typeface="Kokila" pitchFamily="34" charset="0"/>
              </a:rPr>
              <a:t> </a:t>
            </a:r>
            <a:r>
              <a:rPr lang="hi-IN" sz="2400" b="1" dirty="0">
                <a:solidFill>
                  <a:srgbClr val="0070C0"/>
                </a:solidFill>
                <a:latin typeface="Kokila" pitchFamily="34" charset="0"/>
                <a:cs typeface="Kokila" pitchFamily="34" charset="0"/>
              </a:rPr>
              <a:t>(</a:t>
            </a:r>
            <a:r>
              <a:rPr lang="en-US" sz="2400" b="1" dirty="0">
                <a:solidFill>
                  <a:srgbClr val="0070C0"/>
                </a:solidFill>
                <a:latin typeface="Kokila" pitchFamily="34" charset="0"/>
                <a:cs typeface="Kokila" pitchFamily="34" charset="0"/>
              </a:rPr>
              <a:t>Illicit drug use)</a:t>
            </a:r>
            <a:endParaRPr lang="en-IN" sz="2400" dirty="0">
              <a:solidFill>
                <a:srgbClr val="0070C0"/>
              </a:solidFill>
              <a:latin typeface="Kokila" pitchFamily="34" charset="0"/>
              <a:cs typeface="Kokila" pitchFamily="34" charset="0"/>
            </a:endParaRPr>
          </a:p>
          <a:p>
            <a:pPr marL="342900" indent="-342900">
              <a:buFont typeface="Wingdings" pitchFamily="2" charset="2"/>
              <a:buChar char="§"/>
            </a:pPr>
            <a:r>
              <a:rPr lang="hi-IN" sz="2400" dirty="0" smtClean="0">
                <a:latin typeface="Kokila" pitchFamily="34" charset="0"/>
                <a:cs typeface="Kokila" pitchFamily="34" charset="0"/>
              </a:rPr>
              <a:t>खूप </a:t>
            </a:r>
            <a:r>
              <a:rPr lang="hi-IN" sz="2400" dirty="0">
                <a:latin typeface="Kokila" pitchFamily="34" charset="0"/>
                <a:cs typeface="Kokila" pitchFamily="34" charset="0"/>
              </a:rPr>
              <a:t>कमी व्यक्ती मद्यपानाप्रमाणे नियमित मादक द्रव्यांचे सेवन करतात</a:t>
            </a:r>
            <a:endParaRPr lang="en-IN" sz="2400" dirty="0">
              <a:latin typeface="Kokila" pitchFamily="34" charset="0"/>
              <a:cs typeface="Kokila" pitchFamily="34" charset="0"/>
            </a:endParaRPr>
          </a:p>
          <a:p>
            <a:pPr marL="342900" indent="-342900">
              <a:buFont typeface="Wingdings" pitchFamily="2" charset="2"/>
              <a:buChar char="§"/>
            </a:pPr>
            <a:r>
              <a:rPr lang="hi-IN" sz="2400" dirty="0">
                <a:latin typeface="Kokila" pitchFamily="34" charset="0"/>
                <a:cs typeface="Kokila" pitchFamily="34" charset="0"/>
              </a:rPr>
              <a:t>मरिजुआना आणि </a:t>
            </a:r>
            <a:r>
              <a:rPr lang="en-IN" sz="2400" dirty="0" err="1">
                <a:latin typeface="Kokila" pitchFamily="34" charset="0"/>
                <a:cs typeface="Kokila" pitchFamily="34" charset="0"/>
              </a:rPr>
              <a:t>ओपियट</a:t>
            </a:r>
            <a:r>
              <a:rPr lang="en-IN" sz="2400" dirty="0">
                <a:latin typeface="Kokila" pitchFamily="34" charset="0"/>
                <a:cs typeface="Kokila" pitchFamily="34" charset="0"/>
              </a:rPr>
              <a:t> </a:t>
            </a:r>
            <a:r>
              <a:rPr lang="hi-IN" sz="2400" dirty="0">
                <a:latin typeface="Kokila" pitchFamily="34" charset="0"/>
                <a:cs typeface="Kokila" pitchFamily="34" charset="0"/>
              </a:rPr>
              <a:t>(दुःखशमन कारक/झोप यावी यासाठी अफू असलेले औषध) याचा वापर व्यसनासाठी केला जातो.</a:t>
            </a:r>
            <a:endParaRPr lang="en-IN" sz="2400" dirty="0">
              <a:latin typeface="Kokila" pitchFamily="34" charset="0"/>
              <a:cs typeface="Kokila" pitchFamily="34" charset="0"/>
            </a:endParaRPr>
          </a:p>
          <a:p>
            <a:pPr marL="342900" indent="-342900">
              <a:buFont typeface="Wingdings" pitchFamily="2" charset="2"/>
              <a:buChar char="§"/>
            </a:pPr>
            <a:r>
              <a:rPr lang="hi-IN" sz="2400" dirty="0">
                <a:latin typeface="Kokila" pitchFamily="34" charset="0"/>
                <a:cs typeface="Kokila" pitchFamily="34" charset="0"/>
              </a:rPr>
              <a:t>पण अमली पदार्थाचे व्यसन सोडविण्याबाबत अद्यापही म्हणावा तसा सकारात्मक दृष्टिकोण </a:t>
            </a:r>
            <a:r>
              <a:rPr lang="en-IN" sz="2400" dirty="0" err="1">
                <a:latin typeface="Kokila" pitchFamily="34" charset="0"/>
                <a:cs typeface="Kokila" pitchFamily="34" charset="0"/>
              </a:rPr>
              <a:t>या</a:t>
            </a:r>
            <a:r>
              <a:rPr lang="en-IN" sz="2400" dirty="0">
                <a:latin typeface="Kokila" pitchFamily="34" charset="0"/>
                <a:cs typeface="Kokila" pitchFamily="34" charset="0"/>
              </a:rPr>
              <a:t> </a:t>
            </a:r>
            <a:r>
              <a:rPr lang="en-IN" sz="2400" dirty="0" err="1">
                <a:latin typeface="Kokila" pitchFamily="34" charset="0"/>
                <a:cs typeface="Kokila" pitchFamily="34" charset="0"/>
              </a:rPr>
              <a:t>व्यक्तींप्रति</a:t>
            </a:r>
            <a:r>
              <a:rPr lang="en-IN" sz="2400" dirty="0">
                <a:latin typeface="Kokila" pitchFamily="34" charset="0"/>
                <a:cs typeface="Kokila" pitchFamily="34" charset="0"/>
              </a:rPr>
              <a:t> </a:t>
            </a:r>
            <a:r>
              <a:rPr lang="hi-IN" sz="2400" dirty="0">
                <a:latin typeface="Kokila" pitchFamily="34" charset="0"/>
                <a:cs typeface="Kokila" pitchFamily="34" charset="0"/>
              </a:rPr>
              <a:t>दिसत नाही.  </a:t>
            </a:r>
            <a:endParaRPr lang="en-IN" sz="2400" dirty="0">
              <a:latin typeface="Kokila" pitchFamily="34" charset="0"/>
              <a:cs typeface="Kokila" pitchFamily="34" charset="0"/>
            </a:endParaRPr>
          </a:p>
          <a:p>
            <a:pPr marL="342900" indent="-342900">
              <a:buFont typeface="Wingdings" pitchFamily="2" charset="2"/>
              <a:buChar char="§"/>
            </a:pPr>
            <a:r>
              <a:rPr lang="hi-IN" sz="2400" dirty="0">
                <a:latin typeface="Kokila" pitchFamily="34" charset="0"/>
                <a:cs typeface="Kokila" pitchFamily="34" charset="0"/>
              </a:rPr>
              <a:t>यासाठी </a:t>
            </a:r>
            <a:r>
              <a:rPr lang="en-US" sz="2400" b="1" dirty="0">
                <a:latin typeface="Kokila" pitchFamily="34" charset="0"/>
                <a:cs typeface="Kokila" pitchFamily="34" charset="0"/>
              </a:rPr>
              <a:t>'</a:t>
            </a:r>
            <a:r>
              <a:rPr lang="hi-IN" sz="2400" b="1" dirty="0">
                <a:latin typeface="Kokila" pitchFamily="34" charset="0"/>
                <a:cs typeface="Kokila" pitchFamily="34" charset="0"/>
              </a:rPr>
              <a:t>हार्म  रिडक्शन</a:t>
            </a:r>
            <a:r>
              <a:rPr lang="en-US" sz="2400" b="1" dirty="0">
                <a:latin typeface="Kokila" pitchFamily="34" charset="0"/>
                <a:cs typeface="Kokila" pitchFamily="34" charset="0"/>
              </a:rPr>
              <a:t>' </a:t>
            </a:r>
            <a:r>
              <a:rPr lang="en-US" sz="2400" dirty="0">
                <a:latin typeface="Kokila" pitchFamily="34" charset="0"/>
                <a:cs typeface="Kokila" pitchFamily="34" charset="0"/>
              </a:rPr>
              <a:t> (Harm Reduction) </a:t>
            </a:r>
            <a:r>
              <a:rPr lang="hi-IN" sz="2400" dirty="0">
                <a:latin typeface="Kokila" pitchFamily="34" charset="0"/>
                <a:cs typeface="Kokila" pitchFamily="34" charset="0"/>
              </a:rPr>
              <a:t>ही चौकटी  बाहेरची उपचार पद्धत उपयुक्त आहे</a:t>
            </a:r>
            <a:endParaRPr lang="en-IN" sz="2400" dirty="0">
              <a:latin typeface="Kokila" pitchFamily="34" charset="0"/>
              <a:cs typeface="Kokila" pitchFamily="34" charset="0"/>
            </a:endParaRPr>
          </a:p>
          <a:p>
            <a:pPr marL="342900" indent="-342900">
              <a:buFont typeface="Wingdings" pitchFamily="2" charset="2"/>
              <a:buChar char="§"/>
            </a:pPr>
            <a:r>
              <a:rPr lang="en-US" sz="2400" dirty="0">
                <a:latin typeface="Kokila" pitchFamily="34" charset="0"/>
                <a:cs typeface="Kokila" pitchFamily="34" charset="0"/>
              </a:rPr>
              <a:t>1986 </a:t>
            </a:r>
            <a:r>
              <a:rPr lang="hi-IN" sz="2400" dirty="0">
                <a:latin typeface="Kokila" pitchFamily="34" charset="0"/>
                <a:cs typeface="Kokila" pitchFamily="34" charset="0"/>
              </a:rPr>
              <a:t>मध्ये नेदरलँड सरकारने पर्यवेक्षित अमली पदार्थ सेवन केंद्र स्थापन केले </a:t>
            </a:r>
            <a:endParaRPr lang="en-IN" sz="2400" dirty="0">
              <a:latin typeface="Kokila" pitchFamily="34" charset="0"/>
              <a:cs typeface="Kokila" pitchFamily="34" charset="0"/>
            </a:endParaRPr>
          </a:p>
          <a:p>
            <a:pPr marL="342900" indent="-342900">
              <a:buFont typeface="Wingdings" pitchFamily="2" charset="2"/>
              <a:buChar char="§"/>
            </a:pPr>
            <a:r>
              <a:rPr lang="en-US" sz="2400" dirty="0">
                <a:latin typeface="Kokila" pitchFamily="34" charset="0"/>
                <a:cs typeface="Kokila" pitchFamily="34" charset="0"/>
              </a:rPr>
              <a:t>2013</a:t>
            </a:r>
            <a:r>
              <a:rPr lang="hi-IN" sz="2400" dirty="0">
                <a:latin typeface="Kokila" pitchFamily="34" charset="0"/>
                <a:cs typeface="Kokila" pitchFamily="34" charset="0"/>
              </a:rPr>
              <a:t> मध्ये इंडिया एच</a:t>
            </a:r>
            <a:r>
              <a:rPr lang="en-IN" sz="2400" dirty="0">
                <a:latin typeface="Kokila" pitchFamily="34" charset="0"/>
                <a:cs typeface="Kokila" pitchFamily="34" charset="0"/>
              </a:rPr>
              <a:t>. </a:t>
            </a:r>
            <a:r>
              <a:rPr lang="hi-IN" sz="2400" dirty="0">
                <a:latin typeface="Kokila" pitchFamily="34" charset="0"/>
                <a:cs typeface="Kokila" pitchFamily="34" charset="0"/>
              </a:rPr>
              <a:t>आय</a:t>
            </a:r>
            <a:r>
              <a:rPr lang="en-IN" sz="2400" dirty="0">
                <a:latin typeface="Kokila" pitchFamily="34" charset="0"/>
                <a:cs typeface="Kokila" pitchFamily="34" charset="0"/>
              </a:rPr>
              <a:t>.</a:t>
            </a:r>
            <a:r>
              <a:rPr lang="hi-IN" sz="2400" dirty="0">
                <a:latin typeface="Kokila" pitchFamily="34" charset="0"/>
                <a:cs typeface="Kokila" pitchFamily="34" charset="0"/>
              </a:rPr>
              <a:t> व्ही</a:t>
            </a:r>
            <a:r>
              <a:rPr lang="en-IN" sz="2400" dirty="0">
                <a:latin typeface="Kokila" pitchFamily="34" charset="0"/>
                <a:cs typeface="Kokila" pitchFamily="34" charset="0"/>
              </a:rPr>
              <a:t>.</a:t>
            </a:r>
            <a:r>
              <a:rPr lang="hi-IN" sz="2400" dirty="0">
                <a:latin typeface="Kokila" pitchFamily="34" charset="0"/>
                <a:cs typeface="Kokila" pitchFamily="34" charset="0"/>
              </a:rPr>
              <a:t> एड्स अलायन्स या  संस्थेने काही इतर संस्थांच्या मदतीने ह्र्दया या नावाने भारतामध्ये की उपचार पद्धत सुरू करण्याचा प्रयत्न केला</a:t>
            </a:r>
            <a:endParaRPr lang="en-IN" sz="2400" dirty="0">
              <a:latin typeface="Kokila" pitchFamily="34" charset="0"/>
              <a:cs typeface="Kokila" pitchFamily="34" charset="0"/>
            </a:endParaRPr>
          </a:p>
          <a:p>
            <a:pPr marL="457200" indent="-457200">
              <a:buAutoNum type="arabicPeriod" startAt="5"/>
            </a:pPr>
            <a:endParaRPr lang="en-IN" dirty="0">
              <a:latin typeface="Kokila" pitchFamily="34" charset="0"/>
              <a:cs typeface="Kokila" pitchFamily="34" charset="0"/>
            </a:endParaRPr>
          </a:p>
        </p:txBody>
      </p:sp>
      <p:sp>
        <p:nvSpPr>
          <p:cNvPr id="3" name="Date Placeholder 2"/>
          <p:cNvSpPr>
            <a:spLocks noGrp="1"/>
          </p:cNvSpPr>
          <p:nvPr>
            <p:ph type="dt" sz="half" idx="10"/>
          </p:nvPr>
        </p:nvSpPr>
        <p:spPr/>
        <p:txBody>
          <a:bodyPr/>
          <a:lstStyle/>
          <a:p>
            <a:fld id="{568EFE68-715A-4F11-9A06-2A610C7E4DAD}" type="datetime2">
              <a:rPr lang="en-US" smtClean="0"/>
              <a:pPr/>
              <a:t>Sunday, June 30, 2024</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421455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p:cTn id="12"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2">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p:cTn id="1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2">
                                            <p:txEl>
                                              <p:pRg st="3" end="3"/>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p:cTn id="22"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2">
                                            <p:txEl>
                                              <p:pRg st="4" end="4"/>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p:cTn id="27"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2">
                                            <p:txEl>
                                              <p:pRg st="5" end="5"/>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 calcmode="lin" valueType="num">
                                      <p:cBhvr>
                                        <p:cTn id="3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5886"/>
            <a:ext cx="8763000" cy="4278094"/>
          </a:xfrm>
          <a:prstGeom prst="rect">
            <a:avLst/>
          </a:prstGeom>
        </p:spPr>
        <p:txBody>
          <a:bodyPr wrap="square">
            <a:spAutoFit/>
          </a:bodyPr>
          <a:lstStyle/>
          <a:p>
            <a:pPr algn="ctr"/>
            <a:r>
              <a:rPr lang="en-US" sz="1600" b="1" dirty="0">
                <a:latin typeface="Kokila" pitchFamily="34" charset="0"/>
                <a:cs typeface="Kokila" pitchFamily="34" charset="0"/>
              </a:rPr>
              <a:t>1.3 </a:t>
            </a:r>
            <a:r>
              <a:rPr lang="en-IN" sz="1600" b="1" dirty="0" err="1">
                <a:latin typeface="Kokila" pitchFamily="34" charset="0"/>
                <a:cs typeface="Kokila" pitchFamily="34" charset="0"/>
              </a:rPr>
              <a:t>असंरक्षित</a:t>
            </a:r>
            <a:r>
              <a:rPr lang="hi-IN" sz="1600" b="1" dirty="0">
                <a:latin typeface="Kokila" pitchFamily="34" charset="0"/>
                <a:cs typeface="Kokila" pitchFamily="34" charset="0"/>
              </a:rPr>
              <a:t> लैंगिक वर्तन (</a:t>
            </a:r>
            <a:r>
              <a:rPr lang="en-US" sz="1600" b="1" dirty="0">
                <a:latin typeface="Kokila" pitchFamily="34" charset="0"/>
                <a:cs typeface="Kokila" pitchFamily="34" charset="0"/>
              </a:rPr>
              <a:t>Unprotected sexual behavior</a:t>
            </a:r>
            <a:r>
              <a:rPr lang="hi-IN" sz="1600" b="1" dirty="0" smtClean="0">
                <a:latin typeface="Kokila" pitchFamily="34" charset="0"/>
                <a:cs typeface="Kokila" pitchFamily="34" charset="0"/>
              </a:rPr>
              <a:t>)</a:t>
            </a:r>
            <a:endParaRPr lang="mr-IN" sz="1600" b="1" dirty="0">
              <a:latin typeface="Kokila" pitchFamily="34" charset="0"/>
              <a:cs typeface="Kokila" pitchFamily="34" charset="0"/>
            </a:endParaRPr>
          </a:p>
          <a:p>
            <a:pPr algn="ctr"/>
            <a:endParaRPr lang="en-IN" sz="1600" dirty="0">
              <a:latin typeface="Kokila" pitchFamily="34" charset="0"/>
              <a:cs typeface="Kokila" pitchFamily="34" charset="0"/>
            </a:endParaRPr>
          </a:p>
          <a:p>
            <a:pPr lvl="0"/>
            <a:r>
              <a:rPr lang="mr-IN" sz="1600" b="1" dirty="0" smtClean="0">
                <a:solidFill>
                  <a:srgbClr val="C00000"/>
                </a:solidFill>
                <a:latin typeface="Kokila" pitchFamily="34" charset="0"/>
                <a:cs typeface="Kokila" pitchFamily="34" charset="0"/>
              </a:rPr>
              <a:t>अ) </a:t>
            </a:r>
            <a:r>
              <a:rPr lang="en-IN" sz="1600" b="1" dirty="0" err="1" smtClean="0">
                <a:solidFill>
                  <a:srgbClr val="C00000"/>
                </a:solidFill>
                <a:latin typeface="Kokila" pitchFamily="34" charset="0"/>
                <a:cs typeface="Kokila" pitchFamily="34" charset="0"/>
              </a:rPr>
              <a:t>असंरक्षित</a:t>
            </a:r>
            <a:r>
              <a:rPr lang="hi-IN" sz="1600" b="1" dirty="0" smtClean="0">
                <a:solidFill>
                  <a:srgbClr val="C00000"/>
                </a:solidFill>
                <a:latin typeface="Kokila" pitchFamily="34" charset="0"/>
                <a:cs typeface="Kokila" pitchFamily="34" charset="0"/>
              </a:rPr>
              <a:t> </a:t>
            </a:r>
            <a:r>
              <a:rPr lang="hi-IN" sz="1600" b="1" dirty="0">
                <a:solidFill>
                  <a:srgbClr val="C00000"/>
                </a:solidFill>
                <a:latin typeface="Kokila" pitchFamily="34" charset="0"/>
                <a:cs typeface="Kokila" pitchFamily="34" charset="0"/>
              </a:rPr>
              <a:t>लैंगिक संभोगाचे आरोग्यावर होणारे नकारात्मक परिणाम </a:t>
            </a:r>
            <a:endParaRPr lang="en-IN" sz="1600" dirty="0">
              <a:solidFill>
                <a:srgbClr val="C00000"/>
              </a:solidFill>
              <a:latin typeface="Kokila" pitchFamily="34" charset="0"/>
              <a:cs typeface="Kokila" pitchFamily="34" charset="0"/>
            </a:endParaRPr>
          </a:p>
          <a:p>
            <a:r>
              <a:rPr lang="hi-IN" sz="1600" b="1" dirty="0">
                <a:solidFill>
                  <a:srgbClr val="C00000"/>
                </a:solidFill>
                <a:latin typeface="Kokila" pitchFamily="34" charset="0"/>
                <a:cs typeface="Kokila" pitchFamily="34" charset="0"/>
              </a:rPr>
              <a:t>(</a:t>
            </a:r>
            <a:r>
              <a:rPr lang="en-US" sz="1600" b="1" dirty="0">
                <a:solidFill>
                  <a:srgbClr val="C00000"/>
                </a:solidFill>
                <a:latin typeface="Kokila" pitchFamily="34" charset="0"/>
                <a:cs typeface="Kokila" pitchFamily="34" charset="0"/>
              </a:rPr>
              <a:t>Negative health Consequences of unprotected sexual intercourse</a:t>
            </a:r>
            <a:r>
              <a:rPr lang="hi-IN" sz="1600" b="1" dirty="0">
                <a:solidFill>
                  <a:srgbClr val="C00000"/>
                </a:solidFill>
                <a:latin typeface="Kokila" pitchFamily="34" charset="0"/>
                <a:cs typeface="Kokila" pitchFamily="34" charset="0"/>
              </a:rPr>
              <a:t>) </a:t>
            </a:r>
            <a:endParaRPr lang="mr-IN" sz="1600" b="1" dirty="0" smtClean="0">
              <a:solidFill>
                <a:srgbClr val="C00000"/>
              </a:solidFill>
              <a:latin typeface="Kokila" pitchFamily="34" charset="0"/>
              <a:cs typeface="Kokila" pitchFamily="34" charset="0"/>
            </a:endParaRPr>
          </a:p>
          <a:p>
            <a:endParaRPr lang="mr-IN" sz="1600" b="1" dirty="0" smtClean="0">
              <a:solidFill>
                <a:srgbClr val="C00000"/>
              </a:solidFill>
              <a:latin typeface="Kokila" pitchFamily="34" charset="0"/>
              <a:cs typeface="Kokila" pitchFamily="34" charset="0"/>
            </a:endParaRPr>
          </a:p>
          <a:p>
            <a:pPr marL="457200" lvl="0" indent="-457200">
              <a:buFont typeface="+mj-lt"/>
              <a:buAutoNum type="arabicParenR"/>
            </a:pPr>
            <a:r>
              <a:rPr lang="hi-IN" sz="1600" b="1" dirty="0">
                <a:solidFill>
                  <a:srgbClr val="0070C0"/>
                </a:solidFill>
                <a:latin typeface="Kokila" pitchFamily="34" charset="0"/>
                <a:cs typeface="Kokila" pitchFamily="34" charset="0"/>
              </a:rPr>
              <a:t>एच.आय. </a:t>
            </a:r>
            <a:r>
              <a:rPr lang="en-IN" sz="1600" b="1" dirty="0" err="1">
                <a:solidFill>
                  <a:srgbClr val="0070C0"/>
                </a:solidFill>
                <a:latin typeface="Kokila" pitchFamily="34" charset="0"/>
                <a:cs typeface="Kokila" pitchFamily="34" charset="0"/>
              </a:rPr>
              <a:t>व्ही</a:t>
            </a:r>
            <a:r>
              <a:rPr lang="en-IN" sz="1600" b="1" dirty="0">
                <a:solidFill>
                  <a:srgbClr val="0070C0"/>
                </a:solidFill>
                <a:latin typeface="Kokila" pitchFamily="34" charset="0"/>
                <a:cs typeface="Kokila" pitchFamily="34" charset="0"/>
              </a:rPr>
              <a:t>. </a:t>
            </a:r>
            <a:r>
              <a:rPr lang="hi-IN" sz="1600" b="1" dirty="0">
                <a:solidFill>
                  <a:srgbClr val="0070C0"/>
                </a:solidFill>
                <a:latin typeface="Kokila" pitchFamily="34" charset="0"/>
                <a:cs typeface="Kokila" pitchFamily="34" charset="0"/>
              </a:rPr>
              <a:t>चा प्रादुर्भाव (</a:t>
            </a:r>
            <a:r>
              <a:rPr lang="en-US" sz="1600" b="1" dirty="0">
                <a:solidFill>
                  <a:srgbClr val="0070C0"/>
                </a:solidFill>
                <a:latin typeface="Kokila" pitchFamily="34" charset="0"/>
                <a:cs typeface="Kokila" pitchFamily="34" charset="0"/>
              </a:rPr>
              <a:t>HIV Prevalence</a:t>
            </a:r>
            <a:r>
              <a:rPr lang="hi-IN" sz="1600" b="1" dirty="0">
                <a:solidFill>
                  <a:srgbClr val="0070C0"/>
                </a:solidFill>
                <a:latin typeface="Kokila" pitchFamily="34" charset="0"/>
                <a:cs typeface="Kokila" pitchFamily="34" charset="0"/>
              </a:rPr>
              <a:t>) </a:t>
            </a:r>
            <a:endParaRPr lang="en-IN" sz="1600" dirty="0">
              <a:solidFill>
                <a:srgbClr val="0070C0"/>
              </a:solidFill>
              <a:latin typeface="Kokila" pitchFamily="34" charset="0"/>
              <a:cs typeface="Kokila" pitchFamily="34" charset="0"/>
            </a:endParaRPr>
          </a:p>
          <a:p>
            <a:pPr marL="342900" indent="-342900">
              <a:buFont typeface="Wingdings" pitchFamily="2" charset="2"/>
              <a:buChar char="§"/>
            </a:pPr>
            <a:r>
              <a:rPr lang="hi-IN" sz="1600" dirty="0">
                <a:latin typeface="Kokila" pitchFamily="34" charset="0"/>
                <a:cs typeface="Kokila" pitchFamily="34" charset="0"/>
              </a:rPr>
              <a:t>ए</a:t>
            </a:r>
            <a:r>
              <a:rPr lang="en-US" sz="1600" dirty="0">
                <a:latin typeface="Kokila" pitchFamily="34" charset="0"/>
                <a:cs typeface="Kokila" pitchFamily="34" charset="0"/>
              </a:rPr>
              <a:t>.</a:t>
            </a:r>
            <a:r>
              <a:rPr lang="hi-IN" sz="1600" dirty="0">
                <a:latin typeface="Kokila" pitchFamily="34" charset="0"/>
                <a:cs typeface="Kokila" pitchFamily="34" charset="0"/>
              </a:rPr>
              <a:t>आर</a:t>
            </a:r>
            <a:r>
              <a:rPr lang="en-US" sz="1600" dirty="0">
                <a:latin typeface="Kokila" pitchFamily="34" charset="0"/>
                <a:cs typeface="Kokila" pitchFamily="34" charset="0"/>
              </a:rPr>
              <a:t>.</a:t>
            </a:r>
            <a:r>
              <a:rPr lang="hi-IN" sz="1600" dirty="0">
                <a:latin typeface="Kokila" pitchFamily="34" charset="0"/>
                <a:cs typeface="Kokila" pitchFamily="34" charset="0"/>
              </a:rPr>
              <a:t>टी </a:t>
            </a:r>
            <a:r>
              <a:rPr lang="en-IN" sz="1600" dirty="0">
                <a:latin typeface="Kokila" pitchFamily="34" charset="0"/>
                <a:cs typeface="Kokila" pitchFamily="34" charset="0"/>
              </a:rPr>
              <a:t>(</a:t>
            </a:r>
            <a:r>
              <a:rPr lang="en-US" sz="1600" dirty="0">
                <a:latin typeface="Kokila" pitchFamily="34" charset="0"/>
                <a:cs typeface="Kokila" pitchFamily="34" charset="0"/>
              </a:rPr>
              <a:t>Antiretroviral – ART) </a:t>
            </a:r>
            <a:r>
              <a:rPr lang="hi-IN" sz="1600" dirty="0">
                <a:latin typeface="Kokila" pitchFamily="34" charset="0"/>
                <a:cs typeface="Kokila" pitchFamily="34" charset="0"/>
              </a:rPr>
              <a:t>उपचार पद्धतीच्या वापरामुळे </a:t>
            </a:r>
            <a:endParaRPr lang="en-IN" sz="1600" dirty="0">
              <a:latin typeface="Kokila" pitchFamily="34" charset="0"/>
              <a:cs typeface="Kokila" pitchFamily="34" charset="0"/>
            </a:endParaRPr>
          </a:p>
          <a:p>
            <a:pPr marL="342900" indent="-342900">
              <a:buFont typeface="Wingdings" pitchFamily="2" charset="2"/>
              <a:buChar char="§"/>
            </a:pPr>
            <a:r>
              <a:rPr lang="hi-IN" sz="1600" dirty="0">
                <a:latin typeface="Kokila" pitchFamily="34" charset="0"/>
                <a:cs typeface="Kokila" pitchFamily="34" charset="0"/>
              </a:rPr>
              <a:t>युरोपमध्ये </a:t>
            </a:r>
            <a:r>
              <a:rPr lang="en-US" sz="1600" dirty="0">
                <a:latin typeface="Kokila" pitchFamily="34" charset="0"/>
                <a:cs typeface="Kokila" pitchFamily="34" charset="0"/>
              </a:rPr>
              <a:t>2014</a:t>
            </a:r>
            <a:r>
              <a:rPr lang="hi-IN" sz="1600" dirty="0">
                <a:latin typeface="Kokila" pitchFamily="34" charset="0"/>
                <a:cs typeface="Kokila" pitchFamily="34" charset="0"/>
              </a:rPr>
              <a:t> साली </a:t>
            </a:r>
            <a:r>
              <a:rPr lang="en-IN" sz="1600" dirty="0">
                <a:latin typeface="Kokila" pitchFamily="34" charset="0"/>
                <a:cs typeface="Kokila" pitchFamily="34" charset="0"/>
              </a:rPr>
              <a:t>27325</a:t>
            </a:r>
            <a:r>
              <a:rPr lang="hi-IN" sz="1600" dirty="0">
                <a:latin typeface="Kokila" pitchFamily="34" charset="0"/>
                <a:cs typeface="Kokila" pitchFamily="34" charset="0"/>
              </a:rPr>
              <a:t> व्यक्तींचे निदान एच. आय. व्ही म्हणून झाले ज्यापैकी</a:t>
            </a:r>
            <a:r>
              <a:rPr lang="en-US" sz="1600" dirty="0">
                <a:latin typeface="Kokila" pitchFamily="34" charset="0"/>
                <a:cs typeface="Kokila" pitchFamily="34" charset="0"/>
              </a:rPr>
              <a:t>, </a:t>
            </a:r>
            <a:endParaRPr lang="en-IN" sz="1600" dirty="0">
              <a:latin typeface="Kokila" pitchFamily="34" charset="0"/>
              <a:cs typeface="Kokila" pitchFamily="34" charset="0"/>
            </a:endParaRPr>
          </a:p>
          <a:p>
            <a:r>
              <a:rPr lang="en-US" sz="1600" dirty="0">
                <a:latin typeface="Kokila" pitchFamily="34" charset="0"/>
                <a:cs typeface="Kokila" pitchFamily="34" charset="0"/>
              </a:rPr>
              <a:t>1.  33.7 </a:t>
            </a:r>
            <a:r>
              <a:rPr lang="hi-IN" sz="1600" dirty="0">
                <a:latin typeface="Kokila" pitchFamily="34" charset="0"/>
                <a:cs typeface="Kokila" pitchFamily="34" charset="0"/>
              </a:rPr>
              <a:t>टक्के संसर्ग भिन्नलिंगी संबंधातून झाले</a:t>
            </a:r>
            <a:r>
              <a:rPr lang="en-IN" sz="1600" dirty="0">
                <a:latin typeface="Kokila" pitchFamily="34" charset="0"/>
                <a:cs typeface="Kokila" pitchFamily="34" charset="0"/>
              </a:rPr>
              <a:t>.  </a:t>
            </a:r>
          </a:p>
          <a:p>
            <a:r>
              <a:rPr lang="en-US" sz="1600" dirty="0">
                <a:latin typeface="Kokila" pitchFamily="34" charset="0"/>
                <a:cs typeface="Kokila" pitchFamily="34" charset="0"/>
              </a:rPr>
              <a:t>2.  43.49</a:t>
            </a:r>
            <a:r>
              <a:rPr lang="hi-IN" sz="1600" dirty="0">
                <a:latin typeface="Kokila" pitchFamily="34" charset="0"/>
                <a:cs typeface="Kokila" pitchFamily="34" charset="0"/>
              </a:rPr>
              <a:t> टक्के संसर्ग पुरुष </a:t>
            </a:r>
            <a:r>
              <a:rPr lang="en-IN" sz="1600" dirty="0">
                <a:latin typeface="Kokila" pitchFamily="34" charset="0"/>
                <a:cs typeface="Kokila" pitchFamily="34" charset="0"/>
              </a:rPr>
              <a:t>- </a:t>
            </a:r>
            <a:r>
              <a:rPr lang="hi-IN" sz="1600" dirty="0">
                <a:latin typeface="Kokila" pitchFamily="34" charset="0"/>
                <a:cs typeface="Kokila" pitchFamily="34" charset="0"/>
              </a:rPr>
              <a:t>पुरुष लैंगिक अंतर क्रियेतून झाले</a:t>
            </a:r>
            <a:r>
              <a:rPr lang="en-IN" sz="1600" dirty="0">
                <a:latin typeface="Kokila" pitchFamily="34" charset="0"/>
                <a:cs typeface="Kokila" pitchFamily="34" charset="0"/>
              </a:rPr>
              <a:t>. </a:t>
            </a:r>
          </a:p>
          <a:p>
            <a:r>
              <a:rPr lang="en-US" sz="1600" dirty="0">
                <a:latin typeface="Kokila" pitchFamily="34" charset="0"/>
                <a:cs typeface="Kokila" pitchFamily="34" charset="0"/>
              </a:rPr>
              <a:t>3.   3.1 </a:t>
            </a:r>
            <a:r>
              <a:rPr lang="hi-IN" sz="1600" dirty="0">
                <a:latin typeface="Kokila" pitchFamily="34" charset="0"/>
                <a:cs typeface="Kokila" pitchFamily="34" charset="0"/>
              </a:rPr>
              <a:t>संसर्ग मादक द्रव्यांचे सेवन करताना दूषित इंजेक्शन वापरल्याने झाले</a:t>
            </a:r>
            <a:r>
              <a:rPr lang="en-IN" sz="1600" dirty="0">
                <a:latin typeface="Kokila" pitchFamily="34" charset="0"/>
                <a:cs typeface="Kokila" pitchFamily="34" charset="0"/>
              </a:rPr>
              <a:t>.  </a:t>
            </a:r>
          </a:p>
          <a:p>
            <a:r>
              <a:rPr lang="en-US" sz="1600" dirty="0">
                <a:latin typeface="Kokila" pitchFamily="34" charset="0"/>
                <a:cs typeface="Kokila" pitchFamily="34" charset="0"/>
              </a:rPr>
              <a:t>4.  0.8</a:t>
            </a:r>
            <a:r>
              <a:rPr lang="hi-IN" sz="1600" dirty="0">
                <a:latin typeface="Kokila" pitchFamily="34" charset="0"/>
                <a:cs typeface="Kokila" pitchFamily="34" charset="0"/>
              </a:rPr>
              <a:t> टक्के संसर्ग आई </a:t>
            </a:r>
            <a:r>
              <a:rPr lang="en-IN" sz="1600" dirty="0">
                <a:latin typeface="Kokila" pitchFamily="34" charset="0"/>
                <a:cs typeface="Kokila" pitchFamily="34" charset="0"/>
              </a:rPr>
              <a:t>- </a:t>
            </a:r>
            <a:r>
              <a:rPr lang="hi-IN" sz="1600" dirty="0">
                <a:latin typeface="Kokila" pitchFamily="34" charset="0"/>
                <a:cs typeface="Kokila" pitchFamily="34" charset="0"/>
              </a:rPr>
              <a:t>बालक संक्रमणातून झाले</a:t>
            </a:r>
            <a:r>
              <a:rPr lang="en-IN" sz="1600" dirty="0">
                <a:latin typeface="Kokila" pitchFamily="34" charset="0"/>
                <a:cs typeface="Kokila" pitchFamily="34" charset="0"/>
              </a:rPr>
              <a:t>.  </a:t>
            </a:r>
          </a:p>
          <a:p>
            <a:r>
              <a:rPr lang="en-US" sz="1600" dirty="0">
                <a:latin typeface="Kokila" pitchFamily="34" charset="0"/>
                <a:cs typeface="Kokila" pitchFamily="34" charset="0"/>
              </a:rPr>
              <a:t>5. 10.6 </a:t>
            </a:r>
            <a:r>
              <a:rPr lang="hi-IN" sz="1600" dirty="0">
                <a:latin typeface="Kokila" pitchFamily="34" charset="0"/>
                <a:cs typeface="Kokila" pitchFamily="34" charset="0"/>
              </a:rPr>
              <a:t>टक्के संसर्ग </a:t>
            </a:r>
            <a:r>
              <a:rPr lang="en-US" sz="1600" dirty="0">
                <a:latin typeface="Kokila" pitchFamily="34" charset="0"/>
                <a:cs typeface="Kokila" pitchFamily="34" charset="0"/>
              </a:rPr>
              <a:t>15</a:t>
            </a:r>
            <a:r>
              <a:rPr lang="hi-IN" sz="1600" dirty="0">
                <a:latin typeface="Kokila" pitchFamily="34" charset="0"/>
                <a:cs typeface="Kokila" pitchFamily="34" charset="0"/>
              </a:rPr>
              <a:t> ते </a:t>
            </a:r>
            <a:r>
              <a:rPr lang="en-US" sz="1600" dirty="0">
                <a:latin typeface="Kokila" pitchFamily="34" charset="0"/>
                <a:cs typeface="Kokila" pitchFamily="34" charset="0"/>
              </a:rPr>
              <a:t>24</a:t>
            </a:r>
            <a:r>
              <a:rPr lang="hi-IN" sz="1600" dirty="0">
                <a:latin typeface="Kokila" pitchFamily="34" charset="0"/>
                <a:cs typeface="Kokila" pitchFamily="34" charset="0"/>
              </a:rPr>
              <a:t> वयोगटातील होते</a:t>
            </a:r>
            <a:r>
              <a:rPr lang="en-IN" sz="1600" dirty="0">
                <a:latin typeface="Kokila" pitchFamily="34" charset="0"/>
                <a:cs typeface="Kokila" pitchFamily="34" charset="0"/>
              </a:rPr>
              <a:t>.  </a:t>
            </a:r>
          </a:p>
          <a:p>
            <a:r>
              <a:rPr lang="en-US" sz="1600" dirty="0">
                <a:latin typeface="Kokila" pitchFamily="34" charset="0"/>
                <a:cs typeface="Kokila" pitchFamily="34" charset="0"/>
              </a:rPr>
              <a:t>6. 18.1 </a:t>
            </a:r>
            <a:r>
              <a:rPr lang="en-IN" sz="1600" dirty="0" err="1">
                <a:latin typeface="Kokila" pitchFamily="34" charset="0"/>
                <a:cs typeface="Kokila" pitchFamily="34" charset="0"/>
              </a:rPr>
              <a:t>टक्के</a:t>
            </a:r>
            <a:r>
              <a:rPr lang="en-IN" sz="1600" dirty="0">
                <a:latin typeface="Kokila" pitchFamily="34" charset="0"/>
                <a:cs typeface="Kokila" pitchFamily="34" charset="0"/>
              </a:rPr>
              <a:t> </a:t>
            </a:r>
            <a:r>
              <a:rPr lang="hi-IN" sz="1600" dirty="0">
                <a:latin typeface="Kokila" pitchFamily="34" charset="0"/>
                <a:cs typeface="Kokila" pitchFamily="34" charset="0"/>
              </a:rPr>
              <a:t>संसर्ग अपरिचित </a:t>
            </a:r>
            <a:r>
              <a:rPr lang="en-IN" sz="1600" dirty="0" err="1">
                <a:latin typeface="Kokila" pitchFamily="34" charset="0"/>
                <a:cs typeface="Kokila" pitchFamily="34" charset="0"/>
              </a:rPr>
              <a:t>होते</a:t>
            </a:r>
            <a:r>
              <a:rPr lang="en-IN" sz="1600" dirty="0">
                <a:latin typeface="Kokila" pitchFamily="34" charset="0"/>
                <a:cs typeface="Kokila" pitchFamily="34" charset="0"/>
              </a:rPr>
              <a:t>. </a:t>
            </a:r>
          </a:p>
          <a:p>
            <a:pPr marL="342900" indent="-342900">
              <a:buFont typeface="Wingdings" pitchFamily="2" charset="2"/>
              <a:buChar char="§"/>
            </a:pPr>
            <a:r>
              <a:rPr lang="hi-IN" sz="1600" dirty="0">
                <a:latin typeface="Kokila" pitchFamily="34" charset="0"/>
                <a:cs typeface="Kokila" pitchFamily="34" charset="0"/>
              </a:rPr>
              <a:t>भिन्नलिंगी लैंगिक आंतरक्रिया आणि अमली पदार्थाच्या सेवनासाठी दूषित इंजेक्शनचा वापर यामुळे एच. आय. व्ही</a:t>
            </a:r>
            <a:r>
              <a:rPr lang="en-IN" sz="1600" dirty="0">
                <a:latin typeface="Kokila" pitchFamily="34" charset="0"/>
                <a:cs typeface="Kokila" pitchFamily="34" charset="0"/>
              </a:rPr>
              <a:t>. </a:t>
            </a:r>
            <a:r>
              <a:rPr lang="en-IN" sz="1600" dirty="0" err="1">
                <a:latin typeface="Kokila" pitchFamily="34" charset="0"/>
                <a:cs typeface="Kokila" pitchFamily="34" charset="0"/>
              </a:rPr>
              <a:t>चे</a:t>
            </a:r>
            <a:r>
              <a:rPr lang="hi-IN" sz="1600" dirty="0">
                <a:latin typeface="Kokila" pitchFamily="34" charset="0"/>
                <a:cs typeface="Kokila" pitchFamily="34" charset="0"/>
              </a:rPr>
              <a:t> प्रमाण वाढते</a:t>
            </a:r>
            <a:endParaRPr lang="en-IN" sz="1600" dirty="0">
              <a:latin typeface="Kokila" pitchFamily="34" charset="0"/>
              <a:cs typeface="Kokila" pitchFamily="34" charset="0"/>
            </a:endParaRPr>
          </a:p>
          <a:p>
            <a:endParaRPr lang="en-IN" sz="1600" dirty="0">
              <a:solidFill>
                <a:srgbClr val="C00000"/>
              </a:solidFill>
              <a:latin typeface="Kokila" pitchFamily="34" charset="0"/>
              <a:cs typeface="Kokila" pitchFamily="34" charset="0"/>
            </a:endParaRPr>
          </a:p>
        </p:txBody>
      </p:sp>
      <p:sp>
        <p:nvSpPr>
          <p:cNvPr id="3" name="Date Placeholder 2"/>
          <p:cNvSpPr>
            <a:spLocks noGrp="1"/>
          </p:cNvSpPr>
          <p:nvPr>
            <p:ph type="dt" sz="half" idx="10"/>
          </p:nvPr>
        </p:nvSpPr>
        <p:spPr/>
        <p:txBody>
          <a:bodyPr/>
          <a:lstStyle/>
          <a:p>
            <a:fld id="{4E763FA8-521B-4FBB-85EE-F5107B942D9C}" type="datetime2">
              <a:rPr lang="en-US" smtClean="0"/>
              <a:pPr/>
              <a:t>Sunday, June 30, 2024</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82099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p:cTn id="7"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2">
                                            <p:txEl>
                                              <p:pRg st="6" end="6"/>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7" end="7"/>
                                            </p:txEl>
                                          </p:spTgt>
                                        </p:tgtEl>
                                        <p:attrNameLst>
                                          <p:attrName>style.visibility</p:attrName>
                                        </p:attrNameLst>
                                      </p:cBhvr>
                                      <p:to>
                                        <p:strVal val="visible"/>
                                      </p:to>
                                    </p:set>
                                    <p:anim calcmode="lin" valueType="num">
                                      <p:cBhvr>
                                        <p:cTn id="14"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16" dur="500"/>
                                        <p:tgtEl>
                                          <p:spTgt spid="2">
                                            <p:txEl>
                                              <p:pRg st="7" end="7"/>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 calcmode="lin" valueType="num">
                                      <p:cBhvr>
                                        <p:cTn id="19"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21" dur="500"/>
                                        <p:tgtEl>
                                          <p:spTgt spid="2">
                                            <p:txEl>
                                              <p:pRg st="8" end="8"/>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2">
                                            <p:txEl>
                                              <p:pRg st="9" end="9"/>
                                            </p:txEl>
                                          </p:spTgt>
                                        </p:tgtEl>
                                        <p:attrNameLst>
                                          <p:attrName>style.visibility</p:attrName>
                                        </p:attrNameLst>
                                      </p:cBhvr>
                                      <p:to>
                                        <p:strVal val="visible"/>
                                      </p:to>
                                    </p:set>
                                    <p:anim calcmode="lin" valueType="num">
                                      <p:cBhvr>
                                        <p:cTn id="24"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26" dur="500"/>
                                        <p:tgtEl>
                                          <p:spTgt spid="2">
                                            <p:txEl>
                                              <p:pRg st="9" end="9"/>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anim calcmode="lin" valueType="num">
                                      <p:cBhvr>
                                        <p:cTn id="29"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30"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31" dur="500"/>
                                        <p:tgtEl>
                                          <p:spTgt spid="2">
                                            <p:txEl>
                                              <p:pRg st="10" end="10"/>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2">
                                            <p:txEl>
                                              <p:pRg st="11" end="11"/>
                                            </p:txEl>
                                          </p:spTgt>
                                        </p:tgtEl>
                                        <p:attrNameLst>
                                          <p:attrName>style.visibility</p:attrName>
                                        </p:attrNameLst>
                                      </p:cBhvr>
                                      <p:to>
                                        <p:strVal val="visible"/>
                                      </p:to>
                                    </p:set>
                                    <p:anim calcmode="lin" valueType="num">
                                      <p:cBhvr>
                                        <p:cTn id="34"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35"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36" dur="500"/>
                                        <p:tgtEl>
                                          <p:spTgt spid="2">
                                            <p:txEl>
                                              <p:pRg st="11" end="11"/>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anim calcmode="lin" valueType="num">
                                      <p:cBhvr>
                                        <p:cTn id="39" dur="500" fill="hold"/>
                                        <p:tgtEl>
                                          <p:spTgt spid="2">
                                            <p:txEl>
                                              <p:pRg st="12" end="12"/>
                                            </p:txEl>
                                          </p:spTgt>
                                        </p:tgtEl>
                                        <p:attrNameLst>
                                          <p:attrName>ppt_w</p:attrName>
                                        </p:attrNameLst>
                                      </p:cBhvr>
                                      <p:tavLst>
                                        <p:tav tm="0">
                                          <p:val>
                                            <p:fltVal val="0"/>
                                          </p:val>
                                        </p:tav>
                                        <p:tav tm="100000">
                                          <p:val>
                                            <p:strVal val="#ppt_w"/>
                                          </p:val>
                                        </p:tav>
                                      </p:tavLst>
                                    </p:anim>
                                    <p:anim calcmode="lin" valueType="num">
                                      <p:cBhvr>
                                        <p:cTn id="40" dur="500" fill="hold"/>
                                        <p:tgtEl>
                                          <p:spTgt spid="2">
                                            <p:txEl>
                                              <p:pRg st="12" end="12"/>
                                            </p:txEl>
                                          </p:spTgt>
                                        </p:tgtEl>
                                        <p:attrNameLst>
                                          <p:attrName>ppt_h</p:attrName>
                                        </p:attrNameLst>
                                      </p:cBhvr>
                                      <p:tavLst>
                                        <p:tav tm="0">
                                          <p:val>
                                            <p:fltVal val="0"/>
                                          </p:val>
                                        </p:tav>
                                        <p:tav tm="100000">
                                          <p:val>
                                            <p:strVal val="#ppt_h"/>
                                          </p:val>
                                        </p:tav>
                                      </p:tavLst>
                                    </p:anim>
                                    <p:animEffect transition="in" filter="fade">
                                      <p:cBhvr>
                                        <p:cTn id="41" dur="500"/>
                                        <p:tgtEl>
                                          <p:spTgt spid="2">
                                            <p:txEl>
                                              <p:pRg st="12" end="12"/>
                                            </p:txEl>
                                          </p:spTgt>
                                        </p:tgtEl>
                                      </p:cBhvr>
                                    </p:animEffect>
                                  </p:childTnLst>
                                </p:cTn>
                              </p:par>
                              <p:par>
                                <p:cTn id="42" presetID="53" presetClass="entr" presetSubtype="16" fill="hold" nodeType="withEffect">
                                  <p:stCondLst>
                                    <p:cond delay="0"/>
                                  </p:stCondLst>
                                  <p:childTnLst>
                                    <p:set>
                                      <p:cBhvr>
                                        <p:cTn id="43" dur="1" fill="hold">
                                          <p:stCondLst>
                                            <p:cond delay="0"/>
                                          </p:stCondLst>
                                        </p:cTn>
                                        <p:tgtEl>
                                          <p:spTgt spid="2">
                                            <p:txEl>
                                              <p:pRg st="13" end="13"/>
                                            </p:txEl>
                                          </p:spTgt>
                                        </p:tgtEl>
                                        <p:attrNameLst>
                                          <p:attrName>style.visibility</p:attrName>
                                        </p:attrNameLst>
                                      </p:cBhvr>
                                      <p:to>
                                        <p:strVal val="visible"/>
                                      </p:to>
                                    </p:set>
                                    <p:anim calcmode="lin" valueType="num">
                                      <p:cBhvr>
                                        <p:cTn id="44" dur="500" fill="hold"/>
                                        <p:tgtEl>
                                          <p:spTgt spid="2">
                                            <p:txEl>
                                              <p:pRg st="13" end="13"/>
                                            </p:txEl>
                                          </p:spTgt>
                                        </p:tgtEl>
                                        <p:attrNameLst>
                                          <p:attrName>ppt_w</p:attrName>
                                        </p:attrNameLst>
                                      </p:cBhvr>
                                      <p:tavLst>
                                        <p:tav tm="0">
                                          <p:val>
                                            <p:fltVal val="0"/>
                                          </p:val>
                                        </p:tav>
                                        <p:tav tm="100000">
                                          <p:val>
                                            <p:strVal val="#ppt_w"/>
                                          </p:val>
                                        </p:tav>
                                      </p:tavLst>
                                    </p:anim>
                                    <p:anim calcmode="lin" valueType="num">
                                      <p:cBhvr>
                                        <p:cTn id="45" dur="500" fill="hold"/>
                                        <p:tgtEl>
                                          <p:spTgt spid="2">
                                            <p:txEl>
                                              <p:pRg st="13" end="13"/>
                                            </p:txEl>
                                          </p:spTgt>
                                        </p:tgtEl>
                                        <p:attrNameLst>
                                          <p:attrName>ppt_h</p:attrName>
                                        </p:attrNameLst>
                                      </p:cBhvr>
                                      <p:tavLst>
                                        <p:tav tm="0">
                                          <p:val>
                                            <p:fltVal val="0"/>
                                          </p:val>
                                        </p:tav>
                                        <p:tav tm="100000">
                                          <p:val>
                                            <p:strVal val="#ppt_h"/>
                                          </p:val>
                                        </p:tav>
                                      </p:tavLst>
                                    </p:anim>
                                    <p:animEffect transition="in" filter="fade">
                                      <p:cBhvr>
                                        <p:cTn id="46" dur="500"/>
                                        <p:tgtEl>
                                          <p:spTgt spid="2">
                                            <p:txEl>
                                              <p:pRg st="13" end="1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2">
                                            <p:txEl>
                                              <p:pRg st="14" end="14"/>
                                            </p:txEl>
                                          </p:spTgt>
                                        </p:tgtEl>
                                        <p:attrNameLst>
                                          <p:attrName>style.visibility</p:attrName>
                                        </p:attrNameLst>
                                      </p:cBhvr>
                                      <p:to>
                                        <p:strVal val="visible"/>
                                      </p:to>
                                    </p:set>
                                    <p:anim calcmode="lin" valueType="num">
                                      <p:cBhvr>
                                        <p:cTn id="51" dur="500" fill="hold"/>
                                        <p:tgtEl>
                                          <p:spTgt spid="2">
                                            <p:txEl>
                                              <p:pRg st="14" end="14"/>
                                            </p:txEl>
                                          </p:spTgt>
                                        </p:tgtEl>
                                        <p:attrNameLst>
                                          <p:attrName>ppt_w</p:attrName>
                                        </p:attrNameLst>
                                      </p:cBhvr>
                                      <p:tavLst>
                                        <p:tav tm="0">
                                          <p:val>
                                            <p:fltVal val="0"/>
                                          </p:val>
                                        </p:tav>
                                        <p:tav tm="100000">
                                          <p:val>
                                            <p:strVal val="#ppt_w"/>
                                          </p:val>
                                        </p:tav>
                                      </p:tavLst>
                                    </p:anim>
                                    <p:anim calcmode="lin" valueType="num">
                                      <p:cBhvr>
                                        <p:cTn id="52" dur="500" fill="hold"/>
                                        <p:tgtEl>
                                          <p:spTgt spid="2">
                                            <p:txEl>
                                              <p:pRg st="14" end="14"/>
                                            </p:txEl>
                                          </p:spTgt>
                                        </p:tgtEl>
                                        <p:attrNameLst>
                                          <p:attrName>ppt_h</p:attrName>
                                        </p:attrNameLst>
                                      </p:cBhvr>
                                      <p:tavLst>
                                        <p:tav tm="0">
                                          <p:val>
                                            <p:fltVal val="0"/>
                                          </p:val>
                                        </p:tav>
                                        <p:tav tm="100000">
                                          <p:val>
                                            <p:strVal val="#ppt_h"/>
                                          </p:val>
                                        </p:tav>
                                      </p:tavLst>
                                    </p:anim>
                                    <p:animEffect transition="in" filter="fade">
                                      <p:cBhvr>
                                        <p:cTn id="53"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299</TotalTime>
  <Words>2080</Words>
  <Application>Microsoft Office PowerPoint</Application>
  <PresentationFormat>On-screen Show (4:3)</PresentationFormat>
  <Paragraphs>214</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Kokila</vt:lpstr>
      <vt:lpstr>Mangal</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psychology01</dc:creator>
  <cp:lastModifiedBy>PSYCOLOGY</cp:lastModifiedBy>
  <cp:revision>95</cp:revision>
  <cp:lastPrinted>2021-01-24T07:41:42Z</cp:lastPrinted>
  <dcterms:created xsi:type="dcterms:W3CDTF">2006-08-16T00:00:00Z</dcterms:created>
  <dcterms:modified xsi:type="dcterms:W3CDTF">2024-07-01T05:50:45Z</dcterms:modified>
</cp:coreProperties>
</file>